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6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0.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1.xml" ContentType="application/vnd.openxmlformats-officedocument.presentationml.slide+xml"/>
  <Override PartName="/ppt/slides/slide29.xml" ContentType="application/vnd.openxmlformats-officedocument.presentationml.slide+xml"/>
  <Override PartName="/ppt/slides/slide33.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32.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6.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slides/slide41.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0.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26" r:id="rId2"/>
    <p:sldId id="332" r:id="rId3"/>
    <p:sldId id="387" r:id="rId4"/>
    <p:sldId id="408" r:id="rId5"/>
    <p:sldId id="328" r:id="rId6"/>
    <p:sldId id="329" r:id="rId7"/>
    <p:sldId id="330" r:id="rId8"/>
    <p:sldId id="337" r:id="rId9"/>
    <p:sldId id="393" r:id="rId10"/>
    <p:sldId id="392" r:id="rId11"/>
    <p:sldId id="391" r:id="rId12"/>
    <p:sldId id="390" r:id="rId13"/>
    <p:sldId id="389" r:id="rId14"/>
    <p:sldId id="338" r:id="rId15"/>
    <p:sldId id="339" r:id="rId16"/>
    <p:sldId id="388" r:id="rId17"/>
    <p:sldId id="341" r:id="rId18"/>
    <p:sldId id="342" r:id="rId19"/>
    <p:sldId id="394" r:id="rId20"/>
    <p:sldId id="344" r:id="rId21"/>
    <p:sldId id="409" r:id="rId22"/>
    <p:sldId id="350" r:id="rId23"/>
    <p:sldId id="410" r:id="rId24"/>
    <p:sldId id="351" r:id="rId25"/>
    <p:sldId id="352" r:id="rId26"/>
    <p:sldId id="396" r:id="rId27"/>
    <p:sldId id="353" r:id="rId28"/>
    <p:sldId id="354" r:id="rId29"/>
    <p:sldId id="355" r:id="rId30"/>
    <p:sldId id="397" r:id="rId31"/>
    <p:sldId id="356" r:id="rId32"/>
    <p:sldId id="357" r:id="rId33"/>
    <p:sldId id="398" r:id="rId34"/>
    <p:sldId id="358" r:id="rId35"/>
    <p:sldId id="400" r:id="rId36"/>
    <p:sldId id="401" r:id="rId37"/>
    <p:sldId id="402" r:id="rId38"/>
    <p:sldId id="403" r:id="rId39"/>
    <p:sldId id="404" r:id="rId40"/>
    <p:sldId id="405" r:id="rId41"/>
    <p:sldId id="406" r:id="rId42"/>
    <p:sldId id="407" r:id="rId43"/>
    <p:sldId id="411" r:id="rId44"/>
    <p:sldId id="412" r:id="rId45"/>
    <p:sldId id="413" r:id="rId46"/>
    <p:sldId id="414" r:id="rId47"/>
    <p:sldId id="415" r:id="rId48"/>
    <p:sldId id="416" r:id="rId49"/>
    <p:sldId id="417" r:id="rId50"/>
    <p:sldId id="371" r:id="rId51"/>
    <p:sldId id="373" r:id="rId52"/>
    <p:sldId id="372" r:id="rId53"/>
    <p:sldId id="374" r:id="rId54"/>
    <p:sldId id="421" r:id="rId55"/>
    <p:sldId id="423" r:id="rId56"/>
    <p:sldId id="424" r:id="rId57"/>
    <p:sldId id="425" r:id="rId58"/>
    <p:sldId id="378" r:id="rId59"/>
    <p:sldId id="418" r:id="rId60"/>
    <p:sldId id="419" r:id="rId61"/>
    <p:sldId id="420" r:id="rId62"/>
    <p:sldId id="284" r:id="rId6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004D99"/>
    <a:srgbClr val="FFFFFF"/>
    <a:srgbClr val="F5F5F5"/>
    <a:srgbClr val="0066CC"/>
    <a:srgbClr val="F8F5FA"/>
    <a:srgbClr val="FBFC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8" autoAdjust="0"/>
    <p:restoredTop sz="94628" autoAdjust="0"/>
  </p:normalViewPr>
  <p:slideViewPr>
    <p:cSldViewPr snapToGrid="0" showGuides="1">
      <p:cViewPr>
        <p:scale>
          <a:sx n="100" d="100"/>
          <a:sy n="100" d="100"/>
        </p:scale>
        <p:origin x="-2208" y="-324"/>
      </p:cViewPr>
      <p:guideLst>
        <p:guide orient="horz" pos="391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4.wmf"/><Relationship Id="rId1" Type="http://schemas.openxmlformats.org/officeDocument/2006/relationships/image" Target="../media/image3.wmf"/><Relationship Id="rId4" Type="http://schemas.openxmlformats.org/officeDocument/2006/relationships/image" Target="../media/image17.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5" Type="http://schemas.openxmlformats.org/officeDocument/2006/relationships/image" Target="../media/image30.wmf"/><Relationship Id="rId4" Type="http://schemas.openxmlformats.org/officeDocument/2006/relationships/image" Target="../media/image2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4.wmf"/><Relationship Id="rId5" Type="http://schemas.openxmlformats.org/officeDocument/2006/relationships/image" Target="../media/image36.wmf"/><Relationship Id="rId4" Type="http://schemas.openxmlformats.org/officeDocument/2006/relationships/image" Target="../media/image35.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33.wmf"/><Relationship Id="rId2" Type="http://schemas.openxmlformats.org/officeDocument/2006/relationships/image" Target="../media/image35.wmf"/><Relationship Id="rId1" Type="http://schemas.openxmlformats.org/officeDocument/2006/relationships/image" Target="../media/image3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4.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36.wmf"/><Relationship Id="rId7" Type="http://schemas.openxmlformats.org/officeDocument/2006/relationships/image" Target="../media/image32.wmf"/><Relationship Id="rId2" Type="http://schemas.openxmlformats.org/officeDocument/2006/relationships/image" Target="../media/image35.wmf"/><Relationship Id="rId1" Type="http://schemas.openxmlformats.org/officeDocument/2006/relationships/image" Target="../media/image37.wmf"/><Relationship Id="rId6" Type="http://schemas.openxmlformats.org/officeDocument/2006/relationships/image" Target="../media/image31.wmf"/><Relationship Id="rId5" Type="http://schemas.openxmlformats.org/officeDocument/2006/relationships/image" Target="../media/image34.wmf"/><Relationship Id="rId4"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AAF49EF-FEE7-4526-BBD0-118AB7A1F299}" type="slidenum">
              <a:rPr lang="en-US"/>
              <a:pPr/>
              <a:t>‹#›</a:t>
            </a:fld>
            <a:endParaRPr lang="en-US"/>
          </a:p>
        </p:txBody>
      </p:sp>
    </p:spTree>
    <p:extLst>
      <p:ext uri="{BB962C8B-B14F-4D97-AF65-F5344CB8AC3E}">
        <p14:creationId xmlns:p14="http://schemas.microsoft.com/office/powerpoint/2010/main" val="2042221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2F2887-D913-4066-8AD3-CC5FEF7F1CE2}" type="slidenum">
              <a:rPr lang="en-US"/>
              <a:pPr/>
              <a:t>‹#›</a:t>
            </a:fld>
            <a:endParaRPr lang="en-US"/>
          </a:p>
        </p:txBody>
      </p:sp>
    </p:spTree>
    <p:extLst>
      <p:ext uri="{BB962C8B-B14F-4D97-AF65-F5344CB8AC3E}">
        <p14:creationId xmlns:p14="http://schemas.microsoft.com/office/powerpoint/2010/main" val="3292849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AE8BFE-3539-4BFB-B782-B8386CB92699}" type="slidenum">
              <a:rPr lang="en-US"/>
              <a:pPr/>
              <a:t>‹#›</a:t>
            </a:fld>
            <a:endParaRPr lang="en-US"/>
          </a:p>
        </p:txBody>
      </p:sp>
    </p:spTree>
    <p:extLst>
      <p:ext uri="{BB962C8B-B14F-4D97-AF65-F5344CB8AC3E}">
        <p14:creationId xmlns:p14="http://schemas.microsoft.com/office/powerpoint/2010/main" val="271735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B996BF-C181-4A29-A329-37E994B22BDC}" type="slidenum">
              <a:rPr lang="en-US"/>
              <a:pPr/>
              <a:t>‹#›</a:t>
            </a:fld>
            <a:endParaRPr lang="en-US"/>
          </a:p>
        </p:txBody>
      </p:sp>
    </p:spTree>
    <p:extLst>
      <p:ext uri="{BB962C8B-B14F-4D97-AF65-F5344CB8AC3E}">
        <p14:creationId xmlns:p14="http://schemas.microsoft.com/office/powerpoint/2010/main" val="2668374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C22EBA-1A1F-4D89-82BA-BFFC0A5EF4A5}" type="slidenum">
              <a:rPr lang="en-US"/>
              <a:pPr/>
              <a:t>‹#›</a:t>
            </a:fld>
            <a:endParaRPr lang="en-US"/>
          </a:p>
        </p:txBody>
      </p:sp>
    </p:spTree>
    <p:extLst>
      <p:ext uri="{BB962C8B-B14F-4D97-AF65-F5344CB8AC3E}">
        <p14:creationId xmlns:p14="http://schemas.microsoft.com/office/powerpoint/2010/main" val="3396963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3345A05-D3E4-4136-A12C-4DEA4E90C18F}" type="slidenum">
              <a:rPr lang="en-US"/>
              <a:pPr/>
              <a:t>‹#›</a:t>
            </a:fld>
            <a:endParaRPr lang="en-US"/>
          </a:p>
        </p:txBody>
      </p:sp>
    </p:spTree>
    <p:extLst>
      <p:ext uri="{BB962C8B-B14F-4D97-AF65-F5344CB8AC3E}">
        <p14:creationId xmlns:p14="http://schemas.microsoft.com/office/powerpoint/2010/main" val="2937980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71C7662-8069-4CA8-B413-328BE90D72EF}" type="slidenum">
              <a:rPr lang="en-US"/>
              <a:pPr/>
              <a:t>‹#›</a:t>
            </a:fld>
            <a:endParaRPr lang="en-US"/>
          </a:p>
        </p:txBody>
      </p:sp>
    </p:spTree>
    <p:extLst>
      <p:ext uri="{BB962C8B-B14F-4D97-AF65-F5344CB8AC3E}">
        <p14:creationId xmlns:p14="http://schemas.microsoft.com/office/powerpoint/2010/main" val="1322584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22B0ACE-B240-4AD6-9363-1B82F9584794}" type="slidenum">
              <a:rPr lang="en-US"/>
              <a:pPr/>
              <a:t>‹#›</a:t>
            </a:fld>
            <a:endParaRPr lang="en-US"/>
          </a:p>
        </p:txBody>
      </p:sp>
    </p:spTree>
    <p:extLst>
      <p:ext uri="{BB962C8B-B14F-4D97-AF65-F5344CB8AC3E}">
        <p14:creationId xmlns:p14="http://schemas.microsoft.com/office/powerpoint/2010/main" val="938000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3998FDC-9B5B-447F-8AB0-7F14706C370A}" type="slidenum">
              <a:rPr lang="en-US"/>
              <a:pPr/>
              <a:t>‹#›</a:t>
            </a:fld>
            <a:endParaRPr lang="en-US"/>
          </a:p>
        </p:txBody>
      </p:sp>
    </p:spTree>
    <p:extLst>
      <p:ext uri="{BB962C8B-B14F-4D97-AF65-F5344CB8AC3E}">
        <p14:creationId xmlns:p14="http://schemas.microsoft.com/office/powerpoint/2010/main" val="689077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0CD11EB-13AF-4255-BABB-13E470BD75D6}" type="slidenum">
              <a:rPr lang="en-US"/>
              <a:pPr/>
              <a:t>‹#›</a:t>
            </a:fld>
            <a:endParaRPr lang="en-US"/>
          </a:p>
        </p:txBody>
      </p:sp>
    </p:spTree>
    <p:extLst>
      <p:ext uri="{BB962C8B-B14F-4D97-AF65-F5344CB8AC3E}">
        <p14:creationId xmlns:p14="http://schemas.microsoft.com/office/powerpoint/2010/main" val="1598943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926466A-18FA-4C22-9E94-71EF9907F836}" type="slidenum">
              <a:rPr lang="en-US"/>
              <a:pPr/>
              <a:t>‹#›</a:t>
            </a:fld>
            <a:endParaRPr lang="en-US"/>
          </a:p>
        </p:txBody>
      </p:sp>
    </p:spTree>
    <p:extLst>
      <p:ext uri="{BB962C8B-B14F-4D97-AF65-F5344CB8AC3E}">
        <p14:creationId xmlns:p14="http://schemas.microsoft.com/office/powerpoint/2010/main" val="2455973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259E239C-1DD3-41EF-86B5-08915026A56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3.bin"/><Relationship Id="rId5" Type="http://schemas.openxmlformats.org/officeDocument/2006/relationships/image" Target="../media/image5.wmf"/><Relationship Id="rId4" Type="http://schemas.openxmlformats.org/officeDocument/2006/relationships/oleObject" Target="../embeddings/oleObject12.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7.emf"/><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5.bin"/><Relationship Id="rId5" Type="http://schemas.openxmlformats.org/officeDocument/2006/relationships/image" Target="../media/image8.wmf"/><Relationship Id="rId4" Type="http://schemas.openxmlformats.org/officeDocument/2006/relationships/oleObject" Target="../embeddings/oleObject14.bin"/><Relationship Id="rId9"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18.bin"/><Relationship Id="rId5" Type="http://schemas.openxmlformats.org/officeDocument/2006/relationships/image" Target="../media/image5.wmf"/><Relationship Id="rId4"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20.bin"/><Relationship Id="rId5" Type="http://schemas.openxmlformats.org/officeDocument/2006/relationships/image" Target="../media/image5.wmf"/><Relationship Id="rId4" Type="http://schemas.openxmlformats.org/officeDocument/2006/relationships/oleObject" Target="../embeddings/oleObject19.bin"/></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22.bin"/><Relationship Id="rId5" Type="http://schemas.openxmlformats.org/officeDocument/2006/relationships/image" Target="../media/image5.wmf"/><Relationship Id="rId4" Type="http://schemas.openxmlformats.org/officeDocument/2006/relationships/oleObject" Target="../embeddings/oleObject21.bin"/></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24.bin"/><Relationship Id="rId5" Type="http://schemas.openxmlformats.org/officeDocument/2006/relationships/image" Target="../media/image5.wmf"/><Relationship Id="rId4" Type="http://schemas.openxmlformats.org/officeDocument/2006/relationships/oleObject" Target="../embeddings/oleObject23.bin"/></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26.bin"/><Relationship Id="rId5" Type="http://schemas.openxmlformats.org/officeDocument/2006/relationships/image" Target="../media/image5.wmf"/><Relationship Id="rId4" Type="http://schemas.openxmlformats.org/officeDocument/2006/relationships/oleObject" Target="../embeddings/oleObject25.bin"/></Relationships>
</file>

<file path=ppt/slides/_rels/slide1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28.bin"/><Relationship Id="rId5" Type="http://schemas.openxmlformats.org/officeDocument/2006/relationships/image" Target="../media/image5.wmf"/><Relationship Id="rId4" Type="http://schemas.openxmlformats.org/officeDocument/2006/relationships/oleObject" Target="../embeddings/oleObject27.bin"/></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30.bin"/><Relationship Id="rId5" Type="http://schemas.openxmlformats.org/officeDocument/2006/relationships/image" Target="../media/image5.wmf"/><Relationship Id="rId4" Type="http://schemas.openxmlformats.org/officeDocument/2006/relationships/oleObject" Target="../embeddings/oleObject29.bin"/></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32.bin"/><Relationship Id="rId5" Type="http://schemas.openxmlformats.org/officeDocument/2006/relationships/image" Target="../media/image14.wmf"/><Relationship Id="rId4" Type="http://schemas.openxmlformats.org/officeDocument/2006/relationships/oleObject" Target="../embeddings/oleObject31.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4.wmf"/><Relationship Id="rId5" Type="http://schemas.openxmlformats.org/officeDocument/2006/relationships/oleObject" Target="../embeddings/oleObject34.bin"/><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4.wmf"/><Relationship Id="rId5" Type="http://schemas.openxmlformats.org/officeDocument/2006/relationships/oleObject" Target="../embeddings/oleObject37.bin"/><Relationship Id="rId10" Type="http://schemas.openxmlformats.org/officeDocument/2006/relationships/image" Target="../media/image17.wmf"/><Relationship Id="rId4" Type="http://schemas.openxmlformats.org/officeDocument/2006/relationships/image" Target="../media/image3.wmf"/><Relationship Id="rId9" Type="http://schemas.openxmlformats.org/officeDocument/2006/relationships/oleObject" Target="../embeddings/oleObject39.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image" Target="../media/image14.wmf"/><Relationship Id="rId4" Type="http://schemas.openxmlformats.org/officeDocument/2006/relationships/oleObject" Target="../embeddings/oleObject40.bin"/></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image" Target="../media/image14.wmf"/><Relationship Id="rId4" Type="http://schemas.openxmlformats.org/officeDocument/2006/relationships/oleObject" Target="../embeddings/oleObject41.bin"/></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image" Target="../media/image14.wmf"/><Relationship Id="rId4" Type="http://schemas.openxmlformats.org/officeDocument/2006/relationships/oleObject" Target="../embeddings/oleObject42.bin"/></Relationships>
</file>

<file path=ppt/slides/_rels/slide2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image" Target="../media/image14.wmf"/><Relationship Id="rId4" Type="http://schemas.openxmlformats.org/officeDocument/2006/relationships/oleObject" Target="../embeddings/oleObject43.bin"/></Relationships>
</file>

<file path=ppt/slides/_rels/slide2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14.wmf"/><Relationship Id="rId4" Type="http://schemas.openxmlformats.org/officeDocument/2006/relationships/oleObject" Target="../embeddings/oleObject44.bin"/></Relationships>
</file>

<file path=ppt/slides/_rels/slide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22.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22.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23.wmf"/><Relationship Id="rId5" Type="http://schemas.openxmlformats.org/officeDocument/2006/relationships/oleObject" Target="../embeddings/oleObject48.bin"/><Relationship Id="rId4" Type="http://schemas.openxmlformats.org/officeDocument/2006/relationships/image" Target="../media/image22.wmf"/></Relationships>
</file>

<file path=ppt/slides/_rels/slide37.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23.wmf"/><Relationship Id="rId5" Type="http://schemas.openxmlformats.org/officeDocument/2006/relationships/oleObject" Target="../embeddings/oleObject50.bin"/><Relationship Id="rId4" Type="http://schemas.openxmlformats.org/officeDocument/2006/relationships/image" Target="../media/image22.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57.bin"/><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26.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55.bin"/><Relationship Id="rId14" Type="http://schemas.openxmlformats.org/officeDocument/2006/relationships/image" Target="../media/image30.wmf"/></Relationships>
</file>

<file path=ppt/slides/_rels/slide43.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58.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6.wmf"/><Relationship Id="rId5" Type="http://schemas.openxmlformats.org/officeDocument/2006/relationships/oleObject" Target="../embeddings/oleObject59.bin"/><Relationship Id="rId4" Type="http://schemas.openxmlformats.org/officeDocument/2006/relationships/image" Target="../media/image25.wmf"/></Relationships>
</file>

<file path=ppt/slides/_rels/slide44.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26.wmf"/><Relationship Id="rId5" Type="http://schemas.openxmlformats.org/officeDocument/2006/relationships/oleObject" Target="../embeddings/oleObject62.bin"/><Relationship Id="rId4" Type="http://schemas.openxmlformats.org/officeDocument/2006/relationships/image" Target="../media/image25.wmf"/></Relationships>
</file>

<file path=ppt/slides/_rels/slide45.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64.bin"/><Relationship Id="rId7"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6.wmf"/><Relationship Id="rId5" Type="http://schemas.openxmlformats.org/officeDocument/2006/relationships/oleObject" Target="../embeddings/oleObject65.bin"/><Relationship Id="rId4" Type="http://schemas.openxmlformats.org/officeDocument/2006/relationships/image" Target="../media/image25.wmf"/></Relationships>
</file>

<file path=ppt/slides/_rels/slide46.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26.wmf"/><Relationship Id="rId5" Type="http://schemas.openxmlformats.org/officeDocument/2006/relationships/oleObject" Target="../embeddings/oleObject68.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70.bin"/></Relationships>
</file>

<file path=ppt/slides/_rels/slide47.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71.bin"/><Relationship Id="rId7"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26.wmf"/><Relationship Id="rId5" Type="http://schemas.openxmlformats.org/officeDocument/2006/relationships/oleObject" Target="../embeddings/oleObject72.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74.bin"/></Relationships>
</file>

<file path=ppt/slides/_rels/slide48.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75.bin"/><Relationship Id="rId7" Type="http://schemas.openxmlformats.org/officeDocument/2006/relationships/oleObject" Target="../embeddings/oleObject77.bin"/><Relationship Id="rId12"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26.wmf"/><Relationship Id="rId11" Type="http://schemas.openxmlformats.org/officeDocument/2006/relationships/oleObject" Target="../embeddings/oleObject79.bin"/><Relationship Id="rId5" Type="http://schemas.openxmlformats.org/officeDocument/2006/relationships/oleObject" Target="../embeddings/oleObject76.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78.bin"/></Relationships>
</file>

<file path=ppt/slides/_rels/slide49.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85.bin"/><Relationship Id="rId3" Type="http://schemas.openxmlformats.org/officeDocument/2006/relationships/oleObject" Target="../embeddings/oleObject80.bin"/><Relationship Id="rId7" Type="http://schemas.openxmlformats.org/officeDocument/2006/relationships/oleObject" Target="../embeddings/oleObject82.bin"/><Relationship Id="rId12"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26.wmf"/><Relationship Id="rId11" Type="http://schemas.openxmlformats.org/officeDocument/2006/relationships/oleObject" Target="../embeddings/oleObject84.bin"/><Relationship Id="rId5" Type="http://schemas.openxmlformats.org/officeDocument/2006/relationships/oleObject" Target="../embeddings/oleObject81.bin"/><Relationship Id="rId10" Type="http://schemas.openxmlformats.org/officeDocument/2006/relationships/image" Target="../media/image28.wmf"/><Relationship Id="rId4" Type="http://schemas.openxmlformats.org/officeDocument/2006/relationships/image" Target="../media/image25.wmf"/><Relationship Id="rId9" Type="http://schemas.openxmlformats.org/officeDocument/2006/relationships/oleObject" Target="../embeddings/oleObject83.bin"/><Relationship Id="rId14" Type="http://schemas.openxmlformats.org/officeDocument/2006/relationships/image" Target="../media/image30.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3.wmf"/></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38.vml"/><Relationship Id="rId4" Type="http://schemas.openxmlformats.org/officeDocument/2006/relationships/image" Target="../media/image31.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7.xml"/><Relationship Id="rId1" Type="http://schemas.openxmlformats.org/officeDocument/2006/relationships/vmlDrawing" Target="../drawings/vmlDrawing39.vml"/><Relationship Id="rId4" Type="http://schemas.openxmlformats.org/officeDocument/2006/relationships/image" Target="../media/image31.w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32.wmf"/><Relationship Id="rId5" Type="http://schemas.openxmlformats.org/officeDocument/2006/relationships/oleObject" Target="../embeddings/oleObject89.bin"/><Relationship Id="rId4" Type="http://schemas.openxmlformats.org/officeDocument/2006/relationships/image" Target="../media/image31.wmf"/></Relationships>
</file>

<file path=ppt/slides/_rels/slide53.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90.bin"/><Relationship Id="rId7"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32.wmf"/><Relationship Id="rId5" Type="http://schemas.openxmlformats.org/officeDocument/2006/relationships/oleObject" Target="../embeddings/oleObject91.bin"/><Relationship Id="rId4" Type="http://schemas.openxmlformats.org/officeDocument/2006/relationships/image" Target="../media/image31.wmf"/></Relationships>
</file>

<file path=ppt/slides/_rels/slide54.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image" Target="../media/image32.wmf"/><Relationship Id="rId5" Type="http://schemas.openxmlformats.org/officeDocument/2006/relationships/oleObject" Target="../embeddings/oleObject94.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96.bin"/></Relationships>
</file>

<file path=ppt/slides/_rels/slide55.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97.bin"/><Relationship Id="rId7"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32.wmf"/><Relationship Id="rId5" Type="http://schemas.openxmlformats.org/officeDocument/2006/relationships/oleObject" Target="../embeddings/oleObject98.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00.bin"/></Relationships>
</file>

<file path=ppt/slides/_rels/slide56.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32.wmf"/><Relationship Id="rId5" Type="http://schemas.openxmlformats.org/officeDocument/2006/relationships/oleObject" Target="../embeddings/oleObject102.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04.bin"/></Relationships>
</file>

<file path=ppt/slides/_rels/slide5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05.bin"/><Relationship Id="rId7"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media/image32.wmf"/><Relationship Id="rId5" Type="http://schemas.openxmlformats.org/officeDocument/2006/relationships/oleObject" Target="../embeddings/oleObject106.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08.bin"/></Relationships>
</file>

<file path=ppt/slides/_rels/slide58.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114.bin"/><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32.wmf"/><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image" Target="../media/image36.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31.wmf"/><Relationship Id="rId4" Type="http://schemas.openxmlformats.org/officeDocument/2006/relationships/image" Target="../media/image35.wmf"/><Relationship Id="rId9" Type="http://schemas.openxmlformats.org/officeDocument/2006/relationships/oleObject" Target="../embeddings/oleObject112.bin"/><Relationship Id="rId14" Type="http://schemas.openxmlformats.org/officeDocument/2006/relationships/image" Target="../media/image33.wmf"/></Relationships>
</file>

<file path=ppt/slides/_rels/slide59.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120.bin"/><Relationship Id="rId3" Type="http://schemas.openxmlformats.org/officeDocument/2006/relationships/oleObject" Target="../embeddings/oleObject115.bin"/><Relationship Id="rId7" Type="http://schemas.openxmlformats.org/officeDocument/2006/relationships/oleObject" Target="../embeddings/oleObject117.bin"/><Relationship Id="rId12" Type="http://schemas.openxmlformats.org/officeDocument/2006/relationships/image" Target="../media/image36.wmf"/><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image" Target="../media/image32.wmf"/><Relationship Id="rId11" Type="http://schemas.openxmlformats.org/officeDocument/2006/relationships/oleObject" Target="../embeddings/oleObject119.bin"/><Relationship Id="rId5" Type="http://schemas.openxmlformats.org/officeDocument/2006/relationships/oleObject" Target="../embeddings/oleObject116.bin"/><Relationship Id="rId10" Type="http://schemas.openxmlformats.org/officeDocument/2006/relationships/image" Target="../media/image35.wmf"/><Relationship Id="rId4" Type="http://schemas.openxmlformats.org/officeDocument/2006/relationships/image" Target="../media/image31.wmf"/><Relationship Id="rId9" Type="http://schemas.openxmlformats.org/officeDocument/2006/relationships/oleObject" Target="../embeddings/oleObject118.bin"/><Relationship Id="rId14" Type="http://schemas.openxmlformats.org/officeDocument/2006/relationships/image" Target="../media/image34.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wmf"/></Relationships>
</file>

<file path=ppt/slides/_rels/slide60.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126.bin"/><Relationship Id="rId3" Type="http://schemas.openxmlformats.org/officeDocument/2006/relationships/oleObject" Target="../embeddings/oleObject121.bin"/><Relationship Id="rId7" Type="http://schemas.openxmlformats.org/officeDocument/2006/relationships/oleObject" Target="../embeddings/oleObject123.bin"/><Relationship Id="rId12" Type="http://schemas.openxmlformats.org/officeDocument/2006/relationships/image" Target="../media/image31.wmf"/><Relationship Id="rId2" Type="http://schemas.openxmlformats.org/officeDocument/2006/relationships/slideLayout" Target="../slideLayouts/slideLayout7.xml"/><Relationship Id="rId16" Type="http://schemas.openxmlformats.org/officeDocument/2006/relationships/image" Target="../media/image33.wmf"/><Relationship Id="rId1" Type="http://schemas.openxmlformats.org/officeDocument/2006/relationships/vmlDrawing" Target="../drawings/vmlDrawing48.vml"/><Relationship Id="rId6" Type="http://schemas.openxmlformats.org/officeDocument/2006/relationships/image" Target="../media/image35.wmf"/><Relationship Id="rId11" Type="http://schemas.openxmlformats.org/officeDocument/2006/relationships/oleObject" Target="../embeddings/oleObject125.bin"/><Relationship Id="rId5" Type="http://schemas.openxmlformats.org/officeDocument/2006/relationships/oleObject" Target="../embeddings/oleObject122.bin"/><Relationship Id="rId15" Type="http://schemas.openxmlformats.org/officeDocument/2006/relationships/oleObject" Target="../embeddings/oleObject127.bin"/><Relationship Id="rId10" Type="http://schemas.openxmlformats.org/officeDocument/2006/relationships/image" Target="../media/image34.wmf"/><Relationship Id="rId4" Type="http://schemas.openxmlformats.org/officeDocument/2006/relationships/image" Target="../media/image37.wmf"/><Relationship Id="rId9" Type="http://schemas.openxmlformats.org/officeDocument/2006/relationships/oleObject" Target="../embeddings/oleObject124.bin"/><Relationship Id="rId14" Type="http://schemas.openxmlformats.org/officeDocument/2006/relationships/image" Target="../media/image32.wmf"/></Relationships>
</file>

<file path=ppt/slides/_rels/slide61.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133.bin"/><Relationship Id="rId18" Type="http://schemas.openxmlformats.org/officeDocument/2006/relationships/image" Target="../media/image33.wmf"/><Relationship Id="rId3" Type="http://schemas.openxmlformats.org/officeDocument/2006/relationships/oleObject" Target="../embeddings/oleObject128.bin"/><Relationship Id="rId7" Type="http://schemas.openxmlformats.org/officeDocument/2006/relationships/oleObject" Target="../embeddings/oleObject130.bin"/><Relationship Id="rId12" Type="http://schemas.openxmlformats.org/officeDocument/2006/relationships/image" Target="../media/image34.wmf"/><Relationship Id="rId17" Type="http://schemas.openxmlformats.org/officeDocument/2006/relationships/oleObject" Target="../embeddings/oleObject135.bin"/><Relationship Id="rId2" Type="http://schemas.openxmlformats.org/officeDocument/2006/relationships/slideLayout" Target="../slideLayouts/slideLayout7.xml"/><Relationship Id="rId16" Type="http://schemas.openxmlformats.org/officeDocument/2006/relationships/image" Target="../media/image32.wmf"/><Relationship Id="rId1" Type="http://schemas.openxmlformats.org/officeDocument/2006/relationships/vmlDrawing" Target="../drawings/vmlDrawing49.vml"/><Relationship Id="rId6" Type="http://schemas.openxmlformats.org/officeDocument/2006/relationships/image" Target="../media/image35.wmf"/><Relationship Id="rId11" Type="http://schemas.openxmlformats.org/officeDocument/2006/relationships/oleObject" Target="../embeddings/oleObject132.bin"/><Relationship Id="rId5" Type="http://schemas.openxmlformats.org/officeDocument/2006/relationships/oleObject" Target="../embeddings/oleObject129.bin"/><Relationship Id="rId15" Type="http://schemas.openxmlformats.org/officeDocument/2006/relationships/oleObject" Target="../embeddings/oleObject134.bin"/><Relationship Id="rId10" Type="http://schemas.openxmlformats.org/officeDocument/2006/relationships/image" Target="../media/image38.wmf"/><Relationship Id="rId4" Type="http://schemas.openxmlformats.org/officeDocument/2006/relationships/image" Target="../media/image37.wmf"/><Relationship Id="rId9" Type="http://schemas.openxmlformats.org/officeDocument/2006/relationships/oleObject" Target="../embeddings/oleObject131.bin"/><Relationship Id="rId14" Type="http://schemas.openxmlformats.org/officeDocument/2006/relationships/image" Target="../media/image31.wmf"/></Relationships>
</file>

<file path=ppt/slides/_rels/slide6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wmf"/><Relationship Id="rId5" Type="http://schemas.openxmlformats.org/officeDocument/2006/relationships/oleObject" Target="../embeddings/oleObject7.bin"/><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9.bin"/><Relationship Id="rId5" Type="http://schemas.openxmlformats.org/officeDocument/2006/relationships/image" Target="../media/image5.w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1.bin"/><Relationship Id="rId5" Type="http://schemas.openxmlformats.org/officeDocument/2006/relationships/image" Target="../media/image5.w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721320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the purposes of this example, we will suppose that </a:t>
            </a:r>
            <a:r>
              <a:rPr lang="en-GB" sz="1500" b="1" i="1"/>
              <a:t>X</a:t>
            </a:r>
            <a:r>
              <a:rPr lang="en-GB" sz="1500" b="1"/>
              <a:t> has population mean 100 and standard deviation 50, as in the diagram.</a:t>
            </a:r>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93618"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8"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1" name="Object 71"/>
          <p:cNvGraphicFramePr>
            <a:graphicFrameLocks noChangeAspect="1"/>
          </p:cNvGraphicFramePr>
          <p:nvPr>
            <p:extLst>
              <p:ext uri="{D42A27DB-BD31-4B8C-83A1-F6EECF244321}">
                <p14:modId xmlns:p14="http://schemas.microsoft.com/office/powerpoint/2010/main" val="136027143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93619"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44287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Text Box 4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sample mean will have the same population mean as </a:t>
            </a:r>
            <a:r>
              <a:rPr lang="en-GB" sz="1500" b="1" i="1"/>
              <a:t>X</a:t>
            </a:r>
            <a:r>
              <a:rPr lang="en-GB" sz="1500" b="1"/>
              <a:t>, but its standard deviation will be 50/</a:t>
            </a:r>
            <a:r>
              <a:rPr lang="en-GB" sz="1500" b="1" i="1"/>
              <a:t>     </a:t>
            </a:r>
            <a:r>
              <a:rPr lang="en-GB" sz="1500" b="1"/>
              <a:t>, where </a:t>
            </a:r>
            <a:r>
              <a:rPr lang="en-GB" sz="1500" b="1" i="1"/>
              <a:t>n</a:t>
            </a:r>
            <a:r>
              <a:rPr lang="en-GB" sz="1500" b="1"/>
              <a:t> is the number of observations in the sample.</a:t>
            </a:r>
          </a:p>
        </p:txBody>
      </p:sp>
      <p:graphicFrame>
        <p:nvGraphicFramePr>
          <p:cNvPr id="2" name="Object 1"/>
          <p:cNvGraphicFramePr>
            <a:graphicFrameLocks noChangeAspect="1"/>
          </p:cNvGraphicFramePr>
          <p:nvPr>
            <p:extLst>
              <p:ext uri="{D42A27DB-BD31-4B8C-83A1-F6EECF244321}">
                <p14:modId xmlns:p14="http://schemas.microsoft.com/office/powerpoint/2010/main" val="653816261"/>
              </p:ext>
            </p:extLst>
          </p:nvPr>
        </p:nvGraphicFramePr>
        <p:xfrm>
          <a:off x="912813" y="6065838"/>
          <a:ext cx="311150" cy="265112"/>
        </p:xfrm>
        <a:graphic>
          <a:graphicData uri="http://schemas.openxmlformats.org/presentationml/2006/ole">
            <mc:AlternateContent xmlns:mc="http://schemas.openxmlformats.org/markup-compatibility/2006">
              <mc:Choice xmlns:v="urn:schemas-microsoft-com:vml" Requires="v">
                <p:oleObj spid="_x0000_s189562" name="Equation" r:id="rId4" imgW="253780" imgH="215713" progId="Equation.3">
                  <p:embed/>
                </p:oleObj>
              </mc:Choice>
              <mc:Fallback>
                <p:oleObj name="Equation" r:id="rId4" imgW="253780" imgH="215713"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2813" y="6065838"/>
                        <a:ext cx="311150" cy="265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89563" name="Equation" r:id="rId6" imgW="241200" imgH="253800" progId="Equation.3">
                  <p:embed/>
                </p:oleObj>
              </mc:Choice>
              <mc:Fallback>
                <p:oleObj name="Equation" r:id="rId6" imgW="241200" imgH="2538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9"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2" name="Object 71"/>
          <p:cNvGraphicFramePr>
            <a:graphicFrameLocks noChangeAspect="1"/>
          </p:cNvGraphicFramePr>
          <p:nvPr>
            <p:extLst>
              <p:ext uri="{D42A27DB-BD31-4B8C-83A1-F6EECF244321}">
                <p14:modId xmlns:p14="http://schemas.microsoft.com/office/powerpoint/2010/main" val="136027143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89564" name="Equation" r:id="rId8" imgW="406080" imgH="368280" progId="Equation.3">
                  <p:embed/>
                </p:oleObj>
              </mc:Choice>
              <mc:Fallback>
                <p:oleObj name="Equation" r:id="rId8" imgW="406080" imgH="3682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2383798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11</a:t>
            </a:r>
            <a:endParaRPr lang="en-US" sz="1000">
              <a:solidFill>
                <a:srgbClr val="3366FF"/>
              </a:solidFill>
            </a:endParaRPr>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larger is the sample, the smaller will be the standard deviation of the sample mean.</a:t>
            </a:r>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90546"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8"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1" name="Object 71"/>
          <p:cNvGraphicFramePr>
            <a:graphicFrameLocks noChangeAspect="1"/>
          </p:cNvGraphicFramePr>
          <p:nvPr>
            <p:extLst>
              <p:ext uri="{D42A27DB-BD31-4B8C-83A1-F6EECF244321}">
                <p14:modId xmlns:p14="http://schemas.microsoft.com/office/powerpoint/2010/main" val="136027143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90547"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152564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11571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a:t>
            </a:r>
            <a:r>
              <a:rPr lang="en-GB" sz="1500" b="1" i="1" dirty="0"/>
              <a:t>n</a:t>
            </a:r>
            <a:r>
              <a:rPr lang="en-GB" sz="1500" b="1" dirty="0"/>
              <a:t> is equal to 1,  the sample consists of a single observation.  </a:t>
            </a:r>
            <a:r>
              <a:rPr lang="en-GB" sz="1500" b="1" i="1" dirty="0"/>
              <a:t>X</a:t>
            </a:r>
            <a:r>
              <a:rPr lang="en-GB" sz="1500" b="1" dirty="0"/>
              <a:t> is the same as </a:t>
            </a:r>
            <a:r>
              <a:rPr lang="en-GB" sz="1500" b="1" i="1" dirty="0"/>
              <a:t>X</a:t>
            </a:r>
            <a:r>
              <a:rPr lang="en-GB" sz="1500" b="1" dirty="0"/>
              <a:t> and its standard deviation is 50.</a:t>
            </a:r>
          </a:p>
        </p:txBody>
      </p:sp>
      <p:sp>
        <p:nvSpPr>
          <p:cNvPr id="115736" name="Line 24"/>
          <p:cNvSpPr>
            <a:spLocks noChangeShapeType="1"/>
          </p:cNvSpPr>
          <p:nvPr/>
        </p:nvSpPr>
        <p:spPr bwMode="auto">
          <a:xfrm>
            <a:off x="6120000" y="5895975"/>
            <a:ext cx="109538"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91572"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9"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2" name="Object 71"/>
          <p:cNvGraphicFramePr>
            <a:graphicFrameLocks noChangeAspect="1"/>
          </p:cNvGraphicFramePr>
          <p:nvPr>
            <p:extLst>
              <p:ext uri="{D42A27DB-BD31-4B8C-83A1-F6EECF244321}">
                <p14:modId xmlns:p14="http://schemas.microsoft.com/office/powerpoint/2010/main" val="290713354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91573"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3744318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4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1167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see how the shape of the distribution changes as the sample size is increased</a:t>
            </a:r>
            <a:r>
              <a:rPr lang="en-GB" sz="1500" b="1" dirty="0" smtClean="0"/>
              <a:t>.  We have added the distribution of </a:t>
            </a:r>
            <a:r>
              <a:rPr lang="en-GB" sz="1500" b="1" i="1" dirty="0" smtClean="0"/>
              <a:t>X</a:t>
            </a:r>
            <a:r>
              <a:rPr lang="en-GB" sz="1500" b="1" dirty="0" smtClean="0"/>
              <a:t> when </a:t>
            </a:r>
            <a:r>
              <a:rPr lang="en-GB" sz="1500" b="1" i="1" dirty="0" smtClean="0"/>
              <a:t>n</a:t>
            </a:r>
            <a:r>
              <a:rPr lang="en-GB" sz="1500" b="1" dirty="0" smtClean="0"/>
              <a:t> = 4.</a:t>
            </a:r>
            <a:endParaRPr lang="en-GB" sz="1500" b="1" dirty="0"/>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42" name="TextBox 41"/>
          <p:cNvSpPr txBox="1"/>
          <p:nvPr/>
        </p:nvSpPr>
        <p:spPr>
          <a:xfrm>
            <a:off x="5848350" y="4000500"/>
            <a:ext cx="695325" cy="338554"/>
          </a:xfrm>
          <a:prstGeom prst="rect">
            <a:avLst/>
          </a:prstGeom>
          <a:noFill/>
        </p:spPr>
        <p:txBody>
          <a:bodyPr wrap="square" rtlCol="0">
            <a:spAutoFit/>
          </a:bodyPr>
          <a:lstStyle/>
          <a:p>
            <a:r>
              <a:rPr lang="en-GB" sz="1600" b="1" i="1" dirty="0" smtClean="0"/>
              <a:t>n</a:t>
            </a:r>
            <a:r>
              <a:rPr lang="en-GB" sz="1600" b="1" dirty="0" smtClean="0"/>
              <a:t> = 4</a:t>
            </a:r>
            <a:endParaRPr lang="en-GB" sz="1600" b="1" dirty="0"/>
          </a:p>
        </p:txBody>
      </p:sp>
      <p:sp>
        <p:nvSpPr>
          <p:cNvPr id="43" name="Line 10"/>
          <p:cNvSpPr>
            <a:spLocks noChangeShapeType="1"/>
          </p:cNvSpPr>
          <p:nvPr/>
        </p:nvSpPr>
        <p:spPr bwMode="auto">
          <a:xfrm flipH="1">
            <a:off x="5688013" y="42862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4" name="TextBox 43"/>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5"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16780" name="Picture 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Line 37"/>
          <p:cNvSpPr>
            <a:spLocks noChangeShapeType="1"/>
          </p:cNvSpPr>
          <p:nvPr/>
        </p:nvSpPr>
        <p:spPr bwMode="auto">
          <a:xfrm>
            <a:off x="3178175" y="61236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16862"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20" name="Rectangle 39"/>
          <p:cNvSpPr>
            <a:spLocks noChangeArrowheads="1"/>
          </p:cNvSpPr>
          <p:nvPr/>
        </p:nvSpPr>
        <p:spPr bwMode="auto">
          <a:xfrm>
            <a:off x="6934199" y="1887538"/>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endParaRPr lang="en-US" sz="1800" b="1" dirty="0">
              <a:solidFill>
                <a:srgbClr val="000000"/>
              </a:solidFill>
              <a:latin typeface="Arial" charset="0"/>
            </a:endParaRPr>
          </a:p>
        </p:txBody>
      </p:sp>
      <p:graphicFrame>
        <p:nvGraphicFramePr>
          <p:cNvPr id="23" name="Object 71"/>
          <p:cNvGraphicFramePr>
            <a:graphicFrameLocks noChangeAspect="1"/>
          </p:cNvGraphicFramePr>
          <p:nvPr>
            <p:extLst>
              <p:ext uri="{D42A27DB-BD31-4B8C-83A1-F6EECF244321}">
                <p14:modId xmlns:p14="http://schemas.microsoft.com/office/powerpoint/2010/main" val="3006094450"/>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16863"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11776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add the distribution for </a:t>
            </a:r>
            <a:r>
              <a:rPr lang="en-GB" sz="1500" b="1" i="1" dirty="0" smtClean="0"/>
              <a:t>n</a:t>
            </a:r>
            <a:r>
              <a:rPr lang="en-GB" sz="1500" b="1" dirty="0" smtClean="0"/>
              <a:t> = 25.  The </a:t>
            </a:r>
            <a:r>
              <a:rPr lang="en-GB" sz="1500" b="1" dirty="0"/>
              <a:t>distribution becomes more concentrated about the population mean.</a:t>
            </a:r>
            <a:endParaRPr lang="en-GB" sz="1500" b="1" dirty="0">
              <a:latin typeface="Times New Roman" pitchFamily="18" charset="0"/>
            </a:endParaRPr>
          </a:p>
          <a:p>
            <a:pPr>
              <a:spcBef>
                <a:spcPct val="50000"/>
              </a:spcBef>
            </a:pPr>
            <a:endParaRPr lang="en-GB" sz="1500" b="1" dirty="0"/>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41" name="TextBox 40"/>
          <p:cNvSpPr txBox="1"/>
          <p:nvPr/>
        </p:nvSpPr>
        <p:spPr>
          <a:xfrm>
            <a:off x="5467350" y="35433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42" name="Line 10"/>
          <p:cNvSpPr>
            <a:spLocks noChangeShapeType="1"/>
          </p:cNvSpPr>
          <p:nvPr/>
        </p:nvSpPr>
        <p:spPr bwMode="auto">
          <a:xfrm flipH="1">
            <a:off x="5307013" y="38290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17805" name="Picture 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5848350" y="4000500"/>
            <a:ext cx="695325" cy="338554"/>
          </a:xfrm>
          <a:prstGeom prst="rect">
            <a:avLst/>
          </a:prstGeom>
          <a:noFill/>
        </p:spPr>
        <p:txBody>
          <a:bodyPr wrap="square" rtlCol="0">
            <a:spAutoFit/>
          </a:bodyPr>
          <a:lstStyle/>
          <a:p>
            <a:r>
              <a:rPr lang="en-GB" sz="1600" b="1" i="1" dirty="0" smtClean="0"/>
              <a:t>n</a:t>
            </a:r>
            <a:r>
              <a:rPr lang="en-GB" sz="1600" b="1" dirty="0" smtClean="0"/>
              <a:t> = 4</a:t>
            </a:r>
            <a:endParaRPr lang="en-GB" sz="1600" b="1" dirty="0"/>
          </a:p>
        </p:txBody>
      </p:sp>
      <p:sp>
        <p:nvSpPr>
          <p:cNvPr id="47" name="Line 10"/>
          <p:cNvSpPr>
            <a:spLocks noChangeShapeType="1"/>
          </p:cNvSpPr>
          <p:nvPr/>
        </p:nvSpPr>
        <p:spPr bwMode="auto">
          <a:xfrm flipH="1">
            <a:off x="5688013" y="42862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8" name="TextBox 47"/>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9"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17887"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21" name="Rectangle 39"/>
          <p:cNvSpPr>
            <a:spLocks noChangeArrowheads="1"/>
          </p:cNvSpPr>
          <p:nvPr/>
        </p:nvSpPr>
        <p:spPr bwMode="auto">
          <a:xfrm>
            <a:off x="6934199" y="2154238"/>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1"/>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r>
              <a:rPr lang="en-US" sz="1800" b="1" dirty="0">
                <a:solidFill>
                  <a:srgbClr val="000000"/>
                </a:solidFill>
                <a:latin typeface="Arial" charset="0"/>
              </a:rPr>
              <a:t>	25	10</a:t>
            </a:r>
          </a:p>
          <a:p>
            <a:endParaRPr lang="en-US" sz="1800" b="1" dirty="0">
              <a:solidFill>
                <a:srgbClr val="000000"/>
              </a:solidFill>
              <a:latin typeface="Arial" charset="0"/>
            </a:endParaRPr>
          </a:p>
        </p:txBody>
      </p:sp>
      <p:graphicFrame>
        <p:nvGraphicFramePr>
          <p:cNvPr id="24" name="Object 71"/>
          <p:cNvGraphicFramePr>
            <a:graphicFrameLocks noChangeAspect="1"/>
          </p:cNvGraphicFramePr>
          <p:nvPr>
            <p:extLst>
              <p:ext uri="{D42A27DB-BD31-4B8C-83A1-F6EECF244321}">
                <p14:modId xmlns:p14="http://schemas.microsoft.com/office/powerpoint/2010/main" val="2922296382"/>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17888"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9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11879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add the distribution for </a:t>
            </a:r>
            <a:r>
              <a:rPr lang="en-GB" sz="1500" b="1" i="1" dirty="0" smtClean="0"/>
              <a:t>n</a:t>
            </a:r>
            <a:r>
              <a:rPr lang="en-GB" sz="1500" b="1" dirty="0" smtClean="0"/>
              <a:t> = 100.  To </a:t>
            </a:r>
            <a:r>
              <a:rPr lang="en-GB" sz="1500" b="1" dirty="0"/>
              <a:t>see what happens for </a:t>
            </a:r>
            <a:r>
              <a:rPr lang="en-GB" sz="1500" b="1" i="1" dirty="0"/>
              <a:t>n</a:t>
            </a:r>
            <a:r>
              <a:rPr lang="en-GB" sz="1500" b="1" dirty="0"/>
              <a:t> greater than 100, we will have to change the vertical scale.</a:t>
            </a: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 name="TextBox 2"/>
          <p:cNvSpPr txBox="1"/>
          <p:nvPr/>
        </p:nvSpPr>
        <p:spPr>
          <a:xfrm>
            <a:off x="5219700" y="18859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17" name="Line 10"/>
          <p:cNvSpPr>
            <a:spLocks noChangeShapeType="1"/>
          </p:cNvSpPr>
          <p:nvPr/>
        </p:nvSpPr>
        <p:spPr bwMode="auto">
          <a:xfrm flipH="1">
            <a:off x="5059363" y="2171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TextBox 17"/>
          <p:cNvSpPr txBox="1"/>
          <p:nvPr/>
        </p:nvSpPr>
        <p:spPr>
          <a:xfrm>
            <a:off x="5467350" y="35433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9" name="Line 10"/>
          <p:cNvSpPr>
            <a:spLocks noChangeShapeType="1"/>
          </p:cNvSpPr>
          <p:nvPr/>
        </p:nvSpPr>
        <p:spPr bwMode="auto">
          <a:xfrm flipH="1">
            <a:off x="5307013" y="38290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848350" y="4000500"/>
            <a:ext cx="695325" cy="338554"/>
          </a:xfrm>
          <a:prstGeom prst="rect">
            <a:avLst/>
          </a:prstGeom>
          <a:noFill/>
        </p:spPr>
        <p:txBody>
          <a:bodyPr wrap="square" rtlCol="0">
            <a:spAutoFit/>
          </a:bodyPr>
          <a:lstStyle/>
          <a:p>
            <a:r>
              <a:rPr lang="en-GB" sz="1600" b="1" i="1" dirty="0" smtClean="0"/>
              <a:t>n</a:t>
            </a:r>
            <a:r>
              <a:rPr lang="en-GB" sz="1600" b="1" dirty="0" smtClean="0"/>
              <a:t> = 4</a:t>
            </a:r>
            <a:endParaRPr lang="en-GB" sz="1600" b="1" dirty="0"/>
          </a:p>
        </p:txBody>
      </p:sp>
      <p:sp>
        <p:nvSpPr>
          <p:cNvPr id="21" name="Line 10"/>
          <p:cNvSpPr>
            <a:spLocks noChangeShapeType="1"/>
          </p:cNvSpPr>
          <p:nvPr/>
        </p:nvSpPr>
        <p:spPr bwMode="auto">
          <a:xfrm flipH="1">
            <a:off x="5688013" y="42862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8842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24"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88512"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25" name="Rectangle 39"/>
          <p:cNvSpPr>
            <a:spLocks noChangeArrowheads="1"/>
          </p:cNvSpPr>
          <p:nvPr/>
        </p:nvSpPr>
        <p:spPr bwMode="auto">
          <a:xfrm>
            <a:off x="6810375" y="2430463"/>
            <a:ext cx="1104900"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25"/>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r>
              <a:rPr lang="en-US" sz="1800" b="1" dirty="0">
                <a:solidFill>
                  <a:srgbClr val="000000"/>
                </a:solidFill>
                <a:latin typeface="Arial" charset="0"/>
              </a:rPr>
              <a:t>	25	10</a:t>
            </a:r>
          </a:p>
          <a:p>
            <a:r>
              <a:rPr lang="en-US" sz="1800" b="1" dirty="0">
                <a:solidFill>
                  <a:srgbClr val="000000"/>
                </a:solidFill>
                <a:latin typeface="Arial" charset="0"/>
              </a:rPr>
              <a:t>	100	5</a:t>
            </a:r>
          </a:p>
          <a:p>
            <a:endParaRPr lang="en-US" sz="1800" b="1" dirty="0">
              <a:solidFill>
                <a:srgbClr val="000000"/>
              </a:solidFill>
              <a:latin typeface="Arial" charset="0"/>
            </a:endParaRPr>
          </a:p>
        </p:txBody>
      </p:sp>
      <p:graphicFrame>
        <p:nvGraphicFramePr>
          <p:cNvPr id="28" name="Object 71"/>
          <p:cNvGraphicFramePr>
            <a:graphicFrameLocks noChangeAspect="1"/>
          </p:cNvGraphicFramePr>
          <p:nvPr>
            <p:extLst>
              <p:ext uri="{D42A27DB-BD31-4B8C-83A1-F6EECF244321}">
                <p14:modId xmlns:p14="http://schemas.microsoft.com/office/powerpoint/2010/main" val="2922296382"/>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88513"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6138530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16</a:t>
            </a:r>
            <a:endParaRPr lang="en-US" sz="1000" dirty="0">
              <a:solidFill>
                <a:srgbClr val="3366FF"/>
              </a:solidFill>
            </a:endParaRPr>
          </a:p>
        </p:txBody>
      </p:sp>
      <p:sp>
        <p:nvSpPr>
          <p:cNvPr id="1228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have increased the vertical </a:t>
            </a:r>
            <a:r>
              <a:rPr lang="en-GB" sz="1500" b="1" dirty="0" smtClean="0"/>
              <a:t>scale.</a:t>
            </a:r>
            <a:endParaRPr lang="en-GB" sz="1500" b="1" dirty="0"/>
          </a:p>
          <a:p>
            <a:pPr>
              <a:spcBef>
                <a:spcPct val="50000"/>
              </a:spcBef>
            </a:pPr>
            <a:endParaRPr lang="en-GB" sz="1500" b="1" dirty="0"/>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22921" name="Picture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Object 2"/>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23003"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0"/>
          <p:cNvSpPr txBox="1"/>
          <p:nvPr/>
        </p:nvSpPr>
        <p:spPr>
          <a:xfrm>
            <a:off x="5400675" y="42481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42" name="Line 10"/>
          <p:cNvSpPr>
            <a:spLocks noChangeShapeType="1"/>
          </p:cNvSpPr>
          <p:nvPr/>
        </p:nvSpPr>
        <p:spPr bwMode="auto">
          <a:xfrm flipH="1">
            <a:off x="5240338"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8" name="Rectangle 39"/>
          <p:cNvSpPr>
            <a:spLocks noChangeArrowheads="1"/>
          </p:cNvSpPr>
          <p:nvPr/>
        </p:nvSpPr>
        <p:spPr bwMode="auto">
          <a:xfrm>
            <a:off x="6810375" y="2430463"/>
            <a:ext cx="1104900"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r>
              <a:rPr lang="en-US" sz="1800" b="1" dirty="0">
                <a:solidFill>
                  <a:srgbClr val="000000"/>
                </a:solidFill>
                <a:latin typeface="Arial" charset="0"/>
              </a:rPr>
              <a:t>	25	10</a:t>
            </a:r>
          </a:p>
          <a:p>
            <a:r>
              <a:rPr lang="en-US" sz="1800" b="1" dirty="0">
                <a:solidFill>
                  <a:srgbClr val="000000"/>
                </a:solidFill>
                <a:latin typeface="Arial" charset="0"/>
              </a:rPr>
              <a:t>	100	5</a:t>
            </a:r>
          </a:p>
          <a:p>
            <a:endParaRPr lang="en-US" sz="1800" b="1" dirty="0">
              <a:solidFill>
                <a:srgbClr val="000000"/>
              </a:solidFill>
              <a:latin typeface="Arial" charset="0"/>
            </a:endParaRPr>
          </a:p>
        </p:txBody>
      </p:sp>
      <p:graphicFrame>
        <p:nvGraphicFramePr>
          <p:cNvPr id="21" name="Object 71"/>
          <p:cNvGraphicFramePr>
            <a:graphicFrameLocks noChangeAspect="1"/>
          </p:cNvGraphicFramePr>
          <p:nvPr>
            <p:extLst>
              <p:ext uri="{D42A27DB-BD31-4B8C-83A1-F6EECF244321}">
                <p14:modId xmlns:p14="http://schemas.microsoft.com/office/powerpoint/2010/main" val="1824387749"/>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23004"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6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218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increase the sample size to 400.  The </a:t>
            </a:r>
            <a:r>
              <a:rPr lang="en-GB" sz="1500" b="1" dirty="0"/>
              <a:t>distribution continues to contract about the population mean.</a:t>
            </a: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21899" name="Picture 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Object 2"/>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21980"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Box 42"/>
          <p:cNvSpPr txBox="1"/>
          <p:nvPr/>
        </p:nvSpPr>
        <p:spPr>
          <a:xfrm>
            <a:off x="5400675" y="42481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44" name="Line 10"/>
          <p:cNvSpPr>
            <a:spLocks noChangeShapeType="1"/>
          </p:cNvSpPr>
          <p:nvPr/>
        </p:nvSpPr>
        <p:spPr bwMode="auto">
          <a:xfrm flipH="1">
            <a:off x="5240338"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5" name="TextBox 44"/>
          <p:cNvSpPr txBox="1"/>
          <p:nvPr/>
        </p:nvSpPr>
        <p:spPr>
          <a:xfrm>
            <a:off x="5162550" y="3076575"/>
            <a:ext cx="1028700" cy="338554"/>
          </a:xfrm>
          <a:prstGeom prst="rect">
            <a:avLst/>
          </a:prstGeom>
          <a:noFill/>
        </p:spPr>
        <p:txBody>
          <a:bodyPr wrap="square" rtlCol="0">
            <a:spAutoFit/>
          </a:bodyPr>
          <a:lstStyle/>
          <a:p>
            <a:r>
              <a:rPr lang="en-GB" sz="1600" b="1" i="1" dirty="0" smtClean="0"/>
              <a:t>n</a:t>
            </a:r>
            <a:r>
              <a:rPr lang="en-GB" sz="1600" b="1" dirty="0" smtClean="0"/>
              <a:t> = 400</a:t>
            </a:r>
            <a:endParaRPr lang="en-GB" sz="1600" b="1" dirty="0"/>
          </a:p>
        </p:txBody>
      </p:sp>
      <p:sp>
        <p:nvSpPr>
          <p:cNvPr id="27"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46" name="Line 10"/>
          <p:cNvSpPr>
            <a:spLocks noChangeShapeType="1"/>
          </p:cNvSpPr>
          <p:nvPr/>
        </p:nvSpPr>
        <p:spPr bwMode="auto">
          <a:xfrm flipH="1">
            <a:off x="5002213" y="33623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Rectangle 39"/>
          <p:cNvSpPr>
            <a:spLocks noChangeArrowheads="1"/>
          </p:cNvSpPr>
          <p:nvPr/>
        </p:nvSpPr>
        <p:spPr bwMode="auto">
          <a:xfrm>
            <a:off x="6810375" y="2706688"/>
            <a:ext cx="1246188"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r>
              <a:rPr lang="en-US" sz="1800" b="1" dirty="0">
                <a:solidFill>
                  <a:srgbClr val="000000"/>
                </a:solidFill>
                <a:latin typeface="Arial" charset="0"/>
              </a:rPr>
              <a:t>	25	10</a:t>
            </a:r>
          </a:p>
          <a:p>
            <a:r>
              <a:rPr lang="en-US" sz="1800" b="1" dirty="0">
                <a:solidFill>
                  <a:srgbClr val="000000"/>
                </a:solidFill>
                <a:latin typeface="Arial" charset="0"/>
              </a:rPr>
              <a:t>	100	5</a:t>
            </a:r>
          </a:p>
          <a:p>
            <a:r>
              <a:rPr lang="en-US" sz="1800" b="1" dirty="0">
                <a:solidFill>
                  <a:srgbClr val="000000"/>
                </a:solidFill>
                <a:latin typeface="Arial" charset="0"/>
              </a:rPr>
              <a:t>	4</a:t>
            </a:r>
            <a:r>
              <a:rPr lang="en-US" sz="1800" b="1" dirty="0" smtClean="0">
                <a:solidFill>
                  <a:srgbClr val="000000"/>
                </a:solidFill>
                <a:latin typeface="Arial" charset="0"/>
              </a:rPr>
              <a:t>00</a:t>
            </a:r>
            <a:r>
              <a:rPr lang="en-US" sz="1800" b="1" dirty="0">
                <a:solidFill>
                  <a:srgbClr val="000000"/>
                </a:solidFill>
                <a:latin typeface="Arial" charset="0"/>
              </a:rPr>
              <a:t>	</a:t>
            </a:r>
            <a:r>
              <a:rPr lang="en-US" sz="1800" b="1" dirty="0" smtClean="0">
                <a:solidFill>
                  <a:srgbClr val="000000"/>
                </a:solidFill>
                <a:latin typeface="Arial" charset="0"/>
              </a:rPr>
              <a:t>2.5</a:t>
            </a:r>
            <a:endParaRPr lang="en-US" sz="1800" b="1" dirty="0">
              <a:solidFill>
                <a:srgbClr val="000000"/>
              </a:solidFill>
              <a:latin typeface="Arial" charset="0"/>
            </a:endParaRPr>
          </a:p>
          <a:p>
            <a:endParaRPr lang="en-US" sz="1800" b="1" dirty="0">
              <a:solidFill>
                <a:srgbClr val="000000"/>
              </a:solidFill>
              <a:latin typeface="Arial" charset="0"/>
            </a:endParaRPr>
          </a:p>
        </p:txBody>
      </p:sp>
      <p:graphicFrame>
        <p:nvGraphicFramePr>
          <p:cNvPr id="23" name="Object 71"/>
          <p:cNvGraphicFramePr>
            <a:graphicFrameLocks noChangeAspect="1"/>
          </p:cNvGraphicFramePr>
          <p:nvPr>
            <p:extLst>
              <p:ext uri="{D42A27DB-BD31-4B8C-83A1-F6EECF244321}">
                <p14:modId xmlns:p14="http://schemas.microsoft.com/office/powerpoint/2010/main" val="3955207915"/>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21981"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0874" name="Text Box 4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20875" name="Text Box 4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increase the sample size again.  In </a:t>
            </a:r>
            <a:r>
              <a:rPr lang="en-GB" sz="1500" b="1" dirty="0"/>
              <a:t>the limit, the variance of the distribution tends to zero. The distribution collapses to a spike at the true value.  The </a:t>
            </a:r>
            <a:r>
              <a:rPr lang="en-GB" sz="1500" b="1" dirty="0" err="1"/>
              <a:t>plim</a:t>
            </a:r>
            <a:r>
              <a:rPr lang="en-GB" sz="1500" b="1" dirty="0"/>
              <a:t> of the sample mean is therefore the population mean.</a:t>
            </a:r>
          </a:p>
        </p:txBody>
      </p:sp>
      <p:sp>
        <p:nvSpPr>
          <p:cNvPr id="3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945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194651"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Box 42"/>
          <p:cNvSpPr txBox="1"/>
          <p:nvPr/>
        </p:nvSpPr>
        <p:spPr>
          <a:xfrm>
            <a:off x="5400675" y="42481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44" name="Line 10"/>
          <p:cNvSpPr>
            <a:spLocks noChangeShapeType="1"/>
          </p:cNvSpPr>
          <p:nvPr/>
        </p:nvSpPr>
        <p:spPr bwMode="auto">
          <a:xfrm flipH="1">
            <a:off x="5240338"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 name="TextBox 46"/>
          <p:cNvSpPr txBox="1"/>
          <p:nvPr/>
        </p:nvSpPr>
        <p:spPr>
          <a:xfrm>
            <a:off x="5162550" y="3076575"/>
            <a:ext cx="1028700" cy="338554"/>
          </a:xfrm>
          <a:prstGeom prst="rect">
            <a:avLst/>
          </a:prstGeom>
          <a:noFill/>
        </p:spPr>
        <p:txBody>
          <a:bodyPr wrap="square" rtlCol="0">
            <a:spAutoFit/>
          </a:bodyPr>
          <a:lstStyle/>
          <a:p>
            <a:r>
              <a:rPr lang="en-GB" sz="1600" b="1" i="1" dirty="0" smtClean="0"/>
              <a:t>n</a:t>
            </a:r>
            <a:r>
              <a:rPr lang="en-GB" sz="1600" b="1" dirty="0" smtClean="0"/>
              <a:t> = 400</a:t>
            </a:r>
            <a:endParaRPr lang="en-GB" sz="1600" b="1" dirty="0"/>
          </a:p>
        </p:txBody>
      </p:sp>
      <p:sp>
        <p:nvSpPr>
          <p:cNvPr id="48" name="Line 10"/>
          <p:cNvSpPr>
            <a:spLocks noChangeShapeType="1"/>
          </p:cNvSpPr>
          <p:nvPr/>
        </p:nvSpPr>
        <p:spPr bwMode="auto">
          <a:xfrm flipH="1">
            <a:off x="5002213" y="33623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 name="TextBox 48"/>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50"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20871" name="Rectangle 39"/>
          <p:cNvSpPr>
            <a:spLocks noChangeArrowheads="1"/>
          </p:cNvSpPr>
          <p:nvPr/>
        </p:nvSpPr>
        <p:spPr bwMode="auto">
          <a:xfrm>
            <a:off x="6724650" y="2982913"/>
            <a:ext cx="1331913"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872"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50</a:t>
            </a:r>
          </a:p>
          <a:p>
            <a:r>
              <a:rPr lang="en-US" sz="1800" b="1" dirty="0">
                <a:solidFill>
                  <a:srgbClr val="000000"/>
                </a:solidFill>
                <a:latin typeface="Arial" charset="0"/>
              </a:rPr>
              <a:t>	4	25</a:t>
            </a:r>
          </a:p>
          <a:p>
            <a:r>
              <a:rPr lang="en-US" sz="1800" b="1" dirty="0">
                <a:solidFill>
                  <a:srgbClr val="000000"/>
                </a:solidFill>
                <a:latin typeface="Arial" charset="0"/>
              </a:rPr>
              <a:t>	25	10</a:t>
            </a:r>
          </a:p>
          <a:p>
            <a:r>
              <a:rPr lang="en-US" sz="1800" b="1" dirty="0">
                <a:solidFill>
                  <a:srgbClr val="000000"/>
                </a:solidFill>
                <a:latin typeface="Arial" charset="0"/>
              </a:rPr>
              <a:t>	100	5</a:t>
            </a:r>
          </a:p>
          <a:p>
            <a:r>
              <a:rPr lang="en-US" sz="1800" b="1" dirty="0">
                <a:solidFill>
                  <a:srgbClr val="000000"/>
                </a:solidFill>
                <a:latin typeface="Arial" charset="0"/>
              </a:rPr>
              <a:t>	4</a:t>
            </a:r>
            <a:r>
              <a:rPr lang="en-US" sz="1800" b="1" dirty="0" smtClean="0">
                <a:solidFill>
                  <a:srgbClr val="000000"/>
                </a:solidFill>
                <a:latin typeface="Arial" charset="0"/>
              </a:rPr>
              <a:t>00</a:t>
            </a:r>
            <a:r>
              <a:rPr lang="en-US" sz="1800" b="1" dirty="0">
                <a:solidFill>
                  <a:srgbClr val="000000"/>
                </a:solidFill>
                <a:latin typeface="Arial" charset="0"/>
              </a:rPr>
              <a:t>	</a:t>
            </a:r>
            <a:r>
              <a:rPr lang="en-US" sz="1800" b="1" dirty="0" smtClean="0">
                <a:solidFill>
                  <a:srgbClr val="000000"/>
                </a:solidFill>
                <a:latin typeface="Arial" charset="0"/>
              </a:rPr>
              <a:t>2.5</a:t>
            </a:r>
            <a:endParaRPr lang="en-US" sz="1800" b="1" dirty="0">
              <a:solidFill>
                <a:srgbClr val="000000"/>
              </a:solidFill>
              <a:latin typeface="Arial" charset="0"/>
            </a:endParaRPr>
          </a:p>
          <a:p>
            <a:r>
              <a:rPr lang="en-US" sz="1800" b="1" dirty="0">
                <a:solidFill>
                  <a:srgbClr val="000000"/>
                </a:solidFill>
                <a:latin typeface="Arial" charset="0"/>
              </a:rPr>
              <a:t>	</a:t>
            </a:r>
            <a:r>
              <a:rPr lang="en-US" sz="1800" b="1" dirty="0" smtClean="0">
                <a:solidFill>
                  <a:srgbClr val="000000"/>
                </a:solidFill>
                <a:latin typeface="Arial" charset="0"/>
              </a:rPr>
              <a:t>1600</a:t>
            </a:r>
            <a:r>
              <a:rPr lang="en-US" sz="1800" b="1" dirty="0">
                <a:solidFill>
                  <a:srgbClr val="000000"/>
                </a:solidFill>
                <a:latin typeface="Arial" charset="0"/>
              </a:rPr>
              <a:t>	</a:t>
            </a:r>
            <a:r>
              <a:rPr lang="en-US" sz="1800" b="1" dirty="0" smtClean="0">
                <a:solidFill>
                  <a:srgbClr val="000000"/>
                </a:solidFill>
                <a:latin typeface="Arial" charset="0"/>
              </a:rPr>
              <a:t>1.3</a:t>
            </a:r>
            <a:endParaRPr lang="en-US" sz="1800" b="1" dirty="0">
              <a:solidFill>
                <a:srgbClr val="000000"/>
              </a:solidFill>
              <a:latin typeface="Arial" charset="0"/>
            </a:endParaRPr>
          </a:p>
        </p:txBody>
      </p:sp>
      <p:graphicFrame>
        <p:nvGraphicFramePr>
          <p:cNvPr id="120903" name="Object 71"/>
          <p:cNvGraphicFramePr>
            <a:graphicFrameLocks noChangeAspect="1"/>
          </p:cNvGraphicFramePr>
          <p:nvPr>
            <p:extLst>
              <p:ext uri="{D42A27DB-BD31-4B8C-83A1-F6EECF244321}">
                <p14:modId xmlns:p14="http://schemas.microsoft.com/office/powerpoint/2010/main" val="2945706885"/>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94652"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703654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1</a:t>
            </a:r>
            <a:endParaRPr lang="en-US" sz="1000" dirty="0">
              <a:solidFill>
                <a:srgbClr val="3366FF"/>
              </a:solidFill>
            </a:endParaRPr>
          </a:p>
        </p:txBody>
      </p:sp>
      <p:sp>
        <p:nvSpPr>
          <p:cNvPr id="110596" name="Text Box 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p>
        </p:txBody>
      </p:sp>
      <p:sp>
        <p:nvSpPr>
          <p:cNvPr id="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a:t>asymptotic properties of estimators are their properties as the number of observations in a sample becomes very large and tends to infinity</a:t>
            </a:r>
            <a:r>
              <a:rPr lang="en-GB" sz="1500" b="1" dirty="0" smtClean="0"/>
              <a:t>.  We shall be concerned with the concepts of probability limits and consistency, and the central limit theorem. </a:t>
            </a:r>
            <a:endParaRPr lang="en-GB" sz="1500" b="1" dirty="0"/>
          </a:p>
          <a:p>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a:spLocks noChangeArrowheads="1"/>
          </p:cNvSpPr>
          <p:nvPr/>
        </p:nvSpPr>
        <p:spPr bwMode="auto">
          <a:xfrm>
            <a:off x="0" y="1133999"/>
            <a:ext cx="9144000" cy="15044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8"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Asymptotic </a:t>
            </a:r>
            <a:r>
              <a:rPr lang="en-GB" sz="1800" b="1" dirty="0">
                <a:latin typeface="Arial" charset="0"/>
              </a:rPr>
              <a:t>properties of </a:t>
            </a:r>
            <a:r>
              <a:rPr lang="en-GB" sz="1800" b="1" dirty="0" smtClean="0">
                <a:latin typeface="Arial" charset="0"/>
              </a:rPr>
              <a:t>estimators: </a:t>
            </a:r>
            <a:endParaRPr lang="en-GB" b="1" dirty="0">
              <a:latin typeface="Arial"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62256970"/>
              </p:ext>
            </p:extLst>
          </p:nvPr>
        </p:nvGraphicFramePr>
        <p:xfrm>
          <a:off x="2774950" y="1303338"/>
          <a:ext cx="698500" cy="190500"/>
        </p:xfrm>
        <a:graphic>
          <a:graphicData uri="http://schemas.openxmlformats.org/presentationml/2006/ole">
            <mc:AlternateContent xmlns:mc="http://schemas.openxmlformats.org/markup-compatibility/2006">
              <mc:Choice xmlns:v="urn:schemas-microsoft-com:vml" Requires="v">
                <p:oleObj spid="_x0000_s110643" name="Equation" r:id="rId3" imgW="698400" imgH="190440" progId="Equation.3">
                  <p:embed/>
                </p:oleObj>
              </mc:Choice>
              <mc:Fallback>
                <p:oleObj name="Equation" r:id="rId3" imgW="698400" imgH="190440" progId="Equation.3">
                  <p:embed/>
                  <p:pic>
                    <p:nvPicPr>
                      <p:cNvPr id="0" name=""/>
                      <p:cNvPicPr>
                        <a:picLocks noChangeAspect="1" noChangeArrowheads="1"/>
                      </p:cNvPicPr>
                      <p:nvPr/>
                    </p:nvPicPr>
                    <p:blipFill>
                      <a:blip r:embed="rId4"/>
                      <a:srcRect/>
                      <a:stretch>
                        <a:fillRect/>
                      </a:stretch>
                    </p:blipFill>
                    <p:spPr bwMode="auto">
                      <a:xfrm>
                        <a:off x="2774950" y="1303338"/>
                        <a:ext cx="698500"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6"/>
          <p:cNvSpPr txBox="1">
            <a:spLocks noChangeArrowheads="1"/>
          </p:cNvSpPr>
          <p:nvPr/>
        </p:nvSpPr>
        <p:spPr bwMode="auto">
          <a:xfrm>
            <a:off x="1190626" y="1195200"/>
            <a:ext cx="1790700" cy="4302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endParaRPr lang="en-GB" b="1" dirty="0">
              <a:latin typeface="Arial" charset="0"/>
            </a:endParaRPr>
          </a:p>
        </p:txBody>
      </p:sp>
      <p:sp>
        <p:nvSpPr>
          <p:cNvPr id="23" name="Text Box 6"/>
          <p:cNvSpPr txBox="1">
            <a:spLocks noChangeArrowheads="1"/>
          </p:cNvSpPr>
          <p:nvPr/>
        </p:nvSpPr>
        <p:spPr bwMode="auto">
          <a:xfrm>
            <a:off x="1191600" y="1541464"/>
            <a:ext cx="2762249" cy="10683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180975" algn="l"/>
              </a:tabLst>
            </a:pPr>
            <a:r>
              <a:rPr lang="en-GB" sz="1800" b="1" dirty="0" smtClean="0">
                <a:latin typeface="Arial" charset="0"/>
              </a:rPr>
              <a:t>•	probability limits</a:t>
            </a:r>
          </a:p>
          <a:p>
            <a:pPr>
              <a:spcBef>
                <a:spcPts val="300"/>
              </a:spcBef>
              <a:tabLst>
                <a:tab pos="180975" algn="l"/>
              </a:tabLst>
            </a:pPr>
            <a:r>
              <a:rPr lang="en-GB" sz="1800" b="1" dirty="0" smtClean="0">
                <a:latin typeface="Arial" charset="0"/>
              </a:rPr>
              <a:t>•	consistency</a:t>
            </a:r>
          </a:p>
          <a:p>
            <a:pPr>
              <a:spcBef>
                <a:spcPts val="300"/>
              </a:spcBef>
              <a:tabLst>
                <a:tab pos="180975" algn="l"/>
              </a:tabLst>
            </a:pPr>
            <a:r>
              <a:rPr lang="en-GB" sz="1800" b="1" dirty="0" smtClean="0">
                <a:latin typeface="Arial" charset="0"/>
              </a:rPr>
              <a:t>•	central </a:t>
            </a:r>
            <a:r>
              <a:rPr lang="en-GB" sz="1800" b="1" dirty="0">
                <a:latin typeface="Arial" charset="0"/>
              </a:rPr>
              <a:t>limit </a:t>
            </a:r>
            <a:r>
              <a:rPr lang="en-GB" sz="1800" b="1" dirty="0" smtClean="0">
                <a:latin typeface="Arial" charset="0"/>
              </a:rPr>
              <a:t>theorem  </a:t>
            </a:r>
            <a:endParaRPr lang="en-GB" sz="1800" b="1" dirty="0">
              <a:latin typeface="Arial" charset="0"/>
            </a:endParaRPr>
          </a:p>
          <a:p>
            <a:endParaRPr lang="en-GB" sz="1800" b="1" dirty="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2" name="Line 4"/>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981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Formally, the probability of </a:t>
            </a:r>
            <a:r>
              <a:rPr lang="en-GB" sz="1500" b="1" i="1"/>
              <a:t>X</a:t>
            </a:r>
            <a:r>
              <a:rPr lang="en-GB" sz="1500" b="1"/>
              <a:t> differing from </a:t>
            </a:r>
            <a:r>
              <a:rPr lang="en-GB" sz="1500" b="1" i="1">
                <a:latin typeface="Symbol" pitchFamily="18" charset="2"/>
              </a:rPr>
              <a:t>m</a:t>
            </a:r>
            <a:r>
              <a:rPr lang="en-GB" sz="1500" b="1" i="1" baseline="-25000"/>
              <a:t>X</a:t>
            </a:r>
            <a:r>
              <a:rPr lang="en-GB" sz="1500" b="1"/>
              <a:t> by any finite amount, however small, tends to zero as </a:t>
            </a:r>
            <a:r>
              <a:rPr lang="en-GB" sz="1500" b="1" i="1"/>
              <a:t>n</a:t>
            </a:r>
            <a:r>
              <a:rPr lang="en-GB" sz="1500" b="1"/>
              <a:t> becomes large.</a:t>
            </a:r>
          </a:p>
        </p:txBody>
      </p:sp>
      <p:sp>
        <p:nvSpPr>
          <p:cNvPr id="11981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19823" name="Line 15"/>
          <p:cNvSpPr>
            <a:spLocks noChangeShapeType="1"/>
          </p:cNvSpPr>
          <p:nvPr/>
        </p:nvSpPr>
        <p:spPr bwMode="auto">
          <a:xfrm>
            <a:off x="2906713" y="5902325"/>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6" name="Rectangle 15"/>
          <p:cNvSpPr>
            <a:spLocks noChangeArrowheads="1"/>
          </p:cNvSpPr>
          <p:nvPr/>
        </p:nvSpPr>
        <p:spPr bwMode="auto">
          <a:xfrm>
            <a:off x="0" y="3114001"/>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2555875"/>
            <a:ext cx="9144000" cy="46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1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2"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Probability limits </a:t>
            </a:r>
            <a:endParaRPr lang="en-GB" b="1" dirty="0">
              <a:latin typeface="Arial" charset="0"/>
            </a:endParaRPr>
          </a:p>
        </p:txBody>
      </p:sp>
      <p:graphicFrame>
        <p:nvGraphicFramePr>
          <p:cNvPr id="23" name="Object 8"/>
          <p:cNvGraphicFramePr>
            <a:graphicFrameLocks noChangeAspect="1"/>
          </p:cNvGraphicFramePr>
          <p:nvPr>
            <p:extLst>
              <p:ext uri="{D42A27DB-BD31-4B8C-83A1-F6EECF244321}">
                <p14:modId xmlns:p14="http://schemas.microsoft.com/office/powerpoint/2010/main" val="290360020"/>
              </p:ext>
            </p:extLst>
          </p:nvPr>
        </p:nvGraphicFramePr>
        <p:xfrm>
          <a:off x="1266825" y="1271588"/>
          <a:ext cx="2247900" cy="406400"/>
        </p:xfrm>
        <a:graphic>
          <a:graphicData uri="http://schemas.openxmlformats.org/presentationml/2006/ole">
            <mc:AlternateContent xmlns:mc="http://schemas.openxmlformats.org/markup-compatibility/2006">
              <mc:Choice xmlns:v="urn:schemas-microsoft-com:vml" Requires="v">
                <p:oleObj spid="_x0000_s119965" name="Equation" r:id="rId3" imgW="2247840" imgH="406080" progId="Equation.3">
                  <p:embed/>
                </p:oleObj>
              </mc:Choice>
              <mc:Fallback>
                <p:oleObj name="Equation" r:id="rId3" imgW="2247840" imgH="406080" progId="Equation.3">
                  <p:embed/>
                  <p:pic>
                    <p:nvPicPr>
                      <p:cNvPr id="0" name=""/>
                      <p:cNvPicPr>
                        <a:picLocks noChangeAspect="1" noChangeArrowheads="1"/>
                      </p:cNvPicPr>
                      <p:nvPr/>
                    </p:nvPicPr>
                    <p:blipFill>
                      <a:blip r:embed="rId4"/>
                      <a:srcRect/>
                      <a:stretch>
                        <a:fillRect/>
                      </a:stretch>
                    </p:blipFill>
                    <p:spPr bwMode="auto">
                      <a:xfrm>
                        <a:off x="1266825" y="1271588"/>
                        <a:ext cx="22479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780651541"/>
              </p:ext>
            </p:extLst>
          </p:nvPr>
        </p:nvGraphicFramePr>
        <p:xfrm>
          <a:off x="1265238" y="1854900"/>
          <a:ext cx="1206500" cy="292100"/>
        </p:xfrm>
        <a:graphic>
          <a:graphicData uri="http://schemas.openxmlformats.org/presentationml/2006/ole">
            <mc:AlternateContent xmlns:mc="http://schemas.openxmlformats.org/markup-compatibility/2006">
              <mc:Choice xmlns:v="urn:schemas-microsoft-com:vml" Requires="v">
                <p:oleObj spid="_x0000_s119966" name="Equation" r:id="rId5" imgW="1206360" imgH="291960" progId="Equation.3">
                  <p:embed/>
                </p:oleObj>
              </mc:Choice>
              <mc:Fallback>
                <p:oleObj name="Equation" r:id="rId5" imgW="1206360" imgH="291960" progId="Equation.3">
                  <p:embed/>
                  <p:pic>
                    <p:nvPicPr>
                      <p:cNvPr id="0" name=""/>
                      <p:cNvPicPr>
                        <a:picLocks noChangeAspect="1" noChangeArrowheads="1"/>
                      </p:cNvPicPr>
                      <p:nvPr/>
                    </p:nvPicPr>
                    <p:blipFill>
                      <a:blip r:embed="rId6"/>
                      <a:srcRect/>
                      <a:stretch>
                        <a:fillRect/>
                      </a:stretch>
                    </p:blipFill>
                    <p:spPr bwMode="auto">
                      <a:xfrm>
                        <a:off x="1265238" y="1854900"/>
                        <a:ext cx="12065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26"/>
          <p:cNvSpPr txBox="1"/>
          <p:nvPr/>
        </p:nvSpPr>
        <p:spPr>
          <a:xfrm>
            <a:off x="1191599" y="2587800"/>
            <a:ext cx="5656875" cy="369332"/>
          </a:xfrm>
          <a:prstGeom prst="rect">
            <a:avLst/>
          </a:prstGeom>
          <a:noFill/>
        </p:spPr>
        <p:txBody>
          <a:bodyPr wrap="square" rtlCol="0">
            <a:spAutoFit/>
          </a:bodyPr>
          <a:lstStyle/>
          <a:p>
            <a:r>
              <a:rPr lang="en-GB" sz="1800" b="1" dirty="0"/>
              <a:t>S</a:t>
            </a:r>
            <a:r>
              <a:rPr lang="en-GB" sz="1800" b="1" dirty="0" smtClean="0"/>
              <a:t>ample mean as estimator of population mean</a:t>
            </a:r>
            <a:endParaRPr lang="en-GB" sz="1800" b="1" dirty="0"/>
          </a:p>
        </p:txBody>
      </p:sp>
      <p:graphicFrame>
        <p:nvGraphicFramePr>
          <p:cNvPr id="30" name="Object 29"/>
          <p:cNvGraphicFramePr>
            <a:graphicFrameLocks noChangeAspect="1"/>
          </p:cNvGraphicFramePr>
          <p:nvPr>
            <p:extLst>
              <p:ext uri="{D42A27DB-BD31-4B8C-83A1-F6EECF244321}">
                <p14:modId xmlns:p14="http://schemas.microsoft.com/office/powerpoint/2010/main" val="3527972271"/>
              </p:ext>
            </p:extLst>
          </p:nvPr>
        </p:nvGraphicFramePr>
        <p:xfrm>
          <a:off x="1252538" y="3258975"/>
          <a:ext cx="2317750" cy="414338"/>
        </p:xfrm>
        <a:graphic>
          <a:graphicData uri="http://schemas.openxmlformats.org/presentationml/2006/ole">
            <mc:AlternateContent xmlns:mc="http://schemas.openxmlformats.org/markup-compatibility/2006">
              <mc:Choice xmlns:v="urn:schemas-microsoft-com:vml" Requires="v">
                <p:oleObj spid="_x0000_s119967" name="Equation" r:id="rId7" imgW="2323800" imgH="419040" progId="Equation.3">
                  <p:embed/>
                </p:oleObj>
              </mc:Choice>
              <mc:Fallback>
                <p:oleObj name="Equation" r:id="rId7" imgW="2323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2538" y="3258975"/>
                        <a:ext cx="23177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noChangeArrowheads="1"/>
          </p:cNvSpPr>
          <p:nvPr/>
        </p:nvSpPr>
        <p:spPr bwMode="auto">
          <a:xfrm>
            <a:off x="0" y="3114001"/>
            <a:ext cx="9144000" cy="117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1134000"/>
            <a:ext cx="9144000" cy="1172100"/>
          </a:xfrm>
          <a:prstGeom prst="rect">
            <a:avLst/>
          </a:prstGeom>
          <a:solidFill>
            <a:srgbClr val="FFFFFF"/>
          </a:solidFill>
          <a:ln>
            <a:noFill/>
          </a:ln>
          <a:effectLst>
            <a:innerShdw blurRad="76200">
              <a:schemeClr val="tx1"/>
            </a:innerShdw>
          </a:effectLst>
        </p:spPr>
        <p:txBody>
          <a:bodyPr wrap="none" anchor="ctr"/>
          <a:lstStyle/>
          <a:p>
            <a:pPr>
              <a:defRPr/>
            </a:pPr>
            <a:endParaRPr lang="en-GB"/>
          </a:p>
        </p:txBody>
      </p:sp>
      <p:sp>
        <p:nvSpPr>
          <p:cNvPr id="29" name="Rectangle 28"/>
          <p:cNvSpPr>
            <a:spLocks noChangeArrowheads="1"/>
          </p:cNvSpPr>
          <p:nvPr/>
        </p:nvSpPr>
        <p:spPr bwMode="auto">
          <a:xfrm>
            <a:off x="0" y="2555875"/>
            <a:ext cx="9144000" cy="46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2" name="Line 4"/>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981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9" name="Rectangle 18"/>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1"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Probability limits </a:t>
            </a:r>
            <a:endParaRPr lang="en-GB" b="1" dirty="0">
              <a:latin typeface="Arial" charset="0"/>
            </a:endParaRPr>
          </a:p>
        </p:txBody>
      </p:sp>
      <p:graphicFrame>
        <p:nvGraphicFramePr>
          <p:cNvPr id="24" name="Object 8"/>
          <p:cNvGraphicFramePr>
            <a:graphicFrameLocks noChangeAspect="1"/>
          </p:cNvGraphicFramePr>
          <p:nvPr>
            <p:extLst>
              <p:ext uri="{D42A27DB-BD31-4B8C-83A1-F6EECF244321}">
                <p14:modId xmlns:p14="http://schemas.microsoft.com/office/powerpoint/2010/main" val="702788359"/>
              </p:ext>
            </p:extLst>
          </p:nvPr>
        </p:nvGraphicFramePr>
        <p:xfrm>
          <a:off x="1266825" y="1271588"/>
          <a:ext cx="2247900" cy="406400"/>
        </p:xfrm>
        <a:graphic>
          <a:graphicData uri="http://schemas.openxmlformats.org/presentationml/2006/ole">
            <mc:AlternateContent xmlns:mc="http://schemas.openxmlformats.org/markup-compatibility/2006">
              <mc:Choice xmlns:v="urn:schemas-microsoft-com:vml" Requires="v">
                <p:oleObj spid="_x0000_s217190" name="Equation" r:id="rId3" imgW="2247840" imgH="406080" progId="Equation.3">
                  <p:embed/>
                </p:oleObj>
              </mc:Choice>
              <mc:Fallback>
                <p:oleObj name="Equation" r:id="rId3" imgW="2247840" imgH="406080" progId="Equation.3">
                  <p:embed/>
                  <p:pic>
                    <p:nvPicPr>
                      <p:cNvPr id="0" name=""/>
                      <p:cNvPicPr>
                        <a:picLocks noChangeAspect="1" noChangeArrowheads="1"/>
                      </p:cNvPicPr>
                      <p:nvPr/>
                    </p:nvPicPr>
                    <p:blipFill>
                      <a:blip r:embed="rId4"/>
                      <a:srcRect/>
                      <a:stretch>
                        <a:fillRect/>
                      </a:stretch>
                    </p:blipFill>
                    <p:spPr bwMode="auto">
                      <a:xfrm>
                        <a:off x="1266825" y="1271588"/>
                        <a:ext cx="22479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9"/>
          <p:cNvGraphicFramePr>
            <a:graphicFrameLocks noChangeAspect="1"/>
          </p:cNvGraphicFramePr>
          <p:nvPr>
            <p:extLst>
              <p:ext uri="{D42A27DB-BD31-4B8C-83A1-F6EECF244321}">
                <p14:modId xmlns:p14="http://schemas.microsoft.com/office/powerpoint/2010/main" val="1860702286"/>
              </p:ext>
            </p:extLst>
          </p:nvPr>
        </p:nvGraphicFramePr>
        <p:xfrm>
          <a:off x="1265238" y="1854900"/>
          <a:ext cx="1206500" cy="292100"/>
        </p:xfrm>
        <a:graphic>
          <a:graphicData uri="http://schemas.openxmlformats.org/presentationml/2006/ole">
            <mc:AlternateContent xmlns:mc="http://schemas.openxmlformats.org/markup-compatibility/2006">
              <mc:Choice xmlns:v="urn:schemas-microsoft-com:vml" Requires="v">
                <p:oleObj spid="_x0000_s217191" name="Equation" r:id="rId5" imgW="1206360" imgH="291960" progId="Equation.3">
                  <p:embed/>
                </p:oleObj>
              </mc:Choice>
              <mc:Fallback>
                <p:oleObj name="Equation" r:id="rId5" imgW="1206360" imgH="291960" progId="Equation.3">
                  <p:embed/>
                  <p:pic>
                    <p:nvPicPr>
                      <p:cNvPr id="0" name=""/>
                      <p:cNvPicPr>
                        <a:picLocks noChangeAspect="1" noChangeArrowheads="1"/>
                      </p:cNvPicPr>
                      <p:nvPr/>
                    </p:nvPicPr>
                    <p:blipFill>
                      <a:blip r:embed="rId6"/>
                      <a:srcRect/>
                      <a:stretch>
                        <a:fillRect/>
                      </a:stretch>
                    </p:blipFill>
                    <p:spPr bwMode="auto">
                      <a:xfrm>
                        <a:off x="1265238" y="1854900"/>
                        <a:ext cx="12065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Box 27"/>
          <p:cNvSpPr txBox="1"/>
          <p:nvPr/>
        </p:nvSpPr>
        <p:spPr>
          <a:xfrm>
            <a:off x="1191599" y="2587800"/>
            <a:ext cx="5656875" cy="369332"/>
          </a:xfrm>
          <a:prstGeom prst="rect">
            <a:avLst/>
          </a:prstGeom>
          <a:noFill/>
        </p:spPr>
        <p:txBody>
          <a:bodyPr wrap="square" rtlCol="0">
            <a:spAutoFit/>
          </a:bodyPr>
          <a:lstStyle/>
          <a:p>
            <a:r>
              <a:rPr lang="en-GB" sz="1800" b="1" dirty="0"/>
              <a:t>S</a:t>
            </a:r>
            <a:r>
              <a:rPr lang="en-GB" sz="1800" b="1" dirty="0" smtClean="0"/>
              <a:t>ample mean as estimator of population mean</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839313654"/>
              </p:ext>
            </p:extLst>
          </p:nvPr>
        </p:nvGraphicFramePr>
        <p:xfrm>
          <a:off x="1252538" y="3258975"/>
          <a:ext cx="2317750" cy="414338"/>
        </p:xfrm>
        <a:graphic>
          <a:graphicData uri="http://schemas.openxmlformats.org/presentationml/2006/ole">
            <mc:AlternateContent xmlns:mc="http://schemas.openxmlformats.org/markup-compatibility/2006">
              <mc:Choice xmlns:v="urn:schemas-microsoft-com:vml" Requires="v">
                <p:oleObj spid="_x0000_s217192" name="Equation" r:id="rId7" imgW="2323800" imgH="419040" progId="Equation.3">
                  <p:embed/>
                </p:oleObj>
              </mc:Choice>
              <mc:Fallback>
                <p:oleObj name="Equation" r:id="rId7" imgW="232380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2538" y="3258975"/>
                        <a:ext cx="23177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08860321"/>
              </p:ext>
            </p:extLst>
          </p:nvPr>
        </p:nvGraphicFramePr>
        <p:xfrm>
          <a:off x="1252538" y="3805238"/>
          <a:ext cx="1270000" cy="317500"/>
        </p:xfrm>
        <a:graphic>
          <a:graphicData uri="http://schemas.openxmlformats.org/presentationml/2006/ole">
            <mc:AlternateContent xmlns:mc="http://schemas.openxmlformats.org/markup-compatibility/2006">
              <mc:Choice xmlns:v="urn:schemas-microsoft-com:vml" Requires="v">
                <p:oleObj spid="_x0000_s217193" name="Equation" r:id="rId9" imgW="1269720" imgH="317160" progId="Equation.3">
                  <p:embed/>
                </p:oleObj>
              </mc:Choice>
              <mc:Fallback>
                <p:oleObj name="Equation" r:id="rId9" imgW="1269720" imgH="3171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52538" y="3805238"/>
                        <a:ext cx="12700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Hence we can say </a:t>
            </a:r>
            <a:r>
              <a:rPr lang="en-GB" sz="1500" b="1" dirty="0" err="1"/>
              <a:t>plim</a:t>
            </a:r>
            <a:r>
              <a:rPr lang="en-GB" sz="1500" b="1" dirty="0"/>
              <a:t> </a:t>
            </a:r>
            <a:r>
              <a:rPr lang="en-GB" sz="1500" b="1" i="1" dirty="0"/>
              <a:t>X</a:t>
            </a:r>
            <a:r>
              <a:rPr lang="en-GB" sz="1500" b="1" dirty="0"/>
              <a:t> = </a:t>
            </a:r>
            <a:r>
              <a:rPr lang="en-GB" sz="1500" b="1" i="1" dirty="0" err="1">
                <a:latin typeface="Symbol" pitchFamily="18" charset="2"/>
              </a:rPr>
              <a:t>m</a:t>
            </a:r>
            <a:r>
              <a:rPr lang="en-GB" sz="1500" b="1" i="1" baseline="-25000" dirty="0" err="1"/>
              <a:t>X</a:t>
            </a:r>
            <a:r>
              <a:rPr lang="en-GB" sz="1500" b="1" dirty="0"/>
              <a:t>.</a:t>
            </a:r>
          </a:p>
        </p:txBody>
      </p:sp>
      <p:sp>
        <p:nvSpPr>
          <p:cNvPr id="18" name="Line 15"/>
          <p:cNvSpPr>
            <a:spLocks noChangeShapeType="1"/>
          </p:cNvSpPr>
          <p:nvPr/>
        </p:nvSpPr>
        <p:spPr bwMode="auto">
          <a:xfrm>
            <a:off x="25488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992458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An estimator of a population characteristic is said to be consistent if it satisfies two </a:t>
            </a:r>
            <a:r>
              <a:rPr lang="en-GB" sz="1500" b="1" dirty="0" smtClean="0"/>
              <a:t>conditions.  </a:t>
            </a:r>
            <a:r>
              <a:rPr lang="en-GB" sz="1600" b="1" dirty="0"/>
              <a:t>T</a:t>
            </a:r>
            <a:r>
              <a:rPr lang="en-GB" sz="1600" b="1" dirty="0" smtClean="0"/>
              <a:t>he first is that the estimator </a:t>
            </a:r>
            <a:r>
              <a:rPr lang="en-GB" sz="1600" b="1" dirty="0"/>
              <a:t>possesses a probability limit, and so </a:t>
            </a:r>
            <a:r>
              <a:rPr lang="en-GB" sz="1600" b="1" dirty="0" smtClean="0"/>
              <a:t>its distribution </a:t>
            </a:r>
            <a:r>
              <a:rPr lang="en-GB" sz="1600" b="1" dirty="0"/>
              <a:t>collapses to a spike as the sample </a:t>
            </a:r>
            <a:r>
              <a:rPr lang="en-GB" sz="1600" b="1" dirty="0" smtClean="0"/>
              <a:t>size becomes large</a:t>
            </a:r>
            <a:r>
              <a:rPr lang="en-GB" sz="1600" b="1" dirty="0"/>
              <a:t>.</a:t>
            </a:r>
          </a:p>
          <a:p>
            <a:pPr>
              <a:spcBef>
                <a:spcPct val="50000"/>
              </a:spcBef>
            </a:pPr>
            <a:endParaRPr lang="en-GB" sz="1500" b="1" dirty="0"/>
          </a:p>
        </p:txBody>
      </p:sp>
      <p:sp>
        <p:nvSpPr>
          <p:cNvPr id="12902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p:txBody>
      </p:sp>
      <p:sp>
        <p:nvSpPr>
          <p:cNvPr id="19" name="Rectangle 18"/>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0"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2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600" b="1" dirty="0" smtClean="0"/>
              <a:t>The second is that the </a:t>
            </a:r>
            <a:r>
              <a:rPr lang="en-GB" sz="1600" b="1" dirty="0"/>
              <a:t>spike is located at the true value of </a:t>
            </a:r>
            <a:r>
              <a:rPr lang="en-GB" sz="1600" b="1" dirty="0" smtClean="0"/>
              <a:t>the population </a:t>
            </a:r>
            <a:r>
              <a:rPr lang="en-GB" sz="1600" b="1" dirty="0"/>
              <a:t>characteristic.</a:t>
            </a:r>
          </a:p>
          <a:p>
            <a:pPr>
              <a:spcBef>
                <a:spcPct val="50000"/>
              </a:spcBef>
            </a:pPr>
            <a:endParaRPr lang="en-GB" sz="1500" b="1" dirty="0"/>
          </a:p>
        </p:txBody>
      </p:sp>
      <p:sp>
        <p:nvSpPr>
          <p:cNvPr id="14" name="Rectangle 13"/>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20" name="Rectangle 19"/>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1"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Tree>
    <p:extLst>
      <p:ext uri="{BB962C8B-B14F-4D97-AF65-F5344CB8AC3E}">
        <p14:creationId xmlns:p14="http://schemas.microsoft.com/office/powerpoint/2010/main" val="2773590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6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130062"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sample mean in our example satisfies both conditions and so it is a consistent estimator of</a:t>
            </a:r>
            <a:r>
              <a:rPr lang="en-GB" sz="1500" b="1" i="1" dirty="0"/>
              <a:t> </a:t>
            </a:r>
            <a:r>
              <a:rPr lang="en-GB" sz="1500" b="1" i="1" dirty="0" err="1">
                <a:latin typeface="Symbol" pitchFamily="18" charset="2"/>
              </a:rPr>
              <a:t>m</a:t>
            </a:r>
            <a:r>
              <a:rPr lang="en-GB" sz="1500" b="1" i="1" baseline="-25000" dirty="0" err="1"/>
              <a:t>X</a:t>
            </a:r>
            <a:r>
              <a:rPr lang="en-GB" sz="1500" b="1" dirty="0" smtClean="0"/>
              <a:t>.</a:t>
            </a:r>
            <a:endParaRPr lang="en-GB" sz="1500" dirty="0"/>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6" name="Rectangle 35"/>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9" name="Object 38"/>
          <p:cNvGraphicFramePr>
            <a:graphicFrameLocks noChangeAspect="1"/>
          </p:cNvGraphicFramePr>
          <p:nvPr>
            <p:extLst>
              <p:ext uri="{D42A27DB-BD31-4B8C-83A1-F6EECF244321}">
                <p14:modId xmlns:p14="http://schemas.microsoft.com/office/powerpoint/2010/main" val="3508486025"/>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197670" name="Equation" r:id="rId4" imgW="241200" imgH="253800" progId="Equation.3">
                  <p:embed/>
                </p:oleObj>
              </mc:Choice>
              <mc:Fallback>
                <p:oleObj name="Equation" r:id="rId4" imgW="241200" imgH="253800" progId="Equation.3">
                  <p:embed/>
                  <p:pic>
                    <p:nvPicPr>
                      <p:cNvPr id="0" name=""/>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Box 43"/>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45"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1310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Most </a:t>
            </a:r>
            <a:r>
              <a:rPr lang="en-GB" sz="1500" b="1" dirty="0"/>
              <a:t>standard estimators in simple applications satisfy the first condition because their variances tend to zero as the sample size becomes large</a:t>
            </a:r>
            <a:r>
              <a:rPr lang="en-GB" sz="1500" b="1" dirty="0" smtClean="0"/>
              <a:t>.  The </a:t>
            </a:r>
            <a:r>
              <a:rPr lang="en-GB" sz="1500" b="1" dirty="0"/>
              <a:t>only issue then is whether the distribution collapses to a spike at the true value of the population characteristic</a:t>
            </a:r>
            <a:r>
              <a:rPr lang="en-GB" sz="1500" b="1" dirty="0" smtClean="0"/>
              <a:t>.</a:t>
            </a:r>
            <a:endParaRPr lang="en-GB" sz="1500" dirty="0"/>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0" name="Object 39"/>
          <p:cNvGraphicFramePr>
            <a:graphicFrameLocks noChangeAspect="1"/>
          </p:cNvGraphicFramePr>
          <p:nvPr>
            <p:extLst>
              <p:ext uri="{D42A27DB-BD31-4B8C-83A1-F6EECF244321}">
                <p14:modId xmlns:p14="http://schemas.microsoft.com/office/powerpoint/2010/main" val="1042911055"/>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198693" name="Equation" r:id="rId4" imgW="241200" imgH="253800" progId="Equation.3">
                  <p:embed/>
                </p:oleObj>
              </mc:Choice>
              <mc:Fallback>
                <p:oleObj name="Equation" r:id="rId4" imgW="241200" imgH="253800" progId="Equation.3">
                  <p:embed/>
                  <p:pic>
                    <p:nvPicPr>
                      <p:cNvPr id="0" name=""/>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0"/>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42"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1310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 </a:t>
            </a:r>
            <a:r>
              <a:rPr lang="en-GB" sz="1500" b="1" dirty="0"/>
              <a:t>sufficient condition for consistency is that the estimator should be unbiased and that its variance should tend to zero as </a:t>
            </a:r>
            <a:r>
              <a:rPr lang="en-GB" sz="1500" b="1" i="1" dirty="0"/>
              <a:t>n</a:t>
            </a:r>
            <a:r>
              <a:rPr lang="en-GB" sz="1500" b="1" dirty="0"/>
              <a:t> becomes large.</a:t>
            </a:r>
            <a:endParaRPr lang="en-GB" sz="1500" dirty="0"/>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0" name="Object 39"/>
          <p:cNvGraphicFramePr>
            <a:graphicFrameLocks noChangeAspect="1"/>
          </p:cNvGraphicFramePr>
          <p:nvPr>
            <p:extLst>
              <p:ext uri="{D42A27DB-BD31-4B8C-83A1-F6EECF244321}">
                <p14:modId xmlns:p14="http://schemas.microsoft.com/office/powerpoint/2010/main" val="747720259"/>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199717" name="Equation" r:id="rId4" imgW="241200" imgH="253800" progId="Equation.3">
                  <p:embed/>
                </p:oleObj>
              </mc:Choice>
              <mc:Fallback>
                <p:oleObj name="Equation" r:id="rId4" imgW="241200" imgH="253800" progId="Equation.3">
                  <p:embed/>
                  <p:pic>
                    <p:nvPicPr>
                      <p:cNvPr id="0" name=""/>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0"/>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42"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41646748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1321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It is easy to see why this is a sufficient condition.  If the estimator is unbiased for a finite sample, it must stay unbiased as the sample size becomes large.</a:t>
            </a:r>
            <a:r>
              <a:rPr lang="en-US" sz="1500"/>
              <a:t> </a:t>
            </a:r>
            <a:endParaRPr lang="en-GB" sz="1500"/>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0" name="Object 39"/>
          <p:cNvGraphicFramePr>
            <a:graphicFrameLocks noChangeAspect="1"/>
          </p:cNvGraphicFramePr>
          <p:nvPr>
            <p:extLst>
              <p:ext uri="{D42A27DB-BD31-4B8C-83A1-F6EECF244321}">
                <p14:modId xmlns:p14="http://schemas.microsoft.com/office/powerpoint/2010/main" val="3996637679"/>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200741" name="Equation" r:id="rId4" imgW="241200" imgH="253800" progId="Equation.3">
                  <p:embed/>
                </p:oleObj>
              </mc:Choice>
              <mc:Fallback>
                <p:oleObj name="Equation" r:id="rId4" imgW="241200" imgH="253800" progId="Equation.3">
                  <p:embed/>
                  <p:pic>
                    <p:nvPicPr>
                      <p:cNvPr id="0" name=""/>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0"/>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42"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1331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Meanwhile, if the variance of its distribution is decreasing, its distribution must collapse to a spike.  Since the estimator remains unbiased, this spike must be located at the true value.  The sample mean is an example of an estimator that satisfies this sufficient condition.</a:t>
            </a:r>
            <a:r>
              <a:rPr lang="en-US" sz="1500"/>
              <a:t> </a:t>
            </a:r>
            <a:endParaRPr lang="en-GB" sz="1500"/>
          </a:p>
        </p:txBody>
      </p:sp>
      <p:sp>
        <p:nvSpPr>
          <p:cNvPr id="3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0" name="Object 39"/>
          <p:cNvGraphicFramePr>
            <a:graphicFrameLocks noChangeAspect="1"/>
          </p:cNvGraphicFramePr>
          <p:nvPr>
            <p:extLst>
              <p:ext uri="{D42A27DB-BD31-4B8C-83A1-F6EECF244321}">
                <p14:modId xmlns:p14="http://schemas.microsoft.com/office/powerpoint/2010/main" val="3996637679"/>
              </p:ext>
            </p:extLst>
          </p:nvPr>
        </p:nvGraphicFramePr>
        <p:xfrm>
          <a:off x="7948613" y="5072063"/>
          <a:ext cx="217080" cy="228420"/>
        </p:xfrm>
        <a:graphic>
          <a:graphicData uri="http://schemas.openxmlformats.org/presentationml/2006/ole">
            <mc:AlternateContent xmlns:mc="http://schemas.openxmlformats.org/markup-compatibility/2006">
              <mc:Choice xmlns:v="urn:schemas-microsoft-com:vml" Requires="v">
                <p:oleObj spid="_x0000_s201765" name="Equation" r:id="rId4" imgW="241200" imgH="253800" progId="Equation.3">
                  <p:embed/>
                </p:oleObj>
              </mc:Choice>
              <mc:Fallback>
                <p:oleObj name="Equation" r:id="rId4" imgW="241200" imgH="253800" progId="Equation.3">
                  <p:embed/>
                  <p:pic>
                    <p:nvPicPr>
                      <p:cNvPr id="0" name=""/>
                      <p:cNvPicPr>
                        <a:picLocks noChangeAspect="1" noChangeArrowheads="1"/>
                      </p:cNvPicPr>
                      <p:nvPr/>
                    </p:nvPicPr>
                    <p:blipFill>
                      <a:blip r:embed="rId5"/>
                      <a:srcRect/>
                      <a:stretch>
                        <a:fillRect/>
                      </a:stretch>
                    </p:blipFill>
                    <p:spPr bwMode="auto">
                      <a:xfrm>
                        <a:off x="7948613" y="5072063"/>
                        <a:ext cx="217080" cy="228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0"/>
          <p:cNvSpPr txBox="1"/>
          <p:nvPr/>
        </p:nvSpPr>
        <p:spPr>
          <a:xfrm>
            <a:off x="5133975" y="1752600"/>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42" name="Line 10"/>
          <p:cNvSpPr>
            <a:spLocks noChangeShapeType="1"/>
          </p:cNvSpPr>
          <p:nvPr/>
        </p:nvSpPr>
        <p:spPr bwMode="auto">
          <a:xfrm flipH="1">
            <a:off x="4973638"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1341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However the condition is only sufficient, not necessary.  It is possible </a:t>
            </a:r>
            <a:r>
              <a:rPr lang="en-GB" sz="1500" b="1" dirty="0" smtClean="0"/>
              <a:t>for a biased </a:t>
            </a:r>
            <a:r>
              <a:rPr lang="en-GB" sz="1500" b="1" dirty="0"/>
              <a:t>estimator </a:t>
            </a:r>
            <a:r>
              <a:rPr lang="en-GB" sz="1500" b="1" dirty="0" smtClean="0"/>
              <a:t>to be consistent, if the bias vanishes as the sample size becomes large.  In this example, the true value is 100, and the estimator is biased for sample size 25.</a:t>
            </a:r>
            <a:endParaRPr lang="en-GB" sz="1500"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2150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334125" y="40767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3" name="Line 10"/>
          <p:cNvSpPr>
            <a:spLocks noChangeShapeType="1"/>
          </p:cNvSpPr>
          <p:nvPr/>
        </p:nvSpPr>
        <p:spPr bwMode="auto">
          <a:xfrm flipH="1">
            <a:off x="6173788" y="43624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10596" name="Text Box 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p>
        </p:txBody>
      </p:sp>
      <p:sp>
        <p:nvSpPr>
          <p:cNvPr id="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These topics are usually given little attention in standard statistics texts, generally without an explanation of why they are relevant and useful</a:t>
            </a:r>
            <a:r>
              <a:rPr lang="en-GB" sz="1500" b="1" dirty="0" smtClean="0"/>
              <a:t>.  However, asymptotic properties lie at the heart of much econometric analysis.  For students of econometrics they are important.</a:t>
            </a:r>
          </a:p>
          <a:p>
            <a:endParaRPr lang="en-GB" sz="1500" b="1" dirty="0"/>
          </a:p>
          <a:p>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a:spLocks noChangeArrowheads="1"/>
          </p:cNvSpPr>
          <p:nvPr/>
        </p:nvSpPr>
        <p:spPr bwMode="auto">
          <a:xfrm>
            <a:off x="0" y="1133999"/>
            <a:ext cx="9144000" cy="15044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7"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Asymptotic </a:t>
            </a:r>
            <a:r>
              <a:rPr lang="en-GB" sz="1800" b="1" dirty="0">
                <a:latin typeface="Arial" charset="0"/>
              </a:rPr>
              <a:t>properties of </a:t>
            </a:r>
            <a:r>
              <a:rPr lang="en-GB" sz="1800" b="1" dirty="0" smtClean="0">
                <a:latin typeface="Arial" charset="0"/>
              </a:rPr>
              <a:t>estimators: </a:t>
            </a:r>
            <a:endParaRPr lang="en-GB" b="1" dirty="0">
              <a:latin typeface="Arial"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362256970"/>
              </p:ext>
            </p:extLst>
          </p:nvPr>
        </p:nvGraphicFramePr>
        <p:xfrm>
          <a:off x="2774950" y="1303338"/>
          <a:ext cx="698500" cy="190500"/>
        </p:xfrm>
        <a:graphic>
          <a:graphicData uri="http://schemas.openxmlformats.org/presentationml/2006/ole">
            <mc:AlternateContent xmlns:mc="http://schemas.openxmlformats.org/markup-compatibility/2006">
              <mc:Choice xmlns:v="urn:schemas-microsoft-com:vml" Requires="v">
                <p:oleObj spid="_x0000_s187437" name="Equation" r:id="rId3" imgW="698400" imgH="190440" progId="Equation.3">
                  <p:embed/>
                </p:oleObj>
              </mc:Choice>
              <mc:Fallback>
                <p:oleObj name="Equation" r:id="rId3" imgW="698400" imgH="190440" progId="Equation.3">
                  <p:embed/>
                  <p:pic>
                    <p:nvPicPr>
                      <p:cNvPr id="0" name=""/>
                      <p:cNvPicPr>
                        <a:picLocks noChangeAspect="1" noChangeArrowheads="1"/>
                      </p:cNvPicPr>
                      <p:nvPr/>
                    </p:nvPicPr>
                    <p:blipFill>
                      <a:blip r:embed="rId4"/>
                      <a:srcRect/>
                      <a:stretch>
                        <a:fillRect/>
                      </a:stretch>
                    </p:blipFill>
                    <p:spPr bwMode="auto">
                      <a:xfrm>
                        <a:off x="2774950" y="1303338"/>
                        <a:ext cx="698500"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6"/>
          <p:cNvSpPr txBox="1">
            <a:spLocks noChangeArrowheads="1"/>
          </p:cNvSpPr>
          <p:nvPr/>
        </p:nvSpPr>
        <p:spPr bwMode="auto">
          <a:xfrm>
            <a:off x="1190626" y="1195200"/>
            <a:ext cx="1790700" cy="4302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endParaRPr lang="en-GB" b="1" dirty="0">
              <a:latin typeface="Arial" charset="0"/>
            </a:endParaRPr>
          </a:p>
        </p:txBody>
      </p:sp>
      <p:sp>
        <p:nvSpPr>
          <p:cNvPr id="21" name="Text Box 6"/>
          <p:cNvSpPr txBox="1">
            <a:spLocks noChangeArrowheads="1"/>
          </p:cNvSpPr>
          <p:nvPr/>
        </p:nvSpPr>
        <p:spPr bwMode="auto">
          <a:xfrm>
            <a:off x="1191600" y="1541464"/>
            <a:ext cx="2762249" cy="10683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180975" algn="l"/>
              </a:tabLst>
            </a:pPr>
            <a:r>
              <a:rPr lang="en-GB" sz="1800" b="1" dirty="0" smtClean="0">
                <a:latin typeface="Arial" charset="0"/>
              </a:rPr>
              <a:t>•	probability limits</a:t>
            </a:r>
          </a:p>
          <a:p>
            <a:pPr>
              <a:spcBef>
                <a:spcPts val="300"/>
              </a:spcBef>
              <a:tabLst>
                <a:tab pos="180975" algn="l"/>
              </a:tabLst>
            </a:pPr>
            <a:r>
              <a:rPr lang="en-GB" sz="1800" b="1" dirty="0" smtClean="0">
                <a:latin typeface="Arial" charset="0"/>
              </a:rPr>
              <a:t>•	consistency</a:t>
            </a:r>
          </a:p>
          <a:p>
            <a:pPr>
              <a:spcBef>
                <a:spcPts val="300"/>
              </a:spcBef>
              <a:tabLst>
                <a:tab pos="180975" algn="l"/>
              </a:tabLst>
            </a:pPr>
            <a:r>
              <a:rPr lang="en-GB" sz="1800" b="1" dirty="0" smtClean="0">
                <a:latin typeface="Arial" charset="0"/>
              </a:rPr>
              <a:t>•	central </a:t>
            </a:r>
            <a:r>
              <a:rPr lang="en-GB" sz="1800" b="1" dirty="0">
                <a:latin typeface="Arial" charset="0"/>
              </a:rPr>
              <a:t>limit </a:t>
            </a:r>
            <a:r>
              <a:rPr lang="en-GB" sz="1800" b="1" dirty="0" smtClean="0">
                <a:latin typeface="Arial" charset="0"/>
              </a:rPr>
              <a:t>theorem  </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18634794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1341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Here the sample size is </a:t>
            </a:r>
            <a:r>
              <a:rPr lang="en-GB" sz="1500" b="1" dirty="0" err="1" smtClean="0"/>
              <a:t>greatr</a:t>
            </a:r>
            <a:r>
              <a:rPr lang="en-GB" sz="1500" b="1" dirty="0" smtClean="0"/>
              <a:t> and the bias is smaller.</a:t>
            </a:r>
            <a:endParaRPr lang="en-GB" sz="1500"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2140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4533900" y="37719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15" name="Line 10"/>
          <p:cNvSpPr>
            <a:spLocks noChangeShapeType="1"/>
          </p:cNvSpPr>
          <p:nvPr/>
        </p:nvSpPr>
        <p:spPr bwMode="auto">
          <a:xfrm flipH="1">
            <a:off x="4354513" y="40576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TextBox 15"/>
          <p:cNvSpPr txBox="1"/>
          <p:nvPr/>
        </p:nvSpPr>
        <p:spPr>
          <a:xfrm>
            <a:off x="6334125" y="40767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7" name="Line 10"/>
          <p:cNvSpPr>
            <a:spLocks noChangeShapeType="1"/>
          </p:cNvSpPr>
          <p:nvPr/>
        </p:nvSpPr>
        <p:spPr bwMode="auto">
          <a:xfrm flipH="1">
            <a:off x="6173788" y="43624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26636838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1351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 further reduction in the bias with a further increase in the sample size. </a:t>
            </a:r>
            <a:r>
              <a:rPr lang="en-US" sz="1500" dirty="0" smtClean="0"/>
              <a:t> </a:t>
            </a:r>
            <a:endParaRPr lang="en-GB" sz="1500" dirty="0"/>
          </a:p>
        </p:txBody>
      </p:sp>
      <p:sp>
        <p:nvSpPr>
          <p:cNvPr id="135177" name="Line 9"/>
          <p:cNvSpPr>
            <a:spLocks noChangeShapeType="1"/>
          </p:cNvSpPr>
          <p:nvPr/>
        </p:nvSpPr>
        <p:spPr bwMode="auto">
          <a:xfrm>
            <a:off x="8502650" y="111125"/>
            <a:ext cx="115888" cy="0"/>
          </a:xfrm>
          <a:prstGeom prst="line">
            <a:avLst/>
          </a:prstGeom>
          <a:noFill/>
          <a:ln w="222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2129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4533900" y="37719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18" name="Line 10"/>
          <p:cNvSpPr>
            <a:spLocks noChangeShapeType="1"/>
          </p:cNvSpPr>
          <p:nvPr/>
        </p:nvSpPr>
        <p:spPr bwMode="auto">
          <a:xfrm flipH="1">
            <a:off x="4354513" y="40576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TextBox 18"/>
          <p:cNvSpPr txBox="1"/>
          <p:nvPr/>
        </p:nvSpPr>
        <p:spPr>
          <a:xfrm>
            <a:off x="3952875" y="3095625"/>
            <a:ext cx="1028700" cy="338554"/>
          </a:xfrm>
          <a:prstGeom prst="rect">
            <a:avLst/>
          </a:prstGeom>
          <a:noFill/>
        </p:spPr>
        <p:txBody>
          <a:bodyPr wrap="square" rtlCol="0">
            <a:spAutoFit/>
          </a:bodyPr>
          <a:lstStyle/>
          <a:p>
            <a:r>
              <a:rPr lang="en-GB" sz="1600" b="1" i="1" dirty="0" smtClean="0"/>
              <a:t>n</a:t>
            </a:r>
            <a:r>
              <a:rPr lang="en-GB" sz="1600" b="1" dirty="0" smtClean="0"/>
              <a:t> = 400</a:t>
            </a:r>
            <a:endParaRPr lang="en-GB" sz="1600" b="1" dirty="0"/>
          </a:p>
        </p:txBody>
      </p:sp>
      <p:sp>
        <p:nvSpPr>
          <p:cNvPr id="20" name="Line 10"/>
          <p:cNvSpPr>
            <a:spLocks noChangeShapeType="1"/>
          </p:cNvSpPr>
          <p:nvPr/>
        </p:nvSpPr>
        <p:spPr bwMode="auto">
          <a:xfrm flipH="1">
            <a:off x="3792538" y="33813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Box 20"/>
          <p:cNvSpPr txBox="1"/>
          <p:nvPr/>
        </p:nvSpPr>
        <p:spPr>
          <a:xfrm>
            <a:off x="6334125" y="40767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2" name="Line 10"/>
          <p:cNvSpPr>
            <a:spLocks noChangeShapeType="1"/>
          </p:cNvSpPr>
          <p:nvPr/>
        </p:nvSpPr>
        <p:spPr bwMode="auto">
          <a:xfrm flipH="1">
            <a:off x="6173788" y="43624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1361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is an example </a:t>
            </a:r>
            <a:r>
              <a:rPr lang="en-GB" sz="1500" b="1" dirty="0"/>
              <a:t>where the bias disappears altogether as the sample size tends to infinity.  Such an estimator is biased for finite samples but nevertheless consistent because its distribution collapses to a spike at the true value.</a:t>
            </a:r>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3" name="TextBox 32"/>
          <p:cNvSpPr txBox="1"/>
          <p:nvPr/>
        </p:nvSpPr>
        <p:spPr>
          <a:xfrm>
            <a:off x="4533900" y="37719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34" name="Line 10"/>
          <p:cNvSpPr>
            <a:spLocks noChangeShapeType="1"/>
          </p:cNvSpPr>
          <p:nvPr/>
        </p:nvSpPr>
        <p:spPr bwMode="auto">
          <a:xfrm flipH="1">
            <a:off x="4354513" y="40576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5" name="TextBox 34"/>
          <p:cNvSpPr txBox="1"/>
          <p:nvPr/>
        </p:nvSpPr>
        <p:spPr>
          <a:xfrm>
            <a:off x="3952875" y="3095625"/>
            <a:ext cx="1028700" cy="338554"/>
          </a:xfrm>
          <a:prstGeom prst="rect">
            <a:avLst/>
          </a:prstGeom>
          <a:noFill/>
        </p:spPr>
        <p:txBody>
          <a:bodyPr wrap="square" rtlCol="0">
            <a:spAutoFit/>
          </a:bodyPr>
          <a:lstStyle/>
          <a:p>
            <a:r>
              <a:rPr lang="en-GB" sz="1600" b="1" i="1" dirty="0" smtClean="0"/>
              <a:t>n</a:t>
            </a:r>
            <a:r>
              <a:rPr lang="en-GB" sz="1600" b="1" dirty="0" smtClean="0"/>
              <a:t> = 400</a:t>
            </a:r>
            <a:endParaRPr lang="en-GB" sz="1600" b="1" dirty="0"/>
          </a:p>
        </p:txBody>
      </p:sp>
      <p:sp>
        <p:nvSpPr>
          <p:cNvPr id="36" name="Line 10"/>
          <p:cNvSpPr>
            <a:spLocks noChangeShapeType="1"/>
          </p:cNvSpPr>
          <p:nvPr/>
        </p:nvSpPr>
        <p:spPr bwMode="auto">
          <a:xfrm flipH="1">
            <a:off x="3792538" y="33813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TextBox 36"/>
          <p:cNvSpPr txBox="1"/>
          <p:nvPr/>
        </p:nvSpPr>
        <p:spPr>
          <a:xfrm>
            <a:off x="3752850" y="1571625"/>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38" name="Line 10"/>
          <p:cNvSpPr>
            <a:spLocks noChangeShapeType="1"/>
          </p:cNvSpPr>
          <p:nvPr/>
        </p:nvSpPr>
        <p:spPr bwMode="auto">
          <a:xfrm flipH="1">
            <a:off x="3592513" y="18573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9" name="TextBox 38"/>
          <p:cNvSpPr txBox="1"/>
          <p:nvPr/>
        </p:nvSpPr>
        <p:spPr>
          <a:xfrm>
            <a:off x="6334125" y="40767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40" name="Line 10"/>
          <p:cNvSpPr>
            <a:spLocks noChangeShapeType="1"/>
          </p:cNvSpPr>
          <p:nvPr/>
        </p:nvSpPr>
        <p:spPr bwMode="auto">
          <a:xfrm flipH="1">
            <a:off x="6173788" y="43624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2119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1361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will encounter estimators of this type when we come to Model B, and they will be important to us.</a:t>
            </a:r>
            <a:endParaRPr lang="en-GB" sz="1500" b="1" dirty="0"/>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9" name="TextBox 18"/>
          <p:cNvSpPr txBox="1"/>
          <p:nvPr/>
        </p:nvSpPr>
        <p:spPr>
          <a:xfrm>
            <a:off x="4533900" y="37719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0" name="Line 10"/>
          <p:cNvSpPr>
            <a:spLocks noChangeShapeType="1"/>
          </p:cNvSpPr>
          <p:nvPr/>
        </p:nvSpPr>
        <p:spPr bwMode="auto">
          <a:xfrm flipH="1">
            <a:off x="4354513" y="40576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Box 20"/>
          <p:cNvSpPr txBox="1"/>
          <p:nvPr/>
        </p:nvSpPr>
        <p:spPr>
          <a:xfrm>
            <a:off x="3952875" y="3095625"/>
            <a:ext cx="1028700" cy="338554"/>
          </a:xfrm>
          <a:prstGeom prst="rect">
            <a:avLst/>
          </a:prstGeom>
          <a:noFill/>
        </p:spPr>
        <p:txBody>
          <a:bodyPr wrap="square" rtlCol="0">
            <a:spAutoFit/>
          </a:bodyPr>
          <a:lstStyle/>
          <a:p>
            <a:r>
              <a:rPr lang="en-GB" sz="1600" b="1" i="1" dirty="0" smtClean="0"/>
              <a:t>n</a:t>
            </a:r>
            <a:r>
              <a:rPr lang="en-GB" sz="1600" b="1" dirty="0" smtClean="0"/>
              <a:t> = 400</a:t>
            </a:r>
            <a:endParaRPr lang="en-GB" sz="1600" b="1" dirty="0"/>
          </a:p>
        </p:txBody>
      </p:sp>
      <p:sp>
        <p:nvSpPr>
          <p:cNvPr id="22" name="Line 10"/>
          <p:cNvSpPr>
            <a:spLocks noChangeShapeType="1"/>
          </p:cNvSpPr>
          <p:nvPr/>
        </p:nvSpPr>
        <p:spPr bwMode="auto">
          <a:xfrm flipH="1">
            <a:off x="3792538" y="33813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TextBox 22"/>
          <p:cNvSpPr txBox="1"/>
          <p:nvPr/>
        </p:nvSpPr>
        <p:spPr>
          <a:xfrm>
            <a:off x="3752850" y="1571625"/>
            <a:ext cx="102870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24" name="Line 10"/>
          <p:cNvSpPr>
            <a:spLocks noChangeShapeType="1"/>
          </p:cNvSpPr>
          <p:nvPr/>
        </p:nvSpPr>
        <p:spPr bwMode="auto">
          <a:xfrm flipH="1">
            <a:off x="3592513" y="18573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TextBox 24"/>
          <p:cNvSpPr txBox="1"/>
          <p:nvPr/>
        </p:nvSpPr>
        <p:spPr>
          <a:xfrm>
            <a:off x="6334125" y="40767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6" name="Line 10"/>
          <p:cNvSpPr>
            <a:spLocks noChangeShapeType="1"/>
          </p:cNvSpPr>
          <p:nvPr/>
        </p:nvSpPr>
        <p:spPr bwMode="auto">
          <a:xfrm flipH="1">
            <a:off x="6173788" y="43624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2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82925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foregoing example was just a general graphical illustration of what might happen as the sample size increases.  Here is a simple mathematical </a:t>
            </a:r>
            <a:r>
              <a:rPr lang="en-GB" sz="1500" b="1" dirty="0"/>
              <a:t>example</a:t>
            </a:r>
            <a:r>
              <a:rPr lang="en-GB" sz="1500" b="1" dirty="0" smtClean="0"/>
              <a:t>.</a:t>
            </a:r>
            <a:endParaRPr lang="en-GB" sz="1500" b="1" dirty="0"/>
          </a:p>
          <a:p>
            <a:pPr>
              <a:spcBef>
                <a:spcPct val="50000"/>
              </a:spcBef>
            </a:pPr>
            <a:endParaRPr lang="en-GB" sz="1500" b="1" dirty="0"/>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7" name="Rectangle 26"/>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30" name="Rectangle 29"/>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2"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33" name="Rectangle 32"/>
          <p:cNvSpPr>
            <a:spLocks noChangeArrowheads="1"/>
          </p:cNvSpPr>
          <p:nvPr/>
        </p:nvSpPr>
        <p:spPr bwMode="auto">
          <a:xfrm>
            <a:off x="0" y="3009600"/>
            <a:ext cx="9144000" cy="256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870623095"/>
              </p:ext>
            </p:extLst>
          </p:nvPr>
        </p:nvGraphicFramePr>
        <p:xfrm>
          <a:off x="2188050" y="3067050"/>
          <a:ext cx="1943100" cy="806450"/>
        </p:xfrm>
        <a:graphic>
          <a:graphicData uri="http://schemas.openxmlformats.org/presentationml/2006/ole">
            <mc:AlternateContent xmlns:mc="http://schemas.openxmlformats.org/markup-compatibility/2006">
              <mc:Choice xmlns:v="urn:schemas-microsoft-com:vml" Requires="v">
                <p:oleObj spid="_x0000_s137324" name="Equation" r:id="rId3" imgW="1942920" imgH="812520" progId="Equation.3">
                  <p:embed/>
                </p:oleObj>
              </mc:Choice>
              <mc:Fallback>
                <p:oleObj name="Equation" r:id="rId3" imgW="1942920" imgH="812520" progId="Equation.3">
                  <p:embed/>
                  <p:pic>
                    <p:nvPicPr>
                      <p:cNvPr id="0" name=""/>
                      <p:cNvPicPr>
                        <a:picLocks noChangeAspect="1" noChangeArrowheads="1"/>
                      </p:cNvPicPr>
                      <p:nvPr/>
                    </p:nvPicPr>
                    <p:blipFill>
                      <a:blip r:embed="rId4"/>
                      <a:srcRect/>
                      <a:stretch>
                        <a:fillRect/>
                      </a:stretch>
                    </p:blipFill>
                    <p:spPr bwMode="auto">
                      <a:xfrm>
                        <a:off x="2188050" y="3067050"/>
                        <a:ext cx="19431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Rectangle 36"/>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8" name="Text Box 10"/>
          <p:cNvSpPr txBox="1">
            <a:spLocks noChangeArrowheads="1"/>
          </p:cNvSpPr>
          <p:nvPr/>
        </p:nvSpPr>
        <p:spPr bwMode="auto">
          <a:xfrm>
            <a:off x="1191600" y="2483025"/>
            <a:ext cx="2857050"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723900" algn="l"/>
              </a:tabLst>
              <a:defRPr sz="2400">
                <a:solidFill>
                  <a:schemeClr val="tx1"/>
                </a:solidFill>
                <a:latin typeface="Times New Roman" pitchFamily="18" charset="0"/>
              </a:defRPr>
            </a:lvl1pPr>
            <a:lvl2pPr>
              <a:tabLst>
                <a:tab pos="723900" algn="l"/>
              </a:tabLst>
              <a:defRPr sz="2400">
                <a:solidFill>
                  <a:schemeClr val="tx1"/>
                </a:solidFill>
                <a:latin typeface="Times New Roman" pitchFamily="18" charset="0"/>
              </a:defRPr>
            </a:lvl2pPr>
            <a:lvl3pPr>
              <a:tabLst>
                <a:tab pos="723900" algn="l"/>
              </a:tabLst>
              <a:defRPr sz="2400">
                <a:solidFill>
                  <a:schemeClr val="tx1"/>
                </a:solidFill>
                <a:latin typeface="Times New Roman" pitchFamily="18" charset="0"/>
              </a:defRPr>
            </a:lvl3pPr>
            <a:lvl4pPr>
              <a:tabLst>
                <a:tab pos="723900" algn="l"/>
              </a:tabLst>
              <a:defRPr sz="2400">
                <a:solidFill>
                  <a:schemeClr val="tx1"/>
                </a:solidFill>
                <a:latin typeface="Times New Roman" pitchFamily="18" charset="0"/>
              </a:defRPr>
            </a:lvl4pPr>
            <a:lvl5pPr>
              <a:tabLst>
                <a:tab pos="723900" algn="l"/>
              </a:tabLst>
              <a:defRPr sz="2400">
                <a:solidFill>
                  <a:schemeClr val="tx1"/>
                </a:solidFill>
                <a:latin typeface="Times New Roman" pitchFamily="18" charset="0"/>
              </a:defRPr>
            </a:lvl5pPr>
            <a:lvl6pPr eaLnBrk="0" fontAlgn="base" hangingPunct="0">
              <a:spcBef>
                <a:spcPct val="0"/>
              </a:spcBef>
              <a:spcAft>
                <a:spcPct val="0"/>
              </a:spcAft>
              <a:tabLst>
                <a:tab pos="723900" algn="l"/>
              </a:tabLst>
              <a:defRPr sz="2400">
                <a:solidFill>
                  <a:schemeClr val="tx1"/>
                </a:solidFill>
                <a:latin typeface="Times New Roman" pitchFamily="18" charset="0"/>
              </a:defRPr>
            </a:lvl6pPr>
            <a:lvl7pPr eaLnBrk="0" fontAlgn="base" hangingPunct="0">
              <a:spcBef>
                <a:spcPct val="0"/>
              </a:spcBef>
              <a:spcAft>
                <a:spcPct val="0"/>
              </a:spcAft>
              <a:tabLst>
                <a:tab pos="723900" algn="l"/>
              </a:tabLst>
              <a:defRPr sz="2400">
                <a:solidFill>
                  <a:schemeClr val="tx1"/>
                </a:solidFill>
                <a:latin typeface="Times New Roman" pitchFamily="18" charset="0"/>
              </a:defRPr>
            </a:lvl7pPr>
            <a:lvl8pPr eaLnBrk="0" fontAlgn="base" hangingPunct="0">
              <a:spcBef>
                <a:spcPct val="0"/>
              </a:spcBef>
              <a:spcAft>
                <a:spcPct val="0"/>
              </a:spcAft>
              <a:tabLst>
                <a:tab pos="723900" algn="l"/>
              </a:tabLst>
              <a:defRPr sz="2400">
                <a:solidFill>
                  <a:schemeClr val="tx1"/>
                </a:solidFill>
                <a:latin typeface="Times New Roman" pitchFamily="18" charset="0"/>
              </a:defRPr>
            </a:lvl8pPr>
            <a:lvl9pPr eaLnBrk="0" fontAlgn="base" hangingPunct="0">
              <a:spcBef>
                <a:spcPct val="0"/>
              </a:spcBef>
              <a:spcAft>
                <a:spcPct val="0"/>
              </a:spcAft>
              <a:tabLst>
                <a:tab pos="723900" algn="l"/>
              </a:tabLst>
              <a:defRPr sz="2400">
                <a:solidFill>
                  <a:schemeClr val="tx1"/>
                </a:solidFill>
                <a:latin typeface="Times New Roman" pitchFamily="18" charset="0"/>
              </a:defRPr>
            </a:lvl9pPr>
          </a:lstStyle>
          <a:p>
            <a:r>
              <a:rPr lang="en-GB" sz="1800" b="1" dirty="0">
                <a:latin typeface="Arial" charset="0"/>
              </a:rPr>
              <a:t>E</a:t>
            </a:r>
            <a:r>
              <a:rPr lang="en-GB" sz="1800" b="1" dirty="0" smtClean="0">
                <a:latin typeface="Arial" charset="0"/>
              </a:rPr>
              <a:t>xample</a:t>
            </a:r>
            <a:endParaRPr lang="en-GB" sz="1800" b="1" dirty="0">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We </a:t>
            </a:r>
            <a:r>
              <a:rPr lang="en-GB" sz="1500" b="1" dirty="0"/>
              <a:t>are supposing that </a:t>
            </a:r>
            <a:r>
              <a:rPr lang="en-GB" sz="1500" b="1" i="1" dirty="0"/>
              <a:t>X</a:t>
            </a:r>
            <a:r>
              <a:rPr lang="en-GB" sz="1500" b="1" dirty="0"/>
              <a:t> is a random variable with unknown population mean </a:t>
            </a:r>
            <a:r>
              <a:rPr lang="en-GB" sz="1500" b="1" i="1" dirty="0" err="1">
                <a:latin typeface="Symbol" pitchFamily="18" charset="2"/>
              </a:rPr>
              <a:t>m</a:t>
            </a:r>
            <a:r>
              <a:rPr lang="en-GB" sz="1500" b="1" i="1" baseline="-25000" dirty="0" err="1"/>
              <a:t>X</a:t>
            </a:r>
            <a:r>
              <a:rPr lang="en-GB" sz="1500" b="1" dirty="0"/>
              <a:t> and that we wish to estimate </a:t>
            </a:r>
            <a:r>
              <a:rPr lang="en-GB" sz="1500" b="1" i="1" dirty="0" err="1">
                <a:latin typeface="Symbol" pitchFamily="18" charset="2"/>
              </a:rPr>
              <a:t>m</a:t>
            </a:r>
            <a:r>
              <a:rPr lang="en-GB" sz="1500" b="1" i="1" baseline="-25000" dirty="0" err="1"/>
              <a:t>X</a:t>
            </a:r>
            <a:r>
              <a:rPr lang="en-GB" sz="1500" b="1" dirty="0"/>
              <a:t>.</a:t>
            </a:r>
          </a:p>
          <a:p>
            <a:pPr>
              <a:spcBef>
                <a:spcPct val="50000"/>
              </a:spcBef>
            </a:pPr>
            <a:endParaRPr lang="en-GB" sz="1500" b="1" dirty="0"/>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7" name="Rectangle 26"/>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29" name="Rectangle 28"/>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0"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32" name="Rectangle 31"/>
          <p:cNvSpPr>
            <a:spLocks noChangeArrowheads="1"/>
          </p:cNvSpPr>
          <p:nvPr/>
        </p:nvSpPr>
        <p:spPr bwMode="auto">
          <a:xfrm>
            <a:off x="0" y="3009600"/>
            <a:ext cx="9144000" cy="256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870623095"/>
              </p:ext>
            </p:extLst>
          </p:nvPr>
        </p:nvGraphicFramePr>
        <p:xfrm>
          <a:off x="2188050" y="3067050"/>
          <a:ext cx="1943100" cy="806450"/>
        </p:xfrm>
        <a:graphic>
          <a:graphicData uri="http://schemas.openxmlformats.org/presentationml/2006/ole">
            <mc:AlternateContent xmlns:mc="http://schemas.openxmlformats.org/markup-compatibility/2006">
              <mc:Choice xmlns:v="urn:schemas-microsoft-com:vml" Requires="v">
                <p:oleObj spid="_x0000_s203837" name="Equation" r:id="rId3" imgW="1942920" imgH="812520" progId="Equation.3">
                  <p:embed/>
                </p:oleObj>
              </mc:Choice>
              <mc:Fallback>
                <p:oleObj name="Equation" r:id="rId3" imgW="1942920" imgH="812520" progId="Equation.3">
                  <p:embed/>
                  <p:pic>
                    <p:nvPicPr>
                      <p:cNvPr id="0" name=""/>
                      <p:cNvPicPr>
                        <a:picLocks noChangeAspect="1" noChangeArrowheads="1"/>
                      </p:cNvPicPr>
                      <p:nvPr/>
                    </p:nvPicPr>
                    <p:blipFill>
                      <a:blip r:embed="rId4"/>
                      <a:srcRect/>
                      <a:stretch>
                        <a:fillRect/>
                      </a:stretch>
                    </p:blipFill>
                    <p:spPr bwMode="auto">
                      <a:xfrm>
                        <a:off x="2188050" y="3067050"/>
                        <a:ext cx="19431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Rectangle 36"/>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8" name="Text Box 10"/>
          <p:cNvSpPr txBox="1">
            <a:spLocks noChangeArrowheads="1"/>
          </p:cNvSpPr>
          <p:nvPr/>
        </p:nvSpPr>
        <p:spPr bwMode="auto">
          <a:xfrm>
            <a:off x="1191600" y="2483025"/>
            <a:ext cx="2857050"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723900" algn="l"/>
              </a:tabLst>
              <a:defRPr sz="2400">
                <a:solidFill>
                  <a:schemeClr val="tx1"/>
                </a:solidFill>
                <a:latin typeface="Times New Roman" pitchFamily="18" charset="0"/>
              </a:defRPr>
            </a:lvl1pPr>
            <a:lvl2pPr>
              <a:tabLst>
                <a:tab pos="723900" algn="l"/>
              </a:tabLst>
              <a:defRPr sz="2400">
                <a:solidFill>
                  <a:schemeClr val="tx1"/>
                </a:solidFill>
                <a:latin typeface="Times New Roman" pitchFamily="18" charset="0"/>
              </a:defRPr>
            </a:lvl2pPr>
            <a:lvl3pPr>
              <a:tabLst>
                <a:tab pos="723900" algn="l"/>
              </a:tabLst>
              <a:defRPr sz="2400">
                <a:solidFill>
                  <a:schemeClr val="tx1"/>
                </a:solidFill>
                <a:latin typeface="Times New Roman" pitchFamily="18" charset="0"/>
              </a:defRPr>
            </a:lvl3pPr>
            <a:lvl4pPr>
              <a:tabLst>
                <a:tab pos="723900" algn="l"/>
              </a:tabLst>
              <a:defRPr sz="2400">
                <a:solidFill>
                  <a:schemeClr val="tx1"/>
                </a:solidFill>
                <a:latin typeface="Times New Roman" pitchFamily="18" charset="0"/>
              </a:defRPr>
            </a:lvl4pPr>
            <a:lvl5pPr>
              <a:tabLst>
                <a:tab pos="723900" algn="l"/>
              </a:tabLst>
              <a:defRPr sz="2400">
                <a:solidFill>
                  <a:schemeClr val="tx1"/>
                </a:solidFill>
                <a:latin typeface="Times New Roman" pitchFamily="18" charset="0"/>
              </a:defRPr>
            </a:lvl5pPr>
            <a:lvl6pPr eaLnBrk="0" fontAlgn="base" hangingPunct="0">
              <a:spcBef>
                <a:spcPct val="0"/>
              </a:spcBef>
              <a:spcAft>
                <a:spcPct val="0"/>
              </a:spcAft>
              <a:tabLst>
                <a:tab pos="723900" algn="l"/>
              </a:tabLst>
              <a:defRPr sz="2400">
                <a:solidFill>
                  <a:schemeClr val="tx1"/>
                </a:solidFill>
                <a:latin typeface="Times New Roman" pitchFamily="18" charset="0"/>
              </a:defRPr>
            </a:lvl6pPr>
            <a:lvl7pPr eaLnBrk="0" fontAlgn="base" hangingPunct="0">
              <a:spcBef>
                <a:spcPct val="0"/>
              </a:spcBef>
              <a:spcAft>
                <a:spcPct val="0"/>
              </a:spcAft>
              <a:tabLst>
                <a:tab pos="723900" algn="l"/>
              </a:tabLst>
              <a:defRPr sz="2400">
                <a:solidFill>
                  <a:schemeClr val="tx1"/>
                </a:solidFill>
                <a:latin typeface="Times New Roman" pitchFamily="18" charset="0"/>
              </a:defRPr>
            </a:lvl7pPr>
            <a:lvl8pPr eaLnBrk="0" fontAlgn="base" hangingPunct="0">
              <a:spcBef>
                <a:spcPct val="0"/>
              </a:spcBef>
              <a:spcAft>
                <a:spcPct val="0"/>
              </a:spcAft>
              <a:tabLst>
                <a:tab pos="723900" algn="l"/>
              </a:tabLst>
              <a:defRPr sz="2400">
                <a:solidFill>
                  <a:schemeClr val="tx1"/>
                </a:solidFill>
                <a:latin typeface="Times New Roman" pitchFamily="18" charset="0"/>
              </a:defRPr>
            </a:lvl8pPr>
            <a:lvl9pPr eaLnBrk="0" fontAlgn="base" hangingPunct="0">
              <a:spcBef>
                <a:spcPct val="0"/>
              </a:spcBef>
              <a:spcAft>
                <a:spcPct val="0"/>
              </a:spcAft>
              <a:tabLst>
                <a:tab pos="723900" algn="l"/>
              </a:tabLst>
              <a:defRPr sz="2400">
                <a:solidFill>
                  <a:schemeClr val="tx1"/>
                </a:solidFill>
                <a:latin typeface="Times New Roman" pitchFamily="18" charset="0"/>
              </a:defRPr>
            </a:lvl9pPr>
          </a:lstStyle>
          <a:p>
            <a:r>
              <a:rPr lang="en-GB" sz="1800" b="1" dirty="0">
                <a:latin typeface="Arial" charset="0"/>
              </a:rPr>
              <a:t>E</a:t>
            </a:r>
            <a:r>
              <a:rPr lang="en-GB" sz="1800" b="1" dirty="0" smtClean="0">
                <a:latin typeface="Arial" charset="0"/>
              </a:rPr>
              <a:t>xample</a:t>
            </a:r>
            <a:endParaRPr lang="en-GB" sz="1800" b="1" dirty="0">
              <a:latin typeface="Arial" charset="0"/>
            </a:endParaRPr>
          </a:p>
        </p:txBody>
      </p:sp>
    </p:spTree>
    <p:extLst>
      <p:ext uri="{BB962C8B-B14F-4D97-AF65-F5344CB8AC3E}">
        <p14:creationId xmlns:p14="http://schemas.microsoft.com/office/powerpoint/2010/main" val="14524660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0" name="Text Box 4"/>
          <p:cNvSpPr txBox="1">
            <a:spLocks noChangeArrowheads="1"/>
          </p:cNvSpPr>
          <p:nvPr/>
        </p:nvSpPr>
        <p:spPr bwMode="auto">
          <a:xfrm>
            <a:off x="301626" y="5835650"/>
            <a:ext cx="79756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As defined, the estimator </a:t>
            </a:r>
            <a:r>
              <a:rPr lang="en-GB" sz="1500" b="1" i="1" dirty="0" smtClean="0"/>
              <a:t>Z</a:t>
            </a:r>
            <a:r>
              <a:rPr lang="en-GB" sz="1500" b="1" dirty="0" smtClean="0"/>
              <a:t> </a:t>
            </a:r>
            <a:r>
              <a:rPr lang="en-GB" sz="1500" b="1" dirty="0"/>
              <a:t>is biased for finite samples because its expected value is </a:t>
            </a:r>
            <a:r>
              <a:rPr lang="en-GB" sz="1500" b="1" i="1" dirty="0" err="1"/>
              <a:t>n</a:t>
            </a:r>
            <a:r>
              <a:rPr lang="en-GB" sz="1500" b="1" i="1" dirty="0" err="1">
                <a:latin typeface="Symbol" pitchFamily="18" charset="2"/>
              </a:rPr>
              <a:t>m</a:t>
            </a:r>
            <a:r>
              <a:rPr lang="en-GB" sz="1500" b="1" i="1" baseline="-25000" dirty="0" err="1"/>
              <a:t>X</a:t>
            </a:r>
            <a:r>
              <a:rPr lang="en-GB" sz="1500" b="1" dirty="0"/>
              <a:t>/(</a:t>
            </a:r>
            <a:r>
              <a:rPr lang="en-GB" sz="1500" b="1" i="1" dirty="0"/>
              <a:t>n</a:t>
            </a:r>
            <a:r>
              <a:rPr lang="en-GB" sz="1500" b="1" dirty="0"/>
              <a:t> + 1).  But as </a:t>
            </a:r>
            <a:r>
              <a:rPr lang="en-GB" sz="1500" b="1" i="1" dirty="0"/>
              <a:t>n</a:t>
            </a:r>
            <a:r>
              <a:rPr lang="en-GB" sz="1500" b="1" dirty="0"/>
              <a:t> tends to infinity, </a:t>
            </a:r>
            <a:r>
              <a:rPr lang="en-GB" sz="1500" b="1" i="1" dirty="0"/>
              <a:t>n </a:t>
            </a:r>
            <a:r>
              <a:rPr lang="en-GB" sz="1500" b="1" dirty="0"/>
              <a:t>/(</a:t>
            </a:r>
            <a:r>
              <a:rPr lang="en-GB" sz="1500" b="1" i="1" dirty="0"/>
              <a:t>n</a:t>
            </a:r>
            <a:r>
              <a:rPr lang="en-GB" sz="1500" b="1" dirty="0"/>
              <a:t> + 1) tends to 1 and the </a:t>
            </a:r>
            <a:r>
              <a:rPr lang="en-GB" sz="1500" b="1" dirty="0" smtClean="0"/>
              <a:t>bias disappears.</a:t>
            </a:r>
            <a:endParaRPr lang="en-GB" sz="1500" dirty="0"/>
          </a:p>
        </p:txBody>
      </p:sp>
      <p:sp>
        <p:nvSpPr>
          <p:cNvPr id="28" name="Rectangle 27"/>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31" name="Rectangle 30"/>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2"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34" name="Rectangle 33"/>
          <p:cNvSpPr>
            <a:spLocks noChangeArrowheads="1"/>
          </p:cNvSpPr>
          <p:nvPr/>
        </p:nvSpPr>
        <p:spPr bwMode="auto">
          <a:xfrm>
            <a:off x="0" y="3009600"/>
            <a:ext cx="9144000" cy="256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2870623095"/>
              </p:ext>
            </p:extLst>
          </p:nvPr>
        </p:nvGraphicFramePr>
        <p:xfrm>
          <a:off x="2188050" y="3067050"/>
          <a:ext cx="1943100" cy="806450"/>
        </p:xfrm>
        <a:graphic>
          <a:graphicData uri="http://schemas.openxmlformats.org/presentationml/2006/ole">
            <mc:AlternateContent xmlns:mc="http://schemas.openxmlformats.org/markup-compatibility/2006">
              <mc:Choice xmlns:v="urn:schemas-microsoft-com:vml" Requires="v">
                <p:oleObj spid="_x0000_s205920" name="Equation" r:id="rId3" imgW="1942920" imgH="812520" progId="Equation.3">
                  <p:embed/>
                </p:oleObj>
              </mc:Choice>
              <mc:Fallback>
                <p:oleObj name="Equation" r:id="rId3" imgW="1942920" imgH="812520" progId="Equation.3">
                  <p:embed/>
                  <p:pic>
                    <p:nvPicPr>
                      <p:cNvPr id="0" name=""/>
                      <p:cNvPicPr>
                        <a:picLocks noChangeAspect="1" noChangeArrowheads="1"/>
                      </p:cNvPicPr>
                      <p:nvPr/>
                    </p:nvPicPr>
                    <p:blipFill>
                      <a:blip r:embed="rId4"/>
                      <a:srcRect/>
                      <a:stretch>
                        <a:fillRect/>
                      </a:stretch>
                    </p:blipFill>
                    <p:spPr bwMode="auto">
                      <a:xfrm>
                        <a:off x="2188050" y="3067050"/>
                        <a:ext cx="19431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662204647"/>
              </p:ext>
            </p:extLst>
          </p:nvPr>
        </p:nvGraphicFramePr>
        <p:xfrm>
          <a:off x="1730850" y="3886200"/>
          <a:ext cx="4098925" cy="728663"/>
        </p:xfrm>
        <a:graphic>
          <a:graphicData uri="http://schemas.openxmlformats.org/presentationml/2006/ole">
            <mc:AlternateContent xmlns:mc="http://schemas.openxmlformats.org/markup-compatibility/2006">
              <mc:Choice xmlns:v="urn:schemas-microsoft-com:vml" Requires="v">
                <p:oleObj spid="_x0000_s205921" name="Equation" r:id="rId5" imgW="4089240" imgH="723600" progId="Equation.3">
                  <p:embed/>
                </p:oleObj>
              </mc:Choice>
              <mc:Fallback>
                <p:oleObj name="Equation" r:id="rId5" imgW="4089240" imgH="723600" progId="Equation.3">
                  <p:embed/>
                  <p:pic>
                    <p:nvPicPr>
                      <p:cNvPr id="0" name=""/>
                      <p:cNvPicPr>
                        <a:picLocks noChangeAspect="1" noChangeArrowheads="1"/>
                      </p:cNvPicPr>
                      <p:nvPr/>
                    </p:nvPicPr>
                    <p:blipFill>
                      <a:blip r:embed="rId6"/>
                      <a:srcRect/>
                      <a:stretch>
                        <a:fillRect/>
                      </a:stretch>
                    </p:blipFill>
                    <p:spPr bwMode="auto">
                      <a:xfrm>
                        <a:off x="1730850" y="3886200"/>
                        <a:ext cx="409892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Rectangle 37"/>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9" name="Text Box 10"/>
          <p:cNvSpPr txBox="1">
            <a:spLocks noChangeArrowheads="1"/>
          </p:cNvSpPr>
          <p:nvPr/>
        </p:nvSpPr>
        <p:spPr bwMode="auto">
          <a:xfrm>
            <a:off x="1191600" y="2483025"/>
            <a:ext cx="2857050"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723900" algn="l"/>
              </a:tabLst>
              <a:defRPr sz="2400">
                <a:solidFill>
                  <a:schemeClr val="tx1"/>
                </a:solidFill>
                <a:latin typeface="Times New Roman" pitchFamily="18" charset="0"/>
              </a:defRPr>
            </a:lvl1pPr>
            <a:lvl2pPr>
              <a:tabLst>
                <a:tab pos="723900" algn="l"/>
              </a:tabLst>
              <a:defRPr sz="2400">
                <a:solidFill>
                  <a:schemeClr val="tx1"/>
                </a:solidFill>
                <a:latin typeface="Times New Roman" pitchFamily="18" charset="0"/>
              </a:defRPr>
            </a:lvl2pPr>
            <a:lvl3pPr>
              <a:tabLst>
                <a:tab pos="723900" algn="l"/>
              </a:tabLst>
              <a:defRPr sz="2400">
                <a:solidFill>
                  <a:schemeClr val="tx1"/>
                </a:solidFill>
                <a:latin typeface="Times New Roman" pitchFamily="18" charset="0"/>
              </a:defRPr>
            </a:lvl3pPr>
            <a:lvl4pPr>
              <a:tabLst>
                <a:tab pos="723900" algn="l"/>
              </a:tabLst>
              <a:defRPr sz="2400">
                <a:solidFill>
                  <a:schemeClr val="tx1"/>
                </a:solidFill>
                <a:latin typeface="Times New Roman" pitchFamily="18" charset="0"/>
              </a:defRPr>
            </a:lvl4pPr>
            <a:lvl5pPr>
              <a:tabLst>
                <a:tab pos="723900" algn="l"/>
              </a:tabLst>
              <a:defRPr sz="2400">
                <a:solidFill>
                  <a:schemeClr val="tx1"/>
                </a:solidFill>
                <a:latin typeface="Times New Roman" pitchFamily="18" charset="0"/>
              </a:defRPr>
            </a:lvl5pPr>
            <a:lvl6pPr eaLnBrk="0" fontAlgn="base" hangingPunct="0">
              <a:spcBef>
                <a:spcPct val="0"/>
              </a:spcBef>
              <a:spcAft>
                <a:spcPct val="0"/>
              </a:spcAft>
              <a:tabLst>
                <a:tab pos="723900" algn="l"/>
              </a:tabLst>
              <a:defRPr sz="2400">
                <a:solidFill>
                  <a:schemeClr val="tx1"/>
                </a:solidFill>
                <a:latin typeface="Times New Roman" pitchFamily="18" charset="0"/>
              </a:defRPr>
            </a:lvl6pPr>
            <a:lvl7pPr eaLnBrk="0" fontAlgn="base" hangingPunct="0">
              <a:spcBef>
                <a:spcPct val="0"/>
              </a:spcBef>
              <a:spcAft>
                <a:spcPct val="0"/>
              </a:spcAft>
              <a:tabLst>
                <a:tab pos="723900" algn="l"/>
              </a:tabLst>
              <a:defRPr sz="2400">
                <a:solidFill>
                  <a:schemeClr val="tx1"/>
                </a:solidFill>
                <a:latin typeface="Times New Roman" pitchFamily="18" charset="0"/>
              </a:defRPr>
            </a:lvl7pPr>
            <a:lvl8pPr eaLnBrk="0" fontAlgn="base" hangingPunct="0">
              <a:spcBef>
                <a:spcPct val="0"/>
              </a:spcBef>
              <a:spcAft>
                <a:spcPct val="0"/>
              </a:spcAft>
              <a:tabLst>
                <a:tab pos="723900" algn="l"/>
              </a:tabLst>
              <a:defRPr sz="2400">
                <a:solidFill>
                  <a:schemeClr val="tx1"/>
                </a:solidFill>
                <a:latin typeface="Times New Roman" pitchFamily="18" charset="0"/>
              </a:defRPr>
            </a:lvl8pPr>
            <a:lvl9pPr eaLnBrk="0" fontAlgn="base" hangingPunct="0">
              <a:spcBef>
                <a:spcPct val="0"/>
              </a:spcBef>
              <a:spcAft>
                <a:spcPct val="0"/>
              </a:spcAft>
              <a:tabLst>
                <a:tab pos="723900" algn="l"/>
              </a:tabLst>
              <a:defRPr sz="2400">
                <a:solidFill>
                  <a:schemeClr val="tx1"/>
                </a:solidFill>
                <a:latin typeface="Times New Roman" pitchFamily="18" charset="0"/>
              </a:defRPr>
            </a:lvl9pPr>
          </a:lstStyle>
          <a:p>
            <a:r>
              <a:rPr lang="en-GB" sz="1800" b="1" dirty="0">
                <a:latin typeface="Arial" charset="0"/>
              </a:rPr>
              <a:t>E</a:t>
            </a:r>
            <a:r>
              <a:rPr lang="en-GB" sz="1800" b="1" dirty="0" smtClean="0">
                <a:latin typeface="Arial" charset="0"/>
              </a:rPr>
              <a:t>xample</a:t>
            </a:r>
            <a:endParaRPr lang="en-GB" sz="1800" b="1" dirty="0">
              <a:latin typeface="Arial" charset="0"/>
            </a:endParaRPr>
          </a:p>
        </p:txBody>
      </p:sp>
    </p:spTree>
    <p:extLst>
      <p:ext uri="{BB962C8B-B14F-4D97-AF65-F5344CB8AC3E}">
        <p14:creationId xmlns:p14="http://schemas.microsoft.com/office/powerpoint/2010/main" val="7273150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a:spLocks noChangeArrowheads="1"/>
          </p:cNvSpPr>
          <p:nvPr/>
        </p:nvSpPr>
        <p:spPr bwMode="auto">
          <a:xfrm>
            <a:off x="0" y="3009600"/>
            <a:ext cx="9144000" cy="256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371137343"/>
              </p:ext>
            </p:extLst>
          </p:nvPr>
        </p:nvGraphicFramePr>
        <p:xfrm>
          <a:off x="2188050" y="3067050"/>
          <a:ext cx="1943100" cy="806450"/>
        </p:xfrm>
        <a:graphic>
          <a:graphicData uri="http://schemas.openxmlformats.org/presentationml/2006/ole">
            <mc:AlternateContent xmlns:mc="http://schemas.openxmlformats.org/markup-compatibility/2006">
              <mc:Choice xmlns:v="urn:schemas-microsoft-com:vml" Requires="v">
                <p:oleObj spid="_x0000_s204931" name="Equation" r:id="rId3" imgW="1942920" imgH="812520" progId="Equation.3">
                  <p:embed/>
                </p:oleObj>
              </mc:Choice>
              <mc:Fallback>
                <p:oleObj name="Equation" r:id="rId3" imgW="1942920" imgH="812520" progId="Equation.3">
                  <p:embed/>
                  <p:pic>
                    <p:nvPicPr>
                      <p:cNvPr id="0" name=""/>
                      <p:cNvPicPr>
                        <a:picLocks noChangeAspect="1" noChangeArrowheads="1"/>
                      </p:cNvPicPr>
                      <p:nvPr/>
                    </p:nvPicPr>
                    <p:blipFill>
                      <a:blip r:embed="rId4"/>
                      <a:srcRect/>
                      <a:stretch>
                        <a:fillRect/>
                      </a:stretch>
                    </p:blipFill>
                    <p:spPr bwMode="auto">
                      <a:xfrm>
                        <a:off x="2188050" y="3067050"/>
                        <a:ext cx="19431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73493350"/>
              </p:ext>
            </p:extLst>
          </p:nvPr>
        </p:nvGraphicFramePr>
        <p:xfrm>
          <a:off x="1730850" y="3886200"/>
          <a:ext cx="4098925" cy="728663"/>
        </p:xfrm>
        <a:graphic>
          <a:graphicData uri="http://schemas.openxmlformats.org/presentationml/2006/ole">
            <mc:AlternateContent xmlns:mc="http://schemas.openxmlformats.org/markup-compatibility/2006">
              <mc:Choice xmlns:v="urn:schemas-microsoft-com:vml" Requires="v">
                <p:oleObj spid="_x0000_s204932" name="Equation" r:id="rId5" imgW="4089240" imgH="723600" progId="Equation.3">
                  <p:embed/>
                </p:oleObj>
              </mc:Choice>
              <mc:Fallback>
                <p:oleObj name="Equation" r:id="rId5" imgW="4089240" imgH="723600" progId="Equation.3">
                  <p:embed/>
                  <p:pic>
                    <p:nvPicPr>
                      <p:cNvPr id="0" name=""/>
                      <p:cNvPicPr>
                        <a:picLocks noChangeAspect="1" noChangeArrowheads="1"/>
                      </p:cNvPicPr>
                      <p:nvPr/>
                    </p:nvPicPr>
                    <p:blipFill>
                      <a:blip r:embed="rId6"/>
                      <a:srcRect/>
                      <a:stretch>
                        <a:fillRect/>
                      </a:stretch>
                    </p:blipFill>
                    <p:spPr bwMode="auto">
                      <a:xfrm>
                        <a:off x="1730850" y="3886200"/>
                        <a:ext cx="4098925"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60184165"/>
              </p:ext>
            </p:extLst>
          </p:nvPr>
        </p:nvGraphicFramePr>
        <p:xfrm>
          <a:off x="1514850" y="4652963"/>
          <a:ext cx="4408488" cy="795337"/>
        </p:xfrm>
        <a:graphic>
          <a:graphicData uri="http://schemas.openxmlformats.org/presentationml/2006/ole">
            <mc:AlternateContent xmlns:mc="http://schemas.openxmlformats.org/markup-compatibility/2006">
              <mc:Choice xmlns:v="urn:schemas-microsoft-com:vml" Requires="v">
                <p:oleObj spid="_x0000_s204933" name="Equation" r:id="rId7" imgW="4419360" imgH="799920" progId="Equation.3">
                  <p:embed/>
                </p:oleObj>
              </mc:Choice>
              <mc:Fallback>
                <p:oleObj name="Equation" r:id="rId7" imgW="4419360" imgH="799920" progId="Equation.3">
                  <p:embed/>
                  <p:pic>
                    <p:nvPicPr>
                      <p:cNvPr id="0" name=""/>
                      <p:cNvPicPr>
                        <a:picLocks noChangeAspect="1" noChangeArrowheads="1"/>
                      </p:cNvPicPr>
                      <p:nvPr/>
                    </p:nvPicPr>
                    <p:blipFill>
                      <a:blip r:embed="rId8"/>
                      <a:srcRect/>
                      <a:stretch>
                        <a:fillRect/>
                      </a:stretch>
                    </p:blipFill>
                    <p:spPr bwMode="auto">
                      <a:xfrm>
                        <a:off x="1514850" y="4652963"/>
                        <a:ext cx="4408488"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variance of the estimator is given by the expression shown.  This tends to zero as </a:t>
            </a:r>
            <a:r>
              <a:rPr lang="en-GB" sz="1500" b="1" i="1"/>
              <a:t>n</a:t>
            </a:r>
            <a:r>
              <a:rPr lang="en-GB" sz="1500" b="1"/>
              <a:t> tends to infinity.  Thus </a:t>
            </a:r>
            <a:r>
              <a:rPr lang="en-GB" sz="1500" b="1" i="1"/>
              <a:t>Z</a:t>
            </a:r>
            <a:r>
              <a:rPr lang="en-GB" sz="1500" b="1"/>
              <a:t> is consistent because its distribution collapses to a spike at the true value.</a:t>
            </a:r>
            <a:r>
              <a:rPr lang="en-US" sz="1500"/>
              <a:t> </a:t>
            </a:r>
            <a:endParaRPr lang="en-GB" sz="1500"/>
          </a:p>
        </p:txBody>
      </p:sp>
      <p:sp>
        <p:nvSpPr>
          <p:cNvPr id="24" name="Rectangle 23"/>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6" name="Text Box 10"/>
          <p:cNvSpPr txBox="1">
            <a:spLocks noChangeArrowheads="1"/>
          </p:cNvSpPr>
          <p:nvPr/>
        </p:nvSpPr>
        <p:spPr bwMode="auto">
          <a:xfrm>
            <a:off x="1191600" y="2483025"/>
            <a:ext cx="2857050"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723900" algn="l"/>
              </a:tabLst>
              <a:defRPr sz="2400">
                <a:solidFill>
                  <a:schemeClr val="tx1"/>
                </a:solidFill>
                <a:latin typeface="Times New Roman" pitchFamily="18" charset="0"/>
              </a:defRPr>
            </a:lvl1pPr>
            <a:lvl2pPr>
              <a:tabLst>
                <a:tab pos="723900" algn="l"/>
              </a:tabLst>
              <a:defRPr sz="2400">
                <a:solidFill>
                  <a:schemeClr val="tx1"/>
                </a:solidFill>
                <a:latin typeface="Times New Roman" pitchFamily="18" charset="0"/>
              </a:defRPr>
            </a:lvl2pPr>
            <a:lvl3pPr>
              <a:tabLst>
                <a:tab pos="723900" algn="l"/>
              </a:tabLst>
              <a:defRPr sz="2400">
                <a:solidFill>
                  <a:schemeClr val="tx1"/>
                </a:solidFill>
                <a:latin typeface="Times New Roman" pitchFamily="18" charset="0"/>
              </a:defRPr>
            </a:lvl3pPr>
            <a:lvl4pPr>
              <a:tabLst>
                <a:tab pos="723900" algn="l"/>
              </a:tabLst>
              <a:defRPr sz="2400">
                <a:solidFill>
                  <a:schemeClr val="tx1"/>
                </a:solidFill>
                <a:latin typeface="Times New Roman" pitchFamily="18" charset="0"/>
              </a:defRPr>
            </a:lvl4pPr>
            <a:lvl5pPr>
              <a:tabLst>
                <a:tab pos="723900" algn="l"/>
              </a:tabLst>
              <a:defRPr sz="2400">
                <a:solidFill>
                  <a:schemeClr val="tx1"/>
                </a:solidFill>
                <a:latin typeface="Times New Roman" pitchFamily="18" charset="0"/>
              </a:defRPr>
            </a:lvl5pPr>
            <a:lvl6pPr eaLnBrk="0" fontAlgn="base" hangingPunct="0">
              <a:spcBef>
                <a:spcPct val="0"/>
              </a:spcBef>
              <a:spcAft>
                <a:spcPct val="0"/>
              </a:spcAft>
              <a:tabLst>
                <a:tab pos="723900" algn="l"/>
              </a:tabLst>
              <a:defRPr sz="2400">
                <a:solidFill>
                  <a:schemeClr val="tx1"/>
                </a:solidFill>
                <a:latin typeface="Times New Roman" pitchFamily="18" charset="0"/>
              </a:defRPr>
            </a:lvl6pPr>
            <a:lvl7pPr eaLnBrk="0" fontAlgn="base" hangingPunct="0">
              <a:spcBef>
                <a:spcPct val="0"/>
              </a:spcBef>
              <a:spcAft>
                <a:spcPct val="0"/>
              </a:spcAft>
              <a:tabLst>
                <a:tab pos="723900" algn="l"/>
              </a:tabLst>
              <a:defRPr sz="2400">
                <a:solidFill>
                  <a:schemeClr val="tx1"/>
                </a:solidFill>
                <a:latin typeface="Times New Roman" pitchFamily="18" charset="0"/>
              </a:defRPr>
            </a:lvl7pPr>
            <a:lvl8pPr eaLnBrk="0" fontAlgn="base" hangingPunct="0">
              <a:spcBef>
                <a:spcPct val="0"/>
              </a:spcBef>
              <a:spcAft>
                <a:spcPct val="0"/>
              </a:spcAft>
              <a:tabLst>
                <a:tab pos="723900" algn="l"/>
              </a:tabLst>
              <a:defRPr sz="2400">
                <a:solidFill>
                  <a:schemeClr val="tx1"/>
                </a:solidFill>
                <a:latin typeface="Times New Roman" pitchFamily="18" charset="0"/>
              </a:defRPr>
            </a:lvl8pPr>
            <a:lvl9pPr eaLnBrk="0" fontAlgn="base" hangingPunct="0">
              <a:spcBef>
                <a:spcPct val="0"/>
              </a:spcBef>
              <a:spcAft>
                <a:spcPct val="0"/>
              </a:spcAft>
              <a:tabLst>
                <a:tab pos="723900" algn="l"/>
              </a:tabLst>
              <a:defRPr sz="2400">
                <a:solidFill>
                  <a:schemeClr val="tx1"/>
                </a:solidFill>
                <a:latin typeface="Times New Roman" pitchFamily="18" charset="0"/>
              </a:defRPr>
            </a:lvl9pPr>
          </a:lstStyle>
          <a:p>
            <a:r>
              <a:rPr lang="en-GB" sz="1800" b="1" dirty="0">
                <a:latin typeface="Arial" charset="0"/>
              </a:rPr>
              <a:t>E</a:t>
            </a:r>
            <a:r>
              <a:rPr lang="en-GB" sz="1800" b="1" dirty="0" smtClean="0">
                <a:latin typeface="Arial" charset="0"/>
              </a:rPr>
              <a:t>xample</a:t>
            </a:r>
            <a:endParaRPr lang="en-GB" sz="1800" b="1" dirty="0">
              <a:latin typeface="Arial" charset="0"/>
            </a:endParaRPr>
          </a:p>
        </p:txBody>
      </p:sp>
      <p:sp>
        <p:nvSpPr>
          <p:cNvPr id="17" name="Rectangle 16"/>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25" name="Rectangle 24"/>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7"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Tree>
    <p:extLst>
      <p:ext uri="{BB962C8B-B14F-4D97-AF65-F5344CB8AC3E}">
        <p14:creationId xmlns:p14="http://schemas.microsoft.com/office/powerpoint/2010/main" val="2183078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smtClean="0"/>
              <a:t>In </a:t>
            </a:r>
            <a:r>
              <a:rPr lang="en-GB" b="1" dirty="0"/>
              <a:t>practice we deal with finite samples, not infinite ones.  So why should we be interested in whether an estimator is consistent</a:t>
            </a:r>
            <a:r>
              <a:rPr lang="en-GB" b="1" dirty="0" smtClean="0"/>
              <a:t>?</a:t>
            </a:r>
            <a:endParaRPr lang="en-GB" dirty="0"/>
          </a:p>
        </p:txBody>
      </p:sp>
      <p:sp>
        <p:nvSpPr>
          <p:cNvPr id="26" name="Rectangle 25"/>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28" name="Rectangle 27"/>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9"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31" name="Rectangle 30"/>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5" name="Text Box 2"/>
          <p:cNvSpPr txBox="1">
            <a:spLocks noChangeArrowheads="1"/>
          </p:cNvSpPr>
          <p:nvPr/>
        </p:nvSpPr>
        <p:spPr bwMode="auto">
          <a:xfrm>
            <a:off x="1191600" y="2484000"/>
            <a:ext cx="5437800" cy="5826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Why should we be interested in consistency?</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6559356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smtClean="0"/>
              <a:t>One </a:t>
            </a:r>
            <a:r>
              <a:rPr lang="en-GB" b="1" dirty="0"/>
              <a:t>reason is that </a:t>
            </a:r>
            <a:r>
              <a:rPr lang="en-GB" b="1" dirty="0" smtClean="0"/>
              <a:t>often, in practice, </a:t>
            </a:r>
            <a:r>
              <a:rPr lang="en-GB" b="1" dirty="0"/>
              <a:t>it is impossible to find an estimator that is unbiased for small samples.  If you can find one that is at least consistent, that may be better than having no estimate at all</a:t>
            </a:r>
            <a:r>
              <a:rPr lang="en-GB" b="1" dirty="0" smtClean="0"/>
              <a:t>.</a:t>
            </a:r>
            <a:endParaRPr lang="en-GB" dirty="0"/>
          </a:p>
        </p:txBody>
      </p:sp>
      <p:sp>
        <p:nvSpPr>
          <p:cNvPr id="29" name="Rectangle 28"/>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33" name="Rectangle 32"/>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6"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37" name="Rectangle 36"/>
          <p:cNvSpPr>
            <a:spLocks noChangeArrowheads="1"/>
          </p:cNvSpPr>
          <p:nvPr/>
        </p:nvSpPr>
        <p:spPr bwMode="auto">
          <a:xfrm>
            <a:off x="0" y="3009599"/>
            <a:ext cx="9144000" cy="221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8" name="Text Box 6"/>
          <p:cNvSpPr txBox="1">
            <a:spLocks noChangeArrowheads="1"/>
          </p:cNvSpPr>
          <p:nvPr/>
        </p:nvSpPr>
        <p:spPr bwMode="auto">
          <a:xfrm>
            <a:off x="1191599" y="3104250"/>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If no unbiased estimator exists, a consistent estimator may be preferred to an inconsistent one.</a:t>
            </a:r>
          </a:p>
        </p:txBody>
      </p:sp>
      <p:sp>
        <p:nvSpPr>
          <p:cNvPr id="39" name="Rectangle 38"/>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40" name="Text Box 2"/>
          <p:cNvSpPr txBox="1">
            <a:spLocks noChangeArrowheads="1"/>
          </p:cNvSpPr>
          <p:nvPr/>
        </p:nvSpPr>
        <p:spPr bwMode="auto">
          <a:xfrm>
            <a:off x="1191600" y="2484000"/>
            <a:ext cx="5437800" cy="5826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Why should we be interested in consistency?</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18406651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133999"/>
            <a:ext cx="9144000" cy="15044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110596" name="Text Box 4"/>
          <p:cNvSpPr txBox="1">
            <a:spLocks noChangeArrowheads="1"/>
          </p:cNvSpPr>
          <p:nvPr/>
        </p:nvSpPr>
        <p:spPr bwMode="auto">
          <a:xfrm>
            <a:off x="301625" y="5788025"/>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endParaRPr lang="en-GB" sz="1500" b="1"/>
          </a:p>
        </p:txBody>
      </p:sp>
      <p:sp>
        <p:nvSpPr>
          <p:cNvPr id="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This sequence is addressed to probability limits and consistency.  A subsequent one will treat the central limit theorem.</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5" name="Rectangle 14"/>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0"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Asymptotic </a:t>
            </a:r>
            <a:r>
              <a:rPr lang="en-GB" sz="1800" b="1" dirty="0">
                <a:latin typeface="Arial" charset="0"/>
              </a:rPr>
              <a:t>properties of </a:t>
            </a:r>
            <a:r>
              <a:rPr lang="en-GB" sz="1800" b="1" dirty="0" smtClean="0">
                <a:latin typeface="Arial" charset="0"/>
              </a:rPr>
              <a:t>estimators: </a:t>
            </a:r>
            <a:endParaRPr lang="en-GB" b="1" dirty="0">
              <a:latin typeface="Arial" charset="0"/>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2990881605"/>
              </p:ext>
            </p:extLst>
          </p:nvPr>
        </p:nvGraphicFramePr>
        <p:xfrm>
          <a:off x="2774950" y="1303338"/>
          <a:ext cx="698500" cy="190500"/>
        </p:xfrm>
        <a:graphic>
          <a:graphicData uri="http://schemas.openxmlformats.org/presentationml/2006/ole">
            <mc:AlternateContent xmlns:mc="http://schemas.openxmlformats.org/markup-compatibility/2006">
              <mc:Choice xmlns:v="urn:schemas-microsoft-com:vml" Requires="v">
                <p:oleObj spid="_x0000_s216086" name="Equation" r:id="rId3" imgW="698400" imgH="190440" progId="Equation.3">
                  <p:embed/>
                </p:oleObj>
              </mc:Choice>
              <mc:Fallback>
                <p:oleObj name="Equation" r:id="rId3" imgW="698400" imgH="190440" progId="Equation.3">
                  <p:embed/>
                  <p:pic>
                    <p:nvPicPr>
                      <p:cNvPr id="0" name=""/>
                      <p:cNvPicPr>
                        <a:picLocks noChangeAspect="1" noChangeArrowheads="1"/>
                      </p:cNvPicPr>
                      <p:nvPr/>
                    </p:nvPicPr>
                    <p:blipFill>
                      <a:blip r:embed="rId4"/>
                      <a:srcRect/>
                      <a:stretch>
                        <a:fillRect/>
                      </a:stretch>
                    </p:blipFill>
                    <p:spPr bwMode="auto">
                      <a:xfrm>
                        <a:off x="2774950" y="1303338"/>
                        <a:ext cx="698500" cy="19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6"/>
          <p:cNvSpPr txBox="1">
            <a:spLocks noChangeArrowheads="1"/>
          </p:cNvSpPr>
          <p:nvPr/>
        </p:nvSpPr>
        <p:spPr bwMode="auto">
          <a:xfrm>
            <a:off x="1190626" y="1195200"/>
            <a:ext cx="1790700" cy="4302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endParaRPr lang="en-GB" b="1" dirty="0">
              <a:latin typeface="Arial" charset="0"/>
            </a:endParaRPr>
          </a:p>
        </p:txBody>
      </p:sp>
      <p:sp>
        <p:nvSpPr>
          <p:cNvPr id="13" name="Text Box 6"/>
          <p:cNvSpPr txBox="1">
            <a:spLocks noChangeArrowheads="1"/>
          </p:cNvSpPr>
          <p:nvPr/>
        </p:nvSpPr>
        <p:spPr bwMode="auto">
          <a:xfrm>
            <a:off x="1191600" y="1541464"/>
            <a:ext cx="2762249" cy="10683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180975" algn="l"/>
              </a:tabLst>
            </a:pPr>
            <a:r>
              <a:rPr lang="en-GB" sz="1800" b="1" dirty="0" smtClean="0">
                <a:latin typeface="Arial" charset="0"/>
              </a:rPr>
              <a:t>•	probability limits</a:t>
            </a:r>
          </a:p>
          <a:p>
            <a:pPr>
              <a:spcBef>
                <a:spcPts val="300"/>
              </a:spcBef>
              <a:tabLst>
                <a:tab pos="180975" algn="l"/>
              </a:tabLst>
            </a:pPr>
            <a:r>
              <a:rPr lang="en-GB" sz="1800" b="1" dirty="0" smtClean="0">
                <a:latin typeface="Arial" charset="0"/>
              </a:rPr>
              <a:t>•	consistency</a:t>
            </a:r>
          </a:p>
          <a:p>
            <a:pPr>
              <a:spcBef>
                <a:spcPts val="300"/>
              </a:spcBef>
              <a:tabLst>
                <a:tab pos="180975" algn="l"/>
              </a:tabLst>
            </a:pPr>
            <a:r>
              <a:rPr lang="en-GB" sz="1800" b="1" dirty="0" smtClean="0">
                <a:latin typeface="Arial" charset="0"/>
              </a:rPr>
              <a:t>•	central </a:t>
            </a:r>
            <a:r>
              <a:rPr lang="en-GB" sz="1800" b="1" dirty="0">
                <a:latin typeface="Arial" charset="0"/>
              </a:rPr>
              <a:t>limit </a:t>
            </a:r>
            <a:r>
              <a:rPr lang="en-GB" sz="1800" b="1" dirty="0" smtClean="0">
                <a:latin typeface="Arial" charset="0"/>
              </a:rPr>
              <a:t>theorem  </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4979561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39</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dirty="0" smtClean="0"/>
              <a:t>A </a:t>
            </a:r>
            <a:r>
              <a:rPr lang="en-GB" b="1" dirty="0"/>
              <a:t>second reason is that often we are unable to say anything at all about the expectation of an estimator.  The expected value rules are weak analytical instruments that can be applied in relatively simple contexts</a:t>
            </a:r>
            <a:r>
              <a:rPr lang="en-GB" b="1" dirty="0" smtClean="0"/>
              <a:t>.</a:t>
            </a:r>
            <a:endParaRPr lang="en-GB" dirty="0"/>
          </a:p>
        </p:txBody>
      </p:sp>
      <p:sp>
        <p:nvSpPr>
          <p:cNvPr id="14" name="Rectangle 13"/>
          <p:cNvSpPr>
            <a:spLocks noChangeArrowheads="1"/>
          </p:cNvSpPr>
          <p:nvPr/>
        </p:nvSpPr>
        <p:spPr bwMode="auto">
          <a:xfrm>
            <a:off x="0" y="3009599"/>
            <a:ext cx="9144000" cy="221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Text Box 6"/>
          <p:cNvSpPr txBox="1">
            <a:spLocks noChangeArrowheads="1"/>
          </p:cNvSpPr>
          <p:nvPr/>
        </p:nvSpPr>
        <p:spPr bwMode="auto">
          <a:xfrm>
            <a:off x="1191599" y="3104250"/>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If no unbiased estimator exists, a consistent estimator may be preferred to an inconsistent one.</a:t>
            </a:r>
          </a:p>
          <a:p>
            <a:pPr marL="180975" indent="-180975">
              <a:spcBef>
                <a:spcPts val="1200"/>
              </a:spcBef>
            </a:pPr>
            <a:r>
              <a:rPr lang="en-GB" sz="1800" b="1" dirty="0" smtClean="0">
                <a:latin typeface="Arial" charset="0"/>
              </a:rPr>
              <a:t>•	It is often not possible to determine the expectation of an estimator, but still possible to evaluate probability limits.</a:t>
            </a:r>
          </a:p>
          <a:p>
            <a:pPr marL="180975" indent="-180975">
              <a:spcBef>
                <a:spcPts val="600"/>
              </a:spcBef>
            </a:pPr>
            <a:r>
              <a:rPr lang="en-GB" sz="1800" b="1" dirty="0">
                <a:latin typeface="Arial" charset="0"/>
              </a:rPr>
              <a:t>	R</a:t>
            </a:r>
            <a:r>
              <a:rPr lang="en-GB" sz="1800" b="1" dirty="0" smtClean="0">
                <a:latin typeface="Arial" charset="0"/>
              </a:rPr>
              <a:t>eason: </a:t>
            </a:r>
            <a:r>
              <a:rPr lang="en-GB" sz="1800" b="1" dirty="0" err="1" smtClean="0">
                <a:latin typeface="Arial" charset="0"/>
              </a:rPr>
              <a:t>plim</a:t>
            </a:r>
            <a:r>
              <a:rPr lang="en-GB" sz="1800" b="1" dirty="0" smtClean="0">
                <a:latin typeface="Arial" charset="0"/>
              </a:rPr>
              <a:t> rules are stronger than the rules for handling expectations.</a:t>
            </a:r>
            <a:endParaRPr lang="en-GB" sz="1800" b="1" dirty="0">
              <a:latin typeface="Arial" charset="0"/>
            </a:endParaRPr>
          </a:p>
        </p:txBody>
      </p:sp>
      <p:sp>
        <p:nvSpPr>
          <p:cNvPr id="26" name="Rectangle 25"/>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7" name="Text Box 2"/>
          <p:cNvSpPr txBox="1">
            <a:spLocks noChangeArrowheads="1"/>
          </p:cNvSpPr>
          <p:nvPr/>
        </p:nvSpPr>
        <p:spPr bwMode="auto">
          <a:xfrm>
            <a:off x="1191600" y="2484000"/>
            <a:ext cx="5437800" cy="5826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Why should we be interested in consistency?</a:t>
            </a:r>
            <a:endParaRPr lang="en-GB" sz="1800" b="1" dirty="0">
              <a:latin typeface="Arial" charset="0"/>
            </a:endParaRPr>
          </a:p>
          <a:p>
            <a:endParaRPr lang="en-GB" sz="1800" b="1" dirty="0">
              <a:latin typeface="Arial" charset="0"/>
            </a:endParaRPr>
          </a:p>
        </p:txBody>
      </p:sp>
      <p:sp>
        <p:nvSpPr>
          <p:cNvPr id="29" name="Rectangle 28"/>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33" name="Rectangle 32"/>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6"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Tree>
    <p:extLst>
      <p:ext uri="{BB962C8B-B14F-4D97-AF65-F5344CB8AC3E}">
        <p14:creationId xmlns:p14="http://schemas.microsoft.com/office/powerpoint/2010/main" val="1008060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40</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dirty="0" smtClean="0"/>
              <a:t>In </a:t>
            </a:r>
            <a:r>
              <a:rPr lang="en-GB" b="1" dirty="0"/>
              <a:t>particular, the multiplicative rule </a:t>
            </a:r>
            <a:r>
              <a:rPr lang="en-GB" b="1" i="1" dirty="0"/>
              <a:t>E</a:t>
            </a:r>
            <a:r>
              <a:rPr lang="en-GB" b="1" dirty="0"/>
              <a:t>{</a:t>
            </a:r>
            <a:r>
              <a:rPr lang="en-GB" b="1" i="1" dirty="0"/>
              <a:t>g</a:t>
            </a:r>
            <a:r>
              <a:rPr lang="en-GB" b="1" dirty="0"/>
              <a:t>(</a:t>
            </a:r>
            <a:r>
              <a:rPr lang="en-GB" b="1" i="1" dirty="0"/>
              <a:t>X</a:t>
            </a:r>
            <a:r>
              <a:rPr lang="en-GB" b="1" dirty="0"/>
              <a:t>)</a:t>
            </a:r>
            <a:r>
              <a:rPr lang="en-GB" b="1" i="1" dirty="0"/>
              <a:t>h</a:t>
            </a:r>
            <a:r>
              <a:rPr lang="en-GB" b="1" dirty="0"/>
              <a:t>(</a:t>
            </a:r>
            <a:r>
              <a:rPr lang="en-GB" b="1" i="1" dirty="0"/>
              <a:t>Y</a:t>
            </a:r>
            <a:r>
              <a:rPr lang="en-GB" b="1" dirty="0"/>
              <a:t>)} = </a:t>
            </a:r>
            <a:r>
              <a:rPr lang="en-GB" b="1" i="1" dirty="0"/>
              <a:t>E</a:t>
            </a:r>
            <a:r>
              <a:rPr lang="en-GB" b="1" dirty="0"/>
              <a:t>{</a:t>
            </a:r>
            <a:r>
              <a:rPr lang="en-GB" b="1" i="1" dirty="0"/>
              <a:t>g</a:t>
            </a:r>
            <a:r>
              <a:rPr lang="en-GB" b="1" dirty="0"/>
              <a:t>(</a:t>
            </a:r>
            <a:r>
              <a:rPr lang="en-GB" b="1" i="1" dirty="0"/>
              <a:t>X</a:t>
            </a:r>
            <a:r>
              <a:rPr lang="en-GB" b="1" dirty="0"/>
              <a:t>)}</a:t>
            </a:r>
            <a:r>
              <a:rPr lang="en-GB" b="1" i="1" dirty="0"/>
              <a:t> E</a:t>
            </a:r>
            <a:r>
              <a:rPr lang="en-GB" b="1" dirty="0"/>
              <a:t>{</a:t>
            </a:r>
            <a:r>
              <a:rPr lang="en-GB" b="1" i="1" dirty="0"/>
              <a:t>h</a:t>
            </a:r>
            <a:r>
              <a:rPr lang="en-GB" b="1" dirty="0"/>
              <a:t>(</a:t>
            </a:r>
            <a:r>
              <a:rPr lang="en-GB" b="1" i="1" dirty="0"/>
              <a:t>Y</a:t>
            </a:r>
            <a:r>
              <a:rPr lang="en-GB" b="1" dirty="0"/>
              <a:t>)} applies only when </a:t>
            </a:r>
            <a:r>
              <a:rPr lang="en-GB" b="1" i="1" dirty="0"/>
              <a:t>X</a:t>
            </a:r>
            <a:r>
              <a:rPr lang="en-GB" b="1" dirty="0"/>
              <a:t> and </a:t>
            </a:r>
            <a:r>
              <a:rPr lang="en-GB" b="1" i="1" dirty="0"/>
              <a:t>Y</a:t>
            </a:r>
            <a:r>
              <a:rPr lang="en-GB" b="1" dirty="0"/>
              <a:t> are independent, and in most situations of interest this will not be the case.  By contrast, we have a much more powerful set of rules for </a:t>
            </a:r>
            <a:r>
              <a:rPr lang="en-GB" b="1" dirty="0" err="1"/>
              <a:t>plims</a:t>
            </a:r>
            <a:r>
              <a:rPr lang="en-GB" b="1" dirty="0"/>
              <a:t>.</a:t>
            </a:r>
            <a:endParaRPr lang="en-GB" dirty="0"/>
          </a:p>
        </p:txBody>
      </p:sp>
      <p:sp>
        <p:nvSpPr>
          <p:cNvPr id="25" name="Rectangle 24"/>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Text Box 2"/>
          <p:cNvSpPr txBox="1">
            <a:spLocks noChangeArrowheads="1"/>
          </p:cNvSpPr>
          <p:nvPr/>
        </p:nvSpPr>
        <p:spPr bwMode="auto">
          <a:xfrm>
            <a:off x="1191600" y="1195200"/>
            <a:ext cx="7200900" cy="1072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Two </a:t>
            </a:r>
            <a:r>
              <a:rPr lang="en-GB" sz="1800" b="1" dirty="0">
                <a:latin typeface="Arial" charset="0"/>
              </a:rPr>
              <a:t>conditions:</a:t>
            </a:r>
          </a:p>
          <a:p>
            <a:pPr>
              <a:spcBef>
                <a:spcPts val="300"/>
              </a:spcBef>
            </a:pPr>
            <a:r>
              <a:rPr lang="en-GB" sz="1800" b="1" dirty="0">
                <a:latin typeface="Arial" charset="0"/>
              </a:rPr>
              <a:t>(1)	</a:t>
            </a:r>
            <a:r>
              <a:rPr lang="en-GB" sz="1800" b="1" dirty="0" smtClean="0">
                <a:latin typeface="Arial" charset="0"/>
              </a:rPr>
              <a:t>The estimator </a:t>
            </a:r>
            <a:r>
              <a:rPr lang="en-GB" sz="1800" b="1" dirty="0">
                <a:latin typeface="Arial" charset="0"/>
              </a:rPr>
              <a:t>possesses a probability </a:t>
            </a:r>
            <a:r>
              <a:rPr lang="en-GB" sz="1800" b="1" dirty="0" smtClean="0">
                <a:latin typeface="Arial" charset="0"/>
              </a:rPr>
              <a:t>limit.</a:t>
            </a:r>
            <a:endParaRPr lang="en-GB" sz="1800" b="1" dirty="0">
              <a:latin typeface="Arial" charset="0"/>
            </a:endParaRPr>
          </a:p>
          <a:p>
            <a:pPr>
              <a:spcBef>
                <a:spcPts val="300"/>
              </a:spcBef>
            </a:pPr>
            <a:r>
              <a:rPr lang="en-GB" sz="1800" b="1" dirty="0">
                <a:latin typeface="Arial" charset="0"/>
              </a:rPr>
              <a:t>(2)	The </a:t>
            </a:r>
            <a:r>
              <a:rPr lang="en-GB" sz="1800" b="1" dirty="0" smtClean="0">
                <a:latin typeface="Arial" charset="0"/>
              </a:rPr>
              <a:t>limit </a:t>
            </a:r>
            <a:r>
              <a:rPr lang="en-GB" sz="1800" b="1" dirty="0">
                <a:latin typeface="Arial" charset="0"/>
              </a:rPr>
              <a:t>is </a:t>
            </a:r>
            <a:r>
              <a:rPr lang="en-GB" sz="1800" b="1" dirty="0" smtClean="0">
                <a:latin typeface="Arial" charset="0"/>
              </a:rPr>
              <a:t>the </a:t>
            </a:r>
            <a:r>
              <a:rPr lang="en-GB" sz="1800" b="1" dirty="0">
                <a:latin typeface="Arial" charset="0"/>
              </a:rPr>
              <a:t>true value of </a:t>
            </a:r>
            <a:r>
              <a:rPr lang="en-GB" sz="1800" b="1" dirty="0" smtClean="0">
                <a:latin typeface="Arial" charset="0"/>
              </a:rPr>
              <a:t>the population characteristic.</a:t>
            </a:r>
            <a:r>
              <a:rPr lang="en-US" sz="1800" dirty="0" smtClean="0">
                <a:latin typeface="Arial" charset="0"/>
              </a:rPr>
              <a:t> </a:t>
            </a:r>
            <a:endParaRPr lang="en-GB" sz="1800" dirty="0">
              <a:latin typeface="Arial" charset="0"/>
            </a:endParaRPr>
          </a:p>
        </p:txBody>
      </p:sp>
      <p:sp>
        <p:nvSpPr>
          <p:cNvPr id="27" name="Rectangle 26"/>
          <p:cNvSpPr>
            <a:spLocks noChangeArrowheads="1"/>
          </p:cNvSpPr>
          <p:nvPr/>
        </p:nvSpPr>
        <p:spPr bwMode="auto">
          <a:xfrm>
            <a:off x="0" y="576000"/>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8"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Consistency </a:t>
            </a:r>
            <a:endParaRPr lang="en-GB" b="1" dirty="0">
              <a:latin typeface="Arial" charset="0"/>
            </a:endParaRPr>
          </a:p>
        </p:txBody>
      </p:sp>
      <p:sp>
        <p:nvSpPr>
          <p:cNvPr id="29" name="Rectangle 28"/>
          <p:cNvSpPr>
            <a:spLocks noChangeArrowheads="1"/>
          </p:cNvSpPr>
          <p:nvPr/>
        </p:nvSpPr>
        <p:spPr bwMode="auto">
          <a:xfrm>
            <a:off x="0" y="3009599"/>
            <a:ext cx="9144000" cy="2217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Text Box 6"/>
          <p:cNvSpPr txBox="1">
            <a:spLocks noChangeArrowheads="1"/>
          </p:cNvSpPr>
          <p:nvPr/>
        </p:nvSpPr>
        <p:spPr bwMode="auto">
          <a:xfrm>
            <a:off x="1191599" y="3104250"/>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If no unbiased estimator exists, a consistent estimator may be preferred to an inconsistent one.</a:t>
            </a:r>
          </a:p>
          <a:p>
            <a:pPr marL="180975" indent="-180975">
              <a:spcBef>
                <a:spcPts val="1200"/>
              </a:spcBef>
            </a:pPr>
            <a:r>
              <a:rPr lang="en-GB" sz="1800" b="1" dirty="0" smtClean="0">
                <a:latin typeface="Arial" charset="0"/>
              </a:rPr>
              <a:t>•	It is often not possible to determine the expectation of an estimator, but still possible to evaluate probability limits.</a:t>
            </a:r>
          </a:p>
          <a:p>
            <a:pPr marL="180975" indent="-180975">
              <a:spcBef>
                <a:spcPts val="600"/>
              </a:spcBef>
            </a:pPr>
            <a:r>
              <a:rPr lang="en-GB" sz="1800" b="1" dirty="0">
                <a:latin typeface="Arial" charset="0"/>
              </a:rPr>
              <a:t>	R</a:t>
            </a:r>
            <a:r>
              <a:rPr lang="en-GB" sz="1800" b="1" dirty="0" smtClean="0">
                <a:latin typeface="Arial" charset="0"/>
              </a:rPr>
              <a:t>eason: </a:t>
            </a:r>
            <a:r>
              <a:rPr lang="en-GB" sz="1800" b="1" dirty="0" err="1" smtClean="0">
                <a:latin typeface="Arial" charset="0"/>
              </a:rPr>
              <a:t>plim</a:t>
            </a:r>
            <a:r>
              <a:rPr lang="en-GB" sz="1800" b="1" dirty="0" smtClean="0">
                <a:latin typeface="Arial" charset="0"/>
              </a:rPr>
              <a:t> rules are stronger than the rules for handling expectations.</a:t>
            </a:r>
            <a:endParaRPr lang="en-GB" sz="1800" b="1" dirty="0">
              <a:latin typeface="Arial" charset="0"/>
            </a:endParaRPr>
          </a:p>
        </p:txBody>
      </p:sp>
      <p:sp>
        <p:nvSpPr>
          <p:cNvPr id="35" name="Rectangle 34"/>
          <p:cNvSpPr>
            <a:spLocks noChangeArrowheads="1"/>
          </p:cNvSpPr>
          <p:nvPr/>
        </p:nvSpPr>
        <p:spPr bwMode="auto">
          <a:xfrm>
            <a:off x="0" y="2451600"/>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6" name="Text Box 2"/>
          <p:cNvSpPr txBox="1">
            <a:spLocks noChangeArrowheads="1"/>
          </p:cNvSpPr>
          <p:nvPr/>
        </p:nvSpPr>
        <p:spPr bwMode="auto">
          <a:xfrm>
            <a:off x="1191600" y="2484000"/>
            <a:ext cx="5437800" cy="5826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Why should we be interested in consistency?</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1965349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41</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3" name="Rectangle 2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5"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dirty="0" smtClean="0"/>
              <a:t>Here are six rules for decomposing </a:t>
            </a:r>
            <a:r>
              <a:rPr lang="en-GB" b="1" dirty="0" err="1" smtClean="0"/>
              <a:t>plims</a:t>
            </a:r>
            <a:r>
              <a:rPr lang="en-GB" b="1" dirty="0" smtClean="0"/>
              <a:t>.  Note that, in each case, the validity of the rule depends on </a:t>
            </a:r>
            <a:r>
              <a:rPr lang="en-GB" b="1" dirty="0" err="1" smtClean="0"/>
              <a:t>plims</a:t>
            </a:r>
            <a:r>
              <a:rPr lang="en-GB" b="1" dirty="0" smtClean="0"/>
              <a:t> existing for each of the components on the right side of the equation.</a:t>
            </a:r>
            <a:endParaRPr lang="en-GB" dirty="0"/>
          </a:p>
        </p:txBody>
      </p:sp>
      <p:sp>
        <p:nvSpPr>
          <p:cNvPr id="28"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9"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44" name="Object 43"/>
          <p:cNvGraphicFramePr>
            <a:graphicFrameLocks noChangeAspect="1"/>
          </p:cNvGraphicFramePr>
          <p:nvPr>
            <p:extLst>
              <p:ext uri="{D42A27DB-BD31-4B8C-83A1-F6EECF244321}">
                <p14:modId xmlns:p14="http://schemas.microsoft.com/office/powerpoint/2010/main" val="2988195771"/>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11185"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6"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2241656661"/>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11186"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9"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50" name="Object 49"/>
          <p:cNvGraphicFramePr>
            <a:graphicFrameLocks noChangeAspect="1"/>
          </p:cNvGraphicFramePr>
          <p:nvPr>
            <p:extLst>
              <p:ext uri="{D42A27DB-BD31-4B8C-83A1-F6EECF244321}">
                <p14:modId xmlns:p14="http://schemas.microsoft.com/office/powerpoint/2010/main" val="396224406"/>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11187"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 name="Rectangle 7"/>
          <p:cNvSpPr>
            <a:spLocks noChangeArrowheads="1"/>
          </p:cNvSpPr>
          <p:nvPr/>
        </p:nvSpPr>
        <p:spPr bwMode="auto">
          <a:xfrm>
            <a:off x="0" y="31896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2" name="Text Box 2"/>
          <p:cNvSpPr txBox="1">
            <a:spLocks noChangeArrowheads="1"/>
          </p:cNvSpPr>
          <p:nvPr/>
        </p:nvSpPr>
        <p:spPr bwMode="auto">
          <a:xfrm>
            <a:off x="1191600" y="32868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4.	</a:t>
            </a:r>
            <a:endParaRPr lang="en-GB" sz="1800" b="1" dirty="0">
              <a:latin typeface="Arial" charset="0"/>
            </a:endParaRPr>
          </a:p>
          <a:p>
            <a:endParaRPr lang="en-GB" sz="1800" b="1" dirty="0">
              <a:latin typeface="Arial" charset="0"/>
            </a:endParaRPr>
          </a:p>
        </p:txBody>
      </p:sp>
      <p:graphicFrame>
        <p:nvGraphicFramePr>
          <p:cNvPr id="53" name="Object 52"/>
          <p:cNvGraphicFramePr>
            <a:graphicFrameLocks noChangeAspect="1"/>
          </p:cNvGraphicFramePr>
          <p:nvPr>
            <p:extLst>
              <p:ext uri="{D42A27DB-BD31-4B8C-83A1-F6EECF244321}">
                <p14:modId xmlns:p14="http://schemas.microsoft.com/office/powerpoint/2010/main" val="2059944331"/>
              </p:ext>
            </p:extLst>
          </p:nvPr>
        </p:nvGraphicFramePr>
        <p:xfrm>
          <a:off x="1630800" y="3315600"/>
          <a:ext cx="3322637" cy="346075"/>
        </p:xfrm>
        <a:graphic>
          <a:graphicData uri="http://schemas.openxmlformats.org/presentationml/2006/ole">
            <mc:AlternateContent xmlns:mc="http://schemas.openxmlformats.org/markup-compatibility/2006">
              <mc:Choice xmlns:v="urn:schemas-microsoft-com:vml" Requires="v">
                <p:oleObj spid="_x0000_s211188" name="Equation" r:id="rId9" imgW="3314520" imgH="342720" progId="Equation.3">
                  <p:embed/>
                </p:oleObj>
              </mc:Choice>
              <mc:Fallback>
                <p:oleObj name="Equation" r:id="rId9" imgW="3314520" imgH="342720" progId="Equation.3">
                  <p:embed/>
                  <p:pic>
                    <p:nvPicPr>
                      <p:cNvPr id="0" name=""/>
                      <p:cNvPicPr>
                        <a:picLocks noChangeAspect="1" noChangeArrowheads="1"/>
                      </p:cNvPicPr>
                      <p:nvPr/>
                    </p:nvPicPr>
                    <p:blipFill>
                      <a:blip r:embed="rId10"/>
                      <a:srcRect/>
                      <a:stretch>
                        <a:fillRect/>
                      </a:stretch>
                    </p:blipFill>
                    <p:spPr bwMode="auto">
                      <a:xfrm>
                        <a:off x="1630800" y="3315600"/>
                        <a:ext cx="33226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7"/>
          <p:cNvSpPr>
            <a:spLocks noChangeArrowheads="1"/>
          </p:cNvSpPr>
          <p:nvPr/>
        </p:nvSpPr>
        <p:spPr bwMode="auto">
          <a:xfrm>
            <a:off x="0" y="3870000"/>
            <a:ext cx="9144000" cy="8615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5" name="Text Box 2"/>
          <p:cNvSpPr txBox="1">
            <a:spLocks noChangeArrowheads="1"/>
          </p:cNvSpPr>
          <p:nvPr/>
        </p:nvSpPr>
        <p:spPr bwMode="auto">
          <a:xfrm>
            <a:off x="1191600" y="41292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5</a:t>
            </a:r>
            <a:r>
              <a:rPr lang="en-GB" sz="1800" b="1" dirty="0" smtClean="0">
                <a:latin typeface="Arial" charset="0"/>
              </a:rPr>
              <a:t>.	</a:t>
            </a:r>
            <a:endParaRPr lang="en-GB" sz="1800" b="1" dirty="0">
              <a:latin typeface="Arial" charset="0"/>
            </a:endParaRPr>
          </a:p>
          <a:p>
            <a:endParaRPr lang="en-GB" sz="1800" b="1" dirty="0">
              <a:latin typeface="Arial" charset="0"/>
            </a:endParaRPr>
          </a:p>
        </p:txBody>
      </p:sp>
      <p:sp>
        <p:nvSpPr>
          <p:cNvPr id="57" name="Rectangle 7"/>
          <p:cNvSpPr>
            <a:spLocks noChangeArrowheads="1"/>
          </p:cNvSpPr>
          <p:nvPr/>
        </p:nvSpPr>
        <p:spPr bwMode="auto">
          <a:xfrm>
            <a:off x="0" y="48384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8" name="Text Box 2"/>
          <p:cNvSpPr txBox="1">
            <a:spLocks noChangeArrowheads="1"/>
          </p:cNvSpPr>
          <p:nvPr/>
        </p:nvSpPr>
        <p:spPr bwMode="auto">
          <a:xfrm>
            <a:off x="1191600" y="4946625"/>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6</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59" name="Object 58"/>
          <p:cNvGraphicFramePr>
            <a:graphicFrameLocks noChangeAspect="1"/>
          </p:cNvGraphicFramePr>
          <p:nvPr>
            <p:extLst>
              <p:ext uri="{D42A27DB-BD31-4B8C-83A1-F6EECF244321}">
                <p14:modId xmlns:p14="http://schemas.microsoft.com/office/powerpoint/2010/main" val="3609195282"/>
              </p:ext>
            </p:extLst>
          </p:nvPr>
        </p:nvGraphicFramePr>
        <p:xfrm>
          <a:off x="1630800" y="4946625"/>
          <a:ext cx="3079750" cy="371475"/>
        </p:xfrm>
        <a:graphic>
          <a:graphicData uri="http://schemas.openxmlformats.org/presentationml/2006/ole">
            <mc:AlternateContent xmlns:mc="http://schemas.openxmlformats.org/markup-compatibility/2006">
              <mc:Choice xmlns:v="urn:schemas-microsoft-com:vml" Requires="v">
                <p:oleObj spid="_x0000_s211189" name="Equation" r:id="rId11" imgW="3073320" imgH="368280" progId="Equation.3">
                  <p:embed/>
                </p:oleObj>
              </mc:Choice>
              <mc:Fallback>
                <p:oleObj name="Equation" r:id="rId11" imgW="3073320" imgH="368280" progId="Equation.3">
                  <p:embed/>
                  <p:pic>
                    <p:nvPicPr>
                      <p:cNvPr id="0" name=""/>
                      <p:cNvPicPr>
                        <a:picLocks noChangeAspect="1" noChangeArrowheads="1"/>
                      </p:cNvPicPr>
                      <p:nvPr/>
                    </p:nvPicPr>
                    <p:blipFill>
                      <a:blip r:embed="rId12"/>
                      <a:srcRect/>
                      <a:stretch>
                        <a:fillRect/>
                      </a:stretch>
                    </p:blipFill>
                    <p:spPr bwMode="auto">
                      <a:xfrm>
                        <a:off x="1630800" y="4946625"/>
                        <a:ext cx="30797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64253261"/>
              </p:ext>
            </p:extLst>
          </p:nvPr>
        </p:nvGraphicFramePr>
        <p:xfrm>
          <a:off x="1630800" y="3938588"/>
          <a:ext cx="5319712" cy="793750"/>
        </p:xfrm>
        <a:graphic>
          <a:graphicData uri="http://schemas.openxmlformats.org/presentationml/2006/ole">
            <mc:AlternateContent xmlns:mc="http://schemas.openxmlformats.org/markup-compatibility/2006">
              <mc:Choice xmlns:v="urn:schemas-microsoft-com:vml" Requires="v">
                <p:oleObj spid="_x0000_s211190" name="Equation" r:id="rId13" imgW="5308560" imgH="787320" progId="Equation.3">
                  <p:embed/>
                </p:oleObj>
              </mc:Choice>
              <mc:Fallback>
                <p:oleObj name="Equation" r:id="rId13" imgW="5308560" imgH="787320" progId="Equation.3">
                  <p:embed/>
                  <p:pic>
                    <p:nvPicPr>
                      <p:cNvPr id="0" name="Object 39"/>
                      <p:cNvPicPr>
                        <a:picLocks noChangeAspect="1" noChangeArrowheads="1"/>
                      </p:cNvPicPr>
                      <p:nvPr/>
                    </p:nvPicPr>
                    <p:blipFill>
                      <a:blip r:embed="rId14"/>
                      <a:srcRect/>
                      <a:stretch>
                        <a:fillRect/>
                      </a:stretch>
                    </p:blipFill>
                    <p:spPr bwMode="auto">
                      <a:xfrm>
                        <a:off x="1630800" y="3938588"/>
                        <a:ext cx="5319712"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511510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42</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first three rules are straightforward counterparts for corresponding rules for decomposing expectations.  The first rule, the additive rule, depends on </a:t>
            </a:r>
            <a:r>
              <a:rPr lang="en-GB" sz="1500" b="1" i="1" dirty="0" smtClean="0"/>
              <a:t>X</a:t>
            </a:r>
            <a:r>
              <a:rPr lang="en-GB" sz="1500" b="1" dirty="0" smtClean="0"/>
              <a:t>, </a:t>
            </a:r>
            <a:r>
              <a:rPr lang="en-GB" sz="1500" b="1" i="1" dirty="0" smtClean="0"/>
              <a:t>Y</a:t>
            </a:r>
            <a:r>
              <a:rPr lang="en-GB" sz="1500" b="1" dirty="0" smtClean="0"/>
              <a:t>, and </a:t>
            </a:r>
            <a:r>
              <a:rPr lang="en-GB" sz="1500" b="1" i="1" dirty="0" smtClean="0"/>
              <a:t>Z</a:t>
            </a:r>
            <a:r>
              <a:rPr lang="en-GB" sz="1500" b="1" dirty="0" smtClean="0"/>
              <a:t> each having their individual </a:t>
            </a:r>
            <a:r>
              <a:rPr lang="en-GB" sz="1500" b="1" dirty="0" err="1" smtClean="0"/>
              <a:t>plims</a:t>
            </a:r>
            <a:r>
              <a:rPr lang="en-GB" sz="1500" b="1" dirty="0" smtClean="0"/>
              <a:t>.</a:t>
            </a:r>
            <a:endParaRPr lang="en-GB" sz="1500" b="1" dirty="0"/>
          </a:p>
        </p:txBody>
      </p:sp>
      <p:sp>
        <p:nvSpPr>
          <p:cNvPr id="41" name="Rectangle 4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2"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43"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4"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45" name="Object 44"/>
          <p:cNvGraphicFramePr>
            <a:graphicFrameLocks noChangeAspect="1"/>
          </p:cNvGraphicFramePr>
          <p:nvPr>
            <p:extLst>
              <p:ext uri="{D42A27DB-BD31-4B8C-83A1-F6EECF244321}">
                <p14:modId xmlns:p14="http://schemas.microsoft.com/office/powerpoint/2010/main" val="921610972"/>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18177"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7"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2278841450"/>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18178"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0"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1324652769"/>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18179"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52582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43</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second rule, a multiplicative rule, </a:t>
            </a:r>
            <a:r>
              <a:rPr lang="en-GB" sz="1500" b="1" i="1" dirty="0" smtClean="0"/>
              <a:t>b</a:t>
            </a:r>
            <a:r>
              <a:rPr lang="en-GB" sz="1500" b="1" dirty="0" smtClean="0"/>
              <a:t> being a constant, depends on </a:t>
            </a:r>
            <a:r>
              <a:rPr lang="en-GB" sz="1500" b="1" i="1" dirty="0" smtClean="0"/>
              <a:t>X</a:t>
            </a:r>
            <a:r>
              <a:rPr lang="en-GB" sz="1500" b="1" dirty="0" smtClean="0"/>
              <a:t> having a </a:t>
            </a:r>
            <a:r>
              <a:rPr lang="en-GB" sz="1500" b="1" dirty="0" err="1" smtClean="0"/>
              <a:t>plim</a:t>
            </a:r>
            <a:r>
              <a:rPr lang="en-GB" sz="1500" b="1" dirty="0" smtClean="0"/>
              <a:t>.  The third rule states the obvious fact that a constant is its own limit.</a:t>
            </a:r>
            <a:endParaRPr lang="en-GB" sz="1500" b="1" dirty="0"/>
          </a:p>
        </p:txBody>
      </p:sp>
      <p:sp>
        <p:nvSpPr>
          <p:cNvPr id="41" name="Rectangle 4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2"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43"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4"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45" name="Object 44"/>
          <p:cNvGraphicFramePr>
            <a:graphicFrameLocks noChangeAspect="1"/>
          </p:cNvGraphicFramePr>
          <p:nvPr>
            <p:extLst>
              <p:ext uri="{D42A27DB-BD31-4B8C-83A1-F6EECF244321}">
                <p14:modId xmlns:p14="http://schemas.microsoft.com/office/powerpoint/2010/main" val="921610972"/>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19204"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7"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2278841450"/>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19205"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0"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1324652769"/>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19206"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563572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44</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fourth rule, a multiplicative rule for two (or more) variables, depends on each variable having a </a:t>
            </a:r>
            <a:r>
              <a:rPr lang="en-GB" sz="1500" b="1" dirty="0" err="1" smtClean="0"/>
              <a:t>plim</a:t>
            </a:r>
            <a:r>
              <a:rPr lang="en-GB" sz="1500" b="1" dirty="0" smtClean="0"/>
              <a:t>.  It does not require </a:t>
            </a:r>
            <a:r>
              <a:rPr lang="en-GB" sz="1500" b="1" i="1" dirty="0" smtClean="0"/>
              <a:t>X</a:t>
            </a:r>
            <a:r>
              <a:rPr lang="en-GB" sz="1500" b="1" dirty="0" smtClean="0"/>
              <a:t> and </a:t>
            </a:r>
            <a:r>
              <a:rPr lang="en-GB" sz="1500" b="1" i="1" dirty="0" smtClean="0"/>
              <a:t>Y</a:t>
            </a:r>
            <a:r>
              <a:rPr lang="en-GB" sz="1500" b="1" dirty="0" smtClean="0"/>
              <a:t> to be independent.</a:t>
            </a:r>
            <a:endParaRPr lang="en-GB" sz="1500" b="1" dirty="0"/>
          </a:p>
        </p:txBody>
      </p:sp>
      <p:sp>
        <p:nvSpPr>
          <p:cNvPr id="50" name="Rectangle 4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51"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52"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3"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54" name="Object 53"/>
          <p:cNvGraphicFramePr>
            <a:graphicFrameLocks noChangeAspect="1"/>
          </p:cNvGraphicFramePr>
          <p:nvPr>
            <p:extLst>
              <p:ext uri="{D42A27DB-BD31-4B8C-83A1-F6EECF244321}">
                <p14:modId xmlns:p14="http://schemas.microsoft.com/office/powerpoint/2010/main" val="921610972"/>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20237"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57" name="Object 56"/>
          <p:cNvGraphicFramePr>
            <a:graphicFrameLocks noChangeAspect="1"/>
          </p:cNvGraphicFramePr>
          <p:nvPr>
            <p:extLst>
              <p:ext uri="{D42A27DB-BD31-4B8C-83A1-F6EECF244321}">
                <p14:modId xmlns:p14="http://schemas.microsoft.com/office/powerpoint/2010/main" val="2278841450"/>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20238"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9"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324652769"/>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20239"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883753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45</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By contrast, </a:t>
            </a:r>
            <a:r>
              <a:rPr lang="en-GB" sz="1500" b="1" dirty="0"/>
              <a:t> the </a:t>
            </a:r>
            <a:r>
              <a:rPr lang="en-GB" sz="1500" b="1" dirty="0" smtClean="0"/>
              <a:t>corresponding rule for expectations  </a:t>
            </a:r>
            <a:r>
              <a:rPr lang="en-GB" sz="1500" b="1" i="1" dirty="0"/>
              <a:t>E</a:t>
            </a:r>
            <a:r>
              <a:rPr lang="en-GB" sz="1500" b="1" dirty="0"/>
              <a:t>{</a:t>
            </a:r>
            <a:r>
              <a:rPr lang="en-GB" sz="1500" b="1" i="1" dirty="0"/>
              <a:t>g</a:t>
            </a:r>
            <a:r>
              <a:rPr lang="en-GB" sz="1500" b="1" dirty="0"/>
              <a:t>(</a:t>
            </a:r>
            <a:r>
              <a:rPr lang="en-GB" sz="1500" b="1" i="1" dirty="0"/>
              <a:t>X</a:t>
            </a:r>
            <a:r>
              <a:rPr lang="en-GB" sz="1500" b="1" dirty="0"/>
              <a:t>)</a:t>
            </a:r>
            <a:r>
              <a:rPr lang="en-GB" sz="1500" b="1" i="1" dirty="0"/>
              <a:t>h</a:t>
            </a:r>
            <a:r>
              <a:rPr lang="en-GB" sz="1500" b="1" dirty="0"/>
              <a:t>(</a:t>
            </a:r>
            <a:r>
              <a:rPr lang="en-GB" sz="1500" b="1" i="1" dirty="0"/>
              <a:t>Y</a:t>
            </a:r>
            <a:r>
              <a:rPr lang="en-GB" sz="1500" b="1" dirty="0"/>
              <a:t>)} = </a:t>
            </a:r>
            <a:r>
              <a:rPr lang="en-GB" sz="1500" b="1" i="1" dirty="0"/>
              <a:t>E</a:t>
            </a:r>
            <a:r>
              <a:rPr lang="en-GB" sz="1500" b="1" dirty="0"/>
              <a:t>{</a:t>
            </a:r>
            <a:r>
              <a:rPr lang="en-GB" sz="1500" b="1" i="1" dirty="0"/>
              <a:t>g</a:t>
            </a:r>
            <a:r>
              <a:rPr lang="en-GB" sz="1500" b="1" dirty="0"/>
              <a:t>(</a:t>
            </a:r>
            <a:r>
              <a:rPr lang="en-GB" sz="1500" b="1" i="1" dirty="0"/>
              <a:t>X</a:t>
            </a:r>
            <a:r>
              <a:rPr lang="en-GB" sz="1500" b="1" dirty="0"/>
              <a:t>)}</a:t>
            </a:r>
            <a:r>
              <a:rPr lang="en-GB" sz="1500" b="1" i="1" dirty="0"/>
              <a:t> E</a:t>
            </a:r>
            <a:r>
              <a:rPr lang="en-GB" sz="1500" b="1" dirty="0"/>
              <a:t>{</a:t>
            </a:r>
            <a:r>
              <a:rPr lang="en-GB" sz="1500" b="1" i="1" dirty="0"/>
              <a:t>h</a:t>
            </a:r>
            <a:r>
              <a:rPr lang="en-GB" sz="1500" b="1" dirty="0"/>
              <a:t>(</a:t>
            </a:r>
            <a:r>
              <a:rPr lang="en-GB" sz="1500" b="1" i="1" dirty="0"/>
              <a:t>Y</a:t>
            </a:r>
            <a:r>
              <a:rPr lang="en-GB" sz="1500" b="1" dirty="0"/>
              <a:t>)} applies only when </a:t>
            </a:r>
            <a:r>
              <a:rPr lang="en-GB" sz="1500" b="1" i="1" dirty="0"/>
              <a:t>X</a:t>
            </a:r>
            <a:r>
              <a:rPr lang="en-GB" sz="1500" b="1" dirty="0"/>
              <a:t> and </a:t>
            </a:r>
            <a:r>
              <a:rPr lang="en-GB" sz="1500" b="1" i="1" dirty="0"/>
              <a:t>Y</a:t>
            </a:r>
            <a:r>
              <a:rPr lang="en-GB" sz="1500" b="1" dirty="0"/>
              <a:t> are </a:t>
            </a:r>
            <a:r>
              <a:rPr lang="en-GB" sz="1500" b="1" dirty="0" smtClean="0"/>
              <a:t>independent.  This is often not the case.</a:t>
            </a:r>
            <a:endParaRPr lang="en-GB" sz="1500" b="1" dirty="0"/>
          </a:p>
        </p:txBody>
      </p:sp>
      <p:sp>
        <p:nvSpPr>
          <p:cNvPr id="50" name="Rectangle 4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51"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52"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3"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54" name="Object 53"/>
          <p:cNvGraphicFramePr>
            <a:graphicFrameLocks noChangeAspect="1"/>
          </p:cNvGraphicFramePr>
          <p:nvPr>
            <p:extLst>
              <p:ext uri="{D42A27DB-BD31-4B8C-83A1-F6EECF244321}">
                <p14:modId xmlns:p14="http://schemas.microsoft.com/office/powerpoint/2010/main" val="1413610940"/>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21270"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57" name="Object 56"/>
          <p:cNvGraphicFramePr>
            <a:graphicFrameLocks noChangeAspect="1"/>
          </p:cNvGraphicFramePr>
          <p:nvPr>
            <p:extLst>
              <p:ext uri="{D42A27DB-BD31-4B8C-83A1-F6EECF244321}">
                <p14:modId xmlns:p14="http://schemas.microsoft.com/office/powerpoint/2010/main" val="149628770"/>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21271"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9"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2891728322"/>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21272"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 name="Rectangle 7"/>
          <p:cNvSpPr>
            <a:spLocks noChangeArrowheads="1"/>
          </p:cNvSpPr>
          <p:nvPr/>
        </p:nvSpPr>
        <p:spPr bwMode="auto">
          <a:xfrm>
            <a:off x="0" y="31896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2" name="Text Box 2"/>
          <p:cNvSpPr txBox="1">
            <a:spLocks noChangeArrowheads="1"/>
          </p:cNvSpPr>
          <p:nvPr/>
        </p:nvSpPr>
        <p:spPr bwMode="auto">
          <a:xfrm>
            <a:off x="1191600" y="32868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4.	</a:t>
            </a:r>
            <a:endParaRPr lang="en-GB" sz="1800" b="1" dirty="0">
              <a:latin typeface="Arial" charset="0"/>
            </a:endParaRPr>
          </a:p>
          <a:p>
            <a:endParaRPr lang="en-GB" sz="1800" b="1" dirty="0">
              <a:latin typeface="Arial" charset="0"/>
            </a:endParaRPr>
          </a:p>
        </p:txBody>
      </p:sp>
      <p:graphicFrame>
        <p:nvGraphicFramePr>
          <p:cNvPr id="63" name="Object 62"/>
          <p:cNvGraphicFramePr>
            <a:graphicFrameLocks noChangeAspect="1"/>
          </p:cNvGraphicFramePr>
          <p:nvPr>
            <p:extLst>
              <p:ext uri="{D42A27DB-BD31-4B8C-83A1-F6EECF244321}">
                <p14:modId xmlns:p14="http://schemas.microsoft.com/office/powerpoint/2010/main" val="1740834354"/>
              </p:ext>
            </p:extLst>
          </p:nvPr>
        </p:nvGraphicFramePr>
        <p:xfrm>
          <a:off x="1630800" y="3315600"/>
          <a:ext cx="3322637" cy="346075"/>
        </p:xfrm>
        <a:graphic>
          <a:graphicData uri="http://schemas.openxmlformats.org/presentationml/2006/ole">
            <mc:AlternateContent xmlns:mc="http://schemas.openxmlformats.org/markup-compatibility/2006">
              <mc:Choice xmlns:v="urn:schemas-microsoft-com:vml" Requires="v">
                <p:oleObj spid="_x0000_s221273" name="Equation" r:id="rId9" imgW="3314520" imgH="342720" progId="Equation.3">
                  <p:embed/>
                </p:oleObj>
              </mc:Choice>
              <mc:Fallback>
                <p:oleObj name="Equation" r:id="rId9" imgW="3314520" imgH="342720" progId="Equation.3">
                  <p:embed/>
                  <p:pic>
                    <p:nvPicPr>
                      <p:cNvPr id="0" name=""/>
                      <p:cNvPicPr>
                        <a:picLocks noChangeAspect="1" noChangeArrowheads="1"/>
                      </p:cNvPicPr>
                      <p:nvPr/>
                    </p:nvPicPr>
                    <p:blipFill>
                      <a:blip r:embed="rId10"/>
                      <a:srcRect/>
                      <a:stretch>
                        <a:fillRect/>
                      </a:stretch>
                    </p:blipFill>
                    <p:spPr bwMode="auto">
                      <a:xfrm>
                        <a:off x="1630800" y="3315600"/>
                        <a:ext cx="33226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943939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46</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quotient rule for </a:t>
            </a:r>
            <a:r>
              <a:rPr lang="en-GB" sz="1500" b="1" dirty="0" err="1" smtClean="0"/>
              <a:t>plims</a:t>
            </a:r>
            <a:r>
              <a:rPr lang="en-GB" sz="1500" b="1" dirty="0" smtClean="0"/>
              <a:t>, which we shall use very frequently in Model B, requires that </a:t>
            </a:r>
            <a:r>
              <a:rPr lang="en-GB" sz="1500" b="1" i="1" dirty="0" smtClean="0"/>
              <a:t>X</a:t>
            </a:r>
            <a:r>
              <a:rPr lang="en-GB" sz="1500" b="1" dirty="0" smtClean="0"/>
              <a:t> and </a:t>
            </a:r>
            <a:r>
              <a:rPr lang="en-GB" sz="1500" b="1" i="1" dirty="0" smtClean="0"/>
              <a:t>Y</a:t>
            </a:r>
            <a:r>
              <a:rPr lang="en-GB" sz="1500" b="1" dirty="0" smtClean="0"/>
              <a:t> both have </a:t>
            </a:r>
            <a:r>
              <a:rPr lang="en-GB" sz="1500" b="1" dirty="0" err="1" smtClean="0"/>
              <a:t>plims</a:t>
            </a:r>
            <a:r>
              <a:rPr lang="en-GB" sz="1500" b="1" dirty="0" smtClean="0"/>
              <a:t> and that </a:t>
            </a:r>
            <a:r>
              <a:rPr lang="en-GB" sz="1500" b="1" dirty="0" err="1" smtClean="0"/>
              <a:t>plim</a:t>
            </a:r>
            <a:r>
              <a:rPr lang="en-GB" sz="1500" b="1" dirty="0" smtClean="0"/>
              <a:t> </a:t>
            </a:r>
            <a:r>
              <a:rPr lang="en-GB" sz="1500" b="1" i="1" dirty="0" smtClean="0"/>
              <a:t>Y</a:t>
            </a:r>
            <a:r>
              <a:rPr lang="en-GB" sz="1500" b="1" dirty="0" smtClean="0"/>
              <a:t> is not zero.</a:t>
            </a:r>
            <a:endParaRPr lang="en-GB" sz="1500" b="1" dirty="0"/>
          </a:p>
        </p:txBody>
      </p:sp>
      <p:sp>
        <p:nvSpPr>
          <p:cNvPr id="53" name="Rectangle 5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54"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55"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57" name="Object 56"/>
          <p:cNvGraphicFramePr>
            <a:graphicFrameLocks noChangeAspect="1"/>
          </p:cNvGraphicFramePr>
          <p:nvPr>
            <p:extLst>
              <p:ext uri="{D42A27DB-BD31-4B8C-83A1-F6EECF244321}">
                <p14:modId xmlns:p14="http://schemas.microsoft.com/office/powerpoint/2010/main" val="1413610940"/>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22311"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9"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149628770"/>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22312"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2"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63" name="Object 62"/>
          <p:cNvGraphicFramePr>
            <a:graphicFrameLocks noChangeAspect="1"/>
          </p:cNvGraphicFramePr>
          <p:nvPr>
            <p:extLst>
              <p:ext uri="{D42A27DB-BD31-4B8C-83A1-F6EECF244321}">
                <p14:modId xmlns:p14="http://schemas.microsoft.com/office/powerpoint/2010/main" val="2891728322"/>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22313"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4" name="Rectangle 7"/>
          <p:cNvSpPr>
            <a:spLocks noChangeArrowheads="1"/>
          </p:cNvSpPr>
          <p:nvPr/>
        </p:nvSpPr>
        <p:spPr bwMode="auto">
          <a:xfrm>
            <a:off x="0" y="31896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5" name="Text Box 2"/>
          <p:cNvSpPr txBox="1">
            <a:spLocks noChangeArrowheads="1"/>
          </p:cNvSpPr>
          <p:nvPr/>
        </p:nvSpPr>
        <p:spPr bwMode="auto">
          <a:xfrm>
            <a:off x="1191600" y="32868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4.	</a:t>
            </a:r>
            <a:endParaRPr lang="en-GB" sz="1800" b="1" dirty="0">
              <a:latin typeface="Arial" charset="0"/>
            </a:endParaRPr>
          </a:p>
          <a:p>
            <a:endParaRPr lang="en-GB" sz="1800" b="1" dirty="0">
              <a:latin typeface="Arial" charset="0"/>
            </a:endParaRPr>
          </a:p>
        </p:txBody>
      </p:sp>
      <p:graphicFrame>
        <p:nvGraphicFramePr>
          <p:cNvPr id="66" name="Object 65"/>
          <p:cNvGraphicFramePr>
            <a:graphicFrameLocks noChangeAspect="1"/>
          </p:cNvGraphicFramePr>
          <p:nvPr>
            <p:extLst>
              <p:ext uri="{D42A27DB-BD31-4B8C-83A1-F6EECF244321}">
                <p14:modId xmlns:p14="http://schemas.microsoft.com/office/powerpoint/2010/main" val="1740834354"/>
              </p:ext>
            </p:extLst>
          </p:nvPr>
        </p:nvGraphicFramePr>
        <p:xfrm>
          <a:off x="1630800" y="3315600"/>
          <a:ext cx="3322637" cy="346075"/>
        </p:xfrm>
        <a:graphic>
          <a:graphicData uri="http://schemas.openxmlformats.org/presentationml/2006/ole">
            <mc:AlternateContent xmlns:mc="http://schemas.openxmlformats.org/markup-compatibility/2006">
              <mc:Choice xmlns:v="urn:schemas-microsoft-com:vml" Requires="v">
                <p:oleObj spid="_x0000_s222314" name="Equation" r:id="rId9" imgW="3314520" imgH="342720" progId="Equation.3">
                  <p:embed/>
                </p:oleObj>
              </mc:Choice>
              <mc:Fallback>
                <p:oleObj name="Equation" r:id="rId9" imgW="3314520" imgH="342720" progId="Equation.3">
                  <p:embed/>
                  <p:pic>
                    <p:nvPicPr>
                      <p:cNvPr id="0" name=""/>
                      <p:cNvPicPr>
                        <a:picLocks noChangeAspect="1" noChangeArrowheads="1"/>
                      </p:cNvPicPr>
                      <p:nvPr/>
                    </p:nvPicPr>
                    <p:blipFill>
                      <a:blip r:embed="rId10"/>
                      <a:srcRect/>
                      <a:stretch>
                        <a:fillRect/>
                      </a:stretch>
                    </p:blipFill>
                    <p:spPr bwMode="auto">
                      <a:xfrm>
                        <a:off x="1630800" y="3315600"/>
                        <a:ext cx="33226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189208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47</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There is no counterpart for expectations, even if </a:t>
            </a:r>
            <a:r>
              <a:rPr lang="en-GB" sz="1500" b="1" i="1" dirty="0" smtClean="0"/>
              <a:t>X</a:t>
            </a:r>
            <a:r>
              <a:rPr lang="en-GB" sz="1500" b="1" dirty="0" smtClean="0"/>
              <a:t> and </a:t>
            </a:r>
            <a:r>
              <a:rPr lang="en-GB" sz="1500" b="1" i="1" dirty="0" smtClean="0"/>
              <a:t>Y</a:t>
            </a:r>
            <a:r>
              <a:rPr lang="en-GB" sz="1500" b="1" dirty="0" smtClean="0"/>
              <a:t> are independent.  If </a:t>
            </a:r>
            <a:r>
              <a:rPr lang="en-GB" sz="1500" b="1" i="1" dirty="0" smtClean="0"/>
              <a:t>X</a:t>
            </a:r>
            <a:r>
              <a:rPr lang="en-GB" sz="1500" b="1" dirty="0" smtClean="0"/>
              <a:t> and </a:t>
            </a:r>
            <a:r>
              <a:rPr lang="en-GB" sz="1500" b="1" i="1" dirty="0" smtClean="0"/>
              <a:t>Y</a:t>
            </a:r>
            <a:r>
              <a:rPr lang="en-GB" sz="1500" b="1" dirty="0" smtClean="0"/>
              <a:t> are independent,  </a:t>
            </a:r>
            <a:r>
              <a:rPr lang="en-GB" sz="1500" b="1" i="1" dirty="0" smtClean="0"/>
              <a:t>E</a:t>
            </a:r>
            <a:r>
              <a:rPr lang="en-GB" sz="1500" b="1" dirty="0" smtClean="0"/>
              <a:t>(</a:t>
            </a:r>
            <a:r>
              <a:rPr lang="en-GB" sz="1500" b="1" i="1" dirty="0" smtClean="0"/>
              <a:t>X</a:t>
            </a:r>
            <a:r>
              <a:rPr lang="en-GB" sz="1500" b="1" dirty="0" smtClean="0"/>
              <a:t>/</a:t>
            </a:r>
            <a:r>
              <a:rPr lang="en-GB" sz="1500" b="1" i="1" dirty="0" smtClean="0"/>
              <a:t>Y</a:t>
            </a:r>
            <a:r>
              <a:rPr lang="en-GB" sz="1500" b="1" dirty="0" smtClean="0"/>
              <a:t>) </a:t>
            </a:r>
            <a:r>
              <a:rPr lang="en-GB" sz="1500" b="1" dirty="0"/>
              <a:t>= </a:t>
            </a:r>
            <a:r>
              <a:rPr lang="en-GB" sz="1500" b="1" i="1" dirty="0" smtClean="0"/>
              <a:t>E</a:t>
            </a:r>
            <a:r>
              <a:rPr lang="en-GB" sz="1500" b="1" dirty="0" smtClean="0"/>
              <a:t>(</a:t>
            </a:r>
            <a:r>
              <a:rPr lang="en-GB" sz="1500" b="1" i="1" dirty="0" smtClean="0"/>
              <a:t>X</a:t>
            </a:r>
            <a:r>
              <a:rPr lang="en-GB" sz="1500" b="1" dirty="0" smtClean="0"/>
              <a:t>)</a:t>
            </a:r>
            <a:r>
              <a:rPr lang="en-GB" sz="1500" b="1" i="1" dirty="0" smtClean="0"/>
              <a:t> E</a:t>
            </a:r>
            <a:r>
              <a:rPr lang="en-GB" sz="1500" b="1" dirty="0" smtClean="0"/>
              <a:t>(1/</a:t>
            </a:r>
            <a:r>
              <a:rPr lang="en-GB" sz="1500" b="1" i="1" dirty="0" smtClean="0"/>
              <a:t>Y</a:t>
            </a:r>
            <a:r>
              <a:rPr lang="en-GB" sz="1500" b="1" dirty="0" smtClean="0"/>
              <a:t>), provided that both expectations exist, and that is as far as one can go.</a:t>
            </a:r>
            <a:endParaRPr lang="en-GB" sz="1500" b="1" dirty="0"/>
          </a:p>
        </p:txBody>
      </p:sp>
      <p:sp>
        <p:nvSpPr>
          <p:cNvPr id="53" name="Rectangle 5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54"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55"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57" name="Object 56"/>
          <p:cNvGraphicFramePr>
            <a:graphicFrameLocks noChangeAspect="1"/>
          </p:cNvGraphicFramePr>
          <p:nvPr>
            <p:extLst>
              <p:ext uri="{D42A27DB-BD31-4B8C-83A1-F6EECF244321}">
                <p14:modId xmlns:p14="http://schemas.microsoft.com/office/powerpoint/2010/main" val="2387162224"/>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23340"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9"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60" name="Object 59"/>
          <p:cNvGraphicFramePr>
            <a:graphicFrameLocks noChangeAspect="1"/>
          </p:cNvGraphicFramePr>
          <p:nvPr>
            <p:extLst>
              <p:ext uri="{D42A27DB-BD31-4B8C-83A1-F6EECF244321}">
                <p14:modId xmlns:p14="http://schemas.microsoft.com/office/powerpoint/2010/main" val="2772950106"/>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23341"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2"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63" name="Object 62"/>
          <p:cNvGraphicFramePr>
            <a:graphicFrameLocks noChangeAspect="1"/>
          </p:cNvGraphicFramePr>
          <p:nvPr>
            <p:extLst>
              <p:ext uri="{D42A27DB-BD31-4B8C-83A1-F6EECF244321}">
                <p14:modId xmlns:p14="http://schemas.microsoft.com/office/powerpoint/2010/main" val="3266114388"/>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23342"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4" name="Rectangle 7"/>
          <p:cNvSpPr>
            <a:spLocks noChangeArrowheads="1"/>
          </p:cNvSpPr>
          <p:nvPr/>
        </p:nvSpPr>
        <p:spPr bwMode="auto">
          <a:xfrm>
            <a:off x="0" y="31896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5" name="Text Box 2"/>
          <p:cNvSpPr txBox="1">
            <a:spLocks noChangeArrowheads="1"/>
          </p:cNvSpPr>
          <p:nvPr/>
        </p:nvSpPr>
        <p:spPr bwMode="auto">
          <a:xfrm>
            <a:off x="1191600" y="32868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4.	</a:t>
            </a:r>
            <a:endParaRPr lang="en-GB" sz="1800" b="1" dirty="0">
              <a:latin typeface="Arial" charset="0"/>
            </a:endParaRPr>
          </a:p>
          <a:p>
            <a:endParaRPr lang="en-GB" sz="1800" b="1" dirty="0">
              <a:latin typeface="Arial" charset="0"/>
            </a:endParaRPr>
          </a:p>
        </p:txBody>
      </p:sp>
      <p:graphicFrame>
        <p:nvGraphicFramePr>
          <p:cNvPr id="66" name="Object 65"/>
          <p:cNvGraphicFramePr>
            <a:graphicFrameLocks noChangeAspect="1"/>
          </p:cNvGraphicFramePr>
          <p:nvPr>
            <p:extLst>
              <p:ext uri="{D42A27DB-BD31-4B8C-83A1-F6EECF244321}">
                <p14:modId xmlns:p14="http://schemas.microsoft.com/office/powerpoint/2010/main" val="3146852455"/>
              </p:ext>
            </p:extLst>
          </p:nvPr>
        </p:nvGraphicFramePr>
        <p:xfrm>
          <a:off x="1630800" y="3315600"/>
          <a:ext cx="3322637" cy="346075"/>
        </p:xfrm>
        <a:graphic>
          <a:graphicData uri="http://schemas.openxmlformats.org/presentationml/2006/ole">
            <mc:AlternateContent xmlns:mc="http://schemas.openxmlformats.org/markup-compatibility/2006">
              <mc:Choice xmlns:v="urn:schemas-microsoft-com:vml" Requires="v">
                <p:oleObj spid="_x0000_s223343" name="Equation" r:id="rId9" imgW="3314520" imgH="342720" progId="Equation.3">
                  <p:embed/>
                </p:oleObj>
              </mc:Choice>
              <mc:Fallback>
                <p:oleObj name="Equation" r:id="rId9" imgW="3314520" imgH="342720" progId="Equation.3">
                  <p:embed/>
                  <p:pic>
                    <p:nvPicPr>
                      <p:cNvPr id="0" name=""/>
                      <p:cNvPicPr>
                        <a:picLocks noChangeAspect="1" noChangeArrowheads="1"/>
                      </p:cNvPicPr>
                      <p:nvPr/>
                    </p:nvPicPr>
                    <p:blipFill>
                      <a:blip r:embed="rId10"/>
                      <a:srcRect/>
                      <a:stretch>
                        <a:fillRect/>
                      </a:stretch>
                    </p:blipFill>
                    <p:spPr bwMode="auto">
                      <a:xfrm>
                        <a:off x="1630800" y="3315600"/>
                        <a:ext cx="33226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 name="Rectangle 7"/>
          <p:cNvSpPr>
            <a:spLocks noChangeArrowheads="1"/>
          </p:cNvSpPr>
          <p:nvPr/>
        </p:nvSpPr>
        <p:spPr bwMode="auto">
          <a:xfrm>
            <a:off x="0" y="3870000"/>
            <a:ext cx="9144000" cy="8615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68" name="Text Box 2"/>
          <p:cNvSpPr txBox="1">
            <a:spLocks noChangeArrowheads="1"/>
          </p:cNvSpPr>
          <p:nvPr/>
        </p:nvSpPr>
        <p:spPr bwMode="auto">
          <a:xfrm>
            <a:off x="1191600" y="41292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5</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72" name="Object 71"/>
          <p:cNvGraphicFramePr>
            <a:graphicFrameLocks noChangeAspect="1"/>
          </p:cNvGraphicFramePr>
          <p:nvPr>
            <p:extLst>
              <p:ext uri="{D42A27DB-BD31-4B8C-83A1-F6EECF244321}">
                <p14:modId xmlns:p14="http://schemas.microsoft.com/office/powerpoint/2010/main" val="3216409132"/>
              </p:ext>
            </p:extLst>
          </p:nvPr>
        </p:nvGraphicFramePr>
        <p:xfrm>
          <a:off x="1630800" y="3938588"/>
          <a:ext cx="5319712" cy="793750"/>
        </p:xfrm>
        <a:graphic>
          <a:graphicData uri="http://schemas.openxmlformats.org/presentationml/2006/ole">
            <mc:AlternateContent xmlns:mc="http://schemas.openxmlformats.org/markup-compatibility/2006">
              <mc:Choice xmlns:v="urn:schemas-microsoft-com:vml" Requires="v">
                <p:oleObj spid="_x0000_s223344" name="Equation" r:id="rId11" imgW="5308560" imgH="787320" progId="Equation.3">
                  <p:embed/>
                </p:oleObj>
              </mc:Choice>
              <mc:Fallback>
                <p:oleObj name="Equation" r:id="rId11" imgW="5308560" imgH="787320" progId="Equation.3">
                  <p:embed/>
                  <p:pic>
                    <p:nvPicPr>
                      <p:cNvPr id="0" name=""/>
                      <p:cNvPicPr>
                        <a:picLocks noChangeAspect="1" noChangeArrowheads="1"/>
                      </p:cNvPicPr>
                      <p:nvPr/>
                    </p:nvPicPr>
                    <p:blipFill>
                      <a:blip r:embed="rId12"/>
                      <a:srcRect/>
                      <a:stretch>
                        <a:fillRect/>
                      </a:stretch>
                    </p:blipFill>
                    <p:spPr bwMode="auto">
                      <a:xfrm>
                        <a:off x="1630800" y="3938588"/>
                        <a:ext cx="5319712"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118679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 name="Line 3"/>
          <p:cNvSpPr>
            <a:spLocks noChangeShapeType="1"/>
          </p:cNvSpPr>
          <p:nvPr/>
        </p:nvSpPr>
        <p:spPr bwMode="auto">
          <a:xfrm>
            <a:off x="8051800" y="90488"/>
            <a:ext cx="92075" cy="1587"/>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48</a:t>
            </a:r>
            <a:endParaRPr lang="en-US" sz="1000" dirty="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err="1" smtClean="0"/>
              <a:t>plim</a:t>
            </a:r>
            <a:r>
              <a:rPr lang="en-GB" sz="1500" b="1" dirty="0" smtClean="0"/>
              <a:t> </a:t>
            </a:r>
            <a:r>
              <a:rPr lang="en-GB" sz="1500" b="1" dirty="0"/>
              <a:t>of a function of a variable is equal to </a:t>
            </a:r>
            <a:r>
              <a:rPr lang="en-GB" sz="1500" b="1" dirty="0" smtClean="0"/>
              <a:t>the function </a:t>
            </a:r>
            <a:r>
              <a:rPr lang="en-GB" sz="1500" b="1" dirty="0"/>
              <a:t>of the </a:t>
            </a:r>
            <a:r>
              <a:rPr lang="en-GB" sz="1500" b="1" dirty="0" err="1"/>
              <a:t>plim</a:t>
            </a:r>
            <a:r>
              <a:rPr lang="en-GB" sz="1500" b="1" dirty="0"/>
              <a:t> of the variable, provided that </a:t>
            </a:r>
            <a:r>
              <a:rPr lang="en-GB" sz="1500" b="1" dirty="0" smtClean="0"/>
              <a:t>the variable </a:t>
            </a:r>
            <a:r>
              <a:rPr lang="en-GB" sz="1500" b="1" dirty="0"/>
              <a:t>possesses a </a:t>
            </a:r>
            <a:r>
              <a:rPr lang="en-GB" sz="1500" b="1" dirty="0" err="1"/>
              <a:t>plim</a:t>
            </a:r>
            <a:r>
              <a:rPr lang="en-GB" sz="1500" b="1" dirty="0"/>
              <a:t> and provided that </a:t>
            </a:r>
            <a:r>
              <a:rPr lang="en-GB" sz="1500" b="1" dirty="0" smtClean="0"/>
              <a:t>the function </a:t>
            </a:r>
            <a:r>
              <a:rPr lang="en-GB" sz="1500" b="1" dirty="0"/>
              <a:t>is continuous at that point.</a:t>
            </a:r>
          </a:p>
          <a:p>
            <a:pPr>
              <a:spcBef>
                <a:spcPct val="50000"/>
              </a:spcBef>
            </a:pPr>
            <a:endParaRPr lang="en-GB" sz="1500" b="1" dirty="0"/>
          </a:p>
        </p:txBody>
      </p:sp>
      <p:sp>
        <p:nvSpPr>
          <p:cNvPr id="41" name="Rectangle 4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2" name="Text Box 6"/>
          <p:cNvSpPr txBox="1">
            <a:spLocks noChangeArrowheads="1"/>
          </p:cNvSpPr>
          <p:nvPr/>
        </p:nvSpPr>
        <p:spPr bwMode="auto">
          <a:xfrm>
            <a:off x="971550" y="612000"/>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err="1" smtClean="0">
                <a:latin typeface="Arial" charset="0"/>
              </a:rPr>
              <a:t>plim</a:t>
            </a:r>
            <a:r>
              <a:rPr lang="en-GB" sz="1800" b="1" dirty="0" smtClean="0">
                <a:latin typeface="Arial" charset="0"/>
              </a:rPr>
              <a:t> rules </a:t>
            </a:r>
            <a:endParaRPr lang="en-GB" b="1" dirty="0">
              <a:latin typeface="Arial" charset="0"/>
            </a:endParaRPr>
          </a:p>
        </p:txBody>
      </p:sp>
      <p:sp>
        <p:nvSpPr>
          <p:cNvPr id="43" name="Rectangle 7"/>
          <p:cNvSpPr>
            <a:spLocks noChangeArrowheads="1"/>
          </p:cNvSpPr>
          <p:nvPr/>
        </p:nvSpPr>
        <p:spPr bwMode="auto">
          <a:xfrm>
            <a:off x="0" y="114825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4" name="Text Box 2"/>
          <p:cNvSpPr txBox="1">
            <a:spLocks noChangeArrowheads="1"/>
          </p:cNvSpPr>
          <p:nvPr/>
        </p:nvSpPr>
        <p:spPr bwMode="auto">
          <a:xfrm>
            <a:off x="1191600" y="12456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1.	</a:t>
            </a:r>
            <a:endParaRPr lang="en-GB" sz="1800" b="1" dirty="0">
              <a:latin typeface="Arial" charset="0"/>
            </a:endParaRPr>
          </a:p>
          <a:p>
            <a:endParaRPr lang="en-GB" sz="1800" b="1" dirty="0">
              <a:latin typeface="Arial" charset="0"/>
            </a:endParaRPr>
          </a:p>
        </p:txBody>
      </p:sp>
      <p:graphicFrame>
        <p:nvGraphicFramePr>
          <p:cNvPr id="45" name="Object 44"/>
          <p:cNvGraphicFramePr>
            <a:graphicFrameLocks noChangeAspect="1"/>
          </p:cNvGraphicFramePr>
          <p:nvPr>
            <p:extLst>
              <p:ext uri="{D42A27DB-BD31-4B8C-83A1-F6EECF244321}">
                <p14:modId xmlns:p14="http://schemas.microsoft.com/office/powerpoint/2010/main" val="2387162224"/>
              </p:ext>
            </p:extLst>
          </p:nvPr>
        </p:nvGraphicFramePr>
        <p:xfrm>
          <a:off x="1630800" y="1242000"/>
          <a:ext cx="5727700" cy="371475"/>
        </p:xfrm>
        <a:graphic>
          <a:graphicData uri="http://schemas.openxmlformats.org/presentationml/2006/ole">
            <mc:AlternateContent xmlns:mc="http://schemas.openxmlformats.org/markup-compatibility/2006">
              <mc:Choice xmlns:v="urn:schemas-microsoft-com:vml" Requires="v">
                <p:oleObj spid="_x0000_s224384" name="Equation" r:id="rId3" imgW="5715000" imgH="368280" progId="Equation.3">
                  <p:embed/>
                </p:oleObj>
              </mc:Choice>
              <mc:Fallback>
                <p:oleObj name="Equation" r:id="rId3" imgW="5715000" imgH="368280" progId="Equation.3">
                  <p:embed/>
                  <p:pic>
                    <p:nvPicPr>
                      <p:cNvPr id="0" name=""/>
                      <p:cNvPicPr>
                        <a:picLocks noChangeAspect="1" noChangeArrowheads="1"/>
                      </p:cNvPicPr>
                      <p:nvPr/>
                    </p:nvPicPr>
                    <p:blipFill>
                      <a:blip r:embed="rId4"/>
                      <a:srcRect/>
                      <a:stretch>
                        <a:fillRect/>
                      </a:stretch>
                    </p:blipFill>
                    <p:spPr bwMode="auto">
                      <a:xfrm>
                        <a:off x="1630800" y="1242000"/>
                        <a:ext cx="572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 name="Rectangle 7"/>
          <p:cNvSpPr>
            <a:spLocks noChangeArrowheads="1"/>
          </p:cNvSpPr>
          <p:nvPr/>
        </p:nvSpPr>
        <p:spPr bwMode="auto">
          <a:xfrm>
            <a:off x="0" y="18288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7" name="Text Box 2"/>
          <p:cNvSpPr txBox="1">
            <a:spLocks noChangeArrowheads="1"/>
          </p:cNvSpPr>
          <p:nvPr/>
        </p:nvSpPr>
        <p:spPr bwMode="auto">
          <a:xfrm>
            <a:off x="1191600" y="19260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2</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2772950106"/>
              </p:ext>
            </p:extLst>
          </p:nvPr>
        </p:nvGraphicFramePr>
        <p:xfrm>
          <a:off x="1630800" y="1947600"/>
          <a:ext cx="2532063" cy="346075"/>
        </p:xfrm>
        <a:graphic>
          <a:graphicData uri="http://schemas.openxmlformats.org/presentationml/2006/ole">
            <mc:AlternateContent xmlns:mc="http://schemas.openxmlformats.org/markup-compatibility/2006">
              <mc:Choice xmlns:v="urn:schemas-microsoft-com:vml" Requires="v">
                <p:oleObj spid="_x0000_s224385" name="Equation" r:id="rId5" imgW="2527200" imgH="342720" progId="Equation.3">
                  <p:embed/>
                </p:oleObj>
              </mc:Choice>
              <mc:Fallback>
                <p:oleObj name="Equation" r:id="rId5" imgW="2527200" imgH="342720" progId="Equation.3">
                  <p:embed/>
                  <p:pic>
                    <p:nvPicPr>
                      <p:cNvPr id="0" name=""/>
                      <p:cNvPicPr>
                        <a:picLocks noChangeAspect="1" noChangeArrowheads="1"/>
                      </p:cNvPicPr>
                      <p:nvPr/>
                    </p:nvPicPr>
                    <p:blipFill>
                      <a:blip r:embed="rId6"/>
                      <a:srcRect/>
                      <a:stretch>
                        <a:fillRect/>
                      </a:stretch>
                    </p:blipFill>
                    <p:spPr bwMode="auto">
                      <a:xfrm>
                        <a:off x="1630800" y="1947600"/>
                        <a:ext cx="25320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 name="Rectangle 7"/>
          <p:cNvSpPr>
            <a:spLocks noChangeArrowheads="1"/>
          </p:cNvSpPr>
          <p:nvPr/>
        </p:nvSpPr>
        <p:spPr bwMode="auto">
          <a:xfrm>
            <a:off x="0" y="25092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0" name="Text Box 2"/>
          <p:cNvSpPr txBox="1">
            <a:spLocks noChangeArrowheads="1"/>
          </p:cNvSpPr>
          <p:nvPr/>
        </p:nvSpPr>
        <p:spPr bwMode="auto">
          <a:xfrm>
            <a:off x="1191600" y="26064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3.	</a:t>
            </a:r>
            <a:endParaRPr lang="en-GB" sz="1800" b="1" dirty="0">
              <a:latin typeface="Arial" charset="0"/>
            </a:endParaRPr>
          </a:p>
          <a:p>
            <a:endParaRPr lang="en-GB" sz="1800" b="1" dirty="0">
              <a:latin typeface="Arial" charset="0"/>
            </a:endParaRPr>
          </a:p>
        </p:txBody>
      </p:sp>
      <p:graphicFrame>
        <p:nvGraphicFramePr>
          <p:cNvPr id="51" name="Object 50"/>
          <p:cNvGraphicFramePr>
            <a:graphicFrameLocks noChangeAspect="1"/>
          </p:cNvGraphicFramePr>
          <p:nvPr>
            <p:extLst>
              <p:ext uri="{D42A27DB-BD31-4B8C-83A1-F6EECF244321}">
                <p14:modId xmlns:p14="http://schemas.microsoft.com/office/powerpoint/2010/main" val="3266114388"/>
              </p:ext>
            </p:extLst>
          </p:nvPr>
        </p:nvGraphicFramePr>
        <p:xfrm>
          <a:off x="1631950" y="2631600"/>
          <a:ext cx="1374775" cy="346075"/>
        </p:xfrm>
        <a:graphic>
          <a:graphicData uri="http://schemas.openxmlformats.org/presentationml/2006/ole">
            <mc:AlternateContent xmlns:mc="http://schemas.openxmlformats.org/markup-compatibility/2006">
              <mc:Choice xmlns:v="urn:schemas-microsoft-com:vml" Requires="v">
                <p:oleObj spid="_x0000_s224386" name="Equation" r:id="rId7" imgW="1371600" imgH="342720" progId="Equation.3">
                  <p:embed/>
                </p:oleObj>
              </mc:Choice>
              <mc:Fallback>
                <p:oleObj name="Equation" r:id="rId7" imgW="1371600" imgH="342720" progId="Equation.3">
                  <p:embed/>
                  <p:pic>
                    <p:nvPicPr>
                      <p:cNvPr id="0" name=""/>
                      <p:cNvPicPr>
                        <a:picLocks noChangeAspect="1" noChangeArrowheads="1"/>
                      </p:cNvPicPr>
                      <p:nvPr/>
                    </p:nvPicPr>
                    <p:blipFill>
                      <a:blip r:embed="rId8"/>
                      <a:srcRect/>
                      <a:stretch>
                        <a:fillRect/>
                      </a:stretch>
                    </p:blipFill>
                    <p:spPr bwMode="auto">
                      <a:xfrm>
                        <a:off x="1631950" y="2631600"/>
                        <a:ext cx="13747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Rectangle 7"/>
          <p:cNvSpPr>
            <a:spLocks noChangeArrowheads="1"/>
          </p:cNvSpPr>
          <p:nvPr/>
        </p:nvSpPr>
        <p:spPr bwMode="auto">
          <a:xfrm>
            <a:off x="0" y="31896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3" name="Text Box 2"/>
          <p:cNvSpPr txBox="1">
            <a:spLocks noChangeArrowheads="1"/>
          </p:cNvSpPr>
          <p:nvPr/>
        </p:nvSpPr>
        <p:spPr bwMode="auto">
          <a:xfrm>
            <a:off x="1191600" y="32868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smtClean="0">
                <a:latin typeface="Arial" charset="0"/>
              </a:rPr>
              <a:t>4.	</a:t>
            </a:r>
            <a:endParaRPr lang="en-GB" sz="1800" b="1" dirty="0">
              <a:latin typeface="Arial" charset="0"/>
            </a:endParaRPr>
          </a:p>
          <a:p>
            <a:endParaRPr lang="en-GB" sz="1800" b="1" dirty="0">
              <a:latin typeface="Arial" charset="0"/>
            </a:endParaRPr>
          </a:p>
        </p:txBody>
      </p:sp>
      <p:graphicFrame>
        <p:nvGraphicFramePr>
          <p:cNvPr id="54" name="Object 53"/>
          <p:cNvGraphicFramePr>
            <a:graphicFrameLocks noChangeAspect="1"/>
          </p:cNvGraphicFramePr>
          <p:nvPr>
            <p:extLst>
              <p:ext uri="{D42A27DB-BD31-4B8C-83A1-F6EECF244321}">
                <p14:modId xmlns:p14="http://schemas.microsoft.com/office/powerpoint/2010/main" val="3146852455"/>
              </p:ext>
            </p:extLst>
          </p:nvPr>
        </p:nvGraphicFramePr>
        <p:xfrm>
          <a:off x="1630800" y="3315600"/>
          <a:ext cx="3322637" cy="346075"/>
        </p:xfrm>
        <a:graphic>
          <a:graphicData uri="http://schemas.openxmlformats.org/presentationml/2006/ole">
            <mc:AlternateContent xmlns:mc="http://schemas.openxmlformats.org/markup-compatibility/2006">
              <mc:Choice xmlns:v="urn:schemas-microsoft-com:vml" Requires="v">
                <p:oleObj spid="_x0000_s224387" name="Equation" r:id="rId9" imgW="3314520" imgH="342720" progId="Equation.3">
                  <p:embed/>
                </p:oleObj>
              </mc:Choice>
              <mc:Fallback>
                <p:oleObj name="Equation" r:id="rId9" imgW="3314520" imgH="342720" progId="Equation.3">
                  <p:embed/>
                  <p:pic>
                    <p:nvPicPr>
                      <p:cNvPr id="0" name=""/>
                      <p:cNvPicPr>
                        <a:picLocks noChangeAspect="1" noChangeArrowheads="1"/>
                      </p:cNvPicPr>
                      <p:nvPr/>
                    </p:nvPicPr>
                    <p:blipFill>
                      <a:blip r:embed="rId10"/>
                      <a:srcRect/>
                      <a:stretch>
                        <a:fillRect/>
                      </a:stretch>
                    </p:blipFill>
                    <p:spPr bwMode="auto">
                      <a:xfrm>
                        <a:off x="1630800" y="3315600"/>
                        <a:ext cx="33226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 name="Rectangle 7"/>
          <p:cNvSpPr>
            <a:spLocks noChangeArrowheads="1"/>
          </p:cNvSpPr>
          <p:nvPr/>
        </p:nvSpPr>
        <p:spPr bwMode="auto">
          <a:xfrm>
            <a:off x="0" y="3870000"/>
            <a:ext cx="9144000" cy="861525"/>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2"/>
          <p:cNvSpPr txBox="1">
            <a:spLocks noChangeArrowheads="1"/>
          </p:cNvSpPr>
          <p:nvPr/>
        </p:nvSpPr>
        <p:spPr bwMode="auto">
          <a:xfrm>
            <a:off x="1191600" y="4129200"/>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5</a:t>
            </a:r>
            <a:r>
              <a:rPr lang="en-GB" sz="1800" b="1" dirty="0" smtClean="0">
                <a:latin typeface="Arial" charset="0"/>
              </a:rPr>
              <a:t>.	</a:t>
            </a:r>
            <a:endParaRPr lang="en-GB" sz="1800" b="1" dirty="0">
              <a:latin typeface="Arial" charset="0"/>
            </a:endParaRPr>
          </a:p>
          <a:p>
            <a:endParaRPr lang="en-GB" sz="1800" b="1" dirty="0">
              <a:latin typeface="Arial" charset="0"/>
            </a:endParaRPr>
          </a:p>
        </p:txBody>
      </p:sp>
      <p:sp>
        <p:nvSpPr>
          <p:cNvPr id="57" name="Rectangle 7"/>
          <p:cNvSpPr>
            <a:spLocks noChangeArrowheads="1"/>
          </p:cNvSpPr>
          <p:nvPr/>
        </p:nvSpPr>
        <p:spPr bwMode="auto">
          <a:xfrm>
            <a:off x="0" y="4838400"/>
            <a:ext cx="9144000" cy="572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8" name="Text Box 2"/>
          <p:cNvSpPr txBox="1">
            <a:spLocks noChangeArrowheads="1"/>
          </p:cNvSpPr>
          <p:nvPr/>
        </p:nvSpPr>
        <p:spPr bwMode="auto">
          <a:xfrm>
            <a:off x="1191600" y="4946625"/>
            <a:ext cx="637200" cy="4397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3333750" algn="l"/>
              </a:tabLst>
              <a:defRPr sz="2400">
                <a:solidFill>
                  <a:schemeClr val="tx1"/>
                </a:solidFill>
                <a:latin typeface="Times New Roman" pitchFamily="18" charset="0"/>
              </a:defRPr>
            </a:lvl1pPr>
            <a:lvl2pPr>
              <a:tabLst>
                <a:tab pos="533400" algn="l"/>
                <a:tab pos="3333750" algn="l"/>
              </a:tabLst>
              <a:defRPr sz="2400">
                <a:solidFill>
                  <a:schemeClr val="tx1"/>
                </a:solidFill>
                <a:latin typeface="Times New Roman" pitchFamily="18" charset="0"/>
              </a:defRPr>
            </a:lvl2pPr>
            <a:lvl3pPr>
              <a:tabLst>
                <a:tab pos="533400" algn="l"/>
                <a:tab pos="3333750" algn="l"/>
              </a:tabLst>
              <a:defRPr sz="2400">
                <a:solidFill>
                  <a:schemeClr val="tx1"/>
                </a:solidFill>
                <a:latin typeface="Times New Roman" pitchFamily="18" charset="0"/>
              </a:defRPr>
            </a:lvl3pPr>
            <a:lvl4pPr>
              <a:tabLst>
                <a:tab pos="533400" algn="l"/>
                <a:tab pos="3333750" algn="l"/>
              </a:tabLst>
              <a:defRPr sz="2400">
                <a:solidFill>
                  <a:schemeClr val="tx1"/>
                </a:solidFill>
                <a:latin typeface="Times New Roman" pitchFamily="18" charset="0"/>
              </a:defRPr>
            </a:lvl4pPr>
            <a:lvl5pPr>
              <a:tabLst>
                <a:tab pos="5334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3333750" algn="l"/>
              </a:tabLst>
              <a:defRPr sz="2400">
                <a:solidFill>
                  <a:schemeClr val="tx1"/>
                </a:solidFill>
                <a:latin typeface="Times New Roman" pitchFamily="18" charset="0"/>
              </a:defRPr>
            </a:lvl9pPr>
          </a:lstStyle>
          <a:p>
            <a:r>
              <a:rPr lang="en-GB" sz="1800" b="1" dirty="0">
                <a:latin typeface="Arial" charset="0"/>
              </a:rPr>
              <a:t>6</a:t>
            </a:r>
            <a:r>
              <a:rPr lang="en-GB" sz="1800" b="1" dirty="0" smtClean="0">
                <a:latin typeface="Arial" charset="0"/>
              </a:rPr>
              <a:t>.	</a:t>
            </a:r>
            <a:endParaRPr lang="en-GB" sz="1800" b="1" dirty="0">
              <a:latin typeface="Arial" charset="0"/>
            </a:endParaRPr>
          </a:p>
          <a:p>
            <a:endParaRPr lang="en-GB" sz="1800" b="1" dirty="0">
              <a:latin typeface="Arial" charset="0"/>
            </a:endParaRPr>
          </a:p>
        </p:txBody>
      </p:sp>
      <p:graphicFrame>
        <p:nvGraphicFramePr>
          <p:cNvPr id="59" name="Object 58"/>
          <p:cNvGraphicFramePr>
            <a:graphicFrameLocks noChangeAspect="1"/>
          </p:cNvGraphicFramePr>
          <p:nvPr>
            <p:extLst>
              <p:ext uri="{D42A27DB-BD31-4B8C-83A1-F6EECF244321}">
                <p14:modId xmlns:p14="http://schemas.microsoft.com/office/powerpoint/2010/main" val="1337507727"/>
              </p:ext>
            </p:extLst>
          </p:nvPr>
        </p:nvGraphicFramePr>
        <p:xfrm>
          <a:off x="1630800" y="4946625"/>
          <a:ext cx="3079750" cy="371475"/>
        </p:xfrm>
        <a:graphic>
          <a:graphicData uri="http://schemas.openxmlformats.org/presentationml/2006/ole">
            <mc:AlternateContent xmlns:mc="http://schemas.openxmlformats.org/markup-compatibility/2006">
              <mc:Choice xmlns:v="urn:schemas-microsoft-com:vml" Requires="v">
                <p:oleObj spid="_x0000_s224388" name="Equation" r:id="rId11" imgW="3073320" imgH="368280" progId="Equation.3">
                  <p:embed/>
                </p:oleObj>
              </mc:Choice>
              <mc:Fallback>
                <p:oleObj name="Equation" r:id="rId11" imgW="3073320" imgH="368280" progId="Equation.3">
                  <p:embed/>
                  <p:pic>
                    <p:nvPicPr>
                      <p:cNvPr id="0" name=""/>
                      <p:cNvPicPr>
                        <a:picLocks noChangeAspect="1" noChangeArrowheads="1"/>
                      </p:cNvPicPr>
                      <p:nvPr/>
                    </p:nvPicPr>
                    <p:blipFill>
                      <a:blip r:embed="rId12"/>
                      <a:srcRect/>
                      <a:stretch>
                        <a:fillRect/>
                      </a:stretch>
                    </p:blipFill>
                    <p:spPr bwMode="auto">
                      <a:xfrm>
                        <a:off x="1630800" y="4946625"/>
                        <a:ext cx="30797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3216409132"/>
              </p:ext>
            </p:extLst>
          </p:nvPr>
        </p:nvGraphicFramePr>
        <p:xfrm>
          <a:off x="1630800" y="3938588"/>
          <a:ext cx="5319712" cy="793750"/>
        </p:xfrm>
        <a:graphic>
          <a:graphicData uri="http://schemas.openxmlformats.org/presentationml/2006/ole">
            <mc:AlternateContent xmlns:mc="http://schemas.openxmlformats.org/markup-compatibility/2006">
              <mc:Choice xmlns:v="urn:schemas-microsoft-com:vml" Requires="v">
                <p:oleObj spid="_x0000_s224389" name="Equation" r:id="rId13" imgW="5308560" imgH="787320" progId="Equation.3">
                  <p:embed/>
                </p:oleObj>
              </mc:Choice>
              <mc:Fallback>
                <p:oleObj name="Equation" r:id="rId13" imgW="5308560" imgH="787320" progId="Equation.3">
                  <p:embed/>
                  <p:pic>
                    <p:nvPicPr>
                      <p:cNvPr id="0" name=""/>
                      <p:cNvPicPr>
                        <a:picLocks noChangeAspect="1" noChangeArrowheads="1"/>
                      </p:cNvPicPr>
                      <p:nvPr/>
                    </p:nvPicPr>
                    <p:blipFill>
                      <a:blip r:embed="rId14"/>
                      <a:srcRect/>
                      <a:stretch>
                        <a:fillRect/>
                      </a:stretch>
                    </p:blipFill>
                    <p:spPr bwMode="auto">
                      <a:xfrm>
                        <a:off x="1630800" y="3938588"/>
                        <a:ext cx="5319712"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060549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64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1065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a:t>
            </a:r>
            <a:r>
              <a:rPr lang="en-GB" b="1" dirty="0"/>
              <a:t>e will start with an abstract definition of a probability limit and then illustrate it with a simple example.</a:t>
            </a:r>
            <a:endParaRPr lang="en-GB" dirty="0"/>
          </a:p>
        </p:txBody>
      </p:sp>
      <p:sp>
        <p:nvSpPr>
          <p:cNvPr id="106505"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6"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Probability limits </a:t>
            </a:r>
            <a:endParaRPr lang="en-GB" b="1" dirty="0">
              <a:latin typeface="Arial" charset="0"/>
            </a:endParaRPr>
          </a:p>
        </p:txBody>
      </p:sp>
      <p:graphicFrame>
        <p:nvGraphicFramePr>
          <p:cNvPr id="18" name="Object 8"/>
          <p:cNvGraphicFramePr>
            <a:graphicFrameLocks noChangeAspect="1"/>
          </p:cNvGraphicFramePr>
          <p:nvPr>
            <p:extLst>
              <p:ext uri="{D42A27DB-BD31-4B8C-83A1-F6EECF244321}">
                <p14:modId xmlns:p14="http://schemas.microsoft.com/office/powerpoint/2010/main" val="4092013426"/>
              </p:ext>
            </p:extLst>
          </p:nvPr>
        </p:nvGraphicFramePr>
        <p:xfrm>
          <a:off x="1266825" y="1271588"/>
          <a:ext cx="2247900" cy="406400"/>
        </p:xfrm>
        <a:graphic>
          <a:graphicData uri="http://schemas.openxmlformats.org/presentationml/2006/ole">
            <mc:AlternateContent xmlns:mc="http://schemas.openxmlformats.org/markup-compatibility/2006">
              <mc:Choice xmlns:v="urn:schemas-microsoft-com:vml" Requires="v">
                <p:oleObj spid="_x0000_s106601" name="Equation" r:id="rId3" imgW="2247840" imgH="406080" progId="Equation.3">
                  <p:embed/>
                </p:oleObj>
              </mc:Choice>
              <mc:Fallback>
                <p:oleObj name="Equation" r:id="rId3" imgW="2247840" imgH="406080" progId="Equation.3">
                  <p:embed/>
                  <p:pic>
                    <p:nvPicPr>
                      <p:cNvPr id="0" name=""/>
                      <p:cNvPicPr>
                        <a:picLocks noChangeAspect="1" noChangeArrowheads="1"/>
                      </p:cNvPicPr>
                      <p:nvPr/>
                    </p:nvPicPr>
                    <p:blipFill>
                      <a:blip r:embed="rId4"/>
                      <a:srcRect/>
                      <a:stretch>
                        <a:fillRect/>
                      </a:stretch>
                    </p:blipFill>
                    <p:spPr bwMode="auto">
                      <a:xfrm>
                        <a:off x="1266825" y="1271588"/>
                        <a:ext cx="22479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49</a:t>
            </a:r>
            <a:endParaRPr lang="en-US" sz="1000" dirty="0">
              <a:solidFill>
                <a:srgbClr val="3366FF"/>
              </a:solidFill>
            </a:endParaRPr>
          </a:p>
        </p:txBody>
      </p:sp>
      <p:sp>
        <p:nvSpPr>
          <p:cNvPr id="15156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To illustrate how the plim rules can lead us to conclusions when the expected value rules do not, consider this example.  Suppose that you know that a variable </a:t>
            </a:r>
            <a:r>
              <a:rPr lang="en-GB" sz="1500" b="1" i="1"/>
              <a:t>Y</a:t>
            </a:r>
            <a:r>
              <a:rPr lang="en-GB" sz="1500" b="1"/>
              <a:t> is a constant multiple of another variable </a:t>
            </a:r>
            <a:r>
              <a:rPr lang="en-GB" sz="1500" b="1" i="1"/>
              <a:t>Z</a:t>
            </a:r>
            <a:r>
              <a:rPr lang="en-US" sz="1500"/>
              <a:t>  </a:t>
            </a:r>
            <a:endParaRPr lang="en-GB" sz="1500"/>
          </a:p>
        </p:txBody>
      </p:sp>
      <p:sp>
        <p:nvSpPr>
          <p:cNvPr id="15156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1" name="Rectangle 1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51561"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13" name="Rectangle 12"/>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14" name="Object 10"/>
          <p:cNvGraphicFramePr>
            <a:graphicFrameLocks noChangeAspect="1"/>
          </p:cNvGraphicFramePr>
          <p:nvPr>
            <p:extLst>
              <p:ext uri="{D42A27DB-BD31-4B8C-83A1-F6EECF244321}">
                <p14:modId xmlns:p14="http://schemas.microsoft.com/office/powerpoint/2010/main" val="519492230"/>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151615"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Box 18"/>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50</a:t>
            </a:r>
            <a:endParaRPr lang="en-US" sz="1000" dirty="0">
              <a:solidFill>
                <a:srgbClr val="3366FF"/>
              </a:solidFill>
            </a:endParaRPr>
          </a:p>
        </p:txBody>
      </p:sp>
      <p:sp>
        <p:nvSpPr>
          <p:cNvPr id="15361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a:t>Z</a:t>
            </a:r>
            <a:r>
              <a:rPr lang="en-GB" sz="1500" b="1" dirty="0"/>
              <a:t> is generated randomly from a fixed distribution with population mean </a:t>
            </a:r>
            <a:r>
              <a:rPr lang="en-GB" sz="1500" b="1" i="1" dirty="0" err="1">
                <a:latin typeface="Symbol" pitchFamily="18" charset="2"/>
              </a:rPr>
              <a:t>m</a:t>
            </a:r>
            <a:r>
              <a:rPr lang="en-GB" sz="1500" b="1" i="1" baseline="-25000" dirty="0" err="1"/>
              <a:t>Z</a:t>
            </a:r>
            <a:r>
              <a:rPr lang="en-GB" sz="1500" b="1" dirty="0"/>
              <a:t> and variance </a:t>
            </a:r>
            <a:r>
              <a:rPr lang="en-GB" sz="1500" b="1" i="1" dirty="0">
                <a:latin typeface="Symbol" pitchFamily="18" charset="2"/>
              </a:rPr>
              <a:t>s</a:t>
            </a:r>
            <a:r>
              <a:rPr lang="en-GB" sz="1500" b="1" baseline="30000" dirty="0"/>
              <a:t>2</a:t>
            </a:r>
            <a:r>
              <a:rPr lang="en-GB" sz="1500" b="1" baseline="-25000" dirty="0"/>
              <a:t>Z</a:t>
            </a:r>
            <a:r>
              <a:rPr lang="en-GB" sz="1500" b="1" dirty="0"/>
              <a:t>.  </a:t>
            </a:r>
            <a:r>
              <a:rPr lang="en-GB" sz="1500" b="1" i="1" dirty="0" smtClean="0">
                <a:latin typeface="Symbol" pitchFamily="18" charset="2"/>
              </a:rPr>
              <a:t>a</a:t>
            </a:r>
            <a:r>
              <a:rPr lang="en-GB" sz="1500" b="1" dirty="0" smtClean="0"/>
              <a:t> </a:t>
            </a:r>
            <a:r>
              <a:rPr lang="en-GB" sz="1500" b="1" dirty="0"/>
              <a:t>is unknown and we wish to estimate it.</a:t>
            </a:r>
            <a:r>
              <a:rPr lang="en-US" sz="1500" b="1" dirty="0"/>
              <a:t>  </a:t>
            </a:r>
            <a:r>
              <a:rPr lang="en-GB" sz="1500" b="1" dirty="0"/>
              <a:t>We have a sample of </a:t>
            </a:r>
            <a:r>
              <a:rPr lang="en-GB" sz="1500" b="1" i="1" dirty="0"/>
              <a:t>n</a:t>
            </a:r>
            <a:r>
              <a:rPr lang="en-GB" sz="1500" b="1" dirty="0"/>
              <a:t> observations.</a:t>
            </a:r>
            <a:r>
              <a:rPr lang="en-US" sz="1500" b="1" dirty="0"/>
              <a:t> </a:t>
            </a:r>
            <a:endParaRPr lang="en-GB" sz="1500" b="1" dirty="0"/>
          </a:p>
        </p:txBody>
      </p:sp>
      <p:sp>
        <p:nvSpPr>
          <p:cNvPr id="1536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0" name="Rectangle 1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1"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22" name="Rectangle 21"/>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3494915334"/>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153660"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Box 23"/>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51</a:t>
            </a:r>
            <a:endParaRPr lang="en-US" sz="1000" dirty="0">
              <a:solidFill>
                <a:srgbClr val="3366FF"/>
              </a:solidFill>
            </a:endParaRPr>
          </a:p>
        </p:txBody>
      </p:sp>
      <p:sp>
        <p:nvSpPr>
          <p:cNvPr id="15258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a:t>Y</a:t>
            </a:r>
            <a:r>
              <a:rPr lang="en-GB" sz="1500" b="1"/>
              <a:t> is measured accurately but </a:t>
            </a:r>
            <a:r>
              <a:rPr lang="en-GB" sz="1500" b="1" i="1"/>
              <a:t>Z</a:t>
            </a:r>
            <a:r>
              <a:rPr lang="en-GB" sz="1500" b="1"/>
              <a:t> is measured with random error </a:t>
            </a:r>
            <a:r>
              <a:rPr lang="en-GB" sz="1500" b="1" i="1"/>
              <a:t>w</a:t>
            </a:r>
            <a:r>
              <a:rPr lang="en-GB" sz="1500" b="1"/>
              <a:t> with population mean zero and constant variance </a:t>
            </a:r>
            <a:r>
              <a:rPr lang="en-GB" sz="1500" b="1" i="1">
                <a:latin typeface="Symbol" pitchFamily="18" charset="2"/>
              </a:rPr>
              <a:t>s</a:t>
            </a:r>
            <a:r>
              <a:rPr lang="en-GB" sz="1500" b="1" baseline="30000"/>
              <a:t>2</a:t>
            </a:r>
            <a:r>
              <a:rPr lang="en-GB" sz="1500" b="1" i="1" baseline="-25000"/>
              <a:t>w</a:t>
            </a:r>
            <a:r>
              <a:rPr lang="en-GB" sz="1500" b="1"/>
              <a:t>.  Thus in the sample we have observations on </a:t>
            </a:r>
            <a:r>
              <a:rPr lang="en-GB" sz="1500" b="1" i="1"/>
              <a:t>X</a:t>
            </a:r>
            <a:r>
              <a:rPr lang="en-GB" sz="1500" b="1"/>
              <a:t>, where </a:t>
            </a:r>
            <a:r>
              <a:rPr lang="en-GB" sz="1500" b="1" i="1"/>
              <a:t>X</a:t>
            </a:r>
            <a:r>
              <a:rPr lang="en-GB" sz="1500" b="1"/>
              <a:t> = </a:t>
            </a:r>
            <a:r>
              <a:rPr lang="en-GB" sz="1500" b="1" i="1"/>
              <a:t>Z</a:t>
            </a:r>
            <a:r>
              <a:rPr lang="en-GB" sz="1500" b="1"/>
              <a:t> + </a:t>
            </a:r>
            <a:r>
              <a:rPr lang="en-GB" sz="1500" b="1" i="1"/>
              <a:t>w</a:t>
            </a:r>
            <a:r>
              <a:rPr lang="en-GB" sz="1500" b="1"/>
              <a:t>, rather than </a:t>
            </a:r>
            <a:r>
              <a:rPr lang="en-GB" sz="1500" b="1" i="1"/>
              <a:t>Z</a:t>
            </a:r>
            <a:r>
              <a:rPr lang="en-GB" sz="1500" b="1"/>
              <a:t>.</a:t>
            </a:r>
            <a:r>
              <a:rPr lang="en-US" sz="1500"/>
              <a:t> </a:t>
            </a:r>
            <a:endParaRPr lang="en-GB" sz="1500"/>
          </a:p>
        </p:txBody>
      </p:sp>
      <p:sp>
        <p:nvSpPr>
          <p:cNvPr id="152589"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2" name="Rectangle 11"/>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3"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14" name="Rectangle 13"/>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15" name="Object 10"/>
          <p:cNvGraphicFramePr>
            <a:graphicFrameLocks noChangeAspect="1"/>
          </p:cNvGraphicFramePr>
          <p:nvPr>
            <p:extLst>
              <p:ext uri="{D42A27DB-BD31-4B8C-83A1-F6EECF244321}">
                <p14:modId xmlns:p14="http://schemas.microsoft.com/office/powerpoint/2010/main" val="237060020"/>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152685"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551640678"/>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152686"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19"/>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52</a:t>
            </a:r>
            <a:endParaRPr lang="en-US" sz="1000" dirty="0">
              <a:solidFill>
                <a:srgbClr val="3366FF"/>
              </a:solidFill>
            </a:endParaRP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One estimator of </a:t>
            </a:r>
            <a:r>
              <a:rPr lang="en-GB" sz="1500" b="1" i="1" dirty="0" smtClean="0">
                <a:latin typeface="Symbol" pitchFamily="18" charset="2"/>
              </a:rPr>
              <a:t>a</a:t>
            </a:r>
            <a:r>
              <a:rPr lang="en-GB" sz="1500" b="1" dirty="0" smtClean="0"/>
              <a:t> (not necessarily the best) is </a:t>
            </a:r>
            <a:r>
              <a:rPr lang="en-GB" sz="1500" b="1" i="1" dirty="0" smtClean="0"/>
              <a:t>Y</a:t>
            </a:r>
            <a:r>
              <a:rPr lang="en-GB" sz="1500" b="1" dirty="0" smtClean="0"/>
              <a:t>/</a:t>
            </a:r>
            <a:r>
              <a:rPr lang="en-GB" sz="1500" b="1" i="1" dirty="0" smtClean="0"/>
              <a:t>X</a:t>
            </a:r>
            <a:r>
              <a:rPr lang="en-GB" sz="1500" b="1" dirty="0" smtClean="0"/>
              <a:t>.  </a:t>
            </a:r>
            <a:endParaRPr lang="en-GB" sz="1500" b="1" i="1" dirty="0"/>
          </a:p>
        </p:txBody>
      </p:sp>
      <p:sp>
        <p:nvSpPr>
          <p:cNvPr id="15463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5" name="Line 15"/>
          <p:cNvSpPr>
            <a:spLocks noChangeShapeType="1"/>
          </p:cNvSpPr>
          <p:nvPr/>
        </p:nvSpPr>
        <p:spPr bwMode="auto">
          <a:xfrm>
            <a:off x="49110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Line 15"/>
          <p:cNvSpPr>
            <a:spLocks noChangeShapeType="1"/>
          </p:cNvSpPr>
          <p:nvPr/>
        </p:nvSpPr>
        <p:spPr bwMode="auto">
          <a:xfrm>
            <a:off x="47205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28"/>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0" name="Object 10"/>
          <p:cNvGraphicFramePr>
            <a:graphicFrameLocks noChangeAspect="1"/>
          </p:cNvGraphicFramePr>
          <p:nvPr>
            <p:extLst>
              <p:ext uri="{D42A27DB-BD31-4B8C-83A1-F6EECF244321}">
                <p14:modId xmlns:p14="http://schemas.microsoft.com/office/powerpoint/2010/main" val="184234460"/>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154787"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1"/>
          <p:cNvGraphicFramePr>
            <a:graphicFrameLocks noChangeAspect="1"/>
          </p:cNvGraphicFramePr>
          <p:nvPr>
            <p:extLst>
              <p:ext uri="{D42A27DB-BD31-4B8C-83A1-F6EECF244321}">
                <p14:modId xmlns:p14="http://schemas.microsoft.com/office/powerpoint/2010/main" val="3785981128"/>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154788"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3"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34" name="TextBox 33"/>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35" name="TextBox 34"/>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36" name="Object 35"/>
          <p:cNvGraphicFramePr>
            <a:graphicFrameLocks noChangeAspect="1"/>
          </p:cNvGraphicFramePr>
          <p:nvPr>
            <p:extLst>
              <p:ext uri="{D42A27DB-BD31-4B8C-83A1-F6EECF244321}">
                <p14:modId xmlns:p14="http://schemas.microsoft.com/office/powerpoint/2010/main" val="1905582977"/>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154789"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53</a:t>
            </a:r>
            <a:endParaRPr lang="en-US" sz="1000" dirty="0">
              <a:solidFill>
                <a:srgbClr val="3366FF"/>
              </a:solidFill>
            </a:endParaRP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can decompose the estimator into the true value and an error term, as shown.</a:t>
            </a:r>
            <a:endParaRPr lang="en-GB" sz="1500" b="1" i="1" dirty="0"/>
          </a:p>
        </p:txBody>
      </p:sp>
      <p:sp>
        <p:nvSpPr>
          <p:cNvPr id="15463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40" name="Rectangle 39"/>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1"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28406"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28407"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4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4"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5" name="TextBox 44"/>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6" name="TextBox 45"/>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7" name="Object 46"/>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28408"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3841031215"/>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28409" name="Equation" r:id="rId9" imgW="3022560" imgH="723600" progId="Equation.3">
                  <p:embed/>
                </p:oleObj>
              </mc:Choice>
              <mc:Fallback>
                <p:oleObj name="Equation" r:id="rId9" imgW="3022560" imgH="723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070184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54</a:t>
            </a:r>
            <a:endParaRPr lang="en-US" sz="1000" dirty="0">
              <a:solidFill>
                <a:srgbClr val="3366FF"/>
              </a:solidFill>
            </a:endParaRP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can decompose the estimator into the true value and an error term, as shown.</a:t>
            </a:r>
            <a:endParaRPr lang="en-GB" sz="1500" b="1" i="1" dirty="0"/>
          </a:p>
        </p:txBody>
      </p:sp>
      <p:sp>
        <p:nvSpPr>
          <p:cNvPr id="15463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4" name="Rectangle 23"/>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25"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29426"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29427"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26"/>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8"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37" name="TextBox 36"/>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38" name="TextBox 37"/>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39" name="Object 38"/>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29428"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3841031215"/>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29429" name="Equation" r:id="rId9" imgW="3022560" imgH="723600" progId="Equation.3">
                  <p:embed/>
                </p:oleObj>
              </mc:Choice>
              <mc:Fallback>
                <p:oleObj name="Equation" r:id="rId9" imgW="3022560" imgH="723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349463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55</a:t>
            </a:r>
            <a:endParaRPr lang="en-US" sz="1000" dirty="0">
              <a:solidFill>
                <a:srgbClr val="3366FF"/>
              </a:solidFill>
            </a:endParaRP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To investigate whether the estimator is biased or unbiased, we need to take the expectation of the error term.  But we cannot do this.</a:t>
            </a:r>
            <a:endParaRPr lang="en-GB" sz="1500" b="1" i="1" dirty="0"/>
          </a:p>
        </p:txBody>
      </p:sp>
      <p:sp>
        <p:nvSpPr>
          <p:cNvPr id="15463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4" name="Rectangle 23"/>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7"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32498"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32499"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8"/>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0"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1" name="TextBox 40"/>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2" name="TextBox 41"/>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3" name="Object 42"/>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32500"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3841031215"/>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32501" name="Equation" r:id="rId9" imgW="3022560" imgH="723600" progId="Equation.3">
                  <p:embed/>
                </p:oleObj>
              </mc:Choice>
              <mc:Fallback>
                <p:oleObj name="Equation" r:id="rId9" imgW="3022560" imgH="723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708347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463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56</a:t>
            </a:r>
            <a:endParaRPr lang="en-US" sz="1000" dirty="0">
              <a:solidFill>
                <a:srgbClr val="3366FF"/>
              </a:solidFill>
            </a:endParaRPr>
          </a:p>
        </p:txBody>
      </p:sp>
      <p:sp>
        <p:nvSpPr>
          <p:cNvPr id="25"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random variable </a:t>
            </a:r>
            <a:r>
              <a:rPr lang="en-GB" sz="1500" b="1" i="1" dirty="0" smtClean="0"/>
              <a:t>w</a:t>
            </a:r>
            <a:r>
              <a:rPr lang="en-GB" sz="1500" b="1" dirty="0" smtClean="0"/>
              <a:t> appears in both the numerator and the denominator and the expected value rules are too weak to allow us to determine the expectation of a ratio when both the numerator and the denominator are functions of the same random variable.</a:t>
            </a:r>
            <a:endParaRPr lang="en-GB" sz="1500" b="1" i="1" dirty="0"/>
          </a:p>
        </p:txBody>
      </p:sp>
      <p:sp>
        <p:nvSpPr>
          <p:cNvPr id="39" name="Rectangle 38"/>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0"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31475"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31476"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41"/>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3"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4" name="TextBox 43"/>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5" name="TextBox 44"/>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6" name="Object 45"/>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31477"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841031215"/>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31478" name="Equation" r:id="rId9" imgW="3022560" imgH="723600" progId="Equation.3">
                  <p:embed/>
                </p:oleObj>
              </mc:Choice>
              <mc:Fallback>
                <p:oleObj name="Equation" r:id="rId9" imgW="3022560" imgH="723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433369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6" name="Object 45"/>
          <p:cNvGraphicFramePr>
            <a:graphicFrameLocks noChangeAspect="1"/>
          </p:cNvGraphicFramePr>
          <p:nvPr>
            <p:extLst>
              <p:ext uri="{D42A27DB-BD31-4B8C-83A1-F6EECF244321}">
                <p14:modId xmlns:p14="http://schemas.microsoft.com/office/powerpoint/2010/main" val="672226408"/>
              </p:ext>
            </p:extLst>
          </p:nvPr>
        </p:nvGraphicFramePr>
        <p:xfrm>
          <a:off x="2023200" y="3482975"/>
          <a:ext cx="3921125" cy="371475"/>
        </p:xfrm>
        <a:graphic>
          <a:graphicData uri="http://schemas.openxmlformats.org/presentationml/2006/ole">
            <mc:AlternateContent xmlns:mc="http://schemas.openxmlformats.org/markup-compatibility/2006">
              <mc:Choice xmlns:v="urn:schemas-microsoft-com:vml" Requires="v">
                <p:oleObj spid="_x0000_s158972" name="Equation" r:id="rId3" imgW="3911400" imgH="368280" progId="Equation.3">
                  <p:embed/>
                </p:oleObj>
              </mc:Choice>
              <mc:Fallback>
                <p:oleObj name="Equation" r:id="rId3" imgW="3911400" imgH="368280" progId="Equation.3">
                  <p:embed/>
                  <p:pic>
                    <p:nvPicPr>
                      <p:cNvPr id="0" name=""/>
                      <p:cNvPicPr>
                        <a:picLocks noChangeAspect="1" noChangeArrowheads="1"/>
                      </p:cNvPicPr>
                      <p:nvPr/>
                    </p:nvPicPr>
                    <p:blipFill>
                      <a:blip r:embed="rId4"/>
                      <a:srcRect/>
                      <a:stretch>
                        <a:fillRect/>
                      </a:stretch>
                    </p:blipFill>
                    <p:spPr bwMode="auto">
                      <a:xfrm>
                        <a:off x="2023200" y="3482975"/>
                        <a:ext cx="39211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763943102"/>
              </p:ext>
            </p:extLst>
          </p:nvPr>
        </p:nvGraphicFramePr>
        <p:xfrm>
          <a:off x="2023200" y="3873500"/>
          <a:ext cx="4111625" cy="371475"/>
        </p:xfrm>
        <a:graphic>
          <a:graphicData uri="http://schemas.openxmlformats.org/presentationml/2006/ole">
            <mc:AlternateContent xmlns:mc="http://schemas.openxmlformats.org/markup-compatibility/2006">
              <mc:Choice xmlns:v="urn:schemas-microsoft-com:vml" Requires="v">
                <p:oleObj spid="_x0000_s158973" name="Equation" r:id="rId5" imgW="4101840" imgH="368280" progId="Equation.3">
                  <p:embed/>
                </p:oleObj>
              </mc:Choice>
              <mc:Fallback>
                <p:oleObj name="Equation" r:id="rId5" imgW="4101840" imgH="368280" progId="Equation.3">
                  <p:embed/>
                  <p:pic>
                    <p:nvPicPr>
                      <p:cNvPr id="0" name=""/>
                      <p:cNvPicPr>
                        <a:picLocks noChangeAspect="1" noChangeArrowheads="1"/>
                      </p:cNvPicPr>
                      <p:nvPr/>
                    </p:nvPicPr>
                    <p:blipFill>
                      <a:blip r:embed="rId6"/>
                      <a:srcRect/>
                      <a:stretch>
                        <a:fillRect/>
                      </a:stretch>
                    </p:blipFill>
                    <p:spPr bwMode="auto">
                      <a:xfrm>
                        <a:off x="2023200" y="3873500"/>
                        <a:ext cx="4111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536280517"/>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158974" name="Equation" r:id="rId7" imgW="3022560" imgH="723600" progId="Equation.3">
                  <p:embed/>
                </p:oleObj>
              </mc:Choice>
              <mc:Fallback>
                <p:oleObj name="Equation" r:id="rId7" imgW="3022560" imgH="723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57</a:t>
            </a:r>
            <a:endParaRPr lang="en-US" sz="1000" dirty="0">
              <a:solidFill>
                <a:srgbClr val="3366FF"/>
              </a:solidFill>
            </a:endParaRPr>
          </a:p>
        </p:txBody>
      </p:sp>
      <p:sp>
        <p:nvSpPr>
          <p:cNvPr id="15873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However, we </a:t>
            </a:r>
            <a:r>
              <a:rPr lang="en-GB" sz="1500" b="1" dirty="0" smtClean="0"/>
              <a:t>can show that the error term tends to zero as the sample becomes large.  We know </a:t>
            </a:r>
            <a:r>
              <a:rPr lang="en-GB" sz="1500" b="1" dirty="0"/>
              <a:t>that a sample mean tends to a population mean as the sample size tends to infinity, and so </a:t>
            </a:r>
            <a:r>
              <a:rPr lang="en-GB" sz="1500" b="1" dirty="0" err="1"/>
              <a:t>plim</a:t>
            </a:r>
            <a:r>
              <a:rPr lang="en-GB" sz="1500" b="1" dirty="0"/>
              <a:t> </a:t>
            </a:r>
            <a:r>
              <a:rPr lang="en-GB" sz="1500" b="1" i="1" dirty="0"/>
              <a:t>w</a:t>
            </a:r>
            <a:r>
              <a:rPr lang="en-GB" sz="1500" b="1" dirty="0"/>
              <a:t> = 0 and </a:t>
            </a:r>
            <a:r>
              <a:rPr lang="en-GB" sz="1500" b="1" dirty="0" err="1"/>
              <a:t>plim</a:t>
            </a:r>
            <a:r>
              <a:rPr lang="en-GB" sz="1500" b="1" dirty="0"/>
              <a:t> </a:t>
            </a:r>
            <a:r>
              <a:rPr lang="en-GB" sz="1500" b="1" i="1" dirty="0"/>
              <a:t>Z</a:t>
            </a:r>
            <a:r>
              <a:rPr lang="en-GB" sz="1500" b="1" dirty="0"/>
              <a:t> = </a:t>
            </a:r>
            <a:r>
              <a:rPr lang="en-GB" sz="1500" b="1" i="1" dirty="0" err="1">
                <a:latin typeface="Symbol" pitchFamily="18" charset="2"/>
              </a:rPr>
              <a:t>m</a:t>
            </a:r>
            <a:r>
              <a:rPr lang="en-GB" sz="1500" b="1" i="1" baseline="-25000" dirty="0" err="1"/>
              <a:t>Z</a:t>
            </a:r>
            <a:r>
              <a:rPr lang="en-GB" sz="1500" b="1" dirty="0"/>
              <a:t>.</a:t>
            </a:r>
          </a:p>
        </p:txBody>
      </p:sp>
      <p:sp>
        <p:nvSpPr>
          <p:cNvPr id="15873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8736" name="Line 16"/>
          <p:cNvSpPr>
            <a:spLocks noChangeShapeType="1"/>
          </p:cNvSpPr>
          <p:nvPr/>
        </p:nvSpPr>
        <p:spPr bwMode="auto">
          <a:xfrm>
            <a:off x="2886075" y="6348413"/>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7" name="Line 17"/>
          <p:cNvSpPr>
            <a:spLocks noChangeShapeType="1"/>
          </p:cNvSpPr>
          <p:nvPr/>
        </p:nvSpPr>
        <p:spPr bwMode="auto">
          <a:xfrm>
            <a:off x="1541463" y="6383338"/>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p:nvPr/>
        </p:nvSpPr>
        <p:spPr bwMode="auto">
          <a:xfrm>
            <a:off x="3648075" y="3400425"/>
            <a:ext cx="2609850" cy="44767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2" name="Rectangle 31"/>
          <p:cNvSpPr/>
          <p:nvPr/>
        </p:nvSpPr>
        <p:spPr bwMode="auto">
          <a:xfrm>
            <a:off x="3438524" y="3857625"/>
            <a:ext cx="2886075" cy="3905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7" name="Rectangle 36"/>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8"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158975" name="Equation" r:id="rId9" imgW="952200" imgH="279360" progId="Equation.3">
                  <p:embed/>
                </p:oleObj>
              </mc:Choice>
              <mc:Fallback>
                <p:oleObj name="Equation" r:id="rId9" imgW="952200" imgH="279360" progId="Equation.3">
                  <p:embed/>
                  <p:pic>
                    <p:nvPicPr>
                      <p:cNvPr id="0" name=""/>
                      <p:cNvPicPr>
                        <a:picLocks noChangeAspect="1" noChangeArrowheads="1"/>
                      </p:cNvPicPr>
                      <p:nvPr/>
                    </p:nvPicPr>
                    <p:blipFill>
                      <a:blip r:embed="rId10"/>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158976" name="Equation" r:id="rId11" imgW="1358640" imgH="279360" progId="Equation.3">
                  <p:embed/>
                </p:oleObj>
              </mc:Choice>
              <mc:Fallback>
                <p:oleObj name="Equation" r:id="rId11" imgW="135864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3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1"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2" name="TextBox 41"/>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3" name="TextBox 42"/>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4" name="Object 43"/>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158977" name="Equation" r:id="rId13" imgW="330120" imgH="711000" progId="Equation.3">
                  <p:embed/>
                </p:oleObj>
              </mc:Choice>
              <mc:Fallback>
                <p:oleObj name="Equation" r:id="rId13" imgW="330120" imgH="711000" progId="Equation.3">
                  <p:embed/>
                  <p:pic>
                    <p:nvPicPr>
                      <p:cNvPr id="0" name=""/>
                      <p:cNvPicPr>
                        <a:picLocks noChangeAspect="1" noChangeArrowheads="1"/>
                      </p:cNvPicPr>
                      <p:nvPr/>
                    </p:nvPicPr>
                    <p:blipFill>
                      <a:blip r:embed="rId14"/>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58</a:t>
            </a:r>
            <a:endParaRPr lang="en-US" sz="1000" dirty="0">
              <a:solidFill>
                <a:srgbClr val="3366FF"/>
              </a:solidFill>
            </a:endParaRPr>
          </a:p>
        </p:txBody>
      </p:sp>
      <p:sp>
        <p:nvSpPr>
          <p:cNvPr id="15873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Hence </a:t>
            </a:r>
            <a:r>
              <a:rPr lang="en-GB" sz="1500" b="1" dirty="0" err="1" smtClean="0"/>
              <a:t>plims</a:t>
            </a:r>
            <a:r>
              <a:rPr lang="en-GB" sz="1500" b="1" dirty="0" smtClean="0"/>
              <a:t> exist for both the numerator and denominator of the estimator.</a:t>
            </a:r>
            <a:endParaRPr lang="en-GB" sz="1500" b="1" dirty="0"/>
          </a:p>
        </p:txBody>
      </p:sp>
      <p:sp>
        <p:nvSpPr>
          <p:cNvPr id="15873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38" name="Rectangle 37"/>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9"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25403" name="Equation" r:id="rId3" imgW="952200" imgH="279360" progId="Equation.3">
                  <p:embed/>
                </p:oleObj>
              </mc:Choice>
              <mc:Fallback>
                <p:oleObj name="Equation" r:id="rId3" imgW="952200" imgH="279360" progId="Equation.3">
                  <p:embed/>
                  <p:pic>
                    <p:nvPicPr>
                      <p:cNvPr id="0" name=""/>
                      <p:cNvPicPr>
                        <a:picLocks noChangeAspect="1" noChangeArrowheads="1"/>
                      </p:cNvPicPr>
                      <p:nvPr/>
                    </p:nvPicPr>
                    <p:blipFill>
                      <a:blip r:embed="rId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25404" name="Equation" r:id="rId5" imgW="1358640" imgH="279360" progId="Equation.3">
                  <p:embed/>
                </p:oleObj>
              </mc:Choice>
              <mc:Fallback>
                <p:oleObj name="Equation" r:id="rId5" imgW="1358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Rectangle 4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2"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3" name="TextBox 42"/>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4" name="TextBox 43"/>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5" name="Object 44"/>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25405" name="Equation" r:id="rId7" imgW="330120" imgH="711000" progId="Equation.3">
                  <p:embed/>
                </p:oleObj>
              </mc:Choice>
              <mc:Fallback>
                <p:oleObj name="Equation" r:id="rId7" imgW="330120" imgH="711000" progId="Equation.3">
                  <p:embed/>
                  <p:pic>
                    <p:nvPicPr>
                      <p:cNvPr id="0" name=""/>
                      <p:cNvPicPr>
                        <a:picLocks noChangeAspect="1" noChangeArrowheads="1"/>
                      </p:cNvPicPr>
                      <p:nvPr/>
                    </p:nvPicPr>
                    <p:blipFill>
                      <a:blip r:embed="rId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738755336"/>
              </p:ext>
            </p:extLst>
          </p:nvPr>
        </p:nvGraphicFramePr>
        <p:xfrm>
          <a:off x="2023200" y="3482975"/>
          <a:ext cx="3921125" cy="371475"/>
        </p:xfrm>
        <a:graphic>
          <a:graphicData uri="http://schemas.openxmlformats.org/presentationml/2006/ole">
            <mc:AlternateContent xmlns:mc="http://schemas.openxmlformats.org/markup-compatibility/2006">
              <mc:Choice xmlns:v="urn:schemas-microsoft-com:vml" Requires="v">
                <p:oleObj spid="_x0000_s225406" name="Equation" r:id="rId9" imgW="3911400" imgH="368280" progId="Equation.3">
                  <p:embed/>
                </p:oleObj>
              </mc:Choice>
              <mc:Fallback>
                <p:oleObj name="Equation" r:id="rId9" imgW="3911400" imgH="368280" progId="Equation.3">
                  <p:embed/>
                  <p:pic>
                    <p:nvPicPr>
                      <p:cNvPr id="0" name=""/>
                      <p:cNvPicPr>
                        <a:picLocks noChangeAspect="1" noChangeArrowheads="1"/>
                      </p:cNvPicPr>
                      <p:nvPr/>
                    </p:nvPicPr>
                    <p:blipFill>
                      <a:blip r:embed="rId10"/>
                      <a:srcRect/>
                      <a:stretch>
                        <a:fillRect/>
                      </a:stretch>
                    </p:blipFill>
                    <p:spPr bwMode="auto">
                      <a:xfrm>
                        <a:off x="2023200" y="3482975"/>
                        <a:ext cx="39211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1440376314"/>
              </p:ext>
            </p:extLst>
          </p:nvPr>
        </p:nvGraphicFramePr>
        <p:xfrm>
          <a:off x="2023200" y="3873500"/>
          <a:ext cx="4111625" cy="371475"/>
        </p:xfrm>
        <a:graphic>
          <a:graphicData uri="http://schemas.openxmlformats.org/presentationml/2006/ole">
            <mc:AlternateContent xmlns:mc="http://schemas.openxmlformats.org/markup-compatibility/2006">
              <mc:Choice xmlns:v="urn:schemas-microsoft-com:vml" Requires="v">
                <p:oleObj spid="_x0000_s225407" name="Equation" r:id="rId11" imgW="4101840" imgH="368280" progId="Equation.3">
                  <p:embed/>
                </p:oleObj>
              </mc:Choice>
              <mc:Fallback>
                <p:oleObj name="Equation" r:id="rId11" imgW="4101840" imgH="368280" progId="Equation.3">
                  <p:embed/>
                  <p:pic>
                    <p:nvPicPr>
                      <p:cNvPr id="0" name=""/>
                      <p:cNvPicPr>
                        <a:picLocks noChangeAspect="1" noChangeArrowheads="1"/>
                      </p:cNvPicPr>
                      <p:nvPr/>
                    </p:nvPicPr>
                    <p:blipFill>
                      <a:blip r:embed="rId12"/>
                      <a:srcRect/>
                      <a:stretch>
                        <a:fillRect/>
                      </a:stretch>
                    </p:blipFill>
                    <p:spPr bwMode="auto">
                      <a:xfrm>
                        <a:off x="2023200" y="3873500"/>
                        <a:ext cx="4111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327880660"/>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25408" name="Equation" r:id="rId13" imgW="3022560" imgH="723600" progId="Equation.3">
                  <p:embed/>
                </p:oleObj>
              </mc:Choice>
              <mc:Fallback>
                <p:oleObj name="Equation" r:id="rId13" imgW="3022560" imgH="723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8164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752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1075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 sequence of random variables </a:t>
            </a:r>
            <a:r>
              <a:rPr lang="en-GB" sz="1500" b="1" i="1" dirty="0" smtClean="0"/>
              <a:t>Z</a:t>
            </a:r>
            <a:r>
              <a:rPr lang="en-GB" sz="1500" b="1" i="1" baseline="-25000" dirty="0" smtClean="0"/>
              <a:t>n</a:t>
            </a:r>
            <a:r>
              <a:rPr lang="en-GB" sz="1500" b="1" dirty="0" smtClean="0"/>
              <a:t> </a:t>
            </a:r>
            <a:r>
              <a:rPr lang="en-GB" sz="1500" b="1" dirty="0"/>
              <a:t>is said to converge in probability to a constant </a:t>
            </a:r>
            <a:r>
              <a:rPr lang="en-GB" sz="1500" b="1" i="1" dirty="0">
                <a:latin typeface="Symbol" pitchFamily="18" charset="2"/>
              </a:rPr>
              <a:t>a</a:t>
            </a:r>
            <a:r>
              <a:rPr lang="en-GB" sz="1500" b="1" dirty="0"/>
              <a:t> if, given any positive </a:t>
            </a:r>
            <a:r>
              <a:rPr lang="en-GB" sz="1500" b="1" i="1" dirty="0">
                <a:latin typeface="Symbol" pitchFamily="18" charset="2"/>
              </a:rPr>
              <a:t>e</a:t>
            </a:r>
            <a:r>
              <a:rPr lang="en-GB" sz="1500" b="1" dirty="0"/>
              <a:t>, however small, the probability of </a:t>
            </a:r>
            <a:r>
              <a:rPr lang="en-GB" sz="1500" b="1" i="1" dirty="0" smtClean="0"/>
              <a:t>Z</a:t>
            </a:r>
            <a:r>
              <a:rPr lang="en-GB" sz="1500" b="1" i="1" baseline="-25000" dirty="0" smtClean="0"/>
              <a:t>n</a:t>
            </a:r>
            <a:r>
              <a:rPr lang="en-GB" sz="1500" b="1" dirty="0" smtClean="0"/>
              <a:t> </a:t>
            </a:r>
            <a:r>
              <a:rPr lang="en-GB" sz="1500" b="1" dirty="0"/>
              <a:t>deviating from </a:t>
            </a:r>
            <a:r>
              <a:rPr lang="en-GB" sz="1500" b="1" i="1" dirty="0">
                <a:latin typeface="Symbol" pitchFamily="18" charset="2"/>
              </a:rPr>
              <a:t>a</a:t>
            </a:r>
            <a:r>
              <a:rPr lang="en-GB" sz="1500" b="1" dirty="0"/>
              <a:t> by an amount greater than </a:t>
            </a:r>
            <a:r>
              <a:rPr lang="en-GB" sz="1500" b="1" i="1" dirty="0">
                <a:latin typeface="Symbol" pitchFamily="18" charset="2"/>
              </a:rPr>
              <a:t>e</a:t>
            </a:r>
            <a:r>
              <a:rPr lang="en-GB" sz="1500" b="1" dirty="0"/>
              <a:t> tends to zero as </a:t>
            </a:r>
            <a:r>
              <a:rPr lang="en-GB" sz="1500" b="1" i="1" dirty="0"/>
              <a:t>n</a:t>
            </a:r>
            <a:r>
              <a:rPr lang="en-GB" sz="1500" b="1" dirty="0"/>
              <a:t> tends to infinity.</a:t>
            </a:r>
            <a:endParaRPr lang="en-GB" sz="1500" dirty="0"/>
          </a:p>
        </p:txBody>
      </p:sp>
      <p:sp>
        <p:nvSpPr>
          <p:cNvPr id="10752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4" name="Rectangle 13"/>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14"/>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6"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Probability limits </a:t>
            </a:r>
            <a:endParaRPr lang="en-GB" b="1" dirty="0">
              <a:latin typeface="Arial" charset="0"/>
            </a:endParaRPr>
          </a:p>
        </p:txBody>
      </p:sp>
      <p:graphicFrame>
        <p:nvGraphicFramePr>
          <p:cNvPr id="18" name="Object 8"/>
          <p:cNvGraphicFramePr>
            <a:graphicFrameLocks noChangeAspect="1"/>
          </p:cNvGraphicFramePr>
          <p:nvPr>
            <p:extLst>
              <p:ext uri="{D42A27DB-BD31-4B8C-83A1-F6EECF244321}">
                <p14:modId xmlns:p14="http://schemas.microsoft.com/office/powerpoint/2010/main" val="3464008794"/>
              </p:ext>
            </p:extLst>
          </p:nvPr>
        </p:nvGraphicFramePr>
        <p:xfrm>
          <a:off x="1266825" y="1271588"/>
          <a:ext cx="2247900" cy="406400"/>
        </p:xfrm>
        <a:graphic>
          <a:graphicData uri="http://schemas.openxmlformats.org/presentationml/2006/ole">
            <mc:AlternateContent xmlns:mc="http://schemas.openxmlformats.org/markup-compatibility/2006">
              <mc:Choice xmlns:v="urn:schemas-microsoft-com:vml" Requires="v">
                <p:oleObj spid="_x0000_s107633" name="Equation" r:id="rId3" imgW="2247840" imgH="406080" progId="Equation.3">
                  <p:embed/>
                </p:oleObj>
              </mc:Choice>
              <mc:Fallback>
                <p:oleObj name="Equation" r:id="rId3" imgW="2247840" imgH="406080" progId="Equation.3">
                  <p:embed/>
                  <p:pic>
                    <p:nvPicPr>
                      <p:cNvPr id="0" name=""/>
                      <p:cNvPicPr>
                        <a:picLocks noChangeAspect="1" noChangeArrowheads="1"/>
                      </p:cNvPicPr>
                      <p:nvPr/>
                    </p:nvPicPr>
                    <p:blipFill>
                      <a:blip r:embed="rId4"/>
                      <a:srcRect/>
                      <a:stretch>
                        <a:fillRect/>
                      </a:stretch>
                    </p:blipFill>
                    <p:spPr bwMode="auto">
                      <a:xfrm>
                        <a:off x="1266825" y="1271588"/>
                        <a:ext cx="22479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1262025432"/>
              </p:ext>
            </p:extLst>
          </p:nvPr>
        </p:nvGraphicFramePr>
        <p:xfrm>
          <a:off x="1972800" y="4502150"/>
          <a:ext cx="2374900" cy="787400"/>
        </p:xfrm>
        <a:graphic>
          <a:graphicData uri="http://schemas.openxmlformats.org/presentationml/2006/ole">
            <mc:AlternateContent xmlns:mc="http://schemas.openxmlformats.org/markup-compatibility/2006">
              <mc:Choice xmlns:v="urn:schemas-microsoft-com:vml" Requires="v">
                <p:oleObj spid="_x0000_s226447" name="Equation" r:id="rId3" imgW="2374560" imgH="787320" progId="Equation.3">
                  <p:embed/>
                </p:oleObj>
              </mc:Choice>
              <mc:Fallback>
                <p:oleObj name="Equation" r:id="rId3" imgW="2374560" imgH="787320" progId="Equation.3">
                  <p:embed/>
                  <p:pic>
                    <p:nvPicPr>
                      <p:cNvPr id="0" name=""/>
                      <p:cNvPicPr>
                        <a:picLocks noChangeAspect="1" noChangeArrowheads="1"/>
                      </p:cNvPicPr>
                      <p:nvPr/>
                    </p:nvPicPr>
                    <p:blipFill>
                      <a:blip r:embed="rId4"/>
                      <a:srcRect/>
                      <a:stretch>
                        <a:fillRect/>
                      </a:stretch>
                    </p:blipFill>
                    <p:spPr bwMode="auto">
                      <a:xfrm>
                        <a:off x="1972800" y="4502150"/>
                        <a:ext cx="2374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29568613"/>
              </p:ext>
            </p:extLst>
          </p:nvPr>
        </p:nvGraphicFramePr>
        <p:xfrm>
          <a:off x="2023200" y="3482975"/>
          <a:ext cx="3921125" cy="371475"/>
        </p:xfrm>
        <a:graphic>
          <a:graphicData uri="http://schemas.openxmlformats.org/presentationml/2006/ole">
            <mc:AlternateContent xmlns:mc="http://schemas.openxmlformats.org/markup-compatibility/2006">
              <mc:Choice xmlns:v="urn:schemas-microsoft-com:vml" Requires="v">
                <p:oleObj spid="_x0000_s226448" name="Equation" r:id="rId5" imgW="3911400" imgH="368280" progId="Equation.3">
                  <p:embed/>
                </p:oleObj>
              </mc:Choice>
              <mc:Fallback>
                <p:oleObj name="Equation" r:id="rId5" imgW="3911400" imgH="368280" progId="Equation.3">
                  <p:embed/>
                  <p:pic>
                    <p:nvPicPr>
                      <p:cNvPr id="0" name=""/>
                      <p:cNvPicPr>
                        <a:picLocks noChangeAspect="1" noChangeArrowheads="1"/>
                      </p:cNvPicPr>
                      <p:nvPr/>
                    </p:nvPicPr>
                    <p:blipFill>
                      <a:blip r:embed="rId6"/>
                      <a:srcRect/>
                      <a:stretch>
                        <a:fillRect/>
                      </a:stretch>
                    </p:blipFill>
                    <p:spPr bwMode="auto">
                      <a:xfrm>
                        <a:off x="2023200" y="3482975"/>
                        <a:ext cx="39211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2507872691"/>
              </p:ext>
            </p:extLst>
          </p:nvPr>
        </p:nvGraphicFramePr>
        <p:xfrm>
          <a:off x="2023200" y="3873500"/>
          <a:ext cx="4111625" cy="371475"/>
        </p:xfrm>
        <a:graphic>
          <a:graphicData uri="http://schemas.openxmlformats.org/presentationml/2006/ole">
            <mc:AlternateContent xmlns:mc="http://schemas.openxmlformats.org/markup-compatibility/2006">
              <mc:Choice xmlns:v="urn:schemas-microsoft-com:vml" Requires="v">
                <p:oleObj spid="_x0000_s226449" name="Equation" r:id="rId7" imgW="4101840" imgH="368280" progId="Equation.3">
                  <p:embed/>
                </p:oleObj>
              </mc:Choice>
              <mc:Fallback>
                <p:oleObj name="Equation" r:id="rId7" imgW="4101840" imgH="368280" progId="Equation.3">
                  <p:embed/>
                  <p:pic>
                    <p:nvPicPr>
                      <p:cNvPr id="0" name=""/>
                      <p:cNvPicPr>
                        <a:picLocks noChangeAspect="1" noChangeArrowheads="1"/>
                      </p:cNvPicPr>
                      <p:nvPr/>
                    </p:nvPicPr>
                    <p:blipFill>
                      <a:blip r:embed="rId8"/>
                      <a:srcRect/>
                      <a:stretch>
                        <a:fillRect/>
                      </a:stretch>
                    </p:blipFill>
                    <p:spPr bwMode="auto">
                      <a:xfrm>
                        <a:off x="2023200" y="3873500"/>
                        <a:ext cx="4111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745619878"/>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26450" name="Equation" r:id="rId9" imgW="3022560" imgH="723600" progId="Equation.3">
                  <p:embed/>
                </p:oleObj>
              </mc:Choice>
              <mc:Fallback>
                <p:oleObj name="Equation" r:id="rId9" imgW="3022560" imgH="723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59</a:t>
            </a:r>
            <a:endParaRPr lang="en-US" sz="1000" dirty="0">
              <a:solidFill>
                <a:srgbClr val="3366FF"/>
              </a:solidFill>
            </a:endParaRPr>
          </a:p>
        </p:txBody>
      </p:sp>
      <p:sp>
        <p:nvSpPr>
          <p:cNvPr id="15873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2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Since the </a:t>
            </a:r>
            <a:r>
              <a:rPr lang="en-GB" sz="1500" b="1" dirty="0" err="1"/>
              <a:t>plims</a:t>
            </a:r>
            <a:r>
              <a:rPr lang="en-GB" sz="1500" b="1" dirty="0"/>
              <a:t> of the numerator and the denominator of the error term both exist, we are able to take the </a:t>
            </a:r>
            <a:r>
              <a:rPr lang="en-GB" sz="1500" b="1" dirty="0" err="1"/>
              <a:t>plim</a:t>
            </a:r>
            <a:r>
              <a:rPr lang="en-GB" sz="1500" b="1" dirty="0"/>
              <a:t> of the </a:t>
            </a:r>
            <a:r>
              <a:rPr lang="en-GB" sz="1500" b="1" dirty="0" smtClean="0"/>
              <a:t>estimator.</a:t>
            </a:r>
            <a:endParaRPr lang="en-GB" sz="1500" b="1" dirty="0"/>
          </a:p>
        </p:txBody>
      </p:sp>
      <p:sp>
        <p:nvSpPr>
          <p:cNvPr id="24" name="Rectangle 23"/>
          <p:cNvSpPr/>
          <p:nvPr/>
        </p:nvSpPr>
        <p:spPr bwMode="auto">
          <a:xfrm>
            <a:off x="3857624" y="4638675"/>
            <a:ext cx="571501" cy="44767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Rectangle 39"/>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1"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26451" name="Equation" r:id="rId11" imgW="952200" imgH="279360" progId="Equation.3">
                  <p:embed/>
                </p:oleObj>
              </mc:Choice>
              <mc:Fallback>
                <p:oleObj name="Equation" r:id="rId11" imgW="952200" imgH="279360" progId="Equation.3">
                  <p:embed/>
                  <p:pic>
                    <p:nvPicPr>
                      <p:cNvPr id="0" name=""/>
                      <p:cNvPicPr>
                        <a:picLocks noChangeAspect="1" noChangeArrowheads="1"/>
                      </p:cNvPicPr>
                      <p:nvPr/>
                    </p:nvPicPr>
                    <p:blipFill>
                      <a:blip r:embed="rId12"/>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26452" name="Equation" r:id="rId13" imgW="1358640" imgH="279360" progId="Equation.3">
                  <p:embed/>
                </p:oleObj>
              </mc:Choice>
              <mc:Fallback>
                <p:oleObj name="Equation" r:id="rId13" imgW="135864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4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4"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45" name="TextBox 44"/>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46" name="TextBox 45"/>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7" name="Object 46"/>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26453" name="Equation" r:id="rId15" imgW="330120" imgH="711000" progId="Equation.3">
                  <p:embed/>
                </p:oleObj>
              </mc:Choice>
              <mc:Fallback>
                <p:oleObj name="Equation" r:id="rId15" imgW="330120" imgH="711000" progId="Equation.3">
                  <p:embed/>
                  <p:pic>
                    <p:nvPicPr>
                      <p:cNvPr id="0" name=""/>
                      <p:cNvPicPr>
                        <a:picLocks noChangeAspect="1" noChangeArrowheads="1"/>
                      </p:cNvPicPr>
                      <p:nvPr/>
                    </p:nvPicPr>
                    <p:blipFill>
                      <a:blip r:embed="rId16"/>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127412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0" y="2308225"/>
            <a:ext cx="9144000" cy="313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60</a:t>
            </a:r>
            <a:endParaRPr lang="en-US" sz="1000" dirty="0">
              <a:solidFill>
                <a:srgbClr val="3366FF"/>
              </a:solidFill>
            </a:endParaRPr>
          </a:p>
        </p:txBody>
      </p:sp>
      <p:sp>
        <p:nvSpPr>
          <p:cNvPr id="15873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13380835"/>
              </p:ext>
            </p:extLst>
          </p:nvPr>
        </p:nvGraphicFramePr>
        <p:xfrm>
          <a:off x="1972800" y="4502150"/>
          <a:ext cx="2374900" cy="787400"/>
        </p:xfrm>
        <a:graphic>
          <a:graphicData uri="http://schemas.openxmlformats.org/presentationml/2006/ole">
            <mc:AlternateContent xmlns:mc="http://schemas.openxmlformats.org/markup-compatibility/2006">
              <mc:Choice xmlns:v="urn:schemas-microsoft-com:vml" Requires="v">
                <p:oleObj spid="_x0000_s227492" name="Equation" r:id="rId3" imgW="2374560" imgH="787320" progId="Equation.3">
                  <p:embed/>
                </p:oleObj>
              </mc:Choice>
              <mc:Fallback>
                <p:oleObj name="Equation" r:id="rId3" imgW="2374560" imgH="787320" progId="Equation.3">
                  <p:embed/>
                  <p:pic>
                    <p:nvPicPr>
                      <p:cNvPr id="0" name=""/>
                      <p:cNvPicPr>
                        <a:picLocks noChangeAspect="1" noChangeArrowheads="1"/>
                      </p:cNvPicPr>
                      <p:nvPr/>
                    </p:nvPicPr>
                    <p:blipFill>
                      <a:blip r:embed="rId4"/>
                      <a:srcRect/>
                      <a:stretch>
                        <a:fillRect/>
                      </a:stretch>
                    </p:blipFill>
                    <p:spPr bwMode="auto">
                      <a:xfrm>
                        <a:off x="1972800" y="4502150"/>
                        <a:ext cx="2374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295662767"/>
              </p:ext>
            </p:extLst>
          </p:nvPr>
        </p:nvGraphicFramePr>
        <p:xfrm>
          <a:off x="2023200" y="3482975"/>
          <a:ext cx="3921125" cy="371475"/>
        </p:xfrm>
        <a:graphic>
          <a:graphicData uri="http://schemas.openxmlformats.org/presentationml/2006/ole">
            <mc:AlternateContent xmlns:mc="http://schemas.openxmlformats.org/markup-compatibility/2006">
              <mc:Choice xmlns:v="urn:schemas-microsoft-com:vml" Requires="v">
                <p:oleObj spid="_x0000_s227493" name="Equation" r:id="rId5" imgW="3911400" imgH="368280" progId="Equation.3">
                  <p:embed/>
                </p:oleObj>
              </mc:Choice>
              <mc:Fallback>
                <p:oleObj name="Equation" r:id="rId5" imgW="3911400" imgH="368280" progId="Equation.3">
                  <p:embed/>
                  <p:pic>
                    <p:nvPicPr>
                      <p:cNvPr id="0" name=""/>
                      <p:cNvPicPr>
                        <a:picLocks noChangeAspect="1" noChangeArrowheads="1"/>
                      </p:cNvPicPr>
                      <p:nvPr/>
                    </p:nvPicPr>
                    <p:blipFill>
                      <a:blip r:embed="rId6"/>
                      <a:srcRect/>
                      <a:stretch>
                        <a:fillRect/>
                      </a:stretch>
                    </p:blipFill>
                    <p:spPr bwMode="auto">
                      <a:xfrm>
                        <a:off x="2023200" y="3482975"/>
                        <a:ext cx="39211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92126281"/>
              </p:ext>
            </p:extLst>
          </p:nvPr>
        </p:nvGraphicFramePr>
        <p:xfrm>
          <a:off x="2023200" y="3873500"/>
          <a:ext cx="4111625" cy="371475"/>
        </p:xfrm>
        <a:graphic>
          <a:graphicData uri="http://schemas.openxmlformats.org/presentationml/2006/ole">
            <mc:AlternateContent xmlns:mc="http://schemas.openxmlformats.org/markup-compatibility/2006">
              <mc:Choice xmlns:v="urn:schemas-microsoft-com:vml" Requires="v">
                <p:oleObj spid="_x0000_s227494" name="Equation" r:id="rId7" imgW="4101840" imgH="368280" progId="Equation.3">
                  <p:embed/>
                </p:oleObj>
              </mc:Choice>
              <mc:Fallback>
                <p:oleObj name="Equation" r:id="rId7" imgW="4101840" imgH="368280" progId="Equation.3">
                  <p:embed/>
                  <p:pic>
                    <p:nvPicPr>
                      <p:cNvPr id="0" name=""/>
                      <p:cNvPicPr>
                        <a:picLocks noChangeAspect="1" noChangeArrowheads="1"/>
                      </p:cNvPicPr>
                      <p:nvPr/>
                    </p:nvPicPr>
                    <p:blipFill>
                      <a:blip r:embed="rId8"/>
                      <a:srcRect/>
                      <a:stretch>
                        <a:fillRect/>
                      </a:stretch>
                    </p:blipFill>
                    <p:spPr bwMode="auto">
                      <a:xfrm>
                        <a:off x="2023200" y="3873500"/>
                        <a:ext cx="4111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Thus, provided that </a:t>
            </a:r>
            <a:r>
              <a:rPr lang="en-GB" sz="1500" b="1" i="1" dirty="0" err="1" smtClean="0">
                <a:latin typeface="Symbol" pitchFamily="18" charset="2"/>
              </a:rPr>
              <a:t>m</a:t>
            </a:r>
            <a:r>
              <a:rPr lang="en-GB" sz="1500" b="1" i="1" baseline="-25000" dirty="0" err="1" smtClean="0"/>
              <a:t>Z</a:t>
            </a:r>
            <a:r>
              <a:rPr lang="en-GB" sz="1500" b="1" dirty="0" smtClean="0"/>
              <a:t> ≠ 0, </a:t>
            </a:r>
            <a:r>
              <a:rPr lang="en-GB" sz="1500" b="1" dirty="0"/>
              <a:t>we are able to show that the estimator is consistent, despite the fact that we cannot say anything </a:t>
            </a:r>
            <a:r>
              <a:rPr lang="en-GB" sz="1500" b="1" dirty="0" smtClean="0"/>
              <a:t>analytically about </a:t>
            </a:r>
            <a:r>
              <a:rPr lang="en-GB" sz="1500" b="1" dirty="0"/>
              <a:t>its finite sample properties.</a:t>
            </a:r>
          </a:p>
        </p:txBody>
      </p:sp>
      <p:graphicFrame>
        <p:nvGraphicFramePr>
          <p:cNvPr id="5" name="Object 4"/>
          <p:cNvGraphicFramePr>
            <a:graphicFrameLocks noChangeAspect="1"/>
          </p:cNvGraphicFramePr>
          <p:nvPr>
            <p:extLst>
              <p:ext uri="{D42A27DB-BD31-4B8C-83A1-F6EECF244321}">
                <p14:modId xmlns:p14="http://schemas.microsoft.com/office/powerpoint/2010/main" val="1340839468"/>
              </p:ext>
            </p:extLst>
          </p:nvPr>
        </p:nvGraphicFramePr>
        <p:xfrm>
          <a:off x="4919663" y="4692650"/>
          <a:ext cx="2698750" cy="371475"/>
        </p:xfrm>
        <a:graphic>
          <a:graphicData uri="http://schemas.openxmlformats.org/presentationml/2006/ole">
            <mc:AlternateContent xmlns:mc="http://schemas.openxmlformats.org/markup-compatibility/2006">
              <mc:Choice xmlns:v="urn:schemas-microsoft-com:vml" Requires="v">
                <p:oleObj spid="_x0000_s227495" name="Equation" r:id="rId9" imgW="2692080" imgH="368280" progId="Equation.3">
                  <p:embed/>
                </p:oleObj>
              </mc:Choice>
              <mc:Fallback>
                <p:oleObj name="Equation" r:id="rId9" imgW="2692080" imgH="368280" progId="Equation.3">
                  <p:embed/>
                  <p:pic>
                    <p:nvPicPr>
                      <p:cNvPr id="0" name="Object 10"/>
                      <p:cNvPicPr>
                        <a:picLocks noChangeAspect="1" noChangeArrowheads="1"/>
                      </p:cNvPicPr>
                      <p:nvPr/>
                    </p:nvPicPr>
                    <p:blipFill>
                      <a:blip r:embed="rId10"/>
                      <a:srcRect/>
                      <a:stretch>
                        <a:fillRect/>
                      </a:stretch>
                    </p:blipFill>
                    <p:spPr bwMode="auto">
                      <a:xfrm>
                        <a:off x="4919663" y="4692650"/>
                        <a:ext cx="26987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173650651"/>
              </p:ext>
            </p:extLst>
          </p:nvPr>
        </p:nvGraphicFramePr>
        <p:xfrm>
          <a:off x="2624138" y="2438400"/>
          <a:ext cx="3022600" cy="722313"/>
        </p:xfrm>
        <a:graphic>
          <a:graphicData uri="http://schemas.openxmlformats.org/presentationml/2006/ole">
            <mc:AlternateContent xmlns:mc="http://schemas.openxmlformats.org/markup-compatibility/2006">
              <mc:Choice xmlns:v="urn:schemas-microsoft-com:vml" Requires="v">
                <p:oleObj spid="_x0000_s227496" name="Equation" r:id="rId11" imgW="3022560" imgH="723600" progId="Equation.3">
                  <p:embed/>
                </p:oleObj>
              </mc:Choice>
              <mc:Fallback>
                <p:oleObj name="Equation" r:id="rId11" imgW="3022560" imgH="723600"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24138" y="2438400"/>
                        <a:ext cx="3022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a:spLocks noChangeArrowheads="1"/>
          </p:cNvSpPr>
          <p:nvPr/>
        </p:nvSpPr>
        <p:spPr bwMode="auto">
          <a:xfrm>
            <a:off x="0" y="1146175"/>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27" name="Object 10"/>
          <p:cNvGraphicFramePr>
            <a:graphicFrameLocks noChangeAspect="1"/>
          </p:cNvGraphicFramePr>
          <p:nvPr>
            <p:extLst>
              <p:ext uri="{D42A27DB-BD31-4B8C-83A1-F6EECF244321}">
                <p14:modId xmlns:p14="http://schemas.microsoft.com/office/powerpoint/2010/main" val="3438449589"/>
              </p:ext>
            </p:extLst>
          </p:nvPr>
        </p:nvGraphicFramePr>
        <p:xfrm>
          <a:off x="2714625" y="1284288"/>
          <a:ext cx="952500" cy="279400"/>
        </p:xfrm>
        <a:graphic>
          <a:graphicData uri="http://schemas.openxmlformats.org/presentationml/2006/ole">
            <mc:AlternateContent xmlns:mc="http://schemas.openxmlformats.org/markup-compatibility/2006">
              <mc:Choice xmlns:v="urn:schemas-microsoft-com:vml" Requires="v">
                <p:oleObj spid="_x0000_s227497" name="Equation" r:id="rId13" imgW="952200" imgH="279360" progId="Equation.3">
                  <p:embed/>
                </p:oleObj>
              </mc:Choice>
              <mc:Fallback>
                <p:oleObj name="Equation" r:id="rId13" imgW="952200" imgH="279360" progId="Equation.3">
                  <p:embed/>
                  <p:pic>
                    <p:nvPicPr>
                      <p:cNvPr id="0" name=""/>
                      <p:cNvPicPr>
                        <a:picLocks noChangeAspect="1" noChangeArrowheads="1"/>
                      </p:cNvPicPr>
                      <p:nvPr/>
                    </p:nvPicPr>
                    <p:blipFill>
                      <a:blip r:embed="rId14"/>
                      <a:srcRect/>
                      <a:stretch>
                        <a:fillRect/>
                      </a:stretch>
                    </p:blipFill>
                    <p:spPr bwMode="auto">
                      <a:xfrm>
                        <a:off x="2714625" y="1284288"/>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1"/>
          <p:cNvGraphicFramePr>
            <a:graphicFrameLocks noChangeAspect="1"/>
          </p:cNvGraphicFramePr>
          <p:nvPr>
            <p:extLst>
              <p:ext uri="{D42A27DB-BD31-4B8C-83A1-F6EECF244321}">
                <p14:modId xmlns:p14="http://schemas.microsoft.com/office/powerpoint/2010/main" val="3671710777"/>
              </p:ext>
            </p:extLst>
          </p:nvPr>
        </p:nvGraphicFramePr>
        <p:xfrm>
          <a:off x="2653200" y="1687513"/>
          <a:ext cx="1358900" cy="279400"/>
        </p:xfrm>
        <a:graphic>
          <a:graphicData uri="http://schemas.openxmlformats.org/presentationml/2006/ole">
            <mc:AlternateContent xmlns:mc="http://schemas.openxmlformats.org/markup-compatibility/2006">
              <mc:Choice xmlns:v="urn:schemas-microsoft-com:vml" Requires="v">
                <p:oleObj spid="_x0000_s227498" name="Equation" r:id="rId15" imgW="1358640" imgH="279360" progId="Equation.3">
                  <p:embed/>
                </p:oleObj>
              </mc:Choice>
              <mc:Fallback>
                <p:oleObj name="Equation" r:id="rId15" imgW="1358640" imgH="2793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53200" y="1687513"/>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0" name="Text Box 9"/>
          <p:cNvSpPr txBox="1">
            <a:spLocks noChangeArrowheads="1"/>
          </p:cNvSpPr>
          <p:nvPr/>
        </p:nvSpPr>
        <p:spPr bwMode="auto">
          <a:xfrm>
            <a:off x="972000" y="609900"/>
            <a:ext cx="4248150" cy="4683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333750" algn="l"/>
              </a:tabLst>
              <a:defRPr sz="2400">
                <a:solidFill>
                  <a:schemeClr val="tx1"/>
                </a:solidFill>
                <a:latin typeface="Times New Roman" pitchFamily="18" charset="0"/>
              </a:defRPr>
            </a:lvl1pPr>
            <a:lvl2pPr>
              <a:tabLst>
                <a:tab pos="1612900" algn="l"/>
                <a:tab pos="3333750" algn="l"/>
              </a:tabLst>
              <a:defRPr sz="2400">
                <a:solidFill>
                  <a:schemeClr val="tx1"/>
                </a:solidFill>
                <a:latin typeface="Times New Roman" pitchFamily="18" charset="0"/>
              </a:defRPr>
            </a:lvl2pPr>
            <a:lvl3pPr>
              <a:tabLst>
                <a:tab pos="1612900" algn="l"/>
                <a:tab pos="3333750" algn="l"/>
              </a:tabLst>
              <a:defRPr sz="2400">
                <a:solidFill>
                  <a:schemeClr val="tx1"/>
                </a:solidFill>
                <a:latin typeface="Times New Roman" pitchFamily="18" charset="0"/>
              </a:defRPr>
            </a:lvl3pPr>
            <a:lvl4pPr>
              <a:tabLst>
                <a:tab pos="1612900" algn="l"/>
                <a:tab pos="3333750" algn="l"/>
              </a:tabLst>
              <a:defRPr sz="2400">
                <a:solidFill>
                  <a:schemeClr val="tx1"/>
                </a:solidFill>
                <a:latin typeface="Times New Roman" pitchFamily="18" charset="0"/>
              </a:defRPr>
            </a:lvl4pPr>
            <a:lvl5pPr>
              <a:tabLst>
                <a:tab pos="1612900" algn="l"/>
                <a:tab pos="3333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333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333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333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333750" algn="l"/>
              </a:tabLst>
              <a:defRPr sz="2400">
                <a:solidFill>
                  <a:schemeClr val="tx1"/>
                </a:solidFill>
                <a:latin typeface="Times New Roman" pitchFamily="18" charset="0"/>
              </a:defRPr>
            </a:lvl9pPr>
          </a:lstStyle>
          <a:p>
            <a:r>
              <a:rPr lang="en-GB" sz="1800" b="1" dirty="0" smtClean="0">
                <a:latin typeface="Arial" charset="0"/>
              </a:rPr>
              <a:t>Example </a:t>
            </a:r>
            <a:r>
              <a:rPr lang="en-GB" sz="1800" b="1" dirty="0">
                <a:latin typeface="Arial" charset="0"/>
              </a:rPr>
              <a:t>use of asymptotic analysis</a:t>
            </a:r>
          </a:p>
          <a:p>
            <a:endParaRPr lang="en-GB" sz="1800" b="1" dirty="0">
              <a:latin typeface="Arial" charset="0"/>
            </a:endParaRPr>
          </a:p>
        </p:txBody>
      </p:sp>
      <p:sp>
        <p:nvSpPr>
          <p:cNvPr id="31" name="TextBox 30"/>
          <p:cNvSpPr txBox="1"/>
          <p:nvPr/>
        </p:nvSpPr>
        <p:spPr>
          <a:xfrm>
            <a:off x="1476375" y="1257300"/>
            <a:ext cx="933450" cy="369332"/>
          </a:xfrm>
          <a:prstGeom prst="rect">
            <a:avLst/>
          </a:prstGeom>
          <a:noFill/>
        </p:spPr>
        <p:txBody>
          <a:bodyPr wrap="square" rtlCol="0">
            <a:spAutoFit/>
          </a:bodyPr>
          <a:lstStyle/>
          <a:p>
            <a:r>
              <a:rPr lang="en-GB" sz="1800" b="1" dirty="0" smtClean="0"/>
              <a:t>Model:</a:t>
            </a:r>
            <a:endParaRPr lang="en-GB" sz="1800" b="1" dirty="0"/>
          </a:p>
        </p:txBody>
      </p:sp>
      <p:sp>
        <p:nvSpPr>
          <p:cNvPr id="32" name="TextBox 31"/>
          <p:cNvSpPr txBox="1"/>
          <p:nvPr/>
        </p:nvSpPr>
        <p:spPr>
          <a:xfrm>
            <a:off x="4924424" y="1438275"/>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33" name="Object 32"/>
          <p:cNvGraphicFramePr>
            <a:graphicFrameLocks noChangeAspect="1"/>
          </p:cNvGraphicFramePr>
          <p:nvPr>
            <p:extLst>
              <p:ext uri="{D42A27DB-BD31-4B8C-83A1-F6EECF244321}">
                <p14:modId xmlns:p14="http://schemas.microsoft.com/office/powerpoint/2010/main" val="1482599076"/>
              </p:ext>
            </p:extLst>
          </p:nvPr>
        </p:nvGraphicFramePr>
        <p:xfrm>
          <a:off x="7002463" y="1263650"/>
          <a:ext cx="330200" cy="709613"/>
        </p:xfrm>
        <a:graphic>
          <a:graphicData uri="http://schemas.openxmlformats.org/presentationml/2006/ole">
            <mc:AlternateContent xmlns:mc="http://schemas.openxmlformats.org/markup-compatibility/2006">
              <mc:Choice xmlns:v="urn:schemas-microsoft-com:vml" Requires="v">
                <p:oleObj spid="_x0000_s227499" name="Equation" r:id="rId17" imgW="330120" imgH="711000" progId="Equation.3">
                  <p:embed/>
                </p:oleObj>
              </mc:Choice>
              <mc:Fallback>
                <p:oleObj name="Equation" r:id="rId17" imgW="330120" imgH="711000" progId="Equation.3">
                  <p:embed/>
                  <p:pic>
                    <p:nvPicPr>
                      <p:cNvPr id="0" name=""/>
                      <p:cNvPicPr>
                        <a:picLocks noChangeAspect="1" noChangeArrowheads="1"/>
                      </p:cNvPicPr>
                      <p:nvPr/>
                    </p:nvPicPr>
                    <p:blipFill>
                      <a:blip r:embed="rId18"/>
                      <a:srcRect/>
                      <a:stretch>
                        <a:fillRect/>
                      </a:stretch>
                    </p:blipFill>
                    <p:spPr bwMode="auto">
                      <a:xfrm>
                        <a:off x="7002463" y="1263650"/>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355250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854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085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constant </a:t>
            </a:r>
            <a:r>
              <a:rPr lang="en-GB" sz="1500" b="1" i="1" dirty="0">
                <a:latin typeface="Symbol" pitchFamily="18" charset="2"/>
              </a:rPr>
              <a:t>a</a:t>
            </a:r>
            <a:r>
              <a:rPr lang="en-GB" sz="1500" b="1" dirty="0"/>
              <a:t> is described as the probability limit of the sequence, usually abbreviated as </a:t>
            </a:r>
            <a:r>
              <a:rPr lang="en-GB" sz="1500" b="1" dirty="0" err="1"/>
              <a:t>plim</a:t>
            </a:r>
            <a:r>
              <a:rPr lang="en-GB" sz="1500" b="1" dirty="0"/>
              <a:t>.</a:t>
            </a:r>
            <a:r>
              <a:rPr lang="en-US" sz="1500" dirty="0"/>
              <a:t> </a:t>
            </a:r>
            <a:endParaRPr lang="en-GB" sz="1500" dirty="0"/>
          </a:p>
        </p:txBody>
      </p:sp>
      <p:sp>
        <p:nvSpPr>
          <p:cNvPr id="10855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sp>
        <p:nvSpPr>
          <p:cNvPr id="16" name="Rectangle 15"/>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8" name="Text Box 6"/>
          <p:cNvSpPr txBox="1">
            <a:spLocks noChangeArrowheads="1"/>
          </p:cNvSpPr>
          <p:nvPr/>
        </p:nvSpPr>
        <p:spPr bwMode="auto">
          <a:xfrm>
            <a:off x="971550" y="608015"/>
            <a:ext cx="42767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Probability limits </a:t>
            </a:r>
            <a:endParaRPr lang="en-GB" b="1" dirty="0">
              <a:latin typeface="Arial" charset="0"/>
            </a:endParaRPr>
          </a:p>
        </p:txBody>
      </p:sp>
      <p:sp>
        <p:nvSpPr>
          <p:cNvPr id="25" name="Rectangle 24"/>
          <p:cNvSpPr>
            <a:spLocks noChangeArrowheads="1"/>
          </p:cNvSpPr>
          <p:nvPr/>
        </p:nvSpPr>
        <p:spPr bwMode="auto">
          <a:xfrm>
            <a:off x="0" y="1134000"/>
            <a:ext cx="9144000" cy="11721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8"/>
          <p:cNvGraphicFramePr>
            <a:graphicFrameLocks noChangeAspect="1"/>
          </p:cNvGraphicFramePr>
          <p:nvPr>
            <p:extLst>
              <p:ext uri="{D42A27DB-BD31-4B8C-83A1-F6EECF244321}">
                <p14:modId xmlns:p14="http://schemas.microsoft.com/office/powerpoint/2010/main" val="649100230"/>
              </p:ext>
            </p:extLst>
          </p:nvPr>
        </p:nvGraphicFramePr>
        <p:xfrm>
          <a:off x="1266825" y="1271588"/>
          <a:ext cx="2247900" cy="406400"/>
        </p:xfrm>
        <a:graphic>
          <a:graphicData uri="http://schemas.openxmlformats.org/presentationml/2006/ole">
            <mc:AlternateContent xmlns:mc="http://schemas.openxmlformats.org/markup-compatibility/2006">
              <mc:Choice xmlns:v="urn:schemas-microsoft-com:vml" Requires="v">
                <p:oleObj spid="_x0000_s108674" name="Equation" r:id="rId3" imgW="2247840" imgH="406080" progId="Equation.3">
                  <p:embed/>
                </p:oleObj>
              </mc:Choice>
              <mc:Fallback>
                <p:oleObj name="Equation" r:id="rId3" imgW="2247840" imgH="406080" progId="Equation.3">
                  <p:embed/>
                  <p:pic>
                    <p:nvPicPr>
                      <p:cNvPr id="0" name=""/>
                      <p:cNvPicPr>
                        <a:picLocks noChangeAspect="1" noChangeArrowheads="1"/>
                      </p:cNvPicPr>
                      <p:nvPr/>
                    </p:nvPicPr>
                    <p:blipFill>
                      <a:blip r:embed="rId4"/>
                      <a:srcRect/>
                      <a:stretch>
                        <a:fillRect/>
                      </a:stretch>
                    </p:blipFill>
                    <p:spPr bwMode="auto">
                      <a:xfrm>
                        <a:off x="1266825" y="1271588"/>
                        <a:ext cx="22479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Object 9"/>
          <p:cNvGraphicFramePr>
            <a:graphicFrameLocks noChangeAspect="1"/>
          </p:cNvGraphicFramePr>
          <p:nvPr>
            <p:extLst>
              <p:ext uri="{D42A27DB-BD31-4B8C-83A1-F6EECF244321}">
                <p14:modId xmlns:p14="http://schemas.microsoft.com/office/powerpoint/2010/main" val="3416235569"/>
              </p:ext>
            </p:extLst>
          </p:nvPr>
        </p:nvGraphicFramePr>
        <p:xfrm>
          <a:off x="1265238" y="1854900"/>
          <a:ext cx="1206500" cy="292100"/>
        </p:xfrm>
        <a:graphic>
          <a:graphicData uri="http://schemas.openxmlformats.org/presentationml/2006/ole">
            <mc:AlternateContent xmlns:mc="http://schemas.openxmlformats.org/markup-compatibility/2006">
              <mc:Choice xmlns:v="urn:schemas-microsoft-com:vml" Requires="v">
                <p:oleObj spid="_x0000_s108675" name="Equation" r:id="rId5" imgW="1206360" imgH="291960" progId="Equation.3">
                  <p:embed/>
                </p:oleObj>
              </mc:Choice>
              <mc:Fallback>
                <p:oleObj name="Equation" r:id="rId5" imgW="1206360" imgH="291960" progId="Equation.3">
                  <p:embed/>
                  <p:pic>
                    <p:nvPicPr>
                      <p:cNvPr id="0" name=""/>
                      <p:cNvPicPr>
                        <a:picLocks noChangeAspect="1" noChangeArrowheads="1"/>
                      </p:cNvPicPr>
                      <p:nvPr/>
                    </p:nvPicPr>
                    <p:blipFill>
                      <a:blip r:embed="rId6"/>
                      <a:srcRect/>
                      <a:stretch>
                        <a:fillRect/>
                      </a:stretch>
                    </p:blipFill>
                    <p:spPr bwMode="auto">
                      <a:xfrm>
                        <a:off x="1265238" y="1854900"/>
                        <a:ext cx="120650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9"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5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take as our example the mean of a sample of observations, </a:t>
            </a:r>
            <a:r>
              <a:rPr lang="en-GB" sz="1500" b="1" i="1" dirty="0"/>
              <a:t>X</a:t>
            </a:r>
            <a:r>
              <a:rPr lang="en-GB" sz="1500" b="1" dirty="0"/>
              <a:t>, generated from a random variable </a:t>
            </a:r>
            <a:r>
              <a:rPr lang="en-GB" sz="1500" b="1" i="1" dirty="0"/>
              <a:t>X</a:t>
            </a:r>
            <a:r>
              <a:rPr lang="en-GB" sz="1500" b="1" dirty="0"/>
              <a:t> with population mean </a:t>
            </a:r>
            <a:r>
              <a:rPr lang="en-GB" sz="1500" b="1" i="1" dirty="0" err="1">
                <a:latin typeface="Symbol" pitchFamily="18" charset="2"/>
              </a:rPr>
              <a:t>m</a:t>
            </a:r>
            <a:r>
              <a:rPr lang="en-GB" sz="1500" b="1" i="1" baseline="-25000" dirty="0" err="1"/>
              <a:t>X</a:t>
            </a:r>
            <a:r>
              <a:rPr lang="en-GB" sz="1500" b="1" dirty="0"/>
              <a:t> and variance </a:t>
            </a:r>
            <a:r>
              <a:rPr lang="en-GB" sz="1500" b="1" i="1" dirty="0">
                <a:latin typeface="Symbol" pitchFamily="18" charset="2"/>
              </a:rPr>
              <a:t>s</a:t>
            </a:r>
            <a:r>
              <a:rPr lang="en-GB" sz="1500" b="1" baseline="30000" dirty="0"/>
              <a:t>2</a:t>
            </a:r>
            <a:r>
              <a:rPr lang="en-GB" sz="1500" b="1" i="1" baseline="-25000" dirty="0"/>
              <a:t>X</a:t>
            </a:r>
            <a:r>
              <a:rPr lang="en-GB" sz="1500" b="1" dirty="0"/>
              <a:t>.  We will investigate how </a:t>
            </a:r>
            <a:r>
              <a:rPr lang="en-GB" sz="1500" b="1" i="1" dirty="0"/>
              <a:t>X</a:t>
            </a:r>
            <a:r>
              <a:rPr lang="en-GB" sz="1500" b="1" dirty="0"/>
              <a:t> behaves as the sample size </a:t>
            </a:r>
            <a:r>
              <a:rPr lang="en-GB" sz="1500" b="1" i="1" dirty="0"/>
              <a:t>n</a:t>
            </a:r>
            <a:r>
              <a:rPr lang="en-GB" sz="1500" b="1" dirty="0"/>
              <a:t> becomes large.</a:t>
            </a:r>
            <a:r>
              <a:rPr lang="en-US" sz="1500" dirty="0"/>
              <a:t> </a:t>
            </a:r>
            <a:endParaRPr lang="en-GB" sz="1500" dirty="0"/>
          </a:p>
        </p:txBody>
      </p:sp>
      <p:sp>
        <p:nvSpPr>
          <p:cNvPr id="51" name="Line 38"/>
          <p:cNvSpPr>
            <a:spLocks noChangeShapeType="1"/>
          </p:cNvSpPr>
          <p:nvPr/>
        </p:nvSpPr>
        <p:spPr bwMode="auto">
          <a:xfrm>
            <a:off x="8193600" y="6123600"/>
            <a:ext cx="10953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39"/>
          <p:cNvSpPr>
            <a:spLocks noChangeShapeType="1"/>
          </p:cNvSpPr>
          <p:nvPr/>
        </p:nvSpPr>
        <p:spPr bwMode="auto">
          <a:xfrm>
            <a:off x="6507163"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15837"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20"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3" name="Object 71"/>
          <p:cNvGraphicFramePr>
            <a:graphicFrameLocks noChangeAspect="1"/>
          </p:cNvGraphicFramePr>
          <p:nvPr>
            <p:extLst>
              <p:ext uri="{D42A27DB-BD31-4B8C-83A1-F6EECF244321}">
                <p14:modId xmlns:p14="http://schemas.microsoft.com/office/powerpoint/2010/main" val="136027143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15838"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96800" y="628650"/>
            <a:ext cx="8150400" cy="48791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3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PLIMS AND CONSISTENCY</a:t>
            </a:r>
            <a:endParaRPr lang="en-GB" sz="1800" b="1" dirty="0"/>
          </a:p>
        </p:txBody>
      </p:sp>
      <p:pic>
        <p:nvPicPr>
          <p:cNvPr id="115754" name="Picture 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953250" y="4248150"/>
            <a:ext cx="695325"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40" name="Line 10"/>
          <p:cNvSpPr>
            <a:spLocks noChangeShapeType="1"/>
          </p:cNvSpPr>
          <p:nvPr/>
        </p:nvSpPr>
        <p:spPr bwMode="auto">
          <a:xfrm flipH="1">
            <a:off x="6792913" y="4533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convenience we shall assume that </a:t>
            </a:r>
            <a:r>
              <a:rPr lang="en-GB" sz="1500" b="1" i="1"/>
              <a:t>X</a:t>
            </a:r>
            <a:r>
              <a:rPr lang="en-GB" sz="1500" b="1"/>
              <a:t> has a normal distribution, but this does not affect the analysis.  If </a:t>
            </a:r>
            <a:r>
              <a:rPr lang="en-GB" sz="1500" b="1" i="1"/>
              <a:t>X</a:t>
            </a:r>
            <a:r>
              <a:rPr lang="en-GB" sz="1500" b="1"/>
              <a:t> has a normal distribution with mean </a:t>
            </a:r>
            <a:r>
              <a:rPr lang="en-GB" sz="1500" b="1" i="1">
                <a:latin typeface="Symbol" pitchFamily="18" charset="2"/>
              </a:rPr>
              <a:t>m</a:t>
            </a:r>
            <a:r>
              <a:rPr lang="en-GB" sz="1500" b="1" i="1" baseline="-25000"/>
              <a:t>X</a:t>
            </a:r>
            <a:r>
              <a:rPr lang="en-GB" sz="1500" b="1"/>
              <a:t> and variance </a:t>
            </a:r>
            <a:r>
              <a:rPr lang="en-GB" sz="1500" b="1">
                <a:latin typeface="Symbol" pitchFamily="18" charset="2"/>
              </a:rPr>
              <a:t>s</a:t>
            </a:r>
            <a:r>
              <a:rPr lang="en-GB" sz="1500" b="1" baseline="30000"/>
              <a:t>2</a:t>
            </a:r>
            <a:r>
              <a:rPr lang="en-GB" sz="1500" b="1" i="1" baseline="-25000"/>
              <a:t>X</a:t>
            </a:r>
            <a:r>
              <a:rPr lang="en-GB" sz="1500" b="1"/>
              <a:t>, </a:t>
            </a:r>
            <a:r>
              <a:rPr lang="en-GB" sz="1500" b="1" i="1"/>
              <a:t>X</a:t>
            </a:r>
            <a:r>
              <a:rPr lang="en-GB" sz="1500" b="1"/>
              <a:t> will have a normal distribution with mean </a:t>
            </a:r>
            <a:r>
              <a:rPr lang="en-GB" sz="1500" b="1" i="1">
                <a:latin typeface="Symbol" pitchFamily="18" charset="2"/>
              </a:rPr>
              <a:t>m</a:t>
            </a:r>
            <a:r>
              <a:rPr lang="en-GB" sz="1500" b="1" i="1" baseline="-25000"/>
              <a:t>X</a:t>
            </a:r>
            <a:r>
              <a:rPr lang="en-GB" sz="1500" b="1"/>
              <a:t> and variance </a:t>
            </a:r>
            <a:r>
              <a:rPr lang="en-GB" sz="1500" b="1">
                <a:latin typeface="Symbol" pitchFamily="18" charset="2"/>
              </a:rPr>
              <a:t>s</a:t>
            </a:r>
            <a:r>
              <a:rPr lang="en-GB" sz="1500" b="1" baseline="30000"/>
              <a:t>2</a:t>
            </a:r>
            <a:r>
              <a:rPr lang="en-GB" sz="1500" b="1" i="1" baseline="-25000"/>
              <a:t>X </a:t>
            </a:r>
            <a:r>
              <a:rPr lang="en-GB" sz="1500" b="1"/>
              <a:t>/ </a:t>
            </a:r>
            <a:r>
              <a:rPr lang="en-GB" sz="1500" b="1" i="1"/>
              <a:t>n</a:t>
            </a:r>
            <a:r>
              <a:rPr lang="en-GB" sz="1500" b="1"/>
              <a:t>.</a:t>
            </a:r>
            <a:r>
              <a:rPr lang="en-US" sz="1500"/>
              <a:t> </a:t>
            </a:r>
            <a:endParaRPr lang="en-GB" sz="1500"/>
          </a:p>
        </p:txBody>
      </p:sp>
      <p:sp>
        <p:nvSpPr>
          <p:cNvPr id="47" name="Line 37"/>
          <p:cNvSpPr>
            <a:spLocks noChangeShapeType="1"/>
          </p:cNvSpPr>
          <p:nvPr/>
        </p:nvSpPr>
        <p:spPr bwMode="auto">
          <a:xfrm>
            <a:off x="7159625" y="61236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0695798"/>
              </p:ext>
            </p:extLst>
          </p:nvPr>
        </p:nvGraphicFramePr>
        <p:xfrm>
          <a:off x="7948613" y="5072063"/>
          <a:ext cx="217487" cy="228600"/>
        </p:xfrm>
        <a:graphic>
          <a:graphicData uri="http://schemas.openxmlformats.org/presentationml/2006/ole">
            <mc:AlternateContent xmlns:mc="http://schemas.openxmlformats.org/markup-compatibility/2006">
              <mc:Choice xmlns:v="urn:schemas-microsoft-com:vml" Requires="v">
                <p:oleObj spid="_x0000_s192596" name="Equation" r:id="rId4" imgW="241200" imgH="253800" progId="Equation.3">
                  <p:embed/>
                </p:oleObj>
              </mc:Choice>
              <mc:Fallback>
                <p:oleObj name="Equation" r:id="rId4" imgW="241200" imgH="2538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613" y="5072063"/>
                        <a:ext cx="2174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38"/>
          <p:cNvSpPr>
            <a:spLocks noChangeArrowheads="1"/>
          </p:cNvSpPr>
          <p:nvPr/>
        </p:nvSpPr>
        <p:spPr bwMode="auto">
          <a:xfrm>
            <a:off x="6580188" y="1103313"/>
            <a:ext cx="1706562" cy="2278062"/>
          </a:xfrm>
          <a:prstGeom prst="rect">
            <a:avLst/>
          </a:prstGeom>
          <a:solidFill>
            <a:srgbClr val="FBFCFF"/>
          </a:solidFill>
          <a:ln>
            <a:noFill/>
          </a:ln>
          <a:effectLst>
            <a:innerShdw blurRad="95250">
              <a:srgbClr val="004D99"/>
            </a:innerShdw>
          </a:effectLst>
          <a:extLst/>
        </p:spPr>
        <p:txBody>
          <a:bodyPr wrap="none" anchor="ctr"/>
          <a:lstStyle/>
          <a:p>
            <a:endParaRPr lang="en-GB"/>
          </a:p>
        </p:txBody>
      </p:sp>
      <p:sp>
        <p:nvSpPr>
          <p:cNvPr id="19" name="Rectangle 39"/>
          <p:cNvSpPr>
            <a:spLocks noChangeArrowheads="1"/>
          </p:cNvSpPr>
          <p:nvPr/>
        </p:nvSpPr>
        <p:spPr bwMode="auto">
          <a:xfrm>
            <a:off x="6934199" y="1609200"/>
            <a:ext cx="981075" cy="2873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a:xfrm>
            <a:off x="6624000" y="1148400"/>
            <a:ext cx="1620000" cy="396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Box 40"/>
          <p:cNvSpPr txBox="1">
            <a:spLocks noChangeArrowheads="1"/>
          </p:cNvSpPr>
          <p:nvPr/>
        </p:nvSpPr>
        <p:spPr bwMode="auto">
          <a:xfrm>
            <a:off x="6437313" y="1066800"/>
            <a:ext cx="1706562" cy="2362200"/>
          </a:xfrm>
          <a:prstGeom prst="rect">
            <a:avLst/>
          </a:prstGeom>
          <a:noFill/>
          <a:ln>
            <a:noFill/>
          </a:ln>
          <a:effectLst/>
        </p:spPr>
        <p:txBody>
          <a:bodyPr/>
          <a:lstStyle>
            <a:lvl1pPr>
              <a:tabLst>
                <a:tab pos="762000" algn="r"/>
                <a:tab pos="1257300" algn="dec"/>
              </a:tabLst>
              <a:defRPr sz="2400">
                <a:solidFill>
                  <a:schemeClr val="tx1"/>
                </a:solidFill>
                <a:latin typeface="Times New Roman" pitchFamily="18" charset="0"/>
              </a:defRPr>
            </a:lvl1pPr>
            <a:lvl2pPr>
              <a:tabLst>
                <a:tab pos="762000" algn="r"/>
                <a:tab pos="1257300" algn="dec"/>
              </a:tabLst>
              <a:defRPr sz="2400">
                <a:solidFill>
                  <a:schemeClr val="tx1"/>
                </a:solidFill>
                <a:latin typeface="Times New Roman" pitchFamily="18" charset="0"/>
              </a:defRPr>
            </a:lvl2pPr>
            <a:lvl3pPr>
              <a:tabLst>
                <a:tab pos="762000" algn="r"/>
                <a:tab pos="1257300" algn="dec"/>
              </a:tabLst>
              <a:defRPr sz="2400">
                <a:solidFill>
                  <a:schemeClr val="tx1"/>
                </a:solidFill>
                <a:latin typeface="Times New Roman" pitchFamily="18" charset="0"/>
              </a:defRPr>
            </a:lvl3pPr>
            <a:lvl4pPr>
              <a:tabLst>
                <a:tab pos="762000" algn="r"/>
                <a:tab pos="1257300" algn="dec"/>
              </a:tabLst>
              <a:defRPr sz="2400">
                <a:solidFill>
                  <a:schemeClr val="tx1"/>
                </a:solidFill>
                <a:latin typeface="Times New Roman" pitchFamily="18" charset="0"/>
              </a:defRPr>
            </a:lvl4pPr>
            <a:lvl5pPr>
              <a:tabLst>
                <a:tab pos="762000" algn="r"/>
                <a:tab pos="1257300" algn="dec"/>
              </a:tabLst>
              <a:defRPr sz="2400">
                <a:solidFill>
                  <a:schemeClr val="tx1"/>
                </a:solidFill>
                <a:latin typeface="Times New Roman" pitchFamily="18" charset="0"/>
              </a:defRPr>
            </a:lvl5pPr>
            <a:lvl6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6pPr>
            <a:lvl7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7pPr>
            <a:lvl8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8pPr>
            <a:lvl9pPr eaLnBrk="0" fontAlgn="base" hangingPunct="0">
              <a:spcBef>
                <a:spcPct val="0"/>
              </a:spcBef>
              <a:spcAft>
                <a:spcPct val="0"/>
              </a:spcAft>
              <a:tabLst>
                <a:tab pos="762000" algn="r"/>
                <a:tab pos="1257300" algn="dec"/>
              </a:tabLst>
              <a:defRPr sz="2400">
                <a:solidFill>
                  <a:schemeClr val="tx1"/>
                </a:solidFill>
                <a:latin typeface="Times New Roman" pitchFamily="18" charset="0"/>
              </a:defRPr>
            </a:lvl9pPr>
          </a:lstStyle>
          <a:p>
            <a:pPr>
              <a:spcBef>
                <a:spcPct val="50000"/>
              </a:spcBef>
            </a:pPr>
            <a:r>
              <a:rPr lang="en-US" sz="1800" b="1" dirty="0">
                <a:solidFill>
                  <a:srgbClr val="000000"/>
                </a:solidFill>
                <a:latin typeface="Arial" charset="0"/>
              </a:rPr>
              <a:t>	      </a:t>
            </a:r>
            <a:r>
              <a:rPr lang="en-US" b="1" i="1" dirty="0">
                <a:solidFill>
                  <a:srgbClr val="000000"/>
                </a:solidFill>
              </a:rPr>
              <a:t>n</a:t>
            </a:r>
            <a:r>
              <a:rPr lang="en-US" b="1" dirty="0">
                <a:solidFill>
                  <a:srgbClr val="000000"/>
                </a:solidFill>
              </a:rPr>
              <a:t>     </a:t>
            </a:r>
            <a:endParaRPr lang="en-US" b="1" dirty="0">
              <a:solidFill>
                <a:srgbClr val="000000"/>
              </a:solidFill>
              <a:latin typeface="Arial" charset="0"/>
            </a:endParaRPr>
          </a:p>
          <a:p>
            <a:pPr>
              <a:spcBef>
                <a:spcPct val="50000"/>
              </a:spcBef>
            </a:pPr>
            <a:r>
              <a:rPr lang="en-US" sz="1800" b="1" dirty="0">
                <a:solidFill>
                  <a:srgbClr val="000000"/>
                </a:solidFill>
                <a:latin typeface="Arial" charset="0"/>
              </a:rPr>
              <a:t>	1	</a:t>
            </a:r>
            <a:r>
              <a:rPr lang="en-US" sz="1800" b="1" dirty="0" smtClean="0">
                <a:solidFill>
                  <a:srgbClr val="000000"/>
                </a:solidFill>
                <a:latin typeface="Arial" charset="0"/>
              </a:rPr>
              <a:t>50</a:t>
            </a:r>
            <a:endParaRPr lang="en-US" sz="1800" b="1" dirty="0">
              <a:solidFill>
                <a:srgbClr val="000000"/>
              </a:solidFill>
              <a:latin typeface="Arial" charset="0"/>
            </a:endParaRPr>
          </a:p>
        </p:txBody>
      </p:sp>
      <p:graphicFrame>
        <p:nvGraphicFramePr>
          <p:cNvPr id="22" name="Object 71"/>
          <p:cNvGraphicFramePr>
            <a:graphicFrameLocks noChangeAspect="1"/>
          </p:cNvGraphicFramePr>
          <p:nvPr>
            <p:extLst>
              <p:ext uri="{D42A27DB-BD31-4B8C-83A1-F6EECF244321}">
                <p14:modId xmlns:p14="http://schemas.microsoft.com/office/powerpoint/2010/main" val="1360271436"/>
              </p:ext>
            </p:extLst>
          </p:nvPr>
        </p:nvGraphicFramePr>
        <p:xfrm>
          <a:off x="7581900" y="1143000"/>
          <a:ext cx="404813" cy="368300"/>
        </p:xfrm>
        <a:graphic>
          <a:graphicData uri="http://schemas.openxmlformats.org/presentationml/2006/ole">
            <mc:AlternateContent xmlns:mc="http://schemas.openxmlformats.org/markup-compatibility/2006">
              <mc:Choice xmlns:v="urn:schemas-microsoft-com:vml" Requires="v">
                <p:oleObj spid="_x0000_s192597" name="Equation" r:id="rId6" imgW="406080" imgH="368280" progId="Equation.3">
                  <p:embed/>
                </p:oleObj>
              </mc:Choice>
              <mc:Fallback>
                <p:oleObj name="Equation" r:id="rId6" imgW="40608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1143000"/>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6"/>
          <p:cNvSpPr>
            <a:spLocks noChangeShapeType="1"/>
          </p:cNvSpPr>
          <p:nvPr/>
        </p:nvSpPr>
        <p:spPr bwMode="auto">
          <a:xfrm>
            <a:off x="6602400" y="1544400"/>
            <a:ext cx="1663200" cy="9225"/>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67583464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AB56B6B-0C55-4D1A-A386-848CE04F7A10}"/>
</file>

<file path=customXml/itemProps2.xml><?xml version="1.0" encoding="utf-8"?>
<ds:datastoreItem xmlns:ds="http://schemas.openxmlformats.org/officeDocument/2006/customXml" ds:itemID="{FC4D8B5E-738A-4209-B6B5-FB4C397F1F05}"/>
</file>

<file path=customXml/itemProps3.xml><?xml version="1.0" encoding="utf-8"?>
<ds:datastoreItem xmlns:ds="http://schemas.openxmlformats.org/officeDocument/2006/customXml" ds:itemID="{74C6178E-1155-4B74-A31E-C87E8352D389}"/>
</file>

<file path=docProps/app.xml><?xml version="1.0" encoding="utf-8"?>
<Properties xmlns="http://schemas.openxmlformats.org/officeDocument/2006/extended-properties" xmlns:vt="http://schemas.openxmlformats.org/officeDocument/2006/docPropsVTypes">
  <TotalTime>4018</TotalTime>
  <Words>3141</Words>
  <Application>Microsoft Office PowerPoint</Application>
  <PresentationFormat>On-screen Show (4:3)</PresentationFormat>
  <Paragraphs>435</Paragraphs>
  <Slides>62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6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150</cp:revision>
  <dcterms:created xsi:type="dcterms:W3CDTF">1998-05-09T13:24:56Z</dcterms:created>
  <dcterms:modified xsi:type="dcterms:W3CDTF">2016-04-21T12:30:49Z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