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30" r:id="rId2"/>
    <p:sldId id="332" r:id="rId3"/>
    <p:sldId id="426" r:id="rId4"/>
    <p:sldId id="427" r:id="rId5"/>
    <p:sldId id="428" r:id="rId6"/>
    <p:sldId id="429" r:id="rId7"/>
    <p:sldId id="284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004D99"/>
    <a:srgbClr val="FFFFFF"/>
    <a:srgbClr val="F5F5F5"/>
    <a:srgbClr val="0066CC"/>
    <a:srgbClr val="F8F5FA"/>
    <a:srgbClr val="FBFC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8" autoAdjust="0"/>
    <p:restoredTop sz="98235" autoAdjust="0"/>
  </p:normalViewPr>
  <p:slideViewPr>
    <p:cSldViewPr snapToGrid="0" showGuides="1">
      <p:cViewPr>
        <p:scale>
          <a:sx n="100" d="100"/>
          <a:sy n="100" d="100"/>
        </p:scale>
        <p:origin x="-2208" y="-420"/>
      </p:cViewPr>
      <p:guideLst>
        <p:guide orient="horz" pos="391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F49EF-FEE7-4526-BBD0-118AB7A1F2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221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F2887-D913-4066-8AD3-CC5FEF7F1C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49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E8BFE-3539-4BFB-B782-B8386CB926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5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996BF-C181-4A29-A329-37E994B22B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74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22EBA-1A1F-4D89-82BA-BFFC0A5EF4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6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45A05-D3E4-4136-A12C-4DEA4E90C1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8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C7662-8069-4CA8-B413-328BE90D7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8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B0ACE-B240-4AD6-9363-1B82F95847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000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98FDC-9B5B-447F-8AB0-7F14706C37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077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D11EB-13AF-4255-BABB-13E470BD75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4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6466A-18FA-4C22-9E94-71EF9907F8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73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259E239C-1DD3-41EF-86B5-08915026A56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4.emf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6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13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GB" sz="1500" b="1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64235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If </a:t>
            </a:r>
            <a:r>
              <a:rPr lang="en-GB" sz="1500" b="1" dirty="0"/>
              <a:t>you wish to demonstrate that an estimator is consistent, it is often possible to do so relatively painlessly by using the following two-part sufficient condition:</a:t>
            </a:r>
          </a:p>
          <a:p>
            <a:pPr marL="447675" indent="-447675">
              <a:spcBef>
                <a:spcPts val="0"/>
              </a:spcBef>
            </a:pPr>
            <a:r>
              <a:rPr lang="en-GB" sz="1500" b="1" dirty="0"/>
              <a:t>(</a:t>
            </a:r>
            <a:r>
              <a:rPr lang="en-GB" sz="1500" b="1" dirty="0" smtClean="0"/>
              <a:t>1) The </a:t>
            </a:r>
            <a:r>
              <a:rPr lang="en-GB" sz="1500" b="1" dirty="0"/>
              <a:t>estimator is unbiased</a:t>
            </a:r>
            <a:r>
              <a:rPr lang="en-GB" sz="1500" b="1" dirty="0" smtClean="0"/>
              <a:t>. (2) Its </a:t>
            </a:r>
            <a:r>
              <a:rPr lang="en-GB" sz="1500" b="1" dirty="0"/>
              <a:t>variance goes to zero as the sample size becomes large.</a:t>
            </a:r>
          </a:p>
          <a:p>
            <a:endParaRPr lang="en-GB" sz="1500" b="1" dirty="0"/>
          </a:p>
          <a:p>
            <a:endParaRPr lang="en-GB" sz="1500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</a:t>
            </a:r>
            <a:r>
              <a:rPr lang="en-GB" sz="1800" b="1" dirty="0" smtClean="0">
                <a:solidFill>
                  <a:srgbClr val="000000"/>
                </a:solidFill>
              </a:rPr>
              <a:t>SUFFICIENT CONDITION FOR </a:t>
            </a:r>
            <a:r>
              <a:rPr lang="en-GB" sz="1800" b="1" dirty="0">
                <a:solidFill>
                  <a:srgbClr val="000000"/>
                </a:solidFill>
              </a:rPr>
              <a:t>CONSISTENCY</a:t>
            </a:r>
            <a:endParaRPr lang="en-GB" sz="18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74674"/>
            <a:ext cx="9144000" cy="1273176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971550" y="703265"/>
            <a:ext cx="7105650" cy="108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S</a:t>
            </a:r>
            <a:r>
              <a:rPr lang="en-GB" sz="1800" b="1" dirty="0" smtClean="0">
                <a:latin typeface="Arial" charset="0"/>
              </a:rPr>
              <a:t>ufficient condition for the consistency of an estimator:</a:t>
            </a:r>
            <a:endParaRPr lang="en-GB" sz="1800" b="1" dirty="0">
              <a:latin typeface="Arial" charset="0"/>
            </a:endParaRPr>
          </a:p>
          <a:p>
            <a:pPr marL="447675" indent="-447675">
              <a:spcBef>
                <a:spcPts val="600"/>
              </a:spcBef>
            </a:pPr>
            <a:r>
              <a:rPr lang="en-GB" sz="1800" b="1" dirty="0" smtClean="0">
                <a:latin typeface="Arial" charset="0"/>
              </a:rPr>
              <a:t>(1)	The estimator is unbiased.</a:t>
            </a:r>
          </a:p>
          <a:p>
            <a:pPr marL="447675" indent="-447675"/>
            <a:r>
              <a:rPr lang="en-GB" sz="1800" b="1" dirty="0" smtClean="0">
                <a:latin typeface="Arial" charset="0"/>
              </a:rPr>
              <a:t>(2)	Its variance goes to zero as the sample size becomes large.</a:t>
            </a:r>
            <a:endParaRPr lang="en-GB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301625" y="578802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endParaRPr lang="en-GB" sz="1500" b="1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64235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The first part of the condition may be weakened to a requirement that the estimator be asymptotically unbiased.</a:t>
            </a:r>
            <a:endParaRPr lang="en-GB" sz="1500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</a:t>
            </a:r>
            <a:r>
              <a:rPr lang="en-GB" sz="1800" b="1" dirty="0" smtClean="0">
                <a:solidFill>
                  <a:srgbClr val="000000"/>
                </a:solidFill>
              </a:rPr>
              <a:t>SUFFICIENT CONDITION FOR </a:t>
            </a:r>
            <a:r>
              <a:rPr lang="en-GB" sz="1800" b="1" dirty="0">
                <a:solidFill>
                  <a:srgbClr val="000000"/>
                </a:solidFill>
              </a:rPr>
              <a:t>CONSISTENCY</a:t>
            </a:r>
            <a:endParaRPr lang="en-GB" sz="1800" b="1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74674"/>
            <a:ext cx="9144000" cy="1273176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971550" y="703265"/>
            <a:ext cx="7105650" cy="108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S</a:t>
            </a:r>
            <a:r>
              <a:rPr lang="en-GB" sz="1800" b="1" dirty="0" smtClean="0">
                <a:latin typeface="Arial" charset="0"/>
              </a:rPr>
              <a:t>ufficient condition for the consistency of an estimator:</a:t>
            </a:r>
            <a:endParaRPr lang="en-GB" sz="1800" b="1" dirty="0">
              <a:latin typeface="Arial" charset="0"/>
            </a:endParaRPr>
          </a:p>
          <a:p>
            <a:pPr marL="447675" indent="-447675">
              <a:spcBef>
                <a:spcPts val="600"/>
              </a:spcBef>
            </a:pPr>
            <a:r>
              <a:rPr lang="en-GB" sz="1800" b="1" dirty="0" smtClean="0">
                <a:latin typeface="Arial" charset="0"/>
              </a:rPr>
              <a:t>(1)	The estimator is asymptotically unbiased.</a:t>
            </a:r>
          </a:p>
          <a:p>
            <a:pPr marL="447675" indent="-447675"/>
            <a:r>
              <a:rPr lang="en-GB" sz="1800" b="1" dirty="0" smtClean="0">
                <a:latin typeface="Arial" charset="0"/>
              </a:rPr>
              <a:t>(2)	Its variance goes to zero as the sample size becomes large.</a:t>
            </a:r>
            <a:endParaRPr lang="en-GB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7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496800" y="628650"/>
            <a:ext cx="8150400" cy="48791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74" name="Text Box 4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20875" name="Text Box 4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sample mean may be shown to be consistent by this method. The figure illustrates the simulation shown in the previous slideshow. The true value of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500" b="1" dirty="0" smtClean="0"/>
              <a:t> is 100. The distribution of the sample mean is shown for various sample sizes.</a:t>
            </a:r>
            <a:endParaRPr lang="en-GB" sz="1500" b="1" dirty="0"/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16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34444"/>
              </p:ext>
            </p:extLst>
          </p:nvPr>
        </p:nvGraphicFramePr>
        <p:xfrm>
          <a:off x="7948613" y="5072063"/>
          <a:ext cx="217080" cy="228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88" name="Equation" r:id="rId4" imgW="241200" imgH="253800" progId="Equation.3">
                  <p:embed/>
                </p:oleObj>
              </mc:Choice>
              <mc:Fallback>
                <p:oleObj name="Equation" r:id="rId4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8613" y="5072063"/>
                        <a:ext cx="217080" cy="228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5400675" y="4248150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n</a:t>
            </a:r>
            <a:r>
              <a:rPr lang="en-GB" sz="1600" b="1" dirty="0" smtClean="0"/>
              <a:t> = 100</a:t>
            </a:r>
            <a:endParaRPr lang="en-GB" sz="1600" b="1" dirty="0"/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 flipH="1">
            <a:off x="5240338" y="4533900"/>
            <a:ext cx="287337" cy="25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" name="TextBox 46"/>
          <p:cNvSpPr txBox="1"/>
          <p:nvPr/>
        </p:nvSpPr>
        <p:spPr>
          <a:xfrm>
            <a:off x="5162550" y="3076575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n</a:t>
            </a:r>
            <a:r>
              <a:rPr lang="en-GB" sz="1600" b="1" dirty="0" smtClean="0"/>
              <a:t> = 400</a:t>
            </a:r>
            <a:endParaRPr lang="en-GB" sz="1600" b="1" dirty="0"/>
          </a:p>
        </p:txBody>
      </p:sp>
      <p:sp>
        <p:nvSpPr>
          <p:cNvPr id="48" name="Line 10"/>
          <p:cNvSpPr>
            <a:spLocks noChangeShapeType="1"/>
          </p:cNvSpPr>
          <p:nvPr/>
        </p:nvSpPr>
        <p:spPr bwMode="auto">
          <a:xfrm flipH="1">
            <a:off x="5002213" y="3362325"/>
            <a:ext cx="287337" cy="25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5133975" y="1752600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n</a:t>
            </a:r>
            <a:r>
              <a:rPr lang="en-GB" sz="1600" b="1" dirty="0" smtClean="0"/>
              <a:t> = 1600</a:t>
            </a:r>
            <a:endParaRPr lang="en-GB" sz="1600" b="1" dirty="0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 flipH="1">
            <a:off x="4973638" y="2038350"/>
            <a:ext cx="287337" cy="25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" name="Rectangle 38"/>
          <p:cNvSpPr>
            <a:spLocks noChangeArrowheads="1"/>
          </p:cNvSpPr>
          <p:nvPr/>
        </p:nvSpPr>
        <p:spPr bwMode="auto">
          <a:xfrm>
            <a:off x="6580188" y="1103313"/>
            <a:ext cx="1706562" cy="2278062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624000" y="1148400"/>
            <a:ext cx="1620000" cy="396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872" name="Text Box 40"/>
          <p:cNvSpPr txBox="1">
            <a:spLocks noChangeArrowheads="1"/>
          </p:cNvSpPr>
          <p:nvPr/>
        </p:nvSpPr>
        <p:spPr bwMode="auto">
          <a:xfrm>
            <a:off x="6437312" y="1066800"/>
            <a:ext cx="1792287" cy="23622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      </a:t>
            </a:r>
            <a:r>
              <a:rPr lang="en-US" b="1" i="1" dirty="0">
                <a:solidFill>
                  <a:srgbClr val="000000"/>
                </a:solidFill>
              </a:rPr>
              <a:t>n</a:t>
            </a:r>
            <a:r>
              <a:rPr lang="en-US" b="1" dirty="0">
                <a:solidFill>
                  <a:srgbClr val="000000"/>
                </a:solidFill>
              </a:rPr>
              <a:t>     </a:t>
            </a:r>
            <a:endParaRPr lang="en-US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50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25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25	10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100	5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00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2.5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1600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1.25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2090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625898"/>
              </p:ext>
            </p:extLst>
          </p:nvPr>
        </p:nvGraphicFramePr>
        <p:xfrm>
          <a:off x="7581900" y="1143000"/>
          <a:ext cx="4048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89" name="Equation" r:id="rId6" imgW="406080" imgH="368280" progId="Equation.3">
                  <p:embed/>
                </p:oleObj>
              </mc:Choice>
              <mc:Fallback>
                <p:oleObj name="Equation" r:id="rId6" imgW="4060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1143000"/>
                        <a:ext cx="404813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602400" y="1544400"/>
            <a:ext cx="1663200" cy="9225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</a:t>
            </a:r>
            <a:r>
              <a:rPr lang="en-GB" sz="1800" b="1" dirty="0" smtClean="0">
                <a:solidFill>
                  <a:srgbClr val="000000"/>
                </a:solidFill>
              </a:rPr>
              <a:t>SUFFICIENT CONDITION FOR </a:t>
            </a:r>
            <a:r>
              <a:rPr lang="en-GB" sz="1800" b="1" dirty="0">
                <a:solidFill>
                  <a:srgbClr val="000000"/>
                </a:solidFill>
              </a:rPr>
              <a:t>CONSISTENCY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326670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496800" y="628650"/>
            <a:ext cx="8150400" cy="48791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74" name="Text Box 4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20875" name="Text Box 4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sample mean is unbiased and its variance tends to zero as </a:t>
            </a:r>
            <a:r>
              <a:rPr lang="en-GB" sz="1500" b="1" i="1" dirty="0" smtClean="0"/>
              <a:t>n</a:t>
            </a:r>
            <a:r>
              <a:rPr lang="en-GB" sz="1500" b="1" dirty="0" smtClean="0"/>
              <a:t> becomes large.</a:t>
            </a:r>
            <a:endParaRPr lang="en-GB" sz="1500" b="1" dirty="0"/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716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058185"/>
              </p:ext>
            </p:extLst>
          </p:nvPr>
        </p:nvGraphicFramePr>
        <p:xfrm>
          <a:off x="7948613" y="5072063"/>
          <a:ext cx="217080" cy="228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4" name="Equation" r:id="rId4" imgW="241200" imgH="253800" progId="Equation.3">
                  <p:embed/>
                </p:oleObj>
              </mc:Choice>
              <mc:Fallback>
                <p:oleObj name="Equation" r:id="rId4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8613" y="5072063"/>
                        <a:ext cx="217080" cy="228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5400675" y="4248150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n</a:t>
            </a:r>
            <a:r>
              <a:rPr lang="en-GB" sz="1600" b="1" dirty="0" smtClean="0"/>
              <a:t> = 100</a:t>
            </a:r>
            <a:endParaRPr lang="en-GB" sz="1600" b="1" dirty="0"/>
          </a:p>
        </p:txBody>
      </p:sp>
      <p:sp>
        <p:nvSpPr>
          <p:cNvPr id="44" name="Line 10"/>
          <p:cNvSpPr>
            <a:spLocks noChangeShapeType="1"/>
          </p:cNvSpPr>
          <p:nvPr/>
        </p:nvSpPr>
        <p:spPr bwMode="auto">
          <a:xfrm flipH="1">
            <a:off x="5240338" y="4533900"/>
            <a:ext cx="287337" cy="25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" name="TextBox 46"/>
          <p:cNvSpPr txBox="1"/>
          <p:nvPr/>
        </p:nvSpPr>
        <p:spPr>
          <a:xfrm>
            <a:off x="5162550" y="3076575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n</a:t>
            </a:r>
            <a:r>
              <a:rPr lang="en-GB" sz="1600" b="1" dirty="0" smtClean="0"/>
              <a:t> = 400</a:t>
            </a:r>
            <a:endParaRPr lang="en-GB" sz="1600" b="1" dirty="0"/>
          </a:p>
        </p:txBody>
      </p:sp>
      <p:sp>
        <p:nvSpPr>
          <p:cNvPr id="48" name="Line 10"/>
          <p:cNvSpPr>
            <a:spLocks noChangeShapeType="1"/>
          </p:cNvSpPr>
          <p:nvPr/>
        </p:nvSpPr>
        <p:spPr bwMode="auto">
          <a:xfrm flipH="1">
            <a:off x="5002213" y="3362325"/>
            <a:ext cx="287337" cy="25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5133975" y="1752600"/>
            <a:ext cx="1028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n</a:t>
            </a:r>
            <a:r>
              <a:rPr lang="en-GB" sz="1600" b="1" dirty="0" smtClean="0"/>
              <a:t> = 1600</a:t>
            </a:r>
            <a:endParaRPr lang="en-GB" sz="1600" b="1" dirty="0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 flipH="1">
            <a:off x="4973638" y="2038350"/>
            <a:ext cx="287337" cy="25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" name="Rectangle 38"/>
          <p:cNvSpPr>
            <a:spLocks noChangeArrowheads="1"/>
          </p:cNvSpPr>
          <p:nvPr/>
        </p:nvSpPr>
        <p:spPr bwMode="auto">
          <a:xfrm>
            <a:off x="6580188" y="1103313"/>
            <a:ext cx="1706562" cy="2278062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624000" y="1148400"/>
            <a:ext cx="1620000" cy="396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872" name="Text Box 40"/>
          <p:cNvSpPr txBox="1">
            <a:spLocks noChangeArrowheads="1"/>
          </p:cNvSpPr>
          <p:nvPr/>
        </p:nvSpPr>
        <p:spPr bwMode="auto">
          <a:xfrm>
            <a:off x="6437312" y="1066800"/>
            <a:ext cx="1792287" cy="23622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62000" algn="r"/>
                <a:tab pos="1257300" algn="dec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      </a:t>
            </a:r>
            <a:r>
              <a:rPr lang="en-US" b="1" i="1" dirty="0">
                <a:solidFill>
                  <a:srgbClr val="000000"/>
                </a:solidFill>
              </a:rPr>
              <a:t>n</a:t>
            </a:r>
            <a:r>
              <a:rPr lang="en-US" b="1" dirty="0">
                <a:solidFill>
                  <a:srgbClr val="000000"/>
                </a:solidFill>
              </a:rPr>
              <a:t>     </a:t>
            </a:r>
            <a:endParaRPr lang="en-US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50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25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25	10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100	5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00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2.5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1600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1.25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20903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243624"/>
              </p:ext>
            </p:extLst>
          </p:nvPr>
        </p:nvGraphicFramePr>
        <p:xfrm>
          <a:off x="7581900" y="1143000"/>
          <a:ext cx="4048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5" name="Equation" r:id="rId6" imgW="406080" imgH="368280" progId="Equation.3">
                  <p:embed/>
                </p:oleObj>
              </mc:Choice>
              <mc:Fallback>
                <p:oleObj name="Equation" r:id="rId6" imgW="4060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1143000"/>
                        <a:ext cx="404813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602400" y="1544400"/>
            <a:ext cx="1663200" cy="9225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</a:t>
            </a:r>
            <a:r>
              <a:rPr lang="en-GB" sz="1800" b="1" dirty="0" smtClean="0">
                <a:solidFill>
                  <a:srgbClr val="000000"/>
                </a:solidFill>
              </a:rPr>
              <a:t>SUFFICIENT CONDITION FOR </a:t>
            </a:r>
            <a:r>
              <a:rPr lang="en-GB" sz="1800" b="1" dirty="0">
                <a:solidFill>
                  <a:srgbClr val="000000"/>
                </a:solidFill>
              </a:rPr>
              <a:t>CONSISTENCY</a:t>
            </a:r>
            <a:endParaRPr lang="en-GB" sz="1800" b="1" dirty="0"/>
          </a:p>
        </p:txBody>
      </p:sp>
      <p:sp>
        <p:nvSpPr>
          <p:cNvPr id="26" name="Rectangle 38"/>
          <p:cNvSpPr>
            <a:spLocks noChangeArrowheads="1"/>
          </p:cNvSpPr>
          <p:nvPr/>
        </p:nvSpPr>
        <p:spPr bwMode="auto">
          <a:xfrm>
            <a:off x="1979612" y="1103314"/>
            <a:ext cx="1868487" cy="151606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660951"/>
              </p:ext>
            </p:extLst>
          </p:nvPr>
        </p:nvGraphicFramePr>
        <p:xfrm>
          <a:off x="2108200" y="1270000"/>
          <a:ext cx="13525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6" name="Equation" r:id="rId8" imgW="1358640" imgH="419040" progId="Equation.DSMT4">
                  <p:embed/>
                </p:oleObj>
              </mc:Choice>
              <mc:Fallback>
                <p:oleObj name="Equation" r:id="rId8" imgW="13586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1270000"/>
                        <a:ext cx="135255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265625"/>
              </p:ext>
            </p:extLst>
          </p:nvPr>
        </p:nvGraphicFramePr>
        <p:xfrm>
          <a:off x="2513013" y="1673225"/>
          <a:ext cx="115093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7" name="Equation" r:id="rId10" imgW="1155600" imgH="774360" progId="Equation.DSMT4">
                  <p:embed/>
                </p:oleObj>
              </mc:Choice>
              <mc:Fallback>
                <p:oleObj name="Equation" r:id="rId10" imgW="1155600" imgH="774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3013" y="1673225"/>
                        <a:ext cx="1150937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82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496800" y="628651"/>
            <a:ext cx="8150400" cy="3771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74" name="Text Box 4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20875" name="Text Box 4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Consider also another estimator, </a:t>
            </a:r>
            <a:r>
              <a:rPr lang="en-GB" sz="1500" b="1" i="1" dirty="0" smtClean="0"/>
              <a:t>Z</a:t>
            </a:r>
            <a:r>
              <a:rPr lang="en-GB" sz="1500" b="1" dirty="0" smtClean="0"/>
              <a:t>, as defined. It is biased downwards for finite </a:t>
            </a:r>
            <a:r>
              <a:rPr lang="en-GB" sz="1500" b="1" i="1" dirty="0" smtClean="0"/>
              <a:t>n</a:t>
            </a:r>
            <a:r>
              <a:rPr lang="en-GB" sz="1500" b="1" dirty="0" smtClean="0"/>
              <a:t>, but asymptotically it is unbiased and its variance tends to zero. The sufficient condition shows that it, too, is a consistent estimator of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500" b="1" dirty="0" smtClean="0"/>
              <a:t>.</a:t>
            </a:r>
            <a:endParaRPr lang="en-GB" sz="1500" b="1" dirty="0"/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</a:t>
            </a:r>
            <a:r>
              <a:rPr lang="en-GB" sz="1800" b="1" dirty="0" smtClean="0">
                <a:solidFill>
                  <a:srgbClr val="000000"/>
                </a:solidFill>
              </a:rPr>
              <a:t>SUFFICIENT CONDITION FOR </a:t>
            </a:r>
            <a:r>
              <a:rPr lang="en-GB" sz="1800" b="1" dirty="0">
                <a:solidFill>
                  <a:srgbClr val="000000"/>
                </a:solidFill>
              </a:rPr>
              <a:t>CONSISTENCY</a:t>
            </a:r>
            <a:endParaRPr lang="en-GB" sz="18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499863"/>
              </p:ext>
            </p:extLst>
          </p:nvPr>
        </p:nvGraphicFramePr>
        <p:xfrm>
          <a:off x="3730625" y="946150"/>
          <a:ext cx="14795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3" name="Equation" r:id="rId3" imgW="1485720" imgH="723600" progId="Equation.DSMT4">
                  <p:embed/>
                </p:oleObj>
              </mc:Choice>
              <mc:Fallback>
                <p:oleObj name="Equation" r:id="rId3" imgW="148572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946150"/>
                        <a:ext cx="147955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801276"/>
              </p:ext>
            </p:extLst>
          </p:nvPr>
        </p:nvGraphicFramePr>
        <p:xfrm>
          <a:off x="3586163" y="3025775"/>
          <a:ext cx="388302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4" name="Equation" r:id="rId5" imgW="3898800" imgH="927000" progId="Equation.DSMT4">
                  <p:embed/>
                </p:oleObj>
              </mc:Choice>
              <mc:Fallback>
                <p:oleObj name="Equation" r:id="rId5" imgW="389880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6163" y="3025775"/>
                        <a:ext cx="3883025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833435"/>
              </p:ext>
            </p:extLst>
          </p:nvPr>
        </p:nvGraphicFramePr>
        <p:xfrm>
          <a:off x="3201988" y="1917700"/>
          <a:ext cx="19462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5" name="Equation" r:id="rId7" imgW="1955520" imgH="723600" progId="Equation.DSMT4">
                  <p:embed/>
                </p:oleObj>
              </mc:Choice>
              <mc:Fallback>
                <p:oleObj name="Equation" r:id="rId7" imgW="1955520" imgH="723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1988" y="1917700"/>
                        <a:ext cx="194627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101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R.14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210550" y="6553200"/>
            <a:ext cx="857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2016.04.15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6F76E1D-E741-4E98-AF33-96A7AB209C0E}"/>
</file>

<file path=customXml/itemProps2.xml><?xml version="1.0" encoding="utf-8"?>
<ds:datastoreItem xmlns:ds="http://schemas.openxmlformats.org/officeDocument/2006/customXml" ds:itemID="{7CF77442-922B-4F80-B76F-DE8D4DFBB6D3}"/>
</file>

<file path=customXml/itemProps3.xml><?xml version="1.0" encoding="utf-8"?>
<ds:datastoreItem xmlns:ds="http://schemas.openxmlformats.org/officeDocument/2006/customXml" ds:itemID="{B99437A2-C509-424D-BC60-E513C83805C4}"/>
</file>

<file path=docProps/app.xml><?xml version="1.0" encoding="utf-8"?>
<Properties xmlns="http://schemas.openxmlformats.org/officeDocument/2006/extended-properties" xmlns:vt="http://schemas.openxmlformats.org/officeDocument/2006/docPropsVTypes">
  <TotalTime>4220</TotalTime>
  <Words>437</Words>
  <Application>Microsoft Office PowerPoint</Application>
  <PresentationFormat>On-screen Show (4:3)</PresentationFormat>
  <Paragraphs>64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157</cp:revision>
  <dcterms:created xsi:type="dcterms:W3CDTF">1998-05-09T13:24:56Z</dcterms:created>
  <dcterms:modified xsi:type="dcterms:W3CDTF">2016-04-21T12:30:53Z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