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2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36.xml" ContentType="application/vnd.openxmlformats-officedocument.presentationml.slide+xml"/>
  <Override PartName="/ppt/slides/slide31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35" r:id="rId2"/>
    <p:sldId id="276" r:id="rId3"/>
    <p:sldId id="333" r:id="rId4"/>
    <p:sldId id="332" r:id="rId5"/>
    <p:sldId id="331" r:id="rId6"/>
    <p:sldId id="289" r:id="rId7"/>
    <p:sldId id="330" r:id="rId8"/>
    <p:sldId id="329" r:id="rId9"/>
    <p:sldId id="280" r:id="rId10"/>
    <p:sldId id="328" r:id="rId11"/>
    <p:sldId id="327" r:id="rId12"/>
    <p:sldId id="326" r:id="rId13"/>
    <p:sldId id="325" r:id="rId14"/>
    <p:sldId id="324" r:id="rId15"/>
    <p:sldId id="294" r:id="rId16"/>
    <p:sldId id="323" r:id="rId17"/>
    <p:sldId id="322" r:id="rId18"/>
    <p:sldId id="321" r:id="rId19"/>
    <p:sldId id="320" r:id="rId20"/>
    <p:sldId id="319" r:id="rId21"/>
    <p:sldId id="302" r:id="rId22"/>
    <p:sldId id="318" r:id="rId23"/>
    <p:sldId id="317" r:id="rId24"/>
    <p:sldId id="316" r:id="rId25"/>
    <p:sldId id="315" r:id="rId26"/>
    <p:sldId id="314" r:id="rId27"/>
    <p:sldId id="313" r:id="rId28"/>
    <p:sldId id="312" r:id="rId29"/>
    <p:sldId id="334" r:id="rId30"/>
    <p:sldId id="287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265" r:id="rId40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696"/>
    <a:srgbClr val="777777"/>
    <a:srgbClr val="003366"/>
    <a:srgbClr val="F8F8FA"/>
    <a:srgbClr val="F8F9FA"/>
    <a:srgbClr val="DDDDDD"/>
    <a:srgbClr val="EAEAEA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6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112" y="-32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1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1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1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5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9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1.wmf"/><Relationship Id="rId1" Type="http://schemas.openxmlformats.org/officeDocument/2006/relationships/image" Target="../media/image2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5.wmf"/><Relationship Id="rId1" Type="http://schemas.openxmlformats.org/officeDocument/2006/relationships/image" Target="../media/image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F0F43-1268-4B47-8956-B427587C45C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650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E1ED0-896C-4333-87C3-CB064A922BB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916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E2AE5-BA57-4FA6-B847-B599072F295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761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11D00-2888-4482-B314-CB4F972ABF1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4671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87820-2870-4011-BD2E-1349E33678A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6355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15132D-EDD9-4F14-9944-3526C79E51C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145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9D426-9AFA-441E-A0EE-69AA1C16EF0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7708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A5B64-848E-43D1-87B5-AF789A6CD08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8167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346D38-286C-49B5-B57F-496A7CEEF9A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285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493FD-D2DF-4A9B-AB2A-09DF8D61315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844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321C82-E590-4D93-AFAF-42305BBF919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92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C3E15A-EB9B-43F6-8C54-5C59FFD5292C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0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11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1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37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1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1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11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1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1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17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19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20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oleObject" Target="../embeddings/oleObject55.bin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57.bin"/><Relationship Id="rId5" Type="http://schemas.openxmlformats.org/officeDocument/2006/relationships/oleObject" Target="../embeddings/oleObject56.bin"/><Relationship Id="rId4" Type="http://schemas.openxmlformats.org/officeDocument/2006/relationships/image" Target="../media/image22.emf"/><Relationship Id="rId9" Type="http://schemas.openxmlformats.org/officeDocument/2006/relationships/image" Target="../media/image2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24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24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24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24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24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24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24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24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24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  <a:endParaRPr lang="en-GB" altLang="en-US" sz="1800" dirty="0" smtClean="0">
              <a:solidFill>
                <a:srgbClr val="04296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3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9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 rules</a:t>
            </a:r>
            <a:r>
              <a:rPr lang="en-GB" sz="2000" b="1" dirty="0"/>
              <a:t>	</a:t>
            </a: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>
                <a:latin typeface="Arial" charset="0"/>
              </a:rPr>
              <a:t>We now substitute for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and re-arrange.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3488400"/>
            <a:ext cx="9144000" cy="20700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5841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01625" y="2826000"/>
            <a:ext cx="5289550" cy="64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		</a:t>
            </a:r>
            <a:r>
              <a:rPr lang="en-GB" sz="1800" b="1" dirty="0" smtClean="0">
                <a:latin typeface="Arial" charset="0"/>
              </a:rPr>
              <a:t>Since</a:t>
            </a:r>
            <a:r>
              <a:rPr lang="en-GB" b="1" dirty="0" smtClean="0"/>
              <a:t> </a:t>
            </a:r>
            <a:r>
              <a:rPr lang="en-GB" b="1" i="1" dirty="0" smtClean="0"/>
              <a:t>Y</a:t>
            </a:r>
            <a:r>
              <a:rPr lang="en-GB" b="1" dirty="0" smtClean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b="1" dirty="0" smtClean="0"/>
              <a:t>, </a:t>
            </a:r>
            <a:r>
              <a:rPr lang="en-GB" b="1" i="1" dirty="0" err="1" smtClean="0">
                <a:latin typeface="Symbol" pitchFamily="18" charset="2"/>
              </a:rPr>
              <a:t>m</a:t>
            </a:r>
            <a:r>
              <a:rPr lang="en-GB" b="1" i="1" baseline="-25000" dirty="0" err="1" smtClean="0"/>
              <a:t>Y</a:t>
            </a:r>
            <a:r>
              <a:rPr lang="en-GB" b="1" dirty="0" smtClean="0"/>
              <a:t> = </a:t>
            </a:r>
            <a:r>
              <a:rPr lang="en-GB" b="1" i="1" dirty="0" smtClean="0">
                <a:latin typeface="Symbol" pitchFamily="18" charset="2"/>
              </a:rPr>
              <a:t>m</a:t>
            </a:r>
            <a:r>
              <a:rPr lang="en-GB" b="1" i="1" baseline="-25000" dirty="0" smtClean="0"/>
              <a:t>V</a:t>
            </a:r>
            <a:r>
              <a:rPr lang="en-GB" b="1" dirty="0" smtClean="0"/>
              <a:t> + </a:t>
            </a:r>
            <a:r>
              <a:rPr lang="en-GB" b="1" i="1" dirty="0" err="1" smtClean="0">
                <a:latin typeface="Symbol" pitchFamily="18" charset="2"/>
              </a:rPr>
              <a:t>m</a:t>
            </a:r>
            <a:r>
              <a:rPr lang="en-GB" b="1" i="1" baseline="-25000" dirty="0" err="1" smtClean="0"/>
              <a:t>W</a:t>
            </a:r>
            <a:r>
              <a:rPr lang="en-GB" b="1" dirty="0" smtClean="0"/>
              <a:t> </a:t>
            </a:r>
            <a:endParaRPr lang="en-GB" b="1" dirty="0"/>
          </a:p>
          <a:p>
            <a:endParaRPr lang="en-GB" baseline="-25000" dirty="0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383327"/>
              </p:ext>
            </p:extLst>
          </p:nvPr>
        </p:nvGraphicFramePr>
        <p:xfrm>
          <a:off x="1530350" y="3654425"/>
          <a:ext cx="6870700" cy="176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0" name="Equation" r:id="rId3" imgW="6870600" imgH="1765080" progId="Equation.3">
                  <p:embed/>
                </p:oleObj>
              </mc:Choice>
              <mc:Fallback>
                <p:oleObj name="Equation" r:id="rId3" imgW="6870600" imgH="1765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3654425"/>
                        <a:ext cx="6870700" cy="176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2660650" y="4999039"/>
            <a:ext cx="4033838" cy="4492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220737"/>
              </p:ext>
            </p:extLst>
          </p:nvPr>
        </p:nvGraphicFramePr>
        <p:xfrm>
          <a:off x="1530000" y="1670400"/>
          <a:ext cx="4572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1" name="Equation" r:id="rId5" imgW="4572000" imgH="368280" progId="Equation.3">
                  <p:embed/>
                </p:oleObj>
              </mc:Choice>
              <mc:Fallback>
                <p:oleObj name="Equation" r:id="rId5" imgW="4572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4572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141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3488400"/>
            <a:ext cx="9144000" cy="20700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5841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01625" y="2826000"/>
            <a:ext cx="5289550" cy="64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		</a:t>
            </a:r>
            <a:r>
              <a:rPr lang="en-GB" sz="1800" b="1" dirty="0" smtClean="0">
                <a:latin typeface="Arial" charset="0"/>
              </a:rPr>
              <a:t>Since</a:t>
            </a:r>
            <a:r>
              <a:rPr lang="en-GB" b="1" dirty="0" smtClean="0"/>
              <a:t> </a:t>
            </a:r>
            <a:r>
              <a:rPr lang="en-GB" b="1" i="1" dirty="0" smtClean="0"/>
              <a:t>Y</a:t>
            </a:r>
            <a:r>
              <a:rPr lang="en-GB" b="1" dirty="0" smtClean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b="1" dirty="0" smtClean="0"/>
              <a:t>, </a:t>
            </a:r>
            <a:r>
              <a:rPr lang="en-GB" b="1" i="1" dirty="0" err="1" smtClean="0">
                <a:latin typeface="Symbol" pitchFamily="18" charset="2"/>
              </a:rPr>
              <a:t>m</a:t>
            </a:r>
            <a:r>
              <a:rPr lang="en-GB" b="1" i="1" baseline="-25000" dirty="0" err="1" smtClean="0"/>
              <a:t>Y</a:t>
            </a:r>
            <a:r>
              <a:rPr lang="en-GB" b="1" dirty="0" smtClean="0"/>
              <a:t> = </a:t>
            </a:r>
            <a:r>
              <a:rPr lang="en-GB" b="1" i="1" dirty="0" smtClean="0">
                <a:latin typeface="Symbol" pitchFamily="18" charset="2"/>
              </a:rPr>
              <a:t>m</a:t>
            </a:r>
            <a:r>
              <a:rPr lang="en-GB" b="1" i="1" baseline="-25000" dirty="0" smtClean="0"/>
              <a:t>V</a:t>
            </a:r>
            <a:r>
              <a:rPr lang="en-GB" b="1" dirty="0" smtClean="0"/>
              <a:t> + </a:t>
            </a:r>
            <a:r>
              <a:rPr lang="en-GB" b="1" i="1" dirty="0" err="1" smtClean="0">
                <a:latin typeface="Symbol" pitchFamily="18" charset="2"/>
              </a:rPr>
              <a:t>m</a:t>
            </a:r>
            <a:r>
              <a:rPr lang="en-GB" b="1" i="1" baseline="-25000" dirty="0" err="1" smtClean="0"/>
              <a:t>W</a:t>
            </a:r>
            <a:r>
              <a:rPr lang="en-GB" b="1" dirty="0" smtClean="0"/>
              <a:t> </a:t>
            </a:r>
            <a:endParaRPr lang="en-GB" b="1" dirty="0"/>
          </a:p>
          <a:p>
            <a:endParaRPr lang="en-GB" baseline="-25000" dirty="0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10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 rules</a:t>
            </a:r>
            <a:r>
              <a:rPr lang="en-GB" sz="2000" b="1" dirty="0"/>
              <a:t>	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233285"/>
              </p:ext>
            </p:extLst>
          </p:nvPr>
        </p:nvGraphicFramePr>
        <p:xfrm>
          <a:off x="1530350" y="3654425"/>
          <a:ext cx="6870700" cy="176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6" name="Equation" r:id="rId3" imgW="6870600" imgH="1765080" progId="Equation.3">
                  <p:embed/>
                </p:oleObj>
              </mc:Choice>
              <mc:Fallback>
                <p:oleObj name="Equation" r:id="rId3" imgW="6870600" imgH="1765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3654425"/>
                        <a:ext cx="6870700" cy="176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>
                <a:latin typeface="Arial" charset="0"/>
              </a:rPr>
              <a:t>This gives us the result.</a:t>
            </a: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220737"/>
              </p:ext>
            </p:extLst>
          </p:nvPr>
        </p:nvGraphicFramePr>
        <p:xfrm>
          <a:off x="1530000" y="1670400"/>
          <a:ext cx="4572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7" name="Equation" r:id="rId5" imgW="4572000" imgH="368280" progId="Equation.3">
                  <p:embed/>
                </p:oleObj>
              </mc:Choice>
              <mc:Fallback>
                <p:oleObj name="Equation" r:id="rId5" imgW="4572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4572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242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5841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01625" y="2826000"/>
            <a:ext cx="4260850" cy="64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		Since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bZ</a:t>
            </a:r>
            <a:r>
              <a:rPr lang="en-GB" b="1" dirty="0" smtClean="0"/>
              <a:t>, </a:t>
            </a:r>
            <a:r>
              <a:rPr lang="en-GB" b="1" i="1" dirty="0" err="1">
                <a:latin typeface="Symbol" pitchFamily="18" charset="2"/>
              </a:rPr>
              <a:t>m</a:t>
            </a:r>
            <a:r>
              <a:rPr lang="en-GB" b="1" i="1" baseline="-25000" dirty="0" err="1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</a:t>
            </a:r>
            <a:r>
              <a:rPr lang="en-GB" b="1" i="1" dirty="0" err="1" smtClean="0">
                <a:latin typeface="Symbol" pitchFamily="18" charset="2"/>
              </a:rPr>
              <a:t>m</a:t>
            </a:r>
            <a:r>
              <a:rPr lang="en-GB" b="1" i="1" baseline="-25000" dirty="0" err="1" smtClean="0"/>
              <a:t>Z</a:t>
            </a:r>
            <a:r>
              <a:rPr lang="en-GB" b="1" dirty="0" smtClean="0"/>
              <a:t> </a:t>
            </a:r>
            <a:endParaRPr lang="en-GB" b="1" dirty="0"/>
          </a:p>
          <a:p>
            <a:endParaRPr lang="en-GB" baseline="-25000" dirty="0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11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 rules</a:t>
            </a:r>
            <a:r>
              <a:rPr lang="en-GB" sz="2000" b="1" dirty="0"/>
              <a:t>	</a:t>
            </a: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2</a:t>
            </a:r>
            <a:r>
              <a:rPr lang="en-GB" sz="1800" b="1" dirty="0" smtClean="0">
                <a:latin typeface="Arial" charset="0"/>
              </a:rPr>
              <a:t>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bZ</a:t>
            </a:r>
            <a:r>
              <a:rPr lang="en-GB" sz="1800" b="1" dirty="0" smtClean="0">
                <a:latin typeface="Arial" charset="0"/>
              </a:rPr>
              <a:t>, </a:t>
            </a:r>
            <a:r>
              <a:rPr lang="en-GB" sz="1800" b="1" dirty="0">
                <a:latin typeface="Arial" charset="0"/>
              </a:rPr>
              <a:t>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721610"/>
              </p:ext>
            </p:extLst>
          </p:nvPr>
        </p:nvGraphicFramePr>
        <p:xfrm>
          <a:off x="1530000" y="1670400"/>
          <a:ext cx="3124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9" name="Equation" r:id="rId3" imgW="3124080" imgH="368280" progId="Equation.3">
                  <p:embed/>
                </p:oleObj>
              </mc:Choice>
              <mc:Fallback>
                <p:oleObj name="Equation" r:id="rId3" imgW="31240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3124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Next, the multiplication rule, for cases where a variable is multiplied by a constant.  The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terms have been replaced by the corresponding </a:t>
            </a:r>
            <a:r>
              <a:rPr lang="en-GB" sz="1500" b="1" i="1">
                <a:latin typeface="Arial" charset="0"/>
              </a:rPr>
              <a:t>bZ</a:t>
            </a:r>
            <a:r>
              <a:rPr lang="en-GB" sz="1500" b="1">
                <a:latin typeface="Arial" charset="0"/>
              </a:rPr>
              <a:t> terms.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3488400"/>
            <a:ext cx="9144000" cy="20700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085433"/>
              </p:ext>
            </p:extLst>
          </p:nvPr>
        </p:nvGraphicFramePr>
        <p:xfrm>
          <a:off x="1530350" y="3654000"/>
          <a:ext cx="4578350" cy="176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0" name="Equation" r:id="rId5" imgW="4584600" imgH="1765080" progId="Equation.3">
                  <p:embed/>
                </p:oleObj>
              </mc:Choice>
              <mc:Fallback>
                <p:oleObj name="Equation" r:id="rId5" imgW="4584600" imgH="1765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3654000"/>
                        <a:ext cx="4578350" cy="176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2268538" y="4543424"/>
            <a:ext cx="4040187" cy="904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10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0" y="3488400"/>
            <a:ext cx="9144000" cy="20700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5841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01625" y="2826000"/>
            <a:ext cx="4260850" cy="64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		Since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bZ</a:t>
            </a:r>
            <a:r>
              <a:rPr lang="en-GB" b="1" dirty="0" smtClean="0"/>
              <a:t>, </a:t>
            </a:r>
            <a:r>
              <a:rPr lang="en-GB" b="1" i="1" dirty="0" err="1">
                <a:latin typeface="Symbol" pitchFamily="18" charset="2"/>
              </a:rPr>
              <a:t>m</a:t>
            </a:r>
            <a:r>
              <a:rPr lang="en-GB" b="1" i="1" baseline="-25000" dirty="0" err="1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</a:t>
            </a:r>
            <a:r>
              <a:rPr lang="en-GB" b="1" i="1" dirty="0" err="1" smtClean="0">
                <a:latin typeface="Symbol" pitchFamily="18" charset="2"/>
              </a:rPr>
              <a:t>m</a:t>
            </a:r>
            <a:r>
              <a:rPr lang="en-GB" b="1" i="1" baseline="-25000" dirty="0" err="1" smtClean="0"/>
              <a:t>Z</a:t>
            </a:r>
            <a:r>
              <a:rPr lang="en-GB" b="1" dirty="0" smtClean="0"/>
              <a:t> </a:t>
            </a:r>
            <a:endParaRPr lang="en-GB" b="1" dirty="0"/>
          </a:p>
          <a:p>
            <a:endParaRPr lang="en-GB" baseline="-25000" dirty="0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12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 rules</a:t>
            </a:r>
            <a:r>
              <a:rPr lang="en-GB" sz="2000" b="1" dirty="0"/>
              <a:t>	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1">
                <a:latin typeface="Arial" charset="0"/>
              </a:rPr>
              <a:t>b</a:t>
            </a:r>
            <a:r>
              <a:rPr lang="en-GB" sz="1500" b="1">
                <a:latin typeface="Arial" charset="0"/>
              </a:rPr>
              <a:t> is a common factor and can be taken out of the expression, giving us the result that we want.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119788"/>
              </p:ext>
            </p:extLst>
          </p:nvPr>
        </p:nvGraphicFramePr>
        <p:xfrm>
          <a:off x="1530350" y="3654000"/>
          <a:ext cx="4578350" cy="176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79" name="Equation" r:id="rId3" imgW="4584600" imgH="1765080" progId="Equation.3">
                  <p:embed/>
                </p:oleObj>
              </mc:Choice>
              <mc:Fallback>
                <p:oleObj name="Equation" r:id="rId3" imgW="4584600" imgH="17650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3654000"/>
                        <a:ext cx="4578350" cy="176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2</a:t>
            </a:r>
            <a:r>
              <a:rPr lang="en-GB" sz="1800" b="1" dirty="0" smtClean="0">
                <a:latin typeface="Arial" charset="0"/>
              </a:rPr>
              <a:t>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bZ</a:t>
            </a:r>
            <a:r>
              <a:rPr lang="en-GB" sz="1800" b="1" dirty="0" smtClean="0">
                <a:latin typeface="Arial" charset="0"/>
              </a:rPr>
              <a:t>, </a:t>
            </a:r>
            <a:r>
              <a:rPr lang="en-GB" sz="1800" b="1" dirty="0">
                <a:latin typeface="Arial" charset="0"/>
              </a:rPr>
              <a:t>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5867460"/>
              </p:ext>
            </p:extLst>
          </p:nvPr>
        </p:nvGraphicFramePr>
        <p:xfrm>
          <a:off x="1530000" y="1670400"/>
          <a:ext cx="3124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0" name="Equation" r:id="rId5" imgW="3124080" imgH="368280" progId="Equation.3">
                  <p:embed/>
                </p:oleObj>
              </mc:Choice>
              <mc:Fallback>
                <p:oleObj name="Equation" r:id="rId5" imgW="31240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3124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749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3488400"/>
            <a:ext cx="9144000" cy="20700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5841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 proof of the third rule is trivial.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01625" y="2826000"/>
            <a:ext cx="3946525" cy="64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		Since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/>
              <a:t>b</a:t>
            </a:r>
            <a:r>
              <a:rPr lang="en-GB" b="1" dirty="0"/>
              <a:t>, </a:t>
            </a:r>
            <a:r>
              <a:rPr lang="en-GB" b="1" i="1" dirty="0" err="1">
                <a:latin typeface="Symbol" pitchFamily="18" charset="2"/>
              </a:rPr>
              <a:t>m</a:t>
            </a:r>
            <a:r>
              <a:rPr lang="en-GB" b="1" i="1" baseline="-25000" dirty="0" err="1"/>
              <a:t>Y</a:t>
            </a:r>
            <a:r>
              <a:rPr lang="en-GB" b="1" dirty="0"/>
              <a:t> = </a:t>
            </a:r>
            <a:r>
              <a:rPr lang="en-GB" b="1" i="1" dirty="0"/>
              <a:t>b</a:t>
            </a:r>
            <a:r>
              <a:rPr lang="en-GB" b="1" dirty="0"/>
              <a:t> </a:t>
            </a:r>
          </a:p>
          <a:p>
            <a:endParaRPr lang="en-GB" baseline="-25000" dirty="0"/>
          </a:p>
        </p:txBody>
      </p:sp>
      <p:graphicFrame>
        <p:nvGraphicFramePr>
          <p:cNvPr id="2868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976311"/>
              </p:ext>
            </p:extLst>
          </p:nvPr>
        </p:nvGraphicFramePr>
        <p:xfrm>
          <a:off x="1530350" y="3654000"/>
          <a:ext cx="4260850" cy="168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4" name="Equation" r:id="rId3" imgW="4267080" imgH="1688760" progId="Equation.3">
                  <p:embed/>
                </p:oleObj>
              </mc:Choice>
              <mc:Fallback>
                <p:oleObj name="Equation" r:id="rId3" imgW="4267080" imgH="16887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3654000"/>
                        <a:ext cx="4260850" cy="168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13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 rules</a:t>
            </a:r>
            <a:r>
              <a:rPr lang="en-GB" sz="2000" b="1" dirty="0"/>
              <a:t>	</a:t>
            </a: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3.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b</a:t>
            </a:r>
            <a:r>
              <a:rPr lang="en-GB" sz="1800" b="1" dirty="0">
                <a:latin typeface="Arial" charset="0"/>
              </a:rPr>
              <a:t>, 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425317"/>
              </p:ext>
            </p:extLst>
          </p:nvPr>
        </p:nvGraphicFramePr>
        <p:xfrm>
          <a:off x="1530000" y="1670400"/>
          <a:ext cx="1778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5" name="Equation" r:id="rId5" imgW="1777680" imgH="368280" progId="Equation.3">
                  <p:embed/>
                </p:oleObj>
              </mc:Choice>
              <mc:Fallback>
                <p:oleObj name="Equation" r:id="rId5" imgW="17776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1778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25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14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302400" y="608012"/>
            <a:ext cx="4574399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Example use of covariance rules</a:t>
            </a:r>
            <a:r>
              <a:rPr lang="en-GB" sz="2000" b="1" dirty="0"/>
              <a:t>	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>
                <a:latin typeface="Arial" charset="0"/>
              </a:rPr>
              <a:t>Here is an example of the use of the covariance rules.  Suppose that </a:t>
            </a:r>
            <a:r>
              <a:rPr lang="en-GB" sz="1500" b="1" i="1" dirty="0">
                <a:latin typeface="Arial" charset="0"/>
              </a:rPr>
              <a:t>Y</a:t>
            </a:r>
            <a:r>
              <a:rPr lang="en-GB" sz="1500" b="1" dirty="0">
                <a:latin typeface="Arial" charset="0"/>
              </a:rPr>
              <a:t> is a linear function of </a:t>
            </a:r>
            <a:r>
              <a:rPr lang="en-GB" sz="1500" b="1" i="1" dirty="0">
                <a:latin typeface="Arial" charset="0"/>
              </a:rPr>
              <a:t>Z</a:t>
            </a:r>
            <a:r>
              <a:rPr lang="en-GB" sz="1500" b="1" dirty="0">
                <a:latin typeface="Arial" charset="0"/>
              </a:rPr>
              <a:t> and that we wish to use this to decompose </a:t>
            </a:r>
            <a:r>
              <a:rPr lang="en-GB" sz="1500" b="1" dirty="0" err="1">
                <a:latin typeface="Arial" charset="0"/>
              </a:rPr>
              <a:t>cov</a:t>
            </a:r>
            <a:r>
              <a:rPr lang="en-GB" sz="1500" b="1" dirty="0">
                <a:latin typeface="Arial" charset="0"/>
              </a:rPr>
              <a:t>(</a:t>
            </a:r>
            <a:r>
              <a:rPr lang="en-GB" sz="1500" b="1" i="1" dirty="0">
                <a:latin typeface="Arial" charset="0"/>
              </a:rPr>
              <a:t>X</a:t>
            </a:r>
            <a:r>
              <a:rPr lang="en-GB" sz="1500" b="1" dirty="0">
                <a:latin typeface="Arial" charset="0"/>
              </a:rPr>
              <a:t>, </a:t>
            </a:r>
            <a:r>
              <a:rPr lang="en-GB" sz="1500" b="1" i="1" dirty="0">
                <a:latin typeface="Arial" charset="0"/>
              </a:rPr>
              <a:t>Y</a:t>
            </a:r>
            <a:r>
              <a:rPr lang="en-GB" sz="1500" b="1" dirty="0">
                <a:latin typeface="Arial" charset="0"/>
              </a:rPr>
              <a:t>).  We substitute for </a:t>
            </a:r>
            <a:r>
              <a:rPr lang="en-GB" sz="1500" b="1" i="1" dirty="0">
                <a:latin typeface="Arial" charset="0"/>
              </a:rPr>
              <a:t>Y</a:t>
            </a:r>
            <a:r>
              <a:rPr lang="en-GB" sz="1500" b="1" dirty="0">
                <a:latin typeface="Arial" charset="0"/>
              </a:rPr>
              <a:t> (first line) and then use covariance rule 1 (second line).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1859624"/>
            <a:ext cx="9144000" cy="191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29025"/>
              </p:ext>
            </p:extLst>
          </p:nvPr>
        </p:nvGraphicFramePr>
        <p:xfrm>
          <a:off x="1111250" y="2063750"/>
          <a:ext cx="4648200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43" name="Equation" r:id="rId3" imgW="4647960" imgH="1485720" progId="Equation.3">
                  <p:embed/>
                </p:oleObj>
              </mc:Choice>
              <mc:Fallback>
                <p:oleObj name="Equation" r:id="rId3" imgW="4647960" imgH="1485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0" y="2063750"/>
                        <a:ext cx="4648200" cy="148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1184401"/>
            <a:ext cx="9144000" cy="56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885600" y="1202400"/>
            <a:ext cx="3200625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Suppose</a:t>
            </a:r>
            <a:r>
              <a:rPr lang="en-US" b="1" dirty="0" smtClean="0"/>
              <a:t>  </a:t>
            </a:r>
            <a:r>
              <a:rPr lang="en-US" b="1" i="1" dirty="0"/>
              <a:t>Y</a:t>
            </a:r>
            <a:r>
              <a:rPr lang="en-US" b="1" dirty="0"/>
              <a:t> </a:t>
            </a:r>
            <a:r>
              <a:rPr lang="en-US" b="1" dirty="0" smtClean="0"/>
              <a:t> = </a:t>
            </a:r>
            <a:r>
              <a:rPr lang="en-US" b="1" i="1" dirty="0"/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/>
              <a:t>b</a:t>
            </a:r>
            <a:r>
              <a:rPr lang="en-US" b="1" baseline="-25000" dirty="0"/>
              <a:t>2</a:t>
            </a:r>
            <a:r>
              <a:rPr lang="en-US" b="1" i="1" dirty="0"/>
              <a:t>Z</a:t>
            </a:r>
            <a:endParaRPr lang="en-US" b="1" dirty="0"/>
          </a:p>
          <a:p>
            <a:r>
              <a:rPr lang="en-GB" b="1" dirty="0"/>
              <a:t>	</a:t>
            </a: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2124075" y="3059113"/>
            <a:ext cx="3816350" cy="5984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1859624"/>
            <a:ext cx="9144000" cy="191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1184401"/>
            <a:ext cx="9144000" cy="56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err="1" smtClean="0">
                <a:latin typeface="Arial" charset="0"/>
              </a:rPr>
              <a:t>cov</a:t>
            </a:r>
            <a:r>
              <a:rPr lang="en-GB" sz="1500" b="1" dirty="0" smtClean="0">
                <a:latin typeface="Arial" charset="0"/>
              </a:rPr>
              <a:t>(</a:t>
            </a:r>
            <a:r>
              <a:rPr lang="en-GB" sz="1500" b="1" i="1" dirty="0" smtClean="0">
                <a:latin typeface="Arial" charset="0"/>
              </a:rPr>
              <a:t>X</a:t>
            </a:r>
            <a:r>
              <a:rPr lang="en-GB" sz="1500" b="1" dirty="0" smtClean="0">
                <a:latin typeface="Arial" charset="0"/>
              </a:rPr>
              <a:t>, </a:t>
            </a:r>
            <a:r>
              <a:rPr lang="en-GB" sz="1500" b="1" i="1" dirty="0" smtClean="0">
                <a:latin typeface="Arial" charset="0"/>
              </a:rPr>
              <a:t>b</a:t>
            </a:r>
            <a:r>
              <a:rPr lang="en-GB" sz="1500" b="1" baseline="-25000" dirty="0" smtClean="0">
                <a:latin typeface="Arial" charset="0"/>
              </a:rPr>
              <a:t>1</a:t>
            </a:r>
            <a:r>
              <a:rPr lang="en-GB" sz="1500" b="1" dirty="0" smtClean="0">
                <a:latin typeface="Arial" charset="0"/>
              </a:rPr>
              <a:t>) = 0, using covariance </a:t>
            </a:r>
            <a:r>
              <a:rPr lang="en-GB" sz="1500" b="1" dirty="0">
                <a:latin typeface="Arial" charset="0"/>
              </a:rPr>
              <a:t>rule </a:t>
            </a:r>
            <a:r>
              <a:rPr lang="en-GB" sz="1500" b="1" dirty="0" smtClean="0">
                <a:latin typeface="Arial" charset="0"/>
              </a:rPr>
              <a:t>3.  The multiplicative factor </a:t>
            </a:r>
            <a:r>
              <a:rPr lang="en-GB" sz="1500" b="1" i="1" dirty="0" smtClean="0">
                <a:latin typeface="Arial" charset="0"/>
              </a:rPr>
              <a:t>b</a:t>
            </a:r>
            <a:r>
              <a:rPr lang="en-GB" sz="1500" b="1" baseline="-25000" dirty="0" smtClean="0">
                <a:latin typeface="Arial" charset="0"/>
              </a:rPr>
              <a:t>2</a:t>
            </a:r>
            <a:r>
              <a:rPr lang="en-GB" sz="1500" b="1" dirty="0" smtClean="0">
                <a:latin typeface="Arial" charset="0"/>
              </a:rPr>
              <a:t> may be taken out of the second term, using </a:t>
            </a:r>
            <a:r>
              <a:rPr lang="en-GB" sz="1500" b="1" dirty="0">
                <a:latin typeface="Arial" charset="0"/>
              </a:rPr>
              <a:t>covariance rule </a:t>
            </a:r>
            <a:r>
              <a:rPr lang="en-GB" sz="1500" b="1" dirty="0" smtClean="0">
                <a:latin typeface="Arial" charset="0"/>
              </a:rPr>
              <a:t>2.</a:t>
            </a:r>
            <a:endParaRPr lang="en-GB" sz="1500" b="1" dirty="0">
              <a:latin typeface="Arial" charset="0"/>
            </a:endParaRP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885600" y="1202400"/>
            <a:ext cx="3200625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Suppose</a:t>
            </a:r>
            <a:r>
              <a:rPr lang="en-US" b="1" dirty="0" smtClean="0"/>
              <a:t>  </a:t>
            </a:r>
            <a:r>
              <a:rPr lang="en-US" b="1" i="1" dirty="0"/>
              <a:t>Y</a:t>
            </a:r>
            <a:r>
              <a:rPr lang="en-US" b="1" dirty="0"/>
              <a:t> </a:t>
            </a:r>
            <a:r>
              <a:rPr lang="en-US" b="1" dirty="0" smtClean="0"/>
              <a:t> = </a:t>
            </a:r>
            <a:r>
              <a:rPr lang="en-US" b="1" i="1" dirty="0"/>
              <a:t>b</a:t>
            </a:r>
            <a:r>
              <a:rPr lang="en-US" b="1" baseline="-25000" dirty="0"/>
              <a:t>1</a:t>
            </a:r>
            <a:r>
              <a:rPr lang="en-US" b="1" dirty="0"/>
              <a:t> + </a:t>
            </a:r>
            <a:r>
              <a:rPr lang="en-US" b="1" i="1" dirty="0"/>
              <a:t>b</a:t>
            </a:r>
            <a:r>
              <a:rPr lang="en-US" b="1" baseline="-25000" dirty="0"/>
              <a:t>2</a:t>
            </a:r>
            <a:r>
              <a:rPr lang="en-US" b="1" i="1" dirty="0"/>
              <a:t>Z</a:t>
            </a:r>
            <a:endParaRPr lang="en-US" b="1" dirty="0"/>
          </a:p>
          <a:p>
            <a:r>
              <a:rPr lang="en-GB" b="1" dirty="0"/>
              <a:t>	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15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787524"/>
              </p:ext>
            </p:extLst>
          </p:nvPr>
        </p:nvGraphicFramePr>
        <p:xfrm>
          <a:off x="1111250" y="2063750"/>
          <a:ext cx="4648200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7" name="Equation" r:id="rId3" imgW="4647960" imgH="1485720" progId="Equation.3">
                  <p:embed/>
                </p:oleObj>
              </mc:Choice>
              <mc:Fallback>
                <p:oleObj name="Equation" r:id="rId3" imgW="4647960" imgH="1485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0" y="2063750"/>
                        <a:ext cx="4648200" cy="148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302400" y="608012"/>
            <a:ext cx="4574399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Example use of covariance rules</a:t>
            </a:r>
            <a:r>
              <a:rPr lang="en-GB" sz="2000" b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02282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16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892175" y="1227600"/>
            <a:ext cx="5956300" cy="878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Corresponding to the covariance rules, there are parallel rules for variances.  First the addition rule.</a:t>
            </a: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724588"/>
              </p:ext>
            </p:extLst>
          </p:nvPr>
        </p:nvGraphicFramePr>
        <p:xfrm>
          <a:off x="1530000" y="1670400"/>
          <a:ext cx="5156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1" name="Equation" r:id="rId3" imgW="5155920" imgH="368280" progId="Equation.3">
                  <p:embed/>
                </p:oleObj>
              </mc:Choice>
              <mc:Fallback>
                <p:oleObj name="Equation" r:id="rId3" imgW="5155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5156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711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22572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892175" y="2300400"/>
            <a:ext cx="5256213" cy="878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Next, the multiplication rule, for cases where a variable is multiplied by a constant.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56699"/>
              </p:ext>
            </p:extLst>
          </p:nvPr>
        </p:nvGraphicFramePr>
        <p:xfrm>
          <a:off x="1530000" y="1670400"/>
          <a:ext cx="5156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8" name="Equation" r:id="rId3" imgW="5155920" imgH="368280" progId="Equation.3">
                  <p:embed/>
                </p:oleObj>
              </mc:Choice>
              <mc:Fallback>
                <p:oleObj name="Equation" r:id="rId3" imgW="5155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5156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301626" y="22752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2</a:t>
            </a:r>
            <a:r>
              <a:rPr lang="en-GB" sz="1800" b="1" dirty="0" smtClean="0">
                <a:latin typeface="Arial" charset="0"/>
              </a:rPr>
              <a:t>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bZ</a:t>
            </a:r>
            <a:r>
              <a:rPr lang="en-GB" sz="1800" b="1" dirty="0" smtClean="0">
                <a:latin typeface="Arial" charset="0"/>
              </a:rPr>
              <a:t>, </a:t>
            </a:r>
            <a:r>
              <a:rPr lang="en-GB" sz="1800" b="1" dirty="0">
                <a:latin typeface="Arial" charset="0"/>
              </a:rPr>
              <a:t>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229729"/>
              </p:ext>
            </p:extLst>
          </p:nvPr>
        </p:nvGraphicFramePr>
        <p:xfrm>
          <a:off x="1530000" y="2736000"/>
          <a:ext cx="2451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9" name="Equation" r:id="rId5" imgW="2450880" imgH="393480" progId="Equation.3">
                  <p:embed/>
                </p:oleObj>
              </mc:Choice>
              <mc:Fallback>
                <p:oleObj name="Equation" r:id="rId5" imgW="2450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2736000"/>
                        <a:ext cx="24511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908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18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A third rule to cover the special case where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is a constant.</a:t>
            </a: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33300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892175" y="3373200"/>
            <a:ext cx="5256213" cy="878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22572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392048"/>
              </p:ext>
            </p:extLst>
          </p:nvPr>
        </p:nvGraphicFramePr>
        <p:xfrm>
          <a:off x="1530000" y="1670400"/>
          <a:ext cx="5156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5" name="Equation" r:id="rId3" imgW="5155920" imgH="368280" progId="Equation.3">
                  <p:embed/>
                </p:oleObj>
              </mc:Choice>
              <mc:Fallback>
                <p:oleObj name="Equation" r:id="rId3" imgW="5155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5156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23"/>
          <p:cNvSpPr txBox="1">
            <a:spLocks noChangeArrowheads="1"/>
          </p:cNvSpPr>
          <p:nvPr/>
        </p:nvSpPr>
        <p:spPr bwMode="auto">
          <a:xfrm>
            <a:off x="301626" y="22752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2</a:t>
            </a:r>
            <a:r>
              <a:rPr lang="en-GB" sz="1800" b="1" dirty="0" smtClean="0">
                <a:latin typeface="Arial" charset="0"/>
              </a:rPr>
              <a:t>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bZ</a:t>
            </a:r>
            <a:r>
              <a:rPr lang="en-GB" sz="1800" b="1" dirty="0" smtClean="0">
                <a:latin typeface="Arial" charset="0"/>
              </a:rPr>
              <a:t>, </a:t>
            </a:r>
            <a:r>
              <a:rPr lang="en-GB" sz="1800" b="1" dirty="0">
                <a:latin typeface="Arial" charset="0"/>
              </a:rPr>
              <a:t>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808323"/>
              </p:ext>
            </p:extLst>
          </p:nvPr>
        </p:nvGraphicFramePr>
        <p:xfrm>
          <a:off x="1530000" y="2736000"/>
          <a:ext cx="2451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6" name="Equation" r:id="rId5" imgW="2450880" imgH="393480" progId="Equation.3">
                  <p:embed/>
                </p:oleObj>
              </mc:Choice>
              <mc:Fallback>
                <p:oleObj name="Equation" r:id="rId5" imgW="2450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2736000"/>
                        <a:ext cx="24511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301626" y="33480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3.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b</a:t>
            </a:r>
            <a:r>
              <a:rPr lang="en-GB" sz="1800" b="1" dirty="0">
                <a:latin typeface="Arial" charset="0"/>
              </a:rPr>
              <a:t>, 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203595"/>
              </p:ext>
            </p:extLst>
          </p:nvPr>
        </p:nvGraphicFramePr>
        <p:xfrm>
          <a:off x="1530000" y="3808800"/>
          <a:ext cx="1371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7" name="Equation" r:id="rId7" imgW="1371600" imgH="355320" progId="Equation.3">
                  <p:embed/>
                </p:oleObj>
              </mc:Choice>
              <mc:Fallback>
                <p:oleObj name="Equation" r:id="rId7" imgW="13716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3808800"/>
                        <a:ext cx="13716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878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</a:t>
            </a:r>
            <a:r>
              <a:rPr lang="en-GB" sz="2000" b="1" dirty="0"/>
              <a:t>	</a:t>
            </a:r>
          </a:p>
        </p:txBody>
      </p:sp>
      <p:sp>
        <p:nvSpPr>
          <p:cNvPr id="30" name="Text Box 2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>
                <a:latin typeface="Arial" charset="0"/>
              </a:rPr>
              <a:t>The covariance of two random variables </a:t>
            </a:r>
            <a:r>
              <a:rPr lang="en-GB" sz="1500" b="1" i="1" dirty="0">
                <a:latin typeface="Arial" charset="0"/>
              </a:rPr>
              <a:t>X</a:t>
            </a:r>
            <a:r>
              <a:rPr lang="en-GB" sz="1500" b="1" dirty="0">
                <a:latin typeface="Arial" charset="0"/>
              </a:rPr>
              <a:t> and </a:t>
            </a:r>
            <a:r>
              <a:rPr lang="en-GB" sz="1500" b="1" i="1" dirty="0">
                <a:latin typeface="Arial" charset="0"/>
              </a:rPr>
              <a:t>Y</a:t>
            </a:r>
            <a:r>
              <a:rPr lang="en-GB" sz="1500" b="1" dirty="0">
                <a:latin typeface="Arial" charset="0"/>
              </a:rPr>
              <a:t>, often written </a:t>
            </a:r>
            <a:r>
              <a:rPr lang="en-GB" sz="1500" b="1" i="1" dirty="0" err="1">
                <a:latin typeface="Symbol" pitchFamily="18" charset="2"/>
              </a:rPr>
              <a:t>s</a:t>
            </a:r>
            <a:r>
              <a:rPr lang="en-GB" sz="1500" b="1" i="1" baseline="-25000" dirty="0" err="1">
                <a:latin typeface="Arial" charset="0"/>
              </a:rPr>
              <a:t>XY</a:t>
            </a:r>
            <a:r>
              <a:rPr lang="en-GB" sz="1500" b="1" dirty="0">
                <a:latin typeface="Arial" charset="0"/>
              </a:rPr>
              <a:t>, is defined to be the expected value of the product of their deviations from their population means.</a:t>
            </a:r>
            <a:endParaRPr lang="en-GB" sz="1500" b="1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701549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716288"/>
              </p:ext>
            </p:extLst>
          </p:nvPr>
        </p:nvGraphicFramePr>
        <p:xfrm>
          <a:off x="2093913" y="1354138"/>
          <a:ext cx="5041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9" name="Equation" r:id="rId3" imgW="5041800" imgH="368280" progId="Equation.3">
                  <p:embed/>
                </p:oleObj>
              </mc:Choice>
              <mc:Fallback>
                <p:oleObj name="Equation" r:id="rId3" imgW="50418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3913" y="1354138"/>
                        <a:ext cx="50419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0" y="44028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33300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22572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Finally, it is useful to state a fourth rule.  It depends on the first three, but it is so often of practical value that it is worth keeping it in mind separately. 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19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598935"/>
              </p:ext>
            </p:extLst>
          </p:nvPr>
        </p:nvGraphicFramePr>
        <p:xfrm>
          <a:off x="1530000" y="1670400"/>
          <a:ext cx="5156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4" name="Equation" r:id="rId3" imgW="5155920" imgH="368280" progId="Equation.3">
                  <p:embed/>
                </p:oleObj>
              </mc:Choice>
              <mc:Fallback>
                <p:oleObj name="Equation" r:id="rId3" imgW="5155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5156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301626" y="22752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2</a:t>
            </a:r>
            <a:r>
              <a:rPr lang="en-GB" sz="1800" b="1" dirty="0" smtClean="0">
                <a:latin typeface="Arial" charset="0"/>
              </a:rPr>
              <a:t>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bZ</a:t>
            </a:r>
            <a:r>
              <a:rPr lang="en-GB" sz="1800" b="1" dirty="0" smtClean="0">
                <a:latin typeface="Arial" charset="0"/>
              </a:rPr>
              <a:t>, </a:t>
            </a:r>
            <a:r>
              <a:rPr lang="en-GB" sz="1800" b="1" dirty="0">
                <a:latin typeface="Arial" charset="0"/>
              </a:rPr>
              <a:t>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228464"/>
              </p:ext>
            </p:extLst>
          </p:nvPr>
        </p:nvGraphicFramePr>
        <p:xfrm>
          <a:off x="1530000" y="2736000"/>
          <a:ext cx="2451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5" name="Equation" r:id="rId5" imgW="2450880" imgH="393480" progId="Equation.3">
                  <p:embed/>
                </p:oleObj>
              </mc:Choice>
              <mc:Fallback>
                <p:oleObj name="Equation" r:id="rId5" imgW="2450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2736000"/>
                        <a:ext cx="24511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301626" y="33480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3.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b</a:t>
            </a:r>
            <a:r>
              <a:rPr lang="en-GB" sz="1800" b="1" dirty="0">
                <a:latin typeface="Arial" charset="0"/>
              </a:rPr>
              <a:t>, 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071508"/>
              </p:ext>
            </p:extLst>
          </p:nvPr>
        </p:nvGraphicFramePr>
        <p:xfrm>
          <a:off x="1530000" y="3808800"/>
          <a:ext cx="1371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6" name="Equation" r:id="rId7" imgW="1371600" imgH="355320" progId="Equation.3">
                  <p:embed/>
                </p:oleObj>
              </mc:Choice>
              <mc:Fallback>
                <p:oleObj name="Equation" r:id="rId7" imgW="13716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3808800"/>
                        <a:ext cx="13716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892175" y="4442400"/>
            <a:ext cx="5256213" cy="878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576844"/>
              </p:ext>
            </p:extLst>
          </p:nvPr>
        </p:nvGraphicFramePr>
        <p:xfrm>
          <a:off x="1530000" y="4888800"/>
          <a:ext cx="2120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7" name="Equation" r:id="rId9" imgW="2120760" imgH="355320" progId="Equation.3">
                  <p:embed/>
                </p:oleObj>
              </mc:Choice>
              <mc:Fallback>
                <p:oleObj name="Equation" r:id="rId9" imgW="21207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4888800"/>
                        <a:ext cx="21209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301626" y="44208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4.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/>
              <a:t>V</a:t>
            </a:r>
            <a:r>
              <a:rPr lang="en-GB" b="1" dirty="0"/>
              <a:t> + </a:t>
            </a:r>
            <a:r>
              <a:rPr lang="en-GB" b="1" i="1" dirty="0"/>
              <a:t>b</a:t>
            </a:r>
            <a:r>
              <a:rPr lang="en-GB" sz="1800" b="1" dirty="0">
                <a:latin typeface="Arial" charset="0"/>
              </a:rPr>
              <a:t>, 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1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2755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505790"/>
              </p:ext>
            </p:extLst>
          </p:nvPr>
        </p:nvGraphicFramePr>
        <p:xfrm>
          <a:off x="1530350" y="2992438"/>
          <a:ext cx="72136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7" name="Equation" r:id="rId3" imgW="7213320" imgH="2361960" progId="Equation.3">
                  <p:embed/>
                </p:oleObj>
              </mc:Choice>
              <mc:Fallback>
                <p:oleObj name="Equation" r:id="rId3" imgW="7213320" imgH="236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2992438"/>
                        <a:ext cx="72136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24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20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2051050" y="3381375"/>
            <a:ext cx="6842125" cy="20288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Rectangle 9"/>
          <p:cNvSpPr>
            <a:spLocks noChangeArrowheads="1"/>
          </p:cNvSpPr>
          <p:nvPr/>
        </p:nvSpPr>
        <p:spPr bwMode="auto">
          <a:xfrm>
            <a:off x="4009232" y="2914650"/>
            <a:ext cx="3421062" cy="5048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Rectangle 16"/>
          <p:cNvSpPr>
            <a:spLocks noChangeArrowheads="1"/>
          </p:cNvSpPr>
          <p:nvPr/>
        </p:nvSpPr>
        <p:spPr bwMode="auto">
          <a:xfrm>
            <a:off x="4019550" y="3507263"/>
            <a:ext cx="4400550" cy="1778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898651"/>
              </p:ext>
            </p:extLst>
          </p:nvPr>
        </p:nvGraphicFramePr>
        <p:xfrm>
          <a:off x="4200525" y="3602038"/>
          <a:ext cx="4051300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8" name="Equation" r:id="rId5" imgW="4051080" imgH="1587240" progId="Equation.3">
                  <p:embed/>
                </p:oleObj>
              </mc:Choice>
              <mc:Fallback>
                <p:oleObj name="Equation" r:id="rId5" imgW="4051080" imgH="1587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0525" y="3602038"/>
                        <a:ext cx="4051300" cy="158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 proofs of these rules can be derived from the results for covariances, noting that the variance of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is equivalent to the covariance of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with itself.  </a:t>
            </a: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187785"/>
              </p:ext>
            </p:extLst>
          </p:nvPr>
        </p:nvGraphicFramePr>
        <p:xfrm>
          <a:off x="1530000" y="1670400"/>
          <a:ext cx="5156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9" name="Equation" r:id="rId7" imgW="5155920" imgH="368280" progId="Equation.3">
                  <p:embed/>
                </p:oleObj>
              </mc:Choice>
              <mc:Fallback>
                <p:oleObj name="Equation" r:id="rId7" imgW="5155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5156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24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21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We start by replacing one of the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arguments by </a:t>
            </a:r>
            <a:r>
              <a:rPr lang="en-GB" sz="1500" b="1" i="1">
                <a:latin typeface="Arial" charset="0"/>
              </a:rPr>
              <a:t>V</a:t>
            </a:r>
            <a:r>
              <a:rPr lang="en-GB" sz="1500" b="1">
                <a:latin typeface="Arial" charset="0"/>
              </a:rPr>
              <a:t> + </a:t>
            </a:r>
            <a:r>
              <a:rPr lang="en-GB" sz="1500" b="1" i="1">
                <a:latin typeface="Arial" charset="0"/>
              </a:rPr>
              <a:t>W</a:t>
            </a:r>
            <a:r>
              <a:rPr lang="en-GB" sz="1500" b="1">
                <a:latin typeface="Arial" charset="0"/>
              </a:rPr>
              <a:t>. 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187785"/>
              </p:ext>
            </p:extLst>
          </p:nvPr>
        </p:nvGraphicFramePr>
        <p:xfrm>
          <a:off x="1530000" y="1670400"/>
          <a:ext cx="5156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6" name="Equation" r:id="rId3" imgW="5155920" imgH="368280" progId="Equation.3">
                  <p:embed/>
                </p:oleObj>
              </mc:Choice>
              <mc:Fallback>
                <p:oleObj name="Equation" r:id="rId3" imgW="5155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5156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2755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810363"/>
              </p:ext>
            </p:extLst>
          </p:nvPr>
        </p:nvGraphicFramePr>
        <p:xfrm>
          <a:off x="1530350" y="2992438"/>
          <a:ext cx="72136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87" name="Equation" r:id="rId5" imgW="7213320" imgH="2361960" progId="Equation.3">
                  <p:embed/>
                </p:oleObj>
              </mc:Choice>
              <mc:Fallback>
                <p:oleObj name="Equation" r:id="rId5" imgW="7213320" imgH="236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2992438"/>
                        <a:ext cx="72136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2051050" y="3390900"/>
            <a:ext cx="6842125" cy="2047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47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24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22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We then use covariance rule 1.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187785"/>
              </p:ext>
            </p:extLst>
          </p:nvPr>
        </p:nvGraphicFramePr>
        <p:xfrm>
          <a:off x="1530000" y="1670400"/>
          <a:ext cx="5156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0" name="Equation" r:id="rId3" imgW="5155920" imgH="368280" progId="Equation.3">
                  <p:embed/>
                </p:oleObj>
              </mc:Choice>
              <mc:Fallback>
                <p:oleObj name="Equation" r:id="rId3" imgW="5155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5156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2755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810363"/>
              </p:ext>
            </p:extLst>
          </p:nvPr>
        </p:nvGraphicFramePr>
        <p:xfrm>
          <a:off x="1530350" y="2992438"/>
          <a:ext cx="72136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1" name="Equation" r:id="rId5" imgW="7213320" imgH="2361960" progId="Equation.3">
                  <p:embed/>
                </p:oleObj>
              </mc:Choice>
              <mc:Fallback>
                <p:oleObj name="Equation" r:id="rId5" imgW="7213320" imgH="236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2992438"/>
                        <a:ext cx="72136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2051050" y="3905251"/>
            <a:ext cx="6842125" cy="15335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986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24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23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We now substitute for the other Y argument in both terms and use covariance rule 1 a second time.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187785"/>
              </p:ext>
            </p:extLst>
          </p:nvPr>
        </p:nvGraphicFramePr>
        <p:xfrm>
          <a:off x="1530000" y="1670400"/>
          <a:ext cx="5156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4" name="Equation" r:id="rId3" imgW="5155920" imgH="368280" progId="Equation.3">
                  <p:embed/>
                </p:oleObj>
              </mc:Choice>
              <mc:Fallback>
                <p:oleObj name="Equation" r:id="rId3" imgW="5155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5156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2755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810363"/>
              </p:ext>
            </p:extLst>
          </p:nvPr>
        </p:nvGraphicFramePr>
        <p:xfrm>
          <a:off x="1530350" y="2992438"/>
          <a:ext cx="72136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5" name="Equation" r:id="rId5" imgW="7213320" imgH="2361960" progId="Equation.3">
                  <p:embed/>
                </p:oleObj>
              </mc:Choice>
              <mc:Fallback>
                <p:oleObj name="Equation" r:id="rId5" imgW="7213320" imgH="236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2992438"/>
                        <a:ext cx="72136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2051051" y="4933951"/>
            <a:ext cx="488315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62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27558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24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24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57254"/>
              </p:ext>
            </p:extLst>
          </p:nvPr>
        </p:nvGraphicFramePr>
        <p:xfrm>
          <a:off x="1530350" y="2992438"/>
          <a:ext cx="72136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41" name="Equation" r:id="rId3" imgW="7213320" imgH="2361960" progId="Equation.3">
                  <p:embed/>
                </p:oleObj>
              </mc:Choice>
              <mc:Fallback>
                <p:oleObj name="Equation" r:id="rId3" imgW="7213320" imgH="236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2992438"/>
                        <a:ext cx="72136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This gives us the result.  Note that the order of the arguments does not affect a covariance expression and hence cov(</a:t>
            </a:r>
            <a:r>
              <a:rPr lang="en-GB" sz="1500" b="1" i="1">
                <a:latin typeface="Arial" charset="0"/>
              </a:rPr>
              <a:t>W</a:t>
            </a:r>
            <a:r>
              <a:rPr lang="en-GB" sz="1500" b="1">
                <a:latin typeface="Arial" charset="0"/>
              </a:rPr>
              <a:t>, </a:t>
            </a:r>
            <a:r>
              <a:rPr lang="en-GB" sz="1500" b="1" i="1">
                <a:latin typeface="Arial" charset="0"/>
              </a:rPr>
              <a:t>V</a:t>
            </a:r>
            <a:r>
              <a:rPr lang="en-GB" sz="1500" b="1">
                <a:latin typeface="Arial" charset="0"/>
              </a:rPr>
              <a:t>) is the same as cov(</a:t>
            </a:r>
            <a:r>
              <a:rPr lang="en-GB" sz="1500" b="1" i="1">
                <a:latin typeface="Arial" charset="0"/>
              </a:rPr>
              <a:t>V</a:t>
            </a:r>
            <a:r>
              <a:rPr lang="en-GB" sz="1500" b="1">
                <a:latin typeface="Arial" charset="0"/>
              </a:rPr>
              <a:t>, </a:t>
            </a:r>
            <a:r>
              <a:rPr lang="en-GB" sz="1500" b="1" i="1">
                <a:latin typeface="Arial" charset="0"/>
              </a:rPr>
              <a:t>W</a:t>
            </a:r>
            <a:r>
              <a:rPr lang="en-GB" sz="1500" b="1">
                <a:latin typeface="Arial" charset="0"/>
              </a:rPr>
              <a:t>).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187785"/>
              </p:ext>
            </p:extLst>
          </p:nvPr>
        </p:nvGraphicFramePr>
        <p:xfrm>
          <a:off x="1530000" y="1670400"/>
          <a:ext cx="5156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42" name="Equation" r:id="rId5" imgW="5155920" imgH="368280" progId="Equation.3">
                  <p:embed/>
                </p:oleObj>
              </mc:Choice>
              <mc:Fallback>
                <p:oleObj name="Equation" r:id="rId5" imgW="5155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5156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98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18128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24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128917"/>
              </p:ext>
            </p:extLst>
          </p:nvPr>
        </p:nvGraphicFramePr>
        <p:xfrm>
          <a:off x="1530350" y="2991600"/>
          <a:ext cx="4292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7" name="Equation" r:id="rId3" imgW="4292280" imgH="1447560" progId="Equation.3">
                  <p:embed/>
                </p:oleObj>
              </mc:Choice>
              <mc:Fallback>
                <p:oleObj name="Equation" r:id="rId3" imgW="429228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2991600"/>
                        <a:ext cx="4292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 proof of the variance rule 2 is even more straightforward.  We start by writing var(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) as cov(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,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).  We then substitute for both of the iYi arguments and take the </a:t>
            </a:r>
            <a:r>
              <a:rPr lang="en-GB" sz="1500" b="1" i="1">
                <a:latin typeface="Arial" charset="0"/>
              </a:rPr>
              <a:t>b</a:t>
            </a:r>
            <a:r>
              <a:rPr lang="en-GB" sz="1500" b="1">
                <a:latin typeface="Arial" charset="0"/>
              </a:rPr>
              <a:t> terms outside as common factors.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2</a:t>
            </a:r>
            <a:r>
              <a:rPr lang="en-GB" sz="1800" b="1" dirty="0" smtClean="0">
                <a:latin typeface="Arial" charset="0"/>
              </a:rPr>
              <a:t>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bZ</a:t>
            </a:r>
            <a:r>
              <a:rPr lang="en-GB" sz="1800" b="1" dirty="0" smtClean="0">
                <a:latin typeface="Arial" charset="0"/>
              </a:rPr>
              <a:t>, </a:t>
            </a:r>
            <a:r>
              <a:rPr lang="en-GB" sz="1800" b="1" dirty="0">
                <a:latin typeface="Arial" charset="0"/>
              </a:rPr>
              <a:t>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489920"/>
              </p:ext>
            </p:extLst>
          </p:nvPr>
        </p:nvGraphicFramePr>
        <p:xfrm>
          <a:off x="1530000" y="1630800"/>
          <a:ext cx="2451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8" name="Equation" r:id="rId5" imgW="2450880" imgH="393480" progId="Equation.3">
                  <p:embed/>
                </p:oleObj>
              </mc:Choice>
              <mc:Fallback>
                <p:oleObj name="Equation" r:id="rId5" imgW="2450880" imgH="3934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30800"/>
                        <a:ext cx="24511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182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2797202"/>
            <a:ext cx="9144000" cy="736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23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3.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b</a:t>
            </a:r>
            <a:r>
              <a:rPr lang="en-GB" sz="1800" b="1" dirty="0">
                <a:latin typeface="Arial" charset="0"/>
              </a:rPr>
              <a:t>, 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51224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26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60122"/>
              </p:ext>
            </p:extLst>
          </p:nvPr>
        </p:nvGraphicFramePr>
        <p:xfrm>
          <a:off x="1530000" y="2991600"/>
          <a:ext cx="2781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8" name="Equation" r:id="rId3" imgW="2781000" imgH="368280" progId="Equation.3">
                  <p:embed/>
                </p:oleObj>
              </mc:Choice>
              <mc:Fallback>
                <p:oleObj name="Equation" r:id="rId3" imgW="2781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2991600"/>
                        <a:ext cx="2781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3141249"/>
              </p:ext>
            </p:extLst>
          </p:nvPr>
        </p:nvGraphicFramePr>
        <p:xfrm>
          <a:off x="1530000" y="1666875"/>
          <a:ext cx="1371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9" name="Equation" r:id="rId5" imgW="1371600" imgH="355320" progId="Equation.3">
                  <p:embed/>
                </p:oleObj>
              </mc:Choice>
              <mc:Fallback>
                <p:oleObj name="Equation" r:id="rId5" imgW="13716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66875"/>
                        <a:ext cx="13716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 third rule is trivial.  We make use of covariance rule 3.  Obviously if a variable is constant, it has zero variance.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2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125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23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4.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/>
              <a:t>V</a:t>
            </a:r>
            <a:r>
              <a:rPr lang="en-GB" b="1" dirty="0"/>
              <a:t> + </a:t>
            </a:r>
            <a:r>
              <a:rPr lang="en-GB" b="1" i="1" dirty="0"/>
              <a:t>b</a:t>
            </a:r>
            <a:r>
              <a:rPr lang="en-GB" sz="1800" b="1" dirty="0">
                <a:latin typeface="Arial" charset="0"/>
              </a:rPr>
              <a:t>, 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51224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790107"/>
              </p:ext>
            </p:extLst>
          </p:nvPr>
        </p:nvGraphicFramePr>
        <p:xfrm>
          <a:off x="1528763" y="2991600"/>
          <a:ext cx="64389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6" name="Equation" r:id="rId3" imgW="6438600" imgH="863280" progId="Equation.3">
                  <p:embed/>
                </p:oleObj>
              </mc:Choice>
              <mc:Fallback>
                <p:oleObj name="Equation" r:id="rId3" imgW="6438600" imgH="863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763" y="2991600"/>
                        <a:ext cx="64389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9804"/>
              </p:ext>
            </p:extLst>
          </p:nvPr>
        </p:nvGraphicFramePr>
        <p:xfrm>
          <a:off x="1530000" y="1667400"/>
          <a:ext cx="2120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7" name="Equation" r:id="rId5" imgW="2120760" imgH="355320" progId="Equation.3">
                  <p:embed/>
                </p:oleObj>
              </mc:Choice>
              <mc:Fallback>
                <p:oleObj name="Equation" r:id="rId5" imgW="21207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67400"/>
                        <a:ext cx="21209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>
                <a:latin typeface="Arial" charset="0"/>
              </a:rPr>
              <a:t>The fourth variance rule starts by using the first.  The second term on the right side is zero by </a:t>
            </a:r>
            <a:r>
              <a:rPr lang="en-GB" sz="1500" b="1" dirty="0" smtClean="0">
                <a:latin typeface="Arial" charset="0"/>
              </a:rPr>
              <a:t>variance </a:t>
            </a:r>
            <a:r>
              <a:rPr lang="en-GB" sz="1500" b="1" dirty="0">
                <a:latin typeface="Arial" charset="0"/>
              </a:rPr>
              <a:t>rule 3.  The third is also zero by </a:t>
            </a:r>
            <a:r>
              <a:rPr lang="en-GB" sz="1500" b="1" dirty="0" smtClean="0">
                <a:latin typeface="Arial" charset="0"/>
              </a:rPr>
              <a:t>covariance </a:t>
            </a:r>
            <a:r>
              <a:rPr lang="en-GB" sz="1500" b="1" dirty="0">
                <a:latin typeface="Arial" charset="0"/>
              </a:rPr>
              <a:t>rule 3. 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37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3643200"/>
            <a:ext cx="9144000" cy="19271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965658"/>
              </p:ext>
            </p:extLst>
          </p:nvPr>
        </p:nvGraphicFramePr>
        <p:xfrm>
          <a:off x="4529138" y="3978275"/>
          <a:ext cx="2058987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4" name="Worksheet" r:id="rId3" imgW="6858099" imgH="3990848" progId="Excel.Sheet.8">
                  <p:embed/>
                </p:oleObj>
              </mc:Choice>
              <mc:Fallback>
                <p:oleObj name="Worksheet" r:id="rId3" imgW="6858099" imgH="3990848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9138" y="3978275"/>
                        <a:ext cx="2058987" cy="119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037517"/>
              </p:ext>
            </p:extLst>
          </p:nvPr>
        </p:nvGraphicFramePr>
        <p:xfrm>
          <a:off x="3203575" y="3614738"/>
          <a:ext cx="2058988" cy="119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5" name="Worksheet" r:id="rId5" imgW="6858099" imgH="3990848" progId="Excel.Sheet.8">
                  <p:embed/>
                </p:oleObj>
              </mc:Choice>
              <mc:Fallback>
                <p:oleObj name="Worksheet" r:id="rId5" imgW="6858099" imgH="3990848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614738"/>
                        <a:ext cx="2058988" cy="119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 intuitive reason for this result is easy to understand.  If you add a constant to a variable, you shift its entire distribution by that constant.  The expected value of the squared deviation from the mean is unaffected.</a:t>
            </a:r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>
            <a:off x="1876425" y="4752975"/>
            <a:ext cx="55784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1876425" y="5122863"/>
            <a:ext cx="55784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213" name="Oval 13"/>
          <p:cNvSpPr>
            <a:spLocks noChangeArrowheads="1"/>
          </p:cNvSpPr>
          <p:nvPr/>
        </p:nvSpPr>
        <p:spPr bwMode="auto">
          <a:xfrm>
            <a:off x="4170363" y="4673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214" name="Oval 14"/>
          <p:cNvSpPr>
            <a:spLocks noChangeArrowheads="1"/>
          </p:cNvSpPr>
          <p:nvPr/>
        </p:nvSpPr>
        <p:spPr bwMode="auto">
          <a:xfrm>
            <a:off x="5483225" y="5046663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1511300" y="4503738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0</a:t>
            </a: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1511300" y="4873625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0</a:t>
            </a:r>
          </a:p>
        </p:txBody>
      </p:sp>
      <p:sp>
        <p:nvSpPr>
          <p:cNvPr id="51217" name="Text Box 17"/>
          <p:cNvSpPr txBox="1">
            <a:spLocks noChangeArrowheads="1"/>
          </p:cNvSpPr>
          <p:nvPr/>
        </p:nvSpPr>
        <p:spPr bwMode="auto">
          <a:xfrm>
            <a:off x="7531100" y="4873625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 i="1"/>
              <a:t>V</a:t>
            </a:r>
            <a:r>
              <a:rPr lang="en-GB" b="1"/>
              <a:t> + </a:t>
            </a:r>
            <a:r>
              <a:rPr lang="en-GB" b="1" i="1"/>
              <a:t>b</a:t>
            </a:r>
          </a:p>
        </p:txBody>
      </p:sp>
      <p:sp>
        <p:nvSpPr>
          <p:cNvPr id="51218" name="Text Box 18"/>
          <p:cNvSpPr txBox="1">
            <a:spLocks noChangeArrowheads="1"/>
          </p:cNvSpPr>
          <p:nvPr/>
        </p:nvSpPr>
        <p:spPr bwMode="auto">
          <a:xfrm>
            <a:off x="7531100" y="4503738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 i="1"/>
              <a:t>V</a:t>
            </a:r>
          </a:p>
        </p:txBody>
      </p:sp>
      <p:sp>
        <p:nvSpPr>
          <p:cNvPr id="51220" name="Text Box 20"/>
          <p:cNvSpPr txBox="1">
            <a:spLocks noChangeArrowheads="1"/>
          </p:cNvSpPr>
          <p:nvPr/>
        </p:nvSpPr>
        <p:spPr bwMode="auto">
          <a:xfrm>
            <a:off x="4067175" y="4719638"/>
            <a:ext cx="574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>
                <a:latin typeface="Symbol" pitchFamily="18" charset="2"/>
              </a:rPr>
              <a:t>m</a:t>
            </a:r>
            <a:r>
              <a:rPr lang="en-GB" sz="1800" b="1" i="1" baseline="-25000"/>
              <a:t>V</a:t>
            </a:r>
          </a:p>
        </p:txBody>
      </p:sp>
      <p:sp>
        <p:nvSpPr>
          <p:cNvPr id="51221" name="Text Box 21"/>
          <p:cNvSpPr txBox="1">
            <a:spLocks noChangeArrowheads="1"/>
          </p:cNvSpPr>
          <p:nvPr/>
        </p:nvSpPr>
        <p:spPr bwMode="auto">
          <a:xfrm>
            <a:off x="5205413" y="5130800"/>
            <a:ext cx="9350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>
                <a:latin typeface="Symbol" pitchFamily="18" charset="2"/>
              </a:rPr>
              <a:t>m</a:t>
            </a:r>
            <a:r>
              <a:rPr lang="en-GB" sz="1800" b="1" i="1" baseline="-25000" dirty="0"/>
              <a:t>V</a:t>
            </a:r>
            <a:r>
              <a:rPr lang="en-GB" sz="1800" b="1" i="1" dirty="0"/>
              <a:t> + b</a:t>
            </a:r>
          </a:p>
        </p:txBody>
      </p:sp>
      <p:sp>
        <p:nvSpPr>
          <p:cNvPr id="51224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28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136000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>
                <a:latin typeface="Arial" charset="0"/>
              </a:rPr>
              <a:t>V</a:t>
            </a:r>
            <a:r>
              <a:rPr lang="en-GB" sz="2000" b="1" dirty="0" smtClean="0">
                <a:latin typeface="Arial" charset="0"/>
              </a:rPr>
              <a:t>ariance rules</a:t>
            </a:r>
            <a:r>
              <a:rPr lang="en-GB" sz="2000" b="1" dirty="0"/>
              <a:t>	</a:t>
            </a: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4.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/>
              <a:t>V</a:t>
            </a:r>
            <a:r>
              <a:rPr lang="en-GB" b="1" dirty="0"/>
              <a:t> + </a:t>
            </a:r>
            <a:r>
              <a:rPr lang="en-GB" b="1" i="1" dirty="0"/>
              <a:t>b</a:t>
            </a:r>
            <a:r>
              <a:rPr lang="en-GB" sz="1800" b="1" dirty="0">
                <a:latin typeface="Arial" charset="0"/>
              </a:rPr>
              <a:t>, 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873662"/>
              </p:ext>
            </p:extLst>
          </p:nvPr>
        </p:nvGraphicFramePr>
        <p:xfrm>
          <a:off x="1530000" y="1667400"/>
          <a:ext cx="2120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6" name="Equation" r:id="rId6" imgW="2120760" imgH="355320" progId="Equation.3">
                  <p:embed/>
                </p:oleObj>
              </mc:Choice>
              <mc:Fallback>
                <p:oleObj name="Equation" r:id="rId6" imgW="21207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67400"/>
                        <a:ext cx="21209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73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365663"/>
              </p:ext>
            </p:extLst>
          </p:nvPr>
        </p:nvGraphicFramePr>
        <p:xfrm>
          <a:off x="1530000" y="2984400"/>
          <a:ext cx="2120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7" name="Equation" r:id="rId8" imgW="2120760" imgH="355320" progId="Equation.3">
                  <p:embed/>
                </p:oleObj>
              </mc:Choice>
              <mc:Fallback>
                <p:oleObj name="Equation" r:id="rId8" imgW="21207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2984400"/>
                        <a:ext cx="21209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249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</a:t>
            </a:r>
            <a:r>
              <a:rPr lang="en-GB" sz="2000" b="1" dirty="0"/>
              <a:t>	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If two variables are independent, their covariance is zero.  To show this, start by rewriting the covariance as the product of the expected values of its factors.  </a:t>
            </a:r>
            <a:endParaRPr lang="en-GB" sz="1500" b="1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1994400"/>
            <a:ext cx="9144000" cy="2996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701549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764815"/>
              </p:ext>
            </p:extLst>
          </p:nvPr>
        </p:nvGraphicFramePr>
        <p:xfrm>
          <a:off x="2090738" y="2735263"/>
          <a:ext cx="5564187" cy="204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0" name="Equation" r:id="rId3" imgW="5562360" imgH="2044440" progId="Equation.3">
                  <p:embed/>
                </p:oleObj>
              </mc:Choice>
              <mc:Fallback>
                <p:oleObj name="Equation" r:id="rId3" imgW="5562360" imgH="2044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0738" y="2735263"/>
                        <a:ext cx="5564187" cy="204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474555"/>
              </p:ext>
            </p:extLst>
          </p:nvPr>
        </p:nvGraphicFramePr>
        <p:xfrm>
          <a:off x="2093913" y="1354138"/>
          <a:ext cx="5041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1" name="Equation" r:id="rId5" imgW="5041800" imgH="368280" progId="Equation.3">
                  <p:embed/>
                </p:oleObj>
              </mc:Choice>
              <mc:Fallback>
                <p:oleObj name="Equation" r:id="rId5" imgW="50418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3913" y="1354138"/>
                        <a:ext cx="50419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301626" y="209415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If </a:t>
            </a:r>
            <a:r>
              <a:rPr lang="en-GB" b="1" i="1" dirty="0" smtClean="0">
                <a:latin typeface="+mn-lt"/>
              </a:rPr>
              <a:t>X</a:t>
            </a:r>
            <a:r>
              <a:rPr lang="en-GB" sz="1800" b="1" dirty="0" smtClean="0">
                <a:latin typeface="Arial" charset="0"/>
              </a:rPr>
              <a:t> and </a:t>
            </a:r>
            <a:r>
              <a:rPr lang="en-GB" b="1" i="1" dirty="0" smtClean="0">
                <a:latin typeface="+mn-lt"/>
              </a:rPr>
              <a:t>Y</a:t>
            </a:r>
            <a:r>
              <a:rPr lang="en-GB" sz="1800" b="1" dirty="0" smtClean="0">
                <a:latin typeface="Arial" charset="0"/>
              </a:rPr>
              <a:t> are independent,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3362325" y="3714749"/>
            <a:ext cx="4724400" cy="1171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71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1184399"/>
            <a:ext cx="9144000" cy="108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cov(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,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) is unsatisfactory as a measure of association between two variables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>
                <a:latin typeface="Arial" charset="0"/>
              </a:rPr>
              <a:t> </a:t>
            </a:r>
            <a:r>
              <a:rPr lang="en-GB" sz="1500" b="1">
                <a:latin typeface="Arial" charset="0"/>
              </a:rPr>
              <a:t>because it depends on the units of measurement of 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.</a:t>
            </a:r>
            <a:r>
              <a:rPr lang="en-US" sz="1500">
                <a:latin typeface="Arial" charset="0"/>
              </a:rPr>
              <a:t> </a:t>
            </a:r>
            <a:endParaRPr lang="en-GB" sz="1500">
              <a:latin typeface="Arial" charset="0"/>
            </a:endParaRPr>
          </a:p>
        </p:txBody>
      </p:sp>
      <p:sp>
        <p:nvSpPr>
          <p:cNvPr id="35869" name="Text Box 2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29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302400" y="608400"/>
            <a:ext cx="8532813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Correlation</a:t>
            </a:r>
            <a:r>
              <a:rPr lang="en-GB" sz="2000" b="1" dirty="0"/>
              <a:t>	</a:t>
            </a:r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893588"/>
              </p:ext>
            </p:extLst>
          </p:nvPr>
        </p:nvGraphicFramePr>
        <p:xfrm>
          <a:off x="4622800" y="1268433"/>
          <a:ext cx="182880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0" name="Equation" r:id="rId3" imgW="1828800" imgH="838080" progId="Equation.3">
                  <p:embed/>
                </p:oleObj>
              </mc:Choice>
              <mc:Fallback>
                <p:oleObj name="Equation" r:id="rId3" imgW="182880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00" y="1268433"/>
                        <a:ext cx="1828800" cy="838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647825" y="134302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population correlation coefficient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1184399"/>
            <a:ext cx="9144000" cy="108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A better measure of association is the population correlation coefficient because it is dimensionless</a:t>
            </a:r>
            <a:r>
              <a:rPr lang="en-US" sz="1500" b="1">
                <a:latin typeface="Arial" charset="0"/>
              </a:rPr>
              <a:t>.  </a:t>
            </a:r>
            <a:r>
              <a:rPr lang="en-GB" sz="1500" b="1">
                <a:latin typeface="Arial" charset="0"/>
              </a:rPr>
              <a:t>The numerator possesses the units of measurement of both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.</a:t>
            </a: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30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302400" y="608400"/>
            <a:ext cx="8532813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Correlation</a:t>
            </a:r>
            <a:r>
              <a:rPr lang="en-GB" sz="2000" b="1" dirty="0"/>
              <a:t>	</a:t>
            </a: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74489"/>
              </p:ext>
            </p:extLst>
          </p:nvPr>
        </p:nvGraphicFramePr>
        <p:xfrm>
          <a:off x="4622800" y="1268433"/>
          <a:ext cx="182880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4" name="Equation" r:id="rId3" imgW="1828800" imgH="838080" progId="Equation.3">
                  <p:embed/>
                </p:oleObj>
              </mc:Choice>
              <mc:Fallback>
                <p:oleObj name="Equation" r:id="rId3" imgW="182880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00" y="1268433"/>
                        <a:ext cx="1828800" cy="838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7825" y="134302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population correlation coefficient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1184399"/>
            <a:ext cx="9144000" cy="108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 variances of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in the denominator possess the squared units of measurement of those variables.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31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302400" y="608400"/>
            <a:ext cx="8532813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Correlation</a:t>
            </a:r>
            <a:r>
              <a:rPr lang="en-GB" sz="2000" b="1" dirty="0"/>
              <a:t>	</a:t>
            </a: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74489"/>
              </p:ext>
            </p:extLst>
          </p:nvPr>
        </p:nvGraphicFramePr>
        <p:xfrm>
          <a:off x="4622800" y="1268433"/>
          <a:ext cx="182880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88" name="Equation" r:id="rId3" imgW="1828800" imgH="838080" progId="Equation.3">
                  <p:embed/>
                </p:oleObj>
              </mc:Choice>
              <mc:Fallback>
                <p:oleObj name="Equation" r:id="rId3" imgW="182880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00" y="1268433"/>
                        <a:ext cx="1828800" cy="838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7825" y="134302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population correlation coefficient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1184399"/>
            <a:ext cx="9144000" cy="108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However, once the square root has been taken into account, the units of measurement are the same as those of the numerator, and the expression as a whole is unit free.</a:t>
            </a:r>
            <a:r>
              <a:rPr lang="en-US" sz="1500" b="1">
                <a:latin typeface="Arial" charset="0"/>
              </a:rPr>
              <a:t> </a:t>
            </a:r>
            <a:endParaRPr lang="en-GB" sz="1500" b="1">
              <a:latin typeface="Arial" charset="0"/>
            </a:endParaRPr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32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302400" y="608400"/>
            <a:ext cx="8532813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Correlation</a:t>
            </a:r>
            <a:r>
              <a:rPr lang="en-GB" sz="2000" b="1" dirty="0"/>
              <a:t>	</a:t>
            </a: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74489"/>
              </p:ext>
            </p:extLst>
          </p:nvPr>
        </p:nvGraphicFramePr>
        <p:xfrm>
          <a:off x="4622800" y="1268433"/>
          <a:ext cx="182880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2" name="Equation" r:id="rId3" imgW="1828800" imgH="838080" progId="Equation.3">
                  <p:embed/>
                </p:oleObj>
              </mc:Choice>
              <mc:Fallback>
                <p:oleObj name="Equation" r:id="rId3" imgW="182880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00" y="1268433"/>
                        <a:ext cx="1828800" cy="838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7825" y="134302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population correlation coefficient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1184399"/>
            <a:ext cx="9144000" cy="108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If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are independent, </a:t>
            </a:r>
            <a:r>
              <a:rPr lang="en-GB" sz="1500" b="1" i="1">
                <a:latin typeface="Symbol" pitchFamily="18" charset="2"/>
              </a:rPr>
              <a:t>r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 will be equal to zero because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 will be zero.</a:t>
            </a:r>
            <a:endParaRPr lang="en-GB" sz="1500">
              <a:latin typeface="Arial" charset="0"/>
            </a:endParaRPr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33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302400" y="608400"/>
            <a:ext cx="8532813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Correlation</a:t>
            </a:r>
            <a:r>
              <a:rPr lang="en-GB" sz="2000" b="1" dirty="0"/>
              <a:t>	</a:t>
            </a: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74489"/>
              </p:ext>
            </p:extLst>
          </p:nvPr>
        </p:nvGraphicFramePr>
        <p:xfrm>
          <a:off x="4622800" y="1268433"/>
          <a:ext cx="182880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6" name="Equation" r:id="rId3" imgW="1828800" imgH="838080" progId="Equation.3">
                  <p:embed/>
                </p:oleObj>
              </mc:Choice>
              <mc:Fallback>
                <p:oleObj name="Equation" r:id="rId3" imgW="182880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00" y="1268433"/>
                        <a:ext cx="1828800" cy="838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7825" y="134302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population correlation coefficient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1184399"/>
            <a:ext cx="9144000" cy="108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If there is a positive association between them,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, and hence </a:t>
            </a:r>
            <a:r>
              <a:rPr lang="en-GB" sz="1500" b="1" i="1">
                <a:latin typeface="Symbol" pitchFamily="18" charset="2"/>
              </a:rPr>
              <a:t>r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, will be positive.  If there is an exact positive linear relationship, </a:t>
            </a:r>
            <a:r>
              <a:rPr lang="en-GB" sz="1500" b="1" i="1">
                <a:latin typeface="Symbol" pitchFamily="18" charset="2"/>
              </a:rPr>
              <a:t>r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 will assume its maximum value of 1.  Similarly, if there is a negative relationship, </a:t>
            </a:r>
            <a:r>
              <a:rPr lang="en-GB" sz="1500" b="1" i="1">
                <a:latin typeface="Symbol" pitchFamily="18" charset="2"/>
              </a:rPr>
              <a:t>r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 will be negative, with minimum value of –1.</a:t>
            </a:r>
            <a:r>
              <a:rPr lang="en-US" sz="1500">
                <a:latin typeface="Arial" charset="0"/>
              </a:rPr>
              <a:t> </a:t>
            </a:r>
            <a:endParaRPr lang="en-GB" sz="1500">
              <a:latin typeface="Arial" charset="0"/>
            </a:endParaRPr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34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302400" y="608400"/>
            <a:ext cx="8532813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Correlation</a:t>
            </a:r>
            <a:r>
              <a:rPr lang="en-GB" sz="2000" b="1" dirty="0"/>
              <a:t>	</a:t>
            </a: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74489"/>
              </p:ext>
            </p:extLst>
          </p:nvPr>
        </p:nvGraphicFramePr>
        <p:xfrm>
          <a:off x="4622800" y="1268433"/>
          <a:ext cx="182880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0" name="Equation" r:id="rId3" imgW="1828800" imgH="838080" progId="Equation.3">
                  <p:embed/>
                </p:oleObj>
              </mc:Choice>
              <mc:Fallback>
                <p:oleObj name="Equation" r:id="rId3" imgW="182880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00" y="1268433"/>
                        <a:ext cx="1828800" cy="838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7825" y="134302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population correlation coefficient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1184399"/>
            <a:ext cx="9144000" cy="108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If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are independent, </a:t>
            </a:r>
            <a:r>
              <a:rPr lang="en-GB" sz="1500" b="1" i="1">
                <a:latin typeface="Symbol" pitchFamily="18" charset="2"/>
              </a:rPr>
              <a:t>r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 will be equal to zero because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 will be zero.</a:t>
            </a:r>
            <a:endParaRPr lang="en-GB" sz="1500">
              <a:latin typeface="Arial" charset="0"/>
            </a:endParaRPr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35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302400" y="608400"/>
            <a:ext cx="8532813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Correlation</a:t>
            </a:r>
            <a:r>
              <a:rPr lang="en-GB" sz="2000" b="1" dirty="0"/>
              <a:t>	</a:t>
            </a: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74489"/>
              </p:ext>
            </p:extLst>
          </p:nvPr>
        </p:nvGraphicFramePr>
        <p:xfrm>
          <a:off x="4622800" y="1268433"/>
          <a:ext cx="182880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4" name="Equation" r:id="rId3" imgW="1828800" imgH="838080" progId="Equation.3">
                  <p:embed/>
                </p:oleObj>
              </mc:Choice>
              <mc:Fallback>
                <p:oleObj name="Equation" r:id="rId3" imgW="182880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00" y="1268433"/>
                        <a:ext cx="1828800" cy="838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7825" y="134302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population correlation coefficient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1184399"/>
            <a:ext cx="9144000" cy="108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If there is a positive association between them, </a:t>
            </a:r>
            <a:r>
              <a:rPr lang="en-GB" sz="1500" b="1" i="1">
                <a:latin typeface="Symbol" pitchFamily="18" charset="2"/>
              </a:rPr>
              <a:t>s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, and hence </a:t>
            </a:r>
            <a:r>
              <a:rPr lang="en-GB" sz="1500" b="1" i="1">
                <a:latin typeface="Symbol" pitchFamily="18" charset="2"/>
              </a:rPr>
              <a:t>r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, will be positive.  If there is an exact positive linear relationship, </a:t>
            </a:r>
            <a:r>
              <a:rPr lang="en-GB" sz="1500" b="1" i="1">
                <a:latin typeface="Symbol" pitchFamily="18" charset="2"/>
              </a:rPr>
              <a:t>r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 will assume its maximum value of 1.</a:t>
            </a:r>
            <a:endParaRPr lang="en-GB" sz="1500">
              <a:latin typeface="Arial" charset="0"/>
            </a:endParaRP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36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302400" y="608400"/>
            <a:ext cx="8532813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Correlation</a:t>
            </a:r>
            <a:r>
              <a:rPr lang="en-GB" sz="2000" b="1" dirty="0"/>
              <a:t>	</a:t>
            </a: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74489"/>
              </p:ext>
            </p:extLst>
          </p:nvPr>
        </p:nvGraphicFramePr>
        <p:xfrm>
          <a:off x="4622800" y="1268433"/>
          <a:ext cx="182880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2" name="Equation" r:id="rId3" imgW="1828800" imgH="838080" progId="Equation.3">
                  <p:embed/>
                </p:oleObj>
              </mc:Choice>
              <mc:Fallback>
                <p:oleObj name="Equation" r:id="rId3" imgW="182880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00" y="1268433"/>
                        <a:ext cx="1828800" cy="838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7825" y="134302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population correlation coefficient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1184399"/>
            <a:ext cx="9144000" cy="108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Similarly, if there is a negative relationship, </a:t>
            </a:r>
            <a:r>
              <a:rPr lang="en-GB" sz="1500" b="1" i="1">
                <a:latin typeface="Symbol" pitchFamily="18" charset="2"/>
              </a:rPr>
              <a:t>r</a:t>
            </a:r>
            <a:r>
              <a:rPr lang="en-GB" sz="1500" b="1" i="1" baseline="-25000">
                <a:latin typeface="Arial" charset="0"/>
              </a:rPr>
              <a:t>XY</a:t>
            </a:r>
            <a:r>
              <a:rPr lang="en-GB" sz="1500" b="1">
                <a:latin typeface="Arial" charset="0"/>
              </a:rPr>
              <a:t> will be negative, with minimum value of –1.</a:t>
            </a:r>
            <a:r>
              <a:rPr lang="en-US" sz="1500">
                <a:latin typeface="Arial" charset="0"/>
              </a:rPr>
              <a:t> </a:t>
            </a:r>
            <a:endParaRPr lang="en-GB" sz="1500">
              <a:latin typeface="Arial" charset="0"/>
            </a:endParaRP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37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302400" y="608400"/>
            <a:ext cx="8532813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Correlation</a:t>
            </a:r>
            <a:r>
              <a:rPr lang="en-GB" sz="2000" b="1" dirty="0"/>
              <a:t>	</a:t>
            </a:r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74489"/>
              </p:ext>
            </p:extLst>
          </p:nvPr>
        </p:nvGraphicFramePr>
        <p:xfrm>
          <a:off x="4622800" y="1268433"/>
          <a:ext cx="182880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6" name="Equation" r:id="rId3" imgW="1828800" imgH="838080" progId="Equation.3">
                  <p:embed/>
                </p:oleObj>
              </mc:Choice>
              <mc:Fallback>
                <p:oleObj name="Equation" r:id="rId3" imgW="182880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00" y="1268433"/>
                        <a:ext cx="1828800" cy="838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7825" y="134302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population correlation coefficient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r>
              <a:rPr lang="en-GB" sz="1400" b="1" dirty="0">
                <a:solidFill>
                  <a:schemeClr val="bg1"/>
                </a:solidFill>
                <a:latin typeface="Arial" charset="0"/>
              </a:rPr>
              <a:t>Copyright Christopher Dougherty </a:t>
            </a:r>
            <a:r>
              <a:rPr lang="en-GB" sz="1400" b="1" dirty="0" smtClean="0">
                <a:solidFill>
                  <a:schemeClr val="bg1"/>
                </a:solidFill>
                <a:latin typeface="Arial" charset="0"/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  <a:latin typeface="Arial" charset="0"/>
              </a:rPr>
              <a:t> </a:t>
            </a: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The content of this slideshow comes from Section R.4 of C. Dougherty, </a:t>
            </a:r>
            <a:r>
              <a:rPr lang="en-GB" sz="1200" b="1" i="1" dirty="0">
                <a:solidFill>
                  <a:schemeClr val="bg1"/>
                </a:solidFill>
                <a:latin typeface="Arial" charset="0"/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  <a:latin typeface="Arial" charset="0"/>
              </a:rPr>
              <a:t>fifth 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  <a:latin typeface="Arial" charset="0"/>
              </a:rPr>
              <a:t>2016, 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latin typeface="Arial" charset="0"/>
                <a:hlinkClick r:id="rId2"/>
              </a:rPr>
              <a:t>http://www.oxfordtextbooks.co.uk/orc/dougherty5e/</a:t>
            </a:r>
            <a:endParaRPr lang="en-GB" sz="1200" b="1" dirty="0" smtClean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  <a:latin typeface="Arial" charset="0"/>
              </a:rPr>
              <a:t>who 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latin typeface="Arial" charset="0"/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  <a:latin typeface="Arial" charset="0"/>
              </a:rPr>
              <a:t>EC2020 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latin typeface="Arial" charset="0"/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.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endParaRPr lang="en-GB" sz="12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8201025" y="6553200"/>
            <a:ext cx="8667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  <a:latin typeface="Arial" charset="0"/>
              </a:rPr>
              <a:t>2015.12.17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</a:t>
            </a:r>
            <a:r>
              <a:rPr lang="en-GB" sz="2000" b="1" dirty="0"/>
              <a:t>	</a:t>
            </a: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We are allowed to do this because (and only because)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are independent (see the earlier sequence on independence.</a:t>
            </a:r>
            <a:endParaRPr lang="en-GB" sz="1500" b="1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1994400"/>
            <a:ext cx="9144000" cy="2996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701549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385605"/>
              </p:ext>
            </p:extLst>
          </p:nvPr>
        </p:nvGraphicFramePr>
        <p:xfrm>
          <a:off x="2090738" y="2735263"/>
          <a:ext cx="5564187" cy="204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4" name="Equation" r:id="rId3" imgW="5562360" imgH="2044440" progId="Equation.3">
                  <p:embed/>
                </p:oleObj>
              </mc:Choice>
              <mc:Fallback>
                <p:oleObj name="Equation" r:id="rId3" imgW="5562360" imgH="2044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0738" y="2735263"/>
                        <a:ext cx="5564187" cy="204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144275"/>
              </p:ext>
            </p:extLst>
          </p:nvPr>
        </p:nvGraphicFramePr>
        <p:xfrm>
          <a:off x="2093913" y="1354138"/>
          <a:ext cx="5041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5" name="Equation" r:id="rId5" imgW="5041800" imgH="368280" progId="Equation.3">
                  <p:embed/>
                </p:oleObj>
              </mc:Choice>
              <mc:Fallback>
                <p:oleObj name="Equation" r:id="rId5" imgW="50418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3913" y="1354138"/>
                        <a:ext cx="50419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301626" y="209415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If </a:t>
            </a:r>
            <a:r>
              <a:rPr lang="en-GB" b="1" i="1" dirty="0" smtClean="0">
                <a:latin typeface="+mn-lt"/>
              </a:rPr>
              <a:t>X</a:t>
            </a:r>
            <a:r>
              <a:rPr lang="en-GB" sz="1800" b="1" dirty="0" smtClean="0">
                <a:latin typeface="Arial" charset="0"/>
              </a:rPr>
              <a:t> and </a:t>
            </a:r>
            <a:r>
              <a:rPr lang="en-GB" b="1" i="1" dirty="0" smtClean="0">
                <a:latin typeface="+mn-lt"/>
              </a:rPr>
              <a:t>Y</a:t>
            </a:r>
            <a:r>
              <a:rPr lang="en-GB" sz="1800" b="1" dirty="0" smtClean="0">
                <a:latin typeface="Arial" charset="0"/>
              </a:rPr>
              <a:t> are independent,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3362325" y="3714749"/>
            <a:ext cx="4724400" cy="1171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466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1994400"/>
            <a:ext cx="9144000" cy="2996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701549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074081"/>
              </p:ext>
            </p:extLst>
          </p:nvPr>
        </p:nvGraphicFramePr>
        <p:xfrm>
          <a:off x="2090738" y="2735263"/>
          <a:ext cx="5564187" cy="204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9" name="Equation" r:id="rId3" imgW="5562360" imgH="2044440" progId="Equation.3">
                  <p:embed/>
                </p:oleObj>
              </mc:Choice>
              <mc:Fallback>
                <p:oleObj name="Equation" r:id="rId3" imgW="5562360" imgH="2044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0738" y="2735263"/>
                        <a:ext cx="5564187" cy="204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 expected values of both factors are zero because </a:t>
            </a:r>
            <a:r>
              <a:rPr lang="en-GB" sz="1500" b="1" i="1">
                <a:latin typeface="Arial" charset="0"/>
              </a:rPr>
              <a:t>E</a:t>
            </a:r>
            <a:r>
              <a:rPr lang="en-GB" sz="1500" b="1">
                <a:latin typeface="Arial" charset="0"/>
              </a:rPr>
              <a:t>(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)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i="1" baseline="-25000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E</a:t>
            </a:r>
            <a:r>
              <a:rPr lang="en-GB" sz="1500" b="1">
                <a:latin typeface="Arial" charset="0"/>
              </a:rPr>
              <a:t>(</a:t>
            </a:r>
            <a:r>
              <a:rPr lang="en-GB" sz="1500" b="1" i="1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)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i="1" baseline="-25000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.   </a:t>
            </a:r>
            <a:r>
              <a:rPr lang="en-GB" sz="1500" b="1" i="1">
                <a:latin typeface="Arial" charset="0"/>
              </a:rPr>
              <a:t>E</a:t>
            </a:r>
            <a:r>
              <a:rPr lang="en-GB" sz="1500" b="1">
                <a:latin typeface="Arial" charset="0"/>
              </a:rPr>
              <a:t>(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i="1" baseline="-25000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)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i="1" baseline="-25000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E</a:t>
            </a:r>
            <a:r>
              <a:rPr lang="en-GB" sz="1500" b="1">
                <a:latin typeface="Arial" charset="0"/>
              </a:rPr>
              <a:t>(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i="1" baseline="-25000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) =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i="1" baseline="-25000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because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i="1" baseline="-25000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Symbol" pitchFamily="18" charset="2"/>
              </a:rPr>
              <a:t>m</a:t>
            </a:r>
            <a:r>
              <a:rPr lang="en-GB" sz="1500" b="1" i="1" baseline="-25000">
                <a:latin typeface="Arial" charset="0"/>
              </a:rPr>
              <a:t>Y</a:t>
            </a:r>
            <a:r>
              <a:rPr lang="en-GB" sz="1500" b="1">
                <a:latin typeface="Arial" charset="0"/>
              </a:rPr>
              <a:t> are constants.  Thus the covariance is zero.</a:t>
            </a: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4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</a:t>
            </a:r>
            <a:r>
              <a:rPr lang="en-GB" sz="2000" b="1" dirty="0"/>
              <a:t>	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249188"/>
              </p:ext>
            </p:extLst>
          </p:nvPr>
        </p:nvGraphicFramePr>
        <p:xfrm>
          <a:off x="2093913" y="1354138"/>
          <a:ext cx="5041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40" name="Equation" r:id="rId5" imgW="5041800" imgH="368280" progId="Equation.3">
                  <p:embed/>
                </p:oleObj>
              </mc:Choice>
              <mc:Fallback>
                <p:oleObj name="Equation" r:id="rId5" imgW="50418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3913" y="1354138"/>
                        <a:ext cx="50419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301626" y="209415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If </a:t>
            </a:r>
            <a:r>
              <a:rPr lang="en-GB" b="1" i="1" dirty="0" smtClean="0">
                <a:latin typeface="+mn-lt"/>
              </a:rPr>
              <a:t>X</a:t>
            </a:r>
            <a:r>
              <a:rPr lang="en-GB" sz="1800" b="1" dirty="0" smtClean="0">
                <a:latin typeface="Arial" charset="0"/>
              </a:rPr>
              <a:t> and </a:t>
            </a:r>
            <a:r>
              <a:rPr lang="en-GB" b="1" i="1" dirty="0" smtClean="0">
                <a:latin typeface="+mn-lt"/>
              </a:rPr>
              <a:t>Y</a:t>
            </a:r>
            <a:r>
              <a:rPr lang="en-GB" sz="1800" b="1" dirty="0" smtClean="0">
                <a:latin typeface="Arial" charset="0"/>
              </a:rPr>
              <a:t> are independent,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99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892174" y="1227600"/>
            <a:ext cx="5432425" cy="878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 rules</a:t>
            </a:r>
            <a:r>
              <a:rPr lang="en-GB" sz="2000" b="1" dirty="0"/>
              <a:t>	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There are some rules that follow in a perfectly straightforward way from the definition of covariance, and since they are going to be used frequently in later chapters it is worthwhile establishing them immediately.  First, the addition rule.</a:t>
            </a:r>
            <a:endParaRPr lang="en-GB" sz="1500">
              <a:latin typeface="Arial" charset="0"/>
            </a:endParaRP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220737"/>
              </p:ext>
            </p:extLst>
          </p:nvPr>
        </p:nvGraphicFramePr>
        <p:xfrm>
          <a:off x="1530000" y="1670400"/>
          <a:ext cx="4572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3" name="Equation" r:id="rId3" imgW="4572000" imgH="368280" progId="Equation.3">
                  <p:embed/>
                </p:oleObj>
              </mc:Choice>
              <mc:Fallback>
                <p:oleObj name="Equation" r:id="rId3" imgW="4572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4572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22572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892175" y="2300400"/>
            <a:ext cx="4967288" cy="878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301626" y="22752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2</a:t>
            </a:r>
            <a:r>
              <a:rPr lang="en-GB" sz="1800" b="1" dirty="0" smtClean="0">
                <a:latin typeface="Arial" charset="0"/>
              </a:rPr>
              <a:t>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bZ</a:t>
            </a:r>
            <a:r>
              <a:rPr lang="en-GB" sz="1800" b="1" dirty="0" smtClean="0">
                <a:latin typeface="Arial" charset="0"/>
              </a:rPr>
              <a:t>, </a:t>
            </a:r>
            <a:r>
              <a:rPr lang="en-GB" sz="1800" b="1" dirty="0">
                <a:latin typeface="Arial" charset="0"/>
              </a:rPr>
              <a:t>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281474"/>
              </p:ext>
            </p:extLst>
          </p:nvPr>
        </p:nvGraphicFramePr>
        <p:xfrm>
          <a:off x="1530000" y="2736000"/>
          <a:ext cx="3124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94" name="Equation" r:id="rId3" imgW="3124080" imgH="368280" progId="Equation.3">
                  <p:embed/>
                </p:oleObj>
              </mc:Choice>
              <mc:Fallback>
                <p:oleObj name="Equation" r:id="rId3" imgW="31240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2736000"/>
                        <a:ext cx="3124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6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 rules</a:t>
            </a:r>
            <a:r>
              <a:rPr lang="en-GB" sz="2000" b="1" dirty="0"/>
              <a:t>	</a:t>
            </a: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Next, the multiplication rule, for cases where a variable is multiplied by a constant.</a:t>
            </a:r>
          </a:p>
          <a:p>
            <a:pPr>
              <a:spcBef>
                <a:spcPct val="50000"/>
              </a:spcBef>
            </a:pPr>
            <a:endParaRPr lang="en-GB" sz="1500" b="1">
              <a:latin typeface="Arial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220737"/>
              </p:ext>
            </p:extLst>
          </p:nvPr>
        </p:nvGraphicFramePr>
        <p:xfrm>
          <a:off x="1530000" y="1670400"/>
          <a:ext cx="4572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95" name="Equation" r:id="rId5" imgW="4572000" imgH="368280" progId="Equation.3">
                  <p:embed/>
                </p:oleObj>
              </mc:Choice>
              <mc:Fallback>
                <p:oleObj name="Equation" r:id="rId5" imgW="4572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4572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752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Finally, a primitive rule that is often useful.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7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33300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892175" y="3373200"/>
            <a:ext cx="4967288" cy="878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110764"/>
              </p:ext>
            </p:extLst>
          </p:nvPr>
        </p:nvGraphicFramePr>
        <p:xfrm>
          <a:off x="1530000" y="3808800"/>
          <a:ext cx="1778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40" name="Equation" r:id="rId3" imgW="1777680" imgH="368280" progId="Equation.3">
                  <p:embed/>
                </p:oleObj>
              </mc:Choice>
              <mc:Fallback>
                <p:oleObj name="Equation" r:id="rId3" imgW="17776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3808800"/>
                        <a:ext cx="1778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301626" y="33480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3.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b</a:t>
            </a:r>
            <a:r>
              <a:rPr lang="en-GB" sz="1800" b="1" dirty="0">
                <a:latin typeface="Arial" charset="0"/>
              </a:rPr>
              <a:t>, 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22572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301626" y="22752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2</a:t>
            </a:r>
            <a:r>
              <a:rPr lang="en-GB" sz="1800" b="1" dirty="0" smtClean="0">
                <a:latin typeface="Arial" charset="0"/>
              </a:rPr>
              <a:t>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err="1" smtClean="0"/>
              <a:t>bZ</a:t>
            </a:r>
            <a:r>
              <a:rPr lang="en-GB" sz="1800" b="1" dirty="0" smtClean="0">
                <a:latin typeface="Arial" charset="0"/>
              </a:rPr>
              <a:t>, </a:t>
            </a:r>
            <a:r>
              <a:rPr lang="en-GB" sz="1800" b="1" dirty="0">
                <a:latin typeface="Arial" charset="0"/>
              </a:rPr>
              <a:t>where</a:t>
            </a:r>
            <a:r>
              <a:rPr lang="en-GB" b="1" dirty="0"/>
              <a:t> </a:t>
            </a:r>
            <a:r>
              <a:rPr lang="en-GB" b="1" i="1" dirty="0"/>
              <a:t>b</a:t>
            </a:r>
            <a:r>
              <a:rPr lang="en-GB" b="1" dirty="0"/>
              <a:t> </a:t>
            </a:r>
            <a:r>
              <a:rPr lang="en-GB" sz="1800" b="1" dirty="0">
                <a:latin typeface="Arial" charset="0"/>
              </a:rPr>
              <a:t>is a constant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500974"/>
              </p:ext>
            </p:extLst>
          </p:nvPr>
        </p:nvGraphicFramePr>
        <p:xfrm>
          <a:off x="1530000" y="2736000"/>
          <a:ext cx="3124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41" name="Equation" r:id="rId5" imgW="3124080" imgH="368280" progId="Equation.3">
                  <p:embed/>
                </p:oleObj>
              </mc:Choice>
              <mc:Fallback>
                <p:oleObj name="Equation" r:id="rId5" imgW="31240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2736000"/>
                        <a:ext cx="3124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 rules</a:t>
            </a:r>
            <a:r>
              <a:rPr lang="en-GB" sz="2000" b="1" dirty="0"/>
              <a:t>	</a:t>
            </a: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220737"/>
              </p:ext>
            </p:extLst>
          </p:nvPr>
        </p:nvGraphicFramePr>
        <p:xfrm>
          <a:off x="1530000" y="1670400"/>
          <a:ext cx="4572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42" name="Equation" r:id="rId7" imgW="4572000" imgH="368280" progId="Equation.3">
                  <p:embed/>
                </p:oleObj>
              </mc:Choice>
              <mc:Fallback>
                <p:oleObj name="Equation" r:id="rId7" imgW="4572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4572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869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576000"/>
            <a:ext cx="9144000" cy="5004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8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COVARIANCE, COVARIANCE AND VARIANCE RULES, AND CORRELATION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02401" y="608012"/>
            <a:ext cx="2393174" cy="49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2000" b="1" dirty="0" smtClean="0">
                <a:latin typeface="Arial" charset="0"/>
              </a:rPr>
              <a:t>Covariance rules</a:t>
            </a:r>
            <a:r>
              <a:rPr lang="en-GB" sz="2000" b="1" dirty="0"/>
              <a:t>	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>
                <a:latin typeface="Arial" charset="0"/>
              </a:rPr>
              <a:t>The proofs of the rules are straightforward.  In each case the proof starts with the definition of cov(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,</a:t>
            </a:r>
            <a:r>
              <a:rPr lang="en-GB" sz="1500" b="1" i="1">
                <a:latin typeface="Arial" charset="0"/>
              </a:rPr>
              <a:t> Y</a:t>
            </a:r>
            <a:r>
              <a:rPr lang="en-GB" sz="1500" b="1">
                <a:latin typeface="Arial" charset="0"/>
              </a:rPr>
              <a:t>).</a:t>
            </a: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1184400"/>
            <a:ext cx="9144000" cy="964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301626" y="1202400"/>
            <a:ext cx="5575300" cy="61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  <a:tab pos="2057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b="1" dirty="0"/>
              <a:t>	</a:t>
            </a:r>
            <a:r>
              <a:rPr lang="en-GB" sz="1800" b="1" dirty="0" smtClean="0">
                <a:latin typeface="Arial" charset="0"/>
              </a:rPr>
              <a:t>1.</a:t>
            </a:r>
            <a:r>
              <a:rPr lang="en-GB" b="1" dirty="0"/>
              <a:t>	</a:t>
            </a:r>
            <a:r>
              <a:rPr lang="en-GB" sz="1800" b="1" dirty="0">
                <a:latin typeface="Arial" charset="0"/>
              </a:rPr>
              <a:t>If</a:t>
            </a:r>
            <a:r>
              <a:rPr lang="en-GB" b="1" dirty="0"/>
              <a:t> 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sz="1800" b="1" dirty="0" smtClean="0">
                <a:latin typeface="Arial" charset="0"/>
              </a:rPr>
              <a:t>,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704111"/>
              </p:ext>
            </p:extLst>
          </p:nvPr>
        </p:nvGraphicFramePr>
        <p:xfrm>
          <a:off x="1530000" y="1670400"/>
          <a:ext cx="4572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3" name="Equation" r:id="rId3" imgW="4572000" imgH="368280" progId="Equation.3">
                  <p:embed/>
                </p:oleObj>
              </mc:Choice>
              <mc:Fallback>
                <p:oleObj name="Equation" r:id="rId3" imgW="4572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00" y="1670400"/>
                        <a:ext cx="4572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3488400"/>
            <a:ext cx="9144000" cy="20700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2797201"/>
            <a:ext cx="9144000" cy="5841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01625" y="2826000"/>
            <a:ext cx="5289550" cy="64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22300" algn="l"/>
                <a:tab pos="1168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		</a:t>
            </a:r>
            <a:r>
              <a:rPr lang="en-GB" sz="1800" b="1" dirty="0" smtClean="0">
                <a:latin typeface="Arial" charset="0"/>
              </a:rPr>
              <a:t>Since</a:t>
            </a:r>
            <a:r>
              <a:rPr lang="en-GB" b="1" dirty="0" smtClean="0"/>
              <a:t> </a:t>
            </a:r>
            <a:r>
              <a:rPr lang="en-GB" b="1" i="1" dirty="0" smtClean="0"/>
              <a:t>Y</a:t>
            </a:r>
            <a:r>
              <a:rPr lang="en-GB" b="1" dirty="0" smtClean="0"/>
              <a:t> = </a:t>
            </a:r>
            <a:r>
              <a:rPr lang="en-GB" b="1" i="1" dirty="0" smtClean="0"/>
              <a:t>V</a:t>
            </a:r>
            <a:r>
              <a:rPr lang="en-GB" b="1" dirty="0" smtClean="0"/>
              <a:t> + </a:t>
            </a:r>
            <a:r>
              <a:rPr lang="en-GB" b="1" i="1" dirty="0" smtClean="0"/>
              <a:t>W</a:t>
            </a:r>
            <a:r>
              <a:rPr lang="en-GB" b="1" dirty="0" smtClean="0"/>
              <a:t>, </a:t>
            </a:r>
            <a:r>
              <a:rPr lang="en-GB" b="1" i="1" dirty="0" err="1" smtClean="0">
                <a:latin typeface="Symbol" pitchFamily="18" charset="2"/>
              </a:rPr>
              <a:t>m</a:t>
            </a:r>
            <a:r>
              <a:rPr lang="en-GB" b="1" i="1" baseline="-25000" dirty="0" err="1" smtClean="0"/>
              <a:t>Y</a:t>
            </a:r>
            <a:r>
              <a:rPr lang="en-GB" b="1" dirty="0" smtClean="0"/>
              <a:t> = </a:t>
            </a:r>
            <a:r>
              <a:rPr lang="en-GB" b="1" i="1" dirty="0" smtClean="0">
                <a:latin typeface="Symbol" pitchFamily="18" charset="2"/>
              </a:rPr>
              <a:t>m</a:t>
            </a:r>
            <a:r>
              <a:rPr lang="en-GB" b="1" i="1" baseline="-25000" dirty="0" smtClean="0"/>
              <a:t>V</a:t>
            </a:r>
            <a:r>
              <a:rPr lang="en-GB" b="1" dirty="0" smtClean="0"/>
              <a:t> + </a:t>
            </a:r>
            <a:r>
              <a:rPr lang="en-GB" b="1" i="1" dirty="0" err="1" smtClean="0">
                <a:latin typeface="Symbol" pitchFamily="18" charset="2"/>
              </a:rPr>
              <a:t>m</a:t>
            </a:r>
            <a:r>
              <a:rPr lang="en-GB" b="1" i="1" baseline="-25000" dirty="0" err="1" smtClean="0"/>
              <a:t>W</a:t>
            </a:r>
            <a:r>
              <a:rPr lang="en-GB" b="1" dirty="0" smtClean="0"/>
              <a:t> </a:t>
            </a:r>
            <a:endParaRPr lang="en-GB" b="1" dirty="0"/>
          </a:p>
          <a:p>
            <a:endParaRPr lang="en-GB" baseline="-25000" dirty="0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383327"/>
              </p:ext>
            </p:extLst>
          </p:nvPr>
        </p:nvGraphicFramePr>
        <p:xfrm>
          <a:off x="1530350" y="3654425"/>
          <a:ext cx="6870700" cy="176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4" name="Equation" r:id="rId5" imgW="6870600" imgH="1765080" progId="Equation.3">
                  <p:embed/>
                </p:oleObj>
              </mc:Choice>
              <mc:Fallback>
                <p:oleObj name="Equation" r:id="rId5" imgW="6870600" imgH="1765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350" y="3654425"/>
                        <a:ext cx="6870700" cy="176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2257200"/>
            <a:ext cx="9144000" cy="432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9525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302400" y="2282400"/>
            <a:ext cx="91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latin typeface="Arial" pitchFamily="34" charset="0"/>
                <a:cs typeface="Arial" pitchFamily="34" charset="0"/>
              </a:rPr>
              <a:t>Proof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2051050" y="4057651"/>
            <a:ext cx="6635750" cy="14097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0411670-8D95-48F2-9CDB-4CCBD5875D86}"/>
</file>

<file path=customXml/itemProps2.xml><?xml version="1.0" encoding="utf-8"?>
<ds:datastoreItem xmlns:ds="http://schemas.openxmlformats.org/officeDocument/2006/customXml" ds:itemID="{3E555D17-98C8-4AC5-A780-E5D06F4B1741}"/>
</file>

<file path=customXml/itemProps3.xml><?xml version="1.0" encoding="utf-8"?>
<ds:datastoreItem xmlns:ds="http://schemas.openxmlformats.org/officeDocument/2006/customXml" ds:itemID="{924DE029-2395-4CC4-9A24-32F2B9AAD824}"/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1627</Words>
  <Application>Microsoft Office PowerPoint</Application>
  <PresentationFormat>On-screen Show (4:3)</PresentationFormat>
  <Paragraphs>244</Paragraphs>
  <Slides>39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Default Design</vt:lpstr>
      <vt:lpstr>Equation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75</cp:revision>
  <dcterms:created xsi:type="dcterms:W3CDTF">1999-06-25T15:09:58Z</dcterms:created>
  <dcterms:modified xsi:type="dcterms:W3CDTF">2016-04-21T12:28:44Z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