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5"/>
  </p:notesMasterIdLst>
  <p:sldIdLst>
    <p:sldId id="418" r:id="rId2"/>
    <p:sldId id="357" r:id="rId3"/>
    <p:sldId id="391" r:id="rId4"/>
    <p:sldId id="392" r:id="rId5"/>
    <p:sldId id="393" r:id="rId6"/>
    <p:sldId id="394" r:id="rId7"/>
    <p:sldId id="338" r:id="rId8"/>
    <p:sldId id="397" r:id="rId9"/>
    <p:sldId id="398" r:id="rId10"/>
    <p:sldId id="401" r:id="rId11"/>
    <p:sldId id="402" r:id="rId12"/>
    <p:sldId id="403" r:id="rId13"/>
    <p:sldId id="361" r:id="rId14"/>
    <p:sldId id="350" r:id="rId15"/>
    <p:sldId id="362" r:id="rId16"/>
    <p:sldId id="349" r:id="rId17"/>
    <p:sldId id="404" r:id="rId18"/>
    <p:sldId id="405" r:id="rId19"/>
    <p:sldId id="406" r:id="rId20"/>
    <p:sldId id="407" r:id="rId21"/>
    <p:sldId id="344" r:id="rId22"/>
    <p:sldId id="408" r:id="rId23"/>
    <p:sldId id="409" r:id="rId24"/>
    <p:sldId id="410" r:id="rId25"/>
    <p:sldId id="384" r:id="rId26"/>
    <p:sldId id="411" r:id="rId27"/>
    <p:sldId id="412" r:id="rId28"/>
    <p:sldId id="417" r:id="rId29"/>
    <p:sldId id="416" r:id="rId30"/>
    <p:sldId id="415" r:id="rId31"/>
    <p:sldId id="414" r:id="rId32"/>
    <p:sldId id="413" r:id="rId33"/>
    <p:sldId id="284" r:id="rId3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b="1"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b="1"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b="1"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b="1"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CDCDCD"/>
    <a:srgbClr val="F5F5F5"/>
    <a:srgbClr val="3366FF"/>
    <a:srgbClr val="FFFF00"/>
    <a:srgbClr val="00FF00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30" autoAdjust="0"/>
    <p:restoredTop sz="97325" autoAdjust="0"/>
  </p:normalViewPr>
  <p:slideViewPr>
    <p:cSldViewPr snapToGrid="0" showGuides="1">
      <p:cViewPr>
        <p:scale>
          <a:sx n="100" d="100"/>
          <a:sy n="100" d="100"/>
        </p:scale>
        <p:origin x="-2064" y="-396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-1806" y="-90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/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/>
          </a:p>
        </p:txBody>
      </p:sp>
      <p:sp>
        <p:nvSpPr>
          <p:cNvPr id="2181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181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81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/>
          </a:p>
        </p:txBody>
      </p:sp>
      <p:sp>
        <p:nvSpPr>
          <p:cNvPr id="2181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7470BDA8-ABC5-48E8-802F-2926AEC9C8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3142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BEDAF-94FA-46A5-AD7B-35933DAA24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368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6FF6D-F735-49A0-8EB7-69CE2A1DF2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19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B4875-CBA6-431B-847C-EA2327347B3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609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985FCD-B29D-4A15-85A7-B0A55A025E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738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17DFB-DADE-4608-87EC-9DFEE67820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058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12FA1C-C23D-481E-BD42-374B973543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02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4AB159-059E-4951-AA6F-0A300175DE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992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FEC1CF-A73B-4015-8FFC-894C1B93EC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46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7F2526-96E5-43B3-BE51-179C55B8F6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9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39779-CFFB-4844-82B4-DCFBBACC9DD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42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EB558-499B-4E97-A270-3E145DD871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517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 i="0">
                <a:latin typeface="+mn-lt"/>
              </a:defRPr>
            </a:lvl1pPr>
          </a:lstStyle>
          <a:p>
            <a:fld id="{C79BD1A9-9697-472E-B6F7-4EB12399C2F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132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45762" name="Group 2"/>
          <p:cNvGrpSpPr>
            <a:grpSpLocks/>
          </p:cNvGrpSpPr>
          <p:nvPr/>
        </p:nvGrpSpPr>
        <p:grpSpPr bwMode="auto">
          <a:xfrm>
            <a:off x="2057400" y="2430463"/>
            <a:ext cx="4864100" cy="2293937"/>
            <a:chOff x="2447" y="1531"/>
            <a:chExt cx="3064" cy="1445"/>
          </a:xfrm>
        </p:grpSpPr>
        <p:sp>
          <p:nvSpPr>
            <p:cNvPr id="245763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5764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5765" name="Line 5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5766" name="Line 6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5767" name="Freeform 7"/>
            <p:cNvSpPr>
              <a:spLocks/>
            </p:cNvSpPr>
            <p:nvPr/>
          </p:nvSpPr>
          <p:spPr bwMode="auto">
            <a:xfrm>
              <a:off x="2447" y="1531"/>
              <a:ext cx="3064" cy="144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45771" name="Line 11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5773" name="Line 13"/>
          <p:cNvSpPr>
            <a:spLocks noChangeShapeType="1"/>
          </p:cNvSpPr>
          <p:nvPr/>
        </p:nvSpPr>
        <p:spPr bwMode="auto">
          <a:xfrm>
            <a:off x="4495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5775" name="Line 15"/>
          <p:cNvSpPr>
            <a:spLocks noChangeShapeType="1"/>
          </p:cNvSpPr>
          <p:nvPr/>
        </p:nvSpPr>
        <p:spPr bwMode="auto">
          <a:xfrm>
            <a:off x="27320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5776" name="Text Box 16"/>
          <p:cNvSpPr txBox="1">
            <a:spLocks noChangeArrowheads="1"/>
          </p:cNvSpPr>
          <p:nvPr/>
        </p:nvSpPr>
        <p:spPr bwMode="auto">
          <a:xfrm>
            <a:off x="44132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endParaRPr lang="en-GB" b="0"/>
          </a:p>
        </p:txBody>
      </p:sp>
      <p:sp>
        <p:nvSpPr>
          <p:cNvPr id="245777" name="Text Box 17"/>
          <p:cNvSpPr txBox="1">
            <a:spLocks noChangeArrowheads="1"/>
          </p:cNvSpPr>
          <p:nvPr/>
        </p:nvSpPr>
        <p:spPr bwMode="auto">
          <a:xfrm>
            <a:off x="5486400" y="4843463"/>
            <a:ext cx="9144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45778" name="Text Box 18"/>
          <p:cNvSpPr txBox="1">
            <a:spLocks noChangeArrowheads="1"/>
          </p:cNvSpPr>
          <p:nvPr/>
        </p:nvSpPr>
        <p:spPr bwMode="auto">
          <a:xfrm>
            <a:off x="36909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45779" name="Line 19"/>
          <p:cNvSpPr>
            <a:spLocks noChangeShapeType="1"/>
          </p:cNvSpPr>
          <p:nvPr/>
        </p:nvSpPr>
        <p:spPr bwMode="auto">
          <a:xfrm>
            <a:off x="3281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5780" name="Text Box 20"/>
          <p:cNvSpPr txBox="1">
            <a:spLocks noChangeArrowheads="1"/>
          </p:cNvSpPr>
          <p:nvPr/>
        </p:nvSpPr>
        <p:spPr bwMode="auto">
          <a:xfrm>
            <a:off x="2790825" y="4843463"/>
            <a:ext cx="928688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45784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i="0">
                <a:solidFill>
                  <a:srgbClr val="3366FF"/>
                </a:solidFill>
              </a:rPr>
              <a:t>9</a:t>
            </a:r>
            <a:endParaRPr lang="en-US" sz="1000" b="0" i="0">
              <a:solidFill>
                <a:srgbClr val="3366FF"/>
              </a:solidFill>
            </a:endParaRPr>
          </a:p>
        </p:txBody>
      </p:sp>
      <p:sp>
        <p:nvSpPr>
          <p:cNvPr id="245788" name="Text Box 28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45792" name="Text Box 3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To do this, we need to know the standard deviation of the distribution.  For the time being we will assume that we do know it, although in practice we have to estimate it.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5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36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baseline="-25000" dirty="0" smtClean="0"/>
              <a:t>0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5774" name="Line 14"/>
          <p:cNvSpPr>
            <a:spLocks noChangeShapeType="1"/>
          </p:cNvSpPr>
          <p:nvPr/>
        </p:nvSpPr>
        <p:spPr bwMode="auto">
          <a:xfrm>
            <a:off x="63055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5787" name="Oval 27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5793" name="Line 33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baseline="-25000" dirty="0"/>
              <a:t>0</a:t>
            </a:r>
            <a:endParaRPr lang="en-GB" sz="900" b="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46786" name="Group 2"/>
          <p:cNvGrpSpPr>
            <a:grpSpLocks/>
          </p:cNvGrpSpPr>
          <p:nvPr/>
        </p:nvGrpSpPr>
        <p:grpSpPr bwMode="auto">
          <a:xfrm>
            <a:off x="2057400" y="2430463"/>
            <a:ext cx="4864100" cy="2293937"/>
            <a:chOff x="2447" y="1531"/>
            <a:chExt cx="3064" cy="1445"/>
          </a:xfrm>
        </p:grpSpPr>
        <p:sp>
          <p:nvSpPr>
            <p:cNvPr id="246787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6788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6789" name="Line 5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6790" name="Line 6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6791" name="Freeform 7"/>
            <p:cNvSpPr>
              <a:spLocks/>
            </p:cNvSpPr>
            <p:nvPr/>
          </p:nvSpPr>
          <p:spPr bwMode="auto">
            <a:xfrm>
              <a:off x="2447" y="1531"/>
              <a:ext cx="3064" cy="144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46795" name="Line 11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6797" name="Line 13"/>
          <p:cNvSpPr>
            <a:spLocks noChangeShapeType="1"/>
          </p:cNvSpPr>
          <p:nvPr/>
        </p:nvSpPr>
        <p:spPr bwMode="auto">
          <a:xfrm>
            <a:off x="4495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6798" name="Line 14"/>
          <p:cNvSpPr>
            <a:spLocks noChangeShapeType="1"/>
          </p:cNvSpPr>
          <p:nvPr/>
        </p:nvSpPr>
        <p:spPr bwMode="auto">
          <a:xfrm>
            <a:off x="63055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6799" name="Line 15"/>
          <p:cNvSpPr>
            <a:spLocks noChangeShapeType="1"/>
          </p:cNvSpPr>
          <p:nvPr/>
        </p:nvSpPr>
        <p:spPr bwMode="auto">
          <a:xfrm>
            <a:off x="27320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6800" name="Text Box 16"/>
          <p:cNvSpPr txBox="1">
            <a:spLocks noChangeArrowheads="1"/>
          </p:cNvSpPr>
          <p:nvPr/>
        </p:nvSpPr>
        <p:spPr bwMode="auto">
          <a:xfrm>
            <a:off x="44132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endParaRPr lang="en-GB" b="0"/>
          </a:p>
        </p:txBody>
      </p:sp>
      <p:sp>
        <p:nvSpPr>
          <p:cNvPr id="246801" name="Text Box 17"/>
          <p:cNvSpPr txBox="1">
            <a:spLocks noChangeArrowheads="1"/>
          </p:cNvSpPr>
          <p:nvPr/>
        </p:nvSpPr>
        <p:spPr bwMode="auto">
          <a:xfrm>
            <a:off x="5486400" y="4843463"/>
            <a:ext cx="9144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46802" name="Text Box 18"/>
          <p:cNvSpPr txBox="1">
            <a:spLocks noChangeArrowheads="1"/>
          </p:cNvSpPr>
          <p:nvPr/>
        </p:nvSpPr>
        <p:spPr bwMode="auto">
          <a:xfrm>
            <a:off x="36909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46803" name="Line 19"/>
          <p:cNvSpPr>
            <a:spLocks noChangeShapeType="1"/>
          </p:cNvSpPr>
          <p:nvPr/>
        </p:nvSpPr>
        <p:spPr bwMode="auto">
          <a:xfrm>
            <a:off x="3281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6804" name="Text Box 20"/>
          <p:cNvSpPr txBox="1">
            <a:spLocks noChangeArrowheads="1"/>
          </p:cNvSpPr>
          <p:nvPr/>
        </p:nvSpPr>
        <p:spPr bwMode="auto">
          <a:xfrm>
            <a:off x="2790825" y="4843463"/>
            <a:ext cx="928688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46808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246811" name="Text Box 27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46814" name="Text Box 3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Having drawn the distribution, it is clear this null hypothesis is not contradicted by our sample estimate.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5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36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baseline="-25000" dirty="0" smtClean="0"/>
              <a:t>0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6810" name="Oval 26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6815" name="Line 31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baseline="-25000" dirty="0"/>
              <a:t>0</a:t>
            </a:r>
            <a:endParaRPr lang="en-GB" sz="900" b="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7819" name="Line 11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7820" name="Text Box 12"/>
          <p:cNvSpPr txBox="1">
            <a:spLocks noChangeArrowheads="1"/>
          </p:cNvSpPr>
          <p:nvPr/>
        </p:nvSpPr>
        <p:spPr bwMode="auto">
          <a:xfrm>
            <a:off x="609600" y="1066800"/>
            <a:ext cx="2438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b="0" i="0"/>
          </a:p>
        </p:txBody>
      </p:sp>
      <p:sp>
        <p:nvSpPr>
          <p:cNvPr id="247832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247835" name="Text Box 27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47838" name="Text Box 3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Here is another null hypothesis to consider.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247842" name="Line 34"/>
          <p:cNvSpPr>
            <a:spLocks noChangeShapeType="1"/>
          </p:cNvSpPr>
          <p:nvPr/>
        </p:nvSpPr>
        <p:spPr bwMode="auto">
          <a:xfrm>
            <a:off x="5959475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7843" name="Text Box 35"/>
          <p:cNvSpPr txBox="1">
            <a:spLocks noChangeArrowheads="1"/>
          </p:cNvSpPr>
          <p:nvPr/>
        </p:nvSpPr>
        <p:spPr bwMode="auto">
          <a:xfrm>
            <a:off x="58610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1</a:t>
            </a:r>
            <a:endParaRPr lang="en-GB" b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1800" i="0" baseline="-25000" dirty="0" smtClean="0"/>
              <a:t>1</a:t>
            </a:r>
            <a:endParaRPr lang="en-GB" sz="900" b="0" i="0" dirty="0"/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7834" name="Oval 26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7844" name="Line 36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199682" name="Group 2"/>
          <p:cNvGrpSpPr>
            <a:grpSpLocks/>
          </p:cNvGrpSpPr>
          <p:nvPr/>
        </p:nvGrpSpPr>
        <p:grpSpPr bwMode="auto">
          <a:xfrm>
            <a:off x="3517900" y="2430463"/>
            <a:ext cx="4864100" cy="2293937"/>
            <a:chOff x="2447" y="1531"/>
            <a:chExt cx="3064" cy="1445"/>
          </a:xfrm>
        </p:grpSpPr>
        <p:sp>
          <p:nvSpPr>
            <p:cNvPr id="199683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99684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99685" name="Line 5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99686" name="Line 6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99687" name="Freeform 7"/>
            <p:cNvSpPr>
              <a:spLocks/>
            </p:cNvSpPr>
            <p:nvPr/>
          </p:nvSpPr>
          <p:spPr bwMode="auto">
            <a:xfrm>
              <a:off x="2447" y="1531"/>
              <a:ext cx="3064" cy="144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99690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99693" name="Line 13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9697" name="Text Box 1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Having drawn the distribution of </a:t>
            </a:r>
            <a:r>
              <a:rPr lang="en-GB" sz="1500"/>
              <a:t>X</a:t>
            </a:r>
            <a:r>
              <a:rPr lang="en-GB" sz="1500" i="0"/>
              <a:t> conditional on this hypothesis being true, we can see that this hypothesis is also compatible with our estimate.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199700" name="Line 20"/>
          <p:cNvSpPr>
            <a:spLocks noChangeShapeType="1"/>
          </p:cNvSpPr>
          <p:nvPr/>
        </p:nvSpPr>
        <p:spPr bwMode="auto">
          <a:xfrm>
            <a:off x="5959475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9701" name="Line 21"/>
          <p:cNvSpPr>
            <a:spLocks noChangeShapeType="1"/>
          </p:cNvSpPr>
          <p:nvPr/>
        </p:nvSpPr>
        <p:spPr bwMode="auto">
          <a:xfrm>
            <a:off x="7165975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9702" name="Line 22"/>
          <p:cNvSpPr>
            <a:spLocks noChangeShapeType="1"/>
          </p:cNvSpPr>
          <p:nvPr/>
        </p:nvSpPr>
        <p:spPr bwMode="auto">
          <a:xfrm>
            <a:off x="7769225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9703" name="Line 23"/>
          <p:cNvSpPr>
            <a:spLocks noChangeShapeType="1"/>
          </p:cNvSpPr>
          <p:nvPr/>
        </p:nvSpPr>
        <p:spPr bwMode="auto">
          <a:xfrm>
            <a:off x="41957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9708" name="Line 28"/>
          <p:cNvSpPr>
            <a:spLocks noChangeShapeType="1"/>
          </p:cNvSpPr>
          <p:nvPr/>
        </p:nvSpPr>
        <p:spPr bwMode="auto">
          <a:xfrm>
            <a:off x="47434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9713" name="Text Box 33"/>
          <p:cNvSpPr txBox="1">
            <a:spLocks noChangeArrowheads="1"/>
          </p:cNvSpPr>
          <p:nvPr/>
        </p:nvSpPr>
        <p:spPr bwMode="auto">
          <a:xfrm>
            <a:off x="58610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1</a:t>
            </a:r>
            <a:endParaRPr lang="en-GB" b="0"/>
          </a:p>
        </p:txBody>
      </p:sp>
      <p:sp>
        <p:nvSpPr>
          <p:cNvPr id="199714" name="Text Box 34"/>
          <p:cNvSpPr txBox="1">
            <a:spLocks noChangeArrowheads="1"/>
          </p:cNvSpPr>
          <p:nvPr/>
        </p:nvSpPr>
        <p:spPr bwMode="auto">
          <a:xfrm>
            <a:off x="6934200" y="4843463"/>
            <a:ext cx="9144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1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199717" name="Text Box 37"/>
          <p:cNvSpPr txBox="1">
            <a:spLocks noChangeArrowheads="1"/>
          </p:cNvSpPr>
          <p:nvPr/>
        </p:nvSpPr>
        <p:spPr bwMode="auto">
          <a:xfrm>
            <a:off x="6324600" y="4843463"/>
            <a:ext cx="49371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1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199716" name="Text Box 36"/>
          <p:cNvSpPr txBox="1">
            <a:spLocks noChangeArrowheads="1"/>
          </p:cNvSpPr>
          <p:nvPr/>
        </p:nvSpPr>
        <p:spPr bwMode="auto">
          <a:xfrm>
            <a:off x="4114800" y="4843463"/>
            <a:ext cx="919163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1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199734" name="Text Box 54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199736" name="Line 56"/>
          <p:cNvSpPr>
            <a:spLocks noChangeShapeType="1"/>
          </p:cNvSpPr>
          <p:nvPr/>
        </p:nvSpPr>
        <p:spPr bwMode="auto">
          <a:xfrm>
            <a:off x="3406775" y="5907088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38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baseline="-25000" dirty="0" smtClean="0"/>
              <a:t>1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41" name="Line 12"/>
          <p:cNvSpPr>
            <a:spLocks noChangeShapeType="1"/>
          </p:cNvSpPr>
          <p:nvPr/>
        </p:nvSpPr>
        <p:spPr bwMode="auto">
          <a:xfrm>
            <a:off x="1143000" y="4724400"/>
            <a:ext cx="723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9711" name="Oval 31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9737" name="Line 57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1800" i="0" baseline="-25000" dirty="0" smtClean="0"/>
              <a:t>1</a:t>
            </a:r>
            <a:endParaRPr lang="en-GB" sz="900" b="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8426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188429" name="Line 13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8430" name="Text Box 14"/>
          <p:cNvSpPr txBox="1">
            <a:spLocks noChangeArrowheads="1"/>
          </p:cNvSpPr>
          <p:nvPr/>
        </p:nvSpPr>
        <p:spPr bwMode="auto">
          <a:xfrm>
            <a:off x="609600" y="1066800"/>
            <a:ext cx="2438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b="0" i="0"/>
          </a:p>
        </p:txBody>
      </p:sp>
      <p:sp>
        <p:nvSpPr>
          <p:cNvPr id="188433" name="Text Box 1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Here is another null hypothesis.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188437" name="Line 21"/>
          <p:cNvSpPr>
            <a:spLocks noChangeShapeType="1"/>
          </p:cNvSpPr>
          <p:nvPr/>
        </p:nvSpPr>
        <p:spPr bwMode="auto">
          <a:xfrm>
            <a:off x="37465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8454" name="Text Box 38"/>
          <p:cNvSpPr txBox="1">
            <a:spLocks noChangeArrowheads="1"/>
          </p:cNvSpPr>
          <p:nvPr/>
        </p:nvSpPr>
        <p:spPr bwMode="auto">
          <a:xfrm>
            <a:off x="36512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2</a:t>
            </a:r>
            <a:endParaRPr lang="en-GB" b="0"/>
          </a:p>
        </p:txBody>
      </p:sp>
      <p:sp>
        <p:nvSpPr>
          <p:cNvPr id="188456" name="Text Box 40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1800" i="0" baseline="-25000" dirty="0" smtClean="0"/>
              <a:t>2</a:t>
            </a:r>
            <a:endParaRPr lang="en-GB" sz="900" b="0" i="0" dirty="0"/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8448" name="Oval 32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8460" name="Line 44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00706" name="Group 2"/>
          <p:cNvGrpSpPr>
            <a:grpSpLocks/>
          </p:cNvGrpSpPr>
          <p:nvPr/>
        </p:nvGrpSpPr>
        <p:grpSpPr bwMode="auto">
          <a:xfrm>
            <a:off x="1308100" y="2430463"/>
            <a:ext cx="4864100" cy="2293937"/>
            <a:chOff x="2447" y="1531"/>
            <a:chExt cx="3064" cy="1445"/>
          </a:xfrm>
        </p:grpSpPr>
        <p:sp>
          <p:nvSpPr>
            <p:cNvPr id="200707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0708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0709" name="Line 5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0710" name="Line 6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0711" name="Freeform 7"/>
            <p:cNvSpPr>
              <a:spLocks/>
            </p:cNvSpPr>
            <p:nvPr/>
          </p:nvSpPr>
          <p:spPr bwMode="auto">
            <a:xfrm>
              <a:off x="2447" y="1531"/>
              <a:ext cx="3064" cy="144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00714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200717" name="Line 13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0721" name="Text Box 1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It is incompatible with our estimate because the estimate would lead to its rejection.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200724" name="Line 20"/>
          <p:cNvSpPr>
            <a:spLocks noChangeShapeType="1"/>
          </p:cNvSpPr>
          <p:nvPr/>
        </p:nvSpPr>
        <p:spPr bwMode="auto">
          <a:xfrm>
            <a:off x="37465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0726" name="Line 22"/>
          <p:cNvSpPr>
            <a:spLocks noChangeShapeType="1"/>
          </p:cNvSpPr>
          <p:nvPr/>
        </p:nvSpPr>
        <p:spPr bwMode="auto">
          <a:xfrm>
            <a:off x="55562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0727" name="Line 23"/>
          <p:cNvSpPr>
            <a:spLocks noChangeShapeType="1"/>
          </p:cNvSpPr>
          <p:nvPr/>
        </p:nvSpPr>
        <p:spPr bwMode="auto">
          <a:xfrm>
            <a:off x="19827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0731" name="Line 27"/>
          <p:cNvSpPr>
            <a:spLocks noChangeShapeType="1"/>
          </p:cNvSpPr>
          <p:nvPr/>
        </p:nvSpPr>
        <p:spPr bwMode="auto">
          <a:xfrm>
            <a:off x="25320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0742" name="Text Box 38"/>
          <p:cNvSpPr txBox="1">
            <a:spLocks noChangeArrowheads="1"/>
          </p:cNvSpPr>
          <p:nvPr/>
        </p:nvSpPr>
        <p:spPr bwMode="auto">
          <a:xfrm>
            <a:off x="29289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2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00743" name="Text Box 39"/>
          <p:cNvSpPr txBox="1">
            <a:spLocks noChangeArrowheads="1"/>
          </p:cNvSpPr>
          <p:nvPr/>
        </p:nvSpPr>
        <p:spPr bwMode="auto">
          <a:xfrm>
            <a:off x="2028825" y="4843463"/>
            <a:ext cx="928688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2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00744" name="Text Box 40"/>
          <p:cNvSpPr txBox="1">
            <a:spLocks noChangeArrowheads="1"/>
          </p:cNvSpPr>
          <p:nvPr/>
        </p:nvSpPr>
        <p:spPr bwMode="auto">
          <a:xfrm>
            <a:off x="4114800" y="4843463"/>
            <a:ext cx="49371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2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00740" name="Text Box 36"/>
          <p:cNvSpPr txBox="1">
            <a:spLocks noChangeArrowheads="1"/>
          </p:cNvSpPr>
          <p:nvPr/>
        </p:nvSpPr>
        <p:spPr bwMode="auto">
          <a:xfrm>
            <a:off x="36512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2</a:t>
            </a:r>
            <a:endParaRPr lang="en-GB" b="0"/>
          </a:p>
        </p:txBody>
      </p:sp>
      <p:sp>
        <p:nvSpPr>
          <p:cNvPr id="200758" name="Text Box 54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6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37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baseline="-25000" dirty="0" smtClean="0"/>
              <a:t>2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40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0725" name="Line 21"/>
          <p:cNvSpPr>
            <a:spLocks noChangeShapeType="1"/>
          </p:cNvSpPr>
          <p:nvPr/>
        </p:nvSpPr>
        <p:spPr bwMode="auto">
          <a:xfrm>
            <a:off x="49530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0734" name="Oval 30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0760" name="Line 56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1800" i="0" baseline="-25000" dirty="0" smtClean="0"/>
              <a:t>2</a:t>
            </a:r>
            <a:endParaRPr lang="en-GB" sz="900" b="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7394" name="Freeform 2"/>
          <p:cNvSpPr>
            <a:spLocks/>
          </p:cNvSpPr>
          <p:nvPr/>
        </p:nvSpPr>
        <p:spPr bwMode="auto">
          <a:xfrm>
            <a:off x="4368800" y="4384675"/>
            <a:ext cx="768350" cy="339725"/>
          </a:xfrm>
          <a:custGeom>
            <a:avLst/>
            <a:gdLst>
              <a:gd name="T0" fmla="*/ 482 w 484"/>
              <a:gd name="T1" fmla="*/ 0 h 214"/>
              <a:gd name="T2" fmla="*/ 484 w 484"/>
              <a:gd name="T3" fmla="*/ 213 h 214"/>
              <a:gd name="T4" fmla="*/ 0 w 484"/>
              <a:gd name="T5" fmla="*/ 214 h 214"/>
              <a:gd name="T6" fmla="*/ 189 w 484"/>
              <a:gd name="T7" fmla="*/ 177 h 214"/>
              <a:gd name="T8" fmla="*/ 241 w 484"/>
              <a:gd name="T9" fmla="*/ 163 h 214"/>
              <a:gd name="T10" fmla="*/ 319 w 484"/>
              <a:gd name="T11" fmla="*/ 127 h 214"/>
              <a:gd name="T12" fmla="*/ 390 w 484"/>
              <a:gd name="T13" fmla="*/ 82 h 214"/>
              <a:gd name="T14" fmla="*/ 482 w 484"/>
              <a:gd name="T15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14">
                <a:moveTo>
                  <a:pt x="482" y="0"/>
                </a:moveTo>
                <a:lnTo>
                  <a:pt x="484" y="213"/>
                </a:lnTo>
                <a:lnTo>
                  <a:pt x="0" y="214"/>
                </a:lnTo>
                <a:lnTo>
                  <a:pt x="189" y="177"/>
                </a:lnTo>
                <a:lnTo>
                  <a:pt x="241" y="163"/>
                </a:lnTo>
                <a:lnTo>
                  <a:pt x="319" y="127"/>
                </a:lnTo>
                <a:lnTo>
                  <a:pt x="390" y="82"/>
                </a:lnTo>
                <a:lnTo>
                  <a:pt x="482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395" name="Freeform 3"/>
          <p:cNvSpPr>
            <a:spLocks/>
          </p:cNvSpPr>
          <p:nvPr/>
        </p:nvSpPr>
        <p:spPr bwMode="auto">
          <a:xfrm>
            <a:off x="75136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398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15</a:t>
            </a:r>
          </a:p>
        </p:txBody>
      </p:sp>
      <p:sp>
        <p:nvSpPr>
          <p:cNvPr id="187401" name="Line 9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402" name="Line 10"/>
          <p:cNvSpPr>
            <a:spLocks noChangeShapeType="1"/>
          </p:cNvSpPr>
          <p:nvPr/>
        </p:nvSpPr>
        <p:spPr bwMode="auto">
          <a:xfrm>
            <a:off x="63246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403" name="Line 11"/>
          <p:cNvSpPr>
            <a:spLocks noChangeShapeType="1"/>
          </p:cNvSpPr>
          <p:nvPr/>
        </p:nvSpPr>
        <p:spPr bwMode="auto">
          <a:xfrm>
            <a:off x="69278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404" name="Line 12"/>
          <p:cNvSpPr>
            <a:spLocks noChangeShapeType="1"/>
          </p:cNvSpPr>
          <p:nvPr/>
        </p:nvSpPr>
        <p:spPr bwMode="auto">
          <a:xfrm>
            <a:off x="75311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405" name="Line 13"/>
          <p:cNvSpPr>
            <a:spLocks noChangeShapeType="1"/>
          </p:cNvSpPr>
          <p:nvPr/>
        </p:nvSpPr>
        <p:spPr bwMode="auto">
          <a:xfrm>
            <a:off x="8134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409" name="Text Box 17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The highest hypothetical value of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/>
              <a:t> not contradicted by our sample estimate is shown in the diagram.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187410" name="Line 18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411" name="Line 19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414" name="Freeform 22"/>
          <p:cNvSpPr>
            <a:spLocks/>
          </p:cNvSpPr>
          <p:nvPr/>
        </p:nvSpPr>
        <p:spPr bwMode="auto">
          <a:xfrm>
            <a:off x="388461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427" name="Text Box 35"/>
          <p:cNvSpPr txBox="1">
            <a:spLocks noChangeArrowheads="1"/>
          </p:cNvSpPr>
          <p:nvPr/>
        </p:nvSpPr>
        <p:spPr bwMode="auto">
          <a:xfrm>
            <a:off x="6213475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</a:p>
        </p:txBody>
      </p:sp>
      <p:sp>
        <p:nvSpPr>
          <p:cNvPr id="187428" name="Text Box 36"/>
          <p:cNvSpPr txBox="1">
            <a:spLocks noChangeArrowheads="1"/>
          </p:cNvSpPr>
          <p:nvPr/>
        </p:nvSpPr>
        <p:spPr bwMode="auto">
          <a:xfrm>
            <a:off x="7362825" y="4843463"/>
            <a:ext cx="10287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187429" name="Text Box 37"/>
          <p:cNvSpPr txBox="1">
            <a:spLocks noChangeArrowheads="1"/>
          </p:cNvSpPr>
          <p:nvPr/>
        </p:nvSpPr>
        <p:spPr bwMode="auto">
          <a:xfrm>
            <a:off x="54054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187431" name="Text Box 39"/>
          <p:cNvSpPr txBox="1">
            <a:spLocks noChangeArrowheads="1"/>
          </p:cNvSpPr>
          <p:nvPr/>
        </p:nvSpPr>
        <p:spPr bwMode="auto">
          <a:xfrm>
            <a:off x="6638925" y="4843463"/>
            <a:ext cx="7048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187444" name="Text Box 52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4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35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5718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600" dirty="0" smtClean="0">
                <a:latin typeface="Symbol" pitchFamily="18" charset="2"/>
              </a:rPr>
              <a:t> </a:t>
            </a:r>
            <a:r>
              <a:rPr lang="en-GB" sz="1600" i="0" baseline="30000" dirty="0" smtClean="0"/>
              <a:t>max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37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420" name="Oval 28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7446" name="Line 54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600" baseline="30000" dirty="0" smtClean="0">
                <a:latin typeface="Symbol" pitchFamily="18" charset="2"/>
              </a:rPr>
              <a:t> </a:t>
            </a:r>
            <a:r>
              <a:rPr lang="en-GB" sz="1800" i="0" baseline="30000" dirty="0" smtClean="0"/>
              <a:t>max</a:t>
            </a:r>
            <a:endParaRPr lang="en-GB" sz="900" b="0" i="0" baseline="30000" dirty="0"/>
          </a:p>
        </p:txBody>
      </p:sp>
      <p:sp>
        <p:nvSpPr>
          <p:cNvPr id="2" name="Rectangle 1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8834" name="Freeform 2"/>
          <p:cNvSpPr>
            <a:spLocks/>
          </p:cNvSpPr>
          <p:nvPr/>
        </p:nvSpPr>
        <p:spPr bwMode="auto">
          <a:xfrm>
            <a:off x="4368800" y="4384675"/>
            <a:ext cx="768350" cy="339725"/>
          </a:xfrm>
          <a:custGeom>
            <a:avLst/>
            <a:gdLst>
              <a:gd name="T0" fmla="*/ 482 w 484"/>
              <a:gd name="T1" fmla="*/ 0 h 214"/>
              <a:gd name="T2" fmla="*/ 484 w 484"/>
              <a:gd name="T3" fmla="*/ 213 h 214"/>
              <a:gd name="T4" fmla="*/ 0 w 484"/>
              <a:gd name="T5" fmla="*/ 214 h 214"/>
              <a:gd name="T6" fmla="*/ 189 w 484"/>
              <a:gd name="T7" fmla="*/ 177 h 214"/>
              <a:gd name="T8" fmla="*/ 241 w 484"/>
              <a:gd name="T9" fmla="*/ 163 h 214"/>
              <a:gd name="T10" fmla="*/ 319 w 484"/>
              <a:gd name="T11" fmla="*/ 127 h 214"/>
              <a:gd name="T12" fmla="*/ 390 w 484"/>
              <a:gd name="T13" fmla="*/ 82 h 214"/>
              <a:gd name="T14" fmla="*/ 482 w 484"/>
              <a:gd name="T15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14">
                <a:moveTo>
                  <a:pt x="482" y="0"/>
                </a:moveTo>
                <a:lnTo>
                  <a:pt x="484" y="213"/>
                </a:lnTo>
                <a:lnTo>
                  <a:pt x="0" y="214"/>
                </a:lnTo>
                <a:lnTo>
                  <a:pt x="189" y="177"/>
                </a:lnTo>
                <a:lnTo>
                  <a:pt x="241" y="163"/>
                </a:lnTo>
                <a:lnTo>
                  <a:pt x="319" y="127"/>
                </a:lnTo>
                <a:lnTo>
                  <a:pt x="390" y="82"/>
                </a:lnTo>
                <a:lnTo>
                  <a:pt x="482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35" name="Freeform 3"/>
          <p:cNvSpPr>
            <a:spLocks/>
          </p:cNvSpPr>
          <p:nvPr/>
        </p:nvSpPr>
        <p:spPr bwMode="auto">
          <a:xfrm>
            <a:off x="75136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37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16</a:t>
            </a:r>
          </a:p>
        </p:txBody>
      </p:sp>
      <p:sp>
        <p:nvSpPr>
          <p:cNvPr id="248839" name="Line 7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40" name="Line 8"/>
          <p:cNvSpPr>
            <a:spLocks noChangeShapeType="1"/>
          </p:cNvSpPr>
          <p:nvPr/>
        </p:nvSpPr>
        <p:spPr bwMode="auto">
          <a:xfrm>
            <a:off x="63246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41" name="Line 9"/>
          <p:cNvSpPr>
            <a:spLocks noChangeShapeType="1"/>
          </p:cNvSpPr>
          <p:nvPr/>
        </p:nvSpPr>
        <p:spPr bwMode="auto">
          <a:xfrm>
            <a:off x="69278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42" name="Line 10"/>
          <p:cNvSpPr>
            <a:spLocks noChangeShapeType="1"/>
          </p:cNvSpPr>
          <p:nvPr/>
        </p:nvSpPr>
        <p:spPr bwMode="auto">
          <a:xfrm>
            <a:off x="75311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43" name="Line 11"/>
          <p:cNvSpPr>
            <a:spLocks noChangeShapeType="1"/>
          </p:cNvSpPr>
          <p:nvPr/>
        </p:nvSpPr>
        <p:spPr bwMode="auto">
          <a:xfrm>
            <a:off x="8134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45" name="Line 13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46" name="Line 14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47" name="Freeform 15"/>
          <p:cNvSpPr>
            <a:spLocks/>
          </p:cNvSpPr>
          <p:nvPr/>
        </p:nvSpPr>
        <p:spPr bwMode="auto">
          <a:xfrm>
            <a:off x="388461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50" name="Text Box 18"/>
          <p:cNvSpPr txBox="1">
            <a:spLocks noChangeArrowheads="1"/>
          </p:cNvSpPr>
          <p:nvPr/>
        </p:nvSpPr>
        <p:spPr bwMode="auto">
          <a:xfrm>
            <a:off x="6213475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</a:p>
        </p:txBody>
      </p:sp>
      <p:sp>
        <p:nvSpPr>
          <p:cNvPr id="248851" name="Text Box 19"/>
          <p:cNvSpPr txBox="1">
            <a:spLocks noChangeArrowheads="1"/>
          </p:cNvSpPr>
          <p:nvPr/>
        </p:nvSpPr>
        <p:spPr bwMode="auto">
          <a:xfrm>
            <a:off x="7362825" y="4843463"/>
            <a:ext cx="10287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48852" name="Text Box 20"/>
          <p:cNvSpPr txBox="1">
            <a:spLocks noChangeArrowheads="1"/>
          </p:cNvSpPr>
          <p:nvPr/>
        </p:nvSpPr>
        <p:spPr bwMode="auto">
          <a:xfrm>
            <a:off x="54054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48853" name="Text Box 21"/>
          <p:cNvSpPr txBox="1">
            <a:spLocks noChangeArrowheads="1"/>
          </p:cNvSpPr>
          <p:nvPr/>
        </p:nvSpPr>
        <p:spPr bwMode="auto">
          <a:xfrm>
            <a:off x="6638925" y="4843463"/>
            <a:ext cx="7048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48859" name="Text Box 27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48861" name="Text Box 2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When the probability distribution of </a:t>
            </a:r>
            <a:r>
              <a:rPr lang="en-GB" sz="1500"/>
              <a:t>X</a:t>
            </a:r>
            <a:r>
              <a:rPr lang="en-GB" sz="1500" i="0"/>
              <a:t> conditional on it is drawn, it implies </a:t>
            </a:r>
            <a:r>
              <a:rPr lang="en-GB" sz="1500"/>
              <a:t>X</a:t>
            </a:r>
            <a:r>
              <a:rPr lang="en-GB" sz="1500" i="0"/>
              <a:t> lies on the edge of the left 2.5% tail.  We will call this maximum value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 baseline="30000"/>
              <a:t>max</a:t>
            </a:r>
            <a:r>
              <a:rPr lang="en-GB" sz="1500" baseline="-25000"/>
              <a:t>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248862" name="Line 30"/>
          <p:cNvSpPr>
            <a:spLocks noChangeShapeType="1"/>
          </p:cNvSpPr>
          <p:nvPr/>
        </p:nvSpPr>
        <p:spPr bwMode="auto">
          <a:xfrm>
            <a:off x="3692525" y="5907088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8863" name="Line 31"/>
          <p:cNvSpPr>
            <a:spLocks noChangeShapeType="1"/>
          </p:cNvSpPr>
          <p:nvPr/>
        </p:nvSpPr>
        <p:spPr bwMode="auto">
          <a:xfrm>
            <a:off x="7150100" y="5907088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38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5718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600" dirty="0" smtClean="0">
                <a:latin typeface="Symbol" pitchFamily="18" charset="2"/>
              </a:rPr>
              <a:t> </a:t>
            </a:r>
            <a:r>
              <a:rPr lang="en-GB" sz="1600" i="0" baseline="30000" dirty="0" smtClean="0"/>
              <a:t>max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40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49" name="Oval 17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8864" name="Line 32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" name="Rectangle 40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600" baseline="30000" dirty="0" smtClean="0">
                <a:latin typeface="Symbol" pitchFamily="18" charset="2"/>
              </a:rPr>
              <a:t> </a:t>
            </a:r>
            <a:r>
              <a:rPr lang="en-GB" sz="1800" i="0" baseline="30000" dirty="0" smtClean="0"/>
              <a:t>max</a:t>
            </a:r>
            <a:endParaRPr lang="en-GB" sz="900" b="0" i="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9858" name="Freeform 2"/>
          <p:cNvSpPr>
            <a:spLocks/>
          </p:cNvSpPr>
          <p:nvPr/>
        </p:nvSpPr>
        <p:spPr bwMode="auto">
          <a:xfrm>
            <a:off x="4368800" y="4384675"/>
            <a:ext cx="768350" cy="339725"/>
          </a:xfrm>
          <a:custGeom>
            <a:avLst/>
            <a:gdLst>
              <a:gd name="T0" fmla="*/ 482 w 484"/>
              <a:gd name="T1" fmla="*/ 0 h 214"/>
              <a:gd name="T2" fmla="*/ 484 w 484"/>
              <a:gd name="T3" fmla="*/ 213 h 214"/>
              <a:gd name="T4" fmla="*/ 0 w 484"/>
              <a:gd name="T5" fmla="*/ 214 h 214"/>
              <a:gd name="T6" fmla="*/ 189 w 484"/>
              <a:gd name="T7" fmla="*/ 177 h 214"/>
              <a:gd name="T8" fmla="*/ 241 w 484"/>
              <a:gd name="T9" fmla="*/ 163 h 214"/>
              <a:gd name="T10" fmla="*/ 319 w 484"/>
              <a:gd name="T11" fmla="*/ 127 h 214"/>
              <a:gd name="T12" fmla="*/ 390 w 484"/>
              <a:gd name="T13" fmla="*/ 82 h 214"/>
              <a:gd name="T14" fmla="*/ 482 w 484"/>
              <a:gd name="T15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14">
                <a:moveTo>
                  <a:pt x="482" y="0"/>
                </a:moveTo>
                <a:lnTo>
                  <a:pt x="484" y="213"/>
                </a:lnTo>
                <a:lnTo>
                  <a:pt x="0" y="214"/>
                </a:lnTo>
                <a:lnTo>
                  <a:pt x="189" y="177"/>
                </a:lnTo>
                <a:lnTo>
                  <a:pt x="241" y="163"/>
                </a:lnTo>
                <a:lnTo>
                  <a:pt x="319" y="127"/>
                </a:lnTo>
                <a:lnTo>
                  <a:pt x="390" y="82"/>
                </a:lnTo>
                <a:lnTo>
                  <a:pt x="482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59" name="Freeform 3"/>
          <p:cNvSpPr>
            <a:spLocks/>
          </p:cNvSpPr>
          <p:nvPr/>
        </p:nvSpPr>
        <p:spPr bwMode="auto">
          <a:xfrm>
            <a:off x="75136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6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17</a:t>
            </a:r>
          </a:p>
        </p:txBody>
      </p:sp>
      <p:sp>
        <p:nvSpPr>
          <p:cNvPr id="249863" name="Line 7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64" name="Line 8"/>
          <p:cNvSpPr>
            <a:spLocks noChangeShapeType="1"/>
          </p:cNvSpPr>
          <p:nvPr/>
        </p:nvSpPr>
        <p:spPr bwMode="auto">
          <a:xfrm>
            <a:off x="63246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65" name="Line 9"/>
          <p:cNvSpPr>
            <a:spLocks noChangeShapeType="1"/>
          </p:cNvSpPr>
          <p:nvPr/>
        </p:nvSpPr>
        <p:spPr bwMode="auto">
          <a:xfrm>
            <a:off x="69278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66" name="Line 10"/>
          <p:cNvSpPr>
            <a:spLocks noChangeShapeType="1"/>
          </p:cNvSpPr>
          <p:nvPr/>
        </p:nvSpPr>
        <p:spPr bwMode="auto">
          <a:xfrm>
            <a:off x="75311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67" name="Line 11"/>
          <p:cNvSpPr>
            <a:spLocks noChangeShapeType="1"/>
          </p:cNvSpPr>
          <p:nvPr/>
        </p:nvSpPr>
        <p:spPr bwMode="auto">
          <a:xfrm>
            <a:off x="8134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68" name="Line 12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69" name="Line 13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70" name="Freeform 14"/>
          <p:cNvSpPr>
            <a:spLocks/>
          </p:cNvSpPr>
          <p:nvPr/>
        </p:nvSpPr>
        <p:spPr bwMode="auto">
          <a:xfrm>
            <a:off x="388461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73" name="Text Box 17"/>
          <p:cNvSpPr txBox="1">
            <a:spLocks noChangeArrowheads="1"/>
          </p:cNvSpPr>
          <p:nvPr/>
        </p:nvSpPr>
        <p:spPr bwMode="auto">
          <a:xfrm>
            <a:off x="6213475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</a:p>
        </p:txBody>
      </p:sp>
      <p:sp>
        <p:nvSpPr>
          <p:cNvPr id="249874" name="Text Box 18"/>
          <p:cNvSpPr txBox="1">
            <a:spLocks noChangeArrowheads="1"/>
          </p:cNvSpPr>
          <p:nvPr/>
        </p:nvSpPr>
        <p:spPr bwMode="auto">
          <a:xfrm>
            <a:off x="7362825" y="4843463"/>
            <a:ext cx="10287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49875" name="Text Box 19"/>
          <p:cNvSpPr txBox="1">
            <a:spLocks noChangeArrowheads="1"/>
          </p:cNvSpPr>
          <p:nvPr/>
        </p:nvSpPr>
        <p:spPr bwMode="auto">
          <a:xfrm>
            <a:off x="54054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49876" name="Text Box 20"/>
          <p:cNvSpPr txBox="1">
            <a:spLocks noChangeArrowheads="1"/>
          </p:cNvSpPr>
          <p:nvPr/>
        </p:nvSpPr>
        <p:spPr bwMode="auto">
          <a:xfrm>
            <a:off x="6638925" y="4843463"/>
            <a:ext cx="7048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49882" name="Text Box 26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49886" name="Line 30"/>
          <p:cNvSpPr>
            <a:spLocks noChangeShapeType="1"/>
          </p:cNvSpPr>
          <p:nvPr/>
        </p:nvSpPr>
        <p:spPr bwMode="auto">
          <a:xfrm>
            <a:off x="7245350" y="5897563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9887" name="Text Box 3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If the hypothetical value of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/>
              <a:t> were any higher, it would be rejected because </a:t>
            </a:r>
            <a:r>
              <a:rPr lang="en-GB" sz="1500"/>
              <a:t>X</a:t>
            </a:r>
            <a:r>
              <a:rPr lang="en-GB" sz="1500" i="0"/>
              <a:t> would lie inside the left tail of the probability distribution.</a:t>
            </a: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5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36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5718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600" dirty="0" smtClean="0">
                <a:latin typeface="Symbol" pitchFamily="18" charset="2"/>
              </a:rPr>
              <a:t> </a:t>
            </a:r>
            <a:r>
              <a:rPr lang="en-GB" sz="1600" i="0" baseline="30000" dirty="0" smtClean="0"/>
              <a:t>max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38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72" name="Oval 16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9888" name="Line 32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Rectangle 38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600" baseline="30000" dirty="0" smtClean="0">
                <a:latin typeface="Symbol" pitchFamily="18" charset="2"/>
              </a:rPr>
              <a:t> </a:t>
            </a:r>
            <a:r>
              <a:rPr lang="en-GB" sz="1800" i="0" baseline="30000" dirty="0" smtClean="0"/>
              <a:t>max</a:t>
            </a:r>
            <a:endParaRPr lang="en-GB" sz="900" b="0" i="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0882" name="Freeform 2"/>
          <p:cNvSpPr>
            <a:spLocks/>
          </p:cNvSpPr>
          <p:nvPr/>
        </p:nvSpPr>
        <p:spPr bwMode="auto">
          <a:xfrm>
            <a:off x="4368800" y="4384675"/>
            <a:ext cx="768350" cy="339725"/>
          </a:xfrm>
          <a:custGeom>
            <a:avLst/>
            <a:gdLst>
              <a:gd name="T0" fmla="*/ 482 w 484"/>
              <a:gd name="T1" fmla="*/ 0 h 214"/>
              <a:gd name="T2" fmla="*/ 484 w 484"/>
              <a:gd name="T3" fmla="*/ 213 h 214"/>
              <a:gd name="T4" fmla="*/ 0 w 484"/>
              <a:gd name="T5" fmla="*/ 214 h 214"/>
              <a:gd name="T6" fmla="*/ 189 w 484"/>
              <a:gd name="T7" fmla="*/ 177 h 214"/>
              <a:gd name="T8" fmla="*/ 241 w 484"/>
              <a:gd name="T9" fmla="*/ 163 h 214"/>
              <a:gd name="T10" fmla="*/ 319 w 484"/>
              <a:gd name="T11" fmla="*/ 127 h 214"/>
              <a:gd name="T12" fmla="*/ 390 w 484"/>
              <a:gd name="T13" fmla="*/ 82 h 214"/>
              <a:gd name="T14" fmla="*/ 482 w 484"/>
              <a:gd name="T15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14">
                <a:moveTo>
                  <a:pt x="482" y="0"/>
                </a:moveTo>
                <a:lnTo>
                  <a:pt x="484" y="213"/>
                </a:lnTo>
                <a:lnTo>
                  <a:pt x="0" y="214"/>
                </a:lnTo>
                <a:lnTo>
                  <a:pt x="189" y="177"/>
                </a:lnTo>
                <a:lnTo>
                  <a:pt x="241" y="163"/>
                </a:lnTo>
                <a:lnTo>
                  <a:pt x="319" y="127"/>
                </a:lnTo>
                <a:lnTo>
                  <a:pt x="390" y="82"/>
                </a:lnTo>
                <a:lnTo>
                  <a:pt x="482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883" name="Freeform 3"/>
          <p:cNvSpPr>
            <a:spLocks/>
          </p:cNvSpPr>
          <p:nvPr/>
        </p:nvSpPr>
        <p:spPr bwMode="auto">
          <a:xfrm>
            <a:off x="75136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885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18</a:t>
            </a:r>
          </a:p>
        </p:txBody>
      </p:sp>
      <p:sp>
        <p:nvSpPr>
          <p:cNvPr id="250887" name="Line 7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888" name="Line 8"/>
          <p:cNvSpPr>
            <a:spLocks noChangeShapeType="1"/>
          </p:cNvSpPr>
          <p:nvPr/>
        </p:nvSpPr>
        <p:spPr bwMode="auto">
          <a:xfrm>
            <a:off x="63246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889" name="Line 9"/>
          <p:cNvSpPr>
            <a:spLocks noChangeShapeType="1"/>
          </p:cNvSpPr>
          <p:nvPr/>
        </p:nvSpPr>
        <p:spPr bwMode="auto">
          <a:xfrm>
            <a:off x="69278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890" name="Line 10"/>
          <p:cNvSpPr>
            <a:spLocks noChangeShapeType="1"/>
          </p:cNvSpPr>
          <p:nvPr/>
        </p:nvSpPr>
        <p:spPr bwMode="auto">
          <a:xfrm>
            <a:off x="75311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891" name="Line 11"/>
          <p:cNvSpPr>
            <a:spLocks noChangeShapeType="1"/>
          </p:cNvSpPr>
          <p:nvPr/>
        </p:nvSpPr>
        <p:spPr bwMode="auto">
          <a:xfrm>
            <a:off x="8134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892" name="Line 12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893" name="Line 13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894" name="Freeform 14"/>
          <p:cNvSpPr>
            <a:spLocks/>
          </p:cNvSpPr>
          <p:nvPr/>
        </p:nvSpPr>
        <p:spPr bwMode="auto">
          <a:xfrm>
            <a:off x="388461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897" name="Text Box 17"/>
          <p:cNvSpPr txBox="1">
            <a:spLocks noChangeArrowheads="1"/>
          </p:cNvSpPr>
          <p:nvPr/>
        </p:nvSpPr>
        <p:spPr bwMode="auto">
          <a:xfrm>
            <a:off x="6213475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</a:p>
        </p:txBody>
      </p:sp>
      <p:sp>
        <p:nvSpPr>
          <p:cNvPr id="250898" name="Text Box 18"/>
          <p:cNvSpPr txBox="1">
            <a:spLocks noChangeArrowheads="1"/>
          </p:cNvSpPr>
          <p:nvPr/>
        </p:nvSpPr>
        <p:spPr bwMode="auto">
          <a:xfrm>
            <a:off x="7362825" y="4843463"/>
            <a:ext cx="10287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50899" name="Text Box 19"/>
          <p:cNvSpPr txBox="1">
            <a:spLocks noChangeArrowheads="1"/>
          </p:cNvSpPr>
          <p:nvPr/>
        </p:nvSpPr>
        <p:spPr bwMode="auto">
          <a:xfrm>
            <a:off x="54054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50900" name="Text Box 20"/>
          <p:cNvSpPr txBox="1">
            <a:spLocks noChangeArrowheads="1"/>
          </p:cNvSpPr>
          <p:nvPr/>
        </p:nvSpPr>
        <p:spPr bwMode="auto">
          <a:xfrm>
            <a:off x="6638925" y="4843463"/>
            <a:ext cx="7048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50906" name="Text Box 26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50908" name="Line 28"/>
          <p:cNvSpPr>
            <a:spLocks noChangeShapeType="1"/>
          </p:cNvSpPr>
          <p:nvPr/>
        </p:nvSpPr>
        <p:spPr bwMode="auto">
          <a:xfrm>
            <a:off x="996950" y="5907088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0910" name="Text Box 3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Since </a:t>
            </a:r>
            <a:r>
              <a:rPr lang="en-GB" sz="1500"/>
              <a:t>X</a:t>
            </a:r>
            <a:r>
              <a:rPr lang="en-GB" sz="1500" i="0"/>
              <a:t> lies on the edge of the left 2.5% tail, it must be 1.96 standard deviations less than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 baseline="30000"/>
              <a:t>max</a:t>
            </a:r>
            <a:r>
              <a:rPr lang="en-GB" sz="1500" i="0"/>
              <a:t>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40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41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5718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600" dirty="0" smtClean="0">
                <a:latin typeface="Symbol" pitchFamily="18" charset="2"/>
              </a:rPr>
              <a:t> </a:t>
            </a:r>
            <a:r>
              <a:rPr lang="en-GB" sz="1600" i="0" baseline="30000" dirty="0" smtClean="0"/>
              <a:t>max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43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896" name="Oval 16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0916" name="Line 36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1495423" y="1933576"/>
            <a:ext cx="3086102" cy="17621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8" name="Text Box 30"/>
          <p:cNvSpPr txBox="1">
            <a:spLocks noChangeArrowheads="1"/>
          </p:cNvSpPr>
          <p:nvPr/>
        </p:nvSpPr>
        <p:spPr bwMode="auto">
          <a:xfrm>
            <a:off x="1600200" y="1981200"/>
            <a:ext cx="3048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i="0" dirty="0"/>
              <a:t>reject any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&gt; </a:t>
            </a:r>
            <a:r>
              <a:rPr lang="en-GB" sz="1800" dirty="0" err="1">
                <a:latin typeface="Symbol" pitchFamily="18" charset="2"/>
              </a:rPr>
              <a:t>m</a:t>
            </a:r>
            <a:r>
              <a:rPr lang="en-GB" sz="1800" i="0" baseline="30000" dirty="0" err="1"/>
              <a:t>max</a:t>
            </a:r>
            <a:endParaRPr lang="en-GB" sz="1800" i="0" baseline="30000" dirty="0"/>
          </a:p>
          <a:p>
            <a:pPr>
              <a:spcBef>
                <a:spcPct val="50000"/>
              </a:spcBef>
            </a:pPr>
            <a:r>
              <a:rPr lang="en-GB" sz="1800" dirty="0"/>
              <a:t>X</a:t>
            </a:r>
            <a:r>
              <a:rPr lang="en-GB" sz="1800" i="0" dirty="0"/>
              <a:t> = </a:t>
            </a:r>
            <a:r>
              <a:rPr lang="en-GB" sz="1800" dirty="0" err="1">
                <a:latin typeface="Symbol" pitchFamily="18" charset="2"/>
              </a:rPr>
              <a:t>m</a:t>
            </a:r>
            <a:r>
              <a:rPr lang="en-GB" sz="1800" i="0" baseline="30000" dirty="0" err="1"/>
              <a:t>max</a:t>
            </a:r>
            <a:r>
              <a:rPr lang="en-GB" sz="1800" i="0" dirty="0"/>
              <a:t> </a:t>
            </a:r>
            <a:r>
              <a:rPr lang="en-GB" sz="1800" i="0" dirty="0">
                <a:cs typeface="Arial" charset="0"/>
              </a:rPr>
              <a:t>–</a:t>
            </a:r>
            <a:r>
              <a:rPr lang="en-GB" sz="1800" i="0" dirty="0"/>
              <a:t> 1.96 </a:t>
            </a:r>
            <a:r>
              <a:rPr lang="en-GB" sz="1800" i="0" dirty="0" err="1"/>
              <a:t>sd</a:t>
            </a:r>
            <a:endParaRPr lang="en-GB" sz="1800" i="0" dirty="0"/>
          </a:p>
          <a:p>
            <a:pPr>
              <a:spcBef>
                <a:spcPct val="50000"/>
              </a:spcBef>
            </a:pPr>
            <a:endParaRPr lang="en-GB" sz="900" b="0" i="0" dirty="0"/>
          </a:p>
        </p:txBody>
      </p:sp>
      <p:sp>
        <p:nvSpPr>
          <p:cNvPr id="49" name="Line 33"/>
          <p:cNvSpPr>
            <a:spLocks noChangeShapeType="1"/>
          </p:cNvSpPr>
          <p:nvPr/>
        </p:nvSpPr>
        <p:spPr bwMode="auto">
          <a:xfrm>
            <a:off x="1743075" y="2474913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" name="Rectangle 43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600" baseline="30000" dirty="0" smtClean="0">
                <a:latin typeface="Symbol" pitchFamily="18" charset="2"/>
              </a:rPr>
              <a:t> </a:t>
            </a:r>
            <a:r>
              <a:rPr lang="en-GB" sz="1800" i="0" baseline="30000" dirty="0" smtClean="0"/>
              <a:t>max</a:t>
            </a:r>
            <a:endParaRPr lang="en-GB" sz="900" b="0" i="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195586" name="Group 2"/>
          <p:cNvGrpSpPr>
            <a:grpSpLocks/>
          </p:cNvGrpSpPr>
          <p:nvPr/>
        </p:nvGrpSpPr>
        <p:grpSpPr bwMode="auto">
          <a:xfrm>
            <a:off x="2057400" y="2430463"/>
            <a:ext cx="4864100" cy="2293937"/>
            <a:chOff x="2447" y="1531"/>
            <a:chExt cx="3064" cy="1445"/>
          </a:xfrm>
        </p:grpSpPr>
        <p:sp>
          <p:nvSpPr>
            <p:cNvPr id="195587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95588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95589" name="Line 5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95590" name="Line 6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95591" name="Freeform 7"/>
            <p:cNvSpPr>
              <a:spLocks/>
            </p:cNvSpPr>
            <p:nvPr/>
          </p:nvSpPr>
          <p:spPr bwMode="auto">
            <a:xfrm>
              <a:off x="2447" y="1531"/>
              <a:ext cx="3064" cy="144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95592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95596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5597" name="Line 13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5602" name="Line 18"/>
          <p:cNvSpPr>
            <a:spLocks noChangeShapeType="1"/>
          </p:cNvSpPr>
          <p:nvPr/>
        </p:nvSpPr>
        <p:spPr bwMode="auto">
          <a:xfrm>
            <a:off x="4495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5604" name="Line 20"/>
          <p:cNvSpPr>
            <a:spLocks noChangeShapeType="1"/>
          </p:cNvSpPr>
          <p:nvPr/>
        </p:nvSpPr>
        <p:spPr bwMode="auto">
          <a:xfrm>
            <a:off x="63055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5605" name="Line 21"/>
          <p:cNvSpPr>
            <a:spLocks noChangeShapeType="1"/>
          </p:cNvSpPr>
          <p:nvPr/>
        </p:nvSpPr>
        <p:spPr bwMode="auto">
          <a:xfrm>
            <a:off x="27320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5606" name="Text Box 22"/>
          <p:cNvSpPr txBox="1">
            <a:spLocks noChangeArrowheads="1"/>
          </p:cNvSpPr>
          <p:nvPr/>
        </p:nvSpPr>
        <p:spPr bwMode="auto">
          <a:xfrm>
            <a:off x="44132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endParaRPr lang="en-GB" b="0"/>
          </a:p>
        </p:txBody>
      </p:sp>
      <p:sp>
        <p:nvSpPr>
          <p:cNvPr id="195607" name="Text Box 23"/>
          <p:cNvSpPr txBox="1">
            <a:spLocks noChangeArrowheads="1"/>
          </p:cNvSpPr>
          <p:nvPr/>
        </p:nvSpPr>
        <p:spPr bwMode="auto">
          <a:xfrm>
            <a:off x="5486400" y="4843463"/>
            <a:ext cx="9144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195608" name="Text Box 24"/>
          <p:cNvSpPr txBox="1">
            <a:spLocks noChangeArrowheads="1"/>
          </p:cNvSpPr>
          <p:nvPr/>
        </p:nvSpPr>
        <p:spPr bwMode="auto">
          <a:xfrm>
            <a:off x="36909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195609" name="Line 25"/>
          <p:cNvSpPr>
            <a:spLocks noChangeShapeType="1"/>
          </p:cNvSpPr>
          <p:nvPr/>
        </p:nvSpPr>
        <p:spPr bwMode="auto">
          <a:xfrm>
            <a:off x="3281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5610" name="Text Box 26"/>
          <p:cNvSpPr txBox="1">
            <a:spLocks noChangeArrowheads="1"/>
          </p:cNvSpPr>
          <p:nvPr/>
        </p:nvSpPr>
        <p:spPr bwMode="auto">
          <a:xfrm>
            <a:off x="2790825" y="4843463"/>
            <a:ext cx="928688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195611" name="Text Box 27"/>
          <p:cNvSpPr txBox="1">
            <a:spLocks noChangeArrowheads="1"/>
          </p:cNvSpPr>
          <p:nvPr/>
        </p:nvSpPr>
        <p:spPr bwMode="auto">
          <a:xfrm>
            <a:off x="4876800" y="4843463"/>
            <a:ext cx="49371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195616" name="Text Box 32"/>
          <p:cNvSpPr txBox="1">
            <a:spLocks noChangeArrowheads="1"/>
          </p:cNvSpPr>
          <p:nvPr/>
        </p:nvSpPr>
        <p:spPr bwMode="auto">
          <a:xfrm>
            <a:off x="2352675" y="41068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2.5%</a:t>
            </a:r>
            <a:endParaRPr lang="en-GB" b="0" i="0" dirty="0"/>
          </a:p>
        </p:txBody>
      </p:sp>
      <p:sp>
        <p:nvSpPr>
          <p:cNvPr id="195617" name="Line 33"/>
          <p:cNvSpPr>
            <a:spLocks noChangeAspect="1" noChangeShapeType="1"/>
          </p:cNvSpPr>
          <p:nvPr/>
        </p:nvSpPr>
        <p:spPr bwMode="auto">
          <a:xfrm>
            <a:off x="2762249" y="4371975"/>
            <a:ext cx="270000" cy="18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5618" name="Text Box 34"/>
          <p:cNvSpPr txBox="1">
            <a:spLocks noChangeArrowheads="1"/>
          </p:cNvSpPr>
          <p:nvPr/>
        </p:nvSpPr>
        <p:spPr bwMode="auto">
          <a:xfrm>
            <a:off x="6148388" y="41076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2.5%</a:t>
            </a:r>
            <a:endParaRPr lang="en-GB" b="0" i="0" dirty="0"/>
          </a:p>
        </p:txBody>
      </p:sp>
      <p:sp>
        <p:nvSpPr>
          <p:cNvPr id="195620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195621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195623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baseline="-25000" dirty="0"/>
              <a:t>0</a:t>
            </a:r>
            <a:endParaRPr lang="en-GB" sz="900" b="0" i="0" dirty="0"/>
          </a:p>
        </p:txBody>
      </p:sp>
      <p:sp>
        <p:nvSpPr>
          <p:cNvPr id="195640" name="Text Box 5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In the sequence on hypothesis testing, we started with a given hypothesis, for example </a:t>
            </a:r>
            <a:r>
              <a:rPr lang="en-GB" sz="1500"/>
              <a:t>H</a:t>
            </a:r>
            <a:r>
              <a:rPr lang="en-GB" sz="1500" i="0" baseline="-25000"/>
              <a:t>0</a:t>
            </a:r>
            <a:r>
              <a:rPr lang="en-GB" sz="1500" i="0"/>
              <a:t>: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/>
              <a:t> =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 baseline="-25000"/>
              <a:t>0</a:t>
            </a:r>
            <a:r>
              <a:rPr lang="en-GB" sz="1500" i="0"/>
              <a:t>, and considered whether an estimate </a:t>
            </a:r>
            <a:r>
              <a:rPr lang="en-GB" sz="1500"/>
              <a:t>X</a:t>
            </a:r>
            <a:r>
              <a:rPr lang="en-GB" sz="1500" i="0"/>
              <a:t> derived from a sample would or would not lead to its rejection.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195641" name="Oval 57"/>
          <p:cNvSpPr>
            <a:spLocks noChangeAspect="1" noChangeArrowheads="1"/>
          </p:cNvSpPr>
          <p:nvPr/>
        </p:nvSpPr>
        <p:spPr bwMode="auto">
          <a:xfrm>
            <a:off x="3810000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5642" name="Text Box 5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95643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5645" name="Line 61"/>
          <p:cNvSpPr>
            <a:spLocks noChangeShapeType="1"/>
          </p:cNvSpPr>
          <p:nvPr/>
        </p:nvSpPr>
        <p:spPr bwMode="auto">
          <a:xfrm>
            <a:off x="4397375" y="6135688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195646" name="Group 62"/>
          <p:cNvGrpSpPr>
            <a:grpSpLocks/>
          </p:cNvGrpSpPr>
          <p:nvPr/>
        </p:nvGrpSpPr>
        <p:grpSpPr bwMode="auto">
          <a:xfrm>
            <a:off x="7839075" y="4762500"/>
            <a:ext cx="609600" cy="366713"/>
            <a:chOff x="3120" y="3000"/>
            <a:chExt cx="384" cy="231"/>
          </a:xfrm>
        </p:grpSpPr>
        <p:sp>
          <p:nvSpPr>
            <p:cNvPr id="195647" name="Text Box 63"/>
            <p:cNvSpPr txBox="1">
              <a:spLocks noChangeArrowheads="1"/>
            </p:cNvSpPr>
            <p:nvPr/>
          </p:nvSpPr>
          <p:spPr bwMode="auto">
            <a:xfrm>
              <a:off x="3120" y="3000"/>
              <a:ext cx="3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/>
                <a:t>X</a:t>
              </a:r>
              <a:endParaRPr lang="en-GB" b="0"/>
            </a:p>
          </p:txBody>
        </p:sp>
        <p:sp>
          <p:nvSpPr>
            <p:cNvPr id="195648" name="Line 64"/>
            <p:cNvSpPr>
              <a:spLocks noChangeShapeType="1"/>
            </p:cNvSpPr>
            <p:nvPr/>
          </p:nvSpPr>
          <p:spPr bwMode="auto">
            <a:xfrm>
              <a:off x="3206" y="3044"/>
              <a:ext cx="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1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baseline="-25000" dirty="0" smtClean="0"/>
              <a:t>0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43" name="Line 33"/>
          <p:cNvSpPr>
            <a:spLocks noChangeAspect="1" noChangeShapeType="1"/>
          </p:cNvSpPr>
          <p:nvPr/>
        </p:nvSpPr>
        <p:spPr bwMode="auto">
          <a:xfrm flipH="1">
            <a:off x="5953124" y="4371975"/>
            <a:ext cx="270000" cy="18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1906" name="Freeform 2"/>
          <p:cNvSpPr>
            <a:spLocks/>
          </p:cNvSpPr>
          <p:nvPr/>
        </p:nvSpPr>
        <p:spPr bwMode="auto">
          <a:xfrm>
            <a:off x="4368800" y="4384675"/>
            <a:ext cx="768350" cy="339725"/>
          </a:xfrm>
          <a:custGeom>
            <a:avLst/>
            <a:gdLst>
              <a:gd name="T0" fmla="*/ 482 w 484"/>
              <a:gd name="T1" fmla="*/ 0 h 214"/>
              <a:gd name="T2" fmla="*/ 484 w 484"/>
              <a:gd name="T3" fmla="*/ 213 h 214"/>
              <a:gd name="T4" fmla="*/ 0 w 484"/>
              <a:gd name="T5" fmla="*/ 214 h 214"/>
              <a:gd name="T6" fmla="*/ 189 w 484"/>
              <a:gd name="T7" fmla="*/ 177 h 214"/>
              <a:gd name="T8" fmla="*/ 241 w 484"/>
              <a:gd name="T9" fmla="*/ 163 h 214"/>
              <a:gd name="T10" fmla="*/ 319 w 484"/>
              <a:gd name="T11" fmla="*/ 127 h 214"/>
              <a:gd name="T12" fmla="*/ 390 w 484"/>
              <a:gd name="T13" fmla="*/ 82 h 214"/>
              <a:gd name="T14" fmla="*/ 482 w 484"/>
              <a:gd name="T15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214">
                <a:moveTo>
                  <a:pt x="482" y="0"/>
                </a:moveTo>
                <a:lnTo>
                  <a:pt x="484" y="213"/>
                </a:lnTo>
                <a:lnTo>
                  <a:pt x="0" y="214"/>
                </a:lnTo>
                <a:lnTo>
                  <a:pt x="189" y="177"/>
                </a:lnTo>
                <a:lnTo>
                  <a:pt x="241" y="163"/>
                </a:lnTo>
                <a:lnTo>
                  <a:pt x="319" y="127"/>
                </a:lnTo>
                <a:lnTo>
                  <a:pt x="390" y="82"/>
                </a:lnTo>
                <a:lnTo>
                  <a:pt x="482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07" name="Freeform 3"/>
          <p:cNvSpPr>
            <a:spLocks/>
          </p:cNvSpPr>
          <p:nvPr/>
        </p:nvSpPr>
        <p:spPr bwMode="auto">
          <a:xfrm>
            <a:off x="75136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09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19</a:t>
            </a:r>
          </a:p>
        </p:txBody>
      </p:sp>
      <p:sp>
        <p:nvSpPr>
          <p:cNvPr id="251910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11" name="Line 7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12" name="Line 8"/>
          <p:cNvSpPr>
            <a:spLocks noChangeShapeType="1"/>
          </p:cNvSpPr>
          <p:nvPr/>
        </p:nvSpPr>
        <p:spPr bwMode="auto">
          <a:xfrm>
            <a:off x="63246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13" name="Line 9"/>
          <p:cNvSpPr>
            <a:spLocks noChangeShapeType="1"/>
          </p:cNvSpPr>
          <p:nvPr/>
        </p:nvSpPr>
        <p:spPr bwMode="auto">
          <a:xfrm>
            <a:off x="69278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14" name="Line 10"/>
          <p:cNvSpPr>
            <a:spLocks noChangeShapeType="1"/>
          </p:cNvSpPr>
          <p:nvPr/>
        </p:nvSpPr>
        <p:spPr bwMode="auto">
          <a:xfrm>
            <a:off x="75311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15" name="Line 11"/>
          <p:cNvSpPr>
            <a:spLocks noChangeShapeType="1"/>
          </p:cNvSpPr>
          <p:nvPr/>
        </p:nvSpPr>
        <p:spPr bwMode="auto">
          <a:xfrm>
            <a:off x="8134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16" name="Line 12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17" name="Line 13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18" name="Freeform 14"/>
          <p:cNvSpPr>
            <a:spLocks/>
          </p:cNvSpPr>
          <p:nvPr/>
        </p:nvSpPr>
        <p:spPr bwMode="auto">
          <a:xfrm>
            <a:off x="388461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20" name="Oval 16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1921" name="Text Box 17"/>
          <p:cNvSpPr txBox="1">
            <a:spLocks noChangeArrowheads="1"/>
          </p:cNvSpPr>
          <p:nvPr/>
        </p:nvSpPr>
        <p:spPr bwMode="auto">
          <a:xfrm>
            <a:off x="6213475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</a:p>
        </p:txBody>
      </p:sp>
      <p:sp>
        <p:nvSpPr>
          <p:cNvPr id="251922" name="Text Box 18"/>
          <p:cNvSpPr txBox="1">
            <a:spLocks noChangeArrowheads="1"/>
          </p:cNvSpPr>
          <p:nvPr/>
        </p:nvSpPr>
        <p:spPr bwMode="auto">
          <a:xfrm>
            <a:off x="7362825" y="4843463"/>
            <a:ext cx="10287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51923" name="Text Box 19"/>
          <p:cNvSpPr txBox="1">
            <a:spLocks noChangeArrowheads="1"/>
          </p:cNvSpPr>
          <p:nvPr/>
        </p:nvSpPr>
        <p:spPr bwMode="auto">
          <a:xfrm>
            <a:off x="54054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51924" name="Text Box 20"/>
          <p:cNvSpPr txBox="1">
            <a:spLocks noChangeArrowheads="1"/>
          </p:cNvSpPr>
          <p:nvPr/>
        </p:nvSpPr>
        <p:spPr bwMode="auto">
          <a:xfrm>
            <a:off x="6638925" y="4843463"/>
            <a:ext cx="7048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51930" name="Text Box 26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51932" name="Line 28"/>
          <p:cNvSpPr>
            <a:spLocks noChangeShapeType="1"/>
          </p:cNvSpPr>
          <p:nvPr/>
        </p:nvSpPr>
        <p:spPr bwMode="auto">
          <a:xfrm>
            <a:off x="1927225" y="5910263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1936" name="Text Box 3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Hence, knowing </a:t>
            </a:r>
            <a:r>
              <a:rPr lang="en-GB" sz="1500"/>
              <a:t>X</a:t>
            </a:r>
            <a:r>
              <a:rPr lang="en-GB" sz="1500" i="0"/>
              <a:t> and the standard deviation, we can calculate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 baseline="30000"/>
              <a:t>max</a:t>
            </a:r>
            <a:r>
              <a:rPr lang="en-GB" sz="1500" i="0"/>
              <a:t>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251940" name="Line 36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8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9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40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5718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600" dirty="0" smtClean="0">
                <a:latin typeface="Symbol" pitchFamily="18" charset="2"/>
              </a:rPr>
              <a:t> </a:t>
            </a:r>
            <a:r>
              <a:rPr lang="en-GB" sz="1600" i="0" baseline="30000" dirty="0" smtClean="0"/>
              <a:t>max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1495423" y="1933576"/>
            <a:ext cx="3086102" cy="17621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1934" name="Text Box 30"/>
          <p:cNvSpPr txBox="1">
            <a:spLocks noChangeArrowheads="1"/>
          </p:cNvSpPr>
          <p:nvPr/>
        </p:nvSpPr>
        <p:spPr bwMode="auto">
          <a:xfrm>
            <a:off x="1600200" y="1981200"/>
            <a:ext cx="3048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i="0"/>
              <a:t>reject any </a:t>
            </a:r>
            <a:r>
              <a:rPr lang="en-GB" sz="1800">
                <a:latin typeface="Symbol" pitchFamily="18" charset="2"/>
              </a:rPr>
              <a:t>m</a:t>
            </a:r>
            <a:r>
              <a:rPr lang="en-GB" sz="1800" i="0"/>
              <a:t> &gt; </a:t>
            </a:r>
            <a:r>
              <a:rPr lang="en-GB" sz="1800">
                <a:latin typeface="Symbol" pitchFamily="18" charset="2"/>
              </a:rPr>
              <a:t>m</a:t>
            </a:r>
            <a:r>
              <a:rPr lang="en-GB" sz="1800" i="0" baseline="30000"/>
              <a:t>max</a:t>
            </a:r>
          </a:p>
          <a:p>
            <a:pPr>
              <a:spcBef>
                <a:spcPct val="50000"/>
              </a:spcBef>
            </a:pPr>
            <a:r>
              <a:rPr lang="en-GB" sz="1800"/>
              <a:t>X</a:t>
            </a:r>
            <a:r>
              <a:rPr lang="en-GB" sz="1800" i="0"/>
              <a:t> = </a:t>
            </a:r>
            <a:r>
              <a:rPr lang="en-GB" sz="1800">
                <a:latin typeface="Symbol" pitchFamily="18" charset="2"/>
              </a:rPr>
              <a:t>m</a:t>
            </a:r>
            <a:r>
              <a:rPr lang="en-GB" sz="1800" i="0" baseline="30000"/>
              <a:t>max</a:t>
            </a:r>
            <a:r>
              <a:rPr lang="en-GB" sz="1800" i="0"/>
              <a:t> </a:t>
            </a:r>
            <a:r>
              <a:rPr lang="en-GB" sz="1800" i="0">
                <a:cs typeface="Arial" charset="0"/>
              </a:rPr>
              <a:t>–</a:t>
            </a:r>
            <a:r>
              <a:rPr lang="en-GB" sz="1800" i="0"/>
              <a:t> 1.96 sd</a:t>
            </a:r>
          </a:p>
          <a:p>
            <a:pPr>
              <a:spcBef>
                <a:spcPct val="50000"/>
              </a:spcBef>
            </a:pPr>
            <a:r>
              <a:rPr lang="en-GB" sz="1800">
                <a:latin typeface="Symbol" pitchFamily="18" charset="2"/>
              </a:rPr>
              <a:t>m</a:t>
            </a:r>
            <a:r>
              <a:rPr lang="en-GB" sz="1800" i="0" baseline="30000"/>
              <a:t>max</a:t>
            </a:r>
            <a:r>
              <a:rPr lang="en-GB" sz="1800" i="0"/>
              <a:t> = </a:t>
            </a:r>
            <a:r>
              <a:rPr lang="en-GB" sz="1800"/>
              <a:t>X</a:t>
            </a:r>
            <a:r>
              <a:rPr lang="en-GB" sz="1800" i="0"/>
              <a:t> + 1.96 sd</a:t>
            </a:r>
          </a:p>
          <a:p>
            <a:pPr>
              <a:spcBef>
                <a:spcPct val="50000"/>
              </a:spcBef>
            </a:pPr>
            <a:r>
              <a:rPr lang="en-GB" sz="1800" i="0"/>
              <a:t>reject any </a:t>
            </a:r>
            <a:r>
              <a:rPr lang="en-GB" sz="1800">
                <a:latin typeface="Symbol" pitchFamily="18" charset="2"/>
              </a:rPr>
              <a:t>m</a:t>
            </a:r>
            <a:r>
              <a:rPr lang="en-GB" sz="1800" i="0"/>
              <a:t> &gt; </a:t>
            </a:r>
            <a:r>
              <a:rPr lang="en-GB" sz="1800"/>
              <a:t>X</a:t>
            </a:r>
            <a:r>
              <a:rPr lang="en-GB" sz="1800" i="0"/>
              <a:t> + 1.96 sd</a:t>
            </a:r>
            <a:endParaRPr lang="en-GB" sz="1800" i="0" baseline="-25000"/>
          </a:p>
          <a:p>
            <a:pPr>
              <a:spcBef>
                <a:spcPct val="50000"/>
              </a:spcBef>
            </a:pPr>
            <a:endParaRPr lang="en-GB" sz="900" b="0" i="0"/>
          </a:p>
        </p:txBody>
      </p:sp>
      <p:sp>
        <p:nvSpPr>
          <p:cNvPr id="251937" name="Line 33"/>
          <p:cNvSpPr>
            <a:spLocks noChangeShapeType="1"/>
          </p:cNvSpPr>
          <p:nvPr/>
        </p:nvSpPr>
        <p:spPr bwMode="auto">
          <a:xfrm>
            <a:off x="1743075" y="2474913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1938" name="Line 34"/>
          <p:cNvSpPr>
            <a:spLocks noChangeShapeType="1"/>
          </p:cNvSpPr>
          <p:nvPr/>
        </p:nvSpPr>
        <p:spPr bwMode="auto">
          <a:xfrm>
            <a:off x="2435225" y="2881313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1939" name="Line 35"/>
          <p:cNvSpPr>
            <a:spLocks noChangeShapeType="1"/>
          </p:cNvSpPr>
          <p:nvPr/>
        </p:nvSpPr>
        <p:spPr bwMode="auto">
          <a:xfrm>
            <a:off x="3260725" y="3297238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" name="Rectangle 41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600" baseline="30000" dirty="0" smtClean="0">
                <a:latin typeface="Symbol" pitchFamily="18" charset="2"/>
              </a:rPr>
              <a:t> </a:t>
            </a:r>
            <a:r>
              <a:rPr lang="en-GB" sz="1800" i="0" baseline="30000" dirty="0" smtClean="0"/>
              <a:t>max</a:t>
            </a:r>
            <a:endParaRPr lang="en-GB" sz="900" b="0" i="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2275" name="Freeform 3"/>
          <p:cNvSpPr>
            <a:spLocks/>
          </p:cNvSpPr>
          <p:nvPr/>
        </p:nvSpPr>
        <p:spPr bwMode="auto">
          <a:xfrm flipH="1">
            <a:off x="20018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276" name="Freeform 4"/>
          <p:cNvSpPr>
            <a:spLocks/>
          </p:cNvSpPr>
          <p:nvPr/>
        </p:nvSpPr>
        <p:spPr bwMode="auto">
          <a:xfrm>
            <a:off x="5127625" y="4395788"/>
            <a:ext cx="785813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278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20</a:t>
            </a:r>
          </a:p>
        </p:txBody>
      </p:sp>
      <p:sp>
        <p:nvSpPr>
          <p:cNvPr id="182281" name="Line 9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290" name="Text Box 1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In the same way, we can identify the lowest hypothetical value of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/>
              <a:t> that is not contradicted by our estimate.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182291" name="Freeform 19"/>
          <p:cNvSpPr>
            <a:spLocks/>
          </p:cNvSpPr>
          <p:nvPr/>
        </p:nvSpPr>
        <p:spPr bwMode="auto">
          <a:xfrm>
            <a:off x="151606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292" name="Line 20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294" name="Line 22"/>
          <p:cNvSpPr>
            <a:spLocks noChangeShapeType="1"/>
          </p:cNvSpPr>
          <p:nvPr/>
        </p:nvSpPr>
        <p:spPr bwMode="auto">
          <a:xfrm>
            <a:off x="39576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295" name="Line 23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297" name="Line 25"/>
          <p:cNvSpPr>
            <a:spLocks noChangeShapeType="1"/>
          </p:cNvSpPr>
          <p:nvPr/>
        </p:nvSpPr>
        <p:spPr bwMode="auto">
          <a:xfrm>
            <a:off x="3352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298" name="Line 26"/>
          <p:cNvSpPr>
            <a:spLocks noChangeShapeType="1"/>
          </p:cNvSpPr>
          <p:nvPr/>
        </p:nvSpPr>
        <p:spPr bwMode="auto">
          <a:xfrm>
            <a:off x="27511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299" name="Line 27"/>
          <p:cNvSpPr>
            <a:spLocks noChangeShapeType="1"/>
          </p:cNvSpPr>
          <p:nvPr/>
        </p:nvSpPr>
        <p:spPr bwMode="auto">
          <a:xfrm>
            <a:off x="2138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308" name="Text Box 36"/>
          <p:cNvSpPr txBox="1">
            <a:spLocks noChangeArrowheads="1"/>
          </p:cNvSpPr>
          <p:nvPr/>
        </p:nvSpPr>
        <p:spPr bwMode="auto">
          <a:xfrm>
            <a:off x="382270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</a:p>
        </p:txBody>
      </p:sp>
      <p:sp>
        <p:nvSpPr>
          <p:cNvPr id="182310" name="Text Box 38"/>
          <p:cNvSpPr txBox="1">
            <a:spLocks noChangeArrowheads="1"/>
          </p:cNvSpPr>
          <p:nvPr/>
        </p:nvSpPr>
        <p:spPr bwMode="auto">
          <a:xfrm>
            <a:off x="310038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182311" name="Text Box 39"/>
          <p:cNvSpPr txBox="1">
            <a:spLocks noChangeArrowheads="1"/>
          </p:cNvSpPr>
          <p:nvPr/>
        </p:nvSpPr>
        <p:spPr bwMode="auto">
          <a:xfrm>
            <a:off x="2051050" y="4843463"/>
            <a:ext cx="108585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182312" name="Text Box 40"/>
          <p:cNvSpPr txBox="1">
            <a:spLocks noChangeArrowheads="1"/>
          </p:cNvSpPr>
          <p:nvPr/>
        </p:nvSpPr>
        <p:spPr bwMode="auto">
          <a:xfrm>
            <a:off x="4273550" y="4843463"/>
            <a:ext cx="80645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 baseline="-25000"/>
              <a:t> 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182333" name="Text Box 61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4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35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5718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600" dirty="0" smtClean="0">
                <a:latin typeface="Symbol" pitchFamily="18" charset="2"/>
              </a:rPr>
              <a:t> </a:t>
            </a:r>
            <a:r>
              <a:rPr lang="en-GB" sz="1600" i="0" baseline="30000" dirty="0" smtClean="0"/>
              <a:t>min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37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305" name="Oval 33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2335" name="Line 63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600" baseline="30000" dirty="0" smtClean="0">
                <a:latin typeface="Symbol" pitchFamily="18" charset="2"/>
              </a:rPr>
              <a:t> </a:t>
            </a:r>
            <a:r>
              <a:rPr lang="en-GB" sz="1800" i="0" baseline="30000" dirty="0" smtClean="0"/>
              <a:t>min</a:t>
            </a:r>
            <a:endParaRPr lang="en-GB" sz="900" b="0" i="0" baseline="30000" dirty="0"/>
          </a:p>
        </p:txBody>
      </p:sp>
      <p:sp>
        <p:nvSpPr>
          <p:cNvPr id="38" name="Rectangle 37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2930" name="Freeform 2"/>
          <p:cNvSpPr>
            <a:spLocks/>
          </p:cNvSpPr>
          <p:nvPr/>
        </p:nvSpPr>
        <p:spPr bwMode="auto">
          <a:xfrm flipH="1">
            <a:off x="20018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31" name="Freeform 3"/>
          <p:cNvSpPr>
            <a:spLocks/>
          </p:cNvSpPr>
          <p:nvPr/>
        </p:nvSpPr>
        <p:spPr bwMode="auto">
          <a:xfrm>
            <a:off x="5127625" y="4395788"/>
            <a:ext cx="785813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33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21</a:t>
            </a:r>
          </a:p>
        </p:txBody>
      </p:sp>
      <p:sp>
        <p:nvSpPr>
          <p:cNvPr id="252935" name="Line 7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37" name="Freeform 9"/>
          <p:cNvSpPr>
            <a:spLocks/>
          </p:cNvSpPr>
          <p:nvPr/>
        </p:nvSpPr>
        <p:spPr bwMode="auto">
          <a:xfrm>
            <a:off x="151606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38" name="Line 10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39" name="Line 11"/>
          <p:cNvSpPr>
            <a:spLocks noChangeShapeType="1"/>
          </p:cNvSpPr>
          <p:nvPr/>
        </p:nvSpPr>
        <p:spPr bwMode="auto">
          <a:xfrm>
            <a:off x="39576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40" name="Line 12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41" name="Line 13"/>
          <p:cNvSpPr>
            <a:spLocks noChangeShapeType="1"/>
          </p:cNvSpPr>
          <p:nvPr/>
        </p:nvSpPr>
        <p:spPr bwMode="auto">
          <a:xfrm>
            <a:off x="3352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42" name="Line 14"/>
          <p:cNvSpPr>
            <a:spLocks noChangeShapeType="1"/>
          </p:cNvSpPr>
          <p:nvPr/>
        </p:nvSpPr>
        <p:spPr bwMode="auto">
          <a:xfrm>
            <a:off x="27511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43" name="Line 15"/>
          <p:cNvSpPr>
            <a:spLocks noChangeShapeType="1"/>
          </p:cNvSpPr>
          <p:nvPr/>
        </p:nvSpPr>
        <p:spPr bwMode="auto">
          <a:xfrm>
            <a:off x="2138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46" name="Text Box 18"/>
          <p:cNvSpPr txBox="1">
            <a:spLocks noChangeArrowheads="1"/>
          </p:cNvSpPr>
          <p:nvPr/>
        </p:nvSpPr>
        <p:spPr bwMode="auto">
          <a:xfrm>
            <a:off x="382270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</a:p>
        </p:txBody>
      </p:sp>
      <p:sp>
        <p:nvSpPr>
          <p:cNvPr id="252949" name="Text Box 21"/>
          <p:cNvSpPr txBox="1">
            <a:spLocks noChangeArrowheads="1"/>
          </p:cNvSpPr>
          <p:nvPr/>
        </p:nvSpPr>
        <p:spPr bwMode="auto">
          <a:xfrm>
            <a:off x="4273550" y="4843463"/>
            <a:ext cx="80645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 baseline="-25000"/>
              <a:t> 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52955" name="Text Box 27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52957" name="Text Box 2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It implies that </a:t>
            </a:r>
            <a:r>
              <a:rPr lang="en-GB" sz="1500"/>
              <a:t>X</a:t>
            </a:r>
            <a:r>
              <a:rPr lang="en-GB" sz="1500" i="0"/>
              <a:t> lies on the edge of the right 2.5% tail of the associated conditional probability distribution.  We will call it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 baseline="30000"/>
              <a:t>min</a:t>
            </a:r>
            <a:r>
              <a:rPr lang="en-GB" sz="1500" i="0"/>
              <a:t>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252958" name="Line 30"/>
          <p:cNvSpPr>
            <a:spLocks noChangeShapeType="1"/>
          </p:cNvSpPr>
          <p:nvPr/>
        </p:nvSpPr>
        <p:spPr bwMode="auto">
          <a:xfrm>
            <a:off x="1704975" y="5910263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2959" name="Text Box 31"/>
          <p:cNvSpPr txBox="1">
            <a:spLocks noChangeArrowheads="1"/>
          </p:cNvSpPr>
          <p:nvPr/>
        </p:nvSpPr>
        <p:spPr bwMode="auto">
          <a:xfrm>
            <a:off x="310038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52960" name="Text Box 32"/>
          <p:cNvSpPr txBox="1">
            <a:spLocks noChangeArrowheads="1"/>
          </p:cNvSpPr>
          <p:nvPr/>
        </p:nvSpPr>
        <p:spPr bwMode="auto">
          <a:xfrm>
            <a:off x="2051050" y="4843463"/>
            <a:ext cx="108585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5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36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5718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600" dirty="0" smtClean="0">
                <a:latin typeface="Symbol" pitchFamily="18" charset="2"/>
              </a:rPr>
              <a:t> </a:t>
            </a:r>
            <a:r>
              <a:rPr lang="en-GB" sz="1600" i="0" baseline="30000" dirty="0" smtClean="0"/>
              <a:t>min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38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45" name="Oval 17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2961" name="Line 33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Rectangle 38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600" baseline="30000" dirty="0" smtClean="0">
                <a:latin typeface="Symbol" pitchFamily="18" charset="2"/>
              </a:rPr>
              <a:t> </a:t>
            </a:r>
            <a:r>
              <a:rPr lang="en-GB" sz="1800" i="0" baseline="30000" dirty="0" smtClean="0"/>
              <a:t>min</a:t>
            </a:r>
            <a:endParaRPr lang="en-GB" sz="900" b="0" i="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3954" name="Freeform 2"/>
          <p:cNvSpPr>
            <a:spLocks/>
          </p:cNvSpPr>
          <p:nvPr/>
        </p:nvSpPr>
        <p:spPr bwMode="auto">
          <a:xfrm flipH="1">
            <a:off x="20018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55" name="Freeform 3"/>
          <p:cNvSpPr>
            <a:spLocks/>
          </p:cNvSpPr>
          <p:nvPr/>
        </p:nvSpPr>
        <p:spPr bwMode="auto">
          <a:xfrm>
            <a:off x="5127625" y="4395788"/>
            <a:ext cx="785813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57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22</a:t>
            </a:r>
          </a:p>
        </p:txBody>
      </p:sp>
      <p:sp>
        <p:nvSpPr>
          <p:cNvPr id="253959" name="Line 7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60" name="Freeform 8"/>
          <p:cNvSpPr>
            <a:spLocks/>
          </p:cNvSpPr>
          <p:nvPr/>
        </p:nvSpPr>
        <p:spPr bwMode="auto">
          <a:xfrm>
            <a:off x="151606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61" name="Line 9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62" name="Line 10"/>
          <p:cNvSpPr>
            <a:spLocks noChangeShapeType="1"/>
          </p:cNvSpPr>
          <p:nvPr/>
        </p:nvSpPr>
        <p:spPr bwMode="auto">
          <a:xfrm>
            <a:off x="39576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63" name="Line 11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64" name="Line 12"/>
          <p:cNvSpPr>
            <a:spLocks noChangeShapeType="1"/>
          </p:cNvSpPr>
          <p:nvPr/>
        </p:nvSpPr>
        <p:spPr bwMode="auto">
          <a:xfrm>
            <a:off x="3352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65" name="Line 13"/>
          <p:cNvSpPr>
            <a:spLocks noChangeShapeType="1"/>
          </p:cNvSpPr>
          <p:nvPr/>
        </p:nvSpPr>
        <p:spPr bwMode="auto">
          <a:xfrm>
            <a:off x="27511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66" name="Line 14"/>
          <p:cNvSpPr>
            <a:spLocks noChangeShapeType="1"/>
          </p:cNvSpPr>
          <p:nvPr/>
        </p:nvSpPr>
        <p:spPr bwMode="auto">
          <a:xfrm>
            <a:off x="2138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69" name="Text Box 17"/>
          <p:cNvSpPr txBox="1">
            <a:spLocks noChangeArrowheads="1"/>
          </p:cNvSpPr>
          <p:nvPr/>
        </p:nvSpPr>
        <p:spPr bwMode="auto">
          <a:xfrm>
            <a:off x="382270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</a:p>
        </p:txBody>
      </p:sp>
      <p:sp>
        <p:nvSpPr>
          <p:cNvPr id="253970" name="Text Box 18"/>
          <p:cNvSpPr txBox="1">
            <a:spLocks noChangeArrowheads="1"/>
          </p:cNvSpPr>
          <p:nvPr/>
        </p:nvSpPr>
        <p:spPr bwMode="auto">
          <a:xfrm>
            <a:off x="4273550" y="4843463"/>
            <a:ext cx="80645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 baseline="-25000"/>
              <a:t> 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53976" name="Text Box 24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53980" name="Text Box 28"/>
          <p:cNvSpPr txBox="1">
            <a:spLocks noChangeArrowheads="1"/>
          </p:cNvSpPr>
          <p:nvPr/>
        </p:nvSpPr>
        <p:spPr bwMode="auto">
          <a:xfrm>
            <a:off x="310038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53981" name="Text Box 29"/>
          <p:cNvSpPr txBox="1">
            <a:spLocks noChangeArrowheads="1"/>
          </p:cNvSpPr>
          <p:nvPr/>
        </p:nvSpPr>
        <p:spPr bwMode="auto">
          <a:xfrm>
            <a:off x="2051050" y="4843463"/>
            <a:ext cx="108585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53982" name="Text Box 3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Any lower hypothetical value would be incompatible with our estimate.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4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35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5718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600" dirty="0" smtClean="0">
                <a:latin typeface="Symbol" pitchFamily="18" charset="2"/>
              </a:rPr>
              <a:t> </a:t>
            </a:r>
            <a:r>
              <a:rPr lang="en-GB" sz="1600" i="0" baseline="30000" dirty="0" smtClean="0"/>
              <a:t>min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37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68" name="Oval 16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3984" name="Line 32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" name="Rectangle 37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600" baseline="30000" dirty="0" smtClean="0">
                <a:latin typeface="Symbol" pitchFamily="18" charset="2"/>
              </a:rPr>
              <a:t> </a:t>
            </a:r>
            <a:r>
              <a:rPr lang="en-GB" sz="1800" i="0" baseline="30000" dirty="0" smtClean="0"/>
              <a:t>min</a:t>
            </a:r>
            <a:endParaRPr lang="en-GB" sz="900" b="0" i="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4978" name="Freeform 2"/>
          <p:cNvSpPr>
            <a:spLocks/>
          </p:cNvSpPr>
          <p:nvPr/>
        </p:nvSpPr>
        <p:spPr bwMode="auto">
          <a:xfrm flipH="1">
            <a:off x="20018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4979" name="Freeform 3"/>
          <p:cNvSpPr>
            <a:spLocks/>
          </p:cNvSpPr>
          <p:nvPr/>
        </p:nvSpPr>
        <p:spPr bwMode="auto">
          <a:xfrm>
            <a:off x="5127625" y="4395788"/>
            <a:ext cx="785813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498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23</a:t>
            </a:r>
          </a:p>
        </p:txBody>
      </p:sp>
      <p:sp>
        <p:nvSpPr>
          <p:cNvPr id="254983" name="Line 7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4984" name="Freeform 8"/>
          <p:cNvSpPr>
            <a:spLocks/>
          </p:cNvSpPr>
          <p:nvPr/>
        </p:nvSpPr>
        <p:spPr bwMode="auto">
          <a:xfrm>
            <a:off x="151606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4985" name="Line 9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4986" name="Line 10"/>
          <p:cNvSpPr>
            <a:spLocks noChangeShapeType="1"/>
          </p:cNvSpPr>
          <p:nvPr/>
        </p:nvSpPr>
        <p:spPr bwMode="auto">
          <a:xfrm>
            <a:off x="39576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4987" name="Line 11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4988" name="Line 12"/>
          <p:cNvSpPr>
            <a:spLocks noChangeShapeType="1"/>
          </p:cNvSpPr>
          <p:nvPr/>
        </p:nvSpPr>
        <p:spPr bwMode="auto">
          <a:xfrm>
            <a:off x="3352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4989" name="Line 13"/>
          <p:cNvSpPr>
            <a:spLocks noChangeShapeType="1"/>
          </p:cNvSpPr>
          <p:nvPr/>
        </p:nvSpPr>
        <p:spPr bwMode="auto">
          <a:xfrm>
            <a:off x="27511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4990" name="Line 14"/>
          <p:cNvSpPr>
            <a:spLocks noChangeShapeType="1"/>
          </p:cNvSpPr>
          <p:nvPr/>
        </p:nvSpPr>
        <p:spPr bwMode="auto">
          <a:xfrm>
            <a:off x="2138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4993" name="Text Box 17"/>
          <p:cNvSpPr txBox="1">
            <a:spLocks noChangeArrowheads="1"/>
          </p:cNvSpPr>
          <p:nvPr/>
        </p:nvSpPr>
        <p:spPr bwMode="auto">
          <a:xfrm>
            <a:off x="382270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</a:p>
        </p:txBody>
      </p:sp>
      <p:sp>
        <p:nvSpPr>
          <p:cNvPr id="254994" name="Text Box 18"/>
          <p:cNvSpPr txBox="1">
            <a:spLocks noChangeArrowheads="1"/>
          </p:cNvSpPr>
          <p:nvPr/>
        </p:nvSpPr>
        <p:spPr bwMode="auto">
          <a:xfrm>
            <a:off x="4273550" y="4843463"/>
            <a:ext cx="80645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 baseline="-25000"/>
              <a:t> 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55000" name="Text Box 24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55002" name="Line 26"/>
          <p:cNvSpPr>
            <a:spLocks noChangeShapeType="1"/>
          </p:cNvSpPr>
          <p:nvPr/>
        </p:nvSpPr>
        <p:spPr bwMode="auto">
          <a:xfrm>
            <a:off x="993775" y="5910263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5003" name="Text Box 27"/>
          <p:cNvSpPr txBox="1">
            <a:spLocks noChangeArrowheads="1"/>
          </p:cNvSpPr>
          <p:nvPr/>
        </p:nvSpPr>
        <p:spPr bwMode="auto">
          <a:xfrm>
            <a:off x="310038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55004" name="Text Box 28"/>
          <p:cNvSpPr txBox="1">
            <a:spLocks noChangeArrowheads="1"/>
          </p:cNvSpPr>
          <p:nvPr/>
        </p:nvSpPr>
        <p:spPr bwMode="auto">
          <a:xfrm>
            <a:off x="2051050" y="4843463"/>
            <a:ext cx="108585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55006" name="Text Box 30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Since </a:t>
            </a:r>
            <a:r>
              <a:rPr lang="en-GB" sz="1500"/>
              <a:t>X</a:t>
            </a:r>
            <a:r>
              <a:rPr lang="en-GB" sz="1500" i="0"/>
              <a:t> lies on the edge of the right 2.5% tail, </a:t>
            </a:r>
            <a:r>
              <a:rPr lang="en-GB" sz="1500"/>
              <a:t>X</a:t>
            </a:r>
            <a:r>
              <a:rPr lang="en-GB" sz="1500" i="0"/>
              <a:t> is equal to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 baseline="30000"/>
              <a:t>min</a:t>
            </a:r>
            <a:r>
              <a:rPr lang="en-GB" sz="1500" i="0"/>
              <a:t> plus 1.96 standard deviations.  Hence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 baseline="30000"/>
              <a:t>min</a:t>
            </a:r>
            <a:r>
              <a:rPr lang="en-GB" sz="1500" i="0"/>
              <a:t> is equal to </a:t>
            </a:r>
            <a:r>
              <a:rPr lang="en-GB" sz="1500"/>
              <a:t>X</a:t>
            </a:r>
            <a:r>
              <a:rPr lang="en-GB" sz="1500" i="0"/>
              <a:t> minus 1.96 standard deviations.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255013" name="Line 37"/>
          <p:cNvSpPr>
            <a:spLocks noChangeShapeType="1"/>
          </p:cNvSpPr>
          <p:nvPr/>
        </p:nvSpPr>
        <p:spPr bwMode="auto">
          <a:xfrm>
            <a:off x="4556125" y="5910263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5014" name="Line 38"/>
          <p:cNvSpPr>
            <a:spLocks noChangeShapeType="1"/>
          </p:cNvSpPr>
          <p:nvPr/>
        </p:nvSpPr>
        <p:spPr bwMode="auto">
          <a:xfrm>
            <a:off x="3525838" y="6135688"/>
            <a:ext cx="904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41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42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5718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600" dirty="0" smtClean="0">
                <a:latin typeface="Symbol" pitchFamily="18" charset="2"/>
              </a:rPr>
              <a:t> </a:t>
            </a:r>
            <a:r>
              <a:rPr lang="en-GB" sz="1600" i="0" baseline="30000" dirty="0" smtClean="0"/>
              <a:t>min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44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4992" name="Oval 16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5001" name="Line 25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5476873" y="1933576"/>
            <a:ext cx="3086102" cy="17621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5008" name="Text Box 32"/>
          <p:cNvSpPr txBox="1">
            <a:spLocks noChangeArrowheads="1"/>
          </p:cNvSpPr>
          <p:nvPr/>
        </p:nvSpPr>
        <p:spPr bwMode="auto">
          <a:xfrm>
            <a:off x="5562600" y="1981200"/>
            <a:ext cx="3048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i="0"/>
              <a:t>reject any </a:t>
            </a:r>
            <a:r>
              <a:rPr lang="en-GB" sz="1800">
                <a:latin typeface="Symbol" pitchFamily="18" charset="2"/>
              </a:rPr>
              <a:t>m</a:t>
            </a:r>
            <a:r>
              <a:rPr lang="en-GB" sz="1800" i="0"/>
              <a:t> &lt; </a:t>
            </a:r>
            <a:r>
              <a:rPr lang="en-GB" sz="1800">
                <a:latin typeface="Symbol" pitchFamily="18" charset="2"/>
              </a:rPr>
              <a:t>m</a:t>
            </a:r>
            <a:r>
              <a:rPr lang="en-GB" sz="900">
                <a:latin typeface="Symbol" pitchFamily="18" charset="2"/>
              </a:rPr>
              <a:t> </a:t>
            </a:r>
            <a:r>
              <a:rPr lang="en-GB" sz="1800" i="0" baseline="30000"/>
              <a:t>min</a:t>
            </a:r>
          </a:p>
          <a:p>
            <a:pPr>
              <a:spcBef>
                <a:spcPct val="50000"/>
              </a:spcBef>
            </a:pPr>
            <a:r>
              <a:rPr lang="en-GB" sz="1800"/>
              <a:t>X</a:t>
            </a:r>
            <a:r>
              <a:rPr lang="en-GB" sz="1800" i="0"/>
              <a:t> = </a:t>
            </a:r>
            <a:r>
              <a:rPr lang="en-GB" sz="1800">
                <a:latin typeface="Symbol" pitchFamily="18" charset="2"/>
              </a:rPr>
              <a:t>m</a:t>
            </a:r>
            <a:r>
              <a:rPr lang="en-GB" sz="900">
                <a:latin typeface="Symbol" pitchFamily="18" charset="2"/>
              </a:rPr>
              <a:t> </a:t>
            </a:r>
            <a:r>
              <a:rPr lang="en-GB" sz="1800" i="0" baseline="30000"/>
              <a:t>min</a:t>
            </a:r>
            <a:r>
              <a:rPr lang="en-GB" sz="1800" i="0"/>
              <a:t> + 1.96 sd</a:t>
            </a:r>
          </a:p>
          <a:p>
            <a:pPr>
              <a:spcBef>
                <a:spcPct val="50000"/>
              </a:spcBef>
            </a:pPr>
            <a:r>
              <a:rPr lang="en-GB" sz="1800">
                <a:latin typeface="Symbol" pitchFamily="18" charset="2"/>
              </a:rPr>
              <a:t>m</a:t>
            </a:r>
            <a:r>
              <a:rPr lang="en-GB" sz="900">
                <a:latin typeface="Symbol" pitchFamily="18" charset="2"/>
              </a:rPr>
              <a:t> </a:t>
            </a:r>
            <a:r>
              <a:rPr lang="en-GB" sz="1800" i="0" baseline="30000"/>
              <a:t>min</a:t>
            </a:r>
            <a:r>
              <a:rPr lang="en-GB" sz="1800" i="0"/>
              <a:t> = </a:t>
            </a:r>
            <a:r>
              <a:rPr lang="en-GB" sz="1800"/>
              <a:t>X</a:t>
            </a:r>
            <a:r>
              <a:rPr lang="en-GB" sz="1800" i="0"/>
              <a:t> </a:t>
            </a:r>
            <a:r>
              <a:rPr lang="en-GB" sz="1800" i="0">
                <a:cs typeface="Arial" charset="0"/>
              </a:rPr>
              <a:t>–</a:t>
            </a:r>
            <a:r>
              <a:rPr lang="en-GB" sz="1800" i="0"/>
              <a:t> 1.96 sd</a:t>
            </a:r>
          </a:p>
          <a:p>
            <a:pPr>
              <a:spcBef>
                <a:spcPct val="50000"/>
              </a:spcBef>
            </a:pPr>
            <a:r>
              <a:rPr lang="en-GB" sz="1800" i="0"/>
              <a:t>reject any </a:t>
            </a:r>
            <a:r>
              <a:rPr lang="en-GB" sz="1800">
                <a:latin typeface="Symbol" pitchFamily="18" charset="2"/>
              </a:rPr>
              <a:t>m</a:t>
            </a:r>
            <a:r>
              <a:rPr lang="en-GB" sz="1800" i="0"/>
              <a:t> &lt; </a:t>
            </a:r>
            <a:r>
              <a:rPr lang="en-GB" sz="1800"/>
              <a:t>X</a:t>
            </a:r>
            <a:r>
              <a:rPr lang="en-GB" sz="1800" i="0"/>
              <a:t> </a:t>
            </a:r>
            <a:r>
              <a:rPr lang="en-US" sz="1800" i="0">
                <a:cs typeface="Arial" charset="0"/>
              </a:rPr>
              <a:t>–</a:t>
            </a:r>
            <a:r>
              <a:rPr lang="en-GB" sz="1800" i="0"/>
              <a:t> 1.96 sd</a:t>
            </a:r>
            <a:endParaRPr lang="en-GB" sz="1800" i="0" baseline="-25000"/>
          </a:p>
          <a:p>
            <a:pPr>
              <a:spcBef>
                <a:spcPct val="50000"/>
              </a:spcBef>
            </a:pPr>
            <a:endParaRPr lang="en-GB" sz="900" b="0" i="0"/>
          </a:p>
        </p:txBody>
      </p:sp>
      <p:sp>
        <p:nvSpPr>
          <p:cNvPr id="255015" name="Line 39"/>
          <p:cNvSpPr>
            <a:spLocks noChangeShapeType="1"/>
          </p:cNvSpPr>
          <p:nvPr/>
        </p:nvSpPr>
        <p:spPr bwMode="auto">
          <a:xfrm>
            <a:off x="5702300" y="246380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5016" name="Line 40"/>
          <p:cNvSpPr>
            <a:spLocks noChangeShapeType="1"/>
          </p:cNvSpPr>
          <p:nvPr/>
        </p:nvSpPr>
        <p:spPr bwMode="auto">
          <a:xfrm>
            <a:off x="6384925" y="2874963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5017" name="Line 41"/>
          <p:cNvSpPr>
            <a:spLocks noChangeShapeType="1"/>
          </p:cNvSpPr>
          <p:nvPr/>
        </p:nvSpPr>
        <p:spPr bwMode="auto">
          <a:xfrm>
            <a:off x="7226300" y="3290888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" name="Rectangle 44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 smtClean="0">
                <a:latin typeface="Symbol" pitchFamily="18" charset="2"/>
              </a:rPr>
              <a:t>m</a:t>
            </a:r>
            <a:r>
              <a:rPr lang="en-GB" sz="600" baseline="30000" dirty="0" smtClean="0">
                <a:latin typeface="Symbol" pitchFamily="18" charset="2"/>
              </a:rPr>
              <a:t> </a:t>
            </a:r>
            <a:r>
              <a:rPr lang="en-GB" sz="1800" i="0" baseline="30000" dirty="0" smtClean="0"/>
              <a:t>min</a:t>
            </a:r>
            <a:endParaRPr lang="en-GB" sz="900" b="0" i="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28409" name="Group 57"/>
          <p:cNvGrpSpPr>
            <a:grpSpLocks/>
          </p:cNvGrpSpPr>
          <p:nvPr/>
        </p:nvGrpSpPr>
        <p:grpSpPr bwMode="auto">
          <a:xfrm>
            <a:off x="4368800" y="4384675"/>
            <a:ext cx="3913188" cy="339725"/>
            <a:chOff x="2752" y="2762"/>
            <a:chExt cx="2465" cy="214"/>
          </a:xfrm>
        </p:grpSpPr>
        <p:sp>
          <p:nvSpPr>
            <p:cNvPr id="228410" name="Freeform 58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411" name="Freeform 59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28355" name="Freeform 3"/>
          <p:cNvSpPr>
            <a:spLocks/>
          </p:cNvSpPr>
          <p:nvPr/>
        </p:nvSpPr>
        <p:spPr bwMode="auto">
          <a:xfrm flipH="1">
            <a:off x="20018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56" name="Freeform 4"/>
          <p:cNvSpPr>
            <a:spLocks/>
          </p:cNvSpPr>
          <p:nvPr/>
        </p:nvSpPr>
        <p:spPr bwMode="auto">
          <a:xfrm>
            <a:off x="5127625" y="4395788"/>
            <a:ext cx="785813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59" name="Line 7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61" name="Freeform 9"/>
          <p:cNvSpPr>
            <a:spLocks/>
          </p:cNvSpPr>
          <p:nvPr/>
        </p:nvSpPr>
        <p:spPr bwMode="auto">
          <a:xfrm>
            <a:off x="151606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62" name="Line 10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63" name="Line 11"/>
          <p:cNvSpPr>
            <a:spLocks noChangeShapeType="1"/>
          </p:cNvSpPr>
          <p:nvPr/>
        </p:nvSpPr>
        <p:spPr bwMode="auto">
          <a:xfrm>
            <a:off x="39576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64" name="Line 12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65" name="Line 13"/>
          <p:cNvSpPr>
            <a:spLocks noChangeShapeType="1"/>
          </p:cNvSpPr>
          <p:nvPr/>
        </p:nvSpPr>
        <p:spPr bwMode="auto">
          <a:xfrm>
            <a:off x="3352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66" name="Line 14"/>
          <p:cNvSpPr>
            <a:spLocks noChangeShapeType="1"/>
          </p:cNvSpPr>
          <p:nvPr/>
        </p:nvSpPr>
        <p:spPr bwMode="auto">
          <a:xfrm>
            <a:off x="27511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67" name="Line 15"/>
          <p:cNvSpPr>
            <a:spLocks noChangeShapeType="1"/>
          </p:cNvSpPr>
          <p:nvPr/>
        </p:nvSpPr>
        <p:spPr bwMode="auto">
          <a:xfrm>
            <a:off x="2138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92" name="Text Box 40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The diagram shows the limiting values of the hypothetical values of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/>
              <a:t>, together with their associated probability distributions for </a:t>
            </a:r>
            <a:r>
              <a:rPr lang="en-GB" sz="1500"/>
              <a:t>X</a:t>
            </a:r>
            <a:r>
              <a:rPr lang="en-GB" sz="1500" i="0"/>
              <a:t>.</a:t>
            </a:r>
          </a:p>
        </p:txBody>
      </p:sp>
      <p:sp>
        <p:nvSpPr>
          <p:cNvPr id="228393" name="Text Box 4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24</a:t>
            </a:r>
          </a:p>
        </p:txBody>
      </p:sp>
      <p:sp>
        <p:nvSpPr>
          <p:cNvPr id="228403" name="Freeform 51"/>
          <p:cNvSpPr>
            <a:spLocks/>
          </p:cNvSpPr>
          <p:nvPr/>
        </p:nvSpPr>
        <p:spPr bwMode="auto">
          <a:xfrm>
            <a:off x="388461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228404" name="Group 52"/>
          <p:cNvGrpSpPr>
            <a:grpSpLocks/>
          </p:cNvGrpSpPr>
          <p:nvPr/>
        </p:nvGrpSpPr>
        <p:grpSpPr bwMode="auto">
          <a:xfrm>
            <a:off x="5721350" y="4670425"/>
            <a:ext cx="1809750" cy="53975"/>
            <a:chOff x="3604" y="2942"/>
            <a:chExt cx="1140" cy="34"/>
          </a:xfrm>
        </p:grpSpPr>
        <p:sp>
          <p:nvSpPr>
            <p:cNvPr id="228405" name="Line 53"/>
            <p:cNvSpPr>
              <a:spLocks noChangeShapeType="1"/>
            </p:cNvSpPr>
            <p:nvPr/>
          </p:nvSpPr>
          <p:spPr bwMode="auto">
            <a:xfrm>
              <a:off x="398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406" name="Line 54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407" name="Line 55"/>
            <p:cNvSpPr>
              <a:spLocks noChangeShapeType="1"/>
            </p:cNvSpPr>
            <p:nvPr/>
          </p:nvSpPr>
          <p:spPr bwMode="auto">
            <a:xfrm>
              <a:off x="474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408" name="Line 56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28412" name="Line 60"/>
          <p:cNvSpPr>
            <a:spLocks noChangeShapeType="1"/>
          </p:cNvSpPr>
          <p:nvPr/>
        </p:nvSpPr>
        <p:spPr bwMode="auto">
          <a:xfrm>
            <a:off x="8134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413" name="Text Box 61"/>
          <p:cNvSpPr txBox="1">
            <a:spLocks noChangeArrowheads="1"/>
          </p:cNvSpPr>
          <p:nvPr/>
        </p:nvSpPr>
        <p:spPr bwMode="auto">
          <a:xfrm>
            <a:off x="6188075" y="2667000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0"/>
              <a:t>(1)</a:t>
            </a:r>
          </a:p>
        </p:txBody>
      </p:sp>
      <p:sp>
        <p:nvSpPr>
          <p:cNvPr id="228414" name="Text Box 62"/>
          <p:cNvSpPr txBox="1">
            <a:spLocks noChangeArrowheads="1"/>
          </p:cNvSpPr>
          <p:nvPr/>
        </p:nvSpPr>
        <p:spPr bwMode="auto">
          <a:xfrm>
            <a:off x="3829050" y="2667000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0"/>
              <a:t>(2)</a:t>
            </a:r>
          </a:p>
        </p:txBody>
      </p:sp>
      <p:sp>
        <p:nvSpPr>
          <p:cNvPr id="228415" name="Text Box 63"/>
          <p:cNvSpPr txBox="1">
            <a:spLocks noChangeArrowheads="1"/>
          </p:cNvSpPr>
          <p:nvPr/>
        </p:nvSpPr>
        <p:spPr bwMode="auto">
          <a:xfrm>
            <a:off x="382270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</a:p>
        </p:txBody>
      </p:sp>
      <p:sp>
        <p:nvSpPr>
          <p:cNvPr id="228416" name="Text Box 64"/>
          <p:cNvSpPr txBox="1">
            <a:spLocks noChangeArrowheads="1"/>
          </p:cNvSpPr>
          <p:nvPr/>
        </p:nvSpPr>
        <p:spPr bwMode="auto">
          <a:xfrm>
            <a:off x="4273550" y="4843463"/>
            <a:ext cx="80645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 baseline="-25000"/>
              <a:t> 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28417" name="Text Box 65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28419" name="Text Box 67"/>
          <p:cNvSpPr txBox="1">
            <a:spLocks noChangeArrowheads="1"/>
          </p:cNvSpPr>
          <p:nvPr/>
        </p:nvSpPr>
        <p:spPr bwMode="auto">
          <a:xfrm>
            <a:off x="310038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28420" name="Text Box 68"/>
          <p:cNvSpPr txBox="1">
            <a:spLocks noChangeArrowheads="1"/>
          </p:cNvSpPr>
          <p:nvPr/>
        </p:nvSpPr>
        <p:spPr bwMode="auto">
          <a:xfrm>
            <a:off x="2051050" y="4843463"/>
            <a:ext cx="108585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28421" name="Text Box 69"/>
          <p:cNvSpPr txBox="1">
            <a:spLocks noChangeArrowheads="1"/>
          </p:cNvSpPr>
          <p:nvPr/>
        </p:nvSpPr>
        <p:spPr bwMode="auto">
          <a:xfrm>
            <a:off x="6213475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</a:p>
        </p:txBody>
      </p:sp>
      <p:sp>
        <p:nvSpPr>
          <p:cNvPr id="228422" name="Text Box 70"/>
          <p:cNvSpPr txBox="1">
            <a:spLocks noChangeArrowheads="1"/>
          </p:cNvSpPr>
          <p:nvPr/>
        </p:nvSpPr>
        <p:spPr bwMode="auto">
          <a:xfrm>
            <a:off x="7362825" y="4843463"/>
            <a:ext cx="10287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28423" name="Text Box 71"/>
          <p:cNvSpPr txBox="1">
            <a:spLocks noChangeArrowheads="1"/>
          </p:cNvSpPr>
          <p:nvPr/>
        </p:nvSpPr>
        <p:spPr bwMode="auto">
          <a:xfrm>
            <a:off x="54054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28424" name="Text Box 72"/>
          <p:cNvSpPr txBox="1">
            <a:spLocks noChangeArrowheads="1"/>
          </p:cNvSpPr>
          <p:nvPr/>
        </p:nvSpPr>
        <p:spPr bwMode="auto">
          <a:xfrm>
            <a:off x="6638925" y="4843463"/>
            <a:ext cx="7048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28425" name="Line 73"/>
          <p:cNvSpPr>
            <a:spLocks noChangeShapeType="1"/>
          </p:cNvSpPr>
          <p:nvPr/>
        </p:nvSpPr>
        <p:spPr bwMode="auto">
          <a:xfrm>
            <a:off x="3995738" y="6135688"/>
            <a:ext cx="904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7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48" name="Text Box 37"/>
          <p:cNvSpPr txBox="1">
            <a:spLocks noChangeArrowheads="1"/>
          </p:cNvSpPr>
          <p:nvPr/>
        </p:nvSpPr>
        <p:spPr bwMode="auto">
          <a:xfrm>
            <a:off x="704850" y="773113"/>
            <a:ext cx="34476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49" name="Line 59"/>
          <p:cNvSpPr>
            <a:spLocks noChangeShapeType="1"/>
          </p:cNvSpPr>
          <p:nvPr/>
        </p:nvSpPr>
        <p:spPr bwMode="auto">
          <a:xfrm>
            <a:off x="3803649" y="849313"/>
            <a:ext cx="9745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0" name="Text Box 37"/>
          <p:cNvSpPr txBox="1">
            <a:spLocks noChangeArrowheads="1"/>
          </p:cNvSpPr>
          <p:nvPr/>
        </p:nvSpPr>
        <p:spPr bwMode="auto">
          <a:xfrm>
            <a:off x="704849" y="1020763"/>
            <a:ext cx="386715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(1) 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600" dirty="0" smtClean="0">
                <a:latin typeface="Symbol" pitchFamily="18" charset="2"/>
              </a:rPr>
              <a:t> </a:t>
            </a:r>
            <a:r>
              <a:rPr lang="en-GB" sz="1600" i="0" baseline="30000" dirty="0" smtClean="0"/>
              <a:t>max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51" name="Text Box 37"/>
          <p:cNvSpPr txBox="1">
            <a:spLocks noChangeArrowheads="1"/>
          </p:cNvSpPr>
          <p:nvPr/>
        </p:nvSpPr>
        <p:spPr bwMode="auto">
          <a:xfrm>
            <a:off x="704849" y="1268413"/>
            <a:ext cx="386715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(2) 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600" dirty="0" smtClean="0">
                <a:latin typeface="Symbol" pitchFamily="18" charset="2"/>
              </a:rPr>
              <a:t> </a:t>
            </a:r>
            <a:r>
              <a:rPr lang="en-GB" sz="1600" i="0" baseline="30000" dirty="0" smtClean="0"/>
              <a:t>min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52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369" name="Oval 17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8418" name="Line 66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3" name="Rectangle 52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56002" name="Group 2"/>
          <p:cNvGrpSpPr>
            <a:grpSpLocks/>
          </p:cNvGrpSpPr>
          <p:nvPr/>
        </p:nvGrpSpPr>
        <p:grpSpPr bwMode="auto">
          <a:xfrm>
            <a:off x="4368800" y="4384675"/>
            <a:ext cx="3913188" cy="339725"/>
            <a:chOff x="2752" y="2762"/>
            <a:chExt cx="2465" cy="214"/>
          </a:xfrm>
        </p:grpSpPr>
        <p:sp>
          <p:nvSpPr>
            <p:cNvPr id="256003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6004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56006" name="Freeform 6"/>
          <p:cNvSpPr>
            <a:spLocks/>
          </p:cNvSpPr>
          <p:nvPr/>
        </p:nvSpPr>
        <p:spPr bwMode="auto">
          <a:xfrm flipH="1">
            <a:off x="20018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07" name="Freeform 7"/>
          <p:cNvSpPr>
            <a:spLocks/>
          </p:cNvSpPr>
          <p:nvPr/>
        </p:nvSpPr>
        <p:spPr bwMode="auto">
          <a:xfrm>
            <a:off x="5127625" y="4395788"/>
            <a:ext cx="785813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10" name="Line 10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11" name="Freeform 11"/>
          <p:cNvSpPr>
            <a:spLocks/>
          </p:cNvSpPr>
          <p:nvPr/>
        </p:nvSpPr>
        <p:spPr bwMode="auto">
          <a:xfrm>
            <a:off x="151606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12" name="Line 12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13" name="Line 13"/>
          <p:cNvSpPr>
            <a:spLocks noChangeShapeType="1"/>
          </p:cNvSpPr>
          <p:nvPr/>
        </p:nvSpPr>
        <p:spPr bwMode="auto">
          <a:xfrm>
            <a:off x="39576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14" name="Line 14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15" name="Line 15"/>
          <p:cNvSpPr>
            <a:spLocks noChangeShapeType="1"/>
          </p:cNvSpPr>
          <p:nvPr/>
        </p:nvSpPr>
        <p:spPr bwMode="auto">
          <a:xfrm>
            <a:off x="3352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16" name="Line 16"/>
          <p:cNvSpPr>
            <a:spLocks noChangeShapeType="1"/>
          </p:cNvSpPr>
          <p:nvPr/>
        </p:nvSpPr>
        <p:spPr bwMode="auto">
          <a:xfrm>
            <a:off x="27511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17" name="Line 17"/>
          <p:cNvSpPr>
            <a:spLocks noChangeShapeType="1"/>
          </p:cNvSpPr>
          <p:nvPr/>
        </p:nvSpPr>
        <p:spPr bwMode="auto">
          <a:xfrm>
            <a:off x="2138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21" name="Text Box 2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25</a:t>
            </a:r>
          </a:p>
        </p:txBody>
      </p:sp>
      <p:sp>
        <p:nvSpPr>
          <p:cNvPr id="256022" name="Freeform 22"/>
          <p:cNvSpPr>
            <a:spLocks/>
          </p:cNvSpPr>
          <p:nvPr/>
        </p:nvSpPr>
        <p:spPr bwMode="auto">
          <a:xfrm>
            <a:off x="388461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256023" name="Group 23"/>
          <p:cNvGrpSpPr>
            <a:grpSpLocks/>
          </p:cNvGrpSpPr>
          <p:nvPr/>
        </p:nvGrpSpPr>
        <p:grpSpPr bwMode="auto">
          <a:xfrm>
            <a:off x="5721350" y="4670425"/>
            <a:ext cx="1809750" cy="53975"/>
            <a:chOff x="3604" y="2942"/>
            <a:chExt cx="1140" cy="34"/>
          </a:xfrm>
        </p:grpSpPr>
        <p:sp>
          <p:nvSpPr>
            <p:cNvPr id="256024" name="Line 24"/>
            <p:cNvSpPr>
              <a:spLocks noChangeShapeType="1"/>
            </p:cNvSpPr>
            <p:nvPr/>
          </p:nvSpPr>
          <p:spPr bwMode="auto">
            <a:xfrm>
              <a:off x="398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6025" name="Line 25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6026" name="Line 26"/>
            <p:cNvSpPr>
              <a:spLocks noChangeShapeType="1"/>
            </p:cNvSpPr>
            <p:nvPr/>
          </p:nvSpPr>
          <p:spPr bwMode="auto">
            <a:xfrm>
              <a:off x="474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6027" name="Line 27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56028" name="Line 28"/>
          <p:cNvSpPr>
            <a:spLocks noChangeShapeType="1"/>
          </p:cNvSpPr>
          <p:nvPr/>
        </p:nvSpPr>
        <p:spPr bwMode="auto">
          <a:xfrm>
            <a:off x="8134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29" name="Text Box 29"/>
          <p:cNvSpPr txBox="1">
            <a:spLocks noChangeArrowheads="1"/>
          </p:cNvSpPr>
          <p:nvPr/>
        </p:nvSpPr>
        <p:spPr bwMode="auto">
          <a:xfrm>
            <a:off x="6188075" y="2667000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0"/>
              <a:t>(1)</a:t>
            </a:r>
          </a:p>
        </p:txBody>
      </p:sp>
      <p:sp>
        <p:nvSpPr>
          <p:cNvPr id="256030" name="Text Box 30"/>
          <p:cNvSpPr txBox="1">
            <a:spLocks noChangeArrowheads="1"/>
          </p:cNvSpPr>
          <p:nvPr/>
        </p:nvSpPr>
        <p:spPr bwMode="auto">
          <a:xfrm>
            <a:off x="3829050" y="2667000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0"/>
              <a:t>(2)</a:t>
            </a:r>
          </a:p>
        </p:txBody>
      </p:sp>
      <p:sp>
        <p:nvSpPr>
          <p:cNvPr id="256031" name="Text Box 31"/>
          <p:cNvSpPr txBox="1">
            <a:spLocks noChangeArrowheads="1"/>
          </p:cNvSpPr>
          <p:nvPr/>
        </p:nvSpPr>
        <p:spPr bwMode="auto">
          <a:xfrm>
            <a:off x="382270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</a:p>
        </p:txBody>
      </p:sp>
      <p:sp>
        <p:nvSpPr>
          <p:cNvPr id="256032" name="Text Box 32"/>
          <p:cNvSpPr txBox="1">
            <a:spLocks noChangeArrowheads="1"/>
          </p:cNvSpPr>
          <p:nvPr/>
        </p:nvSpPr>
        <p:spPr bwMode="auto">
          <a:xfrm>
            <a:off x="4273550" y="4843463"/>
            <a:ext cx="80645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 baseline="-25000"/>
              <a:t> 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56033" name="Text Box 33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56035" name="Text Box 35"/>
          <p:cNvSpPr txBox="1">
            <a:spLocks noChangeArrowheads="1"/>
          </p:cNvSpPr>
          <p:nvPr/>
        </p:nvSpPr>
        <p:spPr bwMode="auto">
          <a:xfrm>
            <a:off x="310038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56036" name="Text Box 36"/>
          <p:cNvSpPr txBox="1">
            <a:spLocks noChangeArrowheads="1"/>
          </p:cNvSpPr>
          <p:nvPr/>
        </p:nvSpPr>
        <p:spPr bwMode="auto">
          <a:xfrm>
            <a:off x="2051050" y="4843463"/>
            <a:ext cx="108585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56037" name="Text Box 37"/>
          <p:cNvSpPr txBox="1">
            <a:spLocks noChangeArrowheads="1"/>
          </p:cNvSpPr>
          <p:nvPr/>
        </p:nvSpPr>
        <p:spPr bwMode="auto">
          <a:xfrm>
            <a:off x="6213475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</a:p>
        </p:txBody>
      </p:sp>
      <p:sp>
        <p:nvSpPr>
          <p:cNvPr id="256038" name="Text Box 38"/>
          <p:cNvSpPr txBox="1">
            <a:spLocks noChangeArrowheads="1"/>
          </p:cNvSpPr>
          <p:nvPr/>
        </p:nvSpPr>
        <p:spPr bwMode="auto">
          <a:xfrm>
            <a:off x="7362825" y="4843463"/>
            <a:ext cx="10287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56039" name="Text Box 39"/>
          <p:cNvSpPr txBox="1">
            <a:spLocks noChangeArrowheads="1"/>
          </p:cNvSpPr>
          <p:nvPr/>
        </p:nvSpPr>
        <p:spPr bwMode="auto">
          <a:xfrm>
            <a:off x="54054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56040" name="Text Box 40"/>
          <p:cNvSpPr txBox="1">
            <a:spLocks noChangeArrowheads="1"/>
          </p:cNvSpPr>
          <p:nvPr/>
        </p:nvSpPr>
        <p:spPr bwMode="auto">
          <a:xfrm>
            <a:off x="6638925" y="4843463"/>
            <a:ext cx="7048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56042" name="Text Box 4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Any hypothesis lying in the interval from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600">
                <a:latin typeface="Symbol" pitchFamily="18" charset="2"/>
              </a:rPr>
              <a:t> </a:t>
            </a:r>
            <a:r>
              <a:rPr lang="en-GB" sz="1500" i="0" baseline="30000"/>
              <a:t>min</a:t>
            </a:r>
            <a:r>
              <a:rPr lang="en-GB" sz="1500" i="0"/>
              <a:t> to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600">
                <a:latin typeface="Symbol" pitchFamily="18" charset="2"/>
              </a:rPr>
              <a:t> </a:t>
            </a:r>
            <a:r>
              <a:rPr lang="en-GB" sz="1500" i="0" baseline="30000"/>
              <a:t>max</a:t>
            </a:r>
            <a:r>
              <a:rPr lang="en-GB" sz="1500" i="0"/>
              <a:t> would be compatible with the sample estimate (not be rejected by it).  We call this interval the 95% confidence interval.</a:t>
            </a:r>
          </a:p>
        </p:txBody>
      </p:sp>
      <p:grpSp>
        <p:nvGrpSpPr>
          <p:cNvPr id="256043" name="Group 43"/>
          <p:cNvGrpSpPr>
            <a:grpSpLocks/>
          </p:cNvGrpSpPr>
          <p:nvPr/>
        </p:nvGrpSpPr>
        <p:grpSpPr bwMode="auto">
          <a:xfrm>
            <a:off x="3962400" y="3810000"/>
            <a:ext cx="2362200" cy="915988"/>
            <a:chOff x="2496" y="2400"/>
            <a:chExt cx="1488" cy="577"/>
          </a:xfrm>
        </p:grpSpPr>
        <p:sp>
          <p:nvSpPr>
            <p:cNvPr id="256044" name="Line 44"/>
            <p:cNvSpPr>
              <a:spLocks noChangeShapeType="1"/>
            </p:cNvSpPr>
            <p:nvPr/>
          </p:nvSpPr>
          <p:spPr bwMode="auto">
            <a:xfrm>
              <a:off x="3984" y="2401"/>
              <a:ext cx="0" cy="57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6045" name="Line 45"/>
            <p:cNvSpPr>
              <a:spLocks noChangeShapeType="1"/>
            </p:cNvSpPr>
            <p:nvPr/>
          </p:nvSpPr>
          <p:spPr bwMode="auto">
            <a:xfrm>
              <a:off x="3236" y="2400"/>
              <a:ext cx="0" cy="57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6046" name="Line 46"/>
            <p:cNvSpPr>
              <a:spLocks noChangeShapeType="1"/>
            </p:cNvSpPr>
            <p:nvPr/>
          </p:nvSpPr>
          <p:spPr bwMode="auto">
            <a:xfrm>
              <a:off x="2496" y="2400"/>
              <a:ext cx="0" cy="57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6047" name="Line 47"/>
            <p:cNvSpPr>
              <a:spLocks noChangeShapeType="1"/>
            </p:cNvSpPr>
            <p:nvPr/>
          </p:nvSpPr>
          <p:spPr bwMode="auto">
            <a:xfrm>
              <a:off x="2522" y="2400"/>
              <a:ext cx="6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6048" name="Line 48"/>
            <p:cNvSpPr>
              <a:spLocks noChangeShapeType="1"/>
            </p:cNvSpPr>
            <p:nvPr/>
          </p:nvSpPr>
          <p:spPr bwMode="auto">
            <a:xfrm>
              <a:off x="3264" y="2400"/>
              <a:ext cx="6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7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59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19" name="Oval 19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6034" name="Line 34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2" name="Rectangle 5"/>
          <p:cNvSpPr>
            <a:spLocks noChangeArrowheads="1"/>
          </p:cNvSpPr>
          <p:nvPr/>
        </p:nvSpPr>
        <p:spPr bwMode="auto">
          <a:xfrm>
            <a:off x="2695574" y="514351"/>
            <a:ext cx="3876676" cy="159067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3" name="Text Box 49"/>
          <p:cNvSpPr txBox="1">
            <a:spLocks noChangeArrowheads="1"/>
          </p:cNvSpPr>
          <p:nvPr/>
        </p:nvSpPr>
        <p:spPr bwMode="auto">
          <a:xfrm>
            <a:off x="2819400" y="581025"/>
            <a:ext cx="388620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i="0" dirty="0"/>
              <a:t>reject any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&gt;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900" dirty="0">
                <a:latin typeface="Symbol" pitchFamily="18" charset="2"/>
              </a:rPr>
              <a:t> </a:t>
            </a:r>
            <a:r>
              <a:rPr lang="en-GB" sz="1800" i="0" baseline="30000" dirty="0"/>
              <a:t>max</a:t>
            </a:r>
            <a:r>
              <a:rPr lang="en-GB" sz="1800" i="0" dirty="0"/>
              <a:t> = </a:t>
            </a:r>
            <a:r>
              <a:rPr lang="en-GB" sz="1800" dirty="0"/>
              <a:t>X</a:t>
            </a:r>
            <a:r>
              <a:rPr lang="en-GB" sz="1800" i="0" dirty="0"/>
              <a:t> + 1.96 </a:t>
            </a:r>
            <a:r>
              <a:rPr lang="en-GB" sz="1800" i="0" dirty="0" err="1"/>
              <a:t>sd</a:t>
            </a:r>
            <a:endParaRPr lang="en-GB" sz="1800" i="0" dirty="0"/>
          </a:p>
          <a:p>
            <a:pPr>
              <a:spcBef>
                <a:spcPct val="25000"/>
              </a:spcBef>
            </a:pPr>
            <a:r>
              <a:rPr lang="en-GB" sz="1800" i="0" dirty="0"/>
              <a:t>reject any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&lt;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900" dirty="0">
                <a:latin typeface="Symbol" pitchFamily="18" charset="2"/>
              </a:rPr>
              <a:t> </a:t>
            </a:r>
            <a:r>
              <a:rPr lang="en-GB" sz="1800" i="0" baseline="30000" dirty="0"/>
              <a:t>min</a:t>
            </a:r>
            <a:r>
              <a:rPr lang="en-GB" sz="1800" i="0" dirty="0"/>
              <a:t> = </a:t>
            </a:r>
            <a:r>
              <a:rPr lang="en-GB" sz="1800" dirty="0"/>
              <a:t>X</a:t>
            </a:r>
            <a:r>
              <a:rPr lang="en-GB" sz="1800" i="0" dirty="0"/>
              <a:t> </a:t>
            </a:r>
            <a:r>
              <a:rPr lang="en-GB" sz="1800" i="0" dirty="0">
                <a:cs typeface="Arial" charset="0"/>
              </a:rPr>
              <a:t>–</a:t>
            </a:r>
            <a:r>
              <a:rPr lang="en-GB" sz="1800" i="0" dirty="0"/>
              <a:t> 1.96 </a:t>
            </a:r>
            <a:r>
              <a:rPr lang="en-GB" sz="1800" i="0" dirty="0" err="1"/>
              <a:t>sd</a:t>
            </a:r>
            <a:endParaRPr lang="en-GB" sz="1800" i="0" dirty="0"/>
          </a:p>
          <a:p>
            <a:pPr algn="ctr">
              <a:spcBef>
                <a:spcPts val="900"/>
              </a:spcBef>
            </a:pPr>
            <a:r>
              <a:rPr lang="en-GB" sz="1800" i="0" dirty="0"/>
              <a:t>95% confidence interval:</a:t>
            </a:r>
          </a:p>
          <a:p>
            <a:pPr algn="ctr">
              <a:spcBef>
                <a:spcPct val="25000"/>
              </a:spcBef>
            </a:pPr>
            <a:r>
              <a:rPr lang="en-GB" sz="1800" dirty="0"/>
              <a:t>X</a:t>
            </a:r>
            <a:r>
              <a:rPr lang="en-GB" sz="1800" i="0" dirty="0"/>
              <a:t> </a:t>
            </a:r>
            <a:r>
              <a:rPr lang="en-GB" sz="1800" i="0" dirty="0">
                <a:cs typeface="Arial" charset="0"/>
              </a:rPr>
              <a:t>–</a:t>
            </a:r>
            <a:r>
              <a:rPr lang="en-GB" sz="1800" i="0" dirty="0"/>
              <a:t> 1.96 </a:t>
            </a:r>
            <a:r>
              <a:rPr lang="en-GB" sz="1800" i="0" dirty="0" err="1"/>
              <a:t>sd</a:t>
            </a:r>
            <a:r>
              <a:rPr lang="en-GB" sz="1800" dirty="0"/>
              <a:t> </a:t>
            </a:r>
            <a:r>
              <a:rPr lang="en-GB" sz="1800" i="0" dirty="0" smtClean="0"/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</a:t>
            </a:r>
            <a:r>
              <a:rPr lang="en-GB" sz="1800" i="0" dirty="0" smtClean="0"/>
              <a:t>≤ </a:t>
            </a:r>
            <a:r>
              <a:rPr lang="en-GB" sz="1800" dirty="0"/>
              <a:t>X</a:t>
            </a:r>
            <a:r>
              <a:rPr lang="en-GB" sz="1800" i="0" dirty="0"/>
              <a:t> + 1.96 </a:t>
            </a:r>
            <a:r>
              <a:rPr lang="en-GB" sz="1800" i="0" dirty="0" err="1"/>
              <a:t>sd</a:t>
            </a:r>
            <a:endParaRPr lang="en-GB" sz="1800" i="0" baseline="-25000" dirty="0"/>
          </a:p>
          <a:p>
            <a:pPr>
              <a:spcBef>
                <a:spcPct val="50000"/>
              </a:spcBef>
            </a:pPr>
            <a:endParaRPr lang="en-GB" sz="900" b="0" i="0" dirty="0"/>
          </a:p>
        </p:txBody>
      </p:sp>
      <p:sp>
        <p:nvSpPr>
          <p:cNvPr id="64" name="Line 50"/>
          <p:cNvSpPr>
            <a:spLocks noChangeShapeType="1"/>
          </p:cNvSpPr>
          <p:nvPr/>
        </p:nvSpPr>
        <p:spPr bwMode="auto">
          <a:xfrm>
            <a:off x="5205413" y="65722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" name="Line 51"/>
          <p:cNvSpPr>
            <a:spLocks noChangeShapeType="1"/>
          </p:cNvSpPr>
          <p:nvPr/>
        </p:nvSpPr>
        <p:spPr bwMode="auto">
          <a:xfrm>
            <a:off x="5175250" y="99960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6" name="Line 52"/>
          <p:cNvSpPr>
            <a:spLocks noChangeShapeType="1"/>
          </p:cNvSpPr>
          <p:nvPr/>
        </p:nvSpPr>
        <p:spPr bwMode="auto">
          <a:xfrm>
            <a:off x="5130800" y="173040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7" name="Line 53"/>
          <p:cNvSpPr>
            <a:spLocks noChangeShapeType="1"/>
          </p:cNvSpPr>
          <p:nvPr/>
        </p:nvSpPr>
        <p:spPr bwMode="auto">
          <a:xfrm>
            <a:off x="3305175" y="173040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0" name="Rectangle 59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57026" name="Group 2"/>
          <p:cNvGrpSpPr>
            <a:grpSpLocks/>
          </p:cNvGrpSpPr>
          <p:nvPr/>
        </p:nvGrpSpPr>
        <p:grpSpPr bwMode="auto">
          <a:xfrm>
            <a:off x="4368800" y="4384675"/>
            <a:ext cx="3913188" cy="339725"/>
            <a:chOff x="2752" y="2762"/>
            <a:chExt cx="2465" cy="214"/>
          </a:xfrm>
        </p:grpSpPr>
        <p:sp>
          <p:nvSpPr>
            <p:cNvPr id="257027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7028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57029" name="Freeform 5"/>
          <p:cNvSpPr>
            <a:spLocks/>
          </p:cNvSpPr>
          <p:nvPr/>
        </p:nvSpPr>
        <p:spPr bwMode="auto">
          <a:xfrm flipH="1">
            <a:off x="2001838" y="4395788"/>
            <a:ext cx="768350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30" name="Freeform 6"/>
          <p:cNvSpPr>
            <a:spLocks/>
          </p:cNvSpPr>
          <p:nvPr/>
        </p:nvSpPr>
        <p:spPr bwMode="auto">
          <a:xfrm>
            <a:off x="5127625" y="4395788"/>
            <a:ext cx="785813" cy="328612"/>
          </a:xfrm>
          <a:custGeom>
            <a:avLst/>
            <a:gdLst>
              <a:gd name="T0" fmla="*/ 1 w 484"/>
              <a:gd name="T1" fmla="*/ 0 h 169"/>
              <a:gd name="T2" fmla="*/ 0 w 484"/>
              <a:gd name="T3" fmla="*/ 168 h 169"/>
              <a:gd name="T4" fmla="*/ 484 w 484"/>
              <a:gd name="T5" fmla="*/ 169 h 169"/>
              <a:gd name="T6" fmla="*/ 295 w 484"/>
              <a:gd name="T7" fmla="*/ 139 h 169"/>
              <a:gd name="T8" fmla="*/ 243 w 484"/>
              <a:gd name="T9" fmla="*/ 127 h 169"/>
              <a:gd name="T10" fmla="*/ 165 w 484"/>
              <a:gd name="T11" fmla="*/ 98 h 169"/>
              <a:gd name="T12" fmla="*/ 94 w 484"/>
              <a:gd name="T13" fmla="*/ 61 h 169"/>
              <a:gd name="T14" fmla="*/ 1 w 484"/>
              <a:gd name="T1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4" h="169">
                <a:moveTo>
                  <a:pt x="1" y="0"/>
                </a:moveTo>
                <a:lnTo>
                  <a:pt x="0" y="168"/>
                </a:lnTo>
                <a:lnTo>
                  <a:pt x="484" y="169"/>
                </a:lnTo>
                <a:lnTo>
                  <a:pt x="295" y="139"/>
                </a:lnTo>
                <a:lnTo>
                  <a:pt x="243" y="127"/>
                </a:lnTo>
                <a:lnTo>
                  <a:pt x="165" y="98"/>
                </a:lnTo>
                <a:lnTo>
                  <a:pt x="94" y="61"/>
                </a:lnTo>
                <a:lnTo>
                  <a:pt x="1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33" name="Line 9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34" name="Freeform 10"/>
          <p:cNvSpPr>
            <a:spLocks/>
          </p:cNvSpPr>
          <p:nvPr/>
        </p:nvSpPr>
        <p:spPr bwMode="auto">
          <a:xfrm>
            <a:off x="151606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35" name="Line 11"/>
          <p:cNvSpPr>
            <a:spLocks noChangeShapeType="1"/>
          </p:cNvSpPr>
          <p:nvPr/>
        </p:nvSpPr>
        <p:spPr bwMode="auto">
          <a:xfrm>
            <a:off x="5721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36" name="Line 12"/>
          <p:cNvSpPr>
            <a:spLocks noChangeShapeType="1"/>
          </p:cNvSpPr>
          <p:nvPr/>
        </p:nvSpPr>
        <p:spPr bwMode="auto">
          <a:xfrm>
            <a:off x="39576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37" name="Line 13"/>
          <p:cNvSpPr>
            <a:spLocks noChangeShapeType="1"/>
          </p:cNvSpPr>
          <p:nvPr/>
        </p:nvSpPr>
        <p:spPr bwMode="auto">
          <a:xfrm>
            <a:off x="45608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38" name="Line 14"/>
          <p:cNvSpPr>
            <a:spLocks noChangeShapeType="1"/>
          </p:cNvSpPr>
          <p:nvPr/>
        </p:nvSpPr>
        <p:spPr bwMode="auto">
          <a:xfrm>
            <a:off x="3352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39" name="Line 15"/>
          <p:cNvSpPr>
            <a:spLocks noChangeShapeType="1"/>
          </p:cNvSpPr>
          <p:nvPr/>
        </p:nvSpPr>
        <p:spPr bwMode="auto">
          <a:xfrm>
            <a:off x="275113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40" name="Line 16"/>
          <p:cNvSpPr>
            <a:spLocks noChangeShapeType="1"/>
          </p:cNvSpPr>
          <p:nvPr/>
        </p:nvSpPr>
        <p:spPr bwMode="auto">
          <a:xfrm>
            <a:off x="2138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43" name="Text Box 1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26</a:t>
            </a:r>
          </a:p>
        </p:txBody>
      </p:sp>
      <p:sp>
        <p:nvSpPr>
          <p:cNvPr id="257044" name="Freeform 20"/>
          <p:cNvSpPr>
            <a:spLocks/>
          </p:cNvSpPr>
          <p:nvPr/>
        </p:nvSpPr>
        <p:spPr bwMode="auto">
          <a:xfrm>
            <a:off x="3884613" y="2430463"/>
            <a:ext cx="4864100" cy="2286000"/>
          </a:xfrm>
          <a:custGeom>
            <a:avLst/>
            <a:gdLst>
              <a:gd name="T0" fmla="*/ 0 w 3448"/>
              <a:gd name="T1" fmla="*/ 1701 h 1703"/>
              <a:gd name="T2" fmla="*/ 225 w 3448"/>
              <a:gd name="T3" fmla="*/ 1698 h 1703"/>
              <a:gd name="T4" fmla="*/ 377 w 3448"/>
              <a:gd name="T5" fmla="*/ 1691 h 1703"/>
              <a:gd name="T6" fmla="*/ 532 w 3448"/>
              <a:gd name="T7" fmla="*/ 1667 h 1703"/>
              <a:gd name="T8" fmla="*/ 622 w 3448"/>
              <a:gd name="T9" fmla="*/ 1641 h 1703"/>
              <a:gd name="T10" fmla="*/ 700 w 3448"/>
              <a:gd name="T11" fmla="*/ 1603 h 1703"/>
              <a:gd name="T12" fmla="*/ 760 w 3448"/>
              <a:gd name="T13" fmla="*/ 1560 h 1703"/>
              <a:gd name="T14" fmla="*/ 820 w 3448"/>
              <a:gd name="T15" fmla="*/ 1511 h 1703"/>
              <a:gd name="T16" fmla="*/ 879 w 3448"/>
              <a:gd name="T17" fmla="*/ 1450 h 1703"/>
              <a:gd name="T18" fmla="*/ 947 w 3448"/>
              <a:gd name="T19" fmla="*/ 1365 h 1703"/>
              <a:gd name="T20" fmla="*/ 999 w 3448"/>
              <a:gd name="T21" fmla="*/ 1285 h 1703"/>
              <a:gd name="T22" fmla="*/ 1043 w 3448"/>
              <a:gd name="T23" fmla="*/ 1210 h 1703"/>
              <a:gd name="T24" fmla="*/ 1083 w 3448"/>
              <a:gd name="T25" fmla="*/ 1139 h 1703"/>
              <a:gd name="T26" fmla="*/ 1114 w 3448"/>
              <a:gd name="T27" fmla="*/ 1077 h 1703"/>
              <a:gd name="T28" fmla="*/ 1146 w 3448"/>
              <a:gd name="T29" fmla="*/ 1007 h 1703"/>
              <a:gd name="T30" fmla="*/ 1190 w 3448"/>
              <a:gd name="T31" fmla="*/ 913 h 1703"/>
              <a:gd name="T32" fmla="*/ 1235 w 3448"/>
              <a:gd name="T33" fmla="*/ 807 h 1703"/>
              <a:gd name="T34" fmla="*/ 1289 w 3448"/>
              <a:gd name="T35" fmla="*/ 679 h 1703"/>
              <a:gd name="T36" fmla="*/ 1331 w 3448"/>
              <a:gd name="T37" fmla="*/ 576 h 1703"/>
              <a:gd name="T38" fmla="*/ 1368 w 3448"/>
              <a:gd name="T39" fmla="*/ 484 h 1703"/>
              <a:gd name="T40" fmla="*/ 1407 w 3448"/>
              <a:gd name="T41" fmla="*/ 399 h 1703"/>
              <a:gd name="T42" fmla="*/ 1457 w 3448"/>
              <a:gd name="T43" fmla="*/ 297 h 1703"/>
              <a:gd name="T44" fmla="*/ 1488 w 3448"/>
              <a:gd name="T45" fmla="*/ 234 h 1703"/>
              <a:gd name="T46" fmla="*/ 1529 w 3448"/>
              <a:gd name="T47" fmla="*/ 165 h 1703"/>
              <a:gd name="T48" fmla="*/ 1572 w 3448"/>
              <a:gd name="T49" fmla="*/ 101 h 1703"/>
              <a:gd name="T50" fmla="*/ 1613 w 3448"/>
              <a:gd name="T51" fmla="*/ 55 h 1703"/>
              <a:gd name="T52" fmla="*/ 1671 w 3448"/>
              <a:gd name="T53" fmla="*/ 15 h 1703"/>
              <a:gd name="T54" fmla="*/ 1721 w 3448"/>
              <a:gd name="T55" fmla="*/ 0 h 1703"/>
              <a:gd name="T56" fmla="*/ 1776 w 3448"/>
              <a:gd name="T57" fmla="*/ 15 h 1703"/>
              <a:gd name="T58" fmla="*/ 1835 w 3448"/>
              <a:gd name="T59" fmla="*/ 59 h 1703"/>
              <a:gd name="T60" fmla="*/ 1836 w 3448"/>
              <a:gd name="T61" fmla="*/ 59 h 1703"/>
              <a:gd name="T62" fmla="*/ 1880 w 3448"/>
              <a:gd name="T63" fmla="*/ 113 h 1703"/>
              <a:gd name="T64" fmla="*/ 1912 w 3448"/>
              <a:gd name="T65" fmla="*/ 160 h 1703"/>
              <a:gd name="T66" fmla="*/ 1943 w 3448"/>
              <a:gd name="T67" fmla="*/ 211 h 1703"/>
              <a:gd name="T68" fmla="*/ 1982 w 3448"/>
              <a:gd name="T69" fmla="*/ 283 h 1703"/>
              <a:gd name="T70" fmla="*/ 2022 w 3448"/>
              <a:gd name="T71" fmla="*/ 361 h 1703"/>
              <a:gd name="T72" fmla="*/ 2058 w 3448"/>
              <a:gd name="T73" fmla="*/ 445 h 1703"/>
              <a:gd name="T74" fmla="*/ 2116 w 3448"/>
              <a:gd name="T75" fmla="*/ 580 h 1703"/>
              <a:gd name="T76" fmla="*/ 2172 w 3448"/>
              <a:gd name="T77" fmla="*/ 717 h 1703"/>
              <a:gd name="T78" fmla="*/ 2222 w 3448"/>
              <a:gd name="T79" fmla="*/ 833 h 1703"/>
              <a:gd name="T80" fmla="*/ 2260 w 3448"/>
              <a:gd name="T81" fmla="*/ 919 h 1703"/>
              <a:gd name="T82" fmla="*/ 2300 w 3448"/>
              <a:gd name="T83" fmla="*/ 1002 h 1703"/>
              <a:gd name="T84" fmla="*/ 2343 w 3448"/>
              <a:gd name="T85" fmla="*/ 1096 h 1703"/>
              <a:gd name="T86" fmla="*/ 2406 w 3448"/>
              <a:gd name="T87" fmla="*/ 1217 h 1703"/>
              <a:gd name="T88" fmla="*/ 2454 w 3448"/>
              <a:gd name="T89" fmla="*/ 1296 h 1703"/>
              <a:gd name="T90" fmla="*/ 2507 w 3448"/>
              <a:gd name="T91" fmla="*/ 1378 h 1703"/>
              <a:gd name="T92" fmla="*/ 2548 w 3448"/>
              <a:gd name="T93" fmla="*/ 1429 h 1703"/>
              <a:gd name="T94" fmla="*/ 2594 w 3448"/>
              <a:gd name="T95" fmla="*/ 1482 h 1703"/>
              <a:gd name="T96" fmla="*/ 2649 w 3448"/>
              <a:gd name="T97" fmla="*/ 1534 h 1703"/>
              <a:gd name="T98" fmla="*/ 2717 w 3448"/>
              <a:gd name="T99" fmla="*/ 1582 h 1703"/>
              <a:gd name="T100" fmla="*/ 2794 w 3448"/>
              <a:gd name="T101" fmla="*/ 1627 h 1703"/>
              <a:gd name="T102" fmla="*/ 2885 w 3448"/>
              <a:gd name="T103" fmla="*/ 1659 h 1703"/>
              <a:gd name="T104" fmla="*/ 2968 w 3448"/>
              <a:gd name="T105" fmla="*/ 1678 h 1703"/>
              <a:gd name="T106" fmla="*/ 3101 w 3448"/>
              <a:gd name="T107" fmla="*/ 1695 h 1703"/>
              <a:gd name="T108" fmla="*/ 3179 w 3448"/>
              <a:gd name="T109" fmla="*/ 1698 h 1703"/>
              <a:gd name="T110" fmla="*/ 3448 w 3448"/>
              <a:gd name="T111" fmla="*/ 1701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48" h="1703">
                <a:moveTo>
                  <a:pt x="0" y="1701"/>
                </a:moveTo>
                <a:cubicBezTo>
                  <a:pt x="95" y="1701"/>
                  <a:pt x="131" y="1703"/>
                  <a:pt x="225" y="1698"/>
                </a:cubicBezTo>
                <a:cubicBezTo>
                  <a:pt x="284" y="1695"/>
                  <a:pt x="326" y="1696"/>
                  <a:pt x="377" y="1691"/>
                </a:cubicBezTo>
                <a:cubicBezTo>
                  <a:pt x="428" y="1686"/>
                  <a:pt x="491" y="1675"/>
                  <a:pt x="532" y="1667"/>
                </a:cubicBezTo>
                <a:cubicBezTo>
                  <a:pt x="572" y="1658"/>
                  <a:pt x="594" y="1651"/>
                  <a:pt x="622" y="1641"/>
                </a:cubicBezTo>
                <a:cubicBezTo>
                  <a:pt x="650" y="1630"/>
                  <a:pt x="677" y="1617"/>
                  <a:pt x="700" y="1603"/>
                </a:cubicBezTo>
                <a:cubicBezTo>
                  <a:pt x="723" y="1589"/>
                  <a:pt x="740" y="1575"/>
                  <a:pt x="760" y="1560"/>
                </a:cubicBezTo>
                <a:cubicBezTo>
                  <a:pt x="780" y="1545"/>
                  <a:pt x="800" y="1529"/>
                  <a:pt x="820" y="1511"/>
                </a:cubicBezTo>
                <a:cubicBezTo>
                  <a:pt x="840" y="1493"/>
                  <a:pt x="858" y="1474"/>
                  <a:pt x="879" y="1450"/>
                </a:cubicBezTo>
                <a:cubicBezTo>
                  <a:pt x="900" y="1426"/>
                  <a:pt x="927" y="1393"/>
                  <a:pt x="947" y="1365"/>
                </a:cubicBezTo>
                <a:cubicBezTo>
                  <a:pt x="967" y="1337"/>
                  <a:pt x="983" y="1311"/>
                  <a:pt x="999" y="1285"/>
                </a:cubicBezTo>
                <a:cubicBezTo>
                  <a:pt x="1015" y="1259"/>
                  <a:pt x="1029" y="1234"/>
                  <a:pt x="1043" y="1210"/>
                </a:cubicBezTo>
                <a:cubicBezTo>
                  <a:pt x="1057" y="1186"/>
                  <a:pt x="1071" y="1161"/>
                  <a:pt x="1083" y="1139"/>
                </a:cubicBezTo>
                <a:cubicBezTo>
                  <a:pt x="1095" y="1117"/>
                  <a:pt x="1104" y="1099"/>
                  <a:pt x="1114" y="1077"/>
                </a:cubicBezTo>
                <a:cubicBezTo>
                  <a:pt x="1124" y="1055"/>
                  <a:pt x="1133" y="1034"/>
                  <a:pt x="1146" y="1007"/>
                </a:cubicBezTo>
                <a:cubicBezTo>
                  <a:pt x="1159" y="980"/>
                  <a:pt x="1175" y="946"/>
                  <a:pt x="1190" y="913"/>
                </a:cubicBezTo>
                <a:cubicBezTo>
                  <a:pt x="1205" y="880"/>
                  <a:pt x="1219" y="846"/>
                  <a:pt x="1235" y="807"/>
                </a:cubicBezTo>
                <a:cubicBezTo>
                  <a:pt x="1251" y="768"/>
                  <a:pt x="1273" y="717"/>
                  <a:pt x="1289" y="679"/>
                </a:cubicBezTo>
                <a:cubicBezTo>
                  <a:pt x="1305" y="641"/>
                  <a:pt x="1318" y="609"/>
                  <a:pt x="1331" y="576"/>
                </a:cubicBezTo>
                <a:cubicBezTo>
                  <a:pt x="1344" y="543"/>
                  <a:pt x="1355" y="513"/>
                  <a:pt x="1368" y="484"/>
                </a:cubicBezTo>
                <a:cubicBezTo>
                  <a:pt x="1381" y="455"/>
                  <a:pt x="1392" y="430"/>
                  <a:pt x="1407" y="399"/>
                </a:cubicBezTo>
                <a:cubicBezTo>
                  <a:pt x="1422" y="368"/>
                  <a:pt x="1443" y="325"/>
                  <a:pt x="1457" y="297"/>
                </a:cubicBezTo>
                <a:cubicBezTo>
                  <a:pt x="1471" y="269"/>
                  <a:pt x="1476" y="256"/>
                  <a:pt x="1488" y="234"/>
                </a:cubicBezTo>
                <a:cubicBezTo>
                  <a:pt x="1500" y="212"/>
                  <a:pt x="1515" y="187"/>
                  <a:pt x="1529" y="165"/>
                </a:cubicBezTo>
                <a:cubicBezTo>
                  <a:pt x="1543" y="143"/>
                  <a:pt x="1558" y="119"/>
                  <a:pt x="1572" y="101"/>
                </a:cubicBezTo>
                <a:cubicBezTo>
                  <a:pt x="1586" y="83"/>
                  <a:pt x="1597" y="69"/>
                  <a:pt x="1613" y="55"/>
                </a:cubicBezTo>
                <a:cubicBezTo>
                  <a:pt x="1629" y="41"/>
                  <a:pt x="1653" y="24"/>
                  <a:pt x="1671" y="15"/>
                </a:cubicBezTo>
                <a:cubicBezTo>
                  <a:pt x="1689" y="6"/>
                  <a:pt x="1704" y="0"/>
                  <a:pt x="1721" y="0"/>
                </a:cubicBezTo>
                <a:cubicBezTo>
                  <a:pt x="1738" y="0"/>
                  <a:pt x="1757" y="5"/>
                  <a:pt x="1776" y="15"/>
                </a:cubicBezTo>
                <a:cubicBezTo>
                  <a:pt x="1795" y="25"/>
                  <a:pt x="1825" y="52"/>
                  <a:pt x="1835" y="59"/>
                </a:cubicBezTo>
                <a:cubicBezTo>
                  <a:pt x="1845" y="66"/>
                  <a:pt x="1828" y="50"/>
                  <a:pt x="1836" y="59"/>
                </a:cubicBezTo>
                <a:cubicBezTo>
                  <a:pt x="1844" y="68"/>
                  <a:pt x="1867" y="96"/>
                  <a:pt x="1880" y="113"/>
                </a:cubicBezTo>
                <a:cubicBezTo>
                  <a:pt x="1893" y="130"/>
                  <a:pt x="1902" y="144"/>
                  <a:pt x="1912" y="160"/>
                </a:cubicBezTo>
                <a:cubicBezTo>
                  <a:pt x="1922" y="176"/>
                  <a:pt x="1931" y="191"/>
                  <a:pt x="1943" y="211"/>
                </a:cubicBezTo>
                <a:cubicBezTo>
                  <a:pt x="1955" y="231"/>
                  <a:pt x="1969" y="258"/>
                  <a:pt x="1982" y="283"/>
                </a:cubicBezTo>
                <a:cubicBezTo>
                  <a:pt x="1995" y="308"/>
                  <a:pt x="2009" y="334"/>
                  <a:pt x="2022" y="361"/>
                </a:cubicBezTo>
                <a:cubicBezTo>
                  <a:pt x="2035" y="388"/>
                  <a:pt x="2042" y="409"/>
                  <a:pt x="2058" y="445"/>
                </a:cubicBezTo>
                <a:cubicBezTo>
                  <a:pt x="2074" y="481"/>
                  <a:pt x="2097" y="535"/>
                  <a:pt x="2116" y="580"/>
                </a:cubicBezTo>
                <a:cubicBezTo>
                  <a:pt x="2135" y="625"/>
                  <a:pt x="2154" y="675"/>
                  <a:pt x="2172" y="717"/>
                </a:cubicBezTo>
                <a:cubicBezTo>
                  <a:pt x="2190" y="759"/>
                  <a:pt x="2207" y="799"/>
                  <a:pt x="2222" y="833"/>
                </a:cubicBezTo>
                <a:cubicBezTo>
                  <a:pt x="2237" y="867"/>
                  <a:pt x="2247" y="891"/>
                  <a:pt x="2260" y="919"/>
                </a:cubicBezTo>
                <a:cubicBezTo>
                  <a:pt x="2273" y="947"/>
                  <a:pt x="2286" y="973"/>
                  <a:pt x="2300" y="1002"/>
                </a:cubicBezTo>
                <a:cubicBezTo>
                  <a:pt x="2314" y="1031"/>
                  <a:pt x="2325" y="1060"/>
                  <a:pt x="2343" y="1096"/>
                </a:cubicBezTo>
                <a:cubicBezTo>
                  <a:pt x="2361" y="1132"/>
                  <a:pt x="2388" y="1184"/>
                  <a:pt x="2406" y="1217"/>
                </a:cubicBezTo>
                <a:cubicBezTo>
                  <a:pt x="2424" y="1250"/>
                  <a:pt x="2437" y="1269"/>
                  <a:pt x="2454" y="1296"/>
                </a:cubicBezTo>
                <a:cubicBezTo>
                  <a:pt x="2471" y="1323"/>
                  <a:pt x="2491" y="1356"/>
                  <a:pt x="2507" y="1378"/>
                </a:cubicBezTo>
                <a:cubicBezTo>
                  <a:pt x="2523" y="1400"/>
                  <a:pt x="2534" y="1412"/>
                  <a:pt x="2548" y="1429"/>
                </a:cubicBezTo>
                <a:cubicBezTo>
                  <a:pt x="2562" y="1446"/>
                  <a:pt x="2577" y="1465"/>
                  <a:pt x="2594" y="1482"/>
                </a:cubicBezTo>
                <a:cubicBezTo>
                  <a:pt x="2611" y="1499"/>
                  <a:pt x="2628" y="1517"/>
                  <a:pt x="2649" y="1534"/>
                </a:cubicBezTo>
                <a:cubicBezTo>
                  <a:pt x="2670" y="1551"/>
                  <a:pt x="2693" y="1566"/>
                  <a:pt x="2717" y="1582"/>
                </a:cubicBezTo>
                <a:cubicBezTo>
                  <a:pt x="2741" y="1598"/>
                  <a:pt x="2766" y="1614"/>
                  <a:pt x="2794" y="1627"/>
                </a:cubicBezTo>
                <a:cubicBezTo>
                  <a:pt x="2822" y="1640"/>
                  <a:pt x="2856" y="1651"/>
                  <a:pt x="2885" y="1659"/>
                </a:cubicBezTo>
                <a:cubicBezTo>
                  <a:pt x="2914" y="1667"/>
                  <a:pt x="2932" y="1672"/>
                  <a:pt x="2968" y="1678"/>
                </a:cubicBezTo>
                <a:cubicBezTo>
                  <a:pt x="3004" y="1684"/>
                  <a:pt x="3066" y="1692"/>
                  <a:pt x="3101" y="1695"/>
                </a:cubicBezTo>
                <a:cubicBezTo>
                  <a:pt x="3136" y="1698"/>
                  <a:pt x="3121" y="1697"/>
                  <a:pt x="3179" y="1698"/>
                </a:cubicBezTo>
                <a:cubicBezTo>
                  <a:pt x="3237" y="1699"/>
                  <a:pt x="3392" y="1701"/>
                  <a:pt x="3448" y="1701"/>
                </a:cubicBez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257045" name="Group 21"/>
          <p:cNvGrpSpPr>
            <a:grpSpLocks/>
          </p:cNvGrpSpPr>
          <p:nvPr/>
        </p:nvGrpSpPr>
        <p:grpSpPr bwMode="auto">
          <a:xfrm>
            <a:off x="5721350" y="4670425"/>
            <a:ext cx="1809750" cy="53975"/>
            <a:chOff x="3604" y="2942"/>
            <a:chExt cx="1140" cy="34"/>
          </a:xfrm>
        </p:grpSpPr>
        <p:sp>
          <p:nvSpPr>
            <p:cNvPr id="257046" name="Line 22"/>
            <p:cNvSpPr>
              <a:spLocks noChangeShapeType="1"/>
            </p:cNvSpPr>
            <p:nvPr/>
          </p:nvSpPr>
          <p:spPr bwMode="auto">
            <a:xfrm>
              <a:off x="398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7047" name="Line 23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7048" name="Line 24"/>
            <p:cNvSpPr>
              <a:spLocks noChangeShapeType="1"/>
            </p:cNvSpPr>
            <p:nvPr/>
          </p:nvSpPr>
          <p:spPr bwMode="auto">
            <a:xfrm>
              <a:off x="474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7049" name="Line 25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57050" name="Line 26"/>
          <p:cNvSpPr>
            <a:spLocks noChangeShapeType="1"/>
          </p:cNvSpPr>
          <p:nvPr/>
        </p:nvSpPr>
        <p:spPr bwMode="auto">
          <a:xfrm>
            <a:off x="81343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51" name="Text Box 27"/>
          <p:cNvSpPr txBox="1">
            <a:spLocks noChangeArrowheads="1"/>
          </p:cNvSpPr>
          <p:nvPr/>
        </p:nvSpPr>
        <p:spPr bwMode="auto">
          <a:xfrm>
            <a:off x="6188075" y="2667000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0"/>
              <a:t>(1)</a:t>
            </a:r>
          </a:p>
        </p:txBody>
      </p:sp>
      <p:sp>
        <p:nvSpPr>
          <p:cNvPr id="257052" name="Text Box 28"/>
          <p:cNvSpPr txBox="1">
            <a:spLocks noChangeArrowheads="1"/>
          </p:cNvSpPr>
          <p:nvPr/>
        </p:nvSpPr>
        <p:spPr bwMode="auto">
          <a:xfrm>
            <a:off x="3829050" y="2667000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0"/>
              <a:t>(2)</a:t>
            </a:r>
          </a:p>
        </p:txBody>
      </p:sp>
      <p:sp>
        <p:nvSpPr>
          <p:cNvPr id="257053" name="Text Box 29"/>
          <p:cNvSpPr txBox="1">
            <a:spLocks noChangeArrowheads="1"/>
          </p:cNvSpPr>
          <p:nvPr/>
        </p:nvSpPr>
        <p:spPr bwMode="auto">
          <a:xfrm>
            <a:off x="382270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</a:p>
        </p:txBody>
      </p:sp>
      <p:sp>
        <p:nvSpPr>
          <p:cNvPr id="257054" name="Text Box 30"/>
          <p:cNvSpPr txBox="1">
            <a:spLocks noChangeArrowheads="1"/>
          </p:cNvSpPr>
          <p:nvPr/>
        </p:nvSpPr>
        <p:spPr bwMode="auto">
          <a:xfrm>
            <a:off x="4273550" y="4843463"/>
            <a:ext cx="80645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 baseline="-25000"/>
              <a:t> 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57055" name="Text Box 31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57057" name="Text Box 33"/>
          <p:cNvSpPr txBox="1">
            <a:spLocks noChangeArrowheads="1"/>
          </p:cNvSpPr>
          <p:nvPr/>
        </p:nvSpPr>
        <p:spPr bwMode="auto">
          <a:xfrm>
            <a:off x="310038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57058" name="Text Box 34"/>
          <p:cNvSpPr txBox="1">
            <a:spLocks noChangeArrowheads="1"/>
          </p:cNvSpPr>
          <p:nvPr/>
        </p:nvSpPr>
        <p:spPr bwMode="auto">
          <a:xfrm>
            <a:off x="2051050" y="4843463"/>
            <a:ext cx="108585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min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57059" name="Text Box 35"/>
          <p:cNvSpPr txBox="1">
            <a:spLocks noChangeArrowheads="1"/>
          </p:cNvSpPr>
          <p:nvPr/>
        </p:nvSpPr>
        <p:spPr bwMode="auto">
          <a:xfrm>
            <a:off x="6213475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</a:p>
        </p:txBody>
      </p:sp>
      <p:sp>
        <p:nvSpPr>
          <p:cNvPr id="257060" name="Text Box 36"/>
          <p:cNvSpPr txBox="1">
            <a:spLocks noChangeArrowheads="1"/>
          </p:cNvSpPr>
          <p:nvPr/>
        </p:nvSpPr>
        <p:spPr bwMode="auto">
          <a:xfrm>
            <a:off x="7362825" y="4843463"/>
            <a:ext cx="10287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57061" name="Text Box 37"/>
          <p:cNvSpPr txBox="1">
            <a:spLocks noChangeArrowheads="1"/>
          </p:cNvSpPr>
          <p:nvPr/>
        </p:nvSpPr>
        <p:spPr bwMode="auto">
          <a:xfrm>
            <a:off x="54054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57062" name="Text Box 38"/>
          <p:cNvSpPr txBox="1">
            <a:spLocks noChangeArrowheads="1"/>
          </p:cNvSpPr>
          <p:nvPr/>
        </p:nvSpPr>
        <p:spPr bwMode="auto">
          <a:xfrm>
            <a:off x="6638925" y="4843463"/>
            <a:ext cx="70485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30000"/>
              <a:t>max</a:t>
            </a:r>
            <a:r>
              <a:rPr lang="en-GB" i="0"/>
              <a:t>+sd</a:t>
            </a:r>
            <a:endParaRPr lang="en-GB" b="0"/>
          </a:p>
        </p:txBody>
      </p:sp>
      <p:grpSp>
        <p:nvGrpSpPr>
          <p:cNvPr id="257064" name="Group 40"/>
          <p:cNvGrpSpPr>
            <a:grpSpLocks/>
          </p:cNvGrpSpPr>
          <p:nvPr/>
        </p:nvGrpSpPr>
        <p:grpSpPr bwMode="auto">
          <a:xfrm>
            <a:off x="3962400" y="3810000"/>
            <a:ext cx="2362200" cy="915988"/>
            <a:chOff x="2496" y="2400"/>
            <a:chExt cx="1488" cy="577"/>
          </a:xfrm>
        </p:grpSpPr>
        <p:sp>
          <p:nvSpPr>
            <p:cNvPr id="257065" name="Line 41"/>
            <p:cNvSpPr>
              <a:spLocks noChangeShapeType="1"/>
            </p:cNvSpPr>
            <p:nvPr/>
          </p:nvSpPr>
          <p:spPr bwMode="auto">
            <a:xfrm>
              <a:off x="3984" y="2401"/>
              <a:ext cx="0" cy="57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7066" name="Line 42"/>
            <p:cNvSpPr>
              <a:spLocks noChangeShapeType="1"/>
            </p:cNvSpPr>
            <p:nvPr/>
          </p:nvSpPr>
          <p:spPr bwMode="auto">
            <a:xfrm>
              <a:off x="3236" y="2400"/>
              <a:ext cx="0" cy="57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7067" name="Line 43"/>
            <p:cNvSpPr>
              <a:spLocks noChangeShapeType="1"/>
            </p:cNvSpPr>
            <p:nvPr/>
          </p:nvSpPr>
          <p:spPr bwMode="auto">
            <a:xfrm>
              <a:off x="2496" y="2400"/>
              <a:ext cx="0" cy="57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7068" name="Line 44"/>
            <p:cNvSpPr>
              <a:spLocks noChangeShapeType="1"/>
            </p:cNvSpPr>
            <p:nvPr/>
          </p:nvSpPr>
          <p:spPr bwMode="auto">
            <a:xfrm>
              <a:off x="2522" y="2400"/>
              <a:ext cx="6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7069" name="Line 45"/>
            <p:cNvSpPr>
              <a:spLocks noChangeShapeType="1"/>
            </p:cNvSpPr>
            <p:nvPr/>
          </p:nvSpPr>
          <p:spPr bwMode="auto">
            <a:xfrm>
              <a:off x="3264" y="2400"/>
              <a:ext cx="6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57075" name="Text Box 5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The name arises from a different application of the interval.  It can be shown that it will include the true value of the coefficient with 95% probability, provided that the model is correctly specified.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7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58" name="Line 6"/>
          <p:cNvSpPr>
            <a:spLocks noChangeShapeType="1"/>
          </p:cNvSpPr>
          <p:nvPr/>
        </p:nvSpPr>
        <p:spPr bwMode="auto">
          <a:xfrm>
            <a:off x="1130400" y="4724400"/>
            <a:ext cx="762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42" name="Oval 18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7056" name="Line 32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2" name="Rectangle 5"/>
          <p:cNvSpPr>
            <a:spLocks noChangeArrowheads="1"/>
          </p:cNvSpPr>
          <p:nvPr/>
        </p:nvSpPr>
        <p:spPr bwMode="auto">
          <a:xfrm>
            <a:off x="2695574" y="514351"/>
            <a:ext cx="3876676" cy="159067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3" name="Text Box 49"/>
          <p:cNvSpPr txBox="1">
            <a:spLocks noChangeArrowheads="1"/>
          </p:cNvSpPr>
          <p:nvPr/>
        </p:nvSpPr>
        <p:spPr bwMode="auto">
          <a:xfrm>
            <a:off x="2819400" y="581025"/>
            <a:ext cx="388620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800" i="0" dirty="0"/>
              <a:t>reject any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&gt;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900" dirty="0">
                <a:latin typeface="Symbol" pitchFamily="18" charset="2"/>
              </a:rPr>
              <a:t> </a:t>
            </a:r>
            <a:r>
              <a:rPr lang="en-GB" sz="1800" i="0" baseline="30000" dirty="0"/>
              <a:t>max</a:t>
            </a:r>
            <a:r>
              <a:rPr lang="en-GB" sz="1800" i="0" dirty="0"/>
              <a:t> = </a:t>
            </a:r>
            <a:r>
              <a:rPr lang="en-GB" sz="1800" dirty="0"/>
              <a:t>X</a:t>
            </a:r>
            <a:r>
              <a:rPr lang="en-GB" sz="1800" i="0" dirty="0"/>
              <a:t> + 1.96 </a:t>
            </a:r>
            <a:r>
              <a:rPr lang="en-GB" sz="1800" i="0" dirty="0" err="1"/>
              <a:t>sd</a:t>
            </a:r>
            <a:endParaRPr lang="en-GB" sz="1800" i="0" dirty="0"/>
          </a:p>
          <a:p>
            <a:pPr>
              <a:spcBef>
                <a:spcPct val="25000"/>
              </a:spcBef>
            </a:pPr>
            <a:r>
              <a:rPr lang="en-GB" sz="1800" i="0" dirty="0"/>
              <a:t>reject any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&lt;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900" dirty="0">
                <a:latin typeface="Symbol" pitchFamily="18" charset="2"/>
              </a:rPr>
              <a:t> </a:t>
            </a:r>
            <a:r>
              <a:rPr lang="en-GB" sz="1800" i="0" baseline="30000" dirty="0"/>
              <a:t>min</a:t>
            </a:r>
            <a:r>
              <a:rPr lang="en-GB" sz="1800" i="0" dirty="0"/>
              <a:t> = </a:t>
            </a:r>
            <a:r>
              <a:rPr lang="en-GB" sz="1800" dirty="0"/>
              <a:t>X</a:t>
            </a:r>
            <a:r>
              <a:rPr lang="en-GB" sz="1800" i="0" dirty="0"/>
              <a:t> </a:t>
            </a:r>
            <a:r>
              <a:rPr lang="en-GB" sz="1800" i="0" dirty="0">
                <a:cs typeface="Arial" charset="0"/>
              </a:rPr>
              <a:t>–</a:t>
            </a:r>
            <a:r>
              <a:rPr lang="en-GB" sz="1800" i="0" dirty="0"/>
              <a:t> 1.96 </a:t>
            </a:r>
            <a:r>
              <a:rPr lang="en-GB" sz="1800" i="0" dirty="0" err="1"/>
              <a:t>sd</a:t>
            </a:r>
            <a:endParaRPr lang="en-GB" sz="1800" i="0" dirty="0"/>
          </a:p>
          <a:p>
            <a:pPr algn="ctr">
              <a:spcBef>
                <a:spcPts val="900"/>
              </a:spcBef>
            </a:pPr>
            <a:r>
              <a:rPr lang="en-GB" sz="1800" i="0" dirty="0"/>
              <a:t>95% confidence interval:</a:t>
            </a:r>
          </a:p>
          <a:p>
            <a:pPr algn="ctr">
              <a:spcBef>
                <a:spcPct val="25000"/>
              </a:spcBef>
            </a:pPr>
            <a:r>
              <a:rPr lang="en-GB" sz="1800" dirty="0"/>
              <a:t>X</a:t>
            </a:r>
            <a:r>
              <a:rPr lang="en-GB" sz="1800" i="0" dirty="0"/>
              <a:t> </a:t>
            </a:r>
            <a:r>
              <a:rPr lang="en-GB" sz="1800" i="0" dirty="0">
                <a:cs typeface="Arial" charset="0"/>
              </a:rPr>
              <a:t>–</a:t>
            </a:r>
            <a:r>
              <a:rPr lang="en-GB" sz="1800" i="0" dirty="0"/>
              <a:t> 1.96 </a:t>
            </a:r>
            <a:r>
              <a:rPr lang="en-GB" sz="1800" i="0" dirty="0" err="1"/>
              <a:t>sd</a:t>
            </a:r>
            <a:r>
              <a:rPr lang="en-GB" sz="1800" dirty="0"/>
              <a:t> </a:t>
            </a:r>
            <a:r>
              <a:rPr lang="en-GB" sz="1800" i="0" dirty="0" smtClean="0"/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</a:t>
            </a:r>
            <a:r>
              <a:rPr lang="en-GB" sz="1800" i="0" dirty="0" smtClean="0"/>
              <a:t>≤ </a:t>
            </a:r>
            <a:r>
              <a:rPr lang="en-GB" sz="1800" dirty="0"/>
              <a:t>X</a:t>
            </a:r>
            <a:r>
              <a:rPr lang="en-GB" sz="1800" i="0" dirty="0"/>
              <a:t> + 1.96 </a:t>
            </a:r>
            <a:r>
              <a:rPr lang="en-GB" sz="1800" i="0" dirty="0" err="1"/>
              <a:t>sd</a:t>
            </a:r>
            <a:endParaRPr lang="en-GB" sz="1800" i="0" baseline="-25000" dirty="0"/>
          </a:p>
          <a:p>
            <a:pPr>
              <a:spcBef>
                <a:spcPct val="50000"/>
              </a:spcBef>
            </a:pPr>
            <a:endParaRPr lang="en-GB" sz="900" b="0" i="0" dirty="0"/>
          </a:p>
        </p:txBody>
      </p:sp>
      <p:sp>
        <p:nvSpPr>
          <p:cNvPr id="64" name="Line 50"/>
          <p:cNvSpPr>
            <a:spLocks noChangeShapeType="1"/>
          </p:cNvSpPr>
          <p:nvPr/>
        </p:nvSpPr>
        <p:spPr bwMode="auto">
          <a:xfrm>
            <a:off x="5205413" y="65722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5" name="Line 51"/>
          <p:cNvSpPr>
            <a:spLocks noChangeShapeType="1"/>
          </p:cNvSpPr>
          <p:nvPr/>
        </p:nvSpPr>
        <p:spPr bwMode="auto">
          <a:xfrm>
            <a:off x="5175250" y="99960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6" name="Line 52"/>
          <p:cNvSpPr>
            <a:spLocks noChangeShapeType="1"/>
          </p:cNvSpPr>
          <p:nvPr/>
        </p:nvSpPr>
        <p:spPr bwMode="auto">
          <a:xfrm>
            <a:off x="5130800" y="173040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7" name="Line 53"/>
          <p:cNvSpPr>
            <a:spLocks noChangeShapeType="1"/>
          </p:cNvSpPr>
          <p:nvPr/>
        </p:nvSpPr>
        <p:spPr bwMode="auto">
          <a:xfrm>
            <a:off x="3305175" y="173040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9" name="Rectangle 58"/>
          <p:cNvSpPr/>
          <p:nvPr/>
        </p:nvSpPr>
        <p:spPr bwMode="auto">
          <a:xfrm>
            <a:off x="8647200" y="4505325"/>
            <a:ext cx="257175" cy="390525"/>
          </a:xfrm>
          <a:prstGeom prst="rect">
            <a:avLst/>
          </a:prstGeom>
          <a:solidFill>
            <a:srgbClr val="CDCDC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2159" name="Text Box 1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i="0">
                <a:solidFill>
                  <a:srgbClr val="3366FF"/>
                </a:solidFill>
              </a:rPr>
              <a:t>27</a:t>
            </a:r>
            <a:endParaRPr lang="en-US" sz="1000" b="0" i="0">
              <a:solidFill>
                <a:srgbClr val="3366FF"/>
              </a:solidFill>
            </a:endParaRPr>
          </a:p>
        </p:txBody>
      </p:sp>
      <p:sp>
        <p:nvSpPr>
          <p:cNvPr id="262169" name="Text Box 2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In exactly the same way, using a 1% significance test to identify hypotheses compatible with our sample estimate, we can construct a 99% confidence interval.</a:t>
            </a:r>
            <a:endParaRPr lang="en-GB" sz="1500"/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1184400"/>
            <a:ext cx="9144000" cy="1539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0" y="619125"/>
            <a:ext cx="9144000" cy="4572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01625" y="1246190"/>
            <a:ext cx="7669213" cy="143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i="0" dirty="0">
                <a:latin typeface="Arial" charset="0"/>
              </a:rPr>
              <a:t>	95%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1.96 </a:t>
            </a:r>
            <a:r>
              <a:rPr lang="en-GB" sz="1800" i="0" dirty="0" err="1">
                <a:latin typeface="Arial" charset="0"/>
              </a:rPr>
              <a:t>sd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+ 1.96 </a:t>
            </a:r>
            <a:r>
              <a:rPr lang="en-GB" sz="1800" i="0" dirty="0" err="1">
                <a:latin typeface="Arial" charset="0"/>
              </a:rPr>
              <a:t>sd</a:t>
            </a:r>
            <a:endParaRPr lang="en-GB" sz="1800" i="0" dirty="0">
              <a:latin typeface="Arial" charset="0"/>
            </a:endParaRPr>
          </a:p>
          <a:p>
            <a:pPr>
              <a:spcBef>
                <a:spcPct val="25000"/>
              </a:spcBef>
            </a:pPr>
            <a:r>
              <a:rPr lang="en-US" sz="1800" i="0" dirty="0">
                <a:latin typeface="Arial" charset="0"/>
              </a:rPr>
              <a:t>	99%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2.58 </a:t>
            </a:r>
            <a:r>
              <a:rPr lang="en-GB" sz="1800" i="0" dirty="0" err="1">
                <a:latin typeface="Arial" charset="0"/>
              </a:rPr>
              <a:t>sd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+ 2.58 </a:t>
            </a:r>
            <a:r>
              <a:rPr lang="en-GB" sz="1800" i="0" dirty="0" err="1" smtClean="0">
                <a:latin typeface="Arial" charset="0"/>
              </a:rPr>
              <a:t>sd</a:t>
            </a:r>
            <a:endParaRPr lang="en-GB" sz="1800" i="0" dirty="0">
              <a:latin typeface="Arial" charset="0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2263775" y="16541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>
            <a:off x="2265363" y="23272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4083050" y="16541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" name="Line 23"/>
          <p:cNvSpPr>
            <a:spLocks noChangeShapeType="1"/>
          </p:cNvSpPr>
          <p:nvPr/>
        </p:nvSpPr>
        <p:spPr bwMode="auto">
          <a:xfrm>
            <a:off x="4084638" y="23272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301625" y="646114"/>
            <a:ext cx="7669213" cy="50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0" i="0" dirty="0">
                <a:latin typeface="Arial" charset="0"/>
              </a:rPr>
              <a:t>	</a:t>
            </a:r>
            <a:r>
              <a:rPr lang="en-US" sz="1800" i="0" dirty="0">
                <a:latin typeface="Arial" charset="0"/>
              </a:rPr>
              <a:t>Standard deviation </a:t>
            </a:r>
            <a:r>
              <a:rPr lang="en-US" sz="1800" i="0" dirty="0" smtClean="0">
                <a:latin typeface="Arial" charset="0"/>
              </a:rPr>
              <a:t>known</a:t>
            </a:r>
            <a:endParaRPr lang="en-US" sz="1800" i="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1135" name="Text Box 1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i="0">
                <a:solidFill>
                  <a:srgbClr val="3366FF"/>
                </a:solidFill>
              </a:rPr>
              <a:t>28</a:t>
            </a:r>
            <a:endParaRPr lang="en-US" sz="1000" b="0" i="0">
              <a:solidFill>
                <a:srgbClr val="3366FF"/>
              </a:solidFill>
            </a:endParaRPr>
          </a:p>
        </p:txBody>
      </p:sp>
      <p:sp>
        <p:nvSpPr>
          <p:cNvPr id="261144" name="Text Box 24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>
                <a:latin typeface="Symbol" pitchFamily="18" charset="2"/>
              </a:rPr>
              <a:t>m</a:t>
            </a:r>
            <a:r>
              <a:rPr lang="en-GB" sz="600">
                <a:latin typeface="Symbol" pitchFamily="18" charset="2"/>
              </a:rPr>
              <a:t> </a:t>
            </a:r>
            <a:r>
              <a:rPr lang="en-GB" sz="1500" i="0" baseline="30000"/>
              <a:t>min</a:t>
            </a:r>
            <a:r>
              <a:rPr lang="en-GB" sz="1500" i="0"/>
              <a:t> and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600">
                <a:latin typeface="Symbol" pitchFamily="18" charset="2"/>
              </a:rPr>
              <a:t> </a:t>
            </a:r>
            <a:r>
              <a:rPr lang="en-GB" sz="1500" i="0" baseline="30000"/>
              <a:t>max</a:t>
            </a:r>
            <a:r>
              <a:rPr lang="en-GB" sz="1500" i="0"/>
              <a:t> will now be 2.58 standard deviations to the left and to the right of </a:t>
            </a:r>
            <a:r>
              <a:rPr lang="en-GB" sz="1500"/>
              <a:t>X</a:t>
            </a:r>
            <a:r>
              <a:rPr lang="en-GB" sz="1500" i="0"/>
              <a:t>, respectively.</a:t>
            </a:r>
            <a:endParaRPr lang="en-GB" sz="1500"/>
          </a:p>
        </p:txBody>
      </p:sp>
      <p:sp>
        <p:nvSpPr>
          <p:cNvPr id="261146" name="Line 26"/>
          <p:cNvSpPr>
            <a:spLocks noChangeShapeType="1"/>
          </p:cNvSpPr>
          <p:nvPr/>
        </p:nvSpPr>
        <p:spPr bwMode="auto">
          <a:xfrm>
            <a:off x="7545388" y="5910263"/>
            <a:ext cx="904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1184400"/>
            <a:ext cx="9144000" cy="1539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619125"/>
            <a:ext cx="9144000" cy="4572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301625" y="1246190"/>
            <a:ext cx="7669213" cy="143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i="0" dirty="0">
                <a:latin typeface="Arial" charset="0"/>
              </a:rPr>
              <a:t>	95%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1.96 </a:t>
            </a:r>
            <a:r>
              <a:rPr lang="en-GB" sz="1800" i="0" dirty="0" err="1">
                <a:latin typeface="Arial" charset="0"/>
              </a:rPr>
              <a:t>sd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+ 1.96 </a:t>
            </a:r>
            <a:r>
              <a:rPr lang="en-GB" sz="1800" i="0" dirty="0" err="1">
                <a:latin typeface="Arial" charset="0"/>
              </a:rPr>
              <a:t>sd</a:t>
            </a:r>
            <a:endParaRPr lang="en-GB" sz="1800" i="0" dirty="0">
              <a:latin typeface="Arial" charset="0"/>
            </a:endParaRPr>
          </a:p>
          <a:p>
            <a:pPr>
              <a:spcBef>
                <a:spcPct val="25000"/>
              </a:spcBef>
            </a:pPr>
            <a:r>
              <a:rPr lang="en-US" sz="1800" i="0" dirty="0">
                <a:latin typeface="Arial" charset="0"/>
              </a:rPr>
              <a:t>	99%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2.58 </a:t>
            </a:r>
            <a:r>
              <a:rPr lang="en-GB" sz="1800" i="0" dirty="0" err="1">
                <a:latin typeface="Arial" charset="0"/>
              </a:rPr>
              <a:t>sd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+ 2.58 </a:t>
            </a:r>
            <a:r>
              <a:rPr lang="en-GB" sz="1800" i="0" dirty="0" err="1" smtClean="0">
                <a:latin typeface="Arial" charset="0"/>
              </a:rPr>
              <a:t>sd</a:t>
            </a:r>
            <a:endParaRPr lang="en-GB" sz="1800" i="0" dirty="0">
              <a:latin typeface="Arial" charset="0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2263775" y="16541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2265363" y="23272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" name="Line 22"/>
          <p:cNvSpPr>
            <a:spLocks noChangeShapeType="1"/>
          </p:cNvSpPr>
          <p:nvPr/>
        </p:nvSpPr>
        <p:spPr bwMode="auto">
          <a:xfrm>
            <a:off x="4083050" y="16541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" name="Line 23"/>
          <p:cNvSpPr>
            <a:spLocks noChangeShapeType="1"/>
          </p:cNvSpPr>
          <p:nvPr/>
        </p:nvSpPr>
        <p:spPr bwMode="auto">
          <a:xfrm>
            <a:off x="4084638" y="23272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301625" y="646114"/>
            <a:ext cx="7669213" cy="50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0" i="0" dirty="0">
                <a:latin typeface="Arial" charset="0"/>
              </a:rPr>
              <a:t>	</a:t>
            </a:r>
            <a:r>
              <a:rPr lang="en-US" sz="1800" i="0" dirty="0">
                <a:latin typeface="Arial" charset="0"/>
              </a:rPr>
              <a:t>Standard deviation </a:t>
            </a:r>
            <a:r>
              <a:rPr lang="en-US" sz="1800" i="0" dirty="0" smtClean="0">
                <a:latin typeface="Arial" charset="0"/>
              </a:rPr>
              <a:t>known</a:t>
            </a:r>
            <a:endParaRPr lang="en-US" sz="1800" i="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35522" name="Group 2"/>
          <p:cNvGrpSpPr>
            <a:grpSpLocks/>
          </p:cNvGrpSpPr>
          <p:nvPr/>
        </p:nvGrpSpPr>
        <p:grpSpPr bwMode="auto">
          <a:xfrm>
            <a:off x="2057400" y="2430463"/>
            <a:ext cx="4864100" cy="2293937"/>
            <a:chOff x="2447" y="1531"/>
            <a:chExt cx="3064" cy="1445"/>
          </a:xfrm>
        </p:grpSpPr>
        <p:sp>
          <p:nvSpPr>
            <p:cNvPr id="235523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5524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5525" name="Line 5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5526" name="Line 6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5527" name="Freeform 7"/>
            <p:cNvSpPr>
              <a:spLocks/>
            </p:cNvSpPr>
            <p:nvPr/>
          </p:nvSpPr>
          <p:spPr bwMode="auto">
            <a:xfrm>
              <a:off x="2447" y="1531"/>
              <a:ext cx="3064" cy="144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35531" name="Line 11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5533" name="Line 13"/>
          <p:cNvSpPr>
            <a:spLocks noChangeShapeType="1"/>
          </p:cNvSpPr>
          <p:nvPr/>
        </p:nvSpPr>
        <p:spPr bwMode="auto">
          <a:xfrm>
            <a:off x="4495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5534" name="Line 14"/>
          <p:cNvSpPr>
            <a:spLocks noChangeShapeType="1"/>
          </p:cNvSpPr>
          <p:nvPr/>
        </p:nvSpPr>
        <p:spPr bwMode="auto">
          <a:xfrm>
            <a:off x="63055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5535" name="Line 15"/>
          <p:cNvSpPr>
            <a:spLocks noChangeShapeType="1"/>
          </p:cNvSpPr>
          <p:nvPr/>
        </p:nvSpPr>
        <p:spPr bwMode="auto">
          <a:xfrm>
            <a:off x="27320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5536" name="Text Box 16"/>
          <p:cNvSpPr txBox="1">
            <a:spLocks noChangeArrowheads="1"/>
          </p:cNvSpPr>
          <p:nvPr/>
        </p:nvSpPr>
        <p:spPr bwMode="auto">
          <a:xfrm>
            <a:off x="44132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endParaRPr lang="en-GB" b="0"/>
          </a:p>
        </p:txBody>
      </p:sp>
      <p:sp>
        <p:nvSpPr>
          <p:cNvPr id="235537" name="Text Box 17"/>
          <p:cNvSpPr txBox="1">
            <a:spLocks noChangeArrowheads="1"/>
          </p:cNvSpPr>
          <p:nvPr/>
        </p:nvSpPr>
        <p:spPr bwMode="auto">
          <a:xfrm>
            <a:off x="5486400" y="4843463"/>
            <a:ext cx="9144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35538" name="Text Box 18"/>
          <p:cNvSpPr txBox="1">
            <a:spLocks noChangeArrowheads="1"/>
          </p:cNvSpPr>
          <p:nvPr/>
        </p:nvSpPr>
        <p:spPr bwMode="auto">
          <a:xfrm>
            <a:off x="36909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35539" name="Line 19"/>
          <p:cNvSpPr>
            <a:spLocks noChangeShapeType="1"/>
          </p:cNvSpPr>
          <p:nvPr/>
        </p:nvSpPr>
        <p:spPr bwMode="auto">
          <a:xfrm>
            <a:off x="3281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5540" name="Text Box 20"/>
          <p:cNvSpPr txBox="1">
            <a:spLocks noChangeArrowheads="1"/>
          </p:cNvSpPr>
          <p:nvPr/>
        </p:nvSpPr>
        <p:spPr bwMode="auto">
          <a:xfrm>
            <a:off x="2790825" y="4843463"/>
            <a:ext cx="928688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35541" name="Text Box 21"/>
          <p:cNvSpPr txBox="1">
            <a:spLocks noChangeArrowheads="1"/>
          </p:cNvSpPr>
          <p:nvPr/>
        </p:nvSpPr>
        <p:spPr bwMode="auto">
          <a:xfrm>
            <a:off x="4876800" y="4843463"/>
            <a:ext cx="49371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35551" name="Text Box 3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i="0">
                <a:solidFill>
                  <a:srgbClr val="3366FF"/>
                </a:solidFill>
              </a:rPr>
              <a:t>2</a:t>
            </a:r>
            <a:endParaRPr lang="en-US" sz="1000" b="0" i="0">
              <a:solidFill>
                <a:srgbClr val="3366FF"/>
              </a:solidFill>
            </a:endParaRPr>
          </a:p>
        </p:txBody>
      </p:sp>
      <p:sp>
        <p:nvSpPr>
          <p:cNvPr id="235554" name="Text Box 3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Using a 5% significance test, this estimate would not lead to the rejection of </a:t>
            </a:r>
            <a:r>
              <a:rPr lang="en-GB" sz="1500"/>
              <a:t>H</a:t>
            </a:r>
            <a:r>
              <a:rPr lang="en-GB" sz="1500" i="0" baseline="-25000"/>
              <a:t>0</a:t>
            </a:r>
            <a:r>
              <a:rPr lang="en-GB" sz="1500" i="0"/>
              <a:t>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41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2" name="Group 62"/>
          <p:cNvGrpSpPr>
            <a:grpSpLocks/>
          </p:cNvGrpSpPr>
          <p:nvPr/>
        </p:nvGrpSpPr>
        <p:grpSpPr bwMode="auto">
          <a:xfrm>
            <a:off x="7839075" y="4762500"/>
            <a:ext cx="609600" cy="366713"/>
            <a:chOff x="3120" y="3000"/>
            <a:chExt cx="384" cy="231"/>
          </a:xfrm>
        </p:grpSpPr>
        <p:sp>
          <p:nvSpPr>
            <p:cNvPr id="43" name="Text Box 63"/>
            <p:cNvSpPr txBox="1">
              <a:spLocks noChangeArrowheads="1"/>
            </p:cNvSpPr>
            <p:nvPr/>
          </p:nvSpPr>
          <p:spPr bwMode="auto">
            <a:xfrm>
              <a:off x="3120" y="3000"/>
              <a:ext cx="3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/>
                <a:t>X</a:t>
              </a:r>
              <a:endParaRPr lang="en-GB" b="0"/>
            </a:p>
          </p:txBody>
        </p:sp>
        <p:sp>
          <p:nvSpPr>
            <p:cNvPr id="44" name="Line 64"/>
            <p:cNvSpPr>
              <a:spLocks noChangeShapeType="1"/>
            </p:cNvSpPr>
            <p:nvPr/>
          </p:nvSpPr>
          <p:spPr bwMode="auto">
            <a:xfrm>
              <a:off x="3206" y="3044"/>
              <a:ext cx="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35550" name="Oval 30"/>
          <p:cNvSpPr>
            <a:spLocks noChangeAspect="1" noChangeArrowheads="1"/>
          </p:cNvSpPr>
          <p:nvPr/>
        </p:nvSpPr>
        <p:spPr bwMode="auto">
          <a:xfrm>
            <a:off x="3810000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47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baseline="-25000" dirty="0" smtClean="0"/>
              <a:t>0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50" name="Text Box 32"/>
          <p:cNvSpPr txBox="1">
            <a:spLocks noChangeArrowheads="1"/>
          </p:cNvSpPr>
          <p:nvPr/>
        </p:nvSpPr>
        <p:spPr bwMode="auto">
          <a:xfrm>
            <a:off x="2352675" y="41068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2.5%</a:t>
            </a:r>
            <a:endParaRPr lang="en-GB" b="0" i="0" dirty="0"/>
          </a:p>
        </p:txBody>
      </p:sp>
      <p:sp>
        <p:nvSpPr>
          <p:cNvPr id="51" name="Line 33"/>
          <p:cNvSpPr>
            <a:spLocks noChangeAspect="1" noChangeShapeType="1"/>
          </p:cNvSpPr>
          <p:nvPr/>
        </p:nvSpPr>
        <p:spPr bwMode="auto">
          <a:xfrm>
            <a:off x="2762249" y="4371975"/>
            <a:ext cx="270000" cy="18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Text Box 34"/>
          <p:cNvSpPr txBox="1">
            <a:spLocks noChangeArrowheads="1"/>
          </p:cNvSpPr>
          <p:nvPr/>
        </p:nvSpPr>
        <p:spPr bwMode="auto">
          <a:xfrm>
            <a:off x="6148388" y="41076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2.5%</a:t>
            </a:r>
            <a:endParaRPr lang="en-GB" b="0" i="0" dirty="0"/>
          </a:p>
        </p:txBody>
      </p:sp>
      <p:sp>
        <p:nvSpPr>
          <p:cNvPr id="53" name="Line 33"/>
          <p:cNvSpPr>
            <a:spLocks noChangeAspect="1" noChangeShapeType="1"/>
          </p:cNvSpPr>
          <p:nvPr/>
        </p:nvSpPr>
        <p:spPr bwMode="auto">
          <a:xfrm flipH="1">
            <a:off x="5953124" y="4371975"/>
            <a:ext cx="270000" cy="18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baseline="-25000" dirty="0"/>
              <a:t>0</a:t>
            </a:r>
            <a:endParaRPr lang="en-GB" sz="900" b="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0112" name="Text Box 1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i="0">
                <a:solidFill>
                  <a:srgbClr val="3366FF"/>
                </a:solidFill>
              </a:rPr>
              <a:t>29</a:t>
            </a:r>
            <a:endParaRPr lang="en-US" sz="1000" b="0" i="0">
              <a:solidFill>
                <a:srgbClr val="3366FF"/>
              </a:solidFill>
            </a:endParaRPr>
          </a:p>
        </p:txBody>
      </p:sp>
      <p:sp>
        <p:nvSpPr>
          <p:cNvPr id="260121" name="Text Box 2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Until now we have assumed that we know the standard deviation of the distribution.  In practice we have to estimate it.</a:t>
            </a: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3470400"/>
            <a:ext cx="9144000" cy="1539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0" y="1184400"/>
            <a:ext cx="9144000" cy="1539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2905125"/>
            <a:ext cx="9144000" cy="4572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0" y="619125"/>
            <a:ext cx="9144000" cy="4572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301625" y="1246190"/>
            <a:ext cx="7669213" cy="143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i="0" dirty="0">
                <a:latin typeface="Arial" charset="0"/>
              </a:rPr>
              <a:t>	95%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1.96 </a:t>
            </a:r>
            <a:r>
              <a:rPr lang="en-GB" sz="1800" i="0" dirty="0" err="1">
                <a:latin typeface="Arial" charset="0"/>
              </a:rPr>
              <a:t>sd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+ 1.96 </a:t>
            </a:r>
            <a:r>
              <a:rPr lang="en-GB" sz="1800" i="0" dirty="0" err="1">
                <a:latin typeface="Arial" charset="0"/>
              </a:rPr>
              <a:t>sd</a:t>
            </a:r>
            <a:endParaRPr lang="en-GB" sz="1800" i="0" dirty="0">
              <a:latin typeface="Arial" charset="0"/>
            </a:endParaRPr>
          </a:p>
          <a:p>
            <a:pPr>
              <a:spcBef>
                <a:spcPct val="25000"/>
              </a:spcBef>
            </a:pPr>
            <a:r>
              <a:rPr lang="en-US" sz="1800" i="0" dirty="0">
                <a:latin typeface="Arial" charset="0"/>
              </a:rPr>
              <a:t>	99%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2.58 </a:t>
            </a:r>
            <a:r>
              <a:rPr lang="en-GB" sz="1800" i="0" dirty="0" err="1">
                <a:latin typeface="Arial" charset="0"/>
              </a:rPr>
              <a:t>sd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+ 2.58 </a:t>
            </a:r>
            <a:r>
              <a:rPr lang="en-GB" sz="1800" i="0" dirty="0" err="1" smtClean="0">
                <a:latin typeface="Arial" charset="0"/>
              </a:rPr>
              <a:t>sd</a:t>
            </a:r>
            <a:endParaRPr lang="en-GB" sz="1800" i="0" dirty="0">
              <a:latin typeface="Arial" charset="0"/>
            </a:endParaRPr>
          </a:p>
        </p:txBody>
      </p:sp>
      <p:sp>
        <p:nvSpPr>
          <p:cNvPr id="26" name="Line 18"/>
          <p:cNvSpPr>
            <a:spLocks noChangeShapeType="1"/>
          </p:cNvSpPr>
          <p:nvPr/>
        </p:nvSpPr>
        <p:spPr bwMode="auto">
          <a:xfrm>
            <a:off x="2263775" y="16541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" name="Line 19"/>
          <p:cNvSpPr>
            <a:spLocks noChangeShapeType="1"/>
          </p:cNvSpPr>
          <p:nvPr/>
        </p:nvSpPr>
        <p:spPr bwMode="auto">
          <a:xfrm>
            <a:off x="2265363" y="23272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" name="Line 20"/>
          <p:cNvSpPr>
            <a:spLocks noChangeShapeType="1"/>
          </p:cNvSpPr>
          <p:nvPr/>
        </p:nvSpPr>
        <p:spPr bwMode="auto">
          <a:xfrm>
            <a:off x="2273300" y="393382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" name="Line 21"/>
          <p:cNvSpPr>
            <a:spLocks noChangeShapeType="1"/>
          </p:cNvSpPr>
          <p:nvPr/>
        </p:nvSpPr>
        <p:spPr bwMode="auto">
          <a:xfrm>
            <a:off x="2273300" y="4605338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" name="Line 22"/>
          <p:cNvSpPr>
            <a:spLocks noChangeShapeType="1"/>
          </p:cNvSpPr>
          <p:nvPr/>
        </p:nvSpPr>
        <p:spPr bwMode="auto">
          <a:xfrm>
            <a:off x="4083050" y="16541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" name="Line 23"/>
          <p:cNvSpPr>
            <a:spLocks noChangeShapeType="1"/>
          </p:cNvSpPr>
          <p:nvPr/>
        </p:nvSpPr>
        <p:spPr bwMode="auto">
          <a:xfrm>
            <a:off x="4084638" y="23272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4305300" y="393382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0" name="Line 25"/>
          <p:cNvSpPr>
            <a:spLocks noChangeShapeType="1"/>
          </p:cNvSpPr>
          <p:nvPr/>
        </p:nvSpPr>
        <p:spPr bwMode="auto">
          <a:xfrm>
            <a:off x="4308475" y="4605338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301625" y="3532188"/>
            <a:ext cx="7669213" cy="154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i="0" dirty="0">
                <a:latin typeface="Arial" charset="0"/>
              </a:rPr>
              <a:t>	95%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(5%)</a:t>
            </a:r>
            <a:r>
              <a:rPr lang="en-GB" sz="1800" i="0" dirty="0">
                <a:latin typeface="Arial" charset="0"/>
              </a:rPr>
              <a:t> se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(5%)</a:t>
            </a:r>
            <a:r>
              <a:rPr lang="en-GB" sz="1800" i="0" dirty="0">
                <a:latin typeface="Arial" charset="0"/>
              </a:rPr>
              <a:t> se</a:t>
            </a:r>
          </a:p>
          <a:p>
            <a:pPr>
              <a:spcBef>
                <a:spcPct val="25000"/>
              </a:spcBef>
            </a:pPr>
            <a:r>
              <a:rPr lang="en-US" sz="1800" i="0" dirty="0">
                <a:latin typeface="Arial" charset="0"/>
              </a:rPr>
              <a:t>	99%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(1%)</a:t>
            </a:r>
            <a:r>
              <a:rPr lang="en-GB" sz="1800" i="0" dirty="0">
                <a:latin typeface="Arial" charset="0"/>
              </a:rPr>
              <a:t> se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(1%)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se</a:t>
            </a:r>
            <a:endParaRPr lang="en-GB" sz="1800" i="0" dirty="0">
              <a:latin typeface="Arial" charset="0"/>
            </a:endParaRPr>
          </a:p>
          <a:p>
            <a:endParaRPr lang="en-US" sz="1800" b="0" i="0" dirty="0">
              <a:solidFill>
                <a:schemeClr val="bg1"/>
              </a:solidFill>
              <a:latin typeface="Arial" charset="0"/>
            </a:endParaRPr>
          </a:p>
          <a:p>
            <a:endParaRPr lang="en-US" sz="1800" b="0" i="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301625" y="2941639"/>
            <a:ext cx="7669213" cy="50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0" i="0" dirty="0">
                <a:latin typeface="Arial" charset="0"/>
              </a:rPr>
              <a:t>	</a:t>
            </a:r>
            <a:r>
              <a:rPr lang="en-US" sz="1800" i="0" dirty="0">
                <a:latin typeface="Arial" charset="0"/>
              </a:rPr>
              <a:t>Standard deviation estimated by standard </a:t>
            </a:r>
            <a:r>
              <a:rPr lang="en-US" sz="1800" i="0" dirty="0" smtClean="0">
                <a:latin typeface="Arial" charset="0"/>
              </a:rPr>
              <a:t>error</a:t>
            </a:r>
            <a:endParaRPr lang="en-US" sz="1800" i="0" dirty="0">
              <a:latin typeface="Arial" charset="0"/>
            </a:endParaRPr>
          </a:p>
        </p:txBody>
      </p:sp>
      <p:sp>
        <p:nvSpPr>
          <p:cNvPr id="53" name="Text Box 6"/>
          <p:cNvSpPr txBox="1">
            <a:spLocks noChangeArrowheads="1"/>
          </p:cNvSpPr>
          <p:nvPr/>
        </p:nvSpPr>
        <p:spPr bwMode="auto">
          <a:xfrm>
            <a:off x="301625" y="646114"/>
            <a:ext cx="7669213" cy="50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0" i="0" dirty="0">
                <a:latin typeface="Arial" charset="0"/>
              </a:rPr>
              <a:t>	</a:t>
            </a:r>
            <a:r>
              <a:rPr lang="en-US" sz="1800" i="0" dirty="0">
                <a:latin typeface="Arial" charset="0"/>
              </a:rPr>
              <a:t>Standard deviation </a:t>
            </a:r>
            <a:r>
              <a:rPr lang="en-US" sz="1800" i="0" dirty="0" smtClean="0">
                <a:latin typeface="Arial" charset="0"/>
              </a:rPr>
              <a:t>known</a:t>
            </a:r>
            <a:endParaRPr lang="en-US" sz="1800" i="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9088" name="Text Box 1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30</a:t>
            </a:r>
          </a:p>
        </p:txBody>
      </p:sp>
      <p:sp>
        <p:nvSpPr>
          <p:cNvPr id="259097" name="Text Box 2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As a consequence, the </a:t>
            </a:r>
            <a:r>
              <a:rPr lang="en-GB" sz="1500"/>
              <a:t>t</a:t>
            </a:r>
            <a:r>
              <a:rPr lang="en-GB" sz="1500" i="0"/>
              <a:t> distribution has to be used instead of the normal distribution when locating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600">
                <a:latin typeface="Symbol" pitchFamily="18" charset="2"/>
              </a:rPr>
              <a:t> </a:t>
            </a:r>
            <a:r>
              <a:rPr lang="en-GB" sz="1500" i="0" baseline="30000"/>
              <a:t>min</a:t>
            </a:r>
            <a:r>
              <a:rPr lang="en-GB" sz="1500" i="0"/>
              <a:t> and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600">
                <a:latin typeface="Symbol" pitchFamily="18" charset="2"/>
              </a:rPr>
              <a:t> </a:t>
            </a:r>
            <a:r>
              <a:rPr lang="en-GB" sz="1500" i="0" baseline="30000"/>
              <a:t>max</a:t>
            </a:r>
            <a:r>
              <a:rPr lang="en-GB" sz="1500" i="0"/>
              <a:t>.</a:t>
            </a: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3470400"/>
            <a:ext cx="9144000" cy="1539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0" y="1184400"/>
            <a:ext cx="9144000" cy="1539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2905125"/>
            <a:ext cx="9144000" cy="4572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0" y="619125"/>
            <a:ext cx="9144000" cy="4572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301625" y="1246190"/>
            <a:ext cx="7669213" cy="143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i="0" dirty="0">
                <a:latin typeface="Arial" charset="0"/>
              </a:rPr>
              <a:t>	95%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1.96 </a:t>
            </a:r>
            <a:r>
              <a:rPr lang="en-GB" sz="1800" i="0" dirty="0" err="1">
                <a:latin typeface="Arial" charset="0"/>
              </a:rPr>
              <a:t>sd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+ 1.96 </a:t>
            </a:r>
            <a:r>
              <a:rPr lang="en-GB" sz="1800" i="0" dirty="0" err="1">
                <a:latin typeface="Arial" charset="0"/>
              </a:rPr>
              <a:t>sd</a:t>
            </a:r>
            <a:endParaRPr lang="en-GB" sz="1800" i="0" dirty="0">
              <a:latin typeface="Arial" charset="0"/>
            </a:endParaRPr>
          </a:p>
          <a:p>
            <a:pPr>
              <a:spcBef>
                <a:spcPct val="25000"/>
              </a:spcBef>
            </a:pPr>
            <a:r>
              <a:rPr lang="en-US" sz="1800" i="0" dirty="0">
                <a:latin typeface="Arial" charset="0"/>
              </a:rPr>
              <a:t>	99%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2.58 </a:t>
            </a:r>
            <a:r>
              <a:rPr lang="en-GB" sz="1800" i="0" dirty="0" err="1">
                <a:latin typeface="Arial" charset="0"/>
              </a:rPr>
              <a:t>sd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+ 2.58 </a:t>
            </a:r>
            <a:r>
              <a:rPr lang="en-GB" sz="1800" i="0" dirty="0" err="1" smtClean="0">
                <a:latin typeface="Arial" charset="0"/>
              </a:rPr>
              <a:t>sd</a:t>
            </a:r>
            <a:endParaRPr lang="en-GB" sz="1800" i="0" dirty="0">
              <a:latin typeface="Arial" charset="0"/>
            </a:endParaRPr>
          </a:p>
        </p:txBody>
      </p:sp>
      <p:sp>
        <p:nvSpPr>
          <p:cNvPr id="26" name="Line 18"/>
          <p:cNvSpPr>
            <a:spLocks noChangeShapeType="1"/>
          </p:cNvSpPr>
          <p:nvPr/>
        </p:nvSpPr>
        <p:spPr bwMode="auto">
          <a:xfrm>
            <a:off x="2263775" y="16541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" name="Line 19"/>
          <p:cNvSpPr>
            <a:spLocks noChangeShapeType="1"/>
          </p:cNvSpPr>
          <p:nvPr/>
        </p:nvSpPr>
        <p:spPr bwMode="auto">
          <a:xfrm>
            <a:off x="2265363" y="23272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" name="Line 20"/>
          <p:cNvSpPr>
            <a:spLocks noChangeShapeType="1"/>
          </p:cNvSpPr>
          <p:nvPr/>
        </p:nvSpPr>
        <p:spPr bwMode="auto">
          <a:xfrm>
            <a:off x="2273300" y="393382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" name="Line 21"/>
          <p:cNvSpPr>
            <a:spLocks noChangeShapeType="1"/>
          </p:cNvSpPr>
          <p:nvPr/>
        </p:nvSpPr>
        <p:spPr bwMode="auto">
          <a:xfrm>
            <a:off x="2273300" y="4605338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" name="Line 22"/>
          <p:cNvSpPr>
            <a:spLocks noChangeShapeType="1"/>
          </p:cNvSpPr>
          <p:nvPr/>
        </p:nvSpPr>
        <p:spPr bwMode="auto">
          <a:xfrm>
            <a:off x="4083050" y="16541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" name="Line 23"/>
          <p:cNvSpPr>
            <a:spLocks noChangeShapeType="1"/>
          </p:cNvSpPr>
          <p:nvPr/>
        </p:nvSpPr>
        <p:spPr bwMode="auto">
          <a:xfrm>
            <a:off x="4084638" y="23272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4305300" y="393382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0" name="Line 25"/>
          <p:cNvSpPr>
            <a:spLocks noChangeShapeType="1"/>
          </p:cNvSpPr>
          <p:nvPr/>
        </p:nvSpPr>
        <p:spPr bwMode="auto">
          <a:xfrm>
            <a:off x="4308475" y="4605338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301625" y="3532188"/>
            <a:ext cx="7669213" cy="154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i="0" dirty="0">
                <a:latin typeface="Arial" charset="0"/>
              </a:rPr>
              <a:t>	95%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(5%)</a:t>
            </a:r>
            <a:r>
              <a:rPr lang="en-GB" sz="1800" i="0" dirty="0">
                <a:latin typeface="Arial" charset="0"/>
              </a:rPr>
              <a:t> se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(5%)</a:t>
            </a:r>
            <a:r>
              <a:rPr lang="en-GB" sz="1800" i="0" dirty="0">
                <a:latin typeface="Arial" charset="0"/>
              </a:rPr>
              <a:t> se</a:t>
            </a:r>
          </a:p>
          <a:p>
            <a:pPr>
              <a:spcBef>
                <a:spcPct val="25000"/>
              </a:spcBef>
            </a:pPr>
            <a:r>
              <a:rPr lang="en-US" sz="1800" i="0" dirty="0">
                <a:latin typeface="Arial" charset="0"/>
              </a:rPr>
              <a:t>	99%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(1%)</a:t>
            </a:r>
            <a:r>
              <a:rPr lang="en-GB" sz="1800" i="0" dirty="0">
                <a:latin typeface="Arial" charset="0"/>
              </a:rPr>
              <a:t> se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(1%)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se</a:t>
            </a:r>
            <a:endParaRPr lang="en-GB" sz="1800" i="0" dirty="0">
              <a:latin typeface="Arial" charset="0"/>
            </a:endParaRPr>
          </a:p>
          <a:p>
            <a:endParaRPr lang="en-US" sz="1800" b="0" i="0" dirty="0">
              <a:solidFill>
                <a:schemeClr val="bg1"/>
              </a:solidFill>
              <a:latin typeface="Arial" charset="0"/>
            </a:endParaRPr>
          </a:p>
          <a:p>
            <a:endParaRPr lang="en-US" sz="1800" b="0" i="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301625" y="2941639"/>
            <a:ext cx="7669213" cy="50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0" i="0" dirty="0">
                <a:latin typeface="Arial" charset="0"/>
              </a:rPr>
              <a:t>	</a:t>
            </a:r>
            <a:r>
              <a:rPr lang="en-US" sz="1800" i="0" dirty="0">
                <a:latin typeface="Arial" charset="0"/>
              </a:rPr>
              <a:t>Standard deviation estimated by standard </a:t>
            </a:r>
            <a:r>
              <a:rPr lang="en-US" sz="1800" i="0" dirty="0" smtClean="0">
                <a:latin typeface="Arial" charset="0"/>
              </a:rPr>
              <a:t>error</a:t>
            </a:r>
            <a:endParaRPr lang="en-US" sz="1800" i="0" dirty="0">
              <a:latin typeface="Arial" charset="0"/>
            </a:endParaRPr>
          </a:p>
        </p:txBody>
      </p:sp>
      <p:sp>
        <p:nvSpPr>
          <p:cNvPr id="53" name="Text Box 6"/>
          <p:cNvSpPr txBox="1">
            <a:spLocks noChangeArrowheads="1"/>
          </p:cNvSpPr>
          <p:nvPr/>
        </p:nvSpPr>
        <p:spPr bwMode="auto">
          <a:xfrm>
            <a:off x="301625" y="646114"/>
            <a:ext cx="7669213" cy="50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0" i="0" dirty="0">
                <a:latin typeface="Arial" charset="0"/>
              </a:rPr>
              <a:t>	</a:t>
            </a:r>
            <a:r>
              <a:rPr lang="en-US" sz="1800" i="0" dirty="0">
                <a:latin typeface="Arial" charset="0"/>
              </a:rPr>
              <a:t>Standard deviation </a:t>
            </a:r>
            <a:r>
              <a:rPr lang="en-US" sz="1800" i="0" dirty="0" smtClean="0">
                <a:latin typeface="Arial" charset="0"/>
              </a:rPr>
              <a:t>known</a:t>
            </a:r>
            <a:endParaRPr lang="en-US" sz="1800" i="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0" y="3470400"/>
            <a:ext cx="9144000" cy="1539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1184400"/>
            <a:ext cx="9144000" cy="1539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8050" name="Rectangle 2"/>
          <p:cNvSpPr>
            <a:spLocks noChangeArrowheads="1"/>
          </p:cNvSpPr>
          <p:nvPr/>
        </p:nvSpPr>
        <p:spPr bwMode="auto">
          <a:xfrm>
            <a:off x="0" y="2905125"/>
            <a:ext cx="9144000" cy="4572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58051" name="Rectangle 3"/>
          <p:cNvSpPr>
            <a:spLocks noChangeArrowheads="1"/>
          </p:cNvSpPr>
          <p:nvPr/>
        </p:nvSpPr>
        <p:spPr bwMode="auto">
          <a:xfrm>
            <a:off x="0" y="619125"/>
            <a:ext cx="9144000" cy="4572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5805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This implies that the standard error should be multiplied by the critical value of </a:t>
            </a:r>
            <a:r>
              <a:rPr lang="en-GB" sz="1500"/>
              <a:t>t</a:t>
            </a:r>
            <a:r>
              <a:rPr lang="en-GB" sz="1500" i="0"/>
              <a:t>, given the significance level and number of degrees of freedom, when determining the limits of the interval.</a:t>
            </a:r>
          </a:p>
        </p:txBody>
      </p:sp>
      <p:sp>
        <p:nvSpPr>
          <p:cNvPr id="258054" name="Text Box 6"/>
          <p:cNvSpPr txBox="1">
            <a:spLocks noChangeArrowheads="1"/>
          </p:cNvSpPr>
          <p:nvPr/>
        </p:nvSpPr>
        <p:spPr bwMode="auto">
          <a:xfrm>
            <a:off x="301625" y="1246190"/>
            <a:ext cx="7669213" cy="143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i="0" dirty="0">
                <a:latin typeface="Arial" charset="0"/>
              </a:rPr>
              <a:t>	95%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1.96 </a:t>
            </a:r>
            <a:r>
              <a:rPr lang="en-GB" sz="1800" i="0" dirty="0" err="1">
                <a:latin typeface="Arial" charset="0"/>
              </a:rPr>
              <a:t>sd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+ 1.96 </a:t>
            </a:r>
            <a:r>
              <a:rPr lang="en-GB" sz="1800" i="0" dirty="0" err="1">
                <a:latin typeface="Arial" charset="0"/>
              </a:rPr>
              <a:t>sd</a:t>
            </a:r>
            <a:endParaRPr lang="en-GB" sz="1800" i="0" dirty="0">
              <a:latin typeface="Arial" charset="0"/>
            </a:endParaRPr>
          </a:p>
          <a:p>
            <a:pPr>
              <a:spcBef>
                <a:spcPct val="25000"/>
              </a:spcBef>
            </a:pPr>
            <a:r>
              <a:rPr lang="en-US" sz="1800" i="0" dirty="0">
                <a:latin typeface="Arial" charset="0"/>
              </a:rPr>
              <a:t>	99%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2.58 </a:t>
            </a:r>
            <a:r>
              <a:rPr lang="en-GB" sz="1800" i="0" dirty="0" err="1">
                <a:latin typeface="Arial" charset="0"/>
              </a:rPr>
              <a:t>sd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+ 2.58 </a:t>
            </a:r>
            <a:r>
              <a:rPr lang="en-GB" sz="1800" i="0" dirty="0" err="1" smtClean="0">
                <a:latin typeface="Arial" charset="0"/>
              </a:rPr>
              <a:t>sd</a:t>
            </a:r>
            <a:endParaRPr lang="en-GB" sz="1800" i="0" dirty="0">
              <a:latin typeface="Arial" charset="0"/>
            </a:endParaRPr>
          </a:p>
        </p:txBody>
      </p:sp>
      <p:sp>
        <p:nvSpPr>
          <p:cNvPr id="258065" name="Text Box 1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31</a:t>
            </a:r>
          </a:p>
        </p:txBody>
      </p:sp>
      <p:sp>
        <p:nvSpPr>
          <p:cNvPr id="258066" name="Line 18"/>
          <p:cNvSpPr>
            <a:spLocks noChangeShapeType="1"/>
          </p:cNvSpPr>
          <p:nvPr/>
        </p:nvSpPr>
        <p:spPr bwMode="auto">
          <a:xfrm>
            <a:off x="2263775" y="16541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8067" name="Line 19"/>
          <p:cNvSpPr>
            <a:spLocks noChangeShapeType="1"/>
          </p:cNvSpPr>
          <p:nvPr/>
        </p:nvSpPr>
        <p:spPr bwMode="auto">
          <a:xfrm>
            <a:off x="2265363" y="23272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8068" name="Line 20"/>
          <p:cNvSpPr>
            <a:spLocks noChangeShapeType="1"/>
          </p:cNvSpPr>
          <p:nvPr/>
        </p:nvSpPr>
        <p:spPr bwMode="auto">
          <a:xfrm>
            <a:off x="2273300" y="393382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8069" name="Line 21"/>
          <p:cNvSpPr>
            <a:spLocks noChangeShapeType="1"/>
          </p:cNvSpPr>
          <p:nvPr/>
        </p:nvSpPr>
        <p:spPr bwMode="auto">
          <a:xfrm>
            <a:off x="2273300" y="4605338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8070" name="Line 22"/>
          <p:cNvSpPr>
            <a:spLocks noChangeShapeType="1"/>
          </p:cNvSpPr>
          <p:nvPr/>
        </p:nvSpPr>
        <p:spPr bwMode="auto">
          <a:xfrm>
            <a:off x="4083050" y="16541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8071" name="Line 23"/>
          <p:cNvSpPr>
            <a:spLocks noChangeShapeType="1"/>
          </p:cNvSpPr>
          <p:nvPr/>
        </p:nvSpPr>
        <p:spPr bwMode="auto">
          <a:xfrm>
            <a:off x="4084638" y="232727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8072" name="Line 24"/>
          <p:cNvSpPr>
            <a:spLocks noChangeShapeType="1"/>
          </p:cNvSpPr>
          <p:nvPr/>
        </p:nvSpPr>
        <p:spPr bwMode="auto">
          <a:xfrm>
            <a:off x="4305300" y="3933825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8073" name="Line 25"/>
          <p:cNvSpPr>
            <a:spLocks noChangeShapeType="1"/>
          </p:cNvSpPr>
          <p:nvPr/>
        </p:nvSpPr>
        <p:spPr bwMode="auto">
          <a:xfrm>
            <a:off x="4308475" y="4605338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301625" y="3532188"/>
            <a:ext cx="7669213" cy="154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i="0" dirty="0">
                <a:latin typeface="Arial" charset="0"/>
              </a:rPr>
              <a:t>	95%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(5%)</a:t>
            </a:r>
            <a:r>
              <a:rPr lang="en-GB" sz="1800" i="0" dirty="0">
                <a:latin typeface="Arial" charset="0"/>
              </a:rPr>
              <a:t> se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(5%)</a:t>
            </a:r>
            <a:r>
              <a:rPr lang="en-GB" sz="1800" i="0" dirty="0">
                <a:latin typeface="Arial" charset="0"/>
              </a:rPr>
              <a:t> se</a:t>
            </a:r>
          </a:p>
          <a:p>
            <a:pPr>
              <a:spcBef>
                <a:spcPct val="25000"/>
              </a:spcBef>
            </a:pPr>
            <a:r>
              <a:rPr lang="en-US" sz="1800" i="0" dirty="0">
                <a:latin typeface="Arial" charset="0"/>
              </a:rPr>
              <a:t>	99% confidence interval</a:t>
            </a:r>
          </a:p>
          <a:p>
            <a:pPr>
              <a:spcBef>
                <a:spcPct val="20000"/>
              </a:spcBef>
            </a:pPr>
            <a:r>
              <a:rPr lang="en-US" sz="1800" i="0" dirty="0">
                <a:latin typeface="Arial" charset="0"/>
              </a:rPr>
              <a:t>		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>
                <a:latin typeface="Arial" charset="0"/>
                <a:cs typeface="Arial" charset="0"/>
              </a:rPr>
              <a:t>–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(1%)</a:t>
            </a:r>
            <a:r>
              <a:rPr lang="en-GB" sz="1800" i="0" dirty="0">
                <a:latin typeface="Arial" charset="0"/>
              </a:rPr>
              <a:t> se</a:t>
            </a:r>
            <a:r>
              <a:rPr lang="en-GB" sz="180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≤ </a:t>
            </a:r>
            <a:r>
              <a:rPr lang="en-GB" sz="1800" dirty="0">
                <a:latin typeface="Arial" charset="0"/>
              </a:rPr>
              <a:t>X</a:t>
            </a:r>
            <a:r>
              <a:rPr lang="en-GB" sz="1800" i="0" dirty="0">
                <a:latin typeface="Arial" charset="0"/>
              </a:rPr>
              <a:t> + </a:t>
            </a:r>
            <a:r>
              <a:rPr lang="en-GB" sz="1800" dirty="0" err="1">
                <a:latin typeface="Arial" charset="0"/>
              </a:rPr>
              <a:t>t</a:t>
            </a:r>
            <a:r>
              <a:rPr lang="en-GB" sz="1800" i="0" baseline="-25000" dirty="0" err="1">
                <a:latin typeface="Arial" charset="0"/>
              </a:rPr>
              <a:t>crit</a:t>
            </a:r>
            <a:r>
              <a:rPr lang="en-GB" sz="1800" i="0" baseline="-25000" dirty="0">
                <a:latin typeface="Arial" charset="0"/>
              </a:rPr>
              <a:t> (1%)</a:t>
            </a:r>
            <a:r>
              <a:rPr lang="en-GB" sz="1800" i="0" dirty="0">
                <a:latin typeface="Arial" charset="0"/>
              </a:rPr>
              <a:t> </a:t>
            </a:r>
            <a:r>
              <a:rPr lang="en-GB" sz="1800" i="0" dirty="0" smtClean="0">
                <a:latin typeface="Arial" charset="0"/>
              </a:rPr>
              <a:t>se</a:t>
            </a:r>
            <a:endParaRPr lang="en-GB" sz="1800" i="0" dirty="0">
              <a:latin typeface="Arial" charset="0"/>
            </a:endParaRPr>
          </a:p>
          <a:p>
            <a:endParaRPr lang="en-US" sz="1800" b="0" i="0" dirty="0">
              <a:solidFill>
                <a:schemeClr val="bg1"/>
              </a:solidFill>
              <a:latin typeface="Arial" charset="0"/>
            </a:endParaRPr>
          </a:p>
          <a:p>
            <a:endParaRPr lang="en-US" sz="1800" b="0" i="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301625" y="2941639"/>
            <a:ext cx="7669213" cy="50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0" i="0" dirty="0">
                <a:latin typeface="Arial" charset="0"/>
              </a:rPr>
              <a:t>	</a:t>
            </a:r>
            <a:r>
              <a:rPr lang="en-US" sz="1800" i="0" dirty="0">
                <a:latin typeface="Arial" charset="0"/>
              </a:rPr>
              <a:t>Standard deviation estimated by standard </a:t>
            </a:r>
            <a:r>
              <a:rPr lang="en-US" sz="1800" i="0" dirty="0" smtClean="0">
                <a:latin typeface="Arial" charset="0"/>
              </a:rPr>
              <a:t>error</a:t>
            </a:r>
            <a:endParaRPr lang="en-US" sz="1800" i="0" dirty="0">
              <a:latin typeface="Arial" charset="0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301625" y="646114"/>
            <a:ext cx="7669213" cy="50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  <a:tab pos="1828800" algn="l"/>
                <a:tab pos="4114800" algn="ctr"/>
                <a:tab pos="484981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0" i="0" dirty="0">
                <a:latin typeface="Arial" charset="0"/>
              </a:rPr>
              <a:t>	</a:t>
            </a:r>
            <a:r>
              <a:rPr lang="en-US" sz="1800" i="0" dirty="0">
                <a:latin typeface="Arial" charset="0"/>
              </a:rPr>
              <a:t>Standard deviation </a:t>
            </a:r>
            <a:r>
              <a:rPr lang="en-US" sz="1800" i="0" dirty="0" smtClean="0">
                <a:latin typeface="Arial" charset="0"/>
              </a:rPr>
              <a:t>known</a:t>
            </a:r>
            <a:endParaRPr lang="en-US" sz="1800" i="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i="0" dirty="0">
                <a:solidFill>
                  <a:schemeClr val="bg1"/>
                </a:solidFill>
              </a:rPr>
              <a:t>Copyright Christopher Dougherty </a:t>
            </a:r>
            <a:r>
              <a:rPr lang="en-GB" i="0" dirty="0" smtClean="0">
                <a:solidFill>
                  <a:schemeClr val="bg1"/>
                </a:solidFill>
              </a:rPr>
              <a:t>2016.</a:t>
            </a:r>
            <a:r>
              <a:rPr lang="en-GB" sz="1200" i="0" dirty="0" smtClean="0">
                <a:solidFill>
                  <a:schemeClr val="bg1"/>
                </a:solidFill>
              </a:rPr>
              <a:t> </a:t>
            </a:r>
            <a:endParaRPr lang="en-GB" sz="1200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i="0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i="0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i="0" dirty="0">
                <a:solidFill>
                  <a:schemeClr val="bg1"/>
                </a:solidFill>
              </a:rPr>
              <a:t>The content of this slideshow comes from Section R.12 of C. Dougherty, </a:t>
            </a:r>
            <a:r>
              <a:rPr lang="en-GB" sz="1200" dirty="0">
                <a:solidFill>
                  <a:schemeClr val="bg1"/>
                </a:solidFill>
              </a:rPr>
              <a:t>Introduction to Econometrics</a:t>
            </a:r>
            <a:r>
              <a:rPr lang="en-GB" sz="1200" i="0" dirty="0">
                <a:solidFill>
                  <a:schemeClr val="bg1"/>
                </a:solidFill>
              </a:rPr>
              <a:t>, </a:t>
            </a:r>
            <a:r>
              <a:rPr lang="en-GB" sz="1200" i="0" dirty="0" smtClean="0">
                <a:solidFill>
                  <a:schemeClr val="bg1"/>
                </a:solidFill>
              </a:rPr>
              <a:t>fifth </a:t>
            </a:r>
            <a:r>
              <a:rPr lang="en-GB" sz="1200" i="0" dirty="0">
                <a:solidFill>
                  <a:schemeClr val="bg1"/>
                </a:solidFill>
              </a:rPr>
              <a:t>edition </a:t>
            </a:r>
            <a:r>
              <a:rPr lang="en-GB" sz="1200" i="0" dirty="0" smtClean="0">
                <a:solidFill>
                  <a:schemeClr val="bg1"/>
                </a:solidFill>
              </a:rPr>
              <a:t>2016, </a:t>
            </a:r>
            <a:r>
              <a:rPr lang="en-GB" sz="1200" i="0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i="0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i="0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endParaRPr lang="en-GB" sz="1200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i="0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i="0" dirty="0" smtClean="0">
                <a:solidFill>
                  <a:schemeClr val="bg1"/>
                </a:solidFill>
              </a:rPr>
              <a:t>who </a:t>
            </a:r>
            <a:r>
              <a:rPr lang="en-GB" sz="1200" i="0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i="0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i="0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i="0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i="0" dirty="0" smtClean="0">
                <a:solidFill>
                  <a:schemeClr val="bg1"/>
                </a:solidFill>
              </a:rPr>
              <a:t>EC2020 </a:t>
            </a:r>
            <a:r>
              <a:rPr lang="en-GB" sz="1200" i="0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i="0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i="0" dirty="0">
                <a:solidFill>
                  <a:schemeClr val="bg1"/>
                </a:solidFill>
              </a:rPr>
              <a:t>.</a:t>
            </a:r>
            <a:r>
              <a:rPr lang="en-US" sz="1200" b="0" i="0" dirty="0">
                <a:solidFill>
                  <a:schemeClr val="bg1"/>
                </a:solidFill>
              </a:rPr>
              <a:t> </a:t>
            </a:r>
            <a:endParaRPr lang="en-GB" sz="1200" b="0" i="0" dirty="0">
              <a:solidFill>
                <a:schemeClr val="bg1"/>
              </a:solidFill>
            </a:endParaRPr>
          </a:p>
        </p:txBody>
      </p:sp>
      <p:sp>
        <p:nvSpPr>
          <p:cNvPr id="31768" name="Text Box 24"/>
          <p:cNvSpPr txBox="1">
            <a:spLocks noChangeArrowheads="1"/>
          </p:cNvSpPr>
          <p:nvPr/>
        </p:nvSpPr>
        <p:spPr bwMode="auto">
          <a:xfrm>
            <a:off x="8191500" y="6553200"/>
            <a:ext cx="8763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i="0" dirty="0" smtClean="0">
                <a:solidFill>
                  <a:srgbClr val="3366FF"/>
                </a:solidFill>
              </a:rPr>
              <a:t>2015.12.17</a:t>
            </a:r>
            <a:endParaRPr lang="en-US" sz="1000" b="0" i="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36546" name="Group 2"/>
          <p:cNvGrpSpPr>
            <a:grpSpLocks/>
          </p:cNvGrpSpPr>
          <p:nvPr/>
        </p:nvGrpSpPr>
        <p:grpSpPr bwMode="auto">
          <a:xfrm>
            <a:off x="2057400" y="2430463"/>
            <a:ext cx="4864100" cy="2293937"/>
            <a:chOff x="2447" y="1531"/>
            <a:chExt cx="3064" cy="1445"/>
          </a:xfrm>
        </p:grpSpPr>
        <p:sp>
          <p:nvSpPr>
            <p:cNvPr id="236547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548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549" name="Line 5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550" name="Line 6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551" name="Freeform 7"/>
            <p:cNvSpPr>
              <a:spLocks/>
            </p:cNvSpPr>
            <p:nvPr/>
          </p:nvSpPr>
          <p:spPr bwMode="auto">
            <a:xfrm>
              <a:off x="2447" y="1531"/>
              <a:ext cx="3064" cy="144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36555" name="Line 11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6557" name="Line 13"/>
          <p:cNvSpPr>
            <a:spLocks noChangeShapeType="1"/>
          </p:cNvSpPr>
          <p:nvPr/>
        </p:nvSpPr>
        <p:spPr bwMode="auto">
          <a:xfrm>
            <a:off x="4495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6558" name="Line 14"/>
          <p:cNvSpPr>
            <a:spLocks noChangeShapeType="1"/>
          </p:cNvSpPr>
          <p:nvPr/>
        </p:nvSpPr>
        <p:spPr bwMode="auto">
          <a:xfrm>
            <a:off x="63055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6559" name="Line 15"/>
          <p:cNvSpPr>
            <a:spLocks noChangeShapeType="1"/>
          </p:cNvSpPr>
          <p:nvPr/>
        </p:nvSpPr>
        <p:spPr bwMode="auto">
          <a:xfrm>
            <a:off x="27320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6560" name="Text Box 16"/>
          <p:cNvSpPr txBox="1">
            <a:spLocks noChangeArrowheads="1"/>
          </p:cNvSpPr>
          <p:nvPr/>
        </p:nvSpPr>
        <p:spPr bwMode="auto">
          <a:xfrm>
            <a:off x="44132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endParaRPr lang="en-GB" b="0"/>
          </a:p>
        </p:txBody>
      </p:sp>
      <p:sp>
        <p:nvSpPr>
          <p:cNvPr id="236561" name="Text Box 17"/>
          <p:cNvSpPr txBox="1">
            <a:spLocks noChangeArrowheads="1"/>
          </p:cNvSpPr>
          <p:nvPr/>
        </p:nvSpPr>
        <p:spPr bwMode="auto">
          <a:xfrm>
            <a:off x="5486400" y="4843463"/>
            <a:ext cx="9144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36562" name="Text Box 18"/>
          <p:cNvSpPr txBox="1">
            <a:spLocks noChangeArrowheads="1"/>
          </p:cNvSpPr>
          <p:nvPr/>
        </p:nvSpPr>
        <p:spPr bwMode="auto">
          <a:xfrm>
            <a:off x="36909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36563" name="Line 19"/>
          <p:cNvSpPr>
            <a:spLocks noChangeShapeType="1"/>
          </p:cNvSpPr>
          <p:nvPr/>
        </p:nvSpPr>
        <p:spPr bwMode="auto">
          <a:xfrm>
            <a:off x="3281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6564" name="Text Box 20"/>
          <p:cNvSpPr txBox="1">
            <a:spLocks noChangeArrowheads="1"/>
          </p:cNvSpPr>
          <p:nvPr/>
        </p:nvSpPr>
        <p:spPr bwMode="auto">
          <a:xfrm>
            <a:off x="2790825" y="4843463"/>
            <a:ext cx="928688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36565" name="Text Box 21"/>
          <p:cNvSpPr txBox="1">
            <a:spLocks noChangeArrowheads="1"/>
          </p:cNvSpPr>
          <p:nvPr/>
        </p:nvSpPr>
        <p:spPr bwMode="auto">
          <a:xfrm>
            <a:off x="4876800" y="4843463"/>
            <a:ext cx="49371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36574" name="Text Box 3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i="0">
                <a:solidFill>
                  <a:srgbClr val="3366FF"/>
                </a:solidFill>
              </a:rPr>
              <a:t>3</a:t>
            </a:r>
            <a:endParaRPr lang="en-US" sz="1000" b="0" i="0">
              <a:solidFill>
                <a:srgbClr val="3366FF"/>
              </a:solidFill>
            </a:endParaRPr>
          </a:p>
        </p:txBody>
      </p:sp>
      <p:sp>
        <p:nvSpPr>
          <p:cNvPr id="236577" name="Text Box 3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This estimate would cause </a:t>
            </a:r>
            <a:r>
              <a:rPr lang="en-GB" sz="1500"/>
              <a:t>H</a:t>
            </a:r>
            <a:r>
              <a:rPr lang="en-GB" sz="1500" i="0" baseline="-25000"/>
              <a:t>0</a:t>
            </a:r>
            <a:r>
              <a:rPr lang="en-GB" sz="1500" i="0"/>
              <a:t> to be rejected.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41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2" name="Group 62"/>
          <p:cNvGrpSpPr>
            <a:grpSpLocks/>
          </p:cNvGrpSpPr>
          <p:nvPr/>
        </p:nvGrpSpPr>
        <p:grpSpPr bwMode="auto">
          <a:xfrm>
            <a:off x="7839075" y="4762500"/>
            <a:ext cx="609600" cy="366713"/>
            <a:chOff x="3120" y="3000"/>
            <a:chExt cx="384" cy="231"/>
          </a:xfrm>
        </p:grpSpPr>
        <p:sp>
          <p:nvSpPr>
            <p:cNvPr id="43" name="Text Box 63"/>
            <p:cNvSpPr txBox="1">
              <a:spLocks noChangeArrowheads="1"/>
            </p:cNvSpPr>
            <p:nvPr/>
          </p:nvSpPr>
          <p:spPr bwMode="auto">
            <a:xfrm>
              <a:off x="3120" y="3000"/>
              <a:ext cx="3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/>
                <a:t>X</a:t>
              </a:r>
              <a:endParaRPr lang="en-GB" b="0"/>
            </a:p>
          </p:txBody>
        </p:sp>
        <p:sp>
          <p:nvSpPr>
            <p:cNvPr id="44" name="Line 64"/>
            <p:cNvSpPr>
              <a:spLocks noChangeShapeType="1"/>
            </p:cNvSpPr>
            <p:nvPr/>
          </p:nvSpPr>
          <p:spPr bwMode="auto">
            <a:xfrm>
              <a:off x="3206" y="3044"/>
              <a:ext cx="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36578" name="Oval 34"/>
          <p:cNvSpPr>
            <a:spLocks noChangeAspect="1" noChangeArrowheads="1"/>
          </p:cNvSpPr>
          <p:nvPr/>
        </p:nvSpPr>
        <p:spPr bwMode="auto">
          <a:xfrm>
            <a:off x="6789738" y="4648200"/>
            <a:ext cx="144462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47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baseline="-25000" dirty="0" smtClean="0"/>
              <a:t>0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49" name="Text Box 32"/>
          <p:cNvSpPr txBox="1">
            <a:spLocks noChangeArrowheads="1"/>
          </p:cNvSpPr>
          <p:nvPr/>
        </p:nvSpPr>
        <p:spPr bwMode="auto">
          <a:xfrm>
            <a:off x="2352675" y="41068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2.5%</a:t>
            </a:r>
            <a:endParaRPr lang="en-GB" b="0" i="0" dirty="0"/>
          </a:p>
        </p:txBody>
      </p:sp>
      <p:sp>
        <p:nvSpPr>
          <p:cNvPr id="50" name="Line 33"/>
          <p:cNvSpPr>
            <a:spLocks noChangeAspect="1" noChangeShapeType="1"/>
          </p:cNvSpPr>
          <p:nvPr/>
        </p:nvSpPr>
        <p:spPr bwMode="auto">
          <a:xfrm>
            <a:off x="2762249" y="4371975"/>
            <a:ext cx="270000" cy="18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Text Box 34"/>
          <p:cNvSpPr txBox="1">
            <a:spLocks noChangeArrowheads="1"/>
          </p:cNvSpPr>
          <p:nvPr/>
        </p:nvSpPr>
        <p:spPr bwMode="auto">
          <a:xfrm>
            <a:off x="6148388" y="41076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2.5%</a:t>
            </a:r>
            <a:endParaRPr lang="en-GB" b="0" i="0" dirty="0"/>
          </a:p>
        </p:txBody>
      </p:sp>
      <p:sp>
        <p:nvSpPr>
          <p:cNvPr id="52" name="Line 33"/>
          <p:cNvSpPr>
            <a:spLocks noChangeAspect="1" noChangeShapeType="1"/>
          </p:cNvSpPr>
          <p:nvPr/>
        </p:nvSpPr>
        <p:spPr bwMode="auto">
          <a:xfrm flipH="1">
            <a:off x="5953124" y="4371975"/>
            <a:ext cx="270000" cy="18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baseline="-25000" dirty="0"/>
              <a:t>0</a:t>
            </a:r>
            <a:endParaRPr lang="en-GB" sz="900" b="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37570" name="Group 2"/>
          <p:cNvGrpSpPr>
            <a:grpSpLocks/>
          </p:cNvGrpSpPr>
          <p:nvPr/>
        </p:nvGrpSpPr>
        <p:grpSpPr bwMode="auto">
          <a:xfrm>
            <a:off x="2057400" y="2430463"/>
            <a:ext cx="4864100" cy="2293937"/>
            <a:chOff x="2447" y="1531"/>
            <a:chExt cx="3064" cy="1445"/>
          </a:xfrm>
        </p:grpSpPr>
        <p:sp>
          <p:nvSpPr>
            <p:cNvPr id="237571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7572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7573" name="Line 5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7574" name="Line 6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7575" name="Freeform 7"/>
            <p:cNvSpPr>
              <a:spLocks/>
            </p:cNvSpPr>
            <p:nvPr/>
          </p:nvSpPr>
          <p:spPr bwMode="auto">
            <a:xfrm>
              <a:off x="2447" y="1531"/>
              <a:ext cx="3064" cy="144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37579" name="Line 11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7581" name="Line 13"/>
          <p:cNvSpPr>
            <a:spLocks noChangeShapeType="1"/>
          </p:cNvSpPr>
          <p:nvPr/>
        </p:nvSpPr>
        <p:spPr bwMode="auto">
          <a:xfrm>
            <a:off x="4495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7582" name="Line 14"/>
          <p:cNvSpPr>
            <a:spLocks noChangeShapeType="1"/>
          </p:cNvSpPr>
          <p:nvPr/>
        </p:nvSpPr>
        <p:spPr bwMode="auto">
          <a:xfrm>
            <a:off x="63055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7583" name="Line 15"/>
          <p:cNvSpPr>
            <a:spLocks noChangeShapeType="1"/>
          </p:cNvSpPr>
          <p:nvPr/>
        </p:nvSpPr>
        <p:spPr bwMode="auto">
          <a:xfrm>
            <a:off x="27320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7584" name="Text Box 16"/>
          <p:cNvSpPr txBox="1">
            <a:spLocks noChangeArrowheads="1"/>
          </p:cNvSpPr>
          <p:nvPr/>
        </p:nvSpPr>
        <p:spPr bwMode="auto">
          <a:xfrm>
            <a:off x="44132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endParaRPr lang="en-GB" b="0"/>
          </a:p>
        </p:txBody>
      </p:sp>
      <p:sp>
        <p:nvSpPr>
          <p:cNvPr id="237585" name="Text Box 17"/>
          <p:cNvSpPr txBox="1">
            <a:spLocks noChangeArrowheads="1"/>
          </p:cNvSpPr>
          <p:nvPr/>
        </p:nvSpPr>
        <p:spPr bwMode="auto">
          <a:xfrm>
            <a:off x="5486400" y="4843463"/>
            <a:ext cx="9144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37586" name="Text Box 18"/>
          <p:cNvSpPr txBox="1">
            <a:spLocks noChangeArrowheads="1"/>
          </p:cNvSpPr>
          <p:nvPr/>
        </p:nvSpPr>
        <p:spPr bwMode="auto">
          <a:xfrm>
            <a:off x="36909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37588" name="Text Box 20"/>
          <p:cNvSpPr txBox="1">
            <a:spLocks noChangeArrowheads="1"/>
          </p:cNvSpPr>
          <p:nvPr/>
        </p:nvSpPr>
        <p:spPr bwMode="auto">
          <a:xfrm>
            <a:off x="2790825" y="4843463"/>
            <a:ext cx="928688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37589" name="Text Box 21"/>
          <p:cNvSpPr txBox="1">
            <a:spLocks noChangeArrowheads="1"/>
          </p:cNvSpPr>
          <p:nvPr/>
        </p:nvSpPr>
        <p:spPr bwMode="auto">
          <a:xfrm>
            <a:off x="4876800" y="4843463"/>
            <a:ext cx="49371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37597" name="Text Box 2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i="0">
                <a:solidFill>
                  <a:srgbClr val="3366FF"/>
                </a:solidFill>
              </a:rPr>
              <a:t>4</a:t>
            </a:r>
            <a:endParaRPr lang="en-US" sz="1000" b="0" i="0">
              <a:solidFill>
                <a:srgbClr val="3366FF"/>
              </a:solidFill>
            </a:endParaRPr>
          </a:p>
        </p:txBody>
      </p:sp>
      <p:sp>
        <p:nvSpPr>
          <p:cNvPr id="237602" name="Text Box 3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So would this one.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41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2" name="Group 62"/>
          <p:cNvGrpSpPr>
            <a:grpSpLocks/>
          </p:cNvGrpSpPr>
          <p:nvPr/>
        </p:nvGrpSpPr>
        <p:grpSpPr bwMode="auto">
          <a:xfrm>
            <a:off x="7839075" y="4762500"/>
            <a:ext cx="609600" cy="366713"/>
            <a:chOff x="3120" y="3000"/>
            <a:chExt cx="384" cy="231"/>
          </a:xfrm>
        </p:grpSpPr>
        <p:sp>
          <p:nvSpPr>
            <p:cNvPr id="43" name="Text Box 63"/>
            <p:cNvSpPr txBox="1">
              <a:spLocks noChangeArrowheads="1"/>
            </p:cNvSpPr>
            <p:nvPr/>
          </p:nvSpPr>
          <p:spPr bwMode="auto">
            <a:xfrm>
              <a:off x="3120" y="3000"/>
              <a:ext cx="3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/>
                <a:t>X</a:t>
              </a:r>
              <a:endParaRPr lang="en-GB" b="0"/>
            </a:p>
          </p:txBody>
        </p:sp>
        <p:sp>
          <p:nvSpPr>
            <p:cNvPr id="44" name="Line 64"/>
            <p:cNvSpPr>
              <a:spLocks noChangeShapeType="1"/>
            </p:cNvSpPr>
            <p:nvPr/>
          </p:nvSpPr>
          <p:spPr bwMode="auto">
            <a:xfrm>
              <a:off x="3206" y="3044"/>
              <a:ext cx="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37587" name="Line 19"/>
          <p:cNvSpPr>
            <a:spLocks noChangeShapeType="1"/>
          </p:cNvSpPr>
          <p:nvPr/>
        </p:nvSpPr>
        <p:spPr bwMode="auto">
          <a:xfrm>
            <a:off x="3281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7601" name="Oval 33"/>
          <p:cNvSpPr>
            <a:spLocks noChangeAspect="1" noChangeArrowheads="1"/>
          </p:cNvSpPr>
          <p:nvPr/>
        </p:nvSpPr>
        <p:spPr bwMode="auto">
          <a:xfrm>
            <a:off x="3055938" y="4648200"/>
            <a:ext cx="144462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47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baseline="-25000" dirty="0" smtClean="0"/>
              <a:t>0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49" name="Text Box 32"/>
          <p:cNvSpPr txBox="1">
            <a:spLocks noChangeArrowheads="1"/>
          </p:cNvSpPr>
          <p:nvPr/>
        </p:nvSpPr>
        <p:spPr bwMode="auto">
          <a:xfrm>
            <a:off x="2352675" y="41068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2.5%</a:t>
            </a:r>
            <a:endParaRPr lang="en-GB" b="0" i="0" dirty="0"/>
          </a:p>
        </p:txBody>
      </p:sp>
      <p:sp>
        <p:nvSpPr>
          <p:cNvPr id="50" name="Line 33"/>
          <p:cNvSpPr>
            <a:spLocks noChangeAspect="1" noChangeShapeType="1"/>
          </p:cNvSpPr>
          <p:nvPr/>
        </p:nvSpPr>
        <p:spPr bwMode="auto">
          <a:xfrm>
            <a:off x="2762249" y="4371975"/>
            <a:ext cx="270000" cy="18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Text Box 34"/>
          <p:cNvSpPr txBox="1">
            <a:spLocks noChangeArrowheads="1"/>
          </p:cNvSpPr>
          <p:nvPr/>
        </p:nvSpPr>
        <p:spPr bwMode="auto">
          <a:xfrm>
            <a:off x="6148388" y="41076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2.5%</a:t>
            </a:r>
            <a:endParaRPr lang="en-GB" b="0" i="0" dirty="0"/>
          </a:p>
        </p:txBody>
      </p:sp>
      <p:sp>
        <p:nvSpPr>
          <p:cNvPr id="52" name="Line 33"/>
          <p:cNvSpPr>
            <a:spLocks noChangeAspect="1" noChangeShapeType="1"/>
          </p:cNvSpPr>
          <p:nvPr/>
        </p:nvSpPr>
        <p:spPr bwMode="auto">
          <a:xfrm flipH="1">
            <a:off x="5953124" y="4371975"/>
            <a:ext cx="270000" cy="18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57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baseline="-25000" dirty="0"/>
              <a:t>0</a:t>
            </a:r>
            <a:endParaRPr lang="en-GB" sz="900" b="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38594" name="Group 2"/>
          <p:cNvGrpSpPr>
            <a:grpSpLocks/>
          </p:cNvGrpSpPr>
          <p:nvPr/>
        </p:nvGrpSpPr>
        <p:grpSpPr bwMode="auto">
          <a:xfrm>
            <a:off x="2057400" y="2430463"/>
            <a:ext cx="4864100" cy="2293937"/>
            <a:chOff x="2447" y="1531"/>
            <a:chExt cx="3064" cy="1445"/>
          </a:xfrm>
        </p:grpSpPr>
        <p:sp>
          <p:nvSpPr>
            <p:cNvPr id="238595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596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597" name="Line 5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598" name="Line 6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599" name="Freeform 7"/>
            <p:cNvSpPr>
              <a:spLocks/>
            </p:cNvSpPr>
            <p:nvPr/>
          </p:nvSpPr>
          <p:spPr bwMode="auto">
            <a:xfrm>
              <a:off x="2447" y="1531"/>
              <a:ext cx="3064" cy="144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38603" name="Line 11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8605" name="Line 13"/>
          <p:cNvSpPr>
            <a:spLocks noChangeShapeType="1"/>
          </p:cNvSpPr>
          <p:nvPr/>
        </p:nvSpPr>
        <p:spPr bwMode="auto">
          <a:xfrm>
            <a:off x="4495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8606" name="Line 14"/>
          <p:cNvSpPr>
            <a:spLocks noChangeShapeType="1"/>
          </p:cNvSpPr>
          <p:nvPr/>
        </p:nvSpPr>
        <p:spPr bwMode="auto">
          <a:xfrm>
            <a:off x="63055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8607" name="Line 15"/>
          <p:cNvSpPr>
            <a:spLocks noChangeShapeType="1"/>
          </p:cNvSpPr>
          <p:nvPr/>
        </p:nvSpPr>
        <p:spPr bwMode="auto">
          <a:xfrm>
            <a:off x="27320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8608" name="Text Box 16"/>
          <p:cNvSpPr txBox="1">
            <a:spLocks noChangeArrowheads="1"/>
          </p:cNvSpPr>
          <p:nvPr/>
        </p:nvSpPr>
        <p:spPr bwMode="auto">
          <a:xfrm>
            <a:off x="44132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endParaRPr lang="en-GB" b="0"/>
          </a:p>
        </p:txBody>
      </p:sp>
      <p:sp>
        <p:nvSpPr>
          <p:cNvPr id="238609" name="Text Box 17"/>
          <p:cNvSpPr txBox="1">
            <a:spLocks noChangeArrowheads="1"/>
          </p:cNvSpPr>
          <p:nvPr/>
        </p:nvSpPr>
        <p:spPr bwMode="auto">
          <a:xfrm>
            <a:off x="5486400" y="4843463"/>
            <a:ext cx="9144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38610" name="Text Box 18"/>
          <p:cNvSpPr txBox="1">
            <a:spLocks noChangeArrowheads="1"/>
          </p:cNvSpPr>
          <p:nvPr/>
        </p:nvSpPr>
        <p:spPr bwMode="auto">
          <a:xfrm>
            <a:off x="36909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38611" name="Line 19"/>
          <p:cNvSpPr>
            <a:spLocks noChangeShapeType="1"/>
          </p:cNvSpPr>
          <p:nvPr/>
        </p:nvSpPr>
        <p:spPr bwMode="auto">
          <a:xfrm>
            <a:off x="3281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8612" name="Text Box 20"/>
          <p:cNvSpPr txBox="1">
            <a:spLocks noChangeArrowheads="1"/>
          </p:cNvSpPr>
          <p:nvPr/>
        </p:nvSpPr>
        <p:spPr bwMode="auto">
          <a:xfrm>
            <a:off x="2790825" y="4843463"/>
            <a:ext cx="928688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38613" name="Text Box 21"/>
          <p:cNvSpPr txBox="1">
            <a:spLocks noChangeArrowheads="1"/>
          </p:cNvSpPr>
          <p:nvPr/>
        </p:nvSpPr>
        <p:spPr bwMode="auto">
          <a:xfrm>
            <a:off x="4876800" y="4843463"/>
            <a:ext cx="49371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+sd</a:t>
            </a:r>
            <a:endParaRPr lang="en-GB" b="0"/>
          </a:p>
        </p:txBody>
      </p:sp>
      <p:sp>
        <p:nvSpPr>
          <p:cNvPr id="238621" name="Text Box 2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i="0">
                <a:solidFill>
                  <a:srgbClr val="3366FF"/>
                </a:solidFill>
              </a:rPr>
              <a:t>5</a:t>
            </a:r>
            <a:endParaRPr lang="en-US" sz="1000" b="0" i="0">
              <a:solidFill>
                <a:srgbClr val="3366FF"/>
              </a:solidFill>
            </a:endParaRPr>
          </a:p>
        </p:txBody>
      </p:sp>
      <p:sp>
        <p:nvSpPr>
          <p:cNvPr id="238625" name="Text Box 3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We ended by deriving the range of estimates that are compatible with </a:t>
            </a:r>
            <a:r>
              <a:rPr lang="en-GB" sz="1500"/>
              <a:t>H</a:t>
            </a:r>
            <a:r>
              <a:rPr lang="en-GB" sz="1500" i="0" baseline="-25000"/>
              <a:t>0</a:t>
            </a:r>
            <a:r>
              <a:rPr lang="en-GB" sz="1500" i="0"/>
              <a:t> and called it the acceptance region.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238626" name="Text Box 34"/>
          <p:cNvSpPr txBox="1">
            <a:spLocks noChangeArrowheads="1"/>
          </p:cNvSpPr>
          <p:nvPr/>
        </p:nvSpPr>
        <p:spPr bwMode="auto">
          <a:xfrm>
            <a:off x="3105150" y="1800225"/>
            <a:ext cx="2895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/>
              <a:t>acceptance region for </a:t>
            </a:r>
            <a:r>
              <a:rPr lang="en-GB" sz="1800"/>
              <a:t>X</a:t>
            </a:r>
            <a:endParaRPr lang="en-GB" sz="900" b="0" i="0"/>
          </a:p>
        </p:txBody>
      </p:sp>
      <p:sp>
        <p:nvSpPr>
          <p:cNvPr id="238627" name="Line 35"/>
          <p:cNvSpPr>
            <a:spLocks noChangeShapeType="1"/>
          </p:cNvSpPr>
          <p:nvPr/>
        </p:nvSpPr>
        <p:spPr bwMode="auto">
          <a:xfrm>
            <a:off x="3281363" y="2211388"/>
            <a:ext cx="0" cy="25146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8628" name="Line 36"/>
          <p:cNvSpPr>
            <a:spLocks noChangeShapeType="1"/>
          </p:cNvSpPr>
          <p:nvPr/>
        </p:nvSpPr>
        <p:spPr bwMode="auto">
          <a:xfrm>
            <a:off x="5703888" y="2211388"/>
            <a:ext cx="0" cy="25146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8629" name="Line 37"/>
          <p:cNvSpPr>
            <a:spLocks noChangeShapeType="1"/>
          </p:cNvSpPr>
          <p:nvPr/>
        </p:nvSpPr>
        <p:spPr bwMode="auto">
          <a:xfrm>
            <a:off x="5686425" y="1884363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44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5" name="Group 62"/>
          <p:cNvGrpSpPr>
            <a:grpSpLocks/>
          </p:cNvGrpSpPr>
          <p:nvPr/>
        </p:nvGrpSpPr>
        <p:grpSpPr bwMode="auto">
          <a:xfrm>
            <a:off x="7839075" y="4762500"/>
            <a:ext cx="609600" cy="366713"/>
            <a:chOff x="3120" y="3000"/>
            <a:chExt cx="384" cy="231"/>
          </a:xfrm>
        </p:grpSpPr>
        <p:sp>
          <p:nvSpPr>
            <p:cNvPr id="46" name="Text Box 63"/>
            <p:cNvSpPr txBox="1">
              <a:spLocks noChangeArrowheads="1"/>
            </p:cNvSpPr>
            <p:nvPr/>
          </p:nvSpPr>
          <p:spPr bwMode="auto">
            <a:xfrm>
              <a:off x="3120" y="3000"/>
              <a:ext cx="3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/>
                <a:t>X</a:t>
              </a:r>
              <a:endParaRPr lang="en-GB" b="0"/>
            </a:p>
          </p:txBody>
        </p:sp>
        <p:sp>
          <p:nvSpPr>
            <p:cNvPr id="47" name="Line 64"/>
            <p:cNvSpPr>
              <a:spLocks noChangeShapeType="1"/>
            </p:cNvSpPr>
            <p:nvPr/>
          </p:nvSpPr>
          <p:spPr bwMode="auto">
            <a:xfrm>
              <a:off x="3206" y="3044"/>
              <a:ext cx="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9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50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baseline="-25000" dirty="0" smtClean="0"/>
              <a:t>0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52" name="Text Box 32"/>
          <p:cNvSpPr txBox="1">
            <a:spLocks noChangeArrowheads="1"/>
          </p:cNvSpPr>
          <p:nvPr/>
        </p:nvSpPr>
        <p:spPr bwMode="auto">
          <a:xfrm>
            <a:off x="2352675" y="4106863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2.5%</a:t>
            </a:r>
            <a:endParaRPr lang="en-GB" b="0" i="0" dirty="0"/>
          </a:p>
        </p:txBody>
      </p:sp>
      <p:sp>
        <p:nvSpPr>
          <p:cNvPr id="53" name="Line 33"/>
          <p:cNvSpPr>
            <a:spLocks noChangeAspect="1" noChangeShapeType="1"/>
          </p:cNvSpPr>
          <p:nvPr/>
        </p:nvSpPr>
        <p:spPr bwMode="auto">
          <a:xfrm>
            <a:off x="2762249" y="4371975"/>
            <a:ext cx="270000" cy="18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Text Box 34"/>
          <p:cNvSpPr txBox="1">
            <a:spLocks noChangeArrowheads="1"/>
          </p:cNvSpPr>
          <p:nvPr/>
        </p:nvSpPr>
        <p:spPr bwMode="auto">
          <a:xfrm>
            <a:off x="6148388" y="4107600"/>
            <a:ext cx="609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2.5%</a:t>
            </a:r>
            <a:endParaRPr lang="en-GB" b="0" i="0" dirty="0"/>
          </a:p>
        </p:txBody>
      </p:sp>
      <p:sp>
        <p:nvSpPr>
          <p:cNvPr id="55" name="Line 33"/>
          <p:cNvSpPr>
            <a:spLocks noChangeAspect="1" noChangeShapeType="1"/>
          </p:cNvSpPr>
          <p:nvPr/>
        </p:nvSpPr>
        <p:spPr bwMode="auto">
          <a:xfrm flipH="1">
            <a:off x="5953124" y="4371975"/>
            <a:ext cx="270000" cy="18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60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baseline="-25000" dirty="0"/>
              <a:t>0</a:t>
            </a:r>
            <a:endParaRPr lang="en-GB" sz="900" b="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6133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176137" name="Line 9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6147" name="Text Box 19"/>
          <p:cNvSpPr txBox="1">
            <a:spLocks noChangeArrowheads="1"/>
          </p:cNvSpPr>
          <p:nvPr/>
        </p:nvSpPr>
        <p:spPr bwMode="auto">
          <a:xfrm>
            <a:off x="609600" y="1066800"/>
            <a:ext cx="2438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b="0" i="0"/>
          </a:p>
        </p:txBody>
      </p:sp>
      <p:sp>
        <p:nvSpPr>
          <p:cNvPr id="176155" name="Text Box 2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Now we will do exactly the opposite.  Given a sample estimate, we will find the set of hypotheses that would not be contradicted by it, using a two-tailed 5% significance test.</a:t>
            </a:r>
            <a:endParaRPr lang="en-GB" sz="1500" i="0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76200" name="Group 72"/>
          <p:cNvGrpSpPr>
            <a:grpSpLocks/>
          </p:cNvGrpSpPr>
          <p:nvPr/>
        </p:nvGrpSpPr>
        <p:grpSpPr bwMode="auto">
          <a:xfrm>
            <a:off x="4953000" y="4762500"/>
            <a:ext cx="609600" cy="366713"/>
            <a:chOff x="3120" y="3000"/>
            <a:chExt cx="384" cy="231"/>
          </a:xfrm>
        </p:grpSpPr>
        <p:sp>
          <p:nvSpPr>
            <p:cNvPr id="176197" name="Text Box 69"/>
            <p:cNvSpPr txBox="1">
              <a:spLocks noChangeArrowheads="1"/>
            </p:cNvSpPr>
            <p:nvPr/>
          </p:nvSpPr>
          <p:spPr bwMode="auto">
            <a:xfrm>
              <a:off x="3120" y="3000"/>
              <a:ext cx="3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800"/>
                <a:t>X</a:t>
              </a:r>
              <a:endParaRPr lang="en-GB" b="0"/>
            </a:p>
          </p:txBody>
        </p:sp>
        <p:sp>
          <p:nvSpPr>
            <p:cNvPr id="176199" name="Line 71"/>
            <p:cNvSpPr>
              <a:spLocks noChangeShapeType="1"/>
            </p:cNvSpPr>
            <p:nvPr/>
          </p:nvSpPr>
          <p:spPr bwMode="auto">
            <a:xfrm>
              <a:off x="3206" y="3044"/>
              <a:ext cx="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76176" name="Oval 48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1675" name="Line 11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1676" name="Text Box 12"/>
          <p:cNvSpPr txBox="1">
            <a:spLocks noChangeArrowheads="1"/>
          </p:cNvSpPr>
          <p:nvPr/>
        </p:nvSpPr>
        <p:spPr bwMode="auto">
          <a:xfrm>
            <a:off x="609600" y="1066800"/>
            <a:ext cx="2438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b="0" i="0"/>
          </a:p>
        </p:txBody>
      </p:sp>
      <p:sp>
        <p:nvSpPr>
          <p:cNvPr id="241693" name="Text Box 2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i="0">
                <a:solidFill>
                  <a:srgbClr val="3366FF"/>
                </a:solidFill>
              </a:rPr>
              <a:t>7</a:t>
            </a:r>
            <a:endParaRPr lang="en-US" sz="1000" b="0" i="0">
              <a:solidFill>
                <a:srgbClr val="3366FF"/>
              </a:solidFill>
            </a:endParaRPr>
          </a:p>
        </p:txBody>
      </p:sp>
      <p:sp>
        <p:nvSpPr>
          <p:cNvPr id="241700" name="Text Box 36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Suppose that someone came up with the hypothesis </a:t>
            </a:r>
            <a:r>
              <a:rPr lang="en-GB" sz="1500"/>
              <a:t>H</a:t>
            </a:r>
            <a:r>
              <a:rPr lang="en-GB" sz="1500" i="0" baseline="-25000"/>
              <a:t>0</a:t>
            </a:r>
            <a:r>
              <a:rPr lang="en-GB" sz="1500" i="0"/>
              <a:t>: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/>
              <a:t> =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 baseline="-25000"/>
              <a:t>0</a:t>
            </a:r>
            <a:r>
              <a:rPr lang="en-GB" sz="1500" i="0"/>
              <a:t>.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baseline="-25000" dirty="0"/>
              <a:t>0</a:t>
            </a:r>
            <a:endParaRPr lang="en-GB" sz="900" b="0" i="0" dirty="0"/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1677" name="Line 13"/>
          <p:cNvSpPr>
            <a:spLocks noChangeShapeType="1"/>
          </p:cNvSpPr>
          <p:nvPr/>
        </p:nvSpPr>
        <p:spPr bwMode="auto">
          <a:xfrm>
            <a:off x="4495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1680" name="Text Box 16"/>
          <p:cNvSpPr txBox="1">
            <a:spLocks noChangeArrowheads="1"/>
          </p:cNvSpPr>
          <p:nvPr/>
        </p:nvSpPr>
        <p:spPr bwMode="auto">
          <a:xfrm>
            <a:off x="44132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endParaRPr lang="en-GB" b="0"/>
          </a:p>
        </p:txBody>
      </p:sp>
      <p:sp>
        <p:nvSpPr>
          <p:cNvPr id="241698" name="Text Box 34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41697" name="Oval 33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1701" name="Line 37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 bwMode="auto">
          <a:xfrm>
            <a:off x="496800" y="612675"/>
            <a:ext cx="8150400" cy="4780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242690" name="Group 2"/>
          <p:cNvGrpSpPr>
            <a:grpSpLocks/>
          </p:cNvGrpSpPr>
          <p:nvPr/>
        </p:nvGrpSpPr>
        <p:grpSpPr bwMode="auto">
          <a:xfrm>
            <a:off x="2057400" y="2430463"/>
            <a:ext cx="4864100" cy="2293937"/>
            <a:chOff x="2447" y="1531"/>
            <a:chExt cx="3064" cy="1445"/>
          </a:xfrm>
        </p:grpSpPr>
        <p:sp>
          <p:nvSpPr>
            <p:cNvPr id="242691" name="Freeform 3"/>
            <p:cNvSpPr>
              <a:spLocks/>
            </p:cNvSpPr>
            <p:nvPr/>
          </p:nvSpPr>
          <p:spPr bwMode="auto">
            <a:xfrm>
              <a:off x="2752" y="2762"/>
              <a:ext cx="484" cy="214"/>
            </a:xfrm>
            <a:custGeom>
              <a:avLst/>
              <a:gdLst>
                <a:gd name="T0" fmla="*/ 482 w 484"/>
                <a:gd name="T1" fmla="*/ 0 h 214"/>
                <a:gd name="T2" fmla="*/ 484 w 484"/>
                <a:gd name="T3" fmla="*/ 213 h 214"/>
                <a:gd name="T4" fmla="*/ 0 w 484"/>
                <a:gd name="T5" fmla="*/ 214 h 214"/>
                <a:gd name="T6" fmla="*/ 189 w 484"/>
                <a:gd name="T7" fmla="*/ 177 h 214"/>
                <a:gd name="T8" fmla="*/ 241 w 484"/>
                <a:gd name="T9" fmla="*/ 163 h 214"/>
                <a:gd name="T10" fmla="*/ 319 w 484"/>
                <a:gd name="T11" fmla="*/ 127 h 214"/>
                <a:gd name="T12" fmla="*/ 390 w 484"/>
                <a:gd name="T13" fmla="*/ 82 h 214"/>
                <a:gd name="T14" fmla="*/ 482 w 48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214">
                  <a:moveTo>
                    <a:pt x="482" y="0"/>
                  </a:moveTo>
                  <a:lnTo>
                    <a:pt x="484" y="213"/>
                  </a:lnTo>
                  <a:lnTo>
                    <a:pt x="0" y="214"/>
                  </a:lnTo>
                  <a:lnTo>
                    <a:pt x="189" y="177"/>
                  </a:lnTo>
                  <a:lnTo>
                    <a:pt x="241" y="163"/>
                  </a:lnTo>
                  <a:lnTo>
                    <a:pt x="319" y="127"/>
                  </a:lnTo>
                  <a:lnTo>
                    <a:pt x="390" y="8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2692" name="Freeform 4"/>
            <p:cNvSpPr>
              <a:spLocks/>
            </p:cNvSpPr>
            <p:nvPr/>
          </p:nvSpPr>
          <p:spPr bwMode="auto">
            <a:xfrm>
              <a:off x="4733" y="2769"/>
              <a:ext cx="484" cy="207"/>
            </a:xfrm>
            <a:custGeom>
              <a:avLst/>
              <a:gdLst>
                <a:gd name="T0" fmla="*/ 1 w 484"/>
                <a:gd name="T1" fmla="*/ 0 h 169"/>
                <a:gd name="T2" fmla="*/ 0 w 484"/>
                <a:gd name="T3" fmla="*/ 168 h 169"/>
                <a:gd name="T4" fmla="*/ 484 w 484"/>
                <a:gd name="T5" fmla="*/ 169 h 169"/>
                <a:gd name="T6" fmla="*/ 295 w 484"/>
                <a:gd name="T7" fmla="*/ 139 h 169"/>
                <a:gd name="T8" fmla="*/ 243 w 484"/>
                <a:gd name="T9" fmla="*/ 127 h 169"/>
                <a:gd name="T10" fmla="*/ 165 w 484"/>
                <a:gd name="T11" fmla="*/ 98 h 169"/>
                <a:gd name="T12" fmla="*/ 94 w 484"/>
                <a:gd name="T13" fmla="*/ 61 h 169"/>
                <a:gd name="T14" fmla="*/ 1 w 484"/>
                <a:gd name="T1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4" h="169">
                  <a:moveTo>
                    <a:pt x="1" y="0"/>
                  </a:moveTo>
                  <a:lnTo>
                    <a:pt x="0" y="168"/>
                  </a:lnTo>
                  <a:lnTo>
                    <a:pt x="484" y="169"/>
                  </a:lnTo>
                  <a:lnTo>
                    <a:pt x="295" y="139"/>
                  </a:lnTo>
                  <a:lnTo>
                    <a:pt x="243" y="127"/>
                  </a:lnTo>
                  <a:lnTo>
                    <a:pt x="165" y="98"/>
                  </a:lnTo>
                  <a:lnTo>
                    <a:pt x="94" y="6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2693" name="Line 5"/>
            <p:cNvSpPr>
              <a:spLocks noChangeShapeType="1"/>
            </p:cNvSpPr>
            <p:nvPr/>
          </p:nvSpPr>
          <p:spPr bwMode="auto">
            <a:xfrm>
              <a:off x="436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2694" name="Line 6"/>
            <p:cNvSpPr>
              <a:spLocks noChangeShapeType="1"/>
            </p:cNvSpPr>
            <p:nvPr/>
          </p:nvSpPr>
          <p:spPr bwMode="auto">
            <a:xfrm>
              <a:off x="3604" y="2942"/>
              <a:ext cx="0" cy="3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2695" name="Freeform 7"/>
            <p:cNvSpPr>
              <a:spLocks/>
            </p:cNvSpPr>
            <p:nvPr/>
          </p:nvSpPr>
          <p:spPr bwMode="auto">
            <a:xfrm>
              <a:off x="2447" y="1531"/>
              <a:ext cx="3064" cy="1440"/>
            </a:xfrm>
            <a:custGeom>
              <a:avLst/>
              <a:gdLst>
                <a:gd name="T0" fmla="*/ 0 w 3448"/>
                <a:gd name="T1" fmla="*/ 1701 h 1703"/>
                <a:gd name="T2" fmla="*/ 225 w 3448"/>
                <a:gd name="T3" fmla="*/ 1698 h 1703"/>
                <a:gd name="T4" fmla="*/ 377 w 3448"/>
                <a:gd name="T5" fmla="*/ 1691 h 1703"/>
                <a:gd name="T6" fmla="*/ 532 w 3448"/>
                <a:gd name="T7" fmla="*/ 1667 h 1703"/>
                <a:gd name="T8" fmla="*/ 622 w 3448"/>
                <a:gd name="T9" fmla="*/ 1641 h 1703"/>
                <a:gd name="T10" fmla="*/ 700 w 3448"/>
                <a:gd name="T11" fmla="*/ 1603 h 1703"/>
                <a:gd name="T12" fmla="*/ 760 w 3448"/>
                <a:gd name="T13" fmla="*/ 1560 h 1703"/>
                <a:gd name="T14" fmla="*/ 820 w 3448"/>
                <a:gd name="T15" fmla="*/ 1511 h 1703"/>
                <a:gd name="T16" fmla="*/ 879 w 3448"/>
                <a:gd name="T17" fmla="*/ 1450 h 1703"/>
                <a:gd name="T18" fmla="*/ 947 w 3448"/>
                <a:gd name="T19" fmla="*/ 1365 h 1703"/>
                <a:gd name="T20" fmla="*/ 999 w 3448"/>
                <a:gd name="T21" fmla="*/ 1285 h 1703"/>
                <a:gd name="T22" fmla="*/ 1043 w 3448"/>
                <a:gd name="T23" fmla="*/ 1210 h 1703"/>
                <a:gd name="T24" fmla="*/ 1083 w 3448"/>
                <a:gd name="T25" fmla="*/ 1139 h 1703"/>
                <a:gd name="T26" fmla="*/ 1114 w 3448"/>
                <a:gd name="T27" fmla="*/ 1077 h 1703"/>
                <a:gd name="T28" fmla="*/ 1146 w 3448"/>
                <a:gd name="T29" fmla="*/ 1007 h 1703"/>
                <a:gd name="T30" fmla="*/ 1190 w 3448"/>
                <a:gd name="T31" fmla="*/ 913 h 1703"/>
                <a:gd name="T32" fmla="*/ 1235 w 3448"/>
                <a:gd name="T33" fmla="*/ 807 h 1703"/>
                <a:gd name="T34" fmla="*/ 1289 w 3448"/>
                <a:gd name="T35" fmla="*/ 679 h 1703"/>
                <a:gd name="T36" fmla="*/ 1331 w 3448"/>
                <a:gd name="T37" fmla="*/ 576 h 1703"/>
                <a:gd name="T38" fmla="*/ 1368 w 3448"/>
                <a:gd name="T39" fmla="*/ 484 h 1703"/>
                <a:gd name="T40" fmla="*/ 1407 w 3448"/>
                <a:gd name="T41" fmla="*/ 399 h 1703"/>
                <a:gd name="T42" fmla="*/ 1457 w 3448"/>
                <a:gd name="T43" fmla="*/ 297 h 1703"/>
                <a:gd name="T44" fmla="*/ 1488 w 3448"/>
                <a:gd name="T45" fmla="*/ 234 h 1703"/>
                <a:gd name="T46" fmla="*/ 1529 w 3448"/>
                <a:gd name="T47" fmla="*/ 165 h 1703"/>
                <a:gd name="T48" fmla="*/ 1572 w 3448"/>
                <a:gd name="T49" fmla="*/ 101 h 1703"/>
                <a:gd name="T50" fmla="*/ 1613 w 3448"/>
                <a:gd name="T51" fmla="*/ 55 h 1703"/>
                <a:gd name="T52" fmla="*/ 1671 w 3448"/>
                <a:gd name="T53" fmla="*/ 15 h 1703"/>
                <a:gd name="T54" fmla="*/ 1721 w 3448"/>
                <a:gd name="T55" fmla="*/ 0 h 1703"/>
                <a:gd name="T56" fmla="*/ 1776 w 3448"/>
                <a:gd name="T57" fmla="*/ 15 h 1703"/>
                <a:gd name="T58" fmla="*/ 1835 w 3448"/>
                <a:gd name="T59" fmla="*/ 59 h 1703"/>
                <a:gd name="T60" fmla="*/ 1836 w 3448"/>
                <a:gd name="T61" fmla="*/ 59 h 1703"/>
                <a:gd name="T62" fmla="*/ 1880 w 3448"/>
                <a:gd name="T63" fmla="*/ 113 h 1703"/>
                <a:gd name="T64" fmla="*/ 1912 w 3448"/>
                <a:gd name="T65" fmla="*/ 160 h 1703"/>
                <a:gd name="T66" fmla="*/ 1943 w 3448"/>
                <a:gd name="T67" fmla="*/ 211 h 1703"/>
                <a:gd name="T68" fmla="*/ 1982 w 3448"/>
                <a:gd name="T69" fmla="*/ 283 h 1703"/>
                <a:gd name="T70" fmla="*/ 2022 w 3448"/>
                <a:gd name="T71" fmla="*/ 361 h 1703"/>
                <a:gd name="T72" fmla="*/ 2058 w 3448"/>
                <a:gd name="T73" fmla="*/ 445 h 1703"/>
                <a:gd name="T74" fmla="*/ 2116 w 3448"/>
                <a:gd name="T75" fmla="*/ 580 h 1703"/>
                <a:gd name="T76" fmla="*/ 2172 w 3448"/>
                <a:gd name="T77" fmla="*/ 717 h 1703"/>
                <a:gd name="T78" fmla="*/ 2222 w 3448"/>
                <a:gd name="T79" fmla="*/ 833 h 1703"/>
                <a:gd name="T80" fmla="*/ 2260 w 3448"/>
                <a:gd name="T81" fmla="*/ 919 h 1703"/>
                <a:gd name="T82" fmla="*/ 2300 w 3448"/>
                <a:gd name="T83" fmla="*/ 1002 h 1703"/>
                <a:gd name="T84" fmla="*/ 2343 w 3448"/>
                <a:gd name="T85" fmla="*/ 1096 h 1703"/>
                <a:gd name="T86" fmla="*/ 2406 w 3448"/>
                <a:gd name="T87" fmla="*/ 1217 h 1703"/>
                <a:gd name="T88" fmla="*/ 2454 w 3448"/>
                <a:gd name="T89" fmla="*/ 1296 h 1703"/>
                <a:gd name="T90" fmla="*/ 2507 w 3448"/>
                <a:gd name="T91" fmla="*/ 1378 h 1703"/>
                <a:gd name="T92" fmla="*/ 2548 w 3448"/>
                <a:gd name="T93" fmla="*/ 1429 h 1703"/>
                <a:gd name="T94" fmla="*/ 2594 w 3448"/>
                <a:gd name="T95" fmla="*/ 1482 h 1703"/>
                <a:gd name="T96" fmla="*/ 2649 w 3448"/>
                <a:gd name="T97" fmla="*/ 1534 h 1703"/>
                <a:gd name="T98" fmla="*/ 2717 w 3448"/>
                <a:gd name="T99" fmla="*/ 1582 h 1703"/>
                <a:gd name="T100" fmla="*/ 2794 w 3448"/>
                <a:gd name="T101" fmla="*/ 1627 h 1703"/>
                <a:gd name="T102" fmla="*/ 2885 w 3448"/>
                <a:gd name="T103" fmla="*/ 1659 h 1703"/>
                <a:gd name="T104" fmla="*/ 2968 w 3448"/>
                <a:gd name="T105" fmla="*/ 1678 h 1703"/>
                <a:gd name="T106" fmla="*/ 3101 w 3448"/>
                <a:gd name="T107" fmla="*/ 1695 h 1703"/>
                <a:gd name="T108" fmla="*/ 3179 w 3448"/>
                <a:gd name="T109" fmla="*/ 1698 h 1703"/>
                <a:gd name="T110" fmla="*/ 3448 w 3448"/>
                <a:gd name="T111" fmla="*/ 1701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48" h="1703">
                  <a:moveTo>
                    <a:pt x="0" y="1701"/>
                  </a:moveTo>
                  <a:cubicBezTo>
                    <a:pt x="95" y="1701"/>
                    <a:pt x="131" y="1703"/>
                    <a:pt x="225" y="1698"/>
                  </a:cubicBezTo>
                  <a:cubicBezTo>
                    <a:pt x="284" y="1695"/>
                    <a:pt x="326" y="1696"/>
                    <a:pt x="377" y="1691"/>
                  </a:cubicBezTo>
                  <a:cubicBezTo>
                    <a:pt x="428" y="1686"/>
                    <a:pt x="491" y="1675"/>
                    <a:pt x="532" y="1667"/>
                  </a:cubicBezTo>
                  <a:cubicBezTo>
                    <a:pt x="572" y="1658"/>
                    <a:pt x="594" y="1651"/>
                    <a:pt x="622" y="1641"/>
                  </a:cubicBezTo>
                  <a:cubicBezTo>
                    <a:pt x="650" y="1630"/>
                    <a:pt x="677" y="1617"/>
                    <a:pt x="700" y="1603"/>
                  </a:cubicBezTo>
                  <a:cubicBezTo>
                    <a:pt x="723" y="1589"/>
                    <a:pt x="740" y="1575"/>
                    <a:pt x="760" y="1560"/>
                  </a:cubicBezTo>
                  <a:cubicBezTo>
                    <a:pt x="780" y="1545"/>
                    <a:pt x="800" y="1529"/>
                    <a:pt x="820" y="1511"/>
                  </a:cubicBezTo>
                  <a:cubicBezTo>
                    <a:pt x="840" y="1493"/>
                    <a:pt x="858" y="1474"/>
                    <a:pt x="879" y="1450"/>
                  </a:cubicBezTo>
                  <a:cubicBezTo>
                    <a:pt x="900" y="1426"/>
                    <a:pt x="927" y="1393"/>
                    <a:pt x="947" y="1365"/>
                  </a:cubicBezTo>
                  <a:cubicBezTo>
                    <a:pt x="967" y="1337"/>
                    <a:pt x="983" y="1311"/>
                    <a:pt x="999" y="1285"/>
                  </a:cubicBezTo>
                  <a:cubicBezTo>
                    <a:pt x="1015" y="1259"/>
                    <a:pt x="1029" y="1234"/>
                    <a:pt x="1043" y="1210"/>
                  </a:cubicBezTo>
                  <a:cubicBezTo>
                    <a:pt x="1057" y="1186"/>
                    <a:pt x="1071" y="1161"/>
                    <a:pt x="1083" y="1139"/>
                  </a:cubicBezTo>
                  <a:cubicBezTo>
                    <a:pt x="1095" y="1117"/>
                    <a:pt x="1104" y="1099"/>
                    <a:pt x="1114" y="1077"/>
                  </a:cubicBezTo>
                  <a:cubicBezTo>
                    <a:pt x="1124" y="1055"/>
                    <a:pt x="1133" y="1034"/>
                    <a:pt x="1146" y="1007"/>
                  </a:cubicBezTo>
                  <a:cubicBezTo>
                    <a:pt x="1159" y="980"/>
                    <a:pt x="1175" y="946"/>
                    <a:pt x="1190" y="913"/>
                  </a:cubicBezTo>
                  <a:cubicBezTo>
                    <a:pt x="1205" y="880"/>
                    <a:pt x="1219" y="846"/>
                    <a:pt x="1235" y="807"/>
                  </a:cubicBezTo>
                  <a:cubicBezTo>
                    <a:pt x="1251" y="768"/>
                    <a:pt x="1273" y="717"/>
                    <a:pt x="1289" y="679"/>
                  </a:cubicBezTo>
                  <a:cubicBezTo>
                    <a:pt x="1305" y="641"/>
                    <a:pt x="1318" y="609"/>
                    <a:pt x="1331" y="576"/>
                  </a:cubicBezTo>
                  <a:cubicBezTo>
                    <a:pt x="1344" y="543"/>
                    <a:pt x="1355" y="513"/>
                    <a:pt x="1368" y="484"/>
                  </a:cubicBezTo>
                  <a:cubicBezTo>
                    <a:pt x="1381" y="455"/>
                    <a:pt x="1392" y="430"/>
                    <a:pt x="1407" y="399"/>
                  </a:cubicBezTo>
                  <a:cubicBezTo>
                    <a:pt x="1422" y="368"/>
                    <a:pt x="1443" y="325"/>
                    <a:pt x="1457" y="297"/>
                  </a:cubicBezTo>
                  <a:cubicBezTo>
                    <a:pt x="1471" y="269"/>
                    <a:pt x="1476" y="256"/>
                    <a:pt x="1488" y="234"/>
                  </a:cubicBezTo>
                  <a:cubicBezTo>
                    <a:pt x="1500" y="212"/>
                    <a:pt x="1515" y="187"/>
                    <a:pt x="1529" y="165"/>
                  </a:cubicBezTo>
                  <a:cubicBezTo>
                    <a:pt x="1543" y="143"/>
                    <a:pt x="1558" y="119"/>
                    <a:pt x="1572" y="101"/>
                  </a:cubicBezTo>
                  <a:cubicBezTo>
                    <a:pt x="1586" y="83"/>
                    <a:pt x="1597" y="69"/>
                    <a:pt x="1613" y="55"/>
                  </a:cubicBezTo>
                  <a:cubicBezTo>
                    <a:pt x="1629" y="41"/>
                    <a:pt x="1653" y="24"/>
                    <a:pt x="1671" y="15"/>
                  </a:cubicBezTo>
                  <a:cubicBezTo>
                    <a:pt x="1689" y="6"/>
                    <a:pt x="1704" y="0"/>
                    <a:pt x="1721" y="0"/>
                  </a:cubicBezTo>
                  <a:cubicBezTo>
                    <a:pt x="1738" y="0"/>
                    <a:pt x="1757" y="5"/>
                    <a:pt x="1776" y="15"/>
                  </a:cubicBezTo>
                  <a:cubicBezTo>
                    <a:pt x="1795" y="25"/>
                    <a:pt x="1825" y="52"/>
                    <a:pt x="1835" y="59"/>
                  </a:cubicBezTo>
                  <a:cubicBezTo>
                    <a:pt x="1845" y="66"/>
                    <a:pt x="1828" y="50"/>
                    <a:pt x="1836" y="59"/>
                  </a:cubicBezTo>
                  <a:cubicBezTo>
                    <a:pt x="1844" y="68"/>
                    <a:pt x="1867" y="96"/>
                    <a:pt x="1880" y="113"/>
                  </a:cubicBezTo>
                  <a:cubicBezTo>
                    <a:pt x="1893" y="130"/>
                    <a:pt x="1902" y="144"/>
                    <a:pt x="1912" y="160"/>
                  </a:cubicBezTo>
                  <a:cubicBezTo>
                    <a:pt x="1922" y="176"/>
                    <a:pt x="1931" y="191"/>
                    <a:pt x="1943" y="211"/>
                  </a:cubicBezTo>
                  <a:cubicBezTo>
                    <a:pt x="1955" y="231"/>
                    <a:pt x="1969" y="258"/>
                    <a:pt x="1982" y="283"/>
                  </a:cubicBezTo>
                  <a:cubicBezTo>
                    <a:pt x="1995" y="308"/>
                    <a:pt x="2009" y="334"/>
                    <a:pt x="2022" y="361"/>
                  </a:cubicBezTo>
                  <a:cubicBezTo>
                    <a:pt x="2035" y="388"/>
                    <a:pt x="2042" y="409"/>
                    <a:pt x="2058" y="445"/>
                  </a:cubicBezTo>
                  <a:cubicBezTo>
                    <a:pt x="2074" y="481"/>
                    <a:pt x="2097" y="535"/>
                    <a:pt x="2116" y="580"/>
                  </a:cubicBezTo>
                  <a:cubicBezTo>
                    <a:pt x="2135" y="625"/>
                    <a:pt x="2154" y="675"/>
                    <a:pt x="2172" y="717"/>
                  </a:cubicBezTo>
                  <a:cubicBezTo>
                    <a:pt x="2190" y="759"/>
                    <a:pt x="2207" y="799"/>
                    <a:pt x="2222" y="833"/>
                  </a:cubicBezTo>
                  <a:cubicBezTo>
                    <a:pt x="2237" y="867"/>
                    <a:pt x="2247" y="891"/>
                    <a:pt x="2260" y="919"/>
                  </a:cubicBezTo>
                  <a:cubicBezTo>
                    <a:pt x="2273" y="947"/>
                    <a:pt x="2286" y="973"/>
                    <a:pt x="2300" y="1002"/>
                  </a:cubicBezTo>
                  <a:cubicBezTo>
                    <a:pt x="2314" y="1031"/>
                    <a:pt x="2325" y="1060"/>
                    <a:pt x="2343" y="1096"/>
                  </a:cubicBezTo>
                  <a:cubicBezTo>
                    <a:pt x="2361" y="1132"/>
                    <a:pt x="2388" y="1184"/>
                    <a:pt x="2406" y="1217"/>
                  </a:cubicBezTo>
                  <a:cubicBezTo>
                    <a:pt x="2424" y="1250"/>
                    <a:pt x="2437" y="1269"/>
                    <a:pt x="2454" y="1296"/>
                  </a:cubicBezTo>
                  <a:cubicBezTo>
                    <a:pt x="2471" y="1323"/>
                    <a:pt x="2491" y="1356"/>
                    <a:pt x="2507" y="1378"/>
                  </a:cubicBezTo>
                  <a:cubicBezTo>
                    <a:pt x="2523" y="1400"/>
                    <a:pt x="2534" y="1412"/>
                    <a:pt x="2548" y="1429"/>
                  </a:cubicBezTo>
                  <a:cubicBezTo>
                    <a:pt x="2562" y="1446"/>
                    <a:pt x="2577" y="1465"/>
                    <a:pt x="2594" y="1482"/>
                  </a:cubicBezTo>
                  <a:cubicBezTo>
                    <a:pt x="2611" y="1499"/>
                    <a:pt x="2628" y="1517"/>
                    <a:pt x="2649" y="1534"/>
                  </a:cubicBezTo>
                  <a:cubicBezTo>
                    <a:pt x="2670" y="1551"/>
                    <a:pt x="2693" y="1566"/>
                    <a:pt x="2717" y="1582"/>
                  </a:cubicBezTo>
                  <a:cubicBezTo>
                    <a:pt x="2741" y="1598"/>
                    <a:pt x="2766" y="1614"/>
                    <a:pt x="2794" y="1627"/>
                  </a:cubicBezTo>
                  <a:cubicBezTo>
                    <a:pt x="2822" y="1640"/>
                    <a:pt x="2856" y="1651"/>
                    <a:pt x="2885" y="1659"/>
                  </a:cubicBezTo>
                  <a:cubicBezTo>
                    <a:pt x="2914" y="1667"/>
                    <a:pt x="2932" y="1672"/>
                    <a:pt x="2968" y="1678"/>
                  </a:cubicBezTo>
                  <a:cubicBezTo>
                    <a:pt x="3004" y="1684"/>
                    <a:pt x="3066" y="1692"/>
                    <a:pt x="3101" y="1695"/>
                  </a:cubicBezTo>
                  <a:cubicBezTo>
                    <a:pt x="3136" y="1698"/>
                    <a:pt x="3121" y="1697"/>
                    <a:pt x="3179" y="1698"/>
                  </a:cubicBezTo>
                  <a:cubicBezTo>
                    <a:pt x="3237" y="1699"/>
                    <a:pt x="3392" y="1701"/>
                    <a:pt x="3448" y="1701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42699" name="Line 11"/>
          <p:cNvSpPr>
            <a:spLocks noChangeShapeType="1"/>
          </p:cNvSpPr>
          <p:nvPr/>
        </p:nvSpPr>
        <p:spPr bwMode="auto">
          <a:xfrm>
            <a:off x="1143000" y="160020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2701" name="Line 13"/>
          <p:cNvSpPr>
            <a:spLocks noChangeShapeType="1"/>
          </p:cNvSpPr>
          <p:nvPr/>
        </p:nvSpPr>
        <p:spPr bwMode="auto">
          <a:xfrm>
            <a:off x="449580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2702" name="Line 14"/>
          <p:cNvSpPr>
            <a:spLocks noChangeShapeType="1"/>
          </p:cNvSpPr>
          <p:nvPr/>
        </p:nvSpPr>
        <p:spPr bwMode="auto">
          <a:xfrm>
            <a:off x="6305550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2703" name="Line 15"/>
          <p:cNvSpPr>
            <a:spLocks noChangeShapeType="1"/>
          </p:cNvSpPr>
          <p:nvPr/>
        </p:nvSpPr>
        <p:spPr bwMode="auto">
          <a:xfrm>
            <a:off x="2732088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2704" name="Text Box 16"/>
          <p:cNvSpPr txBox="1">
            <a:spLocks noChangeArrowheads="1"/>
          </p:cNvSpPr>
          <p:nvPr/>
        </p:nvSpPr>
        <p:spPr bwMode="auto">
          <a:xfrm>
            <a:off x="4413250" y="4843463"/>
            <a:ext cx="385763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endParaRPr lang="en-GB" b="0"/>
          </a:p>
        </p:txBody>
      </p:sp>
      <p:sp>
        <p:nvSpPr>
          <p:cNvPr id="242705" name="Text Box 17"/>
          <p:cNvSpPr txBox="1">
            <a:spLocks noChangeArrowheads="1"/>
          </p:cNvSpPr>
          <p:nvPr/>
        </p:nvSpPr>
        <p:spPr bwMode="auto">
          <a:xfrm>
            <a:off x="5486400" y="4843463"/>
            <a:ext cx="9144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/>
              <a:t>+1.96sd</a:t>
            </a:r>
            <a:endParaRPr lang="en-GB" b="0"/>
          </a:p>
        </p:txBody>
      </p:sp>
      <p:sp>
        <p:nvSpPr>
          <p:cNvPr id="242706" name="Text Box 18"/>
          <p:cNvSpPr txBox="1">
            <a:spLocks noChangeArrowheads="1"/>
          </p:cNvSpPr>
          <p:nvPr/>
        </p:nvSpPr>
        <p:spPr bwMode="auto">
          <a:xfrm>
            <a:off x="3690938" y="4843463"/>
            <a:ext cx="7620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sd</a:t>
            </a:r>
            <a:endParaRPr lang="en-GB" b="0"/>
          </a:p>
        </p:txBody>
      </p:sp>
      <p:sp>
        <p:nvSpPr>
          <p:cNvPr id="242707" name="Line 19"/>
          <p:cNvSpPr>
            <a:spLocks noChangeShapeType="1"/>
          </p:cNvSpPr>
          <p:nvPr/>
        </p:nvSpPr>
        <p:spPr bwMode="auto">
          <a:xfrm>
            <a:off x="3281363" y="4670425"/>
            <a:ext cx="0" cy="53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2708" name="Text Box 20"/>
          <p:cNvSpPr txBox="1">
            <a:spLocks noChangeArrowheads="1"/>
          </p:cNvSpPr>
          <p:nvPr/>
        </p:nvSpPr>
        <p:spPr bwMode="auto">
          <a:xfrm>
            <a:off x="2790825" y="4843463"/>
            <a:ext cx="928688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GB">
                <a:latin typeface="Symbol" pitchFamily="18" charset="2"/>
              </a:rPr>
              <a:t>m</a:t>
            </a:r>
            <a:r>
              <a:rPr lang="en-GB" i="0" baseline="-25000"/>
              <a:t>0</a:t>
            </a:r>
            <a:r>
              <a:rPr lang="en-GB" i="0">
                <a:cs typeface="Arial" charset="0"/>
              </a:rPr>
              <a:t>–</a:t>
            </a:r>
            <a:r>
              <a:rPr lang="en-GB" i="0"/>
              <a:t>1.96sd</a:t>
            </a:r>
            <a:endParaRPr lang="en-GB" b="0"/>
          </a:p>
        </p:txBody>
      </p:sp>
      <p:sp>
        <p:nvSpPr>
          <p:cNvPr id="242717" name="Text Box 2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i="0">
                <a:solidFill>
                  <a:srgbClr val="3366FF"/>
                </a:solidFill>
              </a:rPr>
              <a:t>8</a:t>
            </a:r>
            <a:endParaRPr lang="en-US" sz="1000" b="0" i="0">
              <a:solidFill>
                <a:srgbClr val="3366FF"/>
              </a:solidFill>
            </a:endParaRPr>
          </a:p>
        </p:txBody>
      </p:sp>
      <p:sp>
        <p:nvSpPr>
          <p:cNvPr id="242721" name="Text Box 3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i="0"/>
              <a:t>To see if it is compatible with our sample estimate </a:t>
            </a:r>
            <a:r>
              <a:rPr lang="en-GB" sz="1500"/>
              <a:t>X</a:t>
            </a:r>
            <a:r>
              <a:rPr lang="en-GB" sz="1500" i="0"/>
              <a:t>, we need to draw the probability distribution of </a:t>
            </a:r>
            <a:r>
              <a:rPr lang="en-GB" sz="1500"/>
              <a:t>X</a:t>
            </a:r>
            <a:r>
              <a:rPr lang="en-GB" sz="1500" i="0"/>
              <a:t> conditional on </a:t>
            </a:r>
            <a:r>
              <a:rPr lang="en-GB" sz="1500"/>
              <a:t>H</a:t>
            </a:r>
            <a:r>
              <a:rPr lang="en-GB" sz="1500" i="0" baseline="-25000"/>
              <a:t>0</a:t>
            </a:r>
            <a:r>
              <a:rPr lang="en-GB" sz="1500" i="0"/>
              <a:t>: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/>
              <a:t> = </a:t>
            </a:r>
            <a:r>
              <a:rPr lang="en-GB" sz="1500">
                <a:latin typeface="Symbol" pitchFamily="18" charset="2"/>
              </a:rPr>
              <a:t>m</a:t>
            </a:r>
            <a:r>
              <a:rPr lang="en-GB" sz="1500" i="0" baseline="-25000"/>
              <a:t>0</a:t>
            </a:r>
            <a:r>
              <a:rPr lang="en-GB" sz="1500" i="0"/>
              <a:t> being true.</a:t>
            </a:r>
          </a:p>
        </p:txBody>
      </p:sp>
      <p:sp>
        <p:nvSpPr>
          <p:cNvPr id="242723" name="Text Box 35"/>
          <p:cNvSpPr txBox="1">
            <a:spLocks noChangeArrowheads="1"/>
          </p:cNvSpPr>
          <p:nvPr/>
        </p:nvSpPr>
        <p:spPr bwMode="auto">
          <a:xfrm>
            <a:off x="4953000" y="47625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X</a:t>
            </a:r>
            <a:endParaRPr lang="en-GB" b="0"/>
          </a:p>
        </p:txBody>
      </p:sp>
      <p:sp>
        <p:nvSpPr>
          <p:cNvPr id="242726" name="Line 38"/>
          <p:cNvSpPr>
            <a:spLocks noChangeShapeType="1"/>
          </p:cNvSpPr>
          <p:nvPr/>
        </p:nvSpPr>
        <p:spPr bwMode="auto">
          <a:xfrm>
            <a:off x="1768475" y="6135688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Text Box 36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i="0" dirty="0"/>
              <a:t>CONFIDENCE INTERVALS</a:t>
            </a:r>
            <a:endParaRPr lang="en-GB" sz="1600" b="0" i="0" dirty="0">
              <a:latin typeface="Times New Roman" pitchFamily="18" charset="0"/>
            </a:endParaRPr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704850" y="102076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0" dirty="0"/>
              <a:t>probability density function of </a:t>
            </a:r>
            <a:r>
              <a:rPr lang="en-GB" sz="1600" dirty="0" smtClean="0"/>
              <a:t>X</a:t>
            </a:r>
            <a:endParaRPr lang="en-GB" sz="1600" dirty="0"/>
          </a:p>
        </p:txBody>
      </p:sp>
      <p:sp>
        <p:nvSpPr>
          <p:cNvPr id="38" name="Line 59"/>
          <p:cNvSpPr>
            <a:spLocks noChangeShapeType="1"/>
          </p:cNvSpPr>
          <p:nvPr/>
        </p:nvSpPr>
        <p:spPr bwMode="auto">
          <a:xfrm>
            <a:off x="3803650" y="1096963"/>
            <a:ext cx="9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Text Box 37"/>
          <p:cNvSpPr txBox="1">
            <a:spLocks noChangeArrowheads="1"/>
          </p:cNvSpPr>
          <p:nvPr/>
        </p:nvSpPr>
        <p:spPr bwMode="auto">
          <a:xfrm>
            <a:off x="704850" y="1268413"/>
            <a:ext cx="34385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1600" i="0" dirty="0" smtClean="0"/>
              <a:t>conditional on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dirty="0" smtClean="0"/>
              <a:t> =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i="0" baseline="-25000" dirty="0" smtClean="0"/>
              <a:t>0</a:t>
            </a:r>
            <a:r>
              <a:rPr lang="en-GB" sz="1600" i="0" dirty="0" smtClean="0"/>
              <a:t> being true</a:t>
            </a:r>
            <a:endParaRPr lang="en-GB" sz="1600" b="0" i="0" dirty="0"/>
          </a:p>
        </p:txBody>
      </p:sp>
      <p:sp>
        <p:nvSpPr>
          <p:cNvPr id="41" name="Line 12"/>
          <p:cNvSpPr>
            <a:spLocks noChangeShapeType="1"/>
          </p:cNvSpPr>
          <p:nvPr/>
        </p:nvSpPr>
        <p:spPr bwMode="auto">
          <a:xfrm>
            <a:off x="1143000" y="4724400"/>
            <a:ext cx="702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2722" name="Oval 34"/>
          <p:cNvSpPr>
            <a:spLocks noChangeAspect="1" noChangeArrowheads="1"/>
          </p:cNvSpPr>
          <p:nvPr/>
        </p:nvSpPr>
        <p:spPr bwMode="auto">
          <a:xfrm>
            <a:off x="5064125" y="464820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2725" name="Line 37"/>
          <p:cNvSpPr>
            <a:spLocks noChangeShapeType="1"/>
          </p:cNvSpPr>
          <p:nvPr/>
        </p:nvSpPr>
        <p:spPr bwMode="auto">
          <a:xfrm>
            <a:off x="5026025" y="5907088"/>
            <a:ext cx="9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2727" name="Line 39"/>
          <p:cNvSpPr>
            <a:spLocks noChangeShapeType="1"/>
          </p:cNvSpPr>
          <p:nvPr/>
        </p:nvSpPr>
        <p:spPr bwMode="auto">
          <a:xfrm>
            <a:off x="5089525" y="4832350"/>
            <a:ext cx="107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" name="Rectangle 8"/>
          <p:cNvSpPr>
            <a:spLocks noChangeArrowheads="1"/>
          </p:cNvSpPr>
          <p:nvPr/>
        </p:nvSpPr>
        <p:spPr bwMode="auto">
          <a:xfrm>
            <a:off x="5705475" y="838200"/>
            <a:ext cx="2057400" cy="7048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39"/>
          <p:cNvSpPr txBox="1">
            <a:spLocks noChangeArrowheads="1"/>
          </p:cNvSpPr>
          <p:nvPr/>
        </p:nvSpPr>
        <p:spPr bwMode="auto">
          <a:xfrm>
            <a:off x="5791200" y="858838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0" dirty="0"/>
              <a:t>null hypothesis</a:t>
            </a:r>
            <a:endParaRPr lang="en-GB" sz="1800" dirty="0"/>
          </a:p>
          <a:p>
            <a:pPr>
              <a:spcBef>
                <a:spcPts val="0"/>
              </a:spcBef>
            </a:pPr>
            <a:r>
              <a:rPr lang="en-GB" sz="1800" dirty="0"/>
              <a:t>H</a:t>
            </a:r>
            <a:r>
              <a:rPr lang="en-GB" sz="1800" i="0" baseline="-25000" dirty="0"/>
              <a:t>0</a:t>
            </a:r>
            <a:r>
              <a:rPr lang="en-GB" sz="1800" i="0" dirty="0"/>
              <a:t>: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dirty="0"/>
              <a:t> = </a:t>
            </a:r>
            <a:r>
              <a:rPr lang="en-GB" sz="1800" dirty="0">
                <a:latin typeface="Symbol" pitchFamily="18" charset="2"/>
              </a:rPr>
              <a:t>m</a:t>
            </a:r>
            <a:r>
              <a:rPr lang="en-GB" sz="1800" i="0" baseline="-25000" dirty="0"/>
              <a:t>0</a:t>
            </a:r>
            <a:endParaRPr lang="en-GB" sz="900" b="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126354E-72B3-43A4-B780-7BC9A91F48D4}"/>
</file>

<file path=customXml/itemProps2.xml><?xml version="1.0" encoding="utf-8"?>
<ds:datastoreItem xmlns:ds="http://schemas.openxmlformats.org/officeDocument/2006/customXml" ds:itemID="{2F7C4ED2-9117-468D-BF2C-80C902AEB035}"/>
</file>

<file path=customXml/itemProps3.xml><?xml version="1.0" encoding="utf-8"?>
<ds:datastoreItem xmlns:ds="http://schemas.openxmlformats.org/officeDocument/2006/customXml" ds:itemID="{8E7235F1-5676-4B0A-ADBA-2CD54D9D2263}"/>
</file>

<file path=docProps/app.xml><?xml version="1.0" encoding="utf-8"?>
<Properties xmlns="http://schemas.openxmlformats.org/officeDocument/2006/extended-properties" xmlns:vt="http://schemas.openxmlformats.org/officeDocument/2006/docPropsVTypes">
  <TotalTime>4523</TotalTime>
  <Words>1764</Words>
  <Application>Microsoft Office PowerPoint</Application>
  <PresentationFormat>On-screen Show (4:3)</PresentationFormat>
  <Paragraphs>409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113</cp:revision>
  <dcterms:created xsi:type="dcterms:W3CDTF">1998-05-09T13:24:56Z</dcterms:created>
  <dcterms:modified xsi:type="dcterms:W3CDTF">2016-04-21T12:30:34Z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