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37.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18" r:id="rId2"/>
    <p:sldId id="375" r:id="rId3"/>
    <p:sldId id="378" r:id="rId4"/>
    <p:sldId id="377" r:id="rId5"/>
    <p:sldId id="379" r:id="rId6"/>
    <p:sldId id="380" r:id="rId7"/>
    <p:sldId id="382" r:id="rId8"/>
    <p:sldId id="292" r:id="rId9"/>
    <p:sldId id="383" r:id="rId10"/>
    <p:sldId id="384" r:id="rId11"/>
    <p:sldId id="385" r:id="rId12"/>
    <p:sldId id="386" r:id="rId13"/>
    <p:sldId id="387" r:id="rId14"/>
    <p:sldId id="300" r:id="rId15"/>
    <p:sldId id="301" r:id="rId16"/>
    <p:sldId id="302" r:id="rId17"/>
    <p:sldId id="303" r:id="rId18"/>
    <p:sldId id="304" r:id="rId19"/>
    <p:sldId id="388" r:id="rId20"/>
    <p:sldId id="307" r:id="rId21"/>
    <p:sldId id="308" r:id="rId22"/>
    <p:sldId id="309" r:id="rId23"/>
    <p:sldId id="310" r:id="rId24"/>
    <p:sldId id="311" r:id="rId25"/>
    <p:sldId id="312" r:id="rId26"/>
    <p:sldId id="313" r:id="rId27"/>
    <p:sldId id="358" r:id="rId28"/>
    <p:sldId id="389" r:id="rId29"/>
    <p:sldId id="390" r:id="rId30"/>
    <p:sldId id="391" r:id="rId31"/>
    <p:sldId id="392" r:id="rId32"/>
    <p:sldId id="393" r:id="rId33"/>
    <p:sldId id="415" r:id="rId34"/>
    <p:sldId id="395" r:id="rId35"/>
    <p:sldId id="396" r:id="rId36"/>
    <p:sldId id="397" r:id="rId37"/>
    <p:sldId id="414" r:id="rId38"/>
    <p:sldId id="337" r:id="rId39"/>
    <p:sldId id="399" r:id="rId40"/>
    <p:sldId id="400" r:id="rId41"/>
    <p:sldId id="401" r:id="rId42"/>
    <p:sldId id="402" r:id="rId43"/>
    <p:sldId id="403" r:id="rId44"/>
    <p:sldId id="416" r:id="rId45"/>
    <p:sldId id="417" r:id="rId46"/>
    <p:sldId id="405" r:id="rId47"/>
    <p:sldId id="406" r:id="rId48"/>
    <p:sldId id="407" r:id="rId49"/>
    <p:sldId id="408" r:id="rId50"/>
    <p:sldId id="409" r:id="rId51"/>
    <p:sldId id="345" r:id="rId52"/>
    <p:sldId id="410" r:id="rId53"/>
    <p:sldId id="411" r:id="rId54"/>
    <p:sldId id="412" r:id="rId55"/>
    <p:sldId id="413" r:id="rId56"/>
    <p:sldId id="284" r:id="rId5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003366"/>
    <a:srgbClr val="F8F8FA"/>
    <a:srgbClr val="F5F5F5"/>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68" autoAdjust="0"/>
    <p:restoredTop sz="97962" autoAdjust="0"/>
  </p:normalViewPr>
  <p:slideViewPr>
    <p:cSldViewPr snapToGrid="0" showGuides="1">
      <p:cViewPr>
        <p:scale>
          <a:sx n="100" d="100"/>
          <a:sy n="100" d="100"/>
        </p:scale>
        <p:origin x="-2178" y="-408"/>
      </p:cViewPr>
      <p:guideLst>
        <p:guide orient="horz" pos="2160"/>
        <p:guide pos="4752"/>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8.wmf"/><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11.wmf"/><Relationship Id="rId1" Type="http://schemas.openxmlformats.org/officeDocument/2006/relationships/image" Target="../media/image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11.wmf"/><Relationship Id="rId1" Type="http://schemas.openxmlformats.org/officeDocument/2006/relationships/image" Target="../media/image6.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1E24AB6-E55F-4DBD-AAEF-11BE031CDFC0}" type="slidenum">
              <a:rPr lang="en-US"/>
              <a:pPr/>
              <a:t>‹#›</a:t>
            </a:fld>
            <a:endParaRPr lang="en-US"/>
          </a:p>
        </p:txBody>
      </p:sp>
    </p:spTree>
    <p:extLst>
      <p:ext uri="{BB962C8B-B14F-4D97-AF65-F5344CB8AC3E}">
        <p14:creationId xmlns:p14="http://schemas.microsoft.com/office/powerpoint/2010/main" val="2641162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0FCF71D-0E2D-4388-8DE3-278D1BA8037E}" type="slidenum">
              <a:rPr lang="en-US"/>
              <a:pPr/>
              <a:t>‹#›</a:t>
            </a:fld>
            <a:endParaRPr lang="en-US"/>
          </a:p>
        </p:txBody>
      </p:sp>
    </p:spTree>
    <p:extLst>
      <p:ext uri="{BB962C8B-B14F-4D97-AF65-F5344CB8AC3E}">
        <p14:creationId xmlns:p14="http://schemas.microsoft.com/office/powerpoint/2010/main" val="3531688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C29569F-529A-40DA-956C-23E9F4C26119}" type="slidenum">
              <a:rPr lang="en-US"/>
              <a:pPr/>
              <a:t>‹#›</a:t>
            </a:fld>
            <a:endParaRPr lang="en-US"/>
          </a:p>
        </p:txBody>
      </p:sp>
    </p:spTree>
    <p:extLst>
      <p:ext uri="{BB962C8B-B14F-4D97-AF65-F5344CB8AC3E}">
        <p14:creationId xmlns:p14="http://schemas.microsoft.com/office/powerpoint/2010/main" val="2177237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F56217-E995-4ADA-ABAA-FD6893724631}" type="slidenum">
              <a:rPr lang="en-US"/>
              <a:pPr/>
              <a:t>‹#›</a:t>
            </a:fld>
            <a:endParaRPr lang="en-US"/>
          </a:p>
        </p:txBody>
      </p:sp>
    </p:spTree>
    <p:extLst>
      <p:ext uri="{BB962C8B-B14F-4D97-AF65-F5344CB8AC3E}">
        <p14:creationId xmlns:p14="http://schemas.microsoft.com/office/powerpoint/2010/main" val="2405702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C254A0-717B-4037-B171-6C4B3FD22714}" type="slidenum">
              <a:rPr lang="en-US"/>
              <a:pPr/>
              <a:t>‹#›</a:t>
            </a:fld>
            <a:endParaRPr lang="en-US"/>
          </a:p>
        </p:txBody>
      </p:sp>
    </p:spTree>
    <p:extLst>
      <p:ext uri="{BB962C8B-B14F-4D97-AF65-F5344CB8AC3E}">
        <p14:creationId xmlns:p14="http://schemas.microsoft.com/office/powerpoint/2010/main" val="103755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414B918-39BD-4E76-9CE2-0C07F9DE3A9A}" type="slidenum">
              <a:rPr lang="en-US"/>
              <a:pPr/>
              <a:t>‹#›</a:t>
            </a:fld>
            <a:endParaRPr lang="en-US"/>
          </a:p>
        </p:txBody>
      </p:sp>
    </p:spTree>
    <p:extLst>
      <p:ext uri="{BB962C8B-B14F-4D97-AF65-F5344CB8AC3E}">
        <p14:creationId xmlns:p14="http://schemas.microsoft.com/office/powerpoint/2010/main" val="3473028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30C06E7-569E-4ABE-AA4E-BA39CBCE266F}" type="slidenum">
              <a:rPr lang="en-US"/>
              <a:pPr/>
              <a:t>‹#›</a:t>
            </a:fld>
            <a:endParaRPr lang="en-US"/>
          </a:p>
        </p:txBody>
      </p:sp>
    </p:spTree>
    <p:extLst>
      <p:ext uri="{BB962C8B-B14F-4D97-AF65-F5344CB8AC3E}">
        <p14:creationId xmlns:p14="http://schemas.microsoft.com/office/powerpoint/2010/main" val="3887653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A66863D-9932-4069-9894-700CAA80CAF5}" type="slidenum">
              <a:rPr lang="en-US"/>
              <a:pPr/>
              <a:t>‹#›</a:t>
            </a:fld>
            <a:endParaRPr lang="en-US"/>
          </a:p>
        </p:txBody>
      </p:sp>
    </p:spTree>
    <p:extLst>
      <p:ext uri="{BB962C8B-B14F-4D97-AF65-F5344CB8AC3E}">
        <p14:creationId xmlns:p14="http://schemas.microsoft.com/office/powerpoint/2010/main" val="2714830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6C0B827-5329-4125-A8E2-46A3D7316B94}" type="slidenum">
              <a:rPr lang="en-US"/>
              <a:pPr/>
              <a:t>‹#›</a:t>
            </a:fld>
            <a:endParaRPr lang="en-US"/>
          </a:p>
        </p:txBody>
      </p:sp>
    </p:spTree>
    <p:extLst>
      <p:ext uri="{BB962C8B-B14F-4D97-AF65-F5344CB8AC3E}">
        <p14:creationId xmlns:p14="http://schemas.microsoft.com/office/powerpoint/2010/main" val="2780861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249620-9FD7-4E1A-8040-93C503E8D867}" type="slidenum">
              <a:rPr lang="en-US"/>
              <a:pPr/>
              <a:t>‹#›</a:t>
            </a:fld>
            <a:endParaRPr lang="en-US"/>
          </a:p>
        </p:txBody>
      </p:sp>
    </p:spTree>
    <p:extLst>
      <p:ext uri="{BB962C8B-B14F-4D97-AF65-F5344CB8AC3E}">
        <p14:creationId xmlns:p14="http://schemas.microsoft.com/office/powerpoint/2010/main" val="276616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558CC4A-57D7-4502-95C8-D68AB5E48038}" type="slidenum">
              <a:rPr lang="en-US"/>
              <a:pPr/>
              <a:t>‹#›</a:t>
            </a:fld>
            <a:endParaRPr lang="en-US"/>
          </a:p>
        </p:txBody>
      </p:sp>
    </p:spTree>
    <p:extLst>
      <p:ext uri="{BB962C8B-B14F-4D97-AF65-F5344CB8AC3E}">
        <p14:creationId xmlns:p14="http://schemas.microsoft.com/office/powerpoint/2010/main" val="378249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53FF715-075E-478A-AEFD-DC92874717B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6.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6.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wmf"/><Relationship Id="rId5" Type="http://schemas.openxmlformats.org/officeDocument/2006/relationships/oleObject" Target="../embeddings/oleObject15.bin"/><Relationship Id="rId4" Type="http://schemas.openxmlformats.org/officeDocument/2006/relationships/image" Target="../media/image6.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7.wmf"/><Relationship Id="rId5" Type="http://schemas.openxmlformats.org/officeDocument/2006/relationships/oleObject" Target="../embeddings/oleObject17.bin"/><Relationship Id="rId4" Type="http://schemas.openxmlformats.org/officeDocument/2006/relationships/image" Target="../media/image6.wmf"/></Relationships>
</file>

<file path=ppt/slides/_rels/slide32.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8.wmf"/><Relationship Id="rId5" Type="http://schemas.openxmlformats.org/officeDocument/2006/relationships/oleObject" Target="../embeddings/oleObject19.bin"/><Relationship Id="rId4" Type="http://schemas.openxmlformats.org/officeDocument/2006/relationships/image" Target="../media/image6.wmf"/></Relationships>
</file>

<file path=ppt/slides/_rels/slide33.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9.wmf"/><Relationship Id="rId5" Type="http://schemas.openxmlformats.org/officeDocument/2006/relationships/oleObject" Target="../embeddings/oleObject22.bin"/><Relationship Id="rId4" Type="http://schemas.openxmlformats.org/officeDocument/2006/relationships/image" Target="../media/image6.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10.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10.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10.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10.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1.wmf"/><Relationship Id="rId5" Type="http://schemas.openxmlformats.org/officeDocument/2006/relationships/oleObject" Target="../embeddings/oleObject29.bin"/><Relationship Id="rId4" Type="http://schemas.openxmlformats.org/officeDocument/2006/relationships/image" Target="../media/image6.wmf"/></Relationships>
</file>

<file path=ppt/slides/_rels/slide4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1.wmf"/><Relationship Id="rId5" Type="http://schemas.openxmlformats.org/officeDocument/2006/relationships/oleObject" Target="../embeddings/oleObject32.bin"/><Relationship Id="rId4" Type="http://schemas.openxmlformats.org/officeDocument/2006/relationships/image" Target="../media/image6.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7.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0.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7.wmf"/></Relationships>
</file>

<file path=ppt/slides/_rels/slide51.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3.wmf"/><Relationship Id="rId11" Type="http://schemas.openxmlformats.org/officeDocument/2006/relationships/oleObject" Target="../embeddings/oleObject40.bin"/><Relationship Id="rId5" Type="http://schemas.openxmlformats.org/officeDocument/2006/relationships/oleObject" Target="../embeddings/oleObject37.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39.bin"/></Relationships>
</file>

<file path=ppt/slides/_rels/slide52.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3.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44.bin"/></Relationships>
</file>

<file path=ppt/slides/_rels/slide53.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3.wmf"/><Relationship Id="rId11" Type="http://schemas.openxmlformats.org/officeDocument/2006/relationships/oleObject" Target="../embeddings/oleObject50.bin"/><Relationship Id="rId5" Type="http://schemas.openxmlformats.org/officeDocument/2006/relationships/oleObject" Target="../embeddings/oleObject47.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49.bin"/></Relationships>
</file>

<file path=ppt/slides/_rels/slide54.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3.wmf"/><Relationship Id="rId11" Type="http://schemas.openxmlformats.org/officeDocument/2006/relationships/oleObject" Target="../embeddings/oleObject55.bin"/><Relationship Id="rId5" Type="http://schemas.openxmlformats.org/officeDocument/2006/relationships/oleObject" Target="../embeddings/oleObject52.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54.bin"/></Relationships>
</file>

<file path=ppt/slides/_rels/slide55.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56.bin"/><Relationship Id="rId7" Type="http://schemas.openxmlformats.org/officeDocument/2006/relationships/oleObject" Target="../embeddings/oleObject58.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3.wmf"/><Relationship Id="rId11" Type="http://schemas.openxmlformats.org/officeDocument/2006/relationships/oleObject" Target="../embeddings/oleObject60.bin"/><Relationship Id="rId5" Type="http://schemas.openxmlformats.org/officeDocument/2006/relationships/oleObject" Target="../embeddings/oleObject57.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59.bin"/></Relationships>
</file>

<file path=ppt/slides/_rels/slide5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404073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7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217092"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3"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4"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5"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6"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7" name="Line 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8" name="Line 10"/>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099" name="Line 11"/>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00" name="Line 12"/>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01" name="Line 13"/>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02"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03"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07" name="Text Box 19"/>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7108" name="Text Box 20"/>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17109" name="Text Box 21"/>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17110" name="Text Box 22"/>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17111" name="Text Box 23"/>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17112" name="Text Box 24"/>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17113" name="Text Box 25"/>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17114" name="Text Box 26"/>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17115" name="Text Box 27"/>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17116" name="Text Box 28"/>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17119" name="Line 31"/>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7123" name="Oval 35"/>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7124" name="Text Box 3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 it is not.  It is lower than 10, but we would not expect to be exactly equal to 10 because the sample mean has a random component.</a:t>
            </a: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81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218116"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17"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18"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19"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0"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1" name="Line 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2" name="Line 10"/>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3" name="Line 11"/>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4" name="Line 12"/>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5" name="Line 13"/>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6"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7"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31" name="Text Box 19"/>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8132" name="Text Box 20"/>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18133" name="Text Box 21"/>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18134" name="Text Box 22"/>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18135" name="Text Box 23"/>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18136" name="Text Box 24"/>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18137" name="Text Box 25"/>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18138" name="Text Box 26"/>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18139" name="Text Box 27"/>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18140" name="Text Box 28"/>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18143" name="Line 31"/>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8146" name="Oval 34"/>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48" name="Text Box 3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null hypothesis is true, we should frequently get estimates as low as 9, so there is no real conflict.</a:t>
            </a:r>
            <a:endParaRPr lang="en-GB" sz="1500" b="1">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9172"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219175" name="Freeform 3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76" name="Line 4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77" name="Line 4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78" name="Line 4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79" name="Line 4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0" name="Line 44"/>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1" name="Line 45"/>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2" name="Line 4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3" name="Line 47"/>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4" name="Line 4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5" name="Line 49"/>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86" name="Line 50"/>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9190" name="Text Box 5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9191" name="Text Box 5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19192" name="Text Box 56"/>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219193" name="Text Box 57"/>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219194" name="Text Box 58"/>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219195" name="Text Box 59"/>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219196" name="Text Box 60"/>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219197" name="Text Box 61"/>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219198" name="Text Box 62"/>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219199" name="Text Box 63"/>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219202" name="Line 66"/>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9204" name="Text Box 6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terms of the general case, the sample mean is one standard deviation below the hypothetical population mean.</a:t>
            </a:r>
            <a:endParaRPr lang="en-GB" sz="1500" b="1">
              <a:latin typeface="Times New Roman" pitchFamily="18" charset="0"/>
            </a:endParaRPr>
          </a:p>
        </p:txBody>
      </p:sp>
      <p:sp>
        <p:nvSpPr>
          <p:cNvPr id="219205" name="Oval 69"/>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220165"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66"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67"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68"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69"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0" name="Line 1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1" name="Line 1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2" name="Line 12"/>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3" name="Line 13"/>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4" name="Line 14"/>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5" name="Line 15"/>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76" name="Line 16"/>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80" name="Text Box 20"/>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20181" name="Text Box 21"/>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20182" name="Text Box 22"/>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220183" name="Text Box 23"/>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220184" name="Text Box 24"/>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220185" name="Text Box 25"/>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220186" name="Text Box 26"/>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220187" name="Text Box 27"/>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220188" name="Text Box 28"/>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220189" name="Text Box 29"/>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220192" name="Line 32"/>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0194" name="Oval 34"/>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0195" name="Text Box 3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null hypothesis is true, the probability of the sample mean being one standard deviation or more above or below the population mean is 31.7%.</a:t>
            </a:r>
            <a:endParaRPr lang="en-GB" sz="1500" b="1">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64"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24965" name="Freeform 37"/>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6" name="Line 38"/>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7" name="Line 39"/>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8" name="Line 40"/>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9" name="Line 41"/>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0" name="Line 42"/>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1" name="Line 43"/>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2" name="Line 44"/>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3" name="Line 45"/>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4" name="Line 46"/>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5" name="Line 47"/>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6" name="Line 48"/>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80" name="Text Box 52"/>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24981" name="Text Box 53"/>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24982" name="Text Box 54"/>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24983" name="Text Box 55"/>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24984" name="Text Box 56"/>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24985" name="Text Box 57"/>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24986" name="Text Box 58"/>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24987" name="Text Box 59"/>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24988" name="Text Box 60"/>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24989" name="Text Box 61"/>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24992" name="Line 64"/>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4996" name="Text Box 6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suppose that in the example model the sample mean is equal to 14.  This clearly conflicts with the null hypothesis.</a:t>
            </a:r>
            <a:endParaRPr lang="en-GB" sz="1500" b="1">
              <a:latin typeface="Times New Roman" pitchFamily="18" charset="0"/>
            </a:endParaRPr>
          </a:p>
        </p:txBody>
      </p:sp>
      <p:sp>
        <p:nvSpPr>
          <p:cNvPr id="124997" name="Oval 69"/>
          <p:cNvSpPr>
            <a:spLocks noChangeAspect="1" noChangeArrowheads="1"/>
          </p:cNvSpPr>
          <p:nvPr/>
        </p:nvSpPr>
        <p:spPr bwMode="auto">
          <a:xfrm>
            <a:off x="7510463"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012" name="Text Box 6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6014" name="Freeform 62"/>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5" name="Line 63"/>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6" name="Line 64"/>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7" name="Line 65"/>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8" name="Line 66"/>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9" name="Line 67"/>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0" name="Line 68"/>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1" name="Line 6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2" name="Line 70"/>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3" name="Line 7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4" name="Line 72"/>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5" name="Line 73"/>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9" name="Text Box 77"/>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26030" name="Text Box 78"/>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26031" name="Text Box 79"/>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26032" name="Text Box 80"/>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26033" name="Text Box 81"/>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26034" name="Text Box 82"/>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26035" name="Text Box 83"/>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26036" name="Text Box 84"/>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26037" name="Text Box 85"/>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26038" name="Text Box 86"/>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26041" name="Line 8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6044" name="Text Box 9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1.4 is four standard deviations above the hypothetical mean and the chance of getting such an extreme estimate is only 0.006%.  We would reject the null hypothesis.</a:t>
            </a:r>
            <a:endParaRPr lang="en-GB" sz="1500" b="1">
              <a:latin typeface="Times New Roman" pitchFamily="18" charset="0"/>
            </a:endParaRPr>
          </a:p>
        </p:txBody>
      </p:sp>
      <p:sp>
        <p:nvSpPr>
          <p:cNvPr id="126045" name="Oval 93"/>
          <p:cNvSpPr>
            <a:spLocks noChangeAspect="1" noChangeArrowheads="1"/>
          </p:cNvSpPr>
          <p:nvPr/>
        </p:nvSpPr>
        <p:spPr bwMode="auto">
          <a:xfrm>
            <a:off x="7510463"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7012"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27013" name="Freeform 37"/>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4" name="Line 38"/>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5" name="Line 39"/>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6" name="Line 40"/>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7" name="Line 41"/>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8" name="Line 42"/>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19" name="Line 43"/>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0" name="Line 44"/>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1" name="Line 45"/>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2" name="Line 46"/>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3" name="Line 47"/>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4" name="Line 48"/>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028" name="Text Box 52"/>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27029" name="Text Box 53"/>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27030" name="Text Box 54"/>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27031" name="Text Box 55"/>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27032" name="Text Box 56"/>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27033" name="Text Box 57"/>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27034" name="Text Box 58"/>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27035" name="Text Box 59"/>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27036" name="Text Box 60"/>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27037" name="Text Box 61"/>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27040" name="Line 64"/>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7042" name="Text Box 6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suppose that in the example model the sample mean is equal to 7.7.  This is an awkward result.</a:t>
            </a:r>
          </a:p>
        </p:txBody>
      </p:sp>
      <p:sp>
        <p:nvSpPr>
          <p:cNvPr id="127044" name="Oval 68"/>
          <p:cNvSpPr>
            <a:spLocks noChangeAspect="1" noChangeArrowheads="1"/>
          </p:cNvSpPr>
          <p:nvPr/>
        </p:nvSpPr>
        <p:spPr bwMode="auto">
          <a:xfrm>
            <a:off x="3721100" y="4648200"/>
            <a:ext cx="144463"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61" name="Text Box 6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28063" name="Freeform 63"/>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4" name="Line 64"/>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5" name="Line 65"/>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6" name="Line 66"/>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7" name="Line 67"/>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8" name="Line 68"/>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69" name="Line 69"/>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0" name="Line 7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1" name="Line 71"/>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2" name="Line 72"/>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3" name="Line 73"/>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4" name="Line 74"/>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78" name="Text Box 78"/>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28079" name="Text Box 79"/>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28080" name="Text Box 80"/>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28081" name="Text Box 81"/>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28082" name="Text Box 82"/>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28083" name="Text Box 83"/>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28084" name="Text Box 84"/>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28085" name="Text Box 85"/>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28086" name="Text Box 86"/>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28087" name="Text Box 87"/>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28090" name="Line 9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8093" name="Oval 93"/>
          <p:cNvSpPr>
            <a:spLocks noChangeAspect="1" noChangeArrowheads="1"/>
          </p:cNvSpPr>
          <p:nvPr/>
        </p:nvSpPr>
        <p:spPr bwMode="auto">
          <a:xfrm>
            <a:off x="3721100" y="4648200"/>
            <a:ext cx="144463"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94" name="Text Box 9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Under the null hypothesis, the estimate is between 2 and 3 standard deviations below the mean.</a:t>
            </a:r>
            <a:endParaRPr lang="en-GB" sz="1500" b="1">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62" name="Text Box 3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29063" name="Freeform 3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4" name="Line 4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5" name="Line 4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6" name="Line 4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7" name="Line 4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8" name="Line 44"/>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69" name="Line 45"/>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0" name="Line 4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1" name="Line 47"/>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2" name="Line 4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3" name="Line 49"/>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4" name="Line 50"/>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78" name="Text Box 5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29079" name="Text Box 55"/>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29080" name="Text Box 56"/>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29081" name="Text Box 57"/>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29082" name="Text Box 58"/>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29083" name="Text Box 59"/>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29084" name="Text Box 60"/>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29085" name="Text Box 61"/>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29086" name="Text Box 62"/>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29087" name="Text Box 63"/>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29090" name="Line 66"/>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9093" name="Oval 69"/>
          <p:cNvSpPr>
            <a:spLocks noChangeAspect="1" noChangeArrowheads="1"/>
          </p:cNvSpPr>
          <p:nvPr/>
        </p:nvSpPr>
        <p:spPr bwMode="auto">
          <a:xfrm>
            <a:off x="3721100" y="4648200"/>
            <a:ext cx="144463"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94" name="Text Box 7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two possibilities.  One is that the null hypothesis is true, and we have a slightly freaky sample mean.</a:t>
            </a:r>
            <a:endParaRPr lang="en-GB" sz="1500" b="1">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226308"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09"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0"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1"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2"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3" name="Line 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4" name="Line 10"/>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5" name="Line 11"/>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6" name="Line 12"/>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7" name="Line 13"/>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8"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19"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23" name="Text Box 19"/>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26324" name="Text Box 20"/>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26325" name="Text Box 21"/>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26326" name="Text Box 22"/>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26327" name="Text Box 23"/>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26328" name="Text Box 24"/>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26329" name="Text Box 25"/>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26330" name="Text Box 26"/>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26331" name="Text Box 27"/>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26332" name="Text Box 28"/>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26335" name="Line 31"/>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6337" name="Oval 33"/>
          <p:cNvSpPr>
            <a:spLocks noChangeAspect="1" noChangeArrowheads="1"/>
          </p:cNvSpPr>
          <p:nvPr/>
        </p:nvSpPr>
        <p:spPr bwMode="auto">
          <a:xfrm>
            <a:off x="3721100" y="4648200"/>
            <a:ext cx="144463"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6339" name="Text Box 3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other is that the null hypothesis is false.  The population mean is not equal to 10.</a:t>
            </a:r>
            <a:endParaRPr lang="en-GB" sz="1500" b="1">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685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20685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a:t>
            </a:r>
          </a:p>
        </p:txBody>
      </p:sp>
      <p:sp>
        <p:nvSpPr>
          <p:cNvPr id="206858" name="Text Box 1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sequence describes the testing of a hypothesis at the 5% and 1% significance levels.  It also defines what is meant by a Type I error.</a:t>
            </a:r>
            <a:endParaRPr lang="en-GB" sz="1500" b="1">
              <a:latin typeface="Times New Roman" pitchFamily="18" charset="0"/>
            </a:endParaRPr>
          </a:p>
        </p:txBody>
      </p:sp>
      <p:sp>
        <p:nvSpPr>
          <p:cNvPr id="12" name="Rectangle 16"/>
          <p:cNvSpPr>
            <a:spLocks noChangeArrowheads="1"/>
          </p:cNvSpPr>
          <p:nvPr/>
        </p:nvSpPr>
        <p:spPr bwMode="auto">
          <a:xfrm>
            <a:off x="0" y="760800"/>
            <a:ext cx="9144000" cy="1763326"/>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3" name="Text Box 2"/>
          <p:cNvSpPr txBox="1">
            <a:spLocks noChangeArrowheads="1"/>
          </p:cNvSpPr>
          <p:nvPr/>
        </p:nvSpPr>
        <p:spPr bwMode="auto">
          <a:xfrm>
            <a:off x="301625" y="817563"/>
            <a:ext cx="8532813" cy="2154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r>
              <a:rPr lang="en-US" sz="1800" dirty="0">
                <a:latin typeface="Arial" charset="0"/>
              </a:rPr>
              <a:t>	</a:t>
            </a:r>
            <a:r>
              <a:rPr lang="en-US" sz="1800" b="1" dirty="0">
                <a:latin typeface="Arial" charset="0"/>
              </a:rPr>
              <a:t>Assumption:</a:t>
            </a:r>
            <a:r>
              <a:rPr lang="en-US" b="1" dirty="0"/>
              <a:t> 	</a:t>
            </a:r>
            <a:r>
              <a:rPr lang="en-US" b="1" i="1" dirty="0"/>
              <a:t>X</a:t>
            </a:r>
            <a:r>
              <a:rPr lang="en-US" b="1" dirty="0"/>
              <a:t> ~ </a:t>
            </a:r>
            <a:r>
              <a:rPr lang="en-US" b="1" i="1" dirty="0"/>
              <a:t>N</a:t>
            </a:r>
            <a:r>
              <a:rPr lang="en-US" b="1" dirty="0"/>
              <a:t>(</a:t>
            </a:r>
            <a:r>
              <a:rPr lang="en-US" b="1" i="1" dirty="0">
                <a:latin typeface="Symbol" pitchFamily="18" charset="2"/>
              </a:rPr>
              <a:t>m</a:t>
            </a:r>
            <a:r>
              <a:rPr lang="en-US" b="1" dirty="0"/>
              <a:t>, </a:t>
            </a:r>
            <a:r>
              <a:rPr lang="en-US" b="1" i="1" dirty="0">
                <a:latin typeface="Symbol" pitchFamily="18" charset="2"/>
              </a:rPr>
              <a:t>s</a:t>
            </a:r>
            <a:r>
              <a:rPr lang="en-US" b="1" baseline="30000" dirty="0"/>
              <a:t>2</a:t>
            </a:r>
            <a:r>
              <a:rPr lang="en-US" b="1" dirty="0"/>
              <a:t>)	</a:t>
            </a:r>
          </a:p>
          <a:p>
            <a:endParaRPr lang="en-US" sz="1200" b="1" dirty="0"/>
          </a:p>
          <a:p>
            <a:r>
              <a:rPr lang="en-US" b="1" dirty="0"/>
              <a:t>	</a:t>
            </a:r>
            <a:r>
              <a:rPr lang="en-US" sz="1800" b="1" dirty="0">
                <a:latin typeface="Arial" charset="0"/>
              </a:rPr>
              <a:t>Null hypothesis:</a:t>
            </a:r>
          </a:p>
          <a:p>
            <a:endParaRPr lang="en-US" sz="1200" b="1" dirty="0"/>
          </a:p>
          <a:p>
            <a:r>
              <a:rPr lang="en-US" b="1" dirty="0"/>
              <a:t>	</a:t>
            </a:r>
            <a:r>
              <a:rPr lang="en-US" sz="1800" b="1" dirty="0">
                <a:latin typeface="Arial" charset="0"/>
              </a:rPr>
              <a:t>Alternative hypothesis:</a:t>
            </a:r>
          </a:p>
          <a:p>
            <a:endParaRPr lang="en-US" sz="1800" b="1" dirty="0">
              <a:latin typeface="Arial" charset="0"/>
            </a:endParaRPr>
          </a:p>
          <a:p>
            <a:r>
              <a:rPr lang="en-US" b="1" dirty="0">
                <a:latin typeface="Arial" charset="0"/>
              </a:rPr>
              <a:t>	</a:t>
            </a:r>
          </a:p>
        </p:txBody>
      </p:sp>
      <p:graphicFrame>
        <p:nvGraphicFramePr>
          <p:cNvPr id="14" name="Object 4"/>
          <p:cNvGraphicFramePr>
            <a:graphicFrameLocks noChangeAspect="1"/>
          </p:cNvGraphicFramePr>
          <p:nvPr>
            <p:extLst>
              <p:ext uri="{D42A27DB-BD31-4B8C-83A1-F6EECF244321}">
                <p14:modId xmlns:p14="http://schemas.microsoft.com/office/powerpoint/2010/main" val="1541647561"/>
              </p:ext>
            </p:extLst>
          </p:nvPr>
        </p:nvGraphicFramePr>
        <p:xfrm>
          <a:off x="5264150" y="1443600"/>
          <a:ext cx="1435100" cy="381000"/>
        </p:xfrm>
        <a:graphic>
          <a:graphicData uri="http://schemas.openxmlformats.org/presentationml/2006/ole">
            <mc:AlternateContent xmlns:mc="http://schemas.openxmlformats.org/markup-compatibility/2006">
              <mc:Choice xmlns:v="urn:schemas-microsoft-com:vml" Requires="v">
                <p:oleObj spid="_x0000_s206915" name="Equation" r:id="rId3" imgW="1434960" imgH="380880" progId="Equation.3">
                  <p:embed/>
                </p:oleObj>
              </mc:Choice>
              <mc:Fallback>
                <p:oleObj name="Equation" r:id="rId3" imgW="14349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150" y="1443600"/>
                        <a:ext cx="1435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2395611265"/>
              </p:ext>
            </p:extLst>
          </p:nvPr>
        </p:nvGraphicFramePr>
        <p:xfrm>
          <a:off x="5270500" y="1995488"/>
          <a:ext cx="1422400" cy="379412"/>
        </p:xfrm>
        <a:graphic>
          <a:graphicData uri="http://schemas.openxmlformats.org/presentationml/2006/ole">
            <mc:AlternateContent xmlns:mc="http://schemas.openxmlformats.org/markup-compatibility/2006">
              <mc:Choice xmlns:v="urn:schemas-microsoft-com:vml" Requires="v">
                <p:oleObj spid="_x0000_s206916" name="Equation" r:id="rId5" imgW="1422360" imgH="380880" progId="Equation.3">
                  <p:embed/>
                </p:oleObj>
              </mc:Choice>
              <mc:Fallback>
                <p:oleObj name="Equation" r:id="rId5" imgW="1422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0500" y="1995488"/>
                        <a:ext cx="1422400" cy="379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55" name="Text Box 5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32157" name="Freeform 61"/>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58" name="Line 62"/>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59" name="Line 63"/>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0" name="Line 64"/>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1" name="Line 65"/>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2" name="Line 66"/>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3" name="Line 67"/>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4" name="Line 68"/>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5" name="Line 6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6" name="Line 7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7" name="Line 7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68" name="Line 7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72" name="Text Box 76"/>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2173" name="Text Box 77"/>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32174" name="Text Box 78"/>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32175" name="Text Box 79"/>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32176" name="Text Box 80"/>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32177" name="Text Box 81"/>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32178" name="Text Box 82"/>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32179" name="Text Box 83"/>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32180" name="Text Box 84"/>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32181" name="Text Box 85"/>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32184" name="Line 88"/>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2187" name="Text Box 91"/>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usual procedure for making decisions is to reject the null hypothesis if it implies that the probability of getting such an extreme sample mean is less than some (small) probability </a:t>
            </a:r>
            <a:r>
              <a:rPr lang="en-GB" sz="1500" b="1" i="1"/>
              <a:t>p</a:t>
            </a:r>
            <a:r>
              <a:rPr lang="en-GB" sz="1500" b="1"/>
              <a:t>.</a:t>
            </a:r>
            <a:endParaRPr lang="en-GB" sz="1500" b="1">
              <a:latin typeface="Times New Roman" pitchFamily="18" charset="0"/>
            </a:endParaRP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39"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0"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8"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87" name="Text Box 6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33191" name="Line 7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2" name="Line 7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3" name="Line 7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6" name="Line 7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9" name="Line 79"/>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0" name="Line 80"/>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4" name="Text Box 8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3205" name="Text Box 8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33206" name="Text Box 86"/>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33207" name="Text Box 87"/>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33208" name="Text Box 88"/>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33209" name="Text Box 89"/>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33210" name="Text Box 90"/>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33211" name="Text Box 91"/>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33212" name="Text Box 92"/>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33213" name="Text Box 93"/>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33216" name="Line 96"/>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18" name="Text Box 9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example, we might choose to reject the null hypothesis if it implies that the probability of getting such an extreme sample mean is less than 0.05 (5%).</a:t>
            </a:r>
            <a:endParaRPr lang="en-GB" sz="1500" b="1">
              <a:latin typeface="Times New Roman" pitchFamily="18" charset="0"/>
            </a:endParaRPr>
          </a:p>
        </p:txBody>
      </p:sp>
      <p:sp>
        <p:nvSpPr>
          <p:cNvPr id="133219" name="Freeform 99"/>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20" name="Freeform 100"/>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2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13322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133223"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24"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7" name="Line 77"/>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8" name="Line 7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5" name="Line 75"/>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94" name="Line 74"/>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8"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cxnSp>
        <p:nvCxnSpPr>
          <p:cNvPr id="3" name="Straight Arrow Connector 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Arrow Connector 54"/>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189" name="Freeform 6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6"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57"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90" name="Line 7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211" name="Text Box 6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34215" name="Line 7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16" name="Line 7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17" name="Line 7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20" name="Line 7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23" name="Line 79"/>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24" name="Line 80"/>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28" name="Text Box 8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4229" name="Text Box 8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34230" name="Text Box 86"/>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34231" name="Text Box 87"/>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34232" name="Text Box 88"/>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34233" name="Text Box 89"/>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34234" name="Text Box 90"/>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34235" name="Text Box 91"/>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34236" name="Text Box 92"/>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34237" name="Text Box 93"/>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34240" name="Line 96"/>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4242" name="Freeform 98"/>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43" name="Freeform 99"/>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50" name="Text Box 10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According to this decision rule, we would reject the null hypothesis if the sample mean fell in the upper or lower 2.5% tails.</a:t>
            </a:r>
            <a:endParaRPr lang="en-GB" sz="1500" b="1">
              <a:latin typeface="Times New Roman" pitchFamily="18" charset="0"/>
            </a:endParaRPr>
          </a:p>
        </p:txBody>
      </p:sp>
      <p:sp>
        <p:nvSpPr>
          <p:cNvPr id="134221" name="Line 77"/>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22" name="Line 7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18" name="Line 74"/>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19" name="Line 75"/>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8"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4"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5"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6" name="Straight Arrow Connector 55"/>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Arrow Connector 56"/>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4213" name="Freeform 6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9"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60"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214" name="Line 7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248" name="Freeform 80"/>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47" name="Freeform 79"/>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3" name="Text Box 4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35214" name="Freeform 46"/>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5" name="Line 47"/>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6" name="Line 48"/>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7" name="Line 49"/>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8" name="Line 50"/>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19" name="Line 51"/>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0" name="Line 5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1" name="Line 5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2" name="Line 54"/>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3" name="Line 55"/>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4" name="Line 56"/>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5" name="Line 57"/>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229" name="Text Box 61"/>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5230" name="Text Box 62"/>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35231" name="Text Box 63"/>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35232" name="Text Box 64"/>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35233" name="Text Box 65"/>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35234" name="Text Box 66"/>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35235" name="Text Box 67"/>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35236" name="Text Box 68"/>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35237" name="Text Box 69"/>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35238" name="Text Box 70"/>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35241" name="Line 73"/>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5245" name="Text Box 7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we apply this decision rule to the example model, a sample mean of 9 would not lead to a rejection of the null hypothesis.</a:t>
            </a:r>
            <a:endParaRPr lang="en-GB" sz="1500" b="1">
              <a:latin typeface="Times New Roman" pitchFamily="18" charset="0"/>
            </a:endParaRPr>
          </a:p>
        </p:txBody>
      </p:sp>
      <p:sp>
        <p:nvSpPr>
          <p:cNvPr id="135246" name="Oval 78"/>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5"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6"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7"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58"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273" name="Freeform 8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72" name="Freeform 8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38" name="Text Box 4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36239" name="Freeform 47"/>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0" name="Line 48"/>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1" name="Line 49"/>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2" name="Line 50"/>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3" name="Line 51"/>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4" name="Line 52"/>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5" name="Line 53"/>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6" name="Line 54"/>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7" name="Line 55"/>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8" name="Line 56"/>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49" name="Line 57"/>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50" name="Line 58"/>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54" name="Text Box 62"/>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6255" name="Text Box 63"/>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36256" name="Text Box 64"/>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36257" name="Text Box 65"/>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36258" name="Text Box 66"/>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36259" name="Text Box 67"/>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36260" name="Text Box 68"/>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36261" name="Text Box 69"/>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36262" name="Text Box 70"/>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36263" name="Text Box 71"/>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36266" name="Line 74"/>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6270" name="Text Box 7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sample mean of 14 definitely would lead us to reject </a:t>
            </a:r>
            <a:r>
              <a:rPr lang="en-GB" sz="1500" b="1" i="1"/>
              <a:t>H</a:t>
            </a:r>
            <a:r>
              <a:rPr lang="en-GB" sz="1500" b="1" baseline="-25000"/>
              <a:t>0</a:t>
            </a:r>
            <a:r>
              <a:rPr lang="en-GB" sz="1500" b="1"/>
              <a:t>.</a:t>
            </a:r>
            <a:endParaRPr lang="en-GB" sz="1500" b="1">
              <a:latin typeface="Times New Roman" pitchFamily="18" charset="0"/>
            </a:endParaRPr>
          </a:p>
        </p:txBody>
      </p:sp>
      <p:sp>
        <p:nvSpPr>
          <p:cNvPr id="136271" name="Oval 79"/>
          <p:cNvSpPr>
            <a:spLocks noChangeAspect="1" noChangeArrowheads="1"/>
          </p:cNvSpPr>
          <p:nvPr/>
        </p:nvSpPr>
        <p:spPr bwMode="auto">
          <a:xfrm>
            <a:off x="7510463"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5"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6"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7"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58"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99" name="Freeform 83"/>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98" name="Freeform 82"/>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64" name="Text Box 4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37265" name="Freeform 4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66" name="Line 5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67" name="Line 5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68" name="Line 5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69" name="Line 5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0" name="Line 54"/>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1" name="Line 55"/>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2" name="Line 5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3" name="Line 57"/>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4" name="Line 5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5" name="Line 59"/>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76" name="Line 60"/>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80" name="Text Box 6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7281" name="Text Box 65"/>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137282" name="Text Box 66"/>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137283" name="Text Box 67"/>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137284" name="Text Box 68"/>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137285" name="Text Box 69"/>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137286" name="Text Box 70"/>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137287" name="Text Box 71"/>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137288" name="Text Box 72"/>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137289" name="Text Box 73"/>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137292" name="Line 76"/>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7296" name="Text Box 8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sample mean of 7.7 also would lead to rejection..</a:t>
            </a:r>
            <a:endParaRPr lang="en-GB" sz="1500" b="1">
              <a:latin typeface="Times New Roman" pitchFamily="18" charset="0"/>
            </a:endParaRPr>
          </a:p>
        </p:txBody>
      </p:sp>
      <p:sp>
        <p:nvSpPr>
          <p:cNvPr id="137297" name="Oval 81"/>
          <p:cNvSpPr>
            <a:spLocks noChangeAspect="1" noChangeArrowheads="1"/>
          </p:cNvSpPr>
          <p:nvPr/>
        </p:nvSpPr>
        <p:spPr bwMode="auto">
          <a:xfrm>
            <a:off x="3721100" y="4648200"/>
            <a:ext cx="144463"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5"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6"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9"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0"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1" name="Straight Arrow Connector 50"/>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Straight Arrow Connector 51"/>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5"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56"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7"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96" name="Text Box 5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38300" name="Line 60"/>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1" name="Line 61"/>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2" name="Line 62"/>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5" name="Line 65"/>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8" name="Line 68"/>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9" name="Line 69"/>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13" name="Text Box 73"/>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38314" name="Text Box 74"/>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38316" name="Text Box 7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138318" name="Text Box 7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138325" name="Line 85"/>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8326" name="Freeform 86"/>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27" name="Freeform 87"/>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35" name="Text Box 9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2.5% tails of a normal distribution always begin 1.96 standard deviations from its mean. </a:t>
            </a:r>
            <a:endParaRPr lang="en-GB" sz="1500" b="1">
              <a:latin typeface="Times New Roman" pitchFamily="18" charset="0"/>
            </a:endParaRPr>
          </a:p>
        </p:txBody>
      </p:sp>
      <p:sp>
        <p:nvSpPr>
          <p:cNvPr id="138306" name="Line 66"/>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3" name="Line 63"/>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7" name="Line 67"/>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304" name="Line 64"/>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7"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48"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49" name="Straight Arrow Connector 48"/>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Arrow Connector 49"/>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8298" name="Freeform 58"/>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2"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53"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4"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299" name="Line 59"/>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5389" name="Text Box 4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85393" name="Line 49"/>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4" name="Line 50"/>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5" name="Line 51"/>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6" name="Line 52"/>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7" name="Line 53"/>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8" name="Line 54"/>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02" name="Text Box 58"/>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85403" name="Text Box 59"/>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85404" name="Text Box 60"/>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185405" name="Text Box 61"/>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185408" name="Line 64"/>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5409" name="Freeform 65"/>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10" name="Freeform 66"/>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18" name="Line 74"/>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19" name="Line 7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20" name="Line 76"/>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21" name="Line 77"/>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422" name="Text Box 7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we would reject </a:t>
            </a:r>
            <a:r>
              <a:rPr lang="en-GB" sz="1500" b="1" i="1"/>
              <a:t>H</a:t>
            </a:r>
            <a:r>
              <a:rPr lang="en-GB" sz="1500" b="1" baseline="-25000"/>
              <a:t>0</a:t>
            </a:r>
            <a:r>
              <a:rPr lang="en-GB" sz="1500" b="1"/>
              <a:t> if the sample mean were 1.96 standard deviations (or more) above or below the hypothetical population mean.</a:t>
            </a:r>
            <a:endParaRPr lang="en-GB" sz="1500" b="1">
              <a:latin typeface="Times New Roman" pitchFamily="18" charset="0"/>
            </a:endParaRPr>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600" y="552451"/>
            <a:ext cx="5981700" cy="208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33"/>
          <p:cNvSpPr txBox="1">
            <a:spLocks noChangeArrowheads="1"/>
          </p:cNvSpPr>
          <p:nvPr/>
        </p:nvSpPr>
        <p:spPr bwMode="auto">
          <a:xfrm>
            <a:off x="3095625" y="638175"/>
            <a:ext cx="586740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&gt; 1.96 </a:t>
            </a:r>
            <a:r>
              <a:rPr lang="en-GB" sz="1800" b="1" dirty="0" err="1">
                <a:latin typeface="Arial" charset="0"/>
                <a:cs typeface="Arial" charset="0"/>
              </a:rPr>
              <a:t>s.d.</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&lt;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&gt; 1.96</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&lt; –1.96</a:t>
            </a:r>
          </a:p>
          <a:p>
            <a:pPr>
              <a:spcBef>
                <a:spcPct val="20000"/>
              </a:spcBef>
            </a:pPr>
            <a:r>
              <a:rPr lang="en-GB" sz="1800" b="1" dirty="0">
                <a:latin typeface="Arial" charset="0"/>
              </a:rPr>
              <a:t>(1) if </a:t>
            </a:r>
            <a:r>
              <a:rPr lang="en-GB" sz="1800" b="1" i="1" dirty="0">
                <a:latin typeface="Arial" charset="0"/>
              </a:rPr>
              <a:t>z</a:t>
            </a:r>
            <a:r>
              <a:rPr lang="en-GB" sz="1800" b="1" dirty="0">
                <a:latin typeface="Arial" charset="0"/>
              </a:rPr>
              <a:t> &gt; 1.96	(2) if </a:t>
            </a:r>
            <a:r>
              <a:rPr lang="en-GB" sz="1800" b="1" i="1" dirty="0">
                <a:latin typeface="Arial" charset="0"/>
              </a:rPr>
              <a:t>z</a:t>
            </a:r>
            <a:r>
              <a:rPr lang="en-GB" sz="1800" b="1" dirty="0">
                <a:latin typeface="Arial" charset="0"/>
              </a:rPr>
              <a:t> &lt; </a:t>
            </a:r>
            <a:r>
              <a:rPr lang="en-GB" sz="1800" b="1" dirty="0">
                <a:latin typeface="Arial" charset="0"/>
                <a:cs typeface="Arial" charset="0"/>
              </a:rPr>
              <a:t>–</a:t>
            </a:r>
            <a:r>
              <a:rPr lang="en-GB" sz="1800" b="1" dirty="0">
                <a:latin typeface="Arial" charset="0"/>
              </a:rPr>
              <a:t>1.96</a:t>
            </a:r>
          </a:p>
        </p:txBody>
      </p:sp>
      <p:sp>
        <p:nvSpPr>
          <p:cNvPr id="57"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8"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Line 36"/>
          <p:cNvSpPr>
            <a:spLocks noChangeShapeType="1"/>
          </p:cNvSpPr>
          <p:nvPr/>
        </p:nvSpPr>
        <p:spPr bwMode="auto">
          <a:xfrm>
            <a:off x="6550025"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Line 37"/>
          <p:cNvSpPr>
            <a:spLocks noChangeShapeType="1"/>
          </p:cNvSpPr>
          <p:nvPr/>
        </p:nvSpPr>
        <p:spPr bwMode="auto">
          <a:xfrm>
            <a:off x="3689350"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Line 38"/>
          <p:cNvSpPr>
            <a:spLocks noChangeShapeType="1"/>
          </p:cNvSpPr>
          <p:nvPr/>
        </p:nvSpPr>
        <p:spPr bwMode="auto">
          <a:xfrm>
            <a:off x="3771900"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2" name="Line 39"/>
          <p:cNvSpPr>
            <a:spLocks noChangeShapeType="1"/>
          </p:cNvSpPr>
          <p:nvPr/>
        </p:nvSpPr>
        <p:spPr bwMode="auto">
          <a:xfrm>
            <a:off x="6626225"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3" name="Object 46"/>
          <p:cNvGraphicFramePr>
            <a:graphicFrameLocks noChangeAspect="1"/>
          </p:cNvGraphicFramePr>
          <p:nvPr>
            <p:extLst>
              <p:ext uri="{D42A27DB-BD31-4B8C-83A1-F6EECF244321}">
                <p14:modId xmlns:p14="http://schemas.microsoft.com/office/powerpoint/2010/main" val="2695223029"/>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65249"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p:spPr>
                  </p:pic>
                </p:oleObj>
              </mc:Fallback>
            </mc:AlternateContent>
          </a:graphicData>
        </a:graphic>
      </p:graphicFrame>
      <p:sp>
        <p:nvSpPr>
          <p:cNvPr id="64" name="Rectangle 40"/>
          <p:cNvSpPr>
            <a:spLocks noChangeArrowheads="1"/>
          </p:cNvSpPr>
          <p:nvPr/>
        </p:nvSpPr>
        <p:spPr bwMode="auto">
          <a:xfrm>
            <a:off x="3057525" y="1562101"/>
            <a:ext cx="5695950" cy="990600"/>
          </a:xfrm>
          <a:prstGeom prst="rect">
            <a:avLst/>
          </a:prstGeom>
          <a:solidFill>
            <a:srgbClr val="F8F8FA"/>
          </a:solidFill>
          <a:ln>
            <a:noFill/>
          </a:ln>
          <a:effectLst/>
        </p:spPr>
        <p:txBody>
          <a:bodyPr wrap="none" anchor="ctr"/>
          <a:lstStyle/>
          <a:p>
            <a:endParaRPr lang="en-GB"/>
          </a:p>
        </p:txBody>
      </p:sp>
      <p:sp>
        <p:nvSpPr>
          <p:cNvPr id="185391" name="Freeform 47"/>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5392" name="Line 48"/>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235527"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28"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29"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30" name="Line 1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31" name="Line 1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32" name="Line 1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35" name="Text Box 15"/>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5536" name="Text Box 1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5537" name="Text Box 17"/>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5538" name="Text Box 1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5540" name="Line 2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5541" name="Freeform 21"/>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42" name="Freeform 2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49" name="Line 2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50" name="Line 3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51" name="Line 3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52" name="Line 3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61" name="Text Box 41"/>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would reject </a:t>
            </a:r>
            <a:r>
              <a:rPr lang="en-GB" sz="1500" b="1" i="1"/>
              <a:t>H</a:t>
            </a:r>
            <a:r>
              <a:rPr lang="en-GB" sz="1500" b="1" baseline="-25000"/>
              <a:t>0</a:t>
            </a:r>
            <a:r>
              <a:rPr lang="en-GB" sz="1500" b="1"/>
              <a:t> if the difference between the sample mean and hypothetical population mean were more than 1.96 standard deviations.</a:t>
            </a:r>
            <a:endParaRPr lang="en-GB" sz="1500" b="1">
              <a:latin typeface="Times New Roman" pitchFamily="18" charset="0"/>
            </a:endParaRPr>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600" y="552451"/>
            <a:ext cx="5981700" cy="208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33"/>
          <p:cNvSpPr txBox="1">
            <a:spLocks noChangeArrowheads="1"/>
          </p:cNvSpPr>
          <p:nvPr/>
        </p:nvSpPr>
        <p:spPr bwMode="auto">
          <a:xfrm>
            <a:off x="3095625" y="638175"/>
            <a:ext cx="586740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&gt; 1.96 </a:t>
            </a:r>
            <a:r>
              <a:rPr lang="en-GB" sz="1800" b="1" dirty="0" err="1">
                <a:latin typeface="Arial" charset="0"/>
                <a:cs typeface="Arial" charset="0"/>
              </a:rPr>
              <a:t>s.d.</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&lt;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&gt; 1.96</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&lt; –1.96</a:t>
            </a:r>
          </a:p>
          <a:p>
            <a:pPr>
              <a:spcBef>
                <a:spcPct val="20000"/>
              </a:spcBef>
            </a:pPr>
            <a:r>
              <a:rPr lang="en-GB" sz="1800" b="1" dirty="0">
                <a:latin typeface="Arial" charset="0"/>
              </a:rPr>
              <a:t>(1) if </a:t>
            </a:r>
            <a:r>
              <a:rPr lang="en-GB" sz="1800" b="1" i="1" dirty="0">
                <a:latin typeface="Arial" charset="0"/>
              </a:rPr>
              <a:t>z</a:t>
            </a:r>
            <a:r>
              <a:rPr lang="en-GB" sz="1800" b="1" dirty="0">
                <a:latin typeface="Arial" charset="0"/>
              </a:rPr>
              <a:t> &gt; 1.96	(2) if </a:t>
            </a:r>
            <a:r>
              <a:rPr lang="en-GB" sz="1800" b="1" i="1" dirty="0">
                <a:latin typeface="Arial" charset="0"/>
              </a:rPr>
              <a:t>z</a:t>
            </a:r>
            <a:r>
              <a:rPr lang="en-GB" sz="1800" b="1" dirty="0">
                <a:latin typeface="Arial" charset="0"/>
              </a:rPr>
              <a:t> &lt; </a:t>
            </a:r>
            <a:r>
              <a:rPr lang="en-GB" sz="1800" b="1" dirty="0">
                <a:latin typeface="Arial" charset="0"/>
                <a:cs typeface="Arial" charset="0"/>
              </a:rPr>
              <a:t>–</a:t>
            </a:r>
            <a:r>
              <a:rPr lang="en-GB" sz="1800" b="1" dirty="0">
                <a:latin typeface="Arial" charset="0"/>
              </a:rPr>
              <a:t>1.96</a:t>
            </a:r>
          </a:p>
        </p:txBody>
      </p:sp>
      <p:sp>
        <p:nvSpPr>
          <p:cNvPr id="57"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8"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Line 36"/>
          <p:cNvSpPr>
            <a:spLocks noChangeShapeType="1"/>
          </p:cNvSpPr>
          <p:nvPr/>
        </p:nvSpPr>
        <p:spPr bwMode="auto">
          <a:xfrm>
            <a:off x="6550025"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Line 37"/>
          <p:cNvSpPr>
            <a:spLocks noChangeShapeType="1"/>
          </p:cNvSpPr>
          <p:nvPr/>
        </p:nvSpPr>
        <p:spPr bwMode="auto">
          <a:xfrm>
            <a:off x="3689350"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Line 38"/>
          <p:cNvSpPr>
            <a:spLocks noChangeShapeType="1"/>
          </p:cNvSpPr>
          <p:nvPr/>
        </p:nvSpPr>
        <p:spPr bwMode="auto">
          <a:xfrm>
            <a:off x="3771900"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2" name="Line 39"/>
          <p:cNvSpPr>
            <a:spLocks noChangeShapeType="1"/>
          </p:cNvSpPr>
          <p:nvPr/>
        </p:nvSpPr>
        <p:spPr bwMode="auto">
          <a:xfrm>
            <a:off x="6626225"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3" name="Object 46"/>
          <p:cNvGraphicFramePr>
            <a:graphicFrameLocks noChangeAspect="1"/>
          </p:cNvGraphicFramePr>
          <p:nvPr>
            <p:extLst>
              <p:ext uri="{D42A27DB-BD31-4B8C-83A1-F6EECF244321}">
                <p14:modId xmlns:p14="http://schemas.microsoft.com/office/powerpoint/2010/main" val="2695223029"/>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35599"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Rectangle 40"/>
          <p:cNvSpPr>
            <a:spLocks noChangeArrowheads="1"/>
          </p:cNvSpPr>
          <p:nvPr/>
        </p:nvSpPr>
        <p:spPr bwMode="auto">
          <a:xfrm>
            <a:off x="3057525" y="1903414"/>
            <a:ext cx="5772150" cy="637200"/>
          </a:xfrm>
          <a:prstGeom prst="rect">
            <a:avLst/>
          </a:prstGeom>
          <a:solidFill>
            <a:srgbClr val="F8F8FA"/>
          </a:solidFill>
          <a:ln>
            <a:noFill/>
          </a:ln>
          <a:effectLst/>
        </p:spPr>
        <p:txBody>
          <a:bodyPr wrap="none" anchor="ctr"/>
          <a:lstStyle/>
          <a:p>
            <a:endParaRPr lang="en-GB"/>
          </a:p>
        </p:txBody>
      </p:sp>
      <p:sp>
        <p:nvSpPr>
          <p:cNvPr id="235525"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26"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236551"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2"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3"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4" name="Line 1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5" name="Line 1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6" name="Line 1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9" name="Text Box 15"/>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6560" name="Text Box 1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6561" name="Text Box 17"/>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6562" name="Text Box 1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6564" name="Line 2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6565" name="Freeform 21"/>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66" name="Freeform 2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73" name="Line 2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74" name="Line 3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75" name="Line 3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76" name="Line 3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85" name="Text Box 41"/>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would reject </a:t>
            </a:r>
            <a:r>
              <a:rPr lang="en-GB" sz="1500" b="1" i="1"/>
              <a:t>H</a:t>
            </a:r>
            <a:r>
              <a:rPr lang="en-GB" sz="1500" b="1" baseline="-25000"/>
              <a:t>0</a:t>
            </a:r>
            <a:r>
              <a:rPr lang="en-GB" sz="1500" b="1"/>
              <a:t> if the difference, expressed in terms of standard deviations, were more than 1.96 in absolute terms (positive or negative).</a:t>
            </a:r>
            <a:endParaRPr lang="en-GB" sz="1500" b="1">
              <a:latin typeface="Times New Roman" pitchFamily="18" charset="0"/>
            </a:endParaRPr>
          </a:p>
        </p:txBody>
      </p:sp>
      <p:sp>
        <p:nvSpPr>
          <p:cNvPr id="236586" name="Rectangle 42"/>
          <p:cNvSpPr>
            <a:spLocks noChangeArrowheads="1"/>
          </p:cNvSpPr>
          <p:nvPr/>
        </p:nvSpPr>
        <p:spPr bwMode="auto">
          <a:xfrm>
            <a:off x="2905125" y="2124075"/>
            <a:ext cx="5857875" cy="4286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600" y="552451"/>
            <a:ext cx="5981700" cy="208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33"/>
          <p:cNvSpPr txBox="1">
            <a:spLocks noChangeArrowheads="1"/>
          </p:cNvSpPr>
          <p:nvPr/>
        </p:nvSpPr>
        <p:spPr bwMode="auto">
          <a:xfrm>
            <a:off x="3095625" y="638175"/>
            <a:ext cx="586740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&gt; 1.96 </a:t>
            </a:r>
            <a:r>
              <a:rPr lang="en-GB" sz="1800" b="1" dirty="0" err="1">
                <a:latin typeface="Arial" charset="0"/>
                <a:cs typeface="Arial" charset="0"/>
              </a:rPr>
              <a:t>s.d.</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&lt;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&gt; 1.96</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&lt; –1.96</a:t>
            </a:r>
          </a:p>
          <a:p>
            <a:pPr>
              <a:spcBef>
                <a:spcPct val="20000"/>
              </a:spcBef>
            </a:pPr>
            <a:r>
              <a:rPr lang="en-GB" sz="1800" b="1" dirty="0">
                <a:latin typeface="Arial" charset="0"/>
              </a:rPr>
              <a:t>(1) if </a:t>
            </a:r>
            <a:r>
              <a:rPr lang="en-GB" sz="1800" b="1" i="1" dirty="0">
                <a:latin typeface="Arial" charset="0"/>
              </a:rPr>
              <a:t>z</a:t>
            </a:r>
            <a:r>
              <a:rPr lang="en-GB" sz="1800" b="1" dirty="0">
                <a:latin typeface="Arial" charset="0"/>
              </a:rPr>
              <a:t> &gt; 1.96	(2) if </a:t>
            </a:r>
            <a:r>
              <a:rPr lang="en-GB" sz="1800" b="1" i="1" dirty="0">
                <a:latin typeface="Arial" charset="0"/>
              </a:rPr>
              <a:t>z</a:t>
            </a:r>
            <a:r>
              <a:rPr lang="en-GB" sz="1800" b="1" dirty="0">
                <a:latin typeface="Arial" charset="0"/>
              </a:rPr>
              <a:t> &lt; </a:t>
            </a:r>
            <a:r>
              <a:rPr lang="en-GB" sz="1800" b="1" dirty="0">
                <a:latin typeface="Arial" charset="0"/>
                <a:cs typeface="Arial" charset="0"/>
              </a:rPr>
              <a:t>–</a:t>
            </a:r>
            <a:r>
              <a:rPr lang="en-GB" sz="1800" b="1" dirty="0">
                <a:latin typeface="Arial" charset="0"/>
              </a:rPr>
              <a:t>1.96</a:t>
            </a:r>
          </a:p>
        </p:txBody>
      </p:sp>
      <p:sp>
        <p:nvSpPr>
          <p:cNvPr id="57"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8"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Line 36"/>
          <p:cNvSpPr>
            <a:spLocks noChangeShapeType="1"/>
          </p:cNvSpPr>
          <p:nvPr/>
        </p:nvSpPr>
        <p:spPr bwMode="auto">
          <a:xfrm>
            <a:off x="6550025"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Line 37"/>
          <p:cNvSpPr>
            <a:spLocks noChangeShapeType="1"/>
          </p:cNvSpPr>
          <p:nvPr/>
        </p:nvSpPr>
        <p:spPr bwMode="auto">
          <a:xfrm>
            <a:off x="3689350"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Line 38"/>
          <p:cNvSpPr>
            <a:spLocks noChangeShapeType="1"/>
          </p:cNvSpPr>
          <p:nvPr/>
        </p:nvSpPr>
        <p:spPr bwMode="auto">
          <a:xfrm>
            <a:off x="3771900"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2" name="Line 39"/>
          <p:cNvSpPr>
            <a:spLocks noChangeShapeType="1"/>
          </p:cNvSpPr>
          <p:nvPr/>
        </p:nvSpPr>
        <p:spPr bwMode="auto">
          <a:xfrm>
            <a:off x="6626225"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3" name="Object 46"/>
          <p:cNvGraphicFramePr>
            <a:graphicFrameLocks noChangeAspect="1"/>
          </p:cNvGraphicFramePr>
          <p:nvPr>
            <p:extLst>
              <p:ext uri="{D42A27DB-BD31-4B8C-83A1-F6EECF244321}">
                <p14:modId xmlns:p14="http://schemas.microsoft.com/office/powerpoint/2010/main" val="2695223029"/>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36622"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Rectangle 40"/>
          <p:cNvSpPr>
            <a:spLocks noChangeArrowheads="1"/>
          </p:cNvSpPr>
          <p:nvPr/>
        </p:nvSpPr>
        <p:spPr bwMode="auto">
          <a:xfrm>
            <a:off x="3057525" y="2219325"/>
            <a:ext cx="5448300" cy="333375"/>
          </a:xfrm>
          <a:prstGeom prst="rect">
            <a:avLst/>
          </a:prstGeom>
          <a:solidFill>
            <a:srgbClr val="F8F8FA"/>
          </a:solidFill>
          <a:ln>
            <a:noFill/>
          </a:ln>
          <a:effectLst/>
        </p:spPr>
        <p:txBody>
          <a:bodyPr wrap="none" anchor="ctr"/>
          <a:lstStyle/>
          <a:p>
            <a:endParaRPr lang="en-GB"/>
          </a:p>
        </p:txBody>
      </p:sp>
      <p:sp>
        <p:nvSpPr>
          <p:cNvPr id="236549"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6550"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992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09927" name="Text Box 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suppose that we have observations on a random variable with a normal distribution  with unknown mean </a:t>
            </a:r>
            <a:r>
              <a:rPr lang="en-GB" sz="1500" b="1" i="1">
                <a:latin typeface="Symbol" pitchFamily="18" charset="2"/>
              </a:rPr>
              <a:t>m</a:t>
            </a:r>
            <a:r>
              <a:rPr lang="en-GB" sz="1500" b="1"/>
              <a:t> and that we wish to test the hypothesis th</a:t>
            </a:r>
            <a:r>
              <a:rPr lang="en-GB" sz="1500" b="1" i="1"/>
              <a:t>a</a:t>
            </a:r>
            <a:r>
              <a:rPr lang="en-GB" sz="1500" b="1"/>
              <a:t>t the mean is equal to some specific value </a:t>
            </a:r>
            <a:r>
              <a:rPr lang="en-GB" sz="1500" b="1" i="1">
                <a:latin typeface="Symbol" pitchFamily="18" charset="2"/>
              </a:rPr>
              <a:t>m</a:t>
            </a:r>
            <a:r>
              <a:rPr lang="en-GB" sz="1500" b="1" baseline="-25000"/>
              <a:t>0</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13" name="Rectangle 16"/>
          <p:cNvSpPr>
            <a:spLocks noChangeArrowheads="1"/>
          </p:cNvSpPr>
          <p:nvPr/>
        </p:nvSpPr>
        <p:spPr bwMode="auto">
          <a:xfrm>
            <a:off x="0" y="760800"/>
            <a:ext cx="9144000" cy="1763326"/>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4" name="Text Box 2"/>
          <p:cNvSpPr txBox="1">
            <a:spLocks noChangeArrowheads="1"/>
          </p:cNvSpPr>
          <p:nvPr/>
        </p:nvSpPr>
        <p:spPr bwMode="auto">
          <a:xfrm>
            <a:off x="301625" y="817563"/>
            <a:ext cx="8532813" cy="2154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r>
              <a:rPr lang="en-US" sz="1800" dirty="0">
                <a:latin typeface="Arial" charset="0"/>
              </a:rPr>
              <a:t>	</a:t>
            </a:r>
            <a:r>
              <a:rPr lang="en-US" sz="1800" b="1" dirty="0">
                <a:latin typeface="Arial" charset="0"/>
              </a:rPr>
              <a:t>Assumption:</a:t>
            </a:r>
            <a:r>
              <a:rPr lang="en-US" b="1" dirty="0"/>
              <a:t> 	</a:t>
            </a:r>
            <a:r>
              <a:rPr lang="en-US" b="1" i="1" dirty="0"/>
              <a:t>X</a:t>
            </a:r>
            <a:r>
              <a:rPr lang="en-US" b="1" dirty="0"/>
              <a:t> ~ </a:t>
            </a:r>
            <a:r>
              <a:rPr lang="en-US" b="1" i="1" dirty="0"/>
              <a:t>N</a:t>
            </a:r>
            <a:r>
              <a:rPr lang="en-US" b="1" dirty="0"/>
              <a:t>(</a:t>
            </a:r>
            <a:r>
              <a:rPr lang="en-US" b="1" i="1" dirty="0">
                <a:latin typeface="Symbol" pitchFamily="18" charset="2"/>
              </a:rPr>
              <a:t>m</a:t>
            </a:r>
            <a:r>
              <a:rPr lang="en-US" b="1" dirty="0"/>
              <a:t>, </a:t>
            </a:r>
            <a:r>
              <a:rPr lang="en-US" b="1" i="1" dirty="0">
                <a:latin typeface="Symbol" pitchFamily="18" charset="2"/>
              </a:rPr>
              <a:t>s</a:t>
            </a:r>
            <a:r>
              <a:rPr lang="en-US" b="1" baseline="30000" dirty="0"/>
              <a:t>2</a:t>
            </a:r>
            <a:r>
              <a:rPr lang="en-US" b="1" dirty="0"/>
              <a:t>)	</a:t>
            </a:r>
          </a:p>
          <a:p>
            <a:endParaRPr lang="en-US" sz="1200" b="1" dirty="0"/>
          </a:p>
          <a:p>
            <a:r>
              <a:rPr lang="en-US" b="1" dirty="0"/>
              <a:t>	</a:t>
            </a:r>
            <a:r>
              <a:rPr lang="en-US" sz="1800" b="1" dirty="0">
                <a:latin typeface="Arial" charset="0"/>
              </a:rPr>
              <a:t>Null hypothesis:</a:t>
            </a:r>
          </a:p>
          <a:p>
            <a:endParaRPr lang="en-US" sz="1200" b="1" dirty="0"/>
          </a:p>
          <a:p>
            <a:r>
              <a:rPr lang="en-US" b="1" dirty="0"/>
              <a:t>	</a:t>
            </a:r>
            <a:r>
              <a:rPr lang="en-US" sz="1800" b="1" dirty="0">
                <a:latin typeface="Arial" charset="0"/>
              </a:rPr>
              <a:t>Alternative hypothesis:</a:t>
            </a:r>
          </a:p>
          <a:p>
            <a:endParaRPr lang="en-US" sz="1800" b="1" dirty="0">
              <a:latin typeface="Arial" charset="0"/>
            </a:endParaRPr>
          </a:p>
          <a:p>
            <a:r>
              <a:rPr lang="en-US" b="1" dirty="0">
                <a:latin typeface="Arial" charset="0"/>
              </a:rPr>
              <a:t>	</a:t>
            </a:r>
          </a:p>
        </p:txBody>
      </p:sp>
      <p:graphicFrame>
        <p:nvGraphicFramePr>
          <p:cNvPr id="15" name="Object 4"/>
          <p:cNvGraphicFramePr>
            <a:graphicFrameLocks noChangeAspect="1"/>
          </p:cNvGraphicFramePr>
          <p:nvPr>
            <p:extLst>
              <p:ext uri="{D42A27DB-BD31-4B8C-83A1-F6EECF244321}">
                <p14:modId xmlns:p14="http://schemas.microsoft.com/office/powerpoint/2010/main" val="1541647561"/>
              </p:ext>
            </p:extLst>
          </p:nvPr>
        </p:nvGraphicFramePr>
        <p:xfrm>
          <a:off x="5264150" y="1443600"/>
          <a:ext cx="1435100" cy="381000"/>
        </p:xfrm>
        <a:graphic>
          <a:graphicData uri="http://schemas.openxmlformats.org/presentationml/2006/ole">
            <mc:AlternateContent xmlns:mc="http://schemas.openxmlformats.org/markup-compatibility/2006">
              <mc:Choice xmlns:v="urn:schemas-microsoft-com:vml" Requires="v">
                <p:oleObj spid="_x0000_s209984" name="Equation" r:id="rId3" imgW="1434960" imgH="380880" progId="Equation.3">
                  <p:embed/>
                </p:oleObj>
              </mc:Choice>
              <mc:Fallback>
                <p:oleObj name="Equation" r:id="rId3" imgW="14349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150" y="1443600"/>
                        <a:ext cx="1435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2395611265"/>
              </p:ext>
            </p:extLst>
          </p:nvPr>
        </p:nvGraphicFramePr>
        <p:xfrm>
          <a:off x="5270500" y="1995488"/>
          <a:ext cx="1422400" cy="379412"/>
        </p:xfrm>
        <a:graphic>
          <a:graphicData uri="http://schemas.openxmlformats.org/presentationml/2006/ole">
            <mc:AlternateContent xmlns:mc="http://schemas.openxmlformats.org/markup-compatibility/2006">
              <mc:Choice xmlns:v="urn:schemas-microsoft-com:vml" Requires="v">
                <p:oleObj spid="_x0000_s209985" name="Equation" r:id="rId5" imgW="1422360" imgH="380880" progId="Equation.3">
                  <p:embed/>
                </p:oleObj>
              </mc:Choice>
              <mc:Fallback>
                <p:oleObj name="Equation" r:id="rId5" imgW="1422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0500" y="1995488"/>
                        <a:ext cx="1422400" cy="379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237574"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75"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76"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77"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78"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79"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82"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7583"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7584"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7585"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7587"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7588"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89"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96"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97"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98"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599"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7610" name="Text Box 4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denote the difference, expressed in terms of standard deviations, as </a:t>
            </a:r>
            <a:r>
              <a:rPr lang="en-GB" sz="1500" b="1" i="1"/>
              <a:t>z</a:t>
            </a:r>
            <a:r>
              <a:rPr lang="en-GB" sz="1500" b="1"/>
              <a:t>.</a:t>
            </a:r>
            <a:endParaRPr lang="en-GB" sz="1500" b="1">
              <a:latin typeface="Times New Roman" pitchFamily="18" charset="0"/>
            </a:endParaRPr>
          </a:p>
        </p:txBody>
      </p:sp>
      <p:sp>
        <p:nvSpPr>
          <p:cNvPr id="4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4"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5"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6" name="Straight Arrow Connector 55"/>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Arrow Connector 56"/>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Rectangle 5"/>
          <p:cNvSpPr>
            <a:spLocks noChangeArrowheads="1"/>
          </p:cNvSpPr>
          <p:nvPr/>
        </p:nvSpPr>
        <p:spPr bwMode="auto">
          <a:xfrm>
            <a:off x="2895600" y="552451"/>
            <a:ext cx="5981700" cy="208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2" name="Text Box 33"/>
          <p:cNvSpPr txBox="1">
            <a:spLocks noChangeArrowheads="1"/>
          </p:cNvSpPr>
          <p:nvPr/>
        </p:nvSpPr>
        <p:spPr bwMode="auto">
          <a:xfrm>
            <a:off x="3095625" y="638175"/>
            <a:ext cx="586740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&gt; 1.96 </a:t>
            </a:r>
            <a:r>
              <a:rPr lang="en-GB" sz="1800" b="1" dirty="0" err="1">
                <a:latin typeface="Arial" charset="0"/>
                <a:cs typeface="Arial" charset="0"/>
              </a:rPr>
              <a:t>s.d.</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&lt;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&gt; 1.96</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&lt; –1.96</a:t>
            </a:r>
          </a:p>
          <a:p>
            <a:pPr>
              <a:spcBef>
                <a:spcPct val="20000"/>
              </a:spcBef>
            </a:pPr>
            <a:r>
              <a:rPr lang="en-GB" sz="1800" b="1" dirty="0">
                <a:latin typeface="Arial" charset="0"/>
              </a:rPr>
              <a:t>(1) if </a:t>
            </a:r>
            <a:r>
              <a:rPr lang="en-GB" sz="1800" b="1" i="1" dirty="0">
                <a:latin typeface="Arial" charset="0"/>
              </a:rPr>
              <a:t>z</a:t>
            </a:r>
            <a:r>
              <a:rPr lang="en-GB" sz="1800" b="1" dirty="0">
                <a:latin typeface="Arial" charset="0"/>
              </a:rPr>
              <a:t> &gt; 1.96	(2) if </a:t>
            </a:r>
            <a:r>
              <a:rPr lang="en-GB" sz="1800" b="1" i="1" dirty="0">
                <a:latin typeface="Arial" charset="0"/>
              </a:rPr>
              <a:t>z</a:t>
            </a:r>
            <a:r>
              <a:rPr lang="en-GB" sz="1800" b="1" dirty="0">
                <a:latin typeface="Arial" charset="0"/>
              </a:rPr>
              <a:t> &lt; </a:t>
            </a:r>
            <a:r>
              <a:rPr lang="en-GB" sz="1800" b="1" dirty="0">
                <a:latin typeface="Arial" charset="0"/>
                <a:cs typeface="Arial" charset="0"/>
              </a:rPr>
              <a:t>–</a:t>
            </a:r>
            <a:r>
              <a:rPr lang="en-GB" sz="1800" b="1" dirty="0">
                <a:latin typeface="Arial" charset="0"/>
              </a:rPr>
              <a:t>1.96</a:t>
            </a:r>
          </a:p>
        </p:txBody>
      </p:sp>
      <p:sp>
        <p:nvSpPr>
          <p:cNvPr id="63"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4"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 name="Line 36"/>
          <p:cNvSpPr>
            <a:spLocks noChangeShapeType="1"/>
          </p:cNvSpPr>
          <p:nvPr/>
        </p:nvSpPr>
        <p:spPr bwMode="auto">
          <a:xfrm>
            <a:off x="6550025"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6" name="Line 37"/>
          <p:cNvSpPr>
            <a:spLocks noChangeShapeType="1"/>
          </p:cNvSpPr>
          <p:nvPr/>
        </p:nvSpPr>
        <p:spPr bwMode="auto">
          <a:xfrm>
            <a:off x="3689350"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7" name="Line 38"/>
          <p:cNvSpPr>
            <a:spLocks noChangeShapeType="1"/>
          </p:cNvSpPr>
          <p:nvPr/>
        </p:nvSpPr>
        <p:spPr bwMode="auto">
          <a:xfrm>
            <a:off x="3771900"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8" name="Line 39"/>
          <p:cNvSpPr>
            <a:spLocks noChangeShapeType="1"/>
          </p:cNvSpPr>
          <p:nvPr/>
        </p:nvSpPr>
        <p:spPr bwMode="auto">
          <a:xfrm>
            <a:off x="6626225"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9" name="Object 46"/>
          <p:cNvGraphicFramePr>
            <a:graphicFrameLocks noChangeAspect="1"/>
          </p:cNvGraphicFramePr>
          <p:nvPr>
            <p:extLst>
              <p:ext uri="{D42A27DB-BD31-4B8C-83A1-F6EECF244321}">
                <p14:modId xmlns:p14="http://schemas.microsoft.com/office/powerpoint/2010/main" val="960781592"/>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37685"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7608" name="Rectangle 40"/>
          <p:cNvSpPr>
            <a:spLocks noChangeArrowheads="1"/>
          </p:cNvSpPr>
          <p:nvPr/>
        </p:nvSpPr>
        <p:spPr bwMode="auto">
          <a:xfrm>
            <a:off x="3057525" y="2219325"/>
            <a:ext cx="5448300" cy="333375"/>
          </a:xfrm>
          <a:prstGeom prst="rect">
            <a:avLst/>
          </a:prstGeom>
          <a:solidFill>
            <a:srgbClr val="F8F8FA"/>
          </a:solidFill>
          <a:ln>
            <a:noFill/>
          </a:ln>
          <a:effectLst/>
        </p:spPr>
        <p:txBody>
          <a:bodyPr wrap="none" anchor="ctr"/>
          <a:lstStyle/>
          <a:p>
            <a:endParaRPr lang="en-GB"/>
          </a:p>
        </p:txBody>
      </p:sp>
      <p:sp>
        <p:nvSpPr>
          <p:cNvPr id="237572"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74"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37686" name="Equation" r:id="rId5" imgW="1079280" imgH="558720" progId="Equation.3">
                  <p:embed/>
                </p:oleObj>
              </mc:Choice>
              <mc:Fallback>
                <p:oleObj name="Equation" r:id="rId5" imgW="10792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7573"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238599"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0"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1"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2" name="Line 1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3" name="Line 1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4" name="Line 1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07" name="Text Box 15"/>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8608" name="Text Box 1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8609" name="Text Box 17"/>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8610" name="Text Box 1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8612" name="Line 2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13" name="Freeform 21"/>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14" name="Freeform 2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21" name="Line 2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22" name="Line 3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23" name="Line 3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5"/>
          <p:cNvSpPr>
            <a:spLocks noChangeArrowheads="1"/>
          </p:cNvSpPr>
          <p:nvPr/>
        </p:nvSpPr>
        <p:spPr bwMode="auto">
          <a:xfrm>
            <a:off x="2895600" y="552451"/>
            <a:ext cx="5981700" cy="208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38624" name="Line 3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8625" name="Text Box 33"/>
          <p:cNvSpPr txBox="1">
            <a:spLocks noChangeArrowheads="1"/>
          </p:cNvSpPr>
          <p:nvPr/>
        </p:nvSpPr>
        <p:spPr bwMode="auto">
          <a:xfrm>
            <a:off x="3095625" y="638175"/>
            <a:ext cx="586740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&gt; 1.96 </a:t>
            </a:r>
            <a:r>
              <a:rPr lang="en-GB" sz="1800" b="1" dirty="0" err="1">
                <a:latin typeface="Arial" charset="0"/>
                <a:cs typeface="Arial" charset="0"/>
              </a:rPr>
              <a:t>s.d.</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&lt;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&gt; 1.96</a:t>
            </a:r>
            <a:r>
              <a:rPr lang="en-GB" sz="1800" b="1" dirty="0">
                <a:latin typeface="Arial" charset="0"/>
              </a:rPr>
              <a:t>	(2) if (</a:t>
            </a:r>
            <a:r>
              <a:rPr lang="en-GB" sz="1800" b="1" i="1" dirty="0">
                <a:latin typeface="Arial" charset="0"/>
              </a:rPr>
              <a:t>X</a:t>
            </a:r>
            <a:r>
              <a:rPr lang="en-GB" sz="1800" b="1" dirty="0">
                <a:latin typeface="Arial" charset="0"/>
              </a:rPr>
              <a:t> </a:t>
            </a:r>
            <a:r>
              <a:rPr lang="en-GB" sz="1800" b="1" dirty="0">
                <a:latin typeface="Arial" charset="0"/>
                <a:cs typeface="Arial" charset="0"/>
              </a:rPr>
              <a:t>– </a:t>
            </a:r>
            <a:r>
              <a:rPr lang="en-GB" sz="1800" b="1" i="1" dirty="0">
                <a:latin typeface="Symbol" pitchFamily="18" charset="2"/>
                <a:cs typeface="Arial" charset="0"/>
              </a:rPr>
              <a:t>m</a:t>
            </a:r>
            <a:r>
              <a:rPr lang="en-GB" sz="1800" b="1" baseline="-25000" dirty="0">
                <a:latin typeface="Arial" charset="0"/>
                <a:cs typeface="Arial" charset="0"/>
              </a:rPr>
              <a:t>0</a:t>
            </a:r>
            <a:r>
              <a:rPr lang="en-GB" sz="1800" b="1" dirty="0">
                <a:latin typeface="Arial" charset="0"/>
                <a:cs typeface="Arial" charset="0"/>
              </a:rPr>
              <a:t>) / </a:t>
            </a:r>
            <a:r>
              <a:rPr lang="en-GB" sz="1800" b="1" dirty="0" err="1">
                <a:latin typeface="Arial" charset="0"/>
                <a:cs typeface="Arial" charset="0"/>
              </a:rPr>
              <a:t>s.d.</a:t>
            </a:r>
            <a:r>
              <a:rPr lang="en-GB" sz="1800" b="1" dirty="0">
                <a:latin typeface="Arial" charset="0"/>
                <a:cs typeface="Arial" charset="0"/>
              </a:rPr>
              <a:t> &lt; –1.96</a:t>
            </a:r>
          </a:p>
          <a:p>
            <a:pPr>
              <a:spcBef>
                <a:spcPct val="20000"/>
              </a:spcBef>
            </a:pPr>
            <a:r>
              <a:rPr lang="en-GB" sz="1800" b="1" dirty="0">
                <a:latin typeface="Arial" charset="0"/>
              </a:rPr>
              <a:t>(1) if </a:t>
            </a:r>
            <a:r>
              <a:rPr lang="en-GB" sz="1800" b="1" i="1" dirty="0">
                <a:latin typeface="Arial" charset="0"/>
              </a:rPr>
              <a:t>z</a:t>
            </a:r>
            <a:r>
              <a:rPr lang="en-GB" sz="1800" b="1" dirty="0">
                <a:latin typeface="Arial" charset="0"/>
              </a:rPr>
              <a:t> &gt; 1.96	(2) if </a:t>
            </a:r>
            <a:r>
              <a:rPr lang="en-GB" sz="1800" b="1" i="1" dirty="0">
                <a:latin typeface="Arial" charset="0"/>
              </a:rPr>
              <a:t>z</a:t>
            </a:r>
            <a:r>
              <a:rPr lang="en-GB" sz="1800" b="1" dirty="0">
                <a:latin typeface="Arial" charset="0"/>
              </a:rPr>
              <a:t> &lt; </a:t>
            </a:r>
            <a:r>
              <a:rPr lang="en-GB" sz="1800" b="1" dirty="0">
                <a:latin typeface="Arial" charset="0"/>
                <a:cs typeface="Arial" charset="0"/>
              </a:rPr>
              <a:t>–</a:t>
            </a:r>
            <a:r>
              <a:rPr lang="en-GB" sz="1800" b="1" dirty="0">
                <a:latin typeface="Arial" charset="0"/>
              </a:rPr>
              <a:t>1.96</a:t>
            </a:r>
          </a:p>
        </p:txBody>
      </p:sp>
      <p:sp>
        <p:nvSpPr>
          <p:cNvPr id="238626"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27"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28" name="Line 36"/>
          <p:cNvSpPr>
            <a:spLocks noChangeShapeType="1"/>
          </p:cNvSpPr>
          <p:nvPr/>
        </p:nvSpPr>
        <p:spPr bwMode="auto">
          <a:xfrm>
            <a:off x="6550025"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29" name="Line 37"/>
          <p:cNvSpPr>
            <a:spLocks noChangeShapeType="1"/>
          </p:cNvSpPr>
          <p:nvPr/>
        </p:nvSpPr>
        <p:spPr bwMode="auto">
          <a:xfrm>
            <a:off x="3689350"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30" name="Line 38"/>
          <p:cNvSpPr>
            <a:spLocks noChangeShapeType="1"/>
          </p:cNvSpPr>
          <p:nvPr/>
        </p:nvSpPr>
        <p:spPr bwMode="auto">
          <a:xfrm>
            <a:off x="3771900"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31" name="Line 39"/>
          <p:cNvSpPr>
            <a:spLocks noChangeShapeType="1"/>
          </p:cNvSpPr>
          <p:nvPr/>
        </p:nvSpPr>
        <p:spPr bwMode="auto">
          <a:xfrm>
            <a:off x="6626225"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637" name="Text Box 4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Then the decision rule is to reject the null hypothesis if </a:t>
            </a:r>
            <a:r>
              <a:rPr lang="en-GB" sz="1500" b="1" i="1"/>
              <a:t>z</a:t>
            </a:r>
            <a:r>
              <a:rPr lang="en-GB" sz="1500" b="1"/>
              <a:t> is greater than 1.96 in absolute terms.</a:t>
            </a:r>
            <a:endParaRPr lang="en-GB" sz="1500" b="1">
              <a:latin typeface="Times New Roman" pitchFamily="18" charset="0"/>
            </a:endParaRPr>
          </a:p>
        </p:txBody>
      </p:sp>
      <p:graphicFrame>
        <p:nvGraphicFramePr>
          <p:cNvPr id="238638" name="Object 46"/>
          <p:cNvGraphicFramePr>
            <a:graphicFrameLocks noChangeAspect="1"/>
          </p:cNvGraphicFramePr>
          <p:nvPr>
            <p:extLst>
              <p:ext uri="{D42A27DB-BD31-4B8C-83A1-F6EECF244321}">
                <p14:modId xmlns:p14="http://schemas.microsoft.com/office/powerpoint/2010/main" val="704767016"/>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38711" name="Equation" r:id="rId3" imgW="1091880" imgH="291960" progId="Equation.3">
                  <p:embed/>
                </p:oleObj>
              </mc:Choice>
              <mc:Fallback>
                <p:oleObj name="Equation" r:id="rId3" imgW="1091880" imgH="291960" progId="Equation.3">
                  <p:embed/>
                  <p:pic>
                    <p:nvPicPr>
                      <p:cNvPr id="0" name="Object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3"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4"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5" name="Straight Arrow Connector 54"/>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Straight Arrow Connector 55"/>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8597"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68"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38712" name="Equation" r:id="rId5" imgW="1079280" imgH="558720" progId="Equation.3">
                  <p:embed/>
                </p:oleObj>
              </mc:Choice>
              <mc:Fallback>
                <p:oleObj name="Equation" r:id="rId5" imgW="1079280" imgH="558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8598"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0" name="Rectangle 5"/>
          <p:cNvSpPr>
            <a:spLocks noChangeArrowheads="1"/>
          </p:cNvSpPr>
          <p:nvPr/>
        </p:nvSpPr>
        <p:spPr bwMode="auto">
          <a:xfrm>
            <a:off x="3352799" y="2019298"/>
            <a:ext cx="36612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239623"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4"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5"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6" name="Line 1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7" name="Line 1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8" name="Line 1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31" name="Text Box 15"/>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9632" name="Text Box 1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9633" name="Text Box 17"/>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9634" name="Text Box 1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9636" name="Line 2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37" name="Freeform 21"/>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38" name="Freeform 2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5" name="Line 2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7" name="Line 3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8" name="Line 3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61" name="Text Box 4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range of values of </a:t>
            </a:r>
            <a:r>
              <a:rPr lang="en-GB" sz="1500" b="1" i="1"/>
              <a:t>X</a:t>
            </a:r>
            <a:r>
              <a:rPr lang="en-GB" sz="1500" b="1"/>
              <a:t> that do not lead to the rejection of the null hypothesis is known as the acceptance region.</a:t>
            </a:r>
            <a:endParaRPr lang="en-GB" sz="1500" b="1">
              <a:latin typeface="Times New Roman" pitchFamily="18" charset="0"/>
            </a:endParaRPr>
          </a:p>
        </p:txBody>
      </p:sp>
      <p:sp>
        <p:nvSpPr>
          <p:cNvPr id="239662" name="Line 46"/>
          <p:cNvSpPr>
            <a:spLocks noChangeShapeType="1"/>
          </p:cNvSpPr>
          <p:nvPr/>
        </p:nvSpPr>
        <p:spPr bwMode="auto">
          <a:xfrm>
            <a:off x="2501900" y="58562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65"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66"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4"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5"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7"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8"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9" name="Straight Arrow Connector 58"/>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Arrow Connector 59"/>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Rectangle 5"/>
          <p:cNvSpPr>
            <a:spLocks noChangeArrowheads="1"/>
          </p:cNvSpPr>
          <p:nvPr/>
        </p:nvSpPr>
        <p:spPr bwMode="auto">
          <a:xfrm>
            <a:off x="2895599" y="552452"/>
            <a:ext cx="5983200" cy="1404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5" name="Text Box 33"/>
          <p:cNvSpPr txBox="1">
            <a:spLocks noChangeArrowheads="1"/>
          </p:cNvSpPr>
          <p:nvPr/>
        </p:nvSpPr>
        <p:spPr bwMode="auto">
          <a:xfrm>
            <a:off x="3095625" y="638175"/>
            <a:ext cx="5438775" cy="155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r>
              <a:rPr lang="en-GB" sz="1800" b="1" dirty="0" err="1" smtClean="0">
                <a:latin typeface="Arial" charset="0"/>
                <a:cs typeface="Arial" charset="0"/>
              </a:rPr>
              <a:t>.</a:t>
            </a:r>
            <a:endParaRPr lang="en-GB" sz="1800" b="1" dirty="0" smtClean="0">
              <a:latin typeface="Arial" charset="0"/>
              <a:cs typeface="Arial" charset="0"/>
            </a:endParaRPr>
          </a:p>
          <a:p>
            <a:pPr>
              <a:spcBef>
                <a:spcPct val="20000"/>
              </a:spcBef>
            </a:pPr>
            <a:r>
              <a:rPr lang="en-GB" sz="1800" b="1" dirty="0" smtClean="0">
                <a:latin typeface="Arial" charset="0"/>
              </a:rPr>
              <a:t>(1) if </a:t>
            </a:r>
            <a:r>
              <a:rPr lang="en-GB" sz="1800" b="1" i="1" dirty="0" smtClean="0">
                <a:latin typeface="Arial" charset="0"/>
              </a:rPr>
              <a:t>z</a:t>
            </a:r>
            <a:r>
              <a:rPr lang="en-GB" sz="1800" b="1" dirty="0" smtClean="0">
                <a:latin typeface="Arial" charset="0"/>
              </a:rPr>
              <a:t> &gt; 1.96	(2) if </a:t>
            </a:r>
            <a:r>
              <a:rPr lang="en-GB" sz="1800" b="1" i="1" dirty="0" smtClean="0">
                <a:latin typeface="Arial" charset="0"/>
              </a:rPr>
              <a:t>z</a:t>
            </a:r>
            <a:r>
              <a:rPr lang="en-GB" sz="1800" b="1" dirty="0" smtClean="0">
                <a:latin typeface="Arial" charset="0"/>
              </a:rPr>
              <a:t> &lt; </a:t>
            </a:r>
            <a:r>
              <a:rPr lang="en-GB" sz="1800" b="1" dirty="0" smtClean="0">
                <a:latin typeface="Arial" charset="0"/>
                <a:cs typeface="Arial" charset="0"/>
              </a:rPr>
              <a:t>–</a:t>
            </a:r>
            <a:r>
              <a:rPr lang="en-GB" sz="1800" b="1" dirty="0" smtClean="0">
                <a:latin typeface="Arial" charset="0"/>
              </a:rPr>
              <a:t>1.96</a:t>
            </a:r>
          </a:p>
          <a:p>
            <a:pPr>
              <a:spcBef>
                <a:spcPct val="20000"/>
              </a:spcBef>
            </a:pPr>
            <a:endParaRPr lang="en-GB" sz="1800" b="1" dirty="0">
              <a:latin typeface="Arial" charset="0"/>
              <a:cs typeface="Arial" charset="0"/>
            </a:endParaRPr>
          </a:p>
        </p:txBody>
      </p:sp>
      <p:sp>
        <p:nvSpPr>
          <p:cNvPr id="66"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7"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72" name="Object 46"/>
          <p:cNvGraphicFramePr>
            <a:graphicFrameLocks noChangeAspect="1"/>
          </p:cNvGraphicFramePr>
          <p:nvPr>
            <p:extLst>
              <p:ext uri="{D42A27DB-BD31-4B8C-83A1-F6EECF244321}">
                <p14:modId xmlns:p14="http://schemas.microsoft.com/office/powerpoint/2010/main" val="675297815"/>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39785"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 name="Text Box 41"/>
          <p:cNvSpPr txBox="1">
            <a:spLocks noChangeArrowheads="1"/>
          </p:cNvSpPr>
          <p:nvPr/>
        </p:nvSpPr>
        <p:spPr bwMode="auto">
          <a:xfrm>
            <a:off x="3733800" y="203835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a:t>
            </a:r>
            <a:r>
              <a:rPr lang="en-GB" sz="1800" b="1" dirty="0"/>
              <a:t>:</a:t>
            </a:r>
            <a:endParaRPr lang="en-GB" sz="900" dirty="0"/>
          </a:p>
        </p:txBody>
      </p:sp>
      <p:graphicFrame>
        <p:nvGraphicFramePr>
          <p:cNvPr id="78" name="Object 42"/>
          <p:cNvGraphicFramePr>
            <a:graphicFrameLocks noChangeAspect="1"/>
          </p:cNvGraphicFramePr>
          <p:nvPr>
            <p:extLst>
              <p:ext uri="{D42A27DB-BD31-4B8C-83A1-F6EECF244321}">
                <p14:modId xmlns:p14="http://schemas.microsoft.com/office/powerpoint/2010/main" val="205734938"/>
              </p:ext>
            </p:extLst>
          </p:nvPr>
        </p:nvGraphicFramePr>
        <p:xfrm>
          <a:off x="3467100" y="2414588"/>
          <a:ext cx="3416300" cy="292100"/>
        </p:xfrm>
        <a:graphic>
          <a:graphicData uri="http://schemas.openxmlformats.org/presentationml/2006/ole">
            <mc:AlternateContent xmlns:mc="http://schemas.openxmlformats.org/markup-compatibility/2006">
              <mc:Choice xmlns:v="urn:schemas-microsoft-com:vml" Requires="v">
                <p:oleObj spid="_x0000_s239786" name="Equation" r:id="rId5" imgW="3416040" imgH="291960" progId="Equation.3">
                  <p:embed/>
                </p:oleObj>
              </mc:Choice>
              <mc:Fallback>
                <p:oleObj name="Equation" r:id="rId5" imgW="3416040" imgH="2919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7100" y="2414588"/>
                        <a:ext cx="3416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 name="Line 45"/>
          <p:cNvSpPr>
            <a:spLocks noChangeShapeType="1"/>
          </p:cNvSpPr>
          <p:nvPr/>
        </p:nvSpPr>
        <p:spPr bwMode="auto">
          <a:xfrm>
            <a:off x="4038600" y="276225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46"/>
          <p:cNvSpPr>
            <a:spLocks noChangeShapeType="1"/>
          </p:cNvSpPr>
          <p:nvPr/>
        </p:nvSpPr>
        <p:spPr bwMode="auto">
          <a:xfrm>
            <a:off x="6343200" y="21224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1" name="Line 47"/>
          <p:cNvSpPr>
            <a:spLocks noChangeShapeType="1"/>
          </p:cNvSpPr>
          <p:nvPr/>
        </p:nvSpPr>
        <p:spPr bwMode="auto">
          <a:xfrm>
            <a:off x="5127625" y="24336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21"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3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75"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39787" name="Equation" r:id="rId7" imgW="1079280" imgH="558720" progId="Equation.3">
                  <p:embed/>
                </p:oleObj>
              </mc:Choice>
              <mc:Fallback>
                <p:oleObj name="Equation" r:id="rId7" imgW="1079280" imgH="558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22"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8" name="Rectangle 5"/>
          <p:cNvSpPr>
            <a:spLocks noChangeArrowheads="1"/>
          </p:cNvSpPr>
          <p:nvPr/>
        </p:nvSpPr>
        <p:spPr bwMode="auto">
          <a:xfrm>
            <a:off x="3352799" y="2019298"/>
            <a:ext cx="36612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32</a:t>
            </a:r>
            <a:endParaRPr lang="en-US" sz="1000" dirty="0">
              <a:solidFill>
                <a:srgbClr val="3366FF"/>
              </a:solidFill>
            </a:endParaRPr>
          </a:p>
        </p:txBody>
      </p:sp>
      <p:sp>
        <p:nvSpPr>
          <p:cNvPr id="239623" name="Line 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4" name="Line 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5" name="Line 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6" name="Line 10"/>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7" name="Line 11"/>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28" name="Line 12"/>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31" name="Text Box 15"/>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39632" name="Text Box 1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39633" name="Text Box 17"/>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39634" name="Text Box 18"/>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39636" name="Line 2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37" name="Freeform 21"/>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38" name="Freeform 2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5" name="Line 29"/>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6" name="Line 3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7" name="Line 31"/>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9648" name="Line 3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4"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5"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7"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8"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9" name="Straight Arrow Connector 58"/>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Arrow Connector 59"/>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Rectangle 5"/>
          <p:cNvSpPr>
            <a:spLocks noChangeArrowheads="1"/>
          </p:cNvSpPr>
          <p:nvPr/>
        </p:nvSpPr>
        <p:spPr bwMode="auto">
          <a:xfrm>
            <a:off x="2895599" y="552452"/>
            <a:ext cx="5983200" cy="1404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5" name="Text Box 33"/>
          <p:cNvSpPr txBox="1">
            <a:spLocks noChangeArrowheads="1"/>
          </p:cNvSpPr>
          <p:nvPr/>
        </p:nvSpPr>
        <p:spPr bwMode="auto">
          <a:xfrm>
            <a:off x="3095625" y="638175"/>
            <a:ext cx="5438775" cy="155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r>
              <a:rPr lang="en-GB" sz="1800" b="1" dirty="0" err="1" smtClean="0">
                <a:latin typeface="Arial" charset="0"/>
                <a:cs typeface="Arial" charset="0"/>
              </a:rPr>
              <a:t>.</a:t>
            </a:r>
            <a:endParaRPr lang="en-GB" sz="1800" b="1" dirty="0" smtClean="0">
              <a:latin typeface="Arial" charset="0"/>
              <a:cs typeface="Arial" charset="0"/>
            </a:endParaRPr>
          </a:p>
          <a:p>
            <a:pPr>
              <a:spcBef>
                <a:spcPct val="20000"/>
              </a:spcBef>
            </a:pPr>
            <a:r>
              <a:rPr lang="en-GB" sz="1800" b="1" dirty="0" smtClean="0">
                <a:latin typeface="Arial" charset="0"/>
              </a:rPr>
              <a:t>(1) if </a:t>
            </a:r>
            <a:r>
              <a:rPr lang="en-GB" sz="1800" b="1" i="1" dirty="0" smtClean="0">
                <a:latin typeface="Arial" charset="0"/>
              </a:rPr>
              <a:t>z</a:t>
            </a:r>
            <a:r>
              <a:rPr lang="en-GB" sz="1800" b="1" dirty="0" smtClean="0">
                <a:latin typeface="Arial" charset="0"/>
              </a:rPr>
              <a:t> &gt; 1.96	(2) if </a:t>
            </a:r>
            <a:r>
              <a:rPr lang="en-GB" sz="1800" b="1" i="1" dirty="0" smtClean="0">
                <a:latin typeface="Arial" charset="0"/>
              </a:rPr>
              <a:t>z</a:t>
            </a:r>
            <a:r>
              <a:rPr lang="en-GB" sz="1800" b="1" dirty="0" smtClean="0">
                <a:latin typeface="Arial" charset="0"/>
              </a:rPr>
              <a:t> &lt; </a:t>
            </a:r>
            <a:r>
              <a:rPr lang="en-GB" sz="1800" b="1" dirty="0" smtClean="0">
                <a:latin typeface="Arial" charset="0"/>
                <a:cs typeface="Arial" charset="0"/>
              </a:rPr>
              <a:t>–</a:t>
            </a:r>
            <a:r>
              <a:rPr lang="en-GB" sz="1800" b="1" dirty="0" smtClean="0">
                <a:latin typeface="Arial" charset="0"/>
              </a:rPr>
              <a:t>1.96</a:t>
            </a:r>
          </a:p>
          <a:p>
            <a:pPr>
              <a:spcBef>
                <a:spcPct val="20000"/>
              </a:spcBef>
            </a:pPr>
            <a:endParaRPr lang="en-GB" sz="1800" b="1" dirty="0">
              <a:latin typeface="Arial" charset="0"/>
              <a:cs typeface="Arial" charset="0"/>
            </a:endParaRPr>
          </a:p>
        </p:txBody>
      </p:sp>
      <p:sp>
        <p:nvSpPr>
          <p:cNvPr id="66"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7"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72" name="Object 46"/>
          <p:cNvGraphicFramePr>
            <a:graphicFrameLocks noChangeAspect="1"/>
          </p:cNvGraphicFramePr>
          <p:nvPr>
            <p:extLst>
              <p:ext uri="{D42A27DB-BD31-4B8C-83A1-F6EECF244321}">
                <p14:modId xmlns:p14="http://schemas.microsoft.com/office/powerpoint/2010/main" val="1063366455"/>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67333"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 name="Text Box 41"/>
          <p:cNvSpPr txBox="1">
            <a:spLocks noChangeArrowheads="1"/>
          </p:cNvSpPr>
          <p:nvPr/>
        </p:nvSpPr>
        <p:spPr bwMode="auto">
          <a:xfrm>
            <a:off x="3733800" y="203835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a:t>
            </a:r>
            <a:r>
              <a:rPr lang="en-GB" sz="1800" b="1" dirty="0"/>
              <a:t>:</a:t>
            </a:r>
            <a:endParaRPr lang="en-GB" sz="900" dirty="0"/>
          </a:p>
        </p:txBody>
      </p:sp>
      <p:sp>
        <p:nvSpPr>
          <p:cNvPr id="79" name="Line 45"/>
          <p:cNvSpPr>
            <a:spLocks noChangeShapeType="1"/>
          </p:cNvSpPr>
          <p:nvPr/>
        </p:nvSpPr>
        <p:spPr bwMode="auto">
          <a:xfrm>
            <a:off x="4038600" y="276225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46"/>
          <p:cNvSpPr>
            <a:spLocks noChangeShapeType="1"/>
          </p:cNvSpPr>
          <p:nvPr/>
        </p:nvSpPr>
        <p:spPr bwMode="auto">
          <a:xfrm>
            <a:off x="6343200" y="21224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29977747"/>
              </p:ext>
            </p:extLst>
          </p:nvPr>
        </p:nvGraphicFramePr>
        <p:xfrm>
          <a:off x="4343400" y="2438400"/>
          <a:ext cx="1701800" cy="228600"/>
        </p:xfrm>
        <a:graphic>
          <a:graphicData uri="http://schemas.openxmlformats.org/presentationml/2006/ole">
            <mc:AlternateContent xmlns:mc="http://schemas.openxmlformats.org/markup-compatibility/2006">
              <mc:Choice xmlns:v="urn:schemas-microsoft-com:vml" Requires="v">
                <p:oleObj spid="_x0000_s267334" name="Equation" r:id="rId5" imgW="1701800" imgH="228600" progId="Equation.3">
                  <p:embed/>
                </p:oleObj>
              </mc:Choice>
              <mc:Fallback>
                <p:oleObj name="Equation" r:id="rId5" imgW="1701800" imgH="228600" progId="Equation.3">
                  <p:embed/>
                  <p:pic>
                    <p:nvPicPr>
                      <p:cNvPr id="0"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2438400"/>
                        <a:ext cx="1701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 name="Text Box 4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limiting values of </a:t>
            </a:r>
            <a:r>
              <a:rPr lang="en-GB" sz="1500" b="1" i="1"/>
              <a:t>z</a:t>
            </a:r>
            <a:r>
              <a:rPr lang="en-GB" sz="1500" b="1"/>
              <a:t> for the acceptance region are 1.96 and </a:t>
            </a:r>
            <a:r>
              <a:rPr lang="en-GB" sz="1500" b="1">
                <a:cs typeface="Arial" charset="0"/>
              </a:rPr>
              <a:t>–</a:t>
            </a:r>
            <a:r>
              <a:rPr lang="en-GB" sz="1500" b="1"/>
              <a:t>1.96 (for a 5% significance test).</a:t>
            </a:r>
            <a:endParaRPr lang="en-GB" sz="1500" b="1">
              <a:latin typeface="Times New Roman" pitchFamily="18" charset="0"/>
            </a:endParaRPr>
          </a:p>
        </p:txBody>
      </p:sp>
      <p:sp>
        <p:nvSpPr>
          <p:cNvPr id="239621" name="Freeform 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78"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67335" name="Equation" r:id="rId7" imgW="1079280" imgH="558720" progId="Equation.3">
                  <p:embed/>
                </p:oleObj>
              </mc:Choice>
              <mc:Fallback>
                <p:oleObj name="Equation" r:id="rId7" imgW="1079280" imgH="558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9622" name="Line 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41366836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822" name="Freeform 86"/>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821" name="Freeform 85"/>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3" name="Text Box 4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33</a:t>
            </a:r>
          </a:p>
        </p:txBody>
      </p:sp>
      <p:sp>
        <p:nvSpPr>
          <p:cNvPr id="244784" name="Freeform 48"/>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5" name="Line 49"/>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6" name="Line 50"/>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7" name="Line 51"/>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8" name="Line 52"/>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89" name="Line 53"/>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0" name="Line 54"/>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1" name="Line 55"/>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2" name="Line 56"/>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3" name="Line 57"/>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4" name="Line 58"/>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5" name="Line 59"/>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4799" name="Text Box 63"/>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44800" name="Text Box 64"/>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44801" name="Text Box 65"/>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44802" name="Text Box 66"/>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44803" name="Text Box 67"/>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44804" name="Text Box 68"/>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44805" name="Text Box 69"/>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44806" name="Text Box 70"/>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44807" name="Text Box 71"/>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44808" name="Text Box 72"/>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44811" name="Line 75"/>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4816" name="Text Box 8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look again at the decision process in terms of the example model.  The null hypothesis is that the slope coefficient is equal to 10.</a:t>
            </a:r>
            <a:endParaRPr lang="en-GB" sz="1500" b="1">
              <a:latin typeface="Times New Roman" pitchFamily="18" charset="0"/>
            </a:endParaRPr>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599" y="552452"/>
            <a:ext cx="5983200" cy="1742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38"/>
          <p:cNvSpPr txBox="1">
            <a:spLocks noChangeArrowheads="1"/>
          </p:cNvSpPr>
          <p:nvPr/>
        </p:nvSpPr>
        <p:spPr bwMode="auto">
          <a:xfrm>
            <a:off x="3096000" y="637200"/>
            <a:ext cx="5867400"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r>
              <a:rPr lang="en-GB" sz="1800" b="1" dirty="0" err="1" smtClean="0">
                <a:latin typeface="Arial" charset="0"/>
                <a:cs typeface="Arial" charset="0"/>
              </a:rPr>
              <a:t>.</a:t>
            </a:r>
            <a:endParaRPr lang="en-GB" sz="1800" b="1" dirty="0">
              <a:latin typeface="Arial" charset="0"/>
              <a:cs typeface="Arial" charset="0"/>
            </a:endParaRPr>
          </a:p>
        </p:txBody>
      </p:sp>
      <p:sp>
        <p:nvSpPr>
          <p:cNvPr id="57" name="Line 40"/>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8" name="Line 41"/>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1" name="Object 60"/>
          <p:cNvGraphicFramePr>
            <a:graphicFrameLocks noChangeAspect="1"/>
          </p:cNvGraphicFramePr>
          <p:nvPr>
            <p:extLst>
              <p:ext uri="{D42A27DB-BD31-4B8C-83A1-F6EECF244321}">
                <p14:modId xmlns:p14="http://schemas.microsoft.com/office/powerpoint/2010/main" val="122935242"/>
              </p:ext>
            </p:extLst>
          </p:nvPr>
        </p:nvGraphicFramePr>
        <p:xfrm>
          <a:off x="3758400" y="939600"/>
          <a:ext cx="1117600" cy="292100"/>
        </p:xfrm>
        <a:graphic>
          <a:graphicData uri="http://schemas.openxmlformats.org/presentationml/2006/ole">
            <mc:AlternateContent xmlns:mc="http://schemas.openxmlformats.org/markup-compatibility/2006">
              <mc:Choice xmlns:v="urn:schemas-microsoft-com:vml" Requires="v">
                <p:oleObj spid="_x0000_s244852" name="Equation" r:id="rId3" imgW="1117440" imgH="291960" progId="Equation.3">
                  <p:embed/>
                </p:oleObj>
              </mc:Choice>
              <mc:Fallback>
                <p:oleObj name="Equation" r:id="rId3" imgW="1117440" imgH="291960" progId="Equation.3">
                  <p:embed/>
                  <p:pic>
                    <p:nvPicPr>
                      <p:cNvPr id="0" name=""/>
                      <p:cNvPicPr>
                        <a:picLocks noChangeAspect="1" noChangeArrowheads="1"/>
                      </p:cNvPicPr>
                      <p:nvPr/>
                    </p:nvPicPr>
                    <p:blipFill>
                      <a:blip r:embed="rId4"/>
                      <a:srcRect/>
                      <a:stretch>
                        <a:fillRect/>
                      </a:stretch>
                    </p:blipFill>
                    <p:spPr bwMode="auto">
                      <a:xfrm>
                        <a:off x="3758400" y="939600"/>
                        <a:ext cx="11176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Line 30"/>
          <p:cNvSpPr>
            <a:spLocks noChangeShapeType="1"/>
          </p:cNvSpPr>
          <p:nvPr/>
        </p:nvSpPr>
        <p:spPr bwMode="auto">
          <a:xfrm>
            <a:off x="6543675" y="48228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6786"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87" name="Freeform 3"/>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8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34</a:t>
            </a:r>
          </a:p>
        </p:txBody>
      </p:sp>
      <p:sp>
        <p:nvSpPr>
          <p:cNvPr id="246790" name="Freeform 6"/>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1" name="Line 7"/>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2" name="Line 8"/>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3" name="Line 9"/>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4" name="Line 10"/>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5" name="Line 11"/>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6" name="Line 1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7"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8" name="Line 14"/>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799" name="Line 15"/>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800" name="Line 16"/>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801" name="Line 17"/>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6804" name="Text Box 20"/>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46805" name="Text Box 21"/>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46806" name="Text Box 22"/>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46807" name="Text Box 23"/>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46808" name="Text Box 24"/>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46809" name="Text Box 25"/>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46810" name="Text Box 26"/>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46811" name="Text Box 27"/>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46812" name="Text Box 28"/>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46813" name="Text Box 29"/>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46816" name="Line 32"/>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6827" name="Text Box 4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are assuming that we know the standard deviation and that it is equal to 1.0.</a:t>
            </a:r>
            <a:endParaRPr lang="en-GB" sz="1500" b="1">
              <a:latin typeface="Times New Roman" pitchFamily="18" charset="0"/>
            </a:endParaRPr>
          </a:p>
        </p:txBody>
      </p:sp>
      <p:sp>
        <p:nvSpPr>
          <p:cNvPr id="4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3"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4"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5" name="Straight Arrow Connector 54"/>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Straight Arrow Connector 55"/>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Rectangle 5"/>
          <p:cNvSpPr>
            <a:spLocks noChangeArrowheads="1"/>
          </p:cNvSpPr>
          <p:nvPr/>
        </p:nvSpPr>
        <p:spPr bwMode="auto">
          <a:xfrm>
            <a:off x="2895599" y="552452"/>
            <a:ext cx="5983200" cy="1742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8" name="Text Box 38"/>
          <p:cNvSpPr txBox="1">
            <a:spLocks noChangeArrowheads="1"/>
          </p:cNvSpPr>
          <p:nvPr/>
        </p:nvSpPr>
        <p:spPr bwMode="auto">
          <a:xfrm>
            <a:off x="3096000" y="637200"/>
            <a:ext cx="5867400" cy="12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10 + 1.96 x 1.0	(2) if </a:t>
            </a:r>
            <a:r>
              <a:rPr lang="en-GB" sz="1800" b="1" i="1" dirty="0">
                <a:latin typeface="Arial" charset="0"/>
              </a:rPr>
              <a:t>X</a:t>
            </a:r>
            <a:r>
              <a:rPr lang="en-GB" sz="1800" b="1" dirty="0">
                <a:latin typeface="Arial" charset="0"/>
              </a:rPr>
              <a:t> &lt; 10 </a:t>
            </a:r>
            <a:r>
              <a:rPr lang="en-GB" sz="1800" b="1" dirty="0">
                <a:latin typeface="Arial" charset="0"/>
                <a:cs typeface="Arial" charset="0"/>
              </a:rPr>
              <a:t>– </a:t>
            </a:r>
            <a:r>
              <a:rPr lang="en-GB" sz="1800" b="1" dirty="0">
                <a:latin typeface="Arial" charset="0"/>
              </a:rPr>
              <a:t>1.96 x </a:t>
            </a:r>
            <a:r>
              <a:rPr lang="en-GB" sz="1800" b="1" dirty="0" smtClean="0">
                <a:latin typeface="Arial" charset="0"/>
              </a:rPr>
              <a:t>1.0</a:t>
            </a:r>
            <a:endParaRPr lang="en-GB" sz="1800" b="1" dirty="0">
              <a:latin typeface="Arial" charset="0"/>
            </a:endParaRPr>
          </a:p>
        </p:txBody>
      </p:sp>
      <p:sp>
        <p:nvSpPr>
          <p:cNvPr id="59" name="Line 40"/>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Line 41"/>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Line 49"/>
          <p:cNvSpPr>
            <a:spLocks noChangeShapeType="1"/>
          </p:cNvSpPr>
          <p:nvPr/>
        </p:nvSpPr>
        <p:spPr bwMode="auto">
          <a:xfrm>
            <a:off x="6540500"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2" name="Line 50"/>
          <p:cNvSpPr>
            <a:spLocks noChangeShapeType="1"/>
          </p:cNvSpPr>
          <p:nvPr/>
        </p:nvSpPr>
        <p:spPr bwMode="auto">
          <a:xfrm>
            <a:off x="3679825"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66" name="Object 65"/>
          <p:cNvGraphicFramePr>
            <a:graphicFrameLocks noChangeAspect="1"/>
          </p:cNvGraphicFramePr>
          <p:nvPr>
            <p:extLst>
              <p:ext uri="{D42A27DB-BD31-4B8C-83A1-F6EECF244321}">
                <p14:modId xmlns:p14="http://schemas.microsoft.com/office/powerpoint/2010/main" val="911678916"/>
              </p:ext>
            </p:extLst>
          </p:nvPr>
        </p:nvGraphicFramePr>
        <p:xfrm>
          <a:off x="3758400" y="939600"/>
          <a:ext cx="1117600" cy="292100"/>
        </p:xfrm>
        <a:graphic>
          <a:graphicData uri="http://schemas.openxmlformats.org/presentationml/2006/ole">
            <mc:AlternateContent xmlns:mc="http://schemas.openxmlformats.org/markup-compatibility/2006">
              <mc:Choice xmlns:v="urn:schemas-microsoft-com:vml" Requires="v">
                <p:oleObj spid="_x0000_s246853" name="Equation" r:id="rId3" imgW="1117440" imgH="291960" progId="Equation.3">
                  <p:embed/>
                </p:oleObj>
              </mc:Choice>
              <mc:Fallback>
                <p:oleObj name="Equation" r:id="rId3" imgW="1117440" imgH="291960" progId="Equation.3">
                  <p:embed/>
                  <p:pic>
                    <p:nvPicPr>
                      <p:cNvPr id="0" name=""/>
                      <p:cNvPicPr>
                        <a:picLocks noChangeAspect="1" noChangeArrowheads="1"/>
                      </p:cNvPicPr>
                      <p:nvPr/>
                    </p:nvPicPr>
                    <p:blipFill>
                      <a:blip r:embed="rId4"/>
                      <a:srcRect/>
                      <a:stretch>
                        <a:fillRect/>
                      </a:stretch>
                    </p:blipFill>
                    <p:spPr bwMode="auto">
                      <a:xfrm>
                        <a:off x="3758400" y="939600"/>
                        <a:ext cx="11176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1" name="Freeform 3"/>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35</a:t>
            </a:r>
          </a:p>
        </p:txBody>
      </p:sp>
      <p:sp>
        <p:nvSpPr>
          <p:cNvPr id="247814" name="Freeform 6"/>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5" name="Line 7"/>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6" name="Line 8"/>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7" name="Line 9"/>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8" name="Line 10"/>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9" name="Line 11"/>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0" name="Line 1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1"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2" name="Line 14"/>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3" name="Line 15"/>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4" name="Line 16"/>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5" name="Line 17"/>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8" name="Text Box 20"/>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47829" name="Text Box 21"/>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47830" name="Text Box 22"/>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47831" name="Text Box 23"/>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47832" name="Text Box 24"/>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47833" name="Text Box 25"/>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47834" name="Text Box 26"/>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47835" name="Text Box 27"/>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47836" name="Text Box 28"/>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47837" name="Text Box 29"/>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47840" name="Line 32"/>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 name="Rectangle 5"/>
          <p:cNvSpPr>
            <a:spLocks noChangeArrowheads="1"/>
          </p:cNvSpPr>
          <p:nvPr/>
        </p:nvSpPr>
        <p:spPr bwMode="auto">
          <a:xfrm>
            <a:off x="2895599" y="552452"/>
            <a:ext cx="5983200" cy="1742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7846" name="Text Box 38"/>
          <p:cNvSpPr txBox="1">
            <a:spLocks noChangeArrowheads="1"/>
          </p:cNvSpPr>
          <p:nvPr/>
        </p:nvSpPr>
        <p:spPr bwMode="auto">
          <a:xfrm>
            <a:off x="3096000" y="637200"/>
            <a:ext cx="5867400" cy="153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10 + 1.96 x 1.0	(2) if </a:t>
            </a:r>
            <a:r>
              <a:rPr lang="en-GB" sz="1800" b="1" i="1" dirty="0">
                <a:latin typeface="Arial" charset="0"/>
              </a:rPr>
              <a:t>X</a:t>
            </a:r>
            <a:r>
              <a:rPr lang="en-GB" sz="1800" b="1" dirty="0">
                <a:latin typeface="Arial" charset="0"/>
              </a:rPr>
              <a:t> &lt; 10 </a:t>
            </a:r>
            <a:r>
              <a:rPr lang="en-GB" sz="1800" b="1" dirty="0">
                <a:latin typeface="Arial" charset="0"/>
                <a:cs typeface="Arial" charset="0"/>
              </a:rPr>
              <a:t>– </a:t>
            </a:r>
            <a:r>
              <a:rPr lang="en-GB" sz="1800" b="1" dirty="0">
                <a:latin typeface="Arial" charset="0"/>
              </a:rPr>
              <a:t>1.96 x 1.0</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11.96	(2) if </a:t>
            </a:r>
            <a:r>
              <a:rPr lang="en-GB" sz="1800" b="1" i="1" dirty="0">
                <a:latin typeface="Arial" charset="0"/>
              </a:rPr>
              <a:t>X</a:t>
            </a:r>
            <a:r>
              <a:rPr lang="en-GB" sz="1800" b="1" dirty="0">
                <a:latin typeface="Arial" charset="0"/>
              </a:rPr>
              <a:t> &lt; 8.04</a:t>
            </a:r>
          </a:p>
        </p:txBody>
      </p:sp>
      <p:sp>
        <p:nvSpPr>
          <p:cNvPr id="247848" name="Line 40"/>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49" name="Line 41"/>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51" name="Text Box 4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latin typeface="Arial" pitchFamily="34" charset="0"/>
                <a:cs typeface="Arial" pitchFamily="34" charset="0"/>
              </a:rPr>
              <a:t>We will reject </a:t>
            </a:r>
            <a:r>
              <a:rPr lang="en-GB" sz="1500" b="1" i="1" dirty="0" smtClean="0">
                <a:latin typeface="Arial" pitchFamily="34" charset="0"/>
                <a:cs typeface="Arial" pitchFamily="34" charset="0"/>
              </a:rPr>
              <a:t>H</a:t>
            </a:r>
            <a:r>
              <a:rPr lang="en-GB" sz="1500" b="1" baseline="-25000" dirty="0" smtClean="0">
                <a:latin typeface="Arial" pitchFamily="34" charset="0"/>
                <a:cs typeface="Arial" pitchFamily="34" charset="0"/>
              </a:rPr>
              <a:t>0</a:t>
            </a:r>
            <a:r>
              <a:rPr lang="en-GB" sz="1500" b="1" dirty="0" smtClean="0">
                <a:latin typeface="Arial" pitchFamily="34" charset="0"/>
                <a:cs typeface="Arial" pitchFamily="34" charset="0"/>
              </a:rPr>
              <a:t> if </a:t>
            </a:r>
            <a:r>
              <a:rPr lang="en-GB" sz="1500" b="1" i="1" dirty="0" smtClean="0">
                <a:latin typeface="Arial" pitchFamily="34" charset="0"/>
                <a:cs typeface="Arial" pitchFamily="34" charset="0"/>
              </a:rPr>
              <a:t>X</a:t>
            </a:r>
            <a:r>
              <a:rPr lang="en-GB" sz="1500" b="1" dirty="0" smtClean="0">
                <a:latin typeface="Arial" pitchFamily="34" charset="0"/>
                <a:cs typeface="Arial" pitchFamily="34" charset="0"/>
              </a:rPr>
              <a:t> &gt; 11.96 or </a:t>
            </a:r>
            <a:r>
              <a:rPr lang="en-GB" sz="1500" b="1" i="1" dirty="0" smtClean="0">
                <a:latin typeface="Arial" pitchFamily="34" charset="0"/>
                <a:cs typeface="Arial" pitchFamily="34" charset="0"/>
              </a:rPr>
              <a:t>X</a:t>
            </a:r>
            <a:r>
              <a:rPr lang="en-GB" sz="1500" b="1" dirty="0" smtClean="0">
                <a:latin typeface="Arial" pitchFamily="34" charset="0"/>
                <a:cs typeface="Arial" pitchFamily="34" charset="0"/>
              </a:rPr>
              <a:t> &lt; 8.04. </a:t>
            </a:r>
            <a:endParaRPr lang="en-GB" sz="1500" b="1" dirty="0">
              <a:latin typeface="Arial" pitchFamily="34" charset="0"/>
              <a:cs typeface="Arial" pitchFamily="34" charset="0"/>
            </a:endParaRPr>
          </a:p>
        </p:txBody>
      </p:sp>
      <p:sp>
        <p:nvSpPr>
          <p:cNvPr id="247857" name="Line 49"/>
          <p:cNvSpPr>
            <a:spLocks noChangeShapeType="1"/>
          </p:cNvSpPr>
          <p:nvPr/>
        </p:nvSpPr>
        <p:spPr bwMode="auto">
          <a:xfrm>
            <a:off x="6540500"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58" name="Line 50"/>
          <p:cNvSpPr>
            <a:spLocks noChangeShapeType="1"/>
          </p:cNvSpPr>
          <p:nvPr/>
        </p:nvSpPr>
        <p:spPr bwMode="auto">
          <a:xfrm>
            <a:off x="3679825"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59" name="Line 51"/>
          <p:cNvSpPr>
            <a:spLocks noChangeShapeType="1"/>
          </p:cNvSpPr>
          <p:nvPr/>
        </p:nvSpPr>
        <p:spPr bwMode="auto">
          <a:xfrm>
            <a:off x="3686175"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60" name="Line 52"/>
          <p:cNvSpPr>
            <a:spLocks noChangeShapeType="1"/>
          </p:cNvSpPr>
          <p:nvPr/>
        </p:nvSpPr>
        <p:spPr bwMode="auto">
          <a:xfrm>
            <a:off x="6540500"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64" name="Line 56"/>
          <p:cNvSpPr>
            <a:spLocks noChangeShapeType="1"/>
          </p:cNvSpPr>
          <p:nvPr/>
        </p:nvSpPr>
        <p:spPr bwMode="auto">
          <a:xfrm>
            <a:off x="2120900" y="5859463"/>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6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63" name="Straight Arrow Connector 6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Arrow Connector 6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 name="Object 1"/>
          <p:cNvGraphicFramePr>
            <a:graphicFrameLocks noChangeAspect="1"/>
          </p:cNvGraphicFramePr>
          <p:nvPr>
            <p:extLst>
              <p:ext uri="{D42A27DB-BD31-4B8C-83A1-F6EECF244321}">
                <p14:modId xmlns:p14="http://schemas.microsoft.com/office/powerpoint/2010/main" val="403923152"/>
              </p:ext>
            </p:extLst>
          </p:nvPr>
        </p:nvGraphicFramePr>
        <p:xfrm>
          <a:off x="3758400" y="939600"/>
          <a:ext cx="1117600" cy="292100"/>
        </p:xfrm>
        <a:graphic>
          <a:graphicData uri="http://schemas.openxmlformats.org/presentationml/2006/ole">
            <mc:AlternateContent xmlns:mc="http://schemas.openxmlformats.org/markup-compatibility/2006">
              <mc:Choice xmlns:v="urn:schemas-microsoft-com:vml" Requires="v">
                <p:oleObj spid="_x0000_s247892" name="Equation" r:id="rId3" imgW="1117440" imgH="291960" progId="Equation.3">
                  <p:embed/>
                </p:oleObj>
              </mc:Choice>
              <mc:Fallback>
                <p:oleObj name="Equation" r:id="rId3" imgW="1117440" imgH="291960" progId="Equation.3">
                  <p:embed/>
                  <p:pic>
                    <p:nvPicPr>
                      <p:cNvPr id="0" name="Object 46"/>
                      <p:cNvPicPr>
                        <a:picLocks noChangeAspect="1" noChangeArrowheads="1"/>
                      </p:cNvPicPr>
                      <p:nvPr/>
                    </p:nvPicPr>
                    <p:blipFill>
                      <a:blip r:embed="rId4"/>
                      <a:srcRect/>
                      <a:stretch>
                        <a:fillRect/>
                      </a:stretch>
                    </p:blipFill>
                    <p:spPr bwMode="auto">
                      <a:xfrm>
                        <a:off x="3758400" y="939600"/>
                        <a:ext cx="11176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 name="Line 56"/>
          <p:cNvSpPr>
            <a:spLocks noChangeShapeType="1"/>
          </p:cNvSpPr>
          <p:nvPr/>
        </p:nvSpPr>
        <p:spPr bwMode="auto">
          <a:xfrm>
            <a:off x="3216275" y="5859463"/>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2" name="Line 103"/>
          <p:cNvSpPr>
            <a:spLocks noChangeShapeType="1"/>
          </p:cNvSpPr>
          <p:nvPr/>
        </p:nvSpPr>
        <p:spPr bwMode="auto">
          <a:xfrm>
            <a:off x="6365875" y="44568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04"/>
          <p:cNvSpPr>
            <a:spLocks noChangeShapeType="1"/>
          </p:cNvSpPr>
          <p:nvPr/>
        </p:nvSpPr>
        <p:spPr bwMode="auto">
          <a:xfrm>
            <a:off x="3997325" y="4457700"/>
            <a:ext cx="0" cy="252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7" name="Rectangle 5"/>
          <p:cNvSpPr>
            <a:spLocks noChangeArrowheads="1"/>
          </p:cNvSpPr>
          <p:nvPr/>
        </p:nvSpPr>
        <p:spPr bwMode="auto">
          <a:xfrm>
            <a:off x="3668400" y="2019298"/>
            <a:ext cx="30564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1" name="Freeform 3"/>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36</a:t>
            </a:r>
            <a:endParaRPr lang="en-US" sz="1000" dirty="0">
              <a:solidFill>
                <a:srgbClr val="3366FF"/>
              </a:solidFill>
            </a:endParaRPr>
          </a:p>
        </p:txBody>
      </p:sp>
      <p:sp>
        <p:nvSpPr>
          <p:cNvPr id="247814" name="Freeform 6"/>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5" name="Line 7"/>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6" name="Line 8"/>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7" name="Line 9"/>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8" name="Line 10"/>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19" name="Line 11"/>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0" name="Line 12"/>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1"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2" name="Line 14"/>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3" name="Line 15"/>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4" name="Line 16"/>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5" name="Line 17"/>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28" name="Text Box 20"/>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47829" name="Text Box 21"/>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47830" name="Text Box 22"/>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47831" name="Text Box 23"/>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47832" name="Text Box 24"/>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47833" name="Text Box 25"/>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47834" name="Text Box 26"/>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47835" name="Text Box 27"/>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47836" name="Text Box 28"/>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47837" name="Text Box 29"/>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47840" name="Line 32"/>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 name="Rectangle 5"/>
          <p:cNvSpPr>
            <a:spLocks noChangeArrowheads="1"/>
          </p:cNvSpPr>
          <p:nvPr/>
        </p:nvSpPr>
        <p:spPr bwMode="auto">
          <a:xfrm>
            <a:off x="2895599" y="552452"/>
            <a:ext cx="5983200" cy="1390648"/>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7846" name="Text Box 38"/>
          <p:cNvSpPr txBox="1">
            <a:spLocks noChangeArrowheads="1"/>
          </p:cNvSpPr>
          <p:nvPr/>
        </p:nvSpPr>
        <p:spPr bwMode="auto">
          <a:xfrm>
            <a:off x="3096000" y="637200"/>
            <a:ext cx="5867400" cy="12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(5%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smtClean="0">
                <a:latin typeface="Arial" charset="0"/>
              </a:rPr>
              <a:t>(</a:t>
            </a:r>
            <a:r>
              <a:rPr lang="en-GB" sz="1800" b="1" dirty="0">
                <a:latin typeface="Arial" charset="0"/>
              </a:rPr>
              <a:t>1) if </a:t>
            </a:r>
            <a:r>
              <a:rPr lang="en-GB" sz="1800" b="1" i="1" dirty="0">
                <a:latin typeface="Arial" charset="0"/>
              </a:rPr>
              <a:t>X</a:t>
            </a:r>
            <a:r>
              <a:rPr lang="en-GB" sz="1800" b="1" dirty="0">
                <a:latin typeface="Arial" charset="0"/>
              </a:rPr>
              <a:t> &gt; 11.96	(2) if </a:t>
            </a:r>
            <a:r>
              <a:rPr lang="en-GB" sz="1800" b="1" i="1" dirty="0">
                <a:latin typeface="Arial" charset="0"/>
              </a:rPr>
              <a:t>X</a:t>
            </a:r>
            <a:r>
              <a:rPr lang="en-GB" sz="1800" b="1" dirty="0">
                <a:latin typeface="Arial" charset="0"/>
              </a:rPr>
              <a:t> &lt; 8.04</a:t>
            </a:r>
          </a:p>
        </p:txBody>
      </p:sp>
      <p:sp>
        <p:nvSpPr>
          <p:cNvPr id="247848" name="Line 40"/>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49" name="Line 41"/>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51" name="Text Box 4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acceptance region for </a:t>
            </a:r>
            <a:r>
              <a:rPr lang="en-GB" sz="1500" b="1" i="1"/>
              <a:t>X</a:t>
            </a:r>
            <a:r>
              <a:rPr lang="en-GB" sz="1500" b="1"/>
              <a:t> is therefore the interval 8.04 to 11.96.  A sample mean in this range will not lead to the rejection of the null hypothesis.</a:t>
            </a:r>
            <a:endParaRPr lang="en-GB" sz="1500" b="1">
              <a:latin typeface="Times New Roman" pitchFamily="18" charset="0"/>
            </a:endParaRPr>
          </a:p>
        </p:txBody>
      </p:sp>
      <p:sp>
        <p:nvSpPr>
          <p:cNvPr id="247854" name="Line 46"/>
          <p:cNvSpPr>
            <a:spLocks noChangeShapeType="1"/>
          </p:cNvSpPr>
          <p:nvPr/>
        </p:nvSpPr>
        <p:spPr bwMode="auto">
          <a:xfrm>
            <a:off x="4038600" y="27051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7855" name="Text Box 47"/>
          <p:cNvSpPr txBox="1">
            <a:spLocks noChangeArrowheads="1"/>
          </p:cNvSpPr>
          <p:nvPr/>
        </p:nvSpPr>
        <p:spPr bwMode="auto">
          <a:xfrm>
            <a:off x="3733800" y="2033588"/>
            <a:ext cx="3276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 </a:t>
            </a:r>
            <a:r>
              <a:rPr lang="en-GB" sz="1800" b="1" dirty="0"/>
              <a:t>:</a:t>
            </a:r>
          </a:p>
          <a:p>
            <a:pPr>
              <a:spcBef>
                <a:spcPct val="15000"/>
              </a:spcBef>
            </a:pPr>
            <a:r>
              <a:rPr lang="en-GB" sz="1800" b="1" dirty="0"/>
              <a:t>         8.04 </a:t>
            </a:r>
            <a:r>
              <a:rPr lang="en-GB" sz="1800" b="1" dirty="0">
                <a:cs typeface="Arial" charset="0"/>
              </a:rPr>
              <a:t>≤ </a:t>
            </a:r>
            <a:r>
              <a:rPr lang="en-GB" sz="1800" b="1" i="1" dirty="0">
                <a:cs typeface="Arial" charset="0"/>
              </a:rPr>
              <a:t>X</a:t>
            </a:r>
            <a:r>
              <a:rPr lang="en-GB" sz="1800" b="1" dirty="0">
                <a:cs typeface="Arial" charset="0"/>
              </a:rPr>
              <a:t> </a:t>
            </a:r>
            <a:r>
              <a:rPr lang="en-GB" sz="1800" b="1" dirty="0"/>
              <a:t>≤ 11.96</a:t>
            </a:r>
          </a:p>
        </p:txBody>
      </p:sp>
      <p:sp>
        <p:nvSpPr>
          <p:cNvPr id="247857" name="Line 49"/>
          <p:cNvSpPr>
            <a:spLocks noChangeShapeType="1"/>
          </p:cNvSpPr>
          <p:nvPr/>
        </p:nvSpPr>
        <p:spPr bwMode="auto">
          <a:xfrm>
            <a:off x="6540500"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58" name="Line 50"/>
          <p:cNvSpPr>
            <a:spLocks noChangeShapeType="1"/>
          </p:cNvSpPr>
          <p:nvPr/>
        </p:nvSpPr>
        <p:spPr bwMode="auto">
          <a:xfrm>
            <a:off x="3679825"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61" name="Line 53"/>
          <p:cNvSpPr>
            <a:spLocks noChangeShapeType="1"/>
          </p:cNvSpPr>
          <p:nvPr/>
        </p:nvSpPr>
        <p:spPr bwMode="auto">
          <a:xfrm>
            <a:off x="6346825" y="21097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62" name="Line 54"/>
          <p:cNvSpPr>
            <a:spLocks noChangeShapeType="1"/>
          </p:cNvSpPr>
          <p:nvPr/>
        </p:nvSpPr>
        <p:spPr bwMode="auto">
          <a:xfrm>
            <a:off x="5153025" y="24304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7864" name="Line 56"/>
          <p:cNvSpPr>
            <a:spLocks noChangeShapeType="1"/>
          </p:cNvSpPr>
          <p:nvPr/>
        </p:nvSpPr>
        <p:spPr bwMode="auto">
          <a:xfrm>
            <a:off x="2862000" y="5849938"/>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6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63" name="Straight Arrow Connector 6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Arrow Connector 6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 name="Object 1"/>
          <p:cNvGraphicFramePr>
            <a:graphicFrameLocks noChangeAspect="1"/>
          </p:cNvGraphicFramePr>
          <p:nvPr>
            <p:extLst>
              <p:ext uri="{D42A27DB-BD31-4B8C-83A1-F6EECF244321}">
                <p14:modId xmlns:p14="http://schemas.microsoft.com/office/powerpoint/2010/main" val="1104686155"/>
              </p:ext>
            </p:extLst>
          </p:nvPr>
        </p:nvGraphicFramePr>
        <p:xfrm>
          <a:off x="3758400" y="939600"/>
          <a:ext cx="1117600" cy="292100"/>
        </p:xfrm>
        <a:graphic>
          <a:graphicData uri="http://schemas.openxmlformats.org/presentationml/2006/ole">
            <mc:AlternateContent xmlns:mc="http://schemas.openxmlformats.org/markup-compatibility/2006">
              <mc:Choice xmlns:v="urn:schemas-microsoft-com:vml" Requires="v">
                <p:oleObj spid="_x0000_s266268" name="Equation" r:id="rId3" imgW="1117440" imgH="291960" progId="Equation.3">
                  <p:embed/>
                </p:oleObj>
              </mc:Choice>
              <mc:Fallback>
                <p:oleObj name="Equation" r:id="rId3" imgW="1117440" imgH="291960" progId="Equation.3">
                  <p:embed/>
                  <p:pic>
                    <p:nvPicPr>
                      <p:cNvPr id="0" name=""/>
                      <p:cNvPicPr>
                        <a:picLocks noChangeAspect="1" noChangeArrowheads="1"/>
                      </p:cNvPicPr>
                      <p:nvPr/>
                    </p:nvPicPr>
                    <p:blipFill>
                      <a:blip r:embed="rId4"/>
                      <a:srcRect/>
                      <a:stretch>
                        <a:fillRect/>
                      </a:stretch>
                    </p:blipFill>
                    <p:spPr bwMode="auto">
                      <a:xfrm>
                        <a:off x="3758400" y="939600"/>
                        <a:ext cx="11176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4596632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76" name="Text Box 6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37</a:t>
            </a:r>
            <a:endParaRPr lang="en-US" sz="1000" dirty="0">
              <a:solidFill>
                <a:srgbClr val="3366FF"/>
              </a:solidFill>
            </a:endParaRPr>
          </a:p>
        </p:txBody>
      </p:sp>
      <p:sp>
        <p:nvSpPr>
          <p:cNvPr id="162879" name="Line 63"/>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0" name="Line 64"/>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1" name="Line 65"/>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2" name="Line 66"/>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3" name="Line 67"/>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4" name="Line 68"/>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87" name="Text Box 71"/>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62888" name="Text Box 72"/>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62889" name="Text Box 73"/>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162890" name="Text Box 74"/>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162892" name="Line 76"/>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2893" name="Freeform 77"/>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894" name="Freeform 78"/>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901" name="Line 85"/>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902" name="Line 86"/>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903" name="Line 87"/>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904" name="Line 88"/>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2915" name="Line 99"/>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2921"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162923" name="Text Box 10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Rejection of the null hypothesis when it is in fact true is described as a Type I error.</a:t>
            </a:r>
            <a:endParaRPr lang="en-GB" sz="1500" b="1">
              <a:latin typeface="Times New Roman" pitchFamily="18" charset="0"/>
            </a:endParaRPr>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40"/>
          <p:cNvSpPr txBox="1">
            <a:spLocks noChangeArrowheads="1"/>
          </p:cNvSpPr>
          <p:nvPr/>
        </p:nvSpPr>
        <p:spPr bwMode="auto">
          <a:xfrm>
            <a:off x="3048000" y="752475"/>
            <a:ext cx="58674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r>
              <a:rPr lang="en-GB" sz="1800" b="1" dirty="0" smtClean="0">
                <a:latin typeface="Arial" charset="0"/>
              </a:rPr>
              <a:t>.</a:t>
            </a:r>
            <a:endParaRPr lang="en-GB" sz="1800" b="1" dirty="0">
              <a:latin typeface="Arial" charset="0"/>
            </a:endParaRPr>
          </a:p>
        </p:txBody>
      </p:sp>
      <p:sp>
        <p:nvSpPr>
          <p:cNvPr id="162877" name="Freeform 61"/>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2922"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1"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2911"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162916"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2878" name="Line 62"/>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98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38</a:t>
            </a:r>
            <a:endParaRPr lang="en-US" sz="1000" dirty="0">
              <a:solidFill>
                <a:srgbClr val="3366FF"/>
              </a:solidFill>
            </a:endParaRPr>
          </a:p>
        </p:txBody>
      </p:sp>
      <p:sp>
        <p:nvSpPr>
          <p:cNvPr id="249862"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63"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64"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65"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66"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67"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70"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49871"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49872"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49873"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49875"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9876"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77"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84"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85"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86"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87"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92" name="Line 36"/>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9899" name="Text Box 4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the present test, if the null hypothesis is true, a Type I error will occur 5% of the time because 5% of the time we will get estimates in the upper or lower 2.5% tails.</a:t>
            </a:r>
            <a:endParaRPr lang="en-GB" sz="1500" b="1">
              <a:latin typeface="Times New Roman" pitchFamily="18" charset="0"/>
            </a:endParaRPr>
          </a:p>
        </p:txBody>
      </p:sp>
      <p:sp>
        <p:nvSpPr>
          <p:cNvPr id="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1"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2"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3" name="Straight Arrow Connector 52"/>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40"/>
          <p:cNvSpPr txBox="1">
            <a:spLocks noChangeArrowheads="1"/>
          </p:cNvSpPr>
          <p:nvPr/>
        </p:nvSpPr>
        <p:spPr bwMode="auto">
          <a:xfrm>
            <a:off x="3048000" y="752475"/>
            <a:ext cx="5867400"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p>
          <a:p>
            <a:pPr>
              <a:spcBef>
                <a:spcPct val="20000"/>
              </a:spcBef>
            </a:pPr>
            <a:r>
              <a:rPr lang="en-GB" sz="1800" b="1" dirty="0">
                <a:latin typeface="Arial" charset="0"/>
              </a:rPr>
              <a:t>Probability of Type I error: in this case, 5</a:t>
            </a:r>
            <a:r>
              <a:rPr lang="en-GB" sz="1800" b="1" dirty="0" smtClean="0">
                <a:latin typeface="Arial" charset="0"/>
              </a:rPr>
              <a:t>%</a:t>
            </a:r>
            <a:endParaRPr lang="en-GB" sz="1800" b="1" dirty="0">
              <a:latin typeface="Arial" charset="0"/>
            </a:endParaRPr>
          </a:p>
        </p:txBody>
      </p:sp>
      <p:sp>
        <p:nvSpPr>
          <p:cNvPr id="249860"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1"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2"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3"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4"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5"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6"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9861"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890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208903" name="Text Box 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hypothesis being tested is described as the null hypothesis.  We test it against the alternative hypothesis </a:t>
            </a:r>
            <a:r>
              <a:rPr lang="en-GB" sz="1500" b="1" i="1" dirty="0"/>
              <a:t>H</a:t>
            </a:r>
            <a:r>
              <a:rPr lang="en-GB" sz="1500" b="1" baseline="-25000" dirty="0"/>
              <a:t>1</a:t>
            </a:r>
            <a:r>
              <a:rPr lang="en-GB" sz="1500" b="1" dirty="0"/>
              <a:t>, which is simply that </a:t>
            </a:r>
            <a:r>
              <a:rPr lang="en-GB" sz="1500" b="1" i="1" dirty="0">
                <a:latin typeface="Symbol" pitchFamily="18" charset="2"/>
              </a:rPr>
              <a:t>m</a:t>
            </a:r>
            <a:r>
              <a:rPr lang="en-GB" sz="1500" b="1" dirty="0"/>
              <a:t> is not equal to </a:t>
            </a:r>
            <a:r>
              <a:rPr lang="en-GB" sz="1500" b="1" i="1" dirty="0">
                <a:latin typeface="Symbol" pitchFamily="18" charset="2"/>
              </a:rPr>
              <a:t>m</a:t>
            </a:r>
            <a:r>
              <a:rPr lang="en-GB" sz="1500" b="1" baseline="-25000" dirty="0"/>
              <a:t>0</a:t>
            </a:r>
            <a:r>
              <a:rPr lang="en-GB" sz="1500" b="1" dirty="0"/>
              <a:t>.</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14" name="Rectangle 16"/>
          <p:cNvSpPr>
            <a:spLocks noChangeArrowheads="1"/>
          </p:cNvSpPr>
          <p:nvPr/>
        </p:nvSpPr>
        <p:spPr bwMode="auto">
          <a:xfrm>
            <a:off x="0" y="760800"/>
            <a:ext cx="9144000" cy="1763326"/>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5" name="Text Box 2"/>
          <p:cNvSpPr txBox="1">
            <a:spLocks noChangeArrowheads="1"/>
          </p:cNvSpPr>
          <p:nvPr/>
        </p:nvSpPr>
        <p:spPr bwMode="auto">
          <a:xfrm>
            <a:off x="301625" y="817563"/>
            <a:ext cx="8532813" cy="2154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r>
              <a:rPr lang="en-US" sz="1800" dirty="0">
                <a:latin typeface="Arial" charset="0"/>
              </a:rPr>
              <a:t>	</a:t>
            </a:r>
            <a:r>
              <a:rPr lang="en-US" sz="1800" b="1" dirty="0">
                <a:latin typeface="Arial" charset="0"/>
              </a:rPr>
              <a:t>Assumption:</a:t>
            </a:r>
            <a:r>
              <a:rPr lang="en-US" b="1" dirty="0"/>
              <a:t> 	</a:t>
            </a:r>
            <a:r>
              <a:rPr lang="en-US" b="1" i="1" dirty="0"/>
              <a:t>X</a:t>
            </a:r>
            <a:r>
              <a:rPr lang="en-US" b="1" dirty="0"/>
              <a:t> ~ </a:t>
            </a:r>
            <a:r>
              <a:rPr lang="en-US" b="1" i="1" dirty="0"/>
              <a:t>N</a:t>
            </a:r>
            <a:r>
              <a:rPr lang="en-US" b="1" dirty="0"/>
              <a:t>(</a:t>
            </a:r>
            <a:r>
              <a:rPr lang="en-US" b="1" i="1" dirty="0">
                <a:latin typeface="Symbol" pitchFamily="18" charset="2"/>
              </a:rPr>
              <a:t>m</a:t>
            </a:r>
            <a:r>
              <a:rPr lang="en-US" b="1" dirty="0"/>
              <a:t>, </a:t>
            </a:r>
            <a:r>
              <a:rPr lang="en-US" b="1" i="1" dirty="0">
                <a:latin typeface="Symbol" pitchFamily="18" charset="2"/>
              </a:rPr>
              <a:t>s</a:t>
            </a:r>
            <a:r>
              <a:rPr lang="en-US" b="1" baseline="30000" dirty="0"/>
              <a:t>2</a:t>
            </a:r>
            <a:r>
              <a:rPr lang="en-US" b="1" dirty="0"/>
              <a:t>)	</a:t>
            </a:r>
          </a:p>
          <a:p>
            <a:endParaRPr lang="en-US" sz="1200" b="1" dirty="0"/>
          </a:p>
          <a:p>
            <a:r>
              <a:rPr lang="en-US" b="1" dirty="0"/>
              <a:t>	</a:t>
            </a:r>
            <a:r>
              <a:rPr lang="en-US" sz="1800" b="1" dirty="0">
                <a:latin typeface="Arial" charset="0"/>
              </a:rPr>
              <a:t>Null hypothesis:</a:t>
            </a:r>
          </a:p>
          <a:p>
            <a:endParaRPr lang="en-US" sz="1200" b="1" dirty="0"/>
          </a:p>
          <a:p>
            <a:r>
              <a:rPr lang="en-US" b="1" dirty="0"/>
              <a:t>	</a:t>
            </a:r>
            <a:r>
              <a:rPr lang="en-US" sz="1800" b="1" dirty="0">
                <a:latin typeface="Arial" charset="0"/>
              </a:rPr>
              <a:t>Alternative hypothesis:</a:t>
            </a:r>
          </a:p>
          <a:p>
            <a:endParaRPr lang="en-US" sz="1800" b="1" dirty="0">
              <a:latin typeface="Arial" charset="0"/>
            </a:endParaRPr>
          </a:p>
          <a:p>
            <a:r>
              <a:rPr lang="en-US" b="1" dirty="0">
                <a:latin typeface="Arial" charset="0"/>
              </a:rPr>
              <a:t>	</a:t>
            </a:r>
          </a:p>
        </p:txBody>
      </p:sp>
      <p:graphicFrame>
        <p:nvGraphicFramePr>
          <p:cNvPr id="16" name="Object 4"/>
          <p:cNvGraphicFramePr>
            <a:graphicFrameLocks noChangeAspect="1"/>
          </p:cNvGraphicFramePr>
          <p:nvPr>
            <p:extLst>
              <p:ext uri="{D42A27DB-BD31-4B8C-83A1-F6EECF244321}">
                <p14:modId xmlns:p14="http://schemas.microsoft.com/office/powerpoint/2010/main" val="2677276116"/>
              </p:ext>
            </p:extLst>
          </p:nvPr>
        </p:nvGraphicFramePr>
        <p:xfrm>
          <a:off x="5264150" y="1443600"/>
          <a:ext cx="1435100" cy="381000"/>
        </p:xfrm>
        <a:graphic>
          <a:graphicData uri="http://schemas.openxmlformats.org/presentationml/2006/ole">
            <mc:AlternateContent xmlns:mc="http://schemas.openxmlformats.org/markup-compatibility/2006">
              <mc:Choice xmlns:v="urn:schemas-microsoft-com:vml" Requires="v">
                <p:oleObj spid="_x0000_s208961" name="Equation" r:id="rId3" imgW="1434960" imgH="380880" progId="Equation.3">
                  <p:embed/>
                </p:oleObj>
              </mc:Choice>
              <mc:Fallback>
                <p:oleObj name="Equation" r:id="rId3" imgW="14349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150" y="1443600"/>
                        <a:ext cx="1435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2427437280"/>
              </p:ext>
            </p:extLst>
          </p:nvPr>
        </p:nvGraphicFramePr>
        <p:xfrm>
          <a:off x="5270500" y="1995488"/>
          <a:ext cx="1422400" cy="379412"/>
        </p:xfrm>
        <a:graphic>
          <a:graphicData uri="http://schemas.openxmlformats.org/presentationml/2006/ole">
            <mc:AlternateContent xmlns:mc="http://schemas.openxmlformats.org/markup-compatibility/2006">
              <mc:Choice xmlns:v="urn:schemas-microsoft-com:vml" Requires="v">
                <p:oleObj spid="_x0000_s208962" name="Equation" r:id="rId5" imgW="1422360" imgH="380880" progId="Equation.3">
                  <p:embed/>
                </p:oleObj>
              </mc:Choice>
              <mc:Fallback>
                <p:oleObj name="Equation" r:id="rId5" imgW="14223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0500" y="1995488"/>
                        <a:ext cx="1422400" cy="379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0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39</a:t>
            </a:r>
            <a:endParaRPr lang="en-US" sz="1000" dirty="0">
              <a:solidFill>
                <a:srgbClr val="3366FF"/>
              </a:solidFill>
            </a:endParaRPr>
          </a:p>
        </p:txBody>
      </p:sp>
      <p:sp>
        <p:nvSpPr>
          <p:cNvPr id="250886"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87"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88"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89"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90"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91"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94"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0895"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0896"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50897"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50899"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0900"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901"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908"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909"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910"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911"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0920" name="Text Box 40"/>
          <p:cNvSpPr txBox="1">
            <a:spLocks noChangeArrowheads="1"/>
          </p:cNvSpPr>
          <p:nvPr/>
        </p:nvSpPr>
        <p:spPr bwMode="auto">
          <a:xfrm>
            <a:off x="3048000" y="752475"/>
            <a:ext cx="5867400"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p>
          <a:p>
            <a:pPr>
              <a:spcBef>
                <a:spcPct val="20000"/>
              </a:spcBef>
            </a:pPr>
            <a:r>
              <a:rPr lang="en-GB" sz="1800" b="1" dirty="0">
                <a:latin typeface="Arial" charset="0"/>
              </a:rPr>
              <a:t>Probability of Type I error: in this case, 5%</a:t>
            </a:r>
          </a:p>
          <a:p>
            <a:pPr>
              <a:spcBef>
                <a:spcPct val="20000"/>
              </a:spcBef>
            </a:pPr>
            <a:r>
              <a:rPr lang="en-GB" sz="1800" b="1" dirty="0">
                <a:latin typeface="Arial" charset="0"/>
              </a:rPr>
              <a:t>Significance level (size) of the test is 5%.</a:t>
            </a:r>
          </a:p>
        </p:txBody>
      </p:sp>
      <p:sp>
        <p:nvSpPr>
          <p:cNvPr id="250923" name="Text Box 4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significance level of a test (often described as the size of a test) is defined to be the probability of making a Type I error if the null hypothesis is true.</a:t>
            </a:r>
            <a:endParaRPr lang="en-GB" sz="1500" b="1">
              <a:latin typeface="Times New Roman" pitchFamily="18" charset="0"/>
            </a:endParaRPr>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8"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0"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1"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2" name="Straight Arrow Connector 51"/>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Arrow Connector 52"/>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0884"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9"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0"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1"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2"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3"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4"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 name="Line 36"/>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0885"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1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40</a:t>
            </a:r>
            <a:endParaRPr lang="en-US" sz="1000" dirty="0">
              <a:solidFill>
                <a:srgbClr val="3366FF"/>
              </a:solidFill>
            </a:endParaRPr>
          </a:p>
        </p:txBody>
      </p:sp>
      <p:sp>
        <p:nvSpPr>
          <p:cNvPr id="251910"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1"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2"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3"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4"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5"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18"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1919"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1920"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51921"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51923"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1924"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25"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32"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33"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34"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35"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40" name="Line 36"/>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1946" name="Text Box 4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of course reduce the risk of making a Type I error by reducing the size of the rejection region.</a:t>
            </a:r>
            <a:endParaRPr lang="en-GB" sz="1500" b="1">
              <a:latin typeface="Times New Roman" pitchFamily="18" charset="0"/>
            </a:endParaRPr>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8"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0"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1"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2" name="Straight Arrow Connector 51"/>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Arrow Connector 52"/>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5" name="Text Box 40"/>
          <p:cNvSpPr txBox="1">
            <a:spLocks noChangeArrowheads="1"/>
          </p:cNvSpPr>
          <p:nvPr/>
        </p:nvSpPr>
        <p:spPr bwMode="auto">
          <a:xfrm>
            <a:off x="3048000" y="752475"/>
            <a:ext cx="5867400"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p>
          <a:p>
            <a:pPr>
              <a:spcBef>
                <a:spcPct val="20000"/>
              </a:spcBef>
            </a:pPr>
            <a:r>
              <a:rPr lang="en-GB" sz="1800" b="1" dirty="0">
                <a:latin typeface="Arial" charset="0"/>
              </a:rPr>
              <a:t>Probability of Type I error: in this case, 5%</a:t>
            </a:r>
          </a:p>
          <a:p>
            <a:pPr>
              <a:spcBef>
                <a:spcPct val="20000"/>
              </a:spcBef>
            </a:pPr>
            <a:r>
              <a:rPr lang="en-GB" sz="1800" b="1" dirty="0">
                <a:latin typeface="Arial" charset="0"/>
              </a:rPr>
              <a:t>Significance level (size) of the test is 5%.</a:t>
            </a:r>
          </a:p>
        </p:txBody>
      </p:sp>
      <p:sp>
        <p:nvSpPr>
          <p:cNvPr id="251908"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0"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1"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2"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3"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4"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5"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1909"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2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41</a:t>
            </a:r>
            <a:endParaRPr lang="en-US" sz="1000" dirty="0">
              <a:solidFill>
                <a:srgbClr val="3366FF"/>
              </a:solidFill>
            </a:endParaRPr>
          </a:p>
        </p:txBody>
      </p:sp>
      <p:sp>
        <p:nvSpPr>
          <p:cNvPr id="252934"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35"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36"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37"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38"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39"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42"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2943"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2944"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52945"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52947"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2948"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49"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56"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57"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58"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59"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64" name="Line 36"/>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2970" name="Text Box 4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example, we could change the decision rule to “reject the null hypothesis if it implies that the probability of getting the sample estimate is less than 0.01 (1%)”.</a:t>
            </a:r>
            <a:endParaRPr lang="en-GB" sz="1500" b="1">
              <a:latin typeface="Times New Roman" pitchFamily="18" charset="0"/>
            </a:endParaRPr>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8"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0" name="Text Box 101"/>
          <p:cNvSpPr txBox="1">
            <a:spLocks noChangeArrowheads="1"/>
          </p:cNvSpPr>
          <p:nvPr/>
        </p:nvSpPr>
        <p:spPr bwMode="auto">
          <a:xfrm>
            <a:off x="6791325"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sp>
        <p:nvSpPr>
          <p:cNvPr id="51" name="Text Box 102"/>
          <p:cNvSpPr txBox="1">
            <a:spLocks noChangeArrowheads="1"/>
          </p:cNvSpPr>
          <p:nvPr/>
        </p:nvSpPr>
        <p:spPr bwMode="auto">
          <a:xfrm>
            <a:off x="3086100" y="40116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a:t>2.5%</a:t>
            </a:r>
            <a:endParaRPr lang="en-GB" dirty="0"/>
          </a:p>
        </p:txBody>
      </p:sp>
      <p:cxnSp>
        <p:nvCxnSpPr>
          <p:cNvPr id="52" name="Straight Arrow Connector 51"/>
          <p:cNvCxnSpPr>
            <a:cxnSpLocks noChangeAspect="1"/>
          </p:cNvCxnSpPr>
          <p:nvPr/>
        </p:nvCxnSpPr>
        <p:spPr bwMode="auto">
          <a:xfrm>
            <a:off x="345757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Arrow Connector 52"/>
          <p:cNvCxnSpPr>
            <a:cxnSpLocks noChangeAspect="1"/>
          </p:cNvCxnSpPr>
          <p:nvPr/>
        </p:nvCxnSpPr>
        <p:spPr bwMode="auto">
          <a:xfrm flipH="1">
            <a:off x="6524625" y="4267199"/>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5" name="Text Box 40"/>
          <p:cNvSpPr txBox="1">
            <a:spLocks noChangeArrowheads="1"/>
          </p:cNvSpPr>
          <p:nvPr/>
        </p:nvSpPr>
        <p:spPr bwMode="auto">
          <a:xfrm>
            <a:off x="3048000" y="752475"/>
            <a:ext cx="5867400"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p>
          <a:p>
            <a:pPr>
              <a:spcBef>
                <a:spcPct val="20000"/>
              </a:spcBef>
            </a:pPr>
            <a:r>
              <a:rPr lang="en-GB" sz="1800" b="1" dirty="0">
                <a:latin typeface="Arial" charset="0"/>
              </a:rPr>
              <a:t>Probability of Type I error: in this case, 5%</a:t>
            </a:r>
          </a:p>
          <a:p>
            <a:pPr>
              <a:spcBef>
                <a:spcPct val="20000"/>
              </a:spcBef>
            </a:pPr>
            <a:r>
              <a:rPr lang="en-GB" sz="1800" b="1" dirty="0">
                <a:latin typeface="Arial" charset="0"/>
              </a:rPr>
              <a:t>Significance level (size) of the test is 5%.</a:t>
            </a:r>
          </a:p>
        </p:txBody>
      </p:sp>
      <p:sp>
        <p:nvSpPr>
          <p:cNvPr id="252932"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49"/>
          <p:cNvSpPr>
            <a:spLocks noChangeShapeType="1"/>
          </p:cNvSpPr>
          <p:nvPr/>
        </p:nvSpPr>
        <p:spPr bwMode="auto">
          <a:xfrm>
            <a:off x="63658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50"/>
          <p:cNvSpPr>
            <a:spLocks noChangeShapeType="1"/>
          </p:cNvSpPr>
          <p:nvPr/>
        </p:nvSpPr>
        <p:spPr bwMode="auto">
          <a:xfrm>
            <a:off x="39973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0"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1"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2"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3"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4"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5"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2933"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73" name="Freeform 21"/>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003" name="Freeform 51"/>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72" name="Freeform 20"/>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002" name="Freeform 50"/>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42</a:t>
            </a:r>
            <a:endParaRPr lang="en-US" sz="1000" dirty="0">
              <a:solidFill>
                <a:srgbClr val="3366FF"/>
              </a:solidFill>
            </a:endParaRPr>
          </a:p>
        </p:txBody>
      </p:sp>
      <p:sp>
        <p:nvSpPr>
          <p:cNvPr id="253956"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57"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58"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59"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0"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1" name="Line 9"/>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2" name="Line 1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3" name="Line 1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6" name="Text Box 1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3967" name="Text Box 15"/>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3968" name="Text Box 16"/>
          <p:cNvSpPr txBox="1">
            <a:spLocks noChangeArrowheads="1"/>
          </p:cNvSpPr>
          <p:nvPr/>
        </p:nvSpPr>
        <p:spPr bwMode="auto">
          <a:xfrm>
            <a:off x="5953125"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+1.96sd</a:t>
            </a:r>
            <a:endParaRPr lang="en-GB" i="1"/>
          </a:p>
        </p:txBody>
      </p:sp>
      <p:sp>
        <p:nvSpPr>
          <p:cNvPr id="253969" name="Text Box 17"/>
          <p:cNvSpPr txBox="1">
            <a:spLocks noChangeArrowheads="1"/>
          </p:cNvSpPr>
          <p:nvPr/>
        </p:nvSpPr>
        <p:spPr bwMode="auto">
          <a:xfrm>
            <a:off x="358140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1.96sd</a:t>
            </a:r>
            <a:endParaRPr lang="en-GB" i="1"/>
          </a:p>
        </p:txBody>
      </p:sp>
      <p:sp>
        <p:nvSpPr>
          <p:cNvPr id="253971" name="Line 19"/>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3980" name="Line 2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81" name="Line 2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82" name="Line 30"/>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83" name="Line 3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86"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87"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94" name="Text Box 4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rejection region now becomes the upper and lower 0.5% tails</a:t>
            </a:r>
            <a:endParaRPr lang="en-GB" sz="1500" b="1">
              <a:latin typeface="Times New Roman" pitchFamily="18" charset="0"/>
            </a:endParaRPr>
          </a:p>
        </p:txBody>
      </p:sp>
      <p:sp>
        <p:nvSpPr>
          <p:cNvPr id="253999"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000"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001" name="Line 49"/>
          <p:cNvSpPr>
            <a:spLocks noChangeShapeType="1"/>
          </p:cNvSpPr>
          <p:nvPr/>
        </p:nvSpPr>
        <p:spPr bwMode="auto">
          <a:xfrm>
            <a:off x="3662363" y="281940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4"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55" name="Straight Arrow Connector 54"/>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58" name="Straight Arrow Connector 57"/>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6"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59"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0"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1"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2"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3"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78"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79" name="Freeform 3"/>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0" name="Freeform 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1" name="Freeform 5"/>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43</a:t>
            </a:r>
            <a:endParaRPr lang="en-US" sz="1000" dirty="0">
              <a:solidFill>
                <a:srgbClr val="3366FF"/>
              </a:solidFill>
            </a:endParaRPr>
          </a:p>
        </p:txBody>
      </p:sp>
      <p:sp>
        <p:nvSpPr>
          <p:cNvPr id="254984" name="Freeform 8"/>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5" name="Line 9"/>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6" name="Line 10"/>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7" name="Line 11"/>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8" name="Line 12"/>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9"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0"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1"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4" name="Text Box 18"/>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4995" name="Text Box 19"/>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4996" name="Text Box 20"/>
          <p:cNvSpPr txBox="1">
            <a:spLocks noChangeArrowheads="1"/>
          </p:cNvSpPr>
          <p:nvPr/>
        </p:nvSpPr>
        <p:spPr bwMode="auto">
          <a:xfrm>
            <a:off x="6362700"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+2.58sd</a:t>
            </a:r>
            <a:endParaRPr lang="en-GB" i="1"/>
          </a:p>
        </p:txBody>
      </p:sp>
      <p:sp>
        <p:nvSpPr>
          <p:cNvPr id="254997" name="Text Box 21"/>
          <p:cNvSpPr txBox="1">
            <a:spLocks noChangeArrowheads="1"/>
          </p:cNvSpPr>
          <p:nvPr/>
        </p:nvSpPr>
        <p:spPr bwMode="auto">
          <a:xfrm>
            <a:off x="325755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2.58sd</a:t>
            </a:r>
            <a:endParaRPr lang="en-GB" i="1"/>
          </a:p>
        </p:txBody>
      </p:sp>
      <p:sp>
        <p:nvSpPr>
          <p:cNvPr id="254999" name="Line 23"/>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5002" name="Line 26"/>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3" name="Line 27"/>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4" name="Line 2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5" name="Line 29"/>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Rectangle 5"/>
          <p:cNvSpPr>
            <a:spLocks noChangeArrowheads="1"/>
          </p:cNvSpPr>
          <p:nvPr/>
        </p:nvSpPr>
        <p:spPr bwMode="auto">
          <a:xfrm>
            <a:off x="3352799" y="2019298"/>
            <a:ext cx="36612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5020" name="Line 44"/>
          <p:cNvSpPr>
            <a:spLocks noChangeShapeType="1"/>
          </p:cNvSpPr>
          <p:nvPr/>
        </p:nvSpPr>
        <p:spPr bwMode="auto">
          <a:xfrm>
            <a:off x="3662363" y="276225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30" name="Text Box 5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0.5% tails of a normal distribution start 2.58 standard deviations from the mean, so </a:t>
            </a:r>
            <a:r>
              <a:rPr lang="en-GB" sz="1500" b="1" dirty="0" smtClean="0"/>
              <a:t>the acceptance region ranges from 2.58 standard deviations below </a:t>
            </a:r>
            <a:r>
              <a:rPr lang="en-GB" sz="1500" b="1" i="1" dirty="0" smtClean="0"/>
              <a:t>X</a:t>
            </a:r>
            <a:r>
              <a:rPr lang="en-GB" sz="1500" b="1" dirty="0" smtClean="0"/>
              <a:t> to 2.58 standard deviations above it.</a:t>
            </a:r>
            <a:endParaRPr lang="en-GB" sz="1500" b="1" dirty="0">
              <a:latin typeface="Times New Roman" pitchFamily="18" charset="0"/>
            </a:endParaRPr>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3"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4" name="Straight Arrow Connector 63"/>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6" name="Straight Arrow Connector 65"/>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Rectangle 5"/>
          <p:cNvSpPr>
            <a:spLocks noChangeArrowheads="1"/>
          </p:cNvSpPr>
          <p:nvPr/>
        </p:nvSpPr>
        <p:spPr bwMode="auto">
          <a:xfrm>
            <a:off x="2895599" y="552452"/>
            <a:ext cx="5983200" cy="1404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72" name="Text Box 33"/>
          <p:cNvSpPr txBox="1">
            <a:spLocks noChangeArrowheads="1"/>
          </p:cNvSpPr>
          <p:nvPr/>
        </p:nvSpPr>
        <p:spPr bwMode="auto">
          <a:xfrm>
            <a:off x="3095625" y="638175"/>
            <a:ext cx="5438775" cy="155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a:t>
            </a:r>
            <a:r>
              <a:rPr lang="en-GB" sz="1800" b="1" dirty="0" smtClean="0">
                <a:latin typeface="Arial" charset="0"/>
              </a:rPr>
              <a:t>(1% </a:t>
            </a:r>
            <a:r>
              <a:rPr lang="en-GB" sz="1800" b="1" dirty="0">
                <a:latin typeface="Arial" charset="0"/>
              </a:rPr>
              <a:t>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a:t>
            </a:r>
            <a:r>
              <a:rPr lang="en-GB" sz="1800" b="1" dirty="0" smtClean="0">
                <a:latin typeface="Arial" charset="0"/>
              </a:rPr>
              <a:t>2.58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a:t>
            </a:r>
            <a:r>
              <a:rPr lang="en-GB" sz="1800" b="1" dirty="0" smtClean="0">
                <a:latin typeface="Arial" charset="0"/>
                <a:cs typeface="Arial" charset="0"/>
              </a:rPr>
              <a:t>2.58 </a:t>
            </a:r>
            <a:r>
              <a:rPr lang="en-GB" sz="1800" b="1" dirty="0" err="1">
                <a:latin typeface="Arial" charset="0"/>
                <a:cs typeface="Arial" charset="0"/>
              </a:rPr>
              <a:t>s.d</a:t>
            </a:r>
            <a:r>
              <a:rPr lang="en-GB" sz="1800" b="1" dirty="0" err="1" smtClean="0">
                <a:latin typeface="Arial" charset="0"/>
                <a:cs typeface="Arial" charset="0"/>
              </a:rPr>
              <a:t>.</a:t>
            </a:r>
            <a:endParaRPr lang="en-GB" sz="1800" b="1" dirty="0" smtClean="0">
              <a:latin typeface="Arial" charset="0"/>
              <a:cs typeface="Arial" charset="0"/>
            </a:endParaRPr>
          </a:p>
          <a:p>
            <a:pPr>
              <a:spcBef>
                <a:spcPct val="20000"/>
              </a:spcBef>
            </a:pPr>
            <a:r>
              <a:rPr lang="en-GB" sz="1800" b="1" dirty="0" smtClean="0">
                <a:latin typeface="Arial" charset="0"/>
              </a:rPr>
              <a:t>(1) if </a:t>
            </a:r>
            <a:r>
              <a:rPr lang="en-GB" sz="1800" b="1" i="1" dirty="0" smtClean="0">
                <a:latin typeface="Arial" charset="0"/>
              </a:rPr>
              <a:t>z</a:t>
            </a:r>
            <a:r>
              <a:rPr lang="en-GB" sz="1800" b="1" dirty="0" smtClean="0">
                <a:latin typeface="Arial" charset="0"/>
              </a:rPr>
              <a:t> &gt; 2.58	(2) if </a:t>
            </a:r>
            <a:r>
              <a:rPr lang="en-GB" sz="1800" b="1" i="1" dirty="0" smtClean="0">
                <a:latin typeface="Arial" charset="0"/>
              </a:rPr>
              <a:t>z</a:t>
            </a:r>
            <a:r>
              <a:rPr lang="en-GB" sz="1800" b="1" dirty="0" smtClean="0">
                <a:latin typeface="Arial" charset="0"/>
              </a:rPr>
              <a:t> &lt; </a:t>
            </a:r>
            <a:r>
              <a:rPr lang="en-GB" sz="1800" b="1" dirty="0" smtClean="0">
                <a:latin typeface="Arial" charset="0"/>
                <a:cs typeface="Arial" charset="0"/>
              </a:rPr>
              <a:t>–</a:t>
            </a:r>
            <a:r>
              <a:rPr lang="en-GB" sz="1800" b="1" dirty="0" smtClean="0">
                <a:latin typeface="Arial" charset="0"/>
              </a:rPr>
              <a:t>2.58</a:t>
            </a:r>
          </a:p>
          <a:p>
            <a:pPr>
              <a:spcBef>
                <a:spcPct val="20000"/>
              </a:spcBef>
            </a:pPr>
            <a:endParaRPr lang="en-GB" sz="1800" b="1" dirty="0">
              <a:latin typeface="Arial" charset="0"/>
              <a:cs typeface="Arial" charset="0"/>
            </a:endParaRPr>
          </a:p>
        </p:txBody>
      </p:sp>
      <p:sp>
        <p:nvSpPr>
          <p:cNvPr id="73"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4"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75" name="Object 46"/>
          <p:cNvGraphicFramePr>
            <a:graphicFrameLocks noChangeAspect="1"/>
          </p:cNvGraphicFramePr>
          <p:nvPr>
            <p:extLst>
              <p:ext uri="{D42A27DB-BD31-4B8C-83A1-F6EECF244321}">
                <p14:modId xmlns:p14="http://schemas.microsoft.com/office/powerpoint/2010/main" val="662468449"/>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68360"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 name="Text Box 41"/>
          <p:cNvSpPr txBox="1">
            <a:spLocks noChangeArrowheads="1"/>
          </p:cNvSpPr>
          <p:nvPr/>
        </p:nvSpPr>
        <p:spPr bwMode="auto">
          <a:xfrm>
            <a:off x="3733800" y="203835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a:t>
            </a:r>
            <a:r>
              <a:rPr lang="en-GB" sz="1800" b="1" dirty="0"/>
              <a:t>:</a:t>
            </a:r>
            <a:endParaRPr lang="en-GB" sz="900" dirty="0"/>
          </a:p>
        </p:txBody>
      </p:sp>
      <p:sp>
        <p:nvSpPr>
          <p:cNvPr id="79" name="Line 46"/>
          <p:cNvSpPr>
            <a:spLocks noChangeShapeType="1"/>
          </p:cNvSpPr>
          <p:nvPr/>
        </p:nvSpPr>
        <p:spPr bwMode="auto">
          <a:xfrm>
            <a:off x="6343200" y="21224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0" name="Line 47"/>
          <p:cNvSpPr>
            <a:spLocks noChangeShapeType="1"/>
          </p:cNvSpPr>
          <p:nvPr/>
        </p:nvSpPr>
        <p:spPr bwMode="auto">
          <a:xfrm>
            <a:off x="5127625" y="24336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405237578"/>
              </p:ext>
            </p:extLst>
          </p:nvPr>
        </p:nvGraphicFramePr>
        <p:xfrm>
          <a:off x="3466800" y="2415600"/>
          <a:ext cx="3429000" cy="292100"/>
        </p:xfrm>
        <a:graphic>
          <a:graphicData uri="http://schemas.openxmlformats.org/presentationml/2006/ole">
            <mc:AlternateContent xmlns:mc="http://schemas.openxmlformats.org/markup-compatibility/2006">
              <mc:Choice xmlns:v="urn:schemas-microsoft-com:vml" Requires="v">
                <p:oleObj spid="_x0000_s268361" name="Equation" r:id="rId5" imgW="3429000" imgH="292100" progId="Equation.3">
                  <p:embed/>
                </p:oleObj>
              </mc:Choice>
              <mc:Fallback>
                <p:oleObj name="Equation" r:id="rId5" imgW="3429000" imgH="292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6800" y="2415600"/>
                        <a:ext cx="34290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 name="Line 56"/>
          <p:cNvSpPr>
            <a:spLocks noChangeShapeType="1"/>
          </p:cNvSpPr>
          <p:nvPr/>
        </p:nvSpPr>
        <p:spPr bwMode="auto">
          <a:xfrm>
            <a:off x="6176700" y="6088063"/>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2"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87"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68362" name="Equation" r:id="rId7" imgW="1079280" imgH="558720" progId="Equation.3">
                  <p:embed/>
                </p:oleObj>
              </mc:Choice>
              <mc:Fallback>
                <p:oleObj name="Equation" r:id="rId7" imgW="1079280" imgH="558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8"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28784155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78"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79" name="Freeform 3"/>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0" name="Freeform 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1" name="Freeform 5"/>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44</a:t>
            </a:r>
            <a:endParaRPr lang="en-US" sz="1000" dirty="0">
              <a:solidFill>
                <a:srgbClr val="3366FF"/>
              </a:solidFill>
            </a:endParaRPr>
          </a:p>
        </p:txBody>
      </p:sp>
      <p:sp>
        <p:nvSpPr>
          <p:cNvPr id="254984" name="Freeform 8"/>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5" name="Line 9"/>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6" name="Line 10"/>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7" name="Line 11"/>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8" name="Line 12"/>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89"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0"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1"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4994" name="Text Box 18"/>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4995" name="Text Box 19"/>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4996" name="Text Box 20"/>
          <p:cNvSpPr txBox="1">
            <a:spLocks noChangeArrowheads="1"/>
          </p:cNvSpPr>
          <p:nvPr/>
        </p:nvSpPr>
        <p:spPr bwMode="auto">
          <a:xfrm>
            <a:off x="6362700"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+2.58sd</a:t>
            </a:r>
            <a:endParaRPr lang="en-GB" i="1"/>
          </a:p>
        </p:txBody>
      </p:sp>
      <p:sp>
        <p:nvSpPr>
          <p:cNvPr id="254997" name="Text Box 21"/>
          <p:cNvSpPr txBox="1">
            <a:spLocks noChangeArrowheads="1"/>
          </p:cNvSpPr>
          <p:nvPr/>
        </p:nvSpPr>
        <p:spPr bwMode="auto">
          <a:xfrm>
            <a:off x="325755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2.58sd</a:t>
            </a:r>
            <a:endParaRPr lang="en-GB" i="1"/>
          </a:p>
        </p:txBody>
      </p:sp>
      <p:sp>
        <p:nvSpPr>
          <p:cNvPr id="254999" name="Line 23"/>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5002" name="Line 26"/>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3" name="Line 27"/>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4" name="Line 2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5005" name="Line 29"/>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8"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9"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3"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4" name="Straight Arrow Connector 63"/>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6" name="Straight Arrow Connector 65"/>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Rectangle 5"/>
          <p:cNvSpPr>
            <a:spLocks noChangeArrowheads="1"/>
          </p:cNvSpPr>
          <p:nvPr/>
        </p:nvSpPr>
        <p:spPr bwMode="auto">
          <a:xfrm>
            <a:off x="2895599" y="552452"/>
            <a:ext cx="5983200" cy="1404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72" name="Text Box 33"/>
          <p:cNvSpPr txBox="1">
            <a:spLocks noChangeArrowheads="1"/>
          </p:cNvSpPr>
          <p:nvPr/>
        </p:nvSpPr>
        <p:spPr bwMode="auto">
          <a:xfrm>
            <a:off x="3095625" y="638175"/>
            <a:ext cx="5438775" cy="1551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a:t>
            </a:r>
            <a:r>
              <a:rPr lang="en-GB" sz="1800" b="1" dirty="0" smtClean="0">
                <a:latin typeface="Arial" charset="0"/>
              </a:rPr>
              <a:t>(1% </a:t>
            </a:r>
            <a:r>
              <a:rPr lang="en-GB" sz="1800" b="1" dirty="0">
                <a:latin typeface="Arial" charset="0"/>
              </a:rPr>
              <a:t>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a:t>
            </a:r>
            <a:r>
              <a:rPr lang="en-GB" sz="1800" b="1" dirty="0" smtClean="0">
                <a:latin typeface="Arial" charset="0"/>
              </a:rPr>
              <a:t>2.58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a:t>
            </a:r>
            <a:r>
              <a:rPr lang="en-GB" sz="1800" b="1" dirty="0" smtClean="0">
                <a:latin typeface="Arial" charset="0"/>
                <a:cs typeface="Arial" charset="0"/>
              </a:rPr>
              <a:t>2.58 </a:t>
            </a:r>
            <a:r>
              <a:rPr lang="en-GB" sz="1800" b="1" dirty="0" err="1">
                <a:latin typeface="Arial" charset="0"/>
                <a:cs typeface="Arial" charset="0"/>
              </a:rPr>
              <a:t>s.d</a:t>
            </a:r>
            <a:r>
              <a:rPr lang="en-GB" sz="1800" b="1" dirty="0" err="1" smtClean="0">
                <a:latin typeface="Arial" charset="0"/>
                <a:cs typeface="Arial" charset="0"/>
              </a:rPr>
              <a:t>.</a:t>
            </a:r>
            <a:endParaRPr lang="en-GB" sz="1800" b="1" dirty="0" smtClean="0">
              <a:latin typeface="Arial" charset="0"/>
              <a:cs typeface="Arial" charset="0"/>
            </a:endParaRPr>
          </a:p>
          <a:p>
            <a:pPr>
              <a:spcBef>
                <a:spcPct val="20000"/>
              </a:spcBef>
            </a:pPr>
            <a:r>
              <a:rPr lang="en-GB" sz="1800" b="1" dirty="0" smtClean="0">
                <a:latin typeface="Arial" charset="0"/>
              </a:rPr>
              <a:t>(1) if </a:t>
            </a:r>
            <a:r>
              <a:rPr lang="en-GB" sz="1800" b="1" i="1" dirty="0" smtClean="0">
                <a:latin typeface="Arial" charset="0"/>
              </a:rPr>
              <a:t>z</a:t>
            </a:r>
            <a:r>
              <a:rPr lang="en-GB" sz="1800" b="1" dirty="0" smtClean="0">
                <a:latin typeface="Arial" charset="0"/>
              </a:rPr>
              <a:t> &gt; 2.58	(2) if </a:t>
            </a:r>
            <a:r>
              <a:rPr lang="en-GB" sz="1800" b="1" i="1" dirty="0" smtClean="0">
                <a:latin typeface="Arial" charset="0"/>
              </a:rPr>
              <a:t>z</a:t>
            </a:r>
            <a:r>
              <a:rPr lang="en-GB" sz="1800" b="1" dirty="0" smtClean="0">
                <a:latin typeface="Arial" charset="0"/>
              </a:rPr>
              <a:t> &lt; </a:t>
            </a:r>
            <a:r>
              <a:rPr lang="en-GB" sz="1800" b="1" dirty="0" smtClean="0">
                <a:latin typeface="Arial" charset="0"/>
                <a:cs typeface="Arial" charset="0"/>
              </a:rPr>
              <a:t>–</a:t>
            </a:r>
            <a:r>
              <a:rPr lang="en-GB" sz="1800" b="1" dirty="0" smtClean="0">
                <a:latin typeface="Arial" charset="0"/>
              </a:rPr>
              <a:t>2.58</a:t>
            </a:r>
          </a:p>
          <a:p>
            <a:pPr>
              <a:spcBef>
                <a:spcPct val="20000"/>
              </a:spcBef>
            </a:pPr>
            <a:endParaRPr lang="en-GB" sz="1800" b="1" dirty="0">
              <a:latin typeface="Arial" charset="0"/>
              <a:cs typeface="Arial" charset="0"/>
            </a:endParaRPr>
          </a:p>
        </p:txBody>
      </p:sp>
      <p:sp>
        <p:nvSpPr>
          <p:cNvPr id="73" name="Line 34"/>
          <p:cNvSpPr>
            <a:spLocks noChangeShapeType="1"/>
          </p:cNvSpPr>
          <p:nvPr/>
        </p:nvSpPr>
        <p:spPr bwMode="auto">
          <a:xfrm>
            <a:off x="3689350"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4" name="Line 35"/>
          <p:cNvSpPr>
            <a:spLocks noChangeShapeType="1"/>
          </p:cNvSpPr>
          <p:nvPr/>
        </p:nvSpPr>
        <p:spPr bwMode="auto">
          <a:xfrm>
            <a:off x="6553200"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75" name="Object 46"/>
          <p:cNvGraphicFramePr>
            <a:graphicFrameLocks noChangeAspect="1"/>
          </p:cNvGraphicFramePr>
          <p:nvPr>
            <p:extLst>
              <p:ext uri="{D42A27DB-BD31-4B8C-83A1-F6EECF244321}">
                <p14:modId xmlns:p14="http://schemas.microsoft.com/office/powerpoint/2010/main" val="1332657070"/>
              </p:ext>
            </p:extLst>
          </p:nvPr>
        </p:nvGraphicFramePr>
        <p:xfrm>
          <a:off x="3759200" y="939800"/>
          <a:ext cx="1092200" cy="292100"/>
        </p:xfrm>
        <a:graphic>
          <a:graphicData uri="http://schemas.openxmlformats.org/presentationml/2006/ole">
            <mc:AlternateContent xmlns:mc="http://schemas.openxmlformats.org/markup-compatibility/2006">
              <mc:Choice xmlns:v="urn:schemas-microsoft-com:vml" Requires="v">
                <p:oleObj spid="_x0000_s269379" name="Equation" r:id="rId3" imgW="1091880" imgH="291960" progId="Equation.3">
                  <p:embed/>
                </p:oleObj>
              </mc:Choice>
              <mc:Fallback>
                <p:oleObj name="Equation" r:id="rId3" imgW="109188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200" y="939800"/>
                        <a:ext cx="1092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 name="Text Box 5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Equivalently, </a:t>
            </a:r>
            <a:r>
              <a:rPr lang="en-GB" sz="1500" b="1" dirty="0"/>
              <a:t>we now reject the null hypothesis if </a:t>
            </a:r>
            <a:r>
              <a:rPr lang="en-GB" sz="1500" b="1" i="1" dirty="0"/>
              <a:t>z</a:t>
            </a:r>
            <a:r>
              <a:rPr lang="en-GB" sz="1500" b="1" dirty="0"/>
              <a:t> is greater than 2.58, in absolute terms.</a:t>
            </a:r>
            <a:endParaRPr lang="en-GB" sz="1500" b="1" dirty="0">
              <a:latin typeface="Times New Roman" pitchFamily="18" charset="0"/>
            </a:endParaRPr>
          </a:p>
        </p:txBody>
      </p:sp>
      <p:sp>
        <p:nvSpPr>
          <p:cNvPr id="84"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 name="Rectangle 5"/>
          <p:cNvSpPr>
            <a:spLocks noChangeArrowheads="1"/>
          </p:cNvSpPr>
          <p:nvPr/>
        </p:nvSpPr>
        <p:spPr bwMode="auto">
          <a:xfrm>
            <a:off x="3352799" y="2019298"/>
            <a:ext cx="36612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01" name="Line 44"/>
          <p:cNvSpPr>
            <a:spLocks noChangeShapeType="1"/>
          </p:cNvSpPr>
          <p:nvPr/>
        </p:nvSpPr>
        <p:spPr bwMode="auto">
          <a:xfrm>
            <a:off x="3662363" y="276225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 name="Text Box 41"/>
          <p:cNvSpPr txBox="1">
            <a:spLocks noChangeArrowheads="1"/>
          </p:cNvSpPr>
          <p:nvPr/>
        </p:nvSpPr>
        <p:spPr bwMode="auto">
          <a:xfrm>
            <a:off x="3733800" y="203835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a:t>
            </a:r>
            <a:r>
              <a:rPr lang="en-GB" sz="1800" b="1" dirty="0"/>
              <a:t>:</a:t>
            </a:r>
            <a:endParaRPr lang="en-GB" sz="900" dirty="0"/>
          </a:p>
        </p:txBody>
      </p:sp>
      <p:sp>
        <p:nvSpPr>
          <p:cNvPr id="103" name="Line 46"/>
          <p:cNvSpPr>
            <a:spLocks noChangeShapeType="1"/>
          </p:cNvSpPr>
          <p:nvPr/>
        </p:nvSpPr>
        <p:spPr bwMode="auto">
          <a:xfrm>
            <a:off x="6343200" y="21224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4" name="Line 47"/>
          <p:cNvSpPr>
            <a:spLocks noChangeShapeType="1"/>
          </p:cNvSpPr>
          <p:nvPr/>
        </p:nvSpPr>
        <p:spPr bwMode="auto">
          <a:xfrm>
            <a:off x="5127625" y="24336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105" name="Object 104"/>
          <p:cNvGraphicFramePr>
            <a:graphicFrameLocks noChangeAspect="1"/>
          </p:cNvGraphicFramePr>
          <p:nvPr>
            <p:extLst>
              <p:ext uri="{D42A27DB-BD31-4B8C-83A1-F6EECF244321}">
                <p14:modId xmlns:p14="http://schemas.microsoft.com/office/powerpoint/2010/main" val="725142420"/>
              </p:ext>
            </p:extLst>
          </p:nvPr>
        </p:nvGraphicFramePr>
        <p:xfrm>
          <a:off x="3466800" y="2415600"/>
          <a:ext cx="3429000" cy="292100"/>
        </p:xfrm>
        <a:graphic>
          <a:graphicData uri="http://schemas.openxmlformats.org/presentationml/2006/ole">
            <mc:AlternateContent xmlns:mc="http://schemas.openxmlformats.org/markup-compatibility/2006">
              <mc:Choice xmlns:v="urn:schemas-microsoft-com:vml" Requires="v">
                <p:oleObj spid="_x0000_s269380" name="Equation" r:id="rId5" imgW="3429000" imgH="292100" progId="Equation.3">
                  <p:embed/>
                </p:oleObj>
              </mc:Choice>
              <mc:Fallback>
                <p:oleObj name="Equation" r:id="rId5" imgW="3429000" imgH="292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6800" y="2415600"/>
                        <a:ext cx="34290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6"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107"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69381" name="Equation" r:id="rId7" imgW="1079280" imgH="558720" progId="Equation.3">
                  <p:embed/>
                </p:oleObj>
              </mc:Choice>
              <mc:Fallback>
                <p:oleObj name="Equation" r:id="rId7" imgW="1079280" imgH="558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8"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260430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2"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03" name="Freeform 3"/>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04" name="Freeform 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05" name="Freeform 5"/>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0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45</a:t>
            </a:r>
            <a:endParaRPr lang="en-US" sz="1000" dirty="0">
              <a:solidFill>
                <a:srgbClr val="3366FF"/>
              </a:solidFill>
            </a:endParaRPr>
          </a:p>
        </p:txBody>
      </p:sp>
      <p:sp>
        <p:nvSpPr>
          <p:cNvPr id="256008" name="Freeform 8"/>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09" name="Line 9"/>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0" name="Line 10"/>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1" name="Line 11"/>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2" name="Line 12"/>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3" name="Line 13"/>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4"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5"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18" name="Text Box 18"/>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6019" name="Text Box 19"/>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6020" name="Text Box 20"/>
          <p:cNvSpPr txBox="1">
            <a:spLocks noChangeArrowheads="1"/>
          </p:cNvSpPr>
          <p:nvPr/>
        </p:nvSpPr>
        <p:spPr bwMode="auto">
          <a:xfrm>
            <a:off x="6362700" y="4800600"/>
            <a:ext cx="9525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+2.58sd</a:t>
            </a:r>
            <a:endParaRPr lang="en-GB" i="1"/>
          </a:p>
        </p:txBody>
      </p:sp>
      <p:sp>
        <p:nvSpPr>
          <p:cNvPr id="256021" name="Text Box 21"/>
          <p:cNvSpPr txBox="1">
            <a:spLocks noChangeArrowheads="1"/>
          </p:cNvSpPr>
          <p:nvPr/>
        </p:nvSpPr>
        <p:spPr bwMode="auto">
          <a:xfrm>
            <a:off x="3257550" y="4800600"/>
            <a:ext cx="9239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2.58sd</a:t>
            </a:r>
            <a:endParaRPr lang="en-GB" i="1"/>
          </a:p>
        </p:txBody>
      </p:sp>
      <p:sp>
        <p:nvSpPr>
          <p:cNvPr id="256023" name="Line 23"/>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6026" name="Line 26"/>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27" name="Line 27"/>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28" name="Line 28"/>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29" name="Line 29"/>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39" name="Line 39"/>
          <p:cNvSpPr>
            <a:spLocks noChangeShapeType="1"/>
          </p:cNvSpPr>
          <p:nvPr/>
        </p:nvSpPr>
        <p:spPr bwMode="auto">
          <a:xfrm>
            <a:off x="3662363" y="281940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58" name="Text Box 58"/>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Since the probability of making a Type I error, if the null hypothesis is true, is now only 1%, the test is said to be a 1% significance test.</a:t>
            </a:r>
            <a:endParaRPr lang="en-GB" sz="1500" b="1">
              <a:latin typeface="Times New Roman" pitchFamily="18" charset="0"/>
            </a:endParaRPr>
          </a:p>
        </p:txBody>
      </p:sp>
      <p:sp>
        <p:nvSpPr>
          <p:cNvPr id="4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5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5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4"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55" name="Straight Arrow Connector 54"/>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57" name="Straight Arrow Connector 56"/>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Rectangle 5"/>
          <p:cNvSpPr>
            <a:spLocks noChangeArrowheads="1"/>
          </p:cNvSpPr>
          <p:nvPr/>
        </p:nvSpPr>
        <p:spPr bwMode="auto">
          <a:xfrm>
            <a:off x="2895599" y="628650"/>
            <a:ext cx="5983200" cy="12001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9" name="Text Box 40"/>
          <p:cNvSpPr txBox="1">
            <a:spLocks noChangeArrowheads="1"/>
          </p:cNvSpPr>
          <p:nvPr/>
        </p:nvSpPr>
        <p:spPr bwMode="auto">
          <a:xfrm>
            <a:off x="3048000" y="752475"/>
            <a:ext cx="5867400"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20000"/>
              </a:spcBef>
            </a:pPr>
            <a:r>
              <a:rPr lang="en-GB" sz="1800" b="1" dirty="0">
                <a:latin typeface="Arial" charset="0"/>
              </a:rPr>
              <a:t>Type I error:  rejection of </a:t>
            </a:r>
            <a:r>
              <a:rPr lang="en-GB" sz="1800" b="1" i="1" dirty="0">
                <a:latin typeface="Arial" charset="0"/>
              </a:rPr>
              <a:t>H</a:t>
            </a:r>
            <a:r>
              <a:rPr lang="en-GB" sz="1800" b="1" baseline="-25000" dirty="0">
                <a:latin typeface="Arial" charset="0"/>
              </a:rPr>
              <a:t>0</a:t>
            </a:r>
            <a:r>
              <a:rPr lang="en-GB" sz="1800" b="1" dirty="0">
                <a:latin typeface="Arial" charset="0"/>
              </a:rPr>
              <a:t> when it is in fact true.</a:t>
            </a:r>
          </a:p>
          <a:p>
            <a:pPr>
              <a:spcBef>
                <a:spcPct val="20000"/>
              </a:spcBef>
            </a:pPr>
            <a:r>
              <a:rPr lang="en-GB" sz="1800" b="1" dirty="0">
                <a:latin typeface="Arial" charset="0"/>
              </a:rPr>
              <a:t>Probability of Type I error: in this case, </a:t>
            </a:r>
            <a:r>
              <a:rPr lang="en-GB" sz="1800" b="1" dirty="0" smtClean="0">
                <a:latin typeface="Arial" charset="0"/>
              </a:rPr>
              <a:t>1%</a:t>
            </a:r>
            <a:endParaRPr lang="en-GB" sz="1800" b="1" dirty="0">
              <a:latin typeface="Arial" charset="0"/>
            </a:endParaRPr>
          </a:p>
          <a:p>
            <a:pPr>
              <a:spcBef>
                <a:spcPct val="20000"/>
              </a:spcBef>
            </a:pPr>
            <a:r>
              <a:rPr lang="en-GB" sz="1800" b="1" dirty="0">
                <a:latin typeface="Arial" charset="0"/>
              </a:rPr>
              <a:t>Significance level (size) of the test is </a:t>
            </a:r>
            <a:r>
              <a:rPr lang="en-GB" sz="1800" b="1" dirty="0" smtClean="0">
                <a:latin typeface="Arial" charset="0"/>
              </a:rPr>
              <a:t>1%.</a:t>
            </a:r>
            <a:endParaRPr lang="en-GB" sz="1800" b="1" dirty="0">
              <a:latin typeface="Arial" charset="0"/>
            </a:endParaRPr>
          </a:p>
        </p:txBody>
      </p:sp>
      <p:sp>
        <p:nvSpPr>
          <p:cNvPr id="53" name="Rectangle 5"/>
          <p:cNvSpPr>
            <a:spLocks noChangeArrowheads="1"/>
          </p:cNvSpPr>
          <p:nvPr/>
        </p:nvSpPr>
        <p:spPr bwMode="auto">
          <a:xfrm>
            <a:off x="14292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2" name="Text Box 105"/>
          <p:cNvSpPr txBox="1">
            <a:spLocks noChangeArrowheads="1"/>
          </p:cNvSpPr>
          <p:nvPr/>
        </p:nvSpPr>
        <p:spPr bwMode="auto">
          <a:xfrm>
            <a:off x="1463675" y="2105025"/>
            <a:ext cx="2012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3" name="Rectangle 5"/>
          <p:cNvSpPr>
            <a:spLocks noChangeArrowheads="1"/>
          </p:cNvSpPr>
          <p:nvPr/>
        </p:nvSpPr>
        <p:spPr bwMode="auto">
          <a:xfrm>
            <a:off x="6908400" y="2019299"/>
            <a:ext cx="2005200"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4" name="Text Box 106"/>
          <p:cNvSpPr txBox="1">
            <a:spLocks noChangeArrowheads="1"/>
          </p:cNvSpPr>
          <p:nvPr/>
        </p:nvSpPr>
        <p:spPr bwMode="auto">
          <a:xfrm>
            <a:off x="6944400" y="2105025"/>
            <a:ext cx="2016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R</a:t>
            </a:r>
            <a:r>
              <a:rPr lang="en-GB" sz="1800" b="1" dirty="0" smtClean="0"/>
              <a:t>eject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 </a:t>
            </a:r>
            <a:r>
              <a:rPr lang="en-GB" sz="1800" b="1" i="1" dirty="0">
                <a:latin typeface="Symbol" pitchFamily="18" charset="2"/>
              </a:rPr>
              <a:t>m</a:t>
            </a:r>
            <a:r>
              <a:rPr lang="en-GB" sz="1800" b="1" baseline="-25000" dirty="0"/>
              <a:t>0</a:t>
            </a:r>
            <a:endParaRPr lang="en-GB" sz="900" baseline="-25000" dirty="0"/>
          </a:p>
        </p:txBody>
      </p:sp>
      <p:sp>
        <p:nvSpPr>
          <p:cNvPr id="65" name="Rectangle 5"/>
          <p:cNvSpPr>
            <a:spLocks noChangeArrowheads="1"/>
          </p:cNvSpPr>
          <p:nvPr/>
        </p:nvSpPr>
        <p:spPr bwMode="auto">
          <a:xfrm>
            <a:off x="3718800" y="2019299"/>
            <a:ext cx="2905126" cy="552451"/>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66" name="Text Box 95"/>
          <p:cNvSpPr txBox="1">
            <a:spLocks noChangeArrowheads="1"/>
          </p:cNvSpPr>
          <p:nvPr/>
        </p:nvSpPr>
        <p:spPr bwMode="auto">
          <a:xfrm>
            <a:off x="3752850" y="2105025"/>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A</a:t>
            </a:r>
            <a:r>
              <a:rPr lang="en-GB" sz="1800" b="1" dirty="0" smtClean="0"/>
              <a:t>cceptance </a:t>
            </a:r>
            <a:r>
              <a:rPr lang="en-GB" sz="1800" b="1" dirty="0"/>
              <a:t>region for </a:t>
            </a:r>
            <a:r>
              <a:rPr lang="en-GB" sz="1800" b="1" i="1" dirty="0"/>
              <a:t>X</a:t>
            </a:r>
            <a:endParaRPr lang="en-GB" sz="900" dirty="0"/>
          </a:p>
        </p:txBody>
      </p:sp>
      <p:sp>
        <p:nvSpPr>
          <p:cNvPr id="67" name="Line 100"/>
          <p:cNvSpPr>
            <a:spLocks noChangeShapeType="1"/>
          </p:cNvSpPr>
          <p:nvPr/>
        </p:nvSpPr>
        <p:spPr bwMode="auto">
          <a:xfrm>
            <a:off x="6369050" y="2181600"/>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8"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7071" name="Freeform 47"/>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134" name="Freeform 110"/>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2" name="Freeform 48"/>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31"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46</a:t>
            </a:r>
            <a:endParaRPr lang="en-US" sz="1000" dirty="0">
              <a:solidFill>
                <a:srgbClr val="3366FF"/>
              </a:solidFill>
            </a:endParaRPr>
          </a:p>
        </p:txBody>
      </p:sp>
      <p:sp>
        <p:nvSpPr>
          <p:cNvPr id="257133" name="Freeform 109"/>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0" name="Text Box 4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example model, given that the standard deviation is 1.0, the 0.5% tails start 2.58 above and below the mean, that is, at 7.42 and 12.58.</a:t>
            </a:r>
            <a:endParaRPr lang="en-GB" sz="1500" b="1">
              <a:latin typeface="Times New Roman" pitchFamily="18" charset="0"/>
            </a:endParaRPr>
          </a:p>
        </p:txBody>
      </p:sp>
      <p:sp>
        <p:nvSpPr>
          <p:cNvPr id="257074" name="Freeform 50"/>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5" name="Line 51"/>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6" name="Line 52"/>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7" name="Line 53"/>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8" name="Line 54"/>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79" name="Line 5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0" name="Line 56"/>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1" name="Line 57"/>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2" name="Line 5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3" name="Line 59"/>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4" name="Line 6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5" name="Line 6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7088" name="Text Box 6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7089" name="Text Box 65"/>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57090" name="Text Box 66"/>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57091" name="Text Box 67"/>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57092" name="Text Box 68"/>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57093" name="Text Box 69"/>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57094" name="Text Box 70"/>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57095" name="Text Box 71"/>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57096" name="Text Box 72"/>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57097" name="Text Box 73"/>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57099" name="Line 75"/>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28" name="Line 104"/>
          <p:cNvSpPr>
            <a:spLocks noChangeShapeType="1"/>
          </p:cNvSpPr>
          <p:nvPr/>
        </p:nvSpPr>
        <p:spPr bwMode="auto">
          <a:xfrm>
            <a:off x="3662363" y="281940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Rectangle 5"/>
          <p:cNvSpPr>
            <a:spLocks noChangeArrowheads="1"/>
          </p:cNvSpPr>
          <p:nvPr/>
        </p:nvSpPr>
        <p:spPr bwMode="auto">
          <a:xfrm>
            <a:off x="2895599" y="552452"/>
            <a:ext cx="5983200" cy="1742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7135" name="Text Box 111"/>
          <p:cNvSpPr txBox="1">
            <a:spLocks noChangeArrowheads="1"/>
          </p:cNvSpPr>
          <p:nvPr/>
        </p:nvSpPr>
        <p:spPr bwMode="auto">
          <a:xfrm>
            <a:off x="3096000" y="637200"/>
            <a:ext cx="5867400" cy="153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(1%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2.58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10 + 2.58 x 1.0	(2) if </a:t>
            </a:r>
            <a:r>
              <a:rPr lang="en-GB" sz="1800" b="1" i="1" dirty="0">
                <a:latin typeface="Arial" charset="0"/>
              </a:rPr>
              <a:t>X</a:t>
            </a:r>
            <a:r>
              <a:rPr lang="en-GB" sz="1800" b="1" dirty="0">
                <a:latin typeface="Arial" charset="0"/>
              </a:rPr>
              <a:t> &lt; 10 </a:t>
            </a:r>
            <a:r>
              <a:rPr lang="en-GB" sz="1800" b="1" dirty="0">
                <a:latin typeface="Arial" charset="0"/>
                <a:cs typeface="Arial" charset="0"/>
              </a:rPr>
              <a:t>– </a:t>
            </a:r>
            <a:r>
              <a:rPr lang="en-GB" sz="1800" b="1" dirty="0">
                <a:latin typeface="Arial" charset="0"/>
              </a:rPr>
              <a:t>2.58 x 1.0</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12.58	(2) if </a:t>
            </a:r>
            <a:r>
              <a:rPr lang="en-GB" sz="1800" b="1" i="1" dirty="0">
                <a:latin typeface="Arial" charset="0"/>
              </a:rPr>
              <a:t>X</a:t>
            </a:r>
            <a:r>
              <a:rPr lang="en-GB" sz="1800" b="1" dirty="0">
                <a:latin typeface="Arial" charset="0"/>
              </a:rPr>
              <a:t> &lt; 7.42</a:t>
            </a:r>
          </a:p>
        </p:txBody>
      </p:sp>
      <p:sp>
        <p:nvSpPr>
          <p:cNvPr id="257136" name="Line 112"/>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37" name="Line 113"/>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38" name="Line 114"/>
          <p:cNvSpPr>
            <a:spLocks noChangeShapeType="1"/>
          </p:cNvSpPr>
          <p:nvPr/>
        </p:nvSpPr>
        <p:spPr bwMode="auto">
          <a:xfrm>
            <a:off x="6540500"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39" name="Line 115"/>
          <p:cNvSpPr>
            <a:spLocks noChangeShapeType="1"/>
          </p:cNvSpPr>
          <p:nvPr/>
        </p:nvSpPr>
        <p:spPr bwMode="auto">
          <a:xfrm>
            <a:off x="3679825"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40" name="Line 116"/>
          <p:cNvSpPr>
            <a:spLocks noChangeShapeType="1"/>
          </p:cNvSpPr>
          <p:nvPr/>
        </p:nvSpPr>
        <p:spPr bwMode="auto">
          <a:xfrm>
            <a:off x="3686175" y="1935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7141" name="Line 117"/>
          <p:cNvSpPr>
            <a:spLocks noChangeShapeType="1"/>
          </p:cNvSpPr>
          <p:nvPr/>
        </p:nvSpPr>
        <p:spPr bwMode="auto">
          <a:xfrm>
            <a:off x="6540500" y="19319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6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6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4"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5" name="Straight Arrow Connector 64"/>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7" name="Straight Arrow Connector 66"/>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7" name="Rectangle 5"/>
          <p:cNvSpPr>
            <a:spLocks noChangeArrowheads="1"/>
          </p:cNvSpPr>
          <p:nvPr/>
        </p:nvSpPr>
        <p:spPr bwMode="auto">
          <a:xfrm>
            <a:off x="3524250" y="2019298"/>
            <a:ext cx="3344400" cy="828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5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8050"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51" name="Freeform 3"/>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52" name="Freeform 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5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47</a:t>
            </a:r>
            <a:endParaRPr lang="en-US" sz="1000" dirty="0">
              <a:solidFill>
                <a:srgbClr val="3366FF"/>
              </a:solidFill>
            </a:endParaRPr>
          </a:p>
        </p:txBody>
      </p:sp>
      <p:sp>
        <p:nvSpPr>
          <p:cNvPr id="258055" name="Freeform 7"/>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58" name="Freeform 10"/>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59" name="Line 11"/>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0" name="Line 12"/>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1" name="Line 13"/>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2" name="Line 14"/>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3" name="Line 1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4" name="Line 16"/>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5" name="Line 17"/>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6" name="Line 1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7" name="Line 19"/>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8" name="Line 2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69" name="Line 2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8072" name="Text Box 2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8073" name="Text Box 25"/>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58074" name="Text Box 26"/>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58075" name="Text Box 27"/>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58076" name="Text Box 28"/>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58077" name="Text Box 29"/>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58078" name="Text Box 30"/>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58079" name="Text Box 31"/>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58080" name="Text Box 32"/>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58081" name="Text Box 33"/>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58083" name="Line 35"/>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8104" name="Text Box 5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acceptance region for </a:t>
            </a:r>
            <a:r>
              <a:rPr lang="en-GB" sz="1500" b="1" i="1"/>
              <a:t>X</a:t>
            </a:r>
            <a:r>
              <a:rPr lang="en-GB" sz="1500" b="1"/>
              <a:t> is therefore the interval 7.42 to 12.58.  Because it is wider than that for the 5% test, there is less risk of making a Type I error, if the null hypothesis is true.</a:t>
            </a:r>
            <a:endParaRPr lang="en-GB" sz="1500" b="1">
              <a:latin typeface="Times New Roman" pitchFamily="18" charset="0"/>
            </a:endParaRPr>
          </a:p>
        </p:txBody>
      </p:sp>
      <p:sp>
        <p:nvSpPr>
          <p:cNvPr id="258105" name="Line 57"/>
          <p:cNvSpPr>
            <a:spLocks noChangeShapeType="1"/>
          </p:cNvSpPr>
          <p:nvPr/>
        </p:nvSpPr>
        <p:spPr bwMode="auto">
          <a:xfrm>
            <a:off x="2863850" y="5859463"/>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62"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63"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5"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6" name="Straight Arrow Connector 65"/>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8" name="Straight Arrow Connector 67"/>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Rectangle 5"/>
          <p:cNvSpPr>
            <a:spLocks noChangeArrowheads="1"/>
          </p:cNvSpPr>
          <p:nvPr/>
        </p:nvSpPr>
        <p:spPr bwMode="auto">
          <a:xfrm>
            <a:off x="2895599" y="552452"/>
            <a:ext cx="5983200" cy="1389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70" name="Text Box 111"/>
          <p:cNvSpPr txBox="1">
            <a:spLocks noChangeArrowheads="1"/>
          </p:cNvSpPr>
          <p:nvPr/>
        </p:nvSpPr>
        <p:spPr bwMode="auto">
          <a:xfrm>
            <a:off x="3096000" y="637200"/>
            <a:ext cx="5867400" cy="121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2857500" algn="l"/>
              </a:tabLst>
              <a:defRPr sz="2400">
                <a:solidFill>
                  <a:schemeClr val="tx1"/>
                </a:solidFill>
                <a:latin typeface="Times New Roman" pitchFamily="18" charset="0"/>
              </a:defRPr>
            </a:lvl1pPr>
            <a:lvl2pPr>
              <a:tabLst>
                <a:tab pos="2857500" algn="l"/>
              </a:tabLst>
              <a:defRPr sz="2400">
                <a:solidFill>
                  <a:schemeClr val="tx1"/>
                </a:solidFill>
                <a:latin typeface="Times New Roman" pitchFamily="18" charset="0"/>
              </a:defRPr>
            </a:lvl2pPr>
            <a:lvl3pPr>
              <a:tabLst>
                <a:tab pos="2857500" algn="l"/>
              </a:tabLst>
              <a:defRPr sz="2400">
                <a:solidFill>
                  <a:schemeClr val="tx1"/>
                </a:solidFill>
                <a:latin typeface="Times New Roman" pitchFamily="18" charset="0"/>
              </a:defRPr>
            </a:lvl3pPr>
            <a:lvl4pPr>
              <a:tabLst>
                <a:tab pos="2857500" algn="l"/>
              </a:tabLst>
              <a:defRPr sz="2400">
                <a:solidFill>
                  <a:schemeClr val="tx1"/>
                </a:solidFill>
                <a:latin typeface="Times New Roman" pitchFamily="18" charset="0"/>
              </a:defRPr>
            </a:lvl4pPr>
            <a:lvl5pPr>
              <a:tabLst>
                <a:tab pos="2857500" algn="l"/>
              </a:tabLst>
              <a:defRPr sz="2400">
                <a:solidFill>
                  <a:schemeClr val="tx1"/>
                </a:solidFill>
                <a:latin typeface="Times New Roman" pitchFamily="18" charset="0"/>
              </a:defRPr>
            </a:lvl5pPr>
            <a:lvl6pPr eaLnBrk="0" fontAlgn="base" hangingPunct="0">
              <a:spcBef>
                <a:spcPct val="0"/>
              </a:spcBef>
              <a:spcAft>
                <a:spcPct val="0"/>
              </a:spcAft>
              <a:tabLst>
                <a:tab pos="2857500" algn="l"/>
              </a:tabLst>
              <a:defRPr sz="2400">
                <a:solidFill>
                  <a:schemeClr val="tx1"/>
                </a:solidFill>
                <a:latin typeface="Times New Roman" pitchFamily="18" charset="0"/>
              </a:defRPr>
            </a:lvl6pPr>
            <a:lvl7pPr eaLnBrk="0" fontAlgn="base" hangingPunct="0">
              <a:spcBef>
                <a:spcPct val="0"/>
              </a:spcBef>
              <a:spcAft>
                <a:spcPct val="0"/>
              </a:spcAft>
              <a:tabLst>
                <a:tab pos="2857500" algn="l"/>
              </a:tabLst>
              <a:defRPr sz="2400">
                <a:solidFill>
                  <a:schemeClr val="tx1"/>
                </a:solidFill>
                <a:latin typeface="Times New Roman" pitchFamily="18" charset="0"/>
              </a:defRPr>
            </a:lvl7pPr>
            <a:lvl8pPr eaLnBrk="0" fontAlgn="base" hangingPunct="0">
              <a:spcBef>
                <a:spcPct val="0"/>
              </a:spcBef>
              <a:spcAft>
                <a:spcPct val="0"/>
              </a:spcAft>
              <a:tabLst>
                <a:tab pos="2857500" algn="l"/>
              </a:tabLst>
              <a:defRPr sz="2400">
                <a:solidFill>
                  <a:schemeClr val="tx1"/>
                </a:solidFill>
                <a:latin typeface="Times New Roman" pitchFamily="18" charset="0"/>
              </a:defRPr>
            </a:lvl8pPr>
            <a:lvl9pPr eaLnBrk="0" fontAlgn="base" hangingPunct="0">
              <a:spcBef>
                <a:spcPct val="0"/>
              </a:spcBef>
              <a:spcAft>
                <a:spcPct val="0"/>
              </a:spcAft>
              <a:tabLst>
                <a:tab pos="2857500" algn="l"/>
              </a:tabLst>
              <a:defRPr sz="2400">
                <a:solidFill>
                  <a:schemeClr val="tx1"/>
                </a:solidFill>
                <a:latin typeface="Times New Roman" pitchFamily="18" charset="0"/>
              </a:defRPr>
            </a:lvl9pPr>
          </a:lstStyle>
          <a:p>
            <a:pPr>
              <a:spcBef>
                <a:spcPct val="50000"/>
              </a:spcBef>
            </a:pPr>
            <a:r>
              <a:rPr lang="en-GB" sz="1800" b="1" dirty="0">
                <a:latin typeface="Arial" charset="0"/>
              </a:rPr>
              <a:t>Decision rule (1% significance level):</a:t>
            </a:r>
          </a:p>
          <a:p>
            <a:r>
              <a:rPr lang="en-GB" sz="1800" b="1" dirty="0">
                <a:latin typeface="Arial" charset="0"/>
              </a:rPr>
              <a:t>reject</a:t>
            </a:r>
          </a:p>
          <a:p>
            <a:pPr>
              <a:spcBef>
                <a:spcPct val="20000"/>
              </a:spcBef>
            </a:pPr>
            <a:r>
              <a:rPr lang="en-GB" sz="1800" b="1" dirty="0">
                <a:latin typeface="Arial" charset="0"/>
              </a:rPr>
              <a:t>(1) if </a:t>
            </a:r>
            <a:r>
              <a:rPr lang="en-GB" sz="1800" b="1" i="1" dirty="0">
                <a:latin typeface="Arial" charset="0"/>
              </a:rPr>
              <a:t>X</a:t>
            </a:r>
            <a:r>
              <a:rPr lang="en-GB" sz="1800" b="1" dirty="0">
                <a:latin typeface="Arial" charset="0"/>
              </a:rPr>
              <a:t> &gt;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(2) if </a:t>
            </a:r>
            <a:r>
              <a:rPr lang="en-GB" sz="1800" b="1" i="1" dirty="0">
                <a:latin typeface="Arial" charset="0"/>
              </a:rPr>
              <a:t>X</a:t>
            </a:r>
            <a:r>
              <a:rPr lang="en-GB" sz="1800" b="1" dirty="0">
                <a:latin typeface="Arial" charset="0"/>
              </a:rPr>
              <a:t> &lt;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2.58 </a:t>
            </a:r>
            <a:r>
              <a:rPr lang="en-GB" sz="1800" b="1" dirty="0" err="1">
                <a:latin typeface="Arial" charset="0"/>
                <a:cs typeface="Arial" charset="0"/>
              </a:rPr>
              <a:t>s.d.</a:t>
            </a:r>
            <a:endParaRPr lang="en-GB" sz="1800" b="1" dirty="0">
              <a:latin typeface="Arial" charset="0"/>
              <a:cs typeface="Arial" charset="0"/>
            </a:endParaRPr>
          </a:p>
          <a:p>
            <a:pPr>
              <a:spcBef>
                <a:spcPct val="20000"/>
              </a:spcBef>
            </a:pPr>
            <a:r>
              <a:rPr lang="en-GB" sz="1800" b="1" dirty="0" smtClean="0">
                <a:latin typeface="Arial" charset="0"/>
              </a:rPr>
              <a:t>(</a:t>
            </a:r>
            <a:r>
              <a:rPr lang="en-GB" sz="1800" b="1" dirty="0">
                <a:latin typeface="Arial" charset="0"/>
              </a:rPr>
              <a:t>1) if </a:t>
            </a:r>
            <a:r>
              <a:rPr lang="en-GB" sz="1800" b="1" i="1" dirty="0">
                <a:latin typeface="Arial" charset="0"/>
              </a:rPr>
              <a:t>X</a:t>
            </a:r>
            <a:r>
              <a:rPr lang="en-GB" sz="1800" b="1" dirty="0">
                <a:latin typeface="Arial" charset="0"/>
              </a:rPr>
              <a:t> &gt; 12.58	(2) if </a:t>
            </a:r>
            <a:r>
              <a:rPr lang="en-GB" sz="1800" b="1" i="1" dirty="0">
                <a:latin typeface="Arial" charset="0"/>
              </a:rPr>
              <a:t>X</a:t>
            </a:r>
            <a:r>
              <a:rPr lang="en-GB" sz="1800" b="1" dirty="0">
                <a:latin typeface="Arial" charset="0"/>
              </a:rPr>
              <a:t> &lt; 7.42</a:t>
            </a:r>
          </a:p>
        </p:txBody>
      </p:sp>
      <p:sp>
        <p:nvSpPr>
          <p:cNvPr id="71" name="Line 112"/>
          <p:cNvSpPr>
            <a:spLocks noChangeShapeType="1"/>
          </p:cNvSpPr>
          <p:nvPr/>
        </p:nvSpPr>
        <p:spPr bwMode="auto">
          <a:xfrm>
            <a:off x="3679825" y="12811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 name="Line 113"/>
          <p:cNvSpPr>
            <a:spLocks noChangeShapeType="1"/>
          </p:cNvSpPr>
          <p:nvPr/>
        </p:nvSpPr>
        <p:spPr bwMode="auto">
          <a:xfrm>
            <a:off x="6543675" y="12779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3" name="Line 114"/>
          <p:cNvSpPr>
            <a:spLocks noChangeShapeType="1"/>
          </p:cNvSpPr>
          <p:nvPr/>
        </p:nvSpPr>
        <p:spPr bwMode="auto">
          <a:xfrm>
            <a:off x="6540500" y="16081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4" name="Line 115"/>
          <p:cNvSpPr>
            <a:spLocks noChangeShapeType="1"/>
          </p:cNvSpPr>
          <p:nvPr/>
        </p:nvSpPr>
        <p:spPr bwMode="auto">
          <a:xfrm>
            <a:off x="3679825" y="16049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8" name="Text Box 47"/>
          <p:cNvSpPr txBox="1">
            <a:spLocks noChangeArrowheads="1"/>
          </p:cNvSpPr>
          <p:nvPr/>
        </p:nvSpPr>
        <p:spPr bwMode="auto">
          <a:xfrm>
            <a:off x="3733800" y="2033588"/>
            <a:ext cx="3276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smtClean="0"/>
              <a:t>Acceptance </a:t>
            </a:r>
            <a:r>
              <a:rPr lang="en-GB" sz="1800" b="1" dirty="0"/>
              <a:t>region for </a:t>
            </a:r>
            <a:r>
              <a:rPr lang="en-GB" sz="1800" b="1" i="1" dirty="0"/>
              <a:t>X </a:t>
            </a:r>
            <a:r>
              <a:rPr lang="en-GB" sz="1800" b="1" dirty="0"/>
              <a:t>:</a:t>
            </a:r>
          </a:p>
          <a:p>
            <a:pPr>
              <a:spcBef>
                <a:spcPct val="15000"/>
              </a:spcBef>
            </a:pPr>
            <a:r>
              <a:rPr lang="en-GB" sz="1800" b="1" dirty="0"/>
              <a:t>         </a:t>
            </a:r>
            <a:r>
              <a:rPr lang="en-GB" sz="1800" b="1" dirty="0" smtClean="0"/>
              <a:t>7.42 </a:t>
            </a:r>
            <a:r>
              <a:rPr lang="en-GB" sz="1800" b="1" dirty="0">
                <a:cs typeface="Arial" charset="0"/>
              </a:rPr>
              <a:t>≤ </a:t>
            </a:r>
            <a:r>
              <a:rPr lang="en-GB" sz="1800" b="1" i="1" dirty="0">
                <a:cs typeface="Arial" charset="0"/>
              </a:rPr>
              <a:t>X</a:t>
            </a:r>
            <a:r>
              <a:rPr lang="en-GB" sz="1800" b="1" dirty="0">
                <a:cs typeface="Arial" charset="0"/>
              </a:rPr>
              <a:t> </a:t>
            </a:r>
            <a:r>
              <a:rPr lang="en-GB" sz="1800" b="1" dirty="0"/>
              <a:t>≤ </a:t>
            </a:r>
            <a:r>
              <a:rPr lang="en-GB" sz="1800" b="1" dirty="0" smtClean="0"/>
              <a:t>12.58</a:t>
            </a:r>
            <a:endParaRPr lang="en-GB" sz="1800" b="1" dirty="0"/>
          </a:p>
        </p:txBody>
      </p:sp>
      <p:sp>
        <p:nvSpPr>
          <p:cNvPr id="79" name="Line 53"/>
          <p:cNvSpPr>
            <a:spLocks noChangeShapeType="1"/>
          </p:cNvSpPr>
          <p:nvPr/>
        </p:nvSpPr>
        <p:spPr bwMode="auto">
          <a:xfrm>
            <a:off x="6346825" y="210978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0" name="Line 54"/>
          <p:cNvSpPr>
            <a:spLocks noChangeShapeType="1"/>
          </p:cNvSpPr>
          <p:nvPr/>
        </p:nvSpPr>
        <p:spPr bwMode="auto">
          <a:xfrm>
            <a:off x="5153025" y="24304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8099" name="Line 51"/>
          <p:cNvSpPr>
            <a:spLocks noChangeShapeType="1"/>
          </p:cNvSpPr>
          <p:nvPr/>
        </p:nvSpPr>
        <p:spPr bwMode="auto">
          <a:xfrm>
            <a:off x="3662363" y="270360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Line 47"/>
          <p:cNvSpPr>
            <a:spLocks noChangeShapeType="1"/>
          </p:cNvSpPr>
          <p:nvPr/>
        </p:nvSpPr>
        <p:spPr bwMode="auto">
          <a:xfrm>
            <a:off x="362267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48"/>
          <p:cNvSpPr>
            <a:spLocks noChangeShapeType="1"/>
          </p:cNvSpPr>
          <p:nvPr/>
        </p:nvSpPr>
        <p:spPr bwMode="auto">
          <a:xfrm>
            <a:off x="6740525" y="2898000"/>
            <a:ext cx="0" cy="181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9157" name="Freeform 85"/>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83" name="Freeform 111"/>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56" name="Freeform 8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82" name="Freeform 110"/>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0" name="Text Box 5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48</a:t>
            </a:r>
            <a:endParaRPr lang="en-US" sz="1000" dirty="0">
              <a:solidFill>
                <a:srgbClr val="3366FF"/>
              </a:solidFill>
            </a:endParaRPr>
          </a:p>
        </p:txBody>
      </p:sp>
      <p:sp>
        <p:nvSpPr>
          <p:cNvPr id="259132" name="Freeform 60"/>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3" name="Line 61"/>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4" name="Line 62"/>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5" name="Line 63"/>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6" name="Line 64"/>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7" name="Line 65"/>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8" name="Line 66"/>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39" name="Line 67"/>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43" name="Text Box 71"/>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59144" name="Text Box 72"/>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59145" name="Text Box 73"/>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259146" name="Text Box 74"/>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259147" name="Text Box 75"/>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259148" name="Text Box 76"/>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259149" name="Text Box 77"/>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259150" name="Text Box 78"/>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259151" name="Text Box 79"/>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259152" name="Text Box 80"/>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259155" name="Line 83"/>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9165" name="Line 93"/>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66" name="Line 94"/>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67" name="Line 9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68" name="Line 96"/>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69" name="Text Box 9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diagram compares the decision-making processes for the 5% and 1% tests.  Note that if you reject </a:t>
            </a:r>
            <a:r>
              <a:rPr lang="en-GB" sz="1500" b="1" i="1"/>
              <a:t>H</a:t>
            </a:r>
            <a:r>
              <a:rPr lang="en-GB" sz="1500" b="1" baseline="-25000"/>
              <a:t>0</a:t>
            </a:r>
            <a:r>
              <a:rPr lang="en-GB" sz="1500" b="1"/>
              <a:t> at the 1% level, you </a:t>
            </a:r>
            <a:r>
              <a:rPr lang="en-GB" sz="1500" b="1" i="1"/>
              <a:t>must</a:t>
            </a:r>
            <a:r>
              <a:rPr lang="en-GB" sz="1500" b="1"/>
              <a:t> also reject it at the 5% level.</a:t>
            </a:r>
            <a:endParaRPr lang="en-GB" sz="1500" b="1">
              <a:latin typeface="Times New Roman" pitchFamily="18" charset="0"/>
            </a:endParaRPr>
          </a:p>
        </p:txBody>
      </p:sp>
      <p:sp>
        <p:nvSpPr>
          <p:cNvPr id="259170" name="Line 98"/>
          <p:cNvSpPr>
            <a:spLocks noChangeShapeType="1"/>
          </p:cNvSpPr>
          <p:nvPr/>
        </p:nvSpPr>
        <p:spPr bwMode="auto">
          <a:xfrm>
            <a:off x="6740525" y="2538000"/>
            <a:ext cx="0" cy="217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71" name="Line 99"/>
          <p:cNvSpPr>
            <a:spLocks noChangeShapeType="1"/>
          </p:cNvSpPr>
          <p:nvPr/>
        </p:nvSpPr>
        <p:spPr bwMode="auto">
          <a:xfrm>
            <a:off x="3622675" y="2538000"/>
            <a:ext cx="0" cy="217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76" name="Line 104"/>
          <p:cNvSpPr>
            <a:spLocks noChangeShapeType="1"/>
          </p:cNvSpPr>
          <p:nvPr/>
        </p:nvSpPr>
        <p:spPr bwMode="auto">
          <a:xfrm>
            <a:off x="3662363" y="245745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79" name="Line 107"/>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9180" name="Text Box 108"/>
          <p:cNvSpPr txBox="1">
            <a:spLocks noChangeArrowheads="1"/>
          </p:cNvSpPr>
          <p:nvPr/>
        </p:nvSpPr>
        <p:spPr bwMode="auto">
          <a:xfrm>
            <a:off x="4724400" y="2514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5% level</a:t>
            </a:r>
            <a:endParaRPr lang="en-GB"/>
          </a:p>
        </p:txBody>
      </p:sp>
      <p:sp>
        <p:nvSpPr>
          <p:cNvPr id="259181" name="Text Box 109"/>
          <p:cNvSpPr txBox="1">
            <a:spLocks noChangeArrowheads="1"/>
          </p:cNvSpPr>
          <p:nvPr/>
        </p:nvSpPr>
        <p:spPr bwMode="auto">
          <a:xfrm>
            <a:off x="4724400" y="2133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1% level</a:t>
            </a:r>
            <a:endParaRPr lang="en-GB"/>
          </a:p>
        </p:txBody>
      </p:sp>
      <p:sp>
        <p:nvSpPr>
          <p:cNvPr id="5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6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6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3"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4" name="Straight Arrow Connector 63"/>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6" name="Straight Arrow Connector 65"/>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Rectangle 5"/>
          <p:cNvSpPr>
            <a:spLocks noChangeArrowheads="1"/>
          </p:cNvSpPr>
          <p:nvPr/>
        </p:nvSpPr>
        <p:spPr bwMode="auto">
          <a:xfrm>
            <a:off x="2895598" y="552452"/>
            <a:ext cx="6051600" cy="1389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59187" name="Text Box 115"/>
          <p:cNvSpPr txBox="1">
            <a:spLocks noChangeArrowheads="1"/>
          </p:cNvSpPr>
          <p:nvPr/>
        </p:nvSpPr>
        <p:spPr bwMode="auto">
          <a:xfrm>
            <a:off x="3048000" y="685799"/>
            <a:ext cx="59023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tabLst>
                <a:tab pos="4095750" algn="l"/>
              </a:tabLst>
              <a:defRPr sz="2400">
                <a:solidFill>
                  <a:schemeClr val="tx1"/>
                </a:solidFill>
                <a:latin typeface="Times New Roman" pitchFamily="18" charset="0"/>
              </a:defRPr>
            </a:lvl1pPr>
            <a:lvl2pPr>
              <a:tabLst>
                <a:tab pos="4095750" algn="l"/>
              </a:tabLst>
              <a:defRPr sz="2400">
                <a:solidFill>
                  <a:schemeClr val="tx1"/>
                </a:solidFill>
                <a:latin typeface="Times New Roman" pitchFamily="18" charset="0"/>
              </a:defRPr>
            </a:lvl2pPr>
            <a:lvl3pPr>
              <a:tabLst>
                <a:tab pos="4095750" algn="l"/>
              </a:tabLst>
              <a:defRPr sz="2400">
                <a:solidFill>
                  <a:schemeClr val="tx1"/>
                </a:solidFill>
                <a:latin typeface="Times New Roman" pitchFamily="18" charset="0"/>
              </a:defRPr>
            </a:lvl3pPr>
            <a:lvl4pPr>
              <a:tabLst>
                <a:tab pos="4095750" algn="l"/>
              </a:tabLst>
              <a:defRPr sz="2400">
                <a:solidFill>
                  <a:schemeClr val="tx1"/>
                </a:solidFill>
                <a:latin typeface="Times New Roman" pitchFamily="18" charset="0"/>
              </a:defRPr>
            </a:lvl4pPr>
            <a:lvl5pPr>
              <a:tabLst>
                <a:tab pos="4095750" algn="l"/>
              </a:tabLst>
              <a:defRPr sz="2400">
                <a:solidFill>
                  <a:schemeClr val="tx1"/>
                </a:solidFill>
                <a:latin typeface="Times New Roman" pitchFamily="18" charset="0"/>
              </a:defRPr>
            </a:lvl5pPr>
            <a:lvl6pPr eaLnBrk="0" fontAlgn="base" hangingPunct="0">
              <a:spcBef>
                <a:spcPct val="0"/>
              </a:spcBef>
              <a:spcAft>
                <a:spcPct val="0"/>
              </a:spcAft>
              <a:tabLst>
                <a:tab pos="4095750" algn="l"/>
              </a:tabLst>
              <a:defRPr sz="2400">
                <a:solidFill>
                  <a:schemeClr val="tx1"/>
                </a:solidFill>
                <a:latin typeface="Times New Roman" pitchFamily="18" charset="0"/>
              </a:defRPr>
            </a:lvl6pPr>
            <a:lvl7pPr eaLnBrk="0" fontAlgn="base" hangingPunct="0">
              <a:spcBef>
                <a:spcPct val="0"/>
              </a:spcBef>
              <a:spcAft>
                <a:spcPct val="0"/>
              </a:spcAft>
              <a:tabLst>
                <a:tab pos="4095750" algn="l"/>
              </a:tabLst>
              <a:defRPr sz="2400">
                <a:solidFill>
                  <a:schemeClr val="tx1"/>
                </a:solidFill>
                <a:latin typeface="Times New Roman" pitchFamily="18" charset="0"/>
              </a:defRPr>
            </a:lvl7pPr>
            <a:lvl8pPr eaLnBrk="0" fontAlgn="base" hangingPunct="0">
              <a:spcBef>
                <a:spcPct val="0"/>
              </a:spcBef>
              <a:spcAft>
                <a:spcPct val="0"/>
              </a:spcAft>
              <a:tabLst>
                <a:tab pos="4095750" algn="l"/>
              </a:tabLst>
              <a:defRPr sz="2400">
                <a:solidFill>
                  <a:schemeClr val="tx1"/>
                </a:solidFill>
                <a:latin typeface="Times New Roman" pitchFamily="18" charset="0"/>
              </a:defRPr>
            </a:lvl8pPr>
            <a:lvl9pPr eaLnBrk="0" fontAlgn="base" hangingPunct="0">
              <a:spcBef>
                <a:spcPct val="0"/>
              </a:spcBef>
              <a:spcAft>
                <a:spcPct val="0"/>
              </a:spcAft>
              <a:tabLst>
                <a:tab pos="4095750" algn="l"/>
              </a:tabLst>
              <a:defRPr sz="2400">
                <a:solidFill>
                  <a:schemeClr val="tx1"/>
                </a:solidFill>
                <a:latin typeface="Times New Roman" pitchFamily="18" charset="0"/>
              </a:defRPr>
            </a:lvl9pPr>
          </a:lstStyle>
          <a:p>
            <a:pPr>
              <a:spcBef>
                <a:spcPct val="50000"/>
              </a:spcBef>
            </a:pPr>
            <a:r>
              <a:rPr lang="en-GB" sz="1800" b="1" dirty="0">
                <a:latin typeface="Arial" charset="0"/>
              </a:rPr>
              <a:t>5% and 1% acceptance regions compared</a:t>
            </a:r>
          </a:p>
          <a:p>
            <a:pPr>
              <a:spcBef>
                <a:spcPct val="50000"/>
              </a:spcBef>
            </a:pPr>
            <a:r>
              <a:rPr lang="en-GB" sz="1800" b="1" dirty="0">
                <a:latin typeface="Arial" charset="0"/>
              </a:rPr>
              <a:t>5%: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r>
              <a:rPr lang="en-GB" sz="1800" b="1" dirty="0">
                <a:latin typeface="Arial" charset="0"/>
                <a:cs typeface="Arial" charset="0"/>
              </a:rPr>
              <a:t> ≤ </a:t>
            </a:r>
            <a:r>
              <a:rPr lang="en-GB" sz="1800" b="1" i="1" dirty="0">
                <a:latin typeface="Arial" charset="0"/>
                <a:cs typeface="Arial" charset="0"/>
              </a:rPr>
              <a:t>X</a:t>
            </a:r>
            <a:r>
              <a:rPr lang="en-GB" sz="1800" b="1" dirty="0">
                <a:latin typeface="Arial" charset="0"/>
                <a:cs typeface="Arial" charset="0"/>
              </a:rPr>
              <a:t> </a:t>
            </a:r>
            <a:r>
              <a:rPr lang="en-GB" sz="1800" b="1" dirty="0">
                <a:latin typeface="Arial" charset="0"/>
              </a:rPr>
              <a: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400" dirty="0">
                <a:latin typeface="Arial" charset="0"/>
              </a:rPr>
              <a:t> </a:t>
            </a:r>
            <a:r>
              <a:rPr lang="en-GB" sz="1800" b="1" dirty="0">
                <a:latin typeface="Arial" charset="0"/>
              </a:rPr>
              <a:t>	</a:t>
            </a:r>
            <a:r>
              <a:rPr lang="en-GB" sz="1800" b="1" dirty="0">
                <a:latin typeface="Arial" charset="0"/>
                <a:cs typeface="Arial" charset="0"/>
              </a:rPr>
              <a:t>–</a:t>
            </a:r>
            <a:r>
              <a:rPr lang="en-GB" sz="1800" b="1" dirty="0">
                <a:latin typeface="Arial" charset="0"/>
              </a:rPr>
              <a:t>1.96 </a:t>
            </a:r>
            <a:r>
              <a:rPr lang="en-GB" sz="1800" b="1" dirty="0">
                <a:latin typeface="Arial" charset="0"/>
                <a:cs typeface="Arial" charset="0"/>
              </a:rPr>
              <a:t>≤</a:t>
            </a:r>
            <a:r>
              <a:rPr lang="en-GB" sz="1800" b="1" dirty="0">
                <a:latin typeface="Arial" charset="0"/>
              </a:rPr>
              <a:t> </a:t>
            </a:r>
            <a:r>
              <a:rPr lang="en-GB" sz="1800" b="1" i="1" dirty="0">
                <a:latin typeface="Arial" charset="0"/>
              </a:rPr>
              <a:t>z</a:t>
            </a:r>
            <a:r>
              <a:rPr lang="en-GB" sz="1800" b="1" dirty="0">
                <a:latin typeface="Arial" charset="0"/>
              </a:rPr>
              <a:t> </a:t>
            </a:r>
            <a:r>
              <a:rPr lang="en-GB" sz="1800" b="1" dirty="0">
                <a:latin typeface="Arial" charset="0"/>
                <a:cs typeface="Arial" charset="0"/>
              </a:rPr>
              <a:t>≤</a:t>
            </a:r>
            <a:r>
              <a:rPr lang="en-GB" sz="1800" b="1" dirty="0">
                <a:latin typeface="Arial" charset="0"/>
              </a:rPr>
              <a:t> 1.96</a:t>
            </a:r>
          </a:p>
          <a:p>
            <a:pPr>
              <a:spcBef>
                <a:spcPct val="50000"/>
              </a:spcBef>
            </a:pPr>
            <a:r>
              <a:rPr lang="en-GB" sz="1800" b="1" dirty="0">
                <a:latin typeface="Arial" charset="0"/>
              </a:rPr>
              <a:t>1%:</a:t>
            </a:r>
            <a:r>
              <a:rPr lang="en-GB" sz="1800" dirty="0">
                <a:latin typeface="Arial" charset="0"/>
              </a:rPr>
              <a:t>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 </a:t>
            </a:r>
            <a:r>
              <a:rPr lang="en-GB" sz="1800" b="1" i="1" dirty="0">
                <a:latin typeface="Arial" charset="0"/>
              </a:rPr>
              <a:t>X</a:t>
            </a:r>
            <a:r>
              <a:rPr lang="en-GB" sz="1800" b="1" dirty="0">
                <a:latin typeface="Arial" charset="0"/>
              </a:rPr>
              <a:t> ≤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a:t>
            </a:r>
            <a:r>
              <a:rPr lang="en-GB" sz="1800" b="1" dirty="0">
                <a:latin typeface="Arial" charset="0"/>
                <a:cs typeface="Arial" charset="0"/>
              </a:rPr>
              <a:t>–</a:t>
            </a:r>
            <a:r>
              <a:rPr lang="en-GB" sz="1800" b="1" dirty="0">
                <a:latin typeface="Arial" charset="0"/>
              </a:rPr>
              <a:t>2.58 </a:t>
            </a:r>
            <a:r>
              <a:rPr lang="en-GB" sz="1800" b="1" dirty="0">
                <a:latin typeface="Arial" charset="0"/>
                <a:cs typeface="Arial" charset="0"/>
              </a:rPr>
              <a:t>≤</a:t>
            </a:r>
            <a:r>
              <a:rPr lang="en-GB" sz="1800" b="1" dirty="0">
                <a:latin typeface="Arial" charset="0"/>
              </a:rPr>
              <a:t> </a:t>
            </a:r>
            <a:r>
              <a:rPr lang="en-GB" sz="1800" b="1" i="1" dirty="0">
                <a:latin typeface="Arial" charset="0"/>
              </a:rPr>
              <a:t>z</a:t>
            </a:r>
            <a:r>
              <a:rPr lang="en-GB" sz="1800" b="1" dirty="0">
                <a:latin typeface="Arial" charset="0"/>
              </a:rPr>
              <a:t> </a:t>
            </a:r>
            <a:r>
              <a:rPr lang="en-GB" sz="1800" b="1" dirty="0">
                <a:latin typeface="Arial" charset="0"/>
                <a:cs typeface="Arial" charset="0"/>
              </a:rPr>
              <a:t>≤</a:t>
            </a:r>
            <a:r>
              <a:rPr lang="en-GB" sz="1800" b="1" dirty="0">
                <a:latin typeface="Arial" charset="0"/>
              </a:rPr>
              <a:t> 2.58</a:t>
            </a:r>
          </a:p>
        </p:txBody>
      </p:sp>
      <p:sp>
        <p:nvSpPr>
          <p:cNvPr id="259188" name="Line 116"/>
          <p:cNvSpPr>
            <a:spLocks noChangeShapeType="1"/>
          </p:cNvSpPr>
          <p:nvPr/>
        </p:nvSpPr>
        <p:spPr bwMode="auto">
          <a:xfrm>
            <a:off x="5200650" y="1554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9189" name="Line 117"/>
          <p:cNvSpPr>
            <a:spLocks noChangeShapeType="1"/>
          </p:cNvSpPr>
          <p:nvPr/>
        </p:nvSpPr>
        <p:spPr bwMode="auto">
          <a:xfrm>
            <a:off x="5197475" y="11414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6"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79"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59226"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0"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2703900"/>
            <a:ext cx="9144000" cy="1764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6" name="Rectangle 16"/>
          <p:cNvSpPr>
            <a:spLocks noChangeArrowheads="1"/>
          </p:cNvSpPr>
          <p:nvPr/>
        </p:nvSpPr>
        <p:spPr bwMode="auto">
          <a:xfrm>
            <a:off x="0" y="760800"/>
            <a:ext cx="9144000" cy="1763326"/>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0946" name="Text Box 2"/>
          <p:cNvSpPr txBox="1">
            <a:spLocks noChangeArrowheads="1"/>
          </p:cNvSpPr>
          <p:nvPr/>
        </p:nvSpPr>
        <p:spPr bwMode="auto">
          <a:xfrm>
            <a:off x="301625" y="817563"/>
            <a:ext cx="8532813" cy="3925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 pos="4849813" algn="l"/>
              </a:tabLst>
              <a:defRPr sz="2400">
                <a:solidFill>
                  <a:schemeClr val="tx1"/>
                </a:solidFill>
                <a:latin typeface="Times New Roman" pitchFamily="18" charset="0"/>
              </a:defRPr>
            </a:lvl1pPr>
            <a:lvl2pPr>
              <a:tabLst>
                <a:tab pos="946150" algn="l"/>
                <a:tab pos="4849813" algn="l"/>
              </a:tabLst>
              <a:defRPr sz="2400">
                <a:solidFill>
                  <a:schemeClr val="tx1"/>
                </a:solidFill>
                <a:latin typeface="Times New Roman" pitchFamily="18" charset="0"/>
              </a:defRPr>
            </a:lvl2pPr>
            <a:lvl3pPr>
              <a:tabLst>
                <a:tab pos="946150" algn="l"/>
                <a:tab pos="4849813" algn="l"/>
              </a:tabLst>
              <a:defRPr sz="2400">
                <a:solidFill>
                  <a:schemeClr val="tx1"/>
                </a:solidFill>
                <a:latin typeface="Times New Roman" pitchFamily="18" charset="0"/>
              </a:defRPr>
            </a:lvl3pPr>
            <a:lvl4pPr>
              <a:tabLst>
                <a:tab pos="946150" algn="l"/>
                <a:tab pos="4849813" algn="l"/>
              </a:tabLst>
              <a:defRPr sz="2400">
                <a:solidFill>
                  <a:schemeClr val="tx1"/>
                </a:solidFill>
                <a:latin typeface="Times New Roman" pitchFamily="18" charset="0"/>
              </a:defRPr>
            </a:lvl4pPr>
            <a:lvl5pPr>
              <a:tabLst>
                <a:tab pos="946150" algn="l"/>
                <a:tab pos="4849813" algn="l"/>
              </a:tabLst>
              <a:defRPr sz="2400">
                <a:solidFill>
                  <a:schemeClr val="tx1"/>
                </a:solidFill>
                <a:latin typeface="Times New Roman" pitchFamily="18" charset="0"/>
              </a:defRPr>
            </a:lvl5pPr>
            <a:lvl6pPr eaLnBrk="0" fontAlgn="base" hangingPunct="0">
              <a:spcBef>
                <a:spcPct val="0"/>
              </a:spcBef>
              <a:spcAft>
                <a:spcPct val="0"/>
              </a:spcAft>
              <a:tabLst>
                <a:tab pos="946150" algn="l"/>
                <a:tab pos="4849813" algn="l"/>
              </a:tabLst>
              <a:defRPr sz="2400">
                <a:solidFill>
                  <a:schemeClr val="tx1"/>
                </a:solidFill>
                <a:latin typeface="Times New Roman" pitchFamily="18" charset="0"/>
              </a:defRPr>
            </a:lvl6pPr>
            <a:lvl7pPr eaLnBrk="0" fontAlgn="base" hangingPunct="0">
              <a:spcBef>
                <a:spcPct val="0"/>
              </a:spcBef>
              <a:spcAft>
                <a:spcPct val="0"/>
              </a:spcAft>
              <a:tabLst>
                <a:tab pos="946150" algn="l"/>
                <a:tab pos="4849813" algn="l"/>
              </a:tabLst>
              <a:defRPr sz="2400">
                <a:solidFill>
                  <a:schemeClr val="tx1"/>
                </a:solidFill>
                <a:latin typeface="Times New Roman" pitchFamily="18" charset="0"/>
              </a:defRPr>
            </a:lvl7pPr>
            <a:lvl8pPr eaLnBrk="0" fontAlgn="base" hangingPunct="0">
              <a:spcBef>
                <a:spcPct val="0"/>
              </a:spcBef>
              <a:spcAft>
                <a:spcPct val="0"/>
              </a:spcAft>
              <a:tabLst>
                <a:tab pos="946150" algn="l"/>
                <a:tab pos="4849813" algn="l"/>
              </a:tabLst>
              <a:defRPr sz="2400">
                <a:solidFill>
                  <a:schemeClr val="tx1"/>
                </a:solidFill>
                <a:latin typeface="Times New Roman" pitchFamily="18" charset="0"/>
              </a:defRPr>
            </a:lvl8pPr>
            <a:lvl9pPr eaLnBrk="0" fontAlgn="base" hangingPunct="0">
              <a:spcBef>
                <a:spcPct val="0"/>
              </a:spcBef>
              <a:spcAft>
                <a:spcPct val="0"/>
              </a:spcAft>
              <a:tabLst>
                <a:tab pos="946150" algn="l"/>
                <a:tab pos="4849813" algn="l"/>
              </a:tabLst>
              <a:defRPr sz="2400">
                <a:solidFill>
                  <a:schemeClr val="tx1"/>
                </a:solidFill>
                <a:latin typeface="Times New Roman" pitchFamily="18" charset="0"/>
              </a:defRPr>
            </a:lvl9pPr>
          </a:lstStyle>
          <a:p>
            <a:r>
              <a:rPr lang="en-US" sz="1800" dirty="0">
                <a:latin typeface="Arial" charset="0"/>
              </a:rPr>
              <a:t>	</a:t>
            </a:r>
            <a:r>
              <a:rPr lang="en-US" sz="1800" b="1" dirty="0">
                <a:latin typeface="Arial" charset="0"/>
              </a:rPr>
              <a:t>Assumption:</a:t>
            </a:r>
            <a:r>
              <a:rPr lang="en-US" b="1" dirty="0"/>
              <a:t> 	</a:t>
            </a:r>
            <a:r>
              <a:rPr lang="en-US" b="1" i="1" dirty="0"/>
              <a:t>X</a:t>
            </a:r>
            <a:r>
              <a:rPr lang="en-US" b="1" dirty="0"/>
              <a:t> ~ </a:t>
            </a:r>
            <a:r>
              <a:rPr lang="en-US" b="1" i="1" dirty="0"/>
              <a:t>N</a:t>
            </a:r>
            <a:r>
              <a:rPr lang="en-US" b="1" dirty="0"/>
              <a:t>(</a:t>
            </a:r>
            <a:r>
              <a:rPr lang="en-US" b="1" i="1" dirty="0">
                <a:latin typeface="Symbol" pitchFamily="18" charset="2"/>
              </a:rPr>
              <a:t>m</a:t>
            </a:r>
            <a:r>
              <a:rPr lang="en-US" b="1" dirty="0"/>
              <a:t>, </a:t>
            </a:r>
            <a:r>
              <a:rPr lang="en-US" b="1" i="1" dirty="0">
                <a:latin typeface="Symbol" pitchFamily="18" charset="2"/>
              </a:rPr>
              <a:t>s</a:t>
            </a:r>
            <a:r>
              <a:rPr lang="en-US" b="1" baseline="30000" dirty="0"/>
              <a:t>2</a:t>
            </a:r>
            <a:r>
              <a:rPr lang="en-US" b="1" dirty="0"/>
              <a:t>)	</a:t>
            </a:r>
          </a:p>
          <a:p>
            <a:endParaRPr lang="en-US" sz="1200" b="1" dirty="0"/>
          </a:p>
          <a:p>
            <a:r>
              <a:rPr lang="en-US" b="1" dirty="0"/>
              <a:t>	</a:t>
            </a:r>
            <a:r>
              <a:rPr lang="en-US" sz="1800" b="1" dirty="0">
                <a:latin typeface="Arial" charset="0"/>
              </a:rPr>
              <a:t>Null hypothesis:</a:t>
            </a:r>
          </a:p>
          <a:p>
            <a:endParaRPr lang="en-US" sz="1200" b="1" dirty="0"/>
          </a:p>
          <a:p>
            <a:r>
              <a:rPr lang="en-US" b="1" dirty="0"/>
              <a:t>	</a:t>
            </a:r>
            <a:r>
              <a:rPr lang="en-US" sz="1800" b="1" dirty="0">
                <a:latin typeface="Arial" charset="0"/>
              </a:rPr>
              <a:t>Alternative hypothesis:</a:t>
            </a:r>
          </a:p>
          <a:p>
            <a:endParaRPr lang="en-US" sz="1800" b="1" dirty="0">
              <a:latin typeface="Arial" charset="0"/>
            </a:endParaRPr>
          </a:p>
          <a:p>
            <a:endParaRPr lang="en-US" sz="1800" b="1" dirty="0">
              <a:latin typeface="Arial" charset="0"/>
            </a:endParaRPr>
          </a:p>
          <a:p>
            <a:r>
              <a:rPr lang="en-US" sz="1800" b="1" dirty="0">
                <a:latin typeface="Arial" charset="0"/>
              </a:rPr>
              <a:t>	Example</a:t>
            </a:r>
          </a:p>
          <a:p>
            <a:endParaRPr lang="en-US" sz="1800" b="1" dirty="0">
              <a:latin typeface="Arial" charset="0"/>
            </a:endParaRPr>
          </a:p>
          <a:p>
            <a:r>
              <a:rPr lang="en-US" sz="1800" b="1" dirty="0">
                <a:latin typeface="Arial" charset="0"/>
              </a:rPr>
              <a:t>	Null hypothesis:</a:t>
            </a:r>
          </a:p>
          <a:p>
            <a:endParaRPr lang="en-US" sz="1800" b="1" dirty="0">
              <a:latin typeface="Arial" charset="0"/>
            </a:endParaRPr>
          </a:p>
          <a:p>
            <a:r>
              <a:rPr lang="en-US" sz="1800" b="1" dirty="0">
                <a:latin typeface="Arial" charset="0"/>
              </a:rPr>
              <a:t>	Alternative hypothesis:</a:t>
            </a:r>
          </a:p>
          <a:p>
            <a:endParaRPr lang="en-US" b="1" dirty="0"/>
          </a:p>
          <a:p>
            <a:endParaRPr lang="en-US" sz="1200" b="1" dirty="0"/>
          </a:p>
          <a:p>
            <a:endParaRPr lang="en-US" b="1" dirty="0"/>
          </a:p>
          <a:p>
            <a:endParaRPr lang="en-US" b="1" dirty="0">
              <a:latin typeface="Arial" charset="0"/>
            </a:endParaRPr>
          </a:p>
          <a:p>
            <a:endParaRPr lang="en-US" b="1" dirty="0">
              <a:latin typeface="Arial" charset="0"/>
            </a:endParaRPr>
          </a:p>
          <a:p>
            <a:r>
              <a:rPr lang="en-US" b="1" dirty="0">
                <a:latin typeface="Arial" charset="0"/>
              </a:rPr>
              <a:t>	</a:t>
            </a:r>
          </a:p>
        </p:txBody>
      </p:sp>
      <p:graphicFrame>
        <p:nvGraphicFramePr>
          <p:cNvPr id="210948" name="Object 4"/>
          <p:cNvGraphicFramePr>
            <a:graphicFrameLocks noChangeAspect="1"/>
          </p:cNvGraphicFramePr>
          <p:nvPr>
            <p:extLst>
              <p:ext uri="{D42A27DB-BD31-4B8C-83A1-F6EECF244321}">
                <p14:modId xmlns:p14="http://schemas.microsoft.com/office/powerpoint/2010/main" val="2400719329"/>
              </p:ext>
            </p:extLst>
          </p:nvPr>
        </p:nvGraphicFramePr>
        <p:xfrm>
          <a:off x="5264150" y="1443600"/>
          <a:ext cx="1435100" cy="381000"/>
        </p:xfrm>
        <a:graphic>
          <a:graphicData uri="http://schemas.openxmlformats.org/presentationml/2006/ole">
            <mc:AlternateContent xmlns:mc="http://schemas.openxmlformats.org/markup-compatibility/2006">
              <mc:Choice xmlns:v="urn:schemas-microsoft-com:vml" Requires="v">
                <p:oleObj spid="_x0000_s211066" name="Equation" r:id="rId3" imgW="1434960" imgH="380880" progId="Equation.3">
                  <p:embed/>
                </p:oleObj>
              </mc:Choice>
              <mc:Fallback>
                <p:oleObj name="Equation" r:id="rId3" imgW="143496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150" y="1443600"/>
                        <a:ext cx="1435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0949" name="Object 5"/>
          <p:cNvGraphicFramePr>
            <a:graphicFrameLocks noChangeAspect="1"/>
          </p:cNvGraphicFramePr>
          <p:nvPr>
            <p:extLst>
              <p:ext uri="{D42A27DB-BD31-4B8C-83A1-F6EECF244321}">
                <p14:modId xmlns:p14="http://schemas.microsoft.com/office/powerpoint/2010/main" val="1717894005"/>
              </p:ext>
            </p:extLst>
          </p:nvPr>
        </p:nvGraphicFramePr>
        <p:xfrm>
          <a:off x="5270500" y="1995488"/>
          <a:ext cx="1422400" cy="379412"/>
        </p:xfrm>
        <a:graphic>
          <a:graphicData uri="http://schemas.openxmlformats.org/presentationml/2006/ole">
            <mc:AlternateContent xmlns:mc="http://schemas.openxmlformats.org/markup-compatibility/2006">
              <mc:Choice xmlns:v="urn:schemas-microsoft-com:vml" Requires="v">
                <p:oleObj spid="_x0000_s211067" name="Equation" r:id="rId5" imgW="1422360" imgH="380880" progId="Equation.3">
                  <p:embed/>
                </p:oleObj>
              </mc:Choice>
              <mc:Fallback>
                <p:oleObj name="Equation" r:id="rId5" imgW="1422360" imgH="380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0500" y="1995488"/>
                        <a:ext cx="1422400" cy="379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095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graphicFrame>
        <p:nvGraphicFramePr>
          <p:cNvPr id="210953" name="Object 9"/>
          <p:cNvGraphicFramePr>
            <a:graphicFrameLocks noChangeAspect="1"/>
          </p:cNvGraphicFramePr>
          <p:nvPr>
            <p:extLst>
              <p:ext uri="{D42A27DB-BD31-4B8C-83A1-F6EECF244321}">
                <p14:modId xmlns:p14="http://schemas.microsoft.com/office/powerpoint/2010/main" val="1101413147"/>
              </p:ext>
            </p:extLst>
          </p:nvPr>
        </p:nvGraphicFramePr>
        <p:xfrm>
          <a:off x="5257800" y="3384000"/>
          <a:ext cx="1447800" cy="381000"/>
        </p:xfrm>
        <a:graphic>
          <a:graphicData uri="http://schemas.openxmlformats.org/presentationml/2006/ole">
            <mc:AlternateContent xmlns:mc="http://schemas.openxmlformats.org/markup-compatibility/2006">
              <mc:Choice xmlns:v="urn:schemas-microsoft-com:vml" Requires="v">
                <p:oleObj spid="_x0000_s211068" name="Equation" r:id="rId7" imgW="1447560" imgH="380880" progId="Equation.3">
                  <p:embed/>
                </p:oleObj>
              </mc:Choice>
              <mc:Fallback>
                <p:oleObj name="Equation" r:id="rId7" imgW="1447560" imgH="38088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3384000"/>
                        <a:ext cx="1447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0955" name="Object 11"/>
          <p:cNvGraphicFramePr>
            <a:graphicFrameLocks noChangeAspect="1"/>
          </p:cNvGraphicFramePr>
          <p:nvPr>
            <p:extLst>
              <p:ext uri="{D42A27DB-BD31-4B8C-83A1-F6EECF244321}">
                <p14:modId xmlns:p14="http://schemas.microsoft.com/office/powerpoint/2010/main" val="176709829"/>
              </p:ext>
            </p:extLst>
          </p:nvPr>
        </p:nvGraphicFramePr>
        <p:xfrm>
          <a:off x="5270500" y="3924000"/>
          <a:ext cx="1422400" cy="368300"/>
        </p:xfrm>
        <a:graphic>
          <a:graphicData uri="http://schemas.openxmlformats.org/presentationml/2006/ole">
            <mc:AlternateContent xmlns:mc="http://schemas.openxmlformats.org/markup-compatibility/2006">
              <mc:Choice xmlns:v="urn:schemas-microsoft-com:vml" Requires="v">
                <p:oleObj spid="_x0000_s211069" name="Equation" r:id="rId9" imgW="1422360" imgH="368280" progId="Equation.3">
                  <p:embed/>
                </p:oleObj>
              </mc:Choice>
              <mc:Fallback>
                <p:oleObj name="Equation" r:id="rId9" imgW="1422360" imgH="36828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70500" y="3924000"/>
                        <a:ext cx="1422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0956" name="Text Box 12"/>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an illustration, we suppose that the null hypothesis is that the mean is equal to 10 and the alternative hypothesis that it is not equal to 10.</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5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098" name="Freeform 2"/>
          <p:cNvSpPr>
            <a:spLocks/>
          </p:cNvSpPr>
          <p:nvPr/>
        </p:nvSpPr>
        <p:spPr bwMode="auto">
          <a:xfrm>
            <a:off x="6369050"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099" name="Freeform 3"/>
          <p:cNvSpPr>
            <a:spLocks/>
          </p:cNvSpPr>
          <p:nvPr/>
        </p:nvSpPr>
        <p:spPr bwMode="auto">
          <a:xfrm flipH="1">
            <a:off x="6740525"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0" name="Freeform 4"/>
          <p:cNvSpPr>
            <a:spLocks/>
          </p:cNvSpPr>
          <p:nvPr/>
        </p:nvSpPr>
        <p:spPr bwMode="auto">
          <a:xfrm flipH="1">
            <a:off x="3230563" y="4457700"/>
            <a:ext cx="768350" cy="268288"/>
          </a:xfrm>
          <a:custGeom>
            <a:avLst/>
            <a:gdLst>
              <a:gd name="T0" fmla="*/ 1 w 484"/>
              <a:gd name="T1" fmla="*/ 0 h 169"/>
              <a:gd name="T2" fmla="*/ 0 w 484"/>
              <a:gd name="T3" fmla="*/ 168 h 169"/>
              <a:gd name="T4" fmla="*/ 484 w 484"/>
              <a:gd name="T5" fmla="*/ 169 h 169"/>
              <a:gd name="T6" fmla="*/ 295 w 484"/>
              <a:gd name="T7" fmla="*/ 139 h 169"/>
              <a:gd name="T8" fmla="*/ 243 w 484"/>
              <a:gd name="T9" fmla="*/ 127 h 169"/>
              <a:gd name="T10" fmla="*/ 165 w 484"/>
              <a:gd name="T11" fmla="*/ 98 h 169"/>
              <a:gd name="T12" fmla="*/ 94 w 484"/>
              <a:gd name="T13" fmla="*/ 61 h 169"/>
              <a:gd name="T14" fmla="*/ 1 w 484"/>
              <a:gd name="T15" fmla="*/ 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169">
                <a:moveTo>
                  <a:pt x="1" y="0"/>
                </a:moveTo>
                <a:lnTo>
                  <a:pt x="0" y="168"/>
                </a:lnTo>
                <a:lnTo>
                  <a:pt x="484" y="169"/>
                </a:lnTo>
                <a:lnTo>
                  <a:pt x="295" y="139"/>
                </a:lnTo>
                <a:lnTo>
                  <a:pt x="243" y="127"/>
                </a:lnTo>
                <a:lnTo>
                  <a:pt x="165" y="98"/>
                </a:lnTo>
                <a:lnTo>
                  <a:pt x="94" y="61"/>
                </a:lnTo>
                <a:lnTo>
                  <a:pt x="1" y="0"/>
                </a:lnTo>
                <a:close/>
              </a:path>
            </a:pathLst>
          </a:custGeom>
          <a:solidFill>
            <a:srgbClr val="96969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1" name="Freeform 5"/>
          <p:cNvSpPr>
            <a:spLocks/>
          </p:cNvSpPr>
          <p:nvPr/>
        </p:nvSpPr>
        <p:spPr bwMode="auto">
          <a:xfrm>
            <a:off x="3232150" y="4648200"/>
            <a:ext cx="393700" cy="74613"/>
          </a:xfrm>
          <a:custGeom>
            <a:avLst/>
            <a:gdLst>
              <a:gd name="T0" fmla="*/ 248 w 248"/>
              <a:gd name="T1" fmla="*/ 0 h 47"/>
              <a:gd name="T2" fmla="*/ 248 w 248"/>
              <a:gd name="T3" fmla="*/ 46 h 47"/>
              <a:gd name="T4" fmla="*/ 0 w 248"/>
              <a:gd name="T5" fmla="*/ 47 h 47"/>
              <a:gd name="T6" fmla="*/ 82 w 248"/>
              <a:gd name="T7" fmla="*/ 32 h 47"/>
              <a:gd name="T8" fmla="*/ 118 w 248"/>
              <a:gd name="T9" fmla="*/ 28 h 47"/>
              <a:gd name="T10" fmla="*/ 155 w 248"/>
              <a:gd name="T11" fmla="*/ 21 h 47"/>
              <a:gd name="T12" fmla="*/ 189 w 248"/>
              <a:gd name="T13" fmla="*/ 12 h 47"/>
              <a:gd name="T14" fmla="*/ 248 w 2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47">
                <a:moveTo>
                  <a:pt x="248" y="0"/>
                </a:moveTo>
                <a:lnTo>
                  <a:pt x="248" y="46"/>
                </a:lnTo>
                <a:lnTo>
                  <a:pt x="0" y="47"/>
                </a:lnTo>
                <a:lnTo>
                  <a:pt x="82" y="32"/>
                </a:lnTo>
                <a:lnTo>
                  <a:pt x="118" y="28"/>
                </a:lnTo>
                <a:lnTo>
                  <a:pt x="155" y="21"/>
                </a:lnTo>
                <a:lnTo>
                  <a:pt x="189" y="12"/>
                </a:lnTo>
                <a:lnTo>
                  <a:pt x="248" y="0"/>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49</a:t>
            </a:r>
            <a:endParaRPr lang="en-US" sz="1000" dirty="0">
              <a:solidFill>
                <a:srgbClr val="3366FF"/>
              </a:solidFill>
            </a:endParaRPr>
          </a:p>
        </p:txBody>
      </p:sp>
      <p:sp>
        <p:nvSpPr>
          <p:cNvPr id="260105" name="Freeform 9"/>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6" name="Line 10"/>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7" name="Line 11"/>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8" name="Line 12"/>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09" name="Line 13"/>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10" name="Line 14"/>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11" name="Line 15"/>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12" name="Line 16"/>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15" name="Text Box 19"/>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60116" name="Text Box 20"/>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260117" name="Text Box 21"/>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260118" name="Text Box 22"/>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260119" name="Text Box 23"/>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260120" name="Text Box 24"/>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260121" name="Text Box 25"/>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260122" name="Text Box 26"/>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260123" name="Text Box 27"/>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260124" name="Text Box 28"/>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260126" name="Line 30"/>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0129" name="Line 33"/>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30" name="Line 34"/>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31" name="Line 3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32" name="Line 36"/>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40" name="Line 44"/>
          <p:cNvSpPr>
            <a:spLocks noChangeShapeType="1"/>
          </p:cNvSpPr>
          <p:nvPr/>
        </p:nvSpPr>
        <p:spPr bwMode="auto">
          <a:xfrm>
            <a:off x="3662363" y="2457450"/>
            <a:ext cx="30337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43" name="Line 47"/>
          <p:cNvSpPr>
            <a:spLocks noChangeShapeType="1"/>
          </p:cNvSpPr>
          <p:nvPr/>
        </p:nvSpPr>
        <p:spPr bwMode="auto">
          <a:xfrm>
            <a:off x="4038600" y="2819400"/>
            <a:ext cx="2286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0144" name="Text Box 48"/>
          <p:cNvSpPr txBox="1">
            <a:spLocks noChangeArrowheads="1"/>
          </p:cNvSpPr>
          <p:nvPr/>
        </p:nvSpPr>
        <p:spPr bwMode="auto">
          <a:xfrm>
            <a:off x="4724400" y="2514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5% level</a:t>
            </a:r>
            <a:endParaRPr lang="en-GB"/>
          </a:p>
        </p:txBody>
      </p:sp>
      <p:sp>
        <p:nvSpPr>
          <p:cNvPr id="260145" name="Text Box 49"/>
          <p:cNvSpPr txBox="1">
            <a:spLocks noChangeArrowheads="1"/>
          </p:cNvSpPr>
          <p:nvPr/>
        </p:nvSpPr>
        <p:spPr bwMode="auto">
          <a:xfrm>
            <a:off x="4724400" y="21336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1% level</a:t>
            </a:r>
            <a:endParaRPr lang="en-GB"/>
          </a:p>
        </p:txBody>
      </p:sp>
      <p:sp>
        <p:nvSpPr>
          <p:cNvPr id="260152" name="Text Box 56"/>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also that if </a:t>
            </a:r>
            <a:r>
              <a:rPr lang="en-GB" sz="1500" b="1" i="1"/>
              <a:t>X</a:t>
            </a:r>
            <a:r>
              <a:rPr lang="en-GB" sz="1500" b="1"/>
              <a:t> lies within the acceptance region for the 5% test, it </a:t>
            </a:r>
            <a:r>
              <a:rPr lang="en-GB" sz="1500" b="1" i="1"/>
              <a:t>must</a:t>
            </a:r>
            <a:r>
              <a:rPr lang="en-GB" sz="1500" b="1"/>
              <a:t> also fall within it for the 1% test.</a:t>
            </a:r>
            <a:endParaRPr lang="en-GB" sz="1500" b="1">
              <a:latin typeface="Times New Roman" pitchFamily="18" charset="0"/>
            </a:endParaRPr>
          </a:p>
        </p:txBody>
      </p:sp>
      <p:sp>
        <p:nvSpPr>
          <p:cNvPr id="260153" name="Line 57"/>
          <p:cNvSpPr>
            <a:spLocks noChangeShapeType="1"/>
          </p:cNvSpPr>
          <p:nvPr/>
        </p:nvSpPr>
        <p:spPr bwMode="auto">
          <a:xfrm>
            <a:off x="1920875" y="5859463"/>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62"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63"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4" name="Text Box 102"/>
          <p:cNvSpPr txBox="1">
            <a:spLocks noChangeArrowheads="1"/>
          </p:cNvSpPr>
          <p:nvPr/>
        </p:nvSpPr>
        <p:spPr bwMode="auto">
          <a:xfrm>
            <a:off x="277177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5" name="Straight Arrow Connector 64"/>
          <p:cNvCxnSpPr>
            <a:cxnSpLocks noChangeAspect="1"/>
          </p:cNvCxnSpPr>
          <p:nvPr/>
        </p:nvCxnSpPr>
        <p:spPr bwMode="auto">
          <a:xfrm>
            <a:off x="3143250"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 Box 102"/>
          <p:cNvSpPr txBox="1">
            <a:spLocks noChangeArrowheads="1"/>
          </p:cNvSpPr>
          <p:nvPr/>
        </p:nvSpPr>
        <p:spPr bwMode="auto">
          <a:xfrm>
            <a:off x="7096125" y="4125913"/>
            <a:ext cx="60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dirty="0" smtClean="0"/>
              <a:t>0.5</a:t>
            </a:r>
            <a:r>
              <a:rPr lang="en-GB" sz="1800" b="1" dirty="0"/>
              <a:t>%</a:t>
            </a:r>
            <a:endParaRPr lang="en-GB" dirty="0"/>
          </a:p>
        </p:txBody>
      </p:sp>
      <p:cxnSp>
        <p:nvCxnSpPr>
          <p:cNvPr id="67" name="Straight Arrow Connector 66"/>
          <p:cNvCxnSpPr>
            <a:cxnSpLocks noChangeAspect="1"/>
          </p:cNvCxnSpPr>
          <p:nvPr/>
        </p:nvCxnSpPr>
        <p:spPr bwMode="auto">
          <a:xfrm flipH="1">
            <a:off x="6867525" y="4391024"/>
            <a:ext cx="361075" cy="25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Rectangle 5"/>
          <p:cNvSpPr>
            <a:spLocks noChangeArrowheads="1"/>
          </p:cNvSpPr>
          <p:nvPr/>
        </p:nvSpPr>
        <p:spPr bwMode="auto">
          <a:xfrm>
            <a:off x="2895598" y="552452"/>
            <a:ext cx="6051600" cy="1389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70" name="Text Box 115"/>
          <p:cNvSpPr txBox="1">
            <a:spLocks noChangeArrowheads="1"/>
          </p:cNvSpPr>
          <p:nvPr/>
        </p:nvSpPr>
        <p:spPr bwMode="auto">
          <a:xfrm>
            <a:off x="3048000" y="685799"/>
            <a:ext cx="59023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tabLst>
                <a:tab pos="4095750" algn="l"/>
              </a:tabLst>
              <a:defRPr sz="2400">
                <a:solidFill>
                  <a:schemeClr val="tx1"/>
                </a:solidFill>
                <a:latin typeface="Times New Roman" pitchFamily="18" charset="0"/>
              </a:defRPr>
            </a:lvl1pPr>
            <a:lvl2pPr>
              <a:tabLst>
                <a:tab pos="4095750" algn="l"/>
              </a:tabLst>
              <a:defRPr sz="2400">
                <a:solidFill>
                  <a:schemeClr val="tx1"/>
                </a:solidFill>
                <a:latin typeface="Times New Roman" pitchFamily="18" charset="0"/>
              </a:defRPr>
            </a:lvl2pPr>
            <a:lvl3pPr>
              <a:tabLst>
                <a:tab pos="4095750" algn="l"/>
              </a:tabLst>
              <a:defRPr sz="2400">
                <a:solidFill>
                  <a:schemeClr val="tx1"/>
                </a:solidFill>
                <a:latin typeface="Times New Roman" pitchFamily="18" charset="0"/>
              </a:defRPr>
            </a:lvl3pPr>
            <a:lvl4pPr>
              <a:tabLst>
                <a:tab pos="4095750" algn="l"/>
              </a:tabLst>
              <a:defRPr sz="2400">
                <a:solidFill>
                  <a:schemeClr val="tx1"/>
                </a:solidFill>
                <a:latin typeface="Times New Roman" pitchFamily="18" charset="0"/>
              </a:defRPr>
            </a:lvl4pPr>
            <a:lvl5pPr>
              <a:tabLst>
                <a:tab pos="4095750" algn="l"/>
              </a:tabLst>
              <a:defRPr sz="2400">
                <a:solidFill>
                  <a:schemeClr val="tx1"/>
                </a:solidFill>
                <a:latin typeface="Times New Roman" pitchFamily="18" charset="0"/>
              </a:defRPr>
            </a:lvl5pPr>
            <a:lvl6pPr eaLnBrk="0" fontAlgn="base" hangingPunct="0">
              <a:spcBef>
                <a:spcPct val="0"/>
              </a:spcBef>
              <a:spcAft>
                <a:spcPct val="0"/>
              </a:spcAft>
              <a:tabLst>
                <a:tab pos="4095750" algn="l"/>
              </a:tabLst>
              <a:defRPr sz="2400">
                <a:solidFill>
                  <a:schemeClr val="tx1"/>
                </a:solidFill>
                <a:latin typeface="Times New Roman" pitchFamily="18" charset="0"/>
              </a:defRPr>
            </a:lvl6pPr>
            <a:lvl7pPr eaLnBrk="0" fontAlgn="base" hangingPunct="0">
              <a:spcBef>
                <a:spcPct val="0"/>
              </a:spcBef>
              <a:spcAft>
                <a:spcPct val="0"/>
              </a:spcAft>
              <a:tabLst>
                <a:tab pos="4095750" algn="l"/>
              </a:tabLst>
              <a:defRPr sz="2400">
                <a:solidFill>
                  <a:schemeClr val="tx1"/>
                </a:solidFill>
                <a:latin typeface="Times New Roman" pitchFamily="18" charset="0"/>
              </a:defRPr>
            </a:lvl7pPr>
            <a:lvl8pPr eaLnBrk="0" fontAlgn="base" hangingPunct="0">
              <a:spcBef>
                <a:spcPct val="0"/>
              </a:spcBef>
              <a:spcAft>
                <a:spcPct val="0"/>
              </a:spcAft>
              <a:tabLst>
                <a:tab pos="4095750" algn="l"/>
              </a:tabLst>
              <a:defRPr sz="2400">
                <a:solidFill>
                  <a:schemeClr val="tx1"/>
                </a:solidFill>
                <a:latin typeface="Times New Roman" pitchFamily="18" charset="0"/>
              </a:defRPr>
            </a:lvl8pPr>
            <a:lvl9pPr eaLnBrk="0" fontAlgn="base" hangingPunct="0">
              <a:spcBef>
                <a:spcPct val="0"/>
              </a:spcBef>
              <a:spcAft>
                <a:spcPct val="0"/>
              </a:spcAft>
              <a:tabLst>
                <a:tab pos="4095750" algn="l"/>
              </a:tabLst>
              <a:defRPr sz="2400">
                <a:solidFill>
                  <a:schemeClr val="tx1"/>
                </a:solidFill>
                <a:latin typeface="Times New Roman" pitchFamily="18" charset="0"/>
              </a:defRPr>
            </a:lvl9pPr>
          </a:lstStyle>
          <a:p>
            <a:pPr>
              <a:spcBef>
                <a:spcPct val="50000"/>
              </a:spcBef>
            </a:pPr>
            <a:r>
              <a:rPr lang="en-GB" sz="1800" b="1" dirty="0">
                <a:latin typeface="Arial" charset="0"/>
              </a:rPr>
              <a:t>5% and 1% acceptance regions compared</a:t>
            </a:r>
          </a:p>
          <a:p>
            <a:pPr>
              <a:spcBef>
                <a:spcPct val="50000"/>
              </a:spcBef>
            </a:pPr>
            <a:r>
              <a:rPr lang="en-GB" sz="1800" b="1" dirty="0">
                <a:latin typeface="Arial" charset="0"/>
              </a:rPr>
              <a:t>5%: </a:t>
            </a:r>
            <a:r>
              <a:rPr lang="en-GB" sz="1800" b="1" i="1" dirty="0">
                <a:latin typeface="Symbol" pitchFamily="18" charset="2"/>
              </a:rPr>
              <a:t>m</a:t>
            </a:r>
            <a:r>
              <a:rPr lang="en-GB" sz="1800" b="1" baseline="-25000" dirty="0">
                <a:latin typeface="Arial" charset="0"/>
              </a:rPr>
              <a:t>0</a:t>
            </a:r>
            <a:r>
              <a:rPr lang="en-GB" sz="1800" b="1" dirty="0">
                <a:latin typeface="Arial" charset="0"/>
              </a:rPr>
              <a:t> </a:t>
            </a:r>
            <a:r>
              <a:rPr lang="en-GB" sz="1800" b="1" dirty="0">
                <a:latin typeface="Arial" charset="0"/>
                <a:cs typeface="Arial" charset="0"/>
              </a:rPr>
              <a:t>– 1.96 </a:t>
            </a:r>
            <a:r>
              <a:rPr lang="en-GB" sz="1800" b="1" dirty="0" err="1">
                <a:latin typeface="Arial" charset="0"/>
                <a:cs typeface="Arial" charset="0"/>
              </a:rPr>
              <a:t>s.d.</a:t>
            </a:r>
            <a:r>
              <a:rPr lang="en-GB" sz="1800" b="1" dirty="0">
                <a:latin typeface="Arial" charset="0"/>
                <a:cs typeface="Arial" charset="0"/>
              </a:rPr>
              <a:t> ≤ </a:t>
            </a:r>
            <a:r>
              <a:rPr lang="en-GB" sz="1800" b="1" i="1" dirty="0">
                <a:latin typeface="Arial" charset="0"/>
                <a:cs typeface="Arial" charset="0"/>
              </a:rPr>
              <a:t>X</a:t>
            </a:r>
            <a:r>
              <a:rPr lang="en-GB" sz="1800" b="1" dirty="0">
                <a:latin typeface="Arial" charset="0"/>
                <a:cs typeface="Arial" charset="0"/>
              </a:rPr>
              <a:t> </a:t>
            </a:r>
            <a:r>
              <a:rPr lang="en-GB" sz="1800" b="1" dirty="0">
                <a:latin typeface="Arial" charset="0"/>
              </a:rPr>
              <a:t>≤ </a:t>
            </a:r>
            <a:r>
              <a:rPr lang="en-GB" sz="1800" b="1" i="1" dirty="0">
                <a:latin typeface="Symbol" pitchFamily="18" charset="2"/>
              </a:rPr>
              <a:t>m</a:t>
            </a:r>
            <a:r>
              <a:rPr lang="en-GB" sz="1800" b="1" baseline="-25000" dirty="0">
                <a:latin typeface="Arial" charset="0"/>
              </a:rPr>
              <a:t>0</a:t>
            </a:r>
            <a:r>
              <a:rPr lang="en-GB" sz="1800" b="1" dirty="0">
                <a:latin typeface="Arial" charset="0"/>
              </a:rPr>
              <a:t> + 1.96 </a:t>
            </a:r>
            <a:r>
              <a:rPr lang="en-GB" sz="1800" b="1" dirty="0" err="1">
                <a:latin typeface="Arial" charset="0"/>
              </a:rPr>
              <a:t>s.d.</a:t>
            </a:r>
            <a:r>
              <a:rPr lang="en-GB" sz="1400" dirty="0">
                <a:latin typeface="Arial" charset="0"/>
              </a:rPr>
              <a:t> </a:t>
            </a:r>
            <a:r>
              <a:rPr lang="en-GB" sz="1800" b="1" dirty="0">
                <a:latin typeface="Arial" charset="0"/>
              </a:rPr>
              <a:t>	</a:t>
            </a:r>
            <a:r>
              <a:rPr lang="en-GB" sz="1800" b="1" dirty="0">
                <a:latin typeface="Arial" charset="0"/>
                <a:cs typeface="Arial" charset="0"/>
              </a:rPr>
              <a:t>–</a:t>
            </a:r>
            <a:r>
              <a:rPr lang="en-GB" sz="1800" b="1" dirty="0">
                <a:latin typeface="Arial" charset="0"/>
              </a:rPr>
              <a:t>1.96 </a:t>
            </a:r>
            <a:r>
              <a:rPr lang="en-GB" sz="1800" b="1" dirty="0">
                <a:latin typeface="Arial" charset="0"/>
                <a:cs typeface="Arial" charset="0"/>
              </a:rPr>
              <a:t>≤</a:t>
            </a:r>
            <a:r>
              <a:rPr lang="en-GB" sz="1800" b="1" dirty="0">
                <a:latin typeface="Arial" charset="0"/>
              </a:rPr>
              <a:t> </a:t>
            </a:r>
            <a:r>
              <a:rPr lang="en-GB" sz="1800" b="1" i="1" dirty="0">
                <a:latin typeface="Arial" charset="0"/>
              </a:rPr>
              <a:t>z</a:t>
            </a:r>
            <a:r>
              <a:rPr lang="en-GB" sz="1800" b="1" dirty="0">
                <a:latin typeface="Arial" charset="0"/>
              </a:rPr>
              <a:t> </a:t>
            </a:r>
            <a:r>
              <a:rPr lang="en-GB" sz="1800" b="1" dirty="0">
                <a:latin typeface="Arial" charset="0"/>
                <a:cs typeface="Arial" charset="0"/>
              </a:rPr>
              <a:t>≤</a:t>
            </a:r>
            <a:r>
              <a:rPr lang="en-GB" sz="1800" b="1" dirty="0">
                <a:latin typeface="Arial" charset="0"/>
              </a:rPr>
              <a:t> 1.96</a:t>
            </a:r>
          </a:p>
          <a:p>
            <a:pPr>
              <a:spcBef>
                <a:spcPct val="50000"/>
              </a:spcBef>
            </a:pPr>
            <a:r>
              <a:rPr lang="en-GB" sz="1800" b="1" dirty="0">
                <a:latin typeface="Arial" charset="0"/>
              </a:rPr>
              <a:t>1%:</a:t>
            </a:r>
            <a:r>
              <a:rPr lang="en-GB" sz="1800" dirty="0">
                <a:latin typeface="Arial" charset="0"/>
              </a:rPr>
              <a:t>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 </a:t>
            </a:r>
            <a:r>
              <a:rPr lang="en-GB" sz="1800" b="1" i="1" dirty="0">
                <a:latin typeface="Arial" charset="0"/>
              </a:rPr>
              <a:t>X</a:t>
            </a:r>
            <a:r>
              <a:rPr lang="en-GB" sz="1800" b="1" dirty="0">
                <a:latin typeface="Arial" charset="0"/>
              </a:rPr>
              <a:t> ≤ </a:t>
            </a:r>
            <a:r>
              <a:rPr lang="en-GB" sz="1800" b="1" i="1" dirty="0">
                <a:latin typeface="Symbol" pitchFamily="18" charset="2"/>
              </a:rPr>
              <a:t>m</a:t>
            </a:r>
            <a:r>
              <a:rPr lang="en-GB" sz="1800" b="1" baseline="-25000" dirty="0">
                <a:latin typeface="Arial" charset="0"/>
              </a:rPr>
              <a:t>0</a:t>
            </a:r>
            <a:r>
              <a:rPr lang="en-GB" sz="1800" b="1" dirty="0">
                <a:latin typeface="Arial" charset="0"/>
              </a:rPr>
              <a:t> + 2.58 </a:t>
            </a:r>
            <a:r>
              <a:rPr lang="en-GB" sz="1800" b="1" dirty="0" err="1">
                <a:latin typeface="Arial" charset="0"/>
              </a:rPr>
              <a:t>s.d.</a:t>
            </a:r>
            <a:r>
              <a:rPr lang="en-GB" sz="1800" b="1" dirty="0">
                <a:latin typeface="Arial" charset="0"/>
              </a:rPr>
              <a:t> 	</a:t>
            </a:r>
            <a:r>
              <a:rPr lang="en-GB" sz="1800" b="1" dirty="0">
                <a:latin typeface="Arial" charset="0"/>
                <a:cs typeface="Arial" charset="0"/>
              </a:rPr>
              <a:t>–</a:t>
            </a:r>
            <a:r>
              <a:rPr lang="en-GB" sz="1800" b="1" dirty="0">
                <a:latin typeface="Arial" charset="0"/>
              </a:rPr>
              <a:t>2.58 </a:t>
            </a:r>
            <a:r>
              <a:rPr lang="en-GB" sz="1800" b="1" dirty="0">
                <a:latin typeface="Arial" charset="0"/>
                <a:cs typeface="Arial" charset="0"/>
              </a:rPr>
              <a:t>≤</a:t>
            </a:r>
            <a:r>
              <a:rPr lang="en-GB" sz="1800" b="1" dirty="0">
                <a:latin typeface="Arial" charset="0"/>
              </a:rPr>
              <a:t> </a:t>
            </a:r>
            <a:r>
              <a:rPr lang="en-GB" sz="1800" b="1" i="1" dirty="0">
                <a:latin typeface="Arial" charset="0"/>
              </a:rPr>
              <a:t>z</a:t>
            </a:r>
            <a:r>
              <a:rPr lang="en-GB" sz="1800" b="1" dirty="0">
                <a:latin typeface="Arial" charset="0"/>
              </a:rPr>
              <a:t> </a:t>
            </a:r>
            <a:r>
              <a:rPr lang="en-GB" sz="1800" b="1" dirty="0">
                <a:latin typeface="Arial" charset="0"/>
                <a:cs typeface="Arial" charset="0"/>
              </a:rPr>
              <a:t>≤</a:t>
            </a:r>
            <a:r>
              <a:rPr lang="en-GB" sz="1800" b="1" dirty="0">
                <a:latin typeface="Arial" charset="0"/>
              </a:rPr>
              <a:t> 2.58</a:t>
            </a:r>
          </a:p>
        </p:txBody>
      </p:sp>
      <p:sp>
        <p:nvSpPr>
          <p:cNvPr id="71" name="Line 116"/>
          <p:cNvSpPr>
            <a:spLocks noChangeShapeType="1"/>
          </p:cNvSpPr>
          <p:nvPr/>
        </p:nvSpPr>
        <p:spPr bwMode="auto">
          <a:xfrm>
            <a:off x="5200650" y="15541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 name="Line 117"/>
          <p:cNvSpPr>
            <a:spLocks noChangeShapeType="1"/>
          </p:cNvSpPr>
          <p:nvPr/>
        </p:nvSpPr>
        <p:spPr bwMode="auto">
          <a:xfrm>
            <a:off x="5197475" y="114141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8" name="Rectangle 50"/>
          <p:cNvSpPr>
            <a:spLocks noChangeArrowheads="1"/>
          </p:cNvSpPr>
          <p:nvPr/>
        </p:nvSpPr>
        <p:spPr bwMode="auto">
          <a:xfrm>
            <a:off x="1429200" y="2314575"/>
            <a:ext cx="1278000" cy="714375"/>
          </a:xfrm>
          <a:prstGeom prst="rect">
            <a:avLst/>
          </a:prstGeom>
          <a:solidFill>
            <a:srgbClr val="F8F8FA"/>
          </a:solidFill>
          <a:ln>
            <a:noFill/>
          </a:ln>
          <a:effectLst>
            <a:innerShdw blurRad="76200">
              <a:srgbClr val="003366"/>
            </a:innerShdw>
          </a:effectLst>
        </p:spPr>
        <p:txBody>
          <a:bodyPr wrap="none" anchor="ctr"/>
          <a:lstStyle/>
          <a:p>
            <a:endParaRPr lang="en-GB"/>
          </a:p>
        </p:txBody>
      </p:sp>
      <p:graphicFrame>
        <p:nvGraphicFramePr>
          <p:cNvPr id="75" name="Object 51"/>
          <p:cNvGraphicFramePr>
            <a:graphicFrameLocks noChangeAspect="1"/>
          </p:cNvGraphicFramePr>
          <p:nvPr/>
        </p:nvGraphicFramePr>
        <p:xfrm>
          <a:off x="1530350" y="2393950"/>
          <a:ext cx="1079500" cy="558800"/>
        </p:xfrm>
        <a:graphic>
          <a:graphicData uri="http://schemas.openxmlformats.org/presentationml/2006/ole">
            <mc:AlternateContent xmlns:mc="http://schemas.openxmlformats.org/markup-compatibility/2006">
              <mc:Choice xmlns:v="urn:schemas-microsoft-com:vml" Requires="v">
                <p:oleObj spid="_x0000_s260189" name="Equation" r:id="rId3" imgW="1079280" imgH="558720" progId="Equation.3">
                  <p:embed/>
                </p:oleObj>
              </mc:Choice>
              <mc:Fallback>
                <p:oleObj name="Equation" r:id="rId3" imgW="1079280" imgH="558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0350" y="2393950"/>
                        <a:ext cx="1079500" cy="5588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 name="Line 52"/>
          <p:cNvSpPr>
            <a:spLocks noChangeShapeType="1"/>
          </p:cNvSpPr>
          <p:nvPr/>
        </p:nvSpPr>
        <p:spPr bwMode="auto">
          <a:xfrm>
            <a:off x="1987550" y="24082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 name="Line 34"/>
          <p:cNvSpPr>
            <a:spLocks noChangeShapeType="1"/>
          </p:cNvSpPr>
          <p:nvPr/>
        </p:nvSpPr>
        <p:spPr bwMode="auto">
          <a:xfrm>
            <a:off x="636587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35"/>
          <p:cNvSpPr>
            <a:spLocks noChangeShapeType="1"/>
          </p:cNvSpPr>
          <p:nvPr/>
        </p:nvSpPr>
        <p:spPr bwMode="auto">
          <a:xfrm>
            <a:off x="3997325" y="2898000"/>
            <a:ext cx="0" cy="1818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Line 98"/>
          <p:cNvSpPr>
            <a:spLocks noChangeShapeType="1"/>
          </p:cNvSpPr>
          <p:nvPr/>
        </p:nvSpPr>
        <p:spPr bwMode="auto">
          <a:xfrm>
            <a:off x="6740525" y="2538000"/>
            <a:ext cx="0" cy="217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99"/>
          <p:cNvSpPr>
            <a:spLocks noChangeShapeType="1"/>
          </p:cNvSpPr>
          <p:nvPr/>
        </p:nvSpPr>
        <p:spPr bwMode="auto">
          <a:xfrm>
            <a:off x="3622675" y="2538000"/>
            <a:ext cx="0" cy="217800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1" name="Text Box 3"/>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diagram summarizes the possible decisions for the </a:t>
            </a:r>
            <a:r>
              <a:rPr lang="en-GB" sz="1500" b="1" dirty="0" smtClean="0"/>
              <a:t>5% </a:t>
            </a:r>
            <a:r>
              <a:rPr lang="en-GB" sz="1500" b="1" dirty="0"/>
              <a:t>and </a:t>
            </a:r>
            <a:r>
              <a:rPr lang="en-GB" sz="1500" b="1" dirty="0" smtClean="0"/>
              <a:t>1% </a:t>
            </a:r>
            <a:r>
              <a:rPr lang="en-GB" sz="1500" b="1" dirty="0"/>
              <a:t>tests, for both the general case and the example model.</a:t>
            </a:r>
            <a:endParaRPr lang="en-GB" sz="1500" b="1" dirty="0">
              <a:latin typeface="Times New Roman" pitchFamily="18" charset="0"/>
            </a:endParaRPr>
          </a:p>
        </p:txBody>
      </p:sp>
      <p:sp>
        <p:nvSpPr>
          <p:cNvPr id="17101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50</a:t>
            </a:r>
            <a:endParaRPr lang="en-US" sz="1000" dirty="0">
              <a:solidFill>
                <a:srgbClr val="3366FF"/>
              </a:solidFill>
            </a:endParaRP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5" name="Rectangle 5"/>
          <p:cNvSpPr>
            <a:spLocks noChangeArrowheads="1"/>
          </p:cNvSpPr>
          <p:nvPr/>
        </p:nvSpPr>
        <p:spPr bwMode="auto">
          <a:xfrm>
            <a:off x="0" y="548373"/>
            <a:ext cx="9144000" cy="5011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46" name="Rectangle 45"/>
          <p:cNvSpPr/>
          <p:nvPr/>
        </p:nvSpPr>
        <p:spPr>
          <a:xfrm>
            <a:off x="43200" y="590400"/>
            <a:ext cx="9057600" cy="57165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Line 3"/>
          <p:cNvSpPr>
            <a:spLocks noChangeShapeType="1"/>
          </p:cNvSpPr>
          <p:nvPr/>
        </p:nvSpPr>
        <p:spPr bwMode="auto">
          <a:xfrm>
            <a:off x="21336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4"/>
          <p:cNvSpPr>
            <a:spLocks noChangeShapeType="1"/>
          </p:cNvSpPr>
          <p:nvPr/>
        </p:nvSpPr>
        <p:spPr bwMode="auto">
          <a:xfrm>
            <a:off x="70104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5"/>
          <p:cNvSpPr>
            <a:spLocks noChangeShapeType="1"/>
          </p:cNvSpPr>
          <p:nvPr/>
        </p:nvSpPr>
        <p:spPr bwMode="auto">
          <a:xfrm>
            <a:off x="2133600" y="177323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6"/>
          <p:cNvSpPr txBox="1">
            <a:spLocks noChangeArrowheads="1"/>
          </p:cNvSpPr>
          <p:nvPr/>
        </p:nvSpPr>
        <p:spPr bwMode="auto">
          <a:xfrm>
            <a:off x="1066800" y="1828800"/>
            <a:ext cx="9144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endParaRPr lang="en-GB" i="1"/>
          </a:p>
        </p:txBody>
      </p:sp>
      <p:sp>
        <p:nvSpPr>
          <p:cNvPr id="51" name="Line 7"/>
          <p:cNvSpPr>
            <a:spLocks noChangeShapeType="1"/>
          </p:cNvSpPr>
          <p:nvPr/>
        </p:nvSpPr>
        <p:spPr bwMode="auto">
          <a:xfrm>
            <a:off x="2133600" y="2144713"/>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8"/>
          <p:cNvSpPr>
            <a:spLocks noChangeShapeType="1"/>
          </p:cNvSpPr>
          <p:nvPr/>
        </p:nvSpPr>
        <p:spPr bwMode="auto">
          <a:xfrm>
            <a:off x="20431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9"/>
          <p:cNvSpPr txBox="1">
            <a:spLocks noChangeArrowheads="1"/>
          </p:cNvSpPr>
          <p:nvPr/>
        </p:nvSpPr>
        <p:spPr bwMode="auto">
          <a:xfrm>
            <a:off x="2403475" y="50593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54" name="Line 10"/>
          <p:cNvSpPr>
            <a:spLocks noChangeShapeType="1"/>
          </p:cNvSpPr>
          <p:nvPr/>
        </p:nvSpPr>
        <p:spPr bwMode="auto">
          <a:xfrm>
            <a:off x="20431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1"/>
          <p:cNvSpPr>
            <a:spLocks noChangeShapeType="1"/>
          </p:cNvSpPr>
          <p:nvPr/>
        </p:nvSpPr>
        <p:spPr bwMode="auto">
          <a:xfrm>
            <a:off x="20431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2"/>
          <p:cNvSpPr>
            <a:spLocks noChangeShapeType="1"/>
          </p:cNvSpPr>
          <p:nvPr/>
        </p:nvSpPr>
        <p:spPr bwMode="auto">
          <a:xfrm>
            <a:off x="69199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3"/>
          <p:cNvSpPr>
            <a:spLocks noChangeShapeType="1"/>
          </p:cNvSpPr>
          <p:nvPr/>
        </p:nvSpPr>
        <p:spPr bwMode="auto">
          <a:xfrm>
            <a:off x="69199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14"/>
          <p:cNvSpPr txBox="1">
            <a:spLocks noChangeArrowheads="1"/>
          </p:cNvSpPr>
          <p:nvPr/>
        </p:nvSpPr>
        <p:spPr bwMode="auto">
          <a:xfrm>
            <a:off x="2514600" y="45720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59" name="Line 15"/>
          <p:cNvSpPr>
            <a:spLocks noChangeShapeType="1"/>
          </p:cNvSpPr>
          <p:nvPr/>
        </p:nvSpPr>
        <p:spPr bwMode="auto">
          <a:xfrm>
            <a:off x="2133600" y="449738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6"/>
          <p:cNvSpPr>
            <a:spLocks noChangeShapeType="1"/>
          </p:cNvSpPr>
          <p:nvPr/>
        </p:nvSpPr>
        <p:spPr bwMode="auto">
          <a:xfrm>
            <a:off x="2133600" y="4914900"/>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7"/>
          <p:cNvSpPr>
            <a:spLocks noChangeShapeType="1"/>
          </p:cNvSpPr>
          <p:nvPr/>
        </p:nvSpPr>
        <p:spPr bwMode="auto">
          <a:xfrm>
            <a:off x="69199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8"/>
          <p:cNvSpPr>
            <a:spLocks noChangeShapeType="1"/>
          </p:cNvSpPr>
          <p:nvPr/>
        </p:nvSpPr>
        <p:spPr bwMode="auto">
          <a:xfrm>
            <a:off x="20431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9"/>
          <p:cNvSpPr>
            <a:spLocks noChangeShapeType="1"/>
          </p:cNvSpPr>
          <p:nvPr/>
        </p:nvSpPr>
        <p:spPr bwMode="auto">
          <a:xfrm>
            <a:off x="69199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0"/>
          <p:cNvSpPr>
            <a:spLocks noChangeShapeType="1"/>
          </p:cNvSpPr>
          <p:nvPr/>
        </p:nvSpPr>
        <p:spPr bwMode="auto">
          <a:xfrm>
            <a:off x="69199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1"/>
          <p:cNvSpPr>
            <a:spLocks noChangeShapeType="1"/>
          </p:cNvSpPr>
          <p:nvPr/>
        </p:nvSpPr>
        <p:spPr bwMode="auto">
          <a:xfrm>
            <a:off x="20431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22"/>
          <p:cNvSpPr txBox="1">
            <a:spLocks noChangeArrowheads="1"/>
          </p:cNvSpPr>
          <p:nvPr/>
        </p:nvSpPr>
        <p:spPr bwMode="auto">
          <a:xfrm>
            <a:off x="2514600" y="18288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67" name="Text Box 23"/>
          <p:cNvSpPr txBox="1">
            <a:spLocks noChangeArrowheads="1"/>
          </p:cNvSpPr>
          <p:nvPr/>
        </p:nvSpPr>
        <p:spPr bwMode="auto">
          <a:xfrm>
            <a:off x="2403475" y="14017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68" name="Text Box 24"/>
          <p:cNvSpPr txBox="1">
            <a:spLocks noChangeArrowheads="1"/>
          </p:cNvSpPr>
          <p:nvPr/>
        </p:nvSpPr>
        <p:spPr bwMode="auto">
          <a:xfrm>
            <a:off x="2273300" y="3154363"/>
            <a:ext cx="4703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Do not reject </a:t>
            </a:r>
            <a:r>
              <a:rPr lang="en-GB" sz="1800" b="1" i="1"/>
              <a:t>H</a:t>
            </a:r>
            <a:r>
              <a:rPr lang="en-GB" sz="1800" b="1" baseline="-25000"/>
              <a:t>0</a:t>
            </a:r>
            <a:r>
              <a:rPr lang="en-GB" sz="1800" b="1"/>
              <a:t> at 5% level (or at 1% level)</a:t>
            </a:r>
            <a:endParaRPr lang="en-GB"/>
          </a:p>
        </p:txBody>
      </p:sp>
      <p:sp>
        <p:nvSpPr>
          <p:cNvPr id="69" name="Text Box 25"/>
          <p:cNvSpPr txBox="1">
            <a:spLocks noChangeArrowheads="1"/>
          </p:cNvSpPr>
          <p:nvPr/>
        </p:nvSpPr>
        <p:spPr bwMode="auto">
          <a:xfrm>
            <a:off x="7162800" y="31242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10.00</a:t>
            </a:r>
            <a:endParaRPr lang="en-GB" sz="1800" i="1"/>
          </a:p>
        </p:txBody>
      </p:sp>
      <p:sp>
        <p:nvSpPr>
          <p:cNvPr id="70" name="Text Box 26"/>
          <p:cNvSpPr txBox="1">
            <a:spLocks noChangeArrowheads="1"/>
          </p:cNvSpPr>
          <p:nvPr/>
        </p:nvSpPr>
        <p:spPr bwMode="auto">
          <a:xfrm>
            <a:off x="7286625" y="43005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8.04</a:t>
            </a:r>
            <a:endParaRPr lang="en-GB" sz="1800" i="1"/>
          </a:p>
        </p:txBody>
      </p:sp>
      <p:sp>
        <p:nvSpPr>
          <p:cNvPr id="71" name="Text Box 27"/>
          <p:cNvSpPr txBox="1">
            <a:spLocks noChangeArrowheads="1"/>
          </p:cNvSpPr>
          <p:nvPr/>
        </p:nvSpPr>
        <p:spPr bwMode="auto">
          <a:xfrm>
            <a:off x="7286625" y="47212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7.42</a:t>
            </a:r>
            <a:endParaRPr lang="en-GB" sz="1800" i="1"/>
          </a:p>
        </p:txBody>
      </p:sp>
      <p:sp>
        <p:nvSpPr>
          <p:cNvPr id="72" name="Text Box 28"/>
          <p:cNvSpPr txBox="1">
            <a:spLocks noChangeArrowheads="1"/>
          </p:cNvSpPr>
          <p:nvPr/>
        </p:nvSpPr>
        <p:spPr bwMode="auto">
          <a:xfrm>
            <a:off x="7162800" y="194627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11.96</a:t>
            </a:r>
            <a:endParaRPr lang="en-GB" sz="1800" i="1"/>
          </a:p>
        </p:txBody>
      </p:sp>
      <p:sp>
        <p:nvSpPr>
          <p:cNvPr id="73" name="Text Box 29"/>
          <p:cNvSpPr txBox="1">
            <a:spLocks noChangeArrowheads="1"/>
          </p:cNvSpPr>
          <p:nvPr/>
        </p:nvSpPr>
        <p:spPr bwMode="auto">
          <a:xfrm>
            <a:off x="7162800" y="15827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12.58</a:t>
            </a:r>
            <a:endParaRPr lang="en-GB" sz="1800" i="1"/>
          </a:p>
        </p:txBody>
      </p:sp>
      <p:sp>
        <p:nvSpPr>
          <p:cNvPr id="74" name="Text Box 30"/>
          <p:cNvSpPr txBox="1">
            <a:spLocks noChangeArrowheads="1"/>
          </p:cNvSpPr>
          <p:nvPr/>
        </p:nvSpPr>
        <p:spPr bwMode="auto">
          <a:xfrm>
            <a:off x="7086600" y="715963"/>
            <a:ext cx="1676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Example model</a:t>
            </a:r>
          </a:p>
        </p:txBody>
      </p:sp>
      <p:sp>
        <p:nvSpPr>
          <p:cNvPr id="75" name="Text Box 31"/>
          <p:cNvSpPr txBox="1">
            <a:spLocks noChangeArrowheads="1"/>
          </p:cNvSpPr>
          <p:nvPr/>
        </p:nvSpPr>
        <p:spPr bwMode="auto">
          <a:xfrm>
            <a:off x="6858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General case</a:t>
            </a:r>
            <a:endParaRPr lang="en-GB" sz="1800" i="1"/>
          </a:p>
        </p:txBody>
      </p:sp>
      <p:sp>
        <p:nvSpPr>
          <p:cNvPr id="76" name="Text Box 32"/>
          <p:cNvSpPr txBox="1">
            <a:spLocks noChangeArrowheads="1"/>
          </p:cNvSpPr>
          <p:nvPr/>
        </p:nvSpPr>
        <p:spPr bwMode="auto">
          <a:xfrm>
            <a:off x="39624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Decision</a:t>
            </a:r>
            <a:endParaRPr lang="en-GB" sz="1800" i="1"/>
          </a:p>
        </p:txBody>
      </p:sp>
      <p:graphicFrame>
        <p:nvGraphicFramePr>
          <p:cNvPr id="77" name="Object 33"/>
          <p:cNvGraphicFramePr>
            <a:graphicFrameLocks noChangeAspect="1"/>
          </p:cNvGraphicFramePr>
          <p:nvPr/>
        </p:nvGraphicFramePr>
        <p:xfrm>
          <a:off x="552450" y="1627188"/>
          <a:ext cx="1384300" cy="292100"/>
        </p:xfrm>
        <a:graphic>
          <a:graphicData uri="http://schemas.openxmlformats.org/presentationml/2006/ole">
            <mc:AlternateContent xmlns:mc="http://schemas.openxmlformats.org/markup-compatibility/2006">
              <mc:Choice xmlns:v="urn:schemas-microsoft-com:vml" Requires="v">
                <p:oleObj spid="_x0000_s171202" name="Equation" r:id="rId3" imgW="1384200" imgH="291960" progId="Equation.3">
                  <p:embed/>
                </p:oleObj>
              </mc:Choice>
              <mc:Fallback>
                <p:oleObj name="Equation" r:id="rId3" imgW="138420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627188"/>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34"/>
          <p:cNvGraphicFramePr>
            <a:graphicFrameLocks noChangeAspect="1"/>
          </p:cNvGraphicFramePr>
          <p:nvPr/>
        </p:nvGraphicFramePr>
        <p:xfrm>
          <a:off x="1674813" y="3171825"/>
          <a:ext cx="265112" cy="292100"/>
        </p:xfrm>
        <a:graphic>
          <a:graphicData uri="http://schemas.openxmlformats.org/presentationml/2006/ole">
            <mc:AlternateContent xmlns:mc="http://schemas.openxmlformats.org/markup-compatibility/2006">
              <mc:Choice xmlns:v="urn:schemas-microsoft-com:vml" Requires="v">
                <p:oleObj spid="_x0000_s171203" name="Equation" r:id="rId5" imgW="266400" imgH="291960" progId="Equation.3">
                  <p:embed/>
                </p:oleObj>
              </mc:Choice>
              <mc:Fallback>
                <p:oleObj name="Equation" r:id="rId5" imgW="266400" imgH="2919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3171825"/>
                        <a:ext cx="2651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35"/>
          <p:cNvGraphicFramePr>
            <a:graphicFrameLocks noChangeAspect="1"/>
          </p:cNvGraphicFramePr>
          <p:nvPr/>
        </p:nvGraphicFramePr>
        <p:xfrm>
          <a:off x="552450" y="1992313"/>
          <a:ext cx="1384300" cy="292100"/>
        </p:xfrm>
        <a:graphic>
          <a:graphicData uri="http://schemas.openxmlformats.org/presentationml/2006/ole">
            <mc:AlternateContent xmlns:mc="http://schemas.openxmlformats.org/markup-compatibility/2006">
              <mc:Choice xmlns:v="urn:schemas-microsoft-com:vml" Requires="v">
                <p:oleObj spid="_x0000_s171204" name="Equation" r:id="rId7" imgW="1384200" imgH="291960" progId="Equation.3">
                  <p:embed/>
                </p:oleObj>
              </mc:Choice>
              <mc:Fallback>
                <p:oleObj name="Equation" r:id="rId7" imgW="1384200" imgH="291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 y="19923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 name="Object 36"/>
          <p:cNvGraphicFramePr>
            <a:graphicFrameLocks noChangeAspect="1"/>
          </p:cNvGraphicFramePr>
          <p:nvPr/>
        </p:nvGraphicFramePr>
        <p:xfrm>
          <a:off x="541338" y="4341813"/>
          <a:ext cx="1384300" cy="292100"/>
        </p:xfrm>
        <a:graphic>
          <a:graphicData uri="http://schemas.openxmlformats.org/presentationml/2006/ole">
            <mc:AlternateContent xmlns:mc="http://schemas.openxmlformats.org/markup-compatibility/2006">
              <mc:Choice xmlns:v="urn:schemas-microsoft-com:vml" Requires="v">
                <p:oleObj spid="_x0000_s171205" name="Equation" r:id="rId9" imgW="1384200" imgH="291960" progId="Equation.3">
                  <p:embed/>
                </p:oleObj>
              </mc:Choice>
              <mc:Fallback>
                <p:oleObj name="Equation" r:id="rId9" imgW="1384200" imgH="2919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8" y="43418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 name="Object 37"/>
          <p:cNvGraphicFramePr>
            <a:graphicFrameLocks noChangeAspect="1"/>
          </p:cNvGraphicFramePr>
          <p:nvPr/>
        </p:nvGraphicFramePr>
        <p:xfrm>
          <a:off x="541338" y="4772025"/>
          <a:ext cx="1384300" cy="292100"/>
        </p:xfrm>
        <a:graphic>
          <a:graphicData uri="http://schemas.openxmlformats.org/presentationml/2006/ole">
            <mc:AlternateContent xmlns:mc="http://schemas.openxmlformats.org/markup-compatibility/2006">
              <mc:Choice xmlns:v="urn:schemas-microsoft-com:vml" Requires="v">
                <p:oleObj spid="_x0000_s171206" name="Equation" r:id="rId11" imgW="1384200" imgH="291960" progId="Equation.3">
                  <p:embed/>
                </p:oleObj>
              </mc:Choice>
              <mc:Fallback>
                <p:oleObj name="Equation" r:id="rId11" imgW="1384200" imgH="2919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1338" y="4772025"/>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Line 6"/>
          <p:cNvSpPr>
            <a:spLocks noChangeShapeType="1"/>
          </p:cNvSpPr>
          <p:nvPr/>
        </p:nvSpPr>
        <p:spPr bwMode="auto">
          <a:xfrm>
            <a:off x="21600" y="11628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5"/>
          <p:cNvSpPr>
            <a:spLocks noChangeArrowheads="1"/>
          </p:cNvSpPr>
          <p:nvPr/>
        </p:nvSpPr>
        <p:spPr bwMode="auto">
          <a:xfrm>
            <a:off x="0" y="548373"/>
            <a:ext cx="9144000" cy="5011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11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51</a:t>
            </a:r>
            <a:endParaRPr lang="en-US" sz="1000" dirty="0">
              <a:solidFill>
                <a:srgbClr val="3366FF"/>
              </a:solidFill>
            </a:endParaRPr>
          </a:p>
        </p:txBody>
      </p:sp>
      <p:sp>
        <p:nvSpPr>
          <p:cNvPr id="261160" name="Text Box 4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middle of the diagram indicates what you would report.  You would not report the phrases in parentheses.</a:t>
            </a:r>
            <a:endParaRPr lang="en-GB" sz="1500" b="1">
              <a:latin typeface="Times New Roman" pitchFamily="18" charset="0"/>
            </a:endParaRP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6" name="Rectangle 45"/>
          <p:cNvSpPr/>
          <p:nvPr/>
        </p:nvSpPr>
        <p:spPr>
          <a:xfrm>
            <a:off x="43200" y="590400"/>
            <a:ext cx="9057600" cy="57165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Line 3"/>
          <p:cNvSpPr>
            <a:spLocks noChangeShapeType="1"/>
          </p:cNvSpPr>
          <p:nvPr/>
        </p:nvSpPr>
        <p:spPr bwMode="auto">
          <a:xfrm>
            <a:off x="21336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4"/>
          <p:cNvSpPr>
            <a:spLocks noChangeShapeType="1"/>
          </p:cNvSpPr>
          <p:nvPr/>
        </p:nvSpPr>
        <p:spPr bwMode="auto">
          <a:xfrm>
            <a:off x="70104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5"/>
          <p:cNvSpPr>
            <a:spLocks noChangeShapeType="1"/>
          </p:cNvSpPr>
          <p:nvPr/>
        </p:nvSpPr>
        <p:spPr bwMode="auto">
          <a:xfrm>
            <a:off x="2133600" y="177323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6"/>
          <p:cNvSpPr txBox="1">
            <a:spLocks noChangeArrowheads="1"/>
          </p:cNvSpPr>
          <p:nvPr/>
        </p:nvSpPr>
        <p:spPr bwMode="auto">
          <a:xfrm>
            <a:off x="1066800" y="1828800"/>
            <a:ext cx="9144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endParaRPr lang="en-GB" i="1"/>
          </a:p>
        </p:txBody>
      </p:sp>
      <p:sp>
        <p:nvSpPr>
          <p:cNvPr id="51" name="Line 7"/>
          <p:cNvSpPr>
            <a:spLocks noChangeShapeType="1"/>
          </p:cNvSpPr>
          <p:nvPr/>
        </p:nvSpPr>
        <p:spPr bwMode="auto">
          <a:xfrm>
            <a:off x="2133600" y="2144713"/>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8"/>
          <p:cNvSpPr>
            <a:spLocks noChangeShapeType="1"/>
          </p:cNvSpPr>
          <p:nvPr/>
        </p:nvSpPr>
        <p:spPr bwMode="auto">
          <a:xfrm>
            <a:off x="20431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9"/>
          <p:cNvSpPr txBox="1">
            <a:spLocks noChangeArrowheads="1"/>
          </p:cNvSpPr>
          <p:nvPr/>
        </p:nvSpPr>
        <p:spPr bwMode="auto">
          <a:xfrm>
            <a:off x="2403475" y="50593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54" name="Line 10"/>
          <p:cNvSpPr>
            <a:spLocks noChangeShapeType="1"/>
          </p:cNvSpPr>
          <p:nvPr/>
        </p:nvSpPr>
        <p:spPr bwMode="auto">
          <a:xfrm>
            <a:off x="20431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1"/>
          <p:cNvSpPr>
            <a:spLocks noChangeShapeType="1"/>
          </p:cNvSpPr>
          <p:nvPr/>
        </p:nvSpPr>
        <p:spPr bwMode="auto">
          <a:xfrm>
            <a:off x="20431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2"/>
          <p:cNvSpPr>
            <a:spLocks noChangeShapeType="1"/>
          </p:cNvSpPr>
          <p:nvPr/>
        </p:nvSpPr>
        <p:spPr bwMode="auto">
          <a:xfrm>
            <a:off x="69199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3"/>
          <p:cNvSpPr>
            <a:spLocks noChangeShapeType="1"/>
          </p:cNvSpPr>
          <p:nvPr/>
        </p:nvSpPr>
        <p:spPr bwMode="auto">
          <a:xfrm>
            <a:off x="69199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14"/>
          <p:cNvSpPr txBox="1">
            <a:spLocks noChangeArrowheads="1"/>
          </p:cNvSpPr>
          <p:nvPr/>
        </p:nvSpPr>
        <p:spPr bwMode="auto">
          <a:xfrm>
            <a:off x="2514600" y="45720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59" name="Line 15"/>
          <p:cNvSpPr>
            <a:spLocks noChangeShapeType="1"/>
          </p:cNvSpPr>
          <p:nvPr/>
        </p:nvSpPr>
        <p:spPr bwMode="auto">
          <a:xfrm>
            <a:off x="2133600" y="449738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6"/>
          <p:cNvSpPr>
            <a:spLocks noChangeShapeType="1"/>
          </p:cNvSpPr>
          <p:nvPr/>
        </p:nvSpPr>
        <p:spPr bwMode="auto">
          <a:xfrm>
            <a:off x="2133600" y="4914900"/>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7"/>
          <p:cNvSpPr>
            <a:spLocks noChangeShapeType="1"/>
          </p:cNvSpPr>
          <p:nvPr/>
        </p:nvSpPr>
        <p:spPr bwMode="auto">
          <a:xfrm>
            <a:off x="69199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8"/>
          <p:cNvSpPr>
            <a:spLocks noChangeShapeType="1"/>
          </p:cNvSpPr>
          <p:nvPr/>
        </p:nvSpPr>
        <p:spPr bwMode="auto">
          <a:xfrm>
            <a:off x="20431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9"/>
          <p:cNvSpPr>
            <a:spLocks noChangeShapeType="1"/>
          </p:cNvSpPr>
          <p:nvPr/>
        </p:nvSpPr>
        <p:spPr bwMode="auto">
          <a:xfrm>
            <a:off x="69199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0"/>
          <p:cNvSpPr>
            <a:spLocks noChangeShapeType="1"/>
          </p:cNvSpPr>
          <p:nvPr/>
        </p:nvSpPr>
        <p:spPr bwMode="auto">
          <a:xfrm>
            <a:off x="69199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1"/>
          <p:cNvSpPr>
            <a:spLocks noChangeShapeType="1"/>
          </p:cNvSpPr>
          <p:nvPr/>
        </p:nvSpPr>
        <p:spPr bwMode="auto">
          <a:xfrm>
            <a:off x="20431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22"/>
          <p:cNvSpPr txBox="1">
            <a:spLocks noChangeArrowheads="1"/>
          </p:cNvSpPr>
          <p:nvPr/>
        </p:nvSpPr>
        <p:spPr bwMode="auto">
          <a:xfrm>
            <a:off x="2514600" y="18288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67" name="Text Box 23"/>
          <p:cNvSpPr txBox="1">
            <a:spLocks noChangeArrowheads="1"/>
          </p:cNvSpPr>
          <p:nvPr/>
        </p:nvSpPr>
        <p:spPr bwMode="auto">
          <a:xfrm>
            <a:off x="2403475" y="14017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68" name="Text Box 24"/>
          <p:cNvSpPr txBox="1">
            <a:spLocks noChangeArrowheads="1"/>
          </p:cNvSpPr>
          <p:nvPr/>
        </p:nvSpPr>
        <p:spPr bwMode="auto">
          <a:xfrm>
            <a:off x="2273300" y="3154363"/>
            <a:ext cx="4703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Do not reject </a:t>
            </a:r>
            <a:r>
              <a:rPr lang="en-GB" sz="1800" b="1" i="1"/>
              <a:t>H</a:t>
            </a:r>
            <a:r>
              <a:rPr lang="en-GB" sz="1800" b="1" baseline="-25000"/>
              <a:t>0</a:t>
            </a:r>
            <a:r>
              <a:rPr lang="en-GB" sz="1800" b="1"/>
              <a:t> at 5% level (or at 1% level)</a:t>
            </a:r>
            <a:endParaRPr lang="en-GB"/>
          </a:p>
        </p:txBody>
      </p:sp>
      <p:sp>
        <p:nvSpPr>
          <p:cNvPr id="69" name="Text Box 25"/>
          <p:cNvSpPr txBox="1">
            <a:spLocks noChangeArrowheads="1"/>
          </p:cNvSpPr>
          <p:nvPr/>
        </p:nvSpPr>
        <p:spPr bwMode="auto">
          <a:xfrm>
            <a:off x="7162800" y="31242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10.00</a:t>
            </a:r>
            <a:endParaRPr lang="en-GB" sz="1800" i="1"/>
          </a:p>
        </p:txBody>
      </p:sp>
      <p:sp>
        <p:nvSpPr>
          <p:cNvPr id="70" name="Text Box 26"/>
          <p:cNvSpPr txBox="1">
            <a:spLocks noChangeArrowheads="1"/>
          </p:cNvSpPr>
          <p:nvPr/>
        </p:nvSpPr>
        <p:spPr bwMode="auto">
          <a:xfrm>
            <a:off x="7286625" y="43005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8.04</a:t>
            </a:r>
            <a:endParaRPr lang="en-GB" sz="1800" i="1"/>
          </a:p>
        </p:txBody>
      </p:sp>
      <p:sp>
        <p:nvSpPr>
          <p:cNvPr id="71" name="Text Box 27"/>
          <p:cNvSpPr txBox="1">
            <a:spLocks noChangeArrowheads="1"/>
          </p:cNvSpPr>
          <p:nvPr/>
        </p:nvSpPr>
        <p:spPr bwMode="auto">
          <a:xfrm>
            <a:off x="7286625" y="47212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7.42</a:t>
            </a:r>
            <a:endParaRPr lang="en-GB" sz="1800" i="1"/>
          </a:p>
        </p:txBody>
      </p:sp>
      <p:sp>
        <p:nvSpPr>
          <p:cNvPr id="72" name="Text Box 28"/>
          <p:cNvSpPr txBox="1">
            <a:spLocks noChangeArrowheads="1"/>
          </p:cNvSpPr>
          <p:nvPr/>
        </p:nvSpPr>
        <p:spPr bwMode="auto">
          <a:xfrm>
            <a:off x="7162800" y="194627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11.96</a:t>
            </a:r>
            <a:endParaRPr lang="en-GB" sz="1800" i="1"/>
          </a:p>
        </p:txBody>
      </p:sp>
      <p:sp>
        <p:nvSpPr>
          <p:cNvPr id="73" name="Text Box 29"/>
          <p:cNvSpPr txBox="1">
            <a:spLocks noChangeArrowheads="1"/>
          </p:cNvSpPr>
          <p:nvPr/>
        </p:nvSpPr>
        <p:spPr bwMode="auto">
          <a:xfrm>
            <a:off x="7162800" y="15827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12.58</a:t>
            </a:r>
            <a:endParaRPr lang="en-GB" sz="1800" i="1"/>
          </a:p>
        </p:txBody>
      </p:sp>
      <p:sp>
        <p:nvSpPr>
          <p:cNvPr id="74" name="Text Box 30"/>
          <p:cNvSpPr txBox="1">
            <a:spLocks noChangeArrowheads="1"/>
          </p:cNvSpPr>
          <p:nvPr/>
        </p:nvSpPr>
        <p:spPr bwMode="auto">
          <a:xfrm>
            <a:off x="7086600" y="715963"/>
            <a:ext cx="1676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Example model</a:t>
            </a:r>
          </a:p>
        </p:txBody>
      </p:sp>
      <p:sp>
        <p:nvSpPr>
          <p:cNvPr id="75" name="Text Box 31"/>
          <p:cNvSpPr txBox="1">
            <a:spLocks noChangeArrowheads="1"/>
          </p:cNvSpPr>
          <p:nvPr/>
        </p:nvSpPr>
        <p:spPr bwMode="auto">
          <a:xfrm>
            <a:off x="6858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General case</a:t>
            </a:r>
            <a:endParaRPr lang="en-GB" sz="1800" i="1"/>
          </a:p>
        </p:txBody>
      </p:sp>
      <p:sp>
        <p:nvSpPr>
          <p:cNvPr id="76" name="Text Box 32"/>
          <p:cNvSpPr txBox="1">
            <a:spLocks noChangeArrowheads="1"/>
          </p:cNvSpPr>
          <p:nvPr/>
        </p:nvSpPr>
        <p:spPr bwMode="auto">
          <a:xfrm>
            <a:off x="39624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Decision</a:t>
            </a:r>
            <a:endParaRPr lang="en-GB" sz="1800" i="1"/>
          </a:p>
        </p:txBody>
      </p:sp>
      <p:graphicFrame>
        <p:nvGraphicFramePr>
          <p:cNvPr id="77" name="Object 33"/>
          <p:cNvGraphicFramePr>
            <a:graphicFrameLocks noChangeAspect="1"/>
          </p:cNvGraphicFramePr>
          <p:nvPr/>
        </p:nvGraphicFramePr>
        <p:xfrm>
          <a:off x="552450" y="1627188"/>
          <a:ext cx="1384300" cy="292100"/>
        </p:xfrm>
        <a:graphic>
          <a:graphicData uri="http://schemas.openxmlformats.org/presentationml/2006/ole">
            <mc:AlternateContent xmlns:mc="http://schemas.openxmlformats.org/markup-compatibility/2006">
              <mc:Choice xmlns:v="urn:schemas-microsoft-com:vml" Requires="v">
                <p:oleObj spid="_x0000_s261307" name="Equation" r:id="rId3" imgW="1384200" imgH="291960" progId="Equation.3">
                  <p:embed/>
                </p:oleObj>
              </mc:Choice>
              <mc:Fallback>
                <p:oleObj name="Equation" r:id="rId3" imgW="138420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627188"/>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34"/>
          <p:cNvGraphicFramePr>
            <a:graphicFrameLocks noChangeAspect="1"/>
          </p:cNvGraphicFramePr>
          <p:nvPr/>
        </p:nvGraphicFramePr>
        <p:xfrm>
          <a:off x="1674813" y="3171825"/>
          <a:ext cx="265112" cy="292100"/>
        </p:xfrm>
        <a:graphic>
          <a:graphicData uri="http://schemas.openxmlformats.org/presentationml/2006/ole">
            <mc:AlternateContent xmlns:mc="http://schemas.openxmlformats.org/markup-compatibility/2006">
              <mc:Choice xmlns:v="urn:schemas-microsoft-com:vml" Requires="v">
                <p:oleObj spid="_x0000_s261308" name="Equation" r:id="rId5" imgW="266400" imgH="291960" progId="Equation.3">
                  <p:embed/>
                </p:oleObj>
              </mc:Choice>
              <mc:Fallback>
                <p:oleObj name="Equation" r:id="rId5" imgW="266400" imgH="2919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3171825"/>
                        <a:ext cx="2651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35"/>
          <p:cNvGraphicFramePr>
            <a:graphicFrameLocks noChangeAspect="1"/>
          </p:cNvGraphicFramePr>
          <p:nvPr/>
        </p:nvGraphicFramePr>
        <p:xfrm>
          <a:off x="552450" y="1992313"/>
          <a:ext cx="1384300" cy="292100"/>
        </p:xfrm>
        <a:graphic>
          <a:graphicData uri="http://schemas.openxmlformats.org/presentationml/2006/ole">
            <mc:AlternateContent xmlns:mc="http://schemas.openxmlformats.org/markup-compatibility/2006">
              <mc:Choice xmlns:v="urn:schemas-microsoft-com:vml" Requires="v">
                <p:oleObj spid="_x0000_s261309" name="Equation" r:id="rId7" imgW="1384200" imgH="291960" progId="Equation.3">
                  <p:embed/>
                </p:oleObj>
              </mc:Choice>
              <mc:Fallback>
                <p:oleObj name="Equation" r:id="rId7" imgW="1384200" imgH="291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 y="19923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 name="Object 36"/>
          <p:cNvGraphicFramePr>
            <a:graphicFrameLocks noChangeAspect="1"/>
          </p:cNvGraphicFramePr>
          <p:nvPr/>
        </p:nvGraphicFramePr>
        <p:xfrm>
          <a:off x="541338" y="4341813"/>
          <a:ext cx="1384300" cy="292100"/>
        </p:xfrm>
        <a:graphic>
          <a:graphicData uri="http://schemas.openxmlformats.org/presentationml/2006/ole">
            <mc:AlternateContent xmlns:mc="http://schemas.openxmlformats.org/markup-compatibility/2006">
              <mc:Choice xmlns:v="urn:schemas-microsoft-com:vml" Requires="v">
                <p:oleObj spid="_x0000_s261310" name="Equation" r:id="rId9" imgW="1384200" imgH="291960" progId="Equation.3">
                  <p:embed/>
                </p:oleObj>
              </mc:Choice>
              <mc:Fallback>
                <p:oleObj name="Equation" r:id="rId9" imgW="1384200" imgH="2919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8" y="43418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 name="Object 37"/>
          <p:cNvGraphicFramePr>
            <a:graphicFrameLocks noChangeAspect="1"/>
          </p:cNvGraphicFramePr>
          <p:nvPr/>
        </p:nvGraphicFramePr>
        <p:xfrm>
          <a:off x="541338" y="4772025"/>
          <a:ext cx="1384300" cy="292100"/>
        </p:xfrm>
        <a:graphic>
          <a:graphicData uri="http://schemas.openxmlformats.org/presentationml/2006/ole">
            <mc:AlternateContent xmlns:mc="http://schemas.openxmlformats.org/markup-compatibility/2006">
              <mc:Choice xmlns:v="urn:schemas-microsoft-com:vml" Requires="v">
                <p:oleObj spid="_x0000_s261311" name="Equation" r:id="rId11" imgW="1384200" imgH="291960" progId="Equation.3">
                  <p:embed/>
                </p:oleObj>
              </mc:Choice>
              <mc:Fallback>
                <p:oleObj name="Equation" r:id="rId11" imgW="1384200" imgH="2919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1338" y="4772025"/>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Line 6"/>
          <p:cNvSpPr>
            <a:spLocks noChangeShapeType="1"/>
          </p:cNvSpPr>
          <p:nvPr/>
        </p:nvSpPr>
        <p:spPr bwMode="auto">
          <a:xfrm>
            <a:off x="21600" y="11628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5"/>
          <p:cNvSpPr>
            <a:spLocks noChangeArrowheads="1"/>
          </p:cNvSpPr>
          <p:nvPr/>
        </p:nvSpPr>
        <p:spPr bwMode="auto">
          <a:xfrm>
            <a:off x="0" y="548373"/>
            <a:ext cx="9144000" cy="5011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4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52</a:t>
            </a:r>
            <a:endParaRPr lang="en-US" sz="1000" dirty="0">
              <a:solidFill>
                <a:srgbClr val="3366FF"/>
              </a:solidFill>
            </a:endParaRPr>
          </a:p>
        </p:txBody>
      </p:sp>
      <p:sp>
        <p:nvSpPr>
          <p:cNvPr id="262184" name="Text Box 4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you can reject </a:t>
            </a:r>
            <a:r>
              <a:rPr lang="en-GB" sz="1500" b="1" i="1"/>
              <a:t>H</a:t>
            </a:r>
            <a:r>
              <a:rPr lang="en-GB" sz="1500" b="1" baseline="-25000"/>
              <a:t>0</a:t>
            </a:r>
            <a:r>
              <a:rPr lang="en-GB" sz="1500" b="1"/>
              <a:t> at the 1% level, it automatically follows that you can reject it at the 5% level and there is no need to say so.  Indeed, you would look ignorant if you did.</a:t>
            </a:r>
            <a:endParaRPr lang="en-GB" sz="1500" b="1">
              <a:latin typeface="Times New Roman" pitchFamily="18" charset="0"/>
            </a:endParaRP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6" name="Rectangle 45"/>
          <p:cNvSpPr/>
          <p:nvPr/>
        </p:nvSpPr>
        <p:spPr>
          <a:xfrm>
            <a:off x="43200" y="590400"/>
            <a:ext cx="9057600" cy="57165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Line 3"/>
          <p:cNvSpPr>
            <a:spLocks noChangeShapeType="1"/>
          </p:cNvSpPr>
          <p:nvPr/>
        </p:nvSpPr>
        <p:spPr bwMode="auto">
          <a:xfrm>
            <a:off x="21336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4"/>
          <p:cNvSpPr>
            <a:spLocks noChangeShapeType="1"/>
          </p:cNvSpPr>
          <p:nvPr/>
        </p:nvSpPr>
        <p:spPr bwMode="auto">
          <a:xfrm>
            <a:off x="70104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5"/>
          <p:cNvSpPr>
            <a:spLocks noChangeShapeType="1"/>
          </p:cNvSpPr>
          <p:nvPr/>
        </p:nvSpPr>
        <p:spPr bwMode="auto">
          <a:xfrm>
            <a:off x="2133600" y="177323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6"/>
          <p:cNvSpPr txBox="1">
            <a:spLocks noChangeArrowheads="1"/>
          </p:cNvSpPr>
          <p:nvPr/>
        </p:nvSpPr>
        <p:spPr bwMode="auto">
          <a:xfrm>
            <a:off x="1066800" y="1828800"/>
            <a:ext cx="9144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endParaRPr lang="en-GB" i="1"/>
          </a:p>
        </p:txBody>
      </p:sp>
      <p:sp>
        <p:nvSpPr>
          <p:cNvPr id="51" name="Line 7"/>
          <p:cNvSpPr>
            <a:spLocks noChangeShapeType="1"/>
          </p:cNvSpPr>
          <p:nvPr/>
        </p:nvSpPr>
        <p:spPr bwMode="auto">
          <a:xfrm>
            <a:off x="2133600" y="2144713"/>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8"/>
          <p:cNvSpPr>
            <a:spLocks noChangeShapeType="1"/>
          </p:cNvSpPr>
          <p:nvPr/>
        </p:nvSpPr>
        <p:spPr bwMode="auto">
          <a:xfrm>
            <a:off x="20431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9"/>
          <p:cNvSpPr txBox="1">
            <a:spLocks noChangeArrowheads="1"/>
          </p:cNvSpPr>
          <p:nvPr/>
        </p:nvSpPr>
        <p:spPr bwMode="auto">
          <a:xfrm>
            <a:off x="2403475" y="50593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54" name="Line 10"/>
          <p:cNvSpPr>
            <a:spLocks noChangeShapeType="1"/>
          </p:cNvSpPr>
          <p:nvPr/>
        </p:nvSpPr>
        <p:spPr bwMode="auto">
          <a:xfrm>
            <a:off x="20431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1"/>
          <p:cNvSpPr>
            <a:spLocks noChangeShapeType="1"/>
          </p:cNvSpPr>
          <p:nvPr/>
        </p:nvSpPr>
        <p:spPr bwMode="auto">
          <a:xfrm>
            <a:off x="20431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2"/>
          <p:cNvSpPr>
            <a:spLocks noChangeShapeType="1"/>
          </p:cNvSpPr>
          <p:nvPr/>
        </p:nvSpPr>
        <p:spPr bwMode="auto">
          <a:xfrm>
            <a:off x="69199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3"/>
          <p:cNvSpPr>
            <a:spLocks noChangeShapeType="1"/>
          </p:cNvSpPr>
          <p:nvPr/>
        </p:nvSpPr>
        <p:spPr bwMode="auto">
          <a:xfrm>
            <a:off x="69199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14"/>
          <p:cNvSpPr txBox="1">
            <a:spLocks noChangeArrowheads="1"/>
          </p:cNvSpPr>
          <p:nvPr/>
        </p:nvSpPr>
        <p:spPr bwMode="auto">
          <a:xfrm>
            <a:off x="2514600" y="45720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59" name="Line 15"/>
          <p:cNvSpPr>
            <a:spLocks noChangeShapeType="1"/>
          </p:cNvSpPr>
          <p:nvPr/>
        </p:nvSpPr>
        <p:spPr bwMode="auto">
          <a:xfrm>
            <a:off x="2133600" y="449738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6"/>
          <p:cNvSpPr>
            <a:spLocks noChangeShapeType="1"/>
          </p:cNvSpPr>
          <p:nvPr/>
        </p:nvSpPr>
        <p:spPr bwMode="auto">
          <a:xfrm>
            <a:off x="2133600" y="4914900"/>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7"/>
          <p:cNvSpPr>
            <a:spLocks noChangeShapeType="1"/>
          </p:cNvSpPr>
          <p:nvPr/>
        </p:nvSpPr>
        <p:spPr bwMode="auto">
          <a:xfrm>
            <a:off x="69199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8"/>
          <p:cNvSpPr>
            <a:spLocks noChangeShapeType="1"/>
          </p:cNvSpPr>
          <p:nvPr/>
        </p:nvSpPr>
        <p:spPr bwMode="auto">
          <a:xfrm>
            <a:off x="20431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9"/>
          <p:cNvSpPr>
            <a:spLocks noChangeShapeType="1"/>
          </p:cNvSpPr>
          <p:nvPr/>
        </p:nvSpPr>
        <p:spPr bwMode="auto">
          <a:xfrm>
            <a:off x="69199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0"/>
          <p:cNvSpPr>
            <a:spLocks noChangeShapeType="1"/>
          </p:cNvSpPr>
          <p:nvPr/>
        </p:nvSpPr>
        <p:spPr bwMode="auto">
          <a:xfrm>
            <a:off x="69199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1"/>
          <p:cNvSpPr>
            <a:spLocks noChangeShapeType="1"/>
          </p:cNvSpPr>
          <p:nvPr/>
        </p:nvSpPr>
        <p:spPr bwMode="auto">
          <a:xfrm>
            <a:off x="20431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22"/>
          <p:cNvSpPr txBox="1">
            <a:spLocks noChangeArrowheads="1"/>
          </p:cNvSpPr>
          <p:nvPr/>
        </p:nvSpPr>
        <p:spPr bwMode="auto">
          <a:xfrm>
            <a:off x="2514600" y="18288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67" name="Text Box 23"/>
          <p:cNvSpPr txBox="1">
            <a:spLocks noChangeArrowheads="1"/>
          </p:cNvSpPr>
          <p:nvPr/>
        </p:nvSpPr>
        <p:spPr bwMode="auto">
          <a:xfrm>
            <a:off x="2403475" y="14017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68" name="Text Box 24"/>
          <p:cNvSpPr txBox="1">
            <a:spLocks noChangeArrowheads="1"/>
          </p:cNvSpPr>
          <p:nvPr/>
        </p:nvSpPr>
        <p:spPr bwMode="auto">
          <a:xfrm>
            <a:off x="2273300" y="3154363"/>
            <a:ext cx="4703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Do not reject </a:t>
            </a:r>
            <a:r>
              <a:rPr lang="en-GB" sz="1800" b="1" i="1"/>
              <a:t>H</a:t>
            </a:r>
            <a:r>
              <a:rPr lang="en-GB" sz="1800" b="1" baseline="-25000"/>
              <a:t>0</a:t>
            </a:r>
            <a:r>
              <a:rPr lang="en-GB" sz="1800" b="1"/>
              <a:t> at 5% level (or at 1% level)</a:t>
            </a:r>
            <a:endParaRPr lang="en-GB"/>
          </a:p>
        </p:txBody>
      </p:sp>
      <p:sp>
        <p:nvSpPr>
          <p:cNvPr id="69" name="Text Box 25"/>
          <p:cNvSpPr txBox="1">
            <a:spLocks noChangeArrowheads="1"/>
          </p:cNvSpPr>
          <p:nvPr/>
        </p:nvSpPr>
        <p:spPr bwMode="auto">
          <a:xfrm>
            <a:off x="7162800" y="31242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10.00</a:t>
            </a:r>
            <a:endParaRPr lang="en-GB" sz="1800" i="1"/>
          </a:p>
        </p:txBody>
      </p:sp>
      <p:sp>
        <p:nvSpPr>
          <p:cNvPr id="70" name="Text Box 26"/>
          <p:cNvSpPr txBox="1">
            <a:spLocks noChangeArrowheads="1"/>
          </p:cNvSpPr>
          <p:nvPr/>
        </p:nvSpPr>
        <p:spPr bwMode="auto">
          <a:xfrm>
            <a:off x="7286625" y="43005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8.04</a:t>
            </a:r>
            <a:endParaRPr lang="en-GB" sz="1800" i="1"/>
          </a:p>
        </p:txBody>
      </p:sp>
      <p:sp>
        <p:nvSpPr>
          <p:cNvPr id="71" name="Text Box 27"/>
          <p:cNvSpPr txBox="1">
            <a:spLocks noChangeArrowheads="1"/>
          </p:cNvSpPr>
          <p:nvPr/>
        </p:nvSpPr>
        <p:spPr bwMode="auto">
          <a:xfrm>
            <a:off x="7286625" y="47212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7.42</a:t>
            </a:r>
            <a:endParaRPr lang="en-GB" sz="1800" i="1"/>
          </a:p>
        </p:txBody>
      </p:sp>
      <p:sp>
        <p:nvSpPr>
          <p:cNvPr id="72" name="Text Box 28"/>
          <p:cNvSpPr txBox="1">
            <a:spLocks noChangeArrowheads="1"/>
          </p:cNvSpPr>
          <p:nvPr/>
        </p:nvSpPr>
        <p:spPr bwMode="auto">
          <a:xfrm>
            <a:off x="7162800" y="194627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11.96</a:t>
            </a:r>
            <a:endParaRPr lang="en-GB" sz="1800" i="1"/>
          </a:p>
        </p:txBody>
      </p:sp>
      <p:sp>
        <p:nvSpPr>
          <p:cNvPr id="73" name="Text Box 29"/>
          <p:cNvSpPr txBox="1">
            <a:spLocks noChangeArrowheads="1"/>
          </p:cNvSpPr>
          <p:nvPr/>
        </p:nvSpPr>
        <p:spPr bwMode="auto">
          <a:xfrm>
            <a:off x="7162800" y="15827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12.58</a:t>
            </a:r>
            <a:endParaRPr lang="en-GB" sz="1800" i="1"/>
          </a:p>
        </p:txBody>
      </p:sp>
      <p:sp>
        <p:nvSpPr>
          <p:cNvPr id="74" name="Text Box 30"/>
          <p:cNvSpPr txBox="1">
            <a:spLocks noChangeArrowheads="1"/>
          </p:cNvSpPr>
          <p:nvPr/>
        </p:nvSpPr>
        <p:spPr bwMode="auto">
          <a:xfrm>
            <a:off x="7086600" y="715963"/>
            <a:ext cx="1676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Example model</a:t>
            </a:r>
          </a:p>
        </p:txBody>
      </p:sp>
      <p:sp>
        <p:nvSpPr>
          <p:cNvPr id="75" name="Text Box 31"/>
          <p:cNvSpPr txBox="1">
            <a:spLocks noChangeArrowheads="1"/>
          </p:cNvSpPr>
          <p:nvPr/>
        </p:nvSpPr>
        <p:spPr bwMode="auto">
          <a:xfrm>
            <a:off x="6858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General case</a:t>
            </a:r>
            <a:endParaRPr lang="en-GB" sz="1800" i="1"/>
          </a:p>
        </p:txBody>
      </p:sp>
      <p:sp>
        <p:nvSpPr>
          <p:cNvPr id="76" name="Text Box 32"/>
          <p:cNvSpPr txBox="1">
            <a:spLocks noChangeArrowheads="1"/>
          </p:cNvSpPr>
          <p:nvPr/>
        </p:nvSpPr>
        <p:spPr bwMode="auto">
          <a:xfrm>
            <a:off x="39624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Decision</a:t>
            </a:r>
            <a:endParaRPr lang="en-GB" sz="1800" i="1"/>
          </a:p>
        </p:txBody>
      </p:sp>
      <p:graphicFrame>
        <p:nvGraphicFramePr>
          <p:cNvPr id="77" name="Object 33"/>
          <p:cNvGraphicFramePr>
            <a:graphicFrameLocks noChangeAspect="1"/>
          </p:cNvGraphicFramePr>
          <p:nvPr/>
        </p:nvGraphicFramePr>
        <p:xfrm>
          <a:off x="552450" y="1627188"/>
          <a:ext cx="1384300" cy="292100"/>
        </p:xfrm>
        <a:graphic>
          <a:graphicData uri="http://schemas.openxmlformats.org/presentationml/2006/ole">
            <mc:AlternateContent xmlns:mc="http://schemas.openxmlformats.org/markup-compatibility/2006">
              <mc:Choice xmlns:v="urn:schemas-microsoft-com:vml" Requires="v">
                <p:oleObj spid="_x0000_s262331" name="Equation" r:id="rId3" imgW="1384200" imgH="291960" progId="Equation.3">
                  <p:embed/>
                </p:oleObj>
              </mc:Choice>
              <mc:Fallback>
                <p:oleObj name="Equation" r:id="rId3" imgW="138420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627188"/>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34"/>
          <p:cNvGraphicFramePr>
            <a:graphicFrameLocks noChangeAspect="1"/>
          </p:cNvGraphicFramePr>
          <p:nvPr/>
        </p:nvGraphicFramePr>
        <p:xfrm>
          <a:off x="1674813" y="3171825"/>
          <a:ext cx="265112" cy="292100"/>
        </p:xfrm>
        <a:graphic>
          <a:graphicData uri="http://schemas.openxmlformats.org/presentationml/2006/ole">
            <mc:AlternateContent xmlns:mc="http://schemas.openxmlformats.org/markup-compatibility/2006">
              <mc:Choice xmlns:v="urn:schemas-microsoft-com:vml" Requires="v">
                <p:oleObj spid="_x0000_s262332" name="Equation" r:id="rId5" imgW="266400" imgH="291960" progId="Equation.3">
                  <p:embed/>
                </p:oleObj>
              </mc:Choice>
              <mc:Fallback>
                <p:oleObj name="Equation" r:id="rId5" imgW="266400" imgH="2919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3171825"/>
                        <a:ext cx="2651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35"/>
          <p:cNvGraphicFramePr>
            <a:graphicFrameLocks noChangeAspect="1"/>
          </p:cNvGraphicFramePr>
          <p:nvPr/>
        </p:nvGraphicFramePr>
        <p:xfrm>
          <a:off x="552450" y="1992313"/>
          <a:ext cx="1384300" cy="292100"/>
        </p:xfrm>
        <a:graphic>
          <a:graphicData uri="http://schemas.openxmlformats.org/presentationml/2006/ole">
            <mc:AlternateContent xmlns:mc="http://schemas.openxmlformats.org/markup-compatibility/2006">
              <mc:Choice xmlns:v="urn:schemas-microsoft-com:vml" Requires="v">
                <p:oleObj spid="_x0000_s262333" name="Equation" r:id="rId7" imgW="1384200" imgH="291960" progId="Equation.3">
                  <p:embed/>
                </p:oleObj>
              </mc:Choice>
              <mc:Fallback>
                <p:oleObj name="Equation" r:id="rId7" imgW="1384200" imgH="291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 y="19923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 name="Object 36"/>
          <p:cNvGraphicFramePr>
            <a:graphicFrameLocks noChangeAspect="1"/>
          </p:cNvGraphicFramePr>
          <p:nvPr/>
        </p:nvGraphicFramePr>
        <p:xfrm>
          <a:off x="541338" y="4341813"/>
          <a:ext cx="1384300" cy="292100"/>
        </p:xfrm>
        <a:graphic>
          <a:graphicData uri="http://schemas.openxmlformats.org/presentationml/2006/ole">
            <mc:AlternateContent xmlns:mc="http://schemas.openxmlformats.org/markup-compatibility/2006">
              <mc:Choice xmlns:v="urn:schemas-microsoft-com:vml" Requires="v">
                <p:oleObj spid="_x0000_s262334" name="Equation" r:id="rId9" imgW="1384200" imgH="291960" progId="Equation.3">
                  <p:embed/>
                </p:oleObj>
              </mc:Choice>
              <mc:Fallback>
                <p:oleObj name="Equation" r:id="rId9" imgW="1384200" imgH="2919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8" y="43418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 name="Object 37"/>
          <p:cNvGraphicFramePr>
            <a:graphicFrameLocks noChangeAspect="1"/>
          </p:cNvGraphicFramePr>
          <p:nvPr/>
        </p:nvGraphicFramePr>
        <p:xfrm>
          <a:off x="541338" y="4772025"/>
          <a:ext cx="1384300" cy="292100"/>
        </p:xfrm>
        <a:graphic>
          <a:graphicData uri="http://schemas.openxmlformats.org/presentationml/2006/ole">
            <mc:AlternateContent xmlns:mc="http://schemas.openxmlformats.org/markup-compatibility/2006">
              <mc:Choice xmlns:v="urn:schemas-microsoft-com:vml" Requires="v">
                <p:oleObj spid="_x0000_s262335" name="Equation" r:id="rId11" imgW="1384200" imgH="291960" progId="Equation.3">
                  <p:embed/>
                </p:oleObj>
              </mc:Choice>
              <mc:Fallback>
                <p:oleObj name="Equation" r:id="rId11" imgW="1384200" imgH="2919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1338" y="4772025"/>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Line 6"/>
          <p:cNvSpPr>
            <a:spLocks noChangeShapeType="1"/>
          </p:cNvSpPr>
          <p:nvPr/>
        </p:nvSpPr>
        <p:spPr bwMode="auto">
          <a:xfrm>
            <a:off x="21600" y="11628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5"/>
          <p:cNvSpPr>
            <a:spLocks noChangeArrowheads="1"/>
          </p:cNvSpPr>
          <p:nvPr/>
        </p:nvSpPr>
        <p:spPr bwMode="auto">
          <a:xfrm>
            <a:off x="0" y="548373"/>
            <a:ext cx="9144000" cy="5011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31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53</a:t>
            </a:r>
            <a:endParaRPr lang="en-US" sz="1000" dirty="0">
              <a:solidFill>
                <a:srgbClr val="3366FF"/>
              </a:solidFill>
            </a:endParaRPr>
          </a:p>
        </p:txBody>
      </p:sp>
      <p:sp>
        <p:nvSpPr>
          <p:cNvPr id="263208" name="Text Box 4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Likewise, if you cannot reject </a:t>
            </a:r>
            <a:r>
              <a:rPr lang="en-GB" sz="1500" b="1" i="1"/>
              <a:t>H</a:t>
            </a:r>
            <a:r>
              <a:rPr lang="en-GB" sz="1500" b="1" baseline="-25000"/>
              <a:t>0</a:t>
            </a:r>
            <a:r>
              <a:rPr lang="en-GB" sz="1500" b="1"/>
              <a:t> at the 5% level, that is all you should say.  It automatically follows that you cannot reject it at the 1% level and you would look ignorant if you said so.</a:t>
            </a:r>
            <a:endParaRPr lang="en-GB" sz="1500" b="1">
              <a:latin typeface="Times New Roman" pitchFamily="18" charset="0"/>
            </a:endParaRP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6" name="Rectangle 45"/>
          <p:cNvSpPr/>
          <p:nvPr/>
        </p:nvSpPr>
        <p:spPr>
          <a:xfrm>
            <a:off x="43200" y="590400"/>
            <a:ext cx="9057600" cy="57165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Line 3"/>
          <p:cNvSpPr>
            <a:spLocks noChangeShapeType="1"/>
          </p:cNvSpPr>
          <p:nvPr/>
        </p:nvSpPr>
        <p:spPr bwMode="auto">
          <a:xfrm>
            <a:off x="21336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4"/>
          <p:cNvSpPr>
            <a:spLocks noChangeShapeType="1"/>
          </p:cNvSpPr>
          <p:nvPr/>
        </p:nvSpPr>
        <p:spPr bwMode="auto">
          <a:xfrm>
            <a:off x="70104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5"/>
          <p:cNvSpPr>
            <a:spLocks noChangeShapeType="1"/>
          </p:cNvSpPr>
          <p:nvPr/>
        </p:nvSpPr>
        <p:spPr bwMode="auto">
          <a:xfrm>
            <a:off x="2133600" y="177323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6"/>
          <p:cNvSpPr txBox="1">
            <a:spLocks noChangeArrowheads="1"/>
          </p:cNvSpPr>
          <p:nvPr/>
        </p:nvSpPr>
        <p:spPr bwMode="auto">
          <a:xfrm>
            <a:off x="1066800" y="1828800"/>
            <a:ext cx="9144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endParaRPr lang="en-GB" i="1"/>
          </a:p>
        </p:txBody>
      </p:sp>
      <p:sp>
        <p:nvSpPr>
          <p:cNvPr id="51" name="Line 7"/>
          <p:cNvSpPr>
            <a:spLocks noChangeShapeType="1"/>
          </p:cNvSpPr>
          <p:nvPr/>
        </p:nvSpPr>
        <p:spPr bwMode="auto">
          <a:xfrm>
            <a:off x="2133600" y="2144713"/>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8"/>
          <p:cNvSpPr>
            <a:spLocks noChangeShapeType="1"/>
          </p:cNvSpPr>
          <p:nvPr/>
        </p:nvSpPr>
        <p:spPr bwMode="auto">
          <a:xfrm>
            <a:off x="20431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9"/>
          <p:cNvSpPr txBox="1">
            <a:spLocks noChangeArrowheads="1"/>
          </p:cNvSpPr>
          <p:nvPr/>
        </p:nvSpPr>
        <p:spPr bwMode="auto">
          <a:xfrm>
            <a:off x="2403475" y="50593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54" name="Line 10"/>
          <p:cNvSpPr>
            <a:spLocks noChangeShapeType="1"/>
          </p:cNvSpPr>
          <p:nvPr/>
        </p:nvSpPr>
        <p:spPr bwMode="auto">
          <a:xfrm>
            <a:off x="20431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1"/>
          <p:cNvSpPr>
            <a:spLocks noChangeShapeType="1"/>
          </p:cNvSpPr>
          <p:nvPr/>
        </p:nvSpPr>
        <p:spPr bwMode="auto">
          <a:xfrm>
            <a:off x="20431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2"/>
          <p:cNvSpPr>
            <a:spLocks noChangeShapeType="1"/>
          </p:cNvSpPr>
          <p:nvPr/>
        </p:nvSpPr>
        <p:spPr bwMode="auto">
          <a:xfrm>
            <a:off x="69199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3"/>
          <p:cNvSpPr>
            <a:spLocks noChangeShapeType="1"/>
          </p:cNvSpPr>
          <p:nvPr/>
        </p:nvSpPr>
        <p:spPr bwMode="auto">
          <a:xfrm>
            <a:off x="69199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14"/>
          <p:cNvSpPr txBox="1">
            <a:spLocks noChangeArrowheads="1"/>
          </p:cNvSpPr>
          <p:nvPr/>
        </p:nvSpPr>
        <p:spPr bwMode="auto">
          <a:xfrm>
            <a:off x="2514600" y="45720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59" name="Line 15"/>
          <p:cNvSpPr>
            <a:spLocks noChangeShapeType="1"/>
          </p:cNvSpPr>
          <p:nvPr/>
        </p:nvSpPr>
        <p:spPr bwMode="auto">
          <a:xfrm>
            <a:off x="2133600" y="449738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6"/>
          <p:cNvSpPr>
            <a:spLocks noChangeShapeType="1"/>
          </p:cNvSpPr>
          <p:nvPr/>
        </p:nvSpPr>
        <p:spPr bwMode="auto">
          <a:xfrm>
            <a:off x="2133600" y="4914900"/>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7"/>
          <p:cNvSpPr>
            <a:spLocks noChangeShapeType="1"/>
          </p:cNvSpPr>
          <p:nvPr/>
        </p:nvSpPr>
        <p:spPr bwMode="auto">
          <a:xfrm>
            <a:off x="69199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8"/>
          <p:cNvSpPr>
            <a:spLocks noChangeShapeType="1"/>
          </p:cNvSpPr>
          <p:nvPr/>
        </p:nvSpPr>
        <p:spPr bwMode="auto">
          <a:xfrm>
            <a:off x="20431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9"/>
          <p:cNvSpPr>
            <a:spLocks noChangeShapeType="1"/>
          </p:cNvSpPr>
          <p:nvPr/>
        </p:nvSpPr>
        <p:spPr bwMode="auto">
          <a:xfrm>
            <a:off x="69199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0"/>
          <p:cNvSpPr>
            <a:spLocks noChangeShapeType="1"/>
          </p:cNvSpPr>
          <p:nvPr/>
        </p:nvSpPr>
        <p:spPr bwMode="auto">
          <a:xfrm>
            <a:off x="69199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1"/>
          <p:cNvSpPr>
            <a:spLocks noChangeShapeType="1"/>
          </p:cNvSpPr>
          <p:nvPr/>
        </p:nvSpPr>
        <p:spPr bwMode="auto">
          <a:xfrm>
            <a:off x="20431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Text Box 22"/>
          <p:cNvSpPr txBox="1">
            <a:spLocks noChangeArrowheads="1"/>
          </p:cNvSpPr>
          <p:nvPr/>
        </p:nvSpPr>
        <p:spPr bwMode="auto">
          <a:xfrm>
            <a:off x="2514600" y="18288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67" name="Text Box 23"/>
          <p:cNvSpPr txBox="1">
            <a:spLocks noChangeArrowheads="1"/>
          </p:cNvSpPr>
          <p:nvPr/>
        </p:nvSpPr>
        <p:spPr bwMode="auto">
          <a:xfrm>
            <a:off x="2403475" y="14017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68" name="Text Box 24"/>
          <p:cNvSpPr txBox="1">
            <a:spLocks noChangeArrowheads="1"/>
          </p:cNvSpPr>
          <p:nvPr/>
        </p:nvSpPr>
        <p:spPr bwMode="auto">
          <a:xfrm>
            <a:off x="2273300" y="3154363"/>
            <a:ext cx="4703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Do not reject </a:t>
            </a:r>
            <a:r>
              <a:rPr lang="en-GB" sz="1800" b="1" i="1"/>
              <a:t>H</a:t>
            </a:r>
            <a:r>
              <a:rPr lang="en-GB" sz="1800" b="1" baseline="-25000"/>
              <a:t>0</a:t>
            </a:r>
            <a:r>
              <a:rPr lang="en-GB" sz="1800" b="1"/>
              <a:t> at 5% level (or at 1% level)</a:t>
            </a:r>
            <a:endParaRPr lang="en-GB"/>
          </a:p>
        </p:txBody>
      </p:sp>
      <p:sp>
        <p:nvSpPr>
          <p:cNvPr id="69" name="Text Box 25"/>
          <p:cNvSpPr txBox="1">
            <a:spLocks noChangeArrowheads="1"/>
          </p:cNvSpPr>
          <p:nvPr/>
        </p:nvSpPr>
        <p:spPr bwMode="auto">
          <a:xfrm>
            <a:off x="7162800" y="31242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10.00</a:t>
            </a:r>
            <a:endParaRPr lang="en-GB" sz="1800" i="1"/>
          </a:p>
        </p:txBody>
      </p:sp>
      <p:sp>
        <p:nvSpPr>
          <p:cNvPr id="70" name="Text Box 26"/>
          <p:cNvSpPr txBox="1">
            <a:spLocks noChangeArrowheads="1"/>
          </p:cNvSpPr>
          <p:nvPr/>
        </p:nvSpPr>
        <p:spPr bwMode="auto">
          <a:xfrm>
            <a:off x="7286625" y="43005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8.04</a:t>
            </a:r>
            <a:endParaRPr lang="en-GB" sz="1800" i="1"/>
          </a:p>
        </p:txBody>
      </p:sp>
      <p:sp>
        <p:nvSpPr>
          <p:cNvPr id="71" name="Text Box 27"/>
          <p:cNvSpPr txBox="1">
            <a:spLocks noChangeArrowheads="1"/>
          </p:cNvSpPr>
          <p:nvPr/>
        </p:nvSpPr>
        <p:spPr bwMode="auto">
          <a:xfrm>
            <a:off x="7286625" y="47212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7.42</a:t>
            </a:r>
            <a:endParaRPr lang="en-GB" sz="1800" i="1"/>
          </a:p>
        </p:txBody>
      </p:sp>
      <p:sp>
        <p:nvSpPr>
          <p:cNvPr id="72" name="Text Box 28"/>
          <p:cNvSpPr txBox="1">
            <a:spLocks noChangeArrowheads="1"/>
          </p:cNvSpPr>
          <p:nvPr/>
        </p:nvSpPr>
        <p:spPr bwMode="auto">
          <a:xfrm>
            <a:off x="7162800" y="194627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11.96</a:t>
            </a:r>
            <a:endParaRPr lang="en-GB" sz="1800" i="1"/>
          </a:p>
        </p:txBody>
      </p:sp>
      <p:sp>
        <p:nvSpPr>
          <p:cNvPr id="73" name="Text Box 29"/>
          <p:cNvSpPr txBox="1">
            <a:spLocks noChangeArrowheads="1"/>
          </p:cNvSpPr>
          <p:nvPr/>
        </p:nvSpPr>
        <p:spPr bwMode="auto">
          <a:xfrm>
            <a:off x="7162800" y="15827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12.58</a:t>
            </a:r>
            <a:endParaRPr lang="en-GB" sz="1800" i="1"/>
          </a:p>
        </p:txBody>
      </p:sp>
      <p:sp>
        <p:nvSpPr>
          <p:cNvPr id="74" name="Text Box 30"/>
          <p:cNvSpPr txBox="1">
            <a:spLocks noChangeArrowheads="1"/>
          </p:cNvSpPr>
          <p:nvPr/>
        </p:nvSpPr>
        <p:spPr bwMode="auto">
          <a:xfrm>
            <a:off x="7086600" y="715963"/>
            <a:ext cx="1676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Example model</a:t>
            </a:r>
          </a:p>
        </p:txBody>
      </p:sp>
      <p:sp>
        <p:nvSpPr>
          <p:cNvPr id="75" name="Text Box 31"/>
          <p:cNvSpPr txBox="1">
            <a:spLocks noChangeArrowheads="1"/>
          </p:cNvSpPr>
          <p:nvPr/>
        </p:nvSpPr>
        <p:spPr bwMode="auto">
          <a:xfrm>
            <a:off x="6858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General case</a:t>
            </a:r>
            <a:endParaRPr lang="en-GB" sz="1800" i="1"/>
          </a:p>
        </p:txBody>
      </p:sp>
      <p:sp>
        <p:nvSpPr>
          <p:cNvPr id="76" name="Text Box 32"/>
          <p:cNvSpPr txBox="1">
            <a:spLocks noChangeArrowheads="1"/>
          </p:cNvSpPr>
          <p:nvPr/>
        </p:nvSpPr>
        <p:spPr bwMode="auto">
          <a:xfrm>
            <a:off x="39624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Decision</a:t>
            </a:r>
            <a:endParaRPr lang="en-GB" sz="1800" i="1"/>
          </a:p>
        </p:txBody>
      </p:sp>
      <p:graphicFrame>
        <p:nvGraphicFramePr>
          <p:cNvPr id="77" name="Object 33"/>
          <p:cNvGraphicFramePr>
            <a:graphicFrameLocks noChangeAspect="1"/>
          </p:cNvGraphicFramePr>
          <p:nvPr/>
        </p:nvGraphicFramePr>
        <p:xfrm>
          <a:off x="552450" y="1627188"/>
          <a:ext cx="1384300" cy="292100"/>
        </p:xfrm>
        <a:graphic>
          <a:graphicData uri="http://schemas.openxmlformats.org/presentationml/2006/ole">
            <mc:AlternateContent xmlns:mc="http://schemas.openxmlformats.org/markup-compatibility/2006">
              <mc:Choice xmlns:v="urn:schemas-microsoft-com:vml" Requires="v">
                <p:oleObj spid="_x0000_s263354" name="Equation" r:id="rId3" imgW="1384200" imgH="291960" progId="Equation.3">
                  <p:embed/>
                </p:oleObj>
              </mc:Choice>
              <mc:Fallback>
                <p:oleObj name="Equation" r:id="rId3" imgW="1384200" imgH="2919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627188"/>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34"/>
          <p:cNvGraphicFramePr>
            <a:graphicFrameLocks noChangeAspect="1"/>
          </p:cNvGraphicFramePr>
          <p:nvPr/>
        </p:nvGraphicFramePr>
        <p:xfrm>
          <a:off x="1674813" y="3171825"/>
          <a:ext cx="265112" cy="292100"/>
        </p:xfrm>
        <a:graphic>
          <a:graphicData uri="http://schemas.openxmlformats.org/presentationml/2006/ole">
            <mc:AlternateContent xmlns:mc="http://schemas.openxmlformats.org/markup-compatibility/2006">
              <mc:Choice xmlns:v="urn:schemas-microsoft-com:vml" Requires="v">
                <p:oleObj spid="_x0000_s263355" name="Equation" r:id="rId5" imgW="266400" imgH="291960" progId="Equation.3">
                  <p:embed/>
                </p:oleObj>
              </mc:Choice>
              <mc:Fallback>
                <p:oleObj name="Equation" r:id="rId5" imgW="266400" imgH="2919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3171825"/>
                        <a:ext cx="2651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35"/>
          <p:cNvGraphicFramePr>
            <a:graphicFrameLocks noChangeAspect="1"/>
          </p:cNvGraphicFramePr>
          <p:nvPr/>
        </p:nvGraphicFramePr>
        <p:xfrm>
          <a:off x="552450" y="1992313"/>
          <a:ext cx="1384300" cy="292100"/>
        </p:xfrm>
        <a:graphic>
          <a:graphicData uri="http://schemas.openxmlformats.org/presentationml/2006/ole">
            <mc:AlternateContent xmlns:mc="http://schemas.openxmlformats.org/markup-compatibility/2006">
              <mc:Choice xmlns:v="urn:schemas-microsoft-com:vml" Requires="v">
                <p:oleObj spid="_x0000_s263356" name="Equation" r:id="rId7" imgW="1384200" imgH="291960" progId="Equation.3">
                  <p:embed/>
                </p:oleObj>
              </mc:Choice>
              <mc:Fallback>
                <p:oleObj name="Equation" r:id="rId7" imgW="1384200" imgH="2919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 y="19923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 name="Object 36"/>
          <p:cNvGraphicFramePr>
            <a:graphicFrameLocks noChangeAspect="1"/>
          </p:cNvGraphicFramePr>
          <p:nvPr/>
        </p:nvGraphicFramePr>
        <p:xfrm>
          <a:off x="541338" y="4341813"/>
          <a:ext cx="1384300" cy="292100"/>
        </p:xfrm>
        <a:graphic>
          <a:graphicData uri="http://schemas.openxmlformats.org/presentationml/2006/ole">
            <mc:AlternateContent xmlns:mc="http://schemas.openxmlformats.org/markup-compatibility/2006">
              <mc:Choice xmlns:v="urn:schemas-microsoft-com:vml" Requires="v">
                <p:oleObj spid="_x0000_s263357" name="Equation" r:id="rId9" imgW="1384200" imgH="291960" progId="Equation.3">
                  <p:embed/>
                </p:oleObj>
              </mc:Choice>
              <mc:Fallback>
                <p:oleObj name="Equation" r:id="rId9" imgW="1384200" imgH="2919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8" y="43418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 name="Object 37"/>
          <p:cNvGraphicFramePr>
            <a:graphicFrameLocks noChangeAspect="1"/>
          </p:cNvGraphicFramePr>
          <p:nvPr/>
        </p:nvGraphicFramePr>
        <p:xfrm>
          <a:off x="541338" y="4772025"/>
          <a:ext cx="1384300" cy="292100"/>
        </p:xfrm>
        <a:graphic>
          <a:graphicData uri="http://schemas.openxmlformats.org/presentationml/2006/ole">
            <mc:AlternateContent xmlns:mc="http://schemas.openxmlformats.org/markup-compatibility/2006">
              <mc:Choice xmlns:v="urn:schemas-microsoft-com:vml" Requires="v">
                <p:oleObj spid="_x0000_s263358" name="Equation" r:id="rId11" imgW="1384200" imgH="291960" progId="Equation.3">
                  <p:embed/>
                </p:oleObj>
              </mc:Choice>
              <mc:Fallback>
                <p:oleObj name="Equation" r:id="rId11" imgW="1384200" imgH="2919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1338" y="4772025"/>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 name="Line 6"/>
          <p:cNvSpPr>
            <a:spLocks noChangeShapeType="1"/>
          </p:cNvSpPr>
          <p:nvPr/>
        </p:nvSpPr>
        <p:spPr bwMode="auto">
          <a:xfrm>
            <a:off x="21600" y="11628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5"/>
          <p:cNvSpPr>
            <a:spLocks noChangeArrowheads="1"/>
          </p:cNvSpPr>
          <p:nvPr/>
        </p:nvSpPr>
        <p:spPr bwMode="auto">
          <a:xfrm>
            <a:off x="0" y="548373"/>
            <a:ext cx="9144000" cy="50112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46" name="Rectangle 45"/>
          <p:cNvSpPr/>
          <p:nvPr/>
        </p:nvSpPr>
        <p:spPr>
          <a:xfrm>
            <a:off x="43200" y="590400"/>
            <a:ext cx="9057600" cy="57165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41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54</a:t>
            </a:r>
            <a:endParaRPr lang="en-US" sz="1000" dirty="0">
              <a:solidFill>
                <a:srgbClr val="3366FF"/>
              </a:solidFill>
            </a:endParaRPr>
          </a:p>
        </p:txBody>
      </p:sp>
      <p:sp>
        <p:nvSpPr>
          <p:cNvPr id="264195" name="Line 3"/>
          <p:cNvSpPr>
            <a:spLocks noChangeShapeType="1"/>
          </p:cNvSpPr>
          <p:nvPr/>
        </p:nvSpPr>
        <p:spPr bwMode="auto">
          <a:xfrm>
            <a:off x="21336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196" name="Line 4"/>
          <p:cNvSpPr>
            <a:spLocks noChangeShapeType="1"/>
          </p:cNvSpPr>
          <p:nvPr/>
        </p:nvSpPr>
        <p:spPr bwMode="auto">
          <a:xfrm>
            <a:off x="7010400" y="1341438"/>
            <a:ext cx="0" cy="3959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197" name="Line 5"/>
          <p:cNvSpPr>
            <a:spLocks noChangeShapeType="1"/>
          </p:cNvSpPr>
          <p:nvPr/>
        </p:nvSpPr>
        <p:spPr bwMode="auto">
          <a:xfrm>
            <a:off x="2133600" y="177323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198" name="Text Box 6"/>
          <p:cNvSpPr txBox="1">
            <a:spLocks noChangeArrowheads="1"/>
          </p:cNvSpPr>
          <p:nvPr/>
        </p:nvSpPr>
        <p:spPr bwMode="auto">
          <a:xfrm>
            <a:off x="1066800" y="1828800"/>
            <a:ext cx="9144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endParaRPr lang="en-GB" i="1"/>
          </a:p>
        </p:txBody>
      </p:sp>
      <p:sp>
        <p:nvSpPr>
          <p:cNvPr id="264199" name="Line 7"/>
          <p:cNvSpPr>
            <a:spLocks noChangeShapeType="1"/>
          </p:cNvSpPr>
          <p:nvPr/>
        </p:nvSpPr>
        <p:spPr bwMode="auto">
          <a:xfrm>
            <a:off x="2133600" y="2144713"/>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0" name="Line 8"/>
          <p:cNvSpPr>
            <a:spLocks noChangeShapeType="1"/>
          </p:cNvSpPr>
          <p:nvPr/>
        </p:nvSpPr>
        <p:spPr bwMode="auto">
          <a:xfrm>
            <a:off x="20431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1" name="Text Box 9"/>
          <p:cNvSpPr txBox="1">
            <a:spLocks noChangeArrowheads="1"/>
          </p:cNvSpPr>
          <p:nvPr/>
        </p:nvSpPr>
        <p:spPr bwMode="auto">
          <a:xfrm>
            <a:off x="2403475" y="50593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264202" name="Line 10"/>
          <p:cNvSpPr>
            <a:spLocks noChangeShapeType="1"/>
          </p:cNvSpPr>
          <p:nvPr/>
        </p:nvSpPr>
        <p:spPr bwMode="auto">
          <a:xfrm>
            <a:off x="20431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3" name="Line 11"/>
          <p:cNvSpPr>
            <a:spLocks noChangeShapeType="1"/>
          </p:cNvSpPr>
          <p:nvPr/>
        </p:nvSpPr>
        <p:spPr bwMode="auto">
          <a:xfrm>
            <a:off x="20431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4" name="Line 12"/>
          <p:cNvSpPr>
            <a:spLocks noChangeShapeType="1"/>
          </p:cNvSpPr>
          <p:nvPr/>
        </p:nvSpPr>
        <p:spPr bwMode="auto">
          <a:xfrm>
            <a:off x="6919913" y="449738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5" name="Line 13"/>
          <p:cNvSpPr>
            <a:spLocks noChangeShapeType="1"/>
          </p:cNvSpPr>
          <p:nvPr/>
        </p:nvSpPr>
        <p:spPr bwMode="auto">
          <a:xfrm>
            <a:off x="6919913" y="332105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6" name="Text Box 14"/>
          <p:cNvSpPr txBox="1">
            <a:spLocks noChangeArrowheads="1"/>
          </p:cNvSpPr>
          <p:nvPr/>
        </p:nvSpPr>
        <p:spPr bwMode="auto">
          <a:xfrm>
            <a:off x="2514600" y="45720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264207" name="Line 15"/>
          <p:cNvSpPr>
            <a:spLocks noChangeShapeType="1"/>
          </p:cNvSpPr>
          <p:nvPr/>
        </p:nvSpPr>
        <p:spPr bwMode="auto">
          <a:xfrm>
            <a:off x="2133600" y="4497388"/>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8" name="Line 16"/>
          <p:cNvSpPr>
            <a:spLocks noChangeShapeType="1"/>
          </p:cNvSpPr>
          <p:nvPr/>
        </p:nvSpPr>
        <p:spPr bwMode="auto">
          <a:xfrm>
            <a:off x="2133600" y="4914900"/>
            <a:ext cx="4876800" cy="0"/>
          </a:xfrm>
          <a:prstGeom prst="line">
            <a:avLst/>
          </a:prstGeom>
          <a:noFill/>
          <a:ln w="254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09" name="Line 17"/>
          <p:cNvSpPr>
            <a:spLocks noChangeShapeType="1"/>
          </p:cNvSpPr>
          <p:nvPr/>
        </p:nvSpPr>
        <p:spPr bwMode="auto">
          <a:xfrm>
            <a:off x="6919913" y="4914900"/>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10" name="Line 18"/>
          <p:cNvSpPr>
            <a:spLocks noChangeShapeType="1"/>
          </p:cNvSpPr>
          <p:nvPr/>
        </p:nvSpPr>
        <p:spPr bwMode="auto">
          <a:xfrm>
            <a:off x="20431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11" name="Line 19"/>
          <p:cNvSpPr>
            <a:spLocks noChangeShapeType="1"/>
          </p:cNvSpPr>
          <p:nvPr/>
        </p:nvSpPr>
        <p:spPr bwMode="auto">
          <a:xfrm>
            <a:off x="6919913" y="2144713"/>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12" name="Line 20"/>
          <p:cNvSpPr>
            <a:spLocks noChangeShapeType="1"/>
          </p:cNvSpPr>
          <p:nvPr/>
        </p:nvSpPr>
        <p:spPr bwMode="auto">
          <a:xfrm>
            <a:off x="69199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13" name="Line 21"/>
          <p:cNvSpPr>
            <a:spLocks noChangeShapeType="1"/>
          </p:cNvSpPr>
          <p:nvPr/>
        </p:nvSpPr>
        <p:spPr bwMode="auto">
          <a:xfrm>
            <a:off x="2043113" y="1773238"/>
            <a:ext cx="1793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4214" name="Text Box 22"/>
          <p:cNvSpPr txBox="1">
            <a:spLocks noChangeArrowheads="1"/>
          </p:cNvSpPr>
          <p:nvPr/>
        </p:nvSpPr>
        <p:spPr bwMode="auto">
          <a:xfrm>
            <a:off x="2514600" y="1828800"/>
            <a:ext cx="434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5% level but not 1% level</a:t>
            </a:r>
            <a:endParaRPr lang="en-GB"/>
          </a:p>
        </p:txBody>
      </p:sp>
      <p:sp>
        <p:nvSpPr>
          <p:cNvPr id="264215" name="Text Box 23"/>
          <p:cNvSpPr txBox="1">
            <a:spLocks noChangeArrowheads="1"/>
          </p:cNvSpPr>
          <p:nvPr/>
        </p:nvSpPr>
        <p:spPr bwMode="auto">
          <a:xfrm>
            <a:off x="2403475" y="1401763"/>
            <a:ext cx="4343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Reject </a:t>
            </a:r>
            <a:r>
              <a:rPr lang="en-GB" sz="1800" b="1" i="1"/>
              <a:t>H</a:t>
            </a:r>
            <a:r>
              <a:rPr lang="en-GB" sz="1800" b="1" baseline="-25000"/>
              <a:t>0</a:t>
            </a:r>
            <a:r>
              <a:rPr lang="en-GB" sz="1800" b="1"/>
              <a:t> at 1% level (and also 5% level)</a:t>
            </a:r>
            <a:endParaRPr lang="en-GB"/>
          </a:p>
        </p:txBody>
      </p:sp>
      <p:sp>
        <p:nvSpPr>
          <p:cNvPr id="264216" name="Text Box 24"/>
          <p:cNvSpPr txBox="1">
            <a:spLocks noChangeArrowheads="1"/>
          </p:cNvSpPr>
          <p:nvPr/>
        </p:nvSpPr>
        <p:spPr bwMode="auto">
          <a:xfrm>
            <a:off x="2273300" y="3154363"/>
            <a:ext cx="47037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Do not reject </a:t>
            </a:r>
            <a:r>
              <a:rPr lang="en-GB" sz="1800" b="1" i="1"/>
              <a:t>H</a:t>
            </a:r>
            <a:r>
              <a:rPr lang="en-GB" sz="1800" b="1" baseline="-25000"/>
              <a:t>0</a:t>
            </a:r>
            <a:r>
              <a:rPr lang="en-GB" sz="1800" b="1"/>
              <a:t> at 5% level (or at 1% level)</a:t>
            </a:r>
            <a:endParaRPr lang="en-GB"/>
          </a:p>
        </p:txBody>
      </p:sp>
      <p:sp>
        <p:nvSpPr>
          <p:cNvPr id="264217" name="Text Box 25"/>
          <p:cNvSpPr txBox="1">
            <a:spLocks noChangeArrowheads="1"/>
          </p:cNvSpPr>
          <p:nvPr/>
        </p:nvSpPr>
        <p:spPr bwMode="auto">
          <a:xfrm>
            <a:off x="7162800" y="31242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10.00</a:t>
            </a:r>
            <a:endParaRPr lang="en-GB" sz="1800" i="1"/>
          </a:p>
        </p:txBody>
      </p:sp>
      <p:sp>
        <p:nvSpPr>
          <p:cNvPr id="264218" name="Text Box 26"/>
          <p:cNvSpPr txBox="1">
            <a:spLocks noChangeArrowheads="1"/>
          </p:cNvSpPr>
          <p:nvPr/>
        </p:nvSpPr>
        <p:spPr bwMode="auto">
          <a:xfrm>
            <a:off x="7286625" y="43005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8.04</a:t>
            </a:r>
            <a:endParaRPr lang="en-GB" sz="1800" i="1"/>
          </a:p>
        </p:txBody>
      </p:sp>
      <p:sp>
        <p:nvSpPr>
          <p:cNvPr id="264219" name="Text Box 27"/>
          <p:cNvSpPr txBox="1">
            <a:spLocks noChangeArrowheads="1"/>
          </p:cNvSpPr>
          <p:nvPr/>
        </p:nvSpPr>
        <p:spPr bwMode="auto">
          <a:xfrm>
            <a:off x="7286625" y="47212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7.42</a:t>
            </a:r>
            <a:endParaRPr lang="en-GB" sz="1800" i="1"/>
          </a:p>
        </p:txBody>
      </p:sp>
      <p:sp>
        <p:nvSpPr>
          <p:cNvPr id="264220" name="Text Box 28"/>
          <p:cNvSpPr txBox="1">
            <a:spLocks noChangeArrowheads="1"/>
          </p:cNvSpPr>
          <p:nvPr/>
        </p:nvSpPr>
        <p:spPr bwMode="auto">
          <a:xfrm>
            <a:off x="7162800" y="194627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11.96</a:t>
            </a:r>
            <a:endParaRPr lang="en-GB" sz="1800" i="1"/>
          </a:p>
        </p:txBody>
      </p:sp>
      <p:sp>
        <p:nvSpPr>
          <p:cNvPr id="264221" name="Text Box 29"/>
          <p:cNvSpPr txBox="1">
            <a:spLocks noChangeArrowheads="1"/>
          </p:cNvSpPr>
          <p:nvPr/>
        </p:nvSpPr>
        <p:spPr bwMode="auto">
          <a:xfrm>
            <a:off x="7162800" y="158273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a:t>12.58</a:t>
            </a:r>
            <a:endParaRPr lang="en-GB" sz="1800" i="1"/>
          </a:p>
        </p:txBody>
      </p:sp>
      <p:sp>
        <p:nvSpPr>
          <p:cNvPr id="264222" name="Text Box 30"/>
          <p:cNvSpPr txBox="1">
            <a:spLocks noChangeArrowheads="1"/>
          </p:cNvSpPr>
          <p:nvPr/>
        </p:nvSpPr>
        <p:spPr bwMode="auto">
          <a:xfrm>
            <a:off x="7086600" y="715963"/>
            <a:ext cx="1676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Example model</a:t>
            </a:r>
          </a:p>
        </p:txBody>
      </p:sp>
      <p:sp>
        <p:nvSpPr>
          <p:cNvPr id="264223" name="Text Box 31"/>
          <p:cNvSpPr txBox="1">
            <a:spLocks noChangeArrowheads="1"/>
          </p:cNvSpPr>
          <p:nvPr/>
        </p:nvSpPr>
        <p:spPr bwMode="auto">
          <a:xfrm>
            <a:off x="6858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General case</a:t>
            </a:r>
            <a:endParaRPr lang="en-GB" sz="1800" i="1"/>
          </a:p>
        </p:txBody>
      </p:sp>
      <p:sp>
        <p:nvSpPr>
          <p:cNvPr id="264224" name="Text Box 32"/>
          <p:cNvSpPr txBox="1">
            <a:spLocks noChangeArrowheads="1"/>
          </p:cNvSpPr>
          <p:nvPr/>
        </p:nvSpPr>
        <p:spPr bwMode="auto">
          <a:xfrm>
            <a:off x="3962400" y="715963"/>
            <a:ext cx="1981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sz="1800" b="1"/>
              <a:t>Decision</a:t>
            </a:r>
            <a:endParaRPr lang="en-GB" sz="1800" i="1"/>
          </a:p>
        </p:txBody>
      </p:sp>
      <p:graphicFrame>
        <p:nvGraphicFramePr>
          <p:cNvPr id="264225" name="Object 33"/>
          <p:cNvGraphicFramePr>
            <a:graphicFrameLocks noChangeAspect="1"/>
          </p:cNvGraphicFramePr>
          <p:nvPr/>
        </p:nvGraphicFramePr>
        <p:xfrm>
          <a:off x="552450" y="1627188"/>
          <a:ext cx="1384300" cy="292100"/>
        </p:xfrm>
        <a:graphic>
          <a:graphicData uri="http://schemas.openxmlformats.org/presentationml/2006/ole">
            <mc:AlternateContent xmlns:mc="http://schemas.openxmlformats.org/markup-compatibility/2006">
              <mc:Choice xmlns:v="urn:schemas-microsoft-com:vml" Requires="v">
                <p:oleObj spid="_x0000_s264378" name="Equation" r:id="rId3" imgW="1384200" imgH="291960" progId="Equation.3">
                  <p:embed/>
                </p:oleObj>
              </mc:Choice>
              <mc:Fallback>
                <p:oleObj name="Equation" r:id="rId3" imgW="1384200" imgH="291960" progId="Equation.3">
                  <p:embed/>
                  <p:pic>
                    <p:nvPicPr>
                      <p:cNvPr id="0"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627188"/>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4226" name="Object 34"/>
          <p:cNvGraphicFramePr>
            <a:graphicFrameLocks noChangeAspect="1"/>
          </p:cNvGraphicFramePr>
          <p:nvPr/>
        </p:nvGraphicFramePr>
        <p:xfrm>
          <a:off x="1674813" y="3171825"/>
          <a:ext cx="265112" cy="292100"/>
        </p:xfrm>
        <a:graphic>
          <a:graphicData uri="http://schemas.openxmlformats.org/presentationml/2006/ole">
            <mc:AlternateContent xmlns:mc="http://schemas.openxmlformats.org/markup-compatibility/2006">
              <mc:Choice xmlns:v="urn:schemas-microsoft-com:vml" Requires="v">
                <p:oleObj spid="_x0000_s264379" name="Equation" r:id="rId5" imgW="266400" imgH="291960" progId="Equation.3">
                  <p:embed/>
                </p:oleObj>
              </mc:Choice>
              <mc:Fallback>
                <p:oleObj name="Equation" r:id="rId5" imgW="266400" imgH="291960" progId="Equation.3">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3171825"/>
                        <a:ext cx="2651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4227" name="Object 35"/>
          <p:cNvGraphicFramePr>
            <a:graphicFrameLocks noChangeAspect="1"/>
          </p:cNvGraphicFramePr>
          <p:nvPr/>
        </p:nvGraphicFramePr>
        <p:xfrm>
          <a:off x="552450" y="1992313"/>
          <a:ext cx="1384300" cy="292100"/>
        </p:xfrm>
        <a:graphic>
          <a:graphicData uri="http://schemas.openxmlformats.org/presentationml/2006/ole">
            <mc:AlternateContent xmlns:mc="http://schemas.openxmlformats.org/markup-compatibility/2006">
              <mc:Choice xmlns:v="urn:schemas-microsoft-com:vml" Requires="v">
                <p:oleObj spid="_x0000_s264380" name="Equation" r:id="rId7" imgW="1384200" imgH="291960" progId="Equation.3">
                  <p:embed/>
                </p:oleObj>
              </mc:Choice>
              <mc:Fallback>
                <p:oleObj name="Equation" r:id="rId7" imgW="1384200" imgH="291960" progId="Equation.3">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 y="19923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4228" name="Object 36"/>
          <p:cNvGraphicFramePr>
            <a:graphicFrameLocks noChangeAspect="1"/>
          </p:cNvGraphicFramePr>
          <p:nvPr/>
        </p:nvGraphicFramePr>
        <p:xfrm>
          <a:off x="541338" y="4341813"/>
          <a:ext cx="1384300" cy="292100"/>
        </p:xfrm>
        <a:graphic>
          <a:graphicData uri="http://schemas.openxmlformats.org/presentationml/2006/ole">
            <mc:AlternateContent xmlns:mc="http://schemas.openxmlformats.org/markup-compatibility/2006">
              <mc:Choice xmlns:v="urn:schemas-microsoft-com:vml" Requires="v">
                <p:oleObj spid="_x0000_s264381" name="Equation" r:id="rId9" imgW="1384200" imgH="291960" progId="Equation.3">
                  <p:embed/>
                </p:oleObj>
              </mc:Choice>
              <mc:Fallback>
                <p:oleObj name="Equation" r:id="rId9" imgW="1384200" imgH="291960" progId="Equation.3">
                  <p:embed/>
                  <p:pic>
                    <p:nvPicPr>
                      <p:cNvPr id="0" name="Object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8" y="4341813"/>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4229" name="Object 37"/>
          <p:cNvGraphicFramePr>
            <a:graphicFrameLocks noChangeAspect="1"/>
          </p:cNvGraphicFramePr>
          <p:nvPr/>
        </p:nvGraphicFramePr>
        <p:xfrm>
          <a:off x="541338" y="4772025"/>
          <a:ext cx="1384300" cy="292100"/>
        </p:xfrm>
        <a:graphic>
          <a:graphicData uri="http://schemas.openxmlformats.org/presentationml/2006/ole">
            <mc:AlternateContent xmlns:mc="http://schemas.openxmlformats.org/markup-compatibility/2006">
              <mc:Choice xmlns:v="urn:schemas-microsoft-com:vml" Requires="v">
                <p:oleObj spid="_x0000_s264382" name="Equation" r:id="rId11" imgW="1384200" imgH="291960" progId="Equation.3">
                  <p:embed/>
                </p:oleObj>
              </mc:Choice>
              <mc:Fallback>
                <p:oleObj name="Equation" r:id="rId11" imgW="1384200" imgH="291960" progId="Equation.3">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1338" y="4772025"/>
                        <a:ext cx="13843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4232" name="Text Box 4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should report the results of both tests only when you can reject </a:t>
            </a:r>
            <a:r>
              <a:rPr lang="en-GB" sz="1500" b="1" i="1"/>
              <a:t>H</a:t>
            </a:r>
            <a:r>
              <a:rPr lang="en-GB" sz="1500" b="1" baseline="-25000"/>
              <a:t>0</a:t>
            </a:r>
            <a:r>
              <a:rPr lang="en-GB" sz="1500" b="1"/>
              <a:t> at the 5% level but not at the 1% level.</a:t>
            </a:r>
            <a:endParaRPr lang="en-GB" sz="1500" b="1">
              <a:latin typeface="Times New Roman" pitchFamily="18" charset="0"/>
            </a:endParaRP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7" name="Line 6"/>
          <p:cNvSpPr>
            <a:spLocks noChangeShapeType="1"/>
          </p:cNvSpPr>
          <p:nvPr/>
        </p:nvSpPr>
        <p:spPr bwMode="auto">
          <a:xfrm>
            <a:off x="21600" y="1162800"/>
            <a:ext cx="9100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61"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R.9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62" name="Text Box 18"/>
          <p:cNvSpPr txBox="1">
            <a:spLocks noChangeArrowheads="1"/>
          </p:cNvSpPr>
          <p:nvPr/>
        </p:nvSpPr>
        <p:spPr bwMode="auto">
          <a:xfrm>
            <a:off x="8191500" y="6553200"/>
            <a:ext cx="876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3005"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213007" name="Freeform 15"/>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08" name="Line 16"/>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09" name="Line 17"/>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0" name="Line 18"/>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1" name="Line 19"/>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2" name="Line 20"/>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3" name="Line 21"/>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4" name="Line 22"/>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5" name="Line 23"/>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6" name="Line 24"/>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7" name="Line 25"/>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18" name="Line 26"/>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302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213022" name="Text Box 30"/>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3023" name="Text Box 31"/>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13024" name="Text Box 32"/>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13025" name="Text Box 33"/>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13026" name="Text Box 34"/>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13027" name="Text Box 35"/>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13028" name="Text Box 36"/>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13029" name="Text Box 37"/>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13030" name="Text Box 38"/>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13031" name="Text Box 39"/>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13032" name="Text Box 40"/>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this null hypothesis is true, </a:t>
            </a:r>
            <a:r>
              <a:rPr lang="en-GB" sz="1500" b="1" i="1"/>
              <a:t>X</a:t>
            </a:r>
            <a:r>
              <a:rPr lang="en-GB" sz="1500" b="1"/>
              <a:t> will have a distribution with mean 10.  To draw the distribution, we must know its standard deviation.</a:t>
            </a:r>
            <a:endParaRPr lang="en-GB" sz="1500" b="1">
              <a:latin typeface="Times New Roman" pitchFamily="18" charset="0"/>
            </a:endParaRPr>
          </a:p>
        </p:txBody>
      </p:sp>
      <p:sp>
        <p:nvSpPr>
          <p:cNvPr id="213034"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3035" name="Line 43"/>
          <p:cNvSpPr>
            <a:spLocks noChangeShapeType="1"/>
          </p:cNvSpPr>
          <p:nvPr/>
        </p:nvSpPr>
        <p:spPr bwMode="auto">
          <a:xfrm>
            <a:off x="3108325" y="58594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3036" name="Line 44"/>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1"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3"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0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215044" name="Freeform 4"/>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45" name="Line 5"/>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46" name="Line 6"/>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47" name="Line 7"/>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48" name="Line 8"/>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49" name="Line 9"/>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0" name="Line 10"/>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1" name="Line 11"/>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2" name="Line 12"/>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3" name="Line 13"/>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4" name="Line 14"/>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5" name="Line 15"/>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059" name="Text Box 19"/>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5060" name="Text Box 20"/>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15061" name="Text Box 21"/>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15062" name="Text Box 22"/>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15063" name="Text Box 23"/>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15064" name="Text Box 24"/>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15065" name="Text Box 25"/>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15066" name="Text Box 26"/>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15067" name="Text Box 27"/>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15068" name="Text Box 28"/>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15073" name="Line 33"/>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5075" name="Text Box 35"/>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assume that we know  the standard deviation of </a:t>
            </a:r>
            <a:r>
              <a:rPr lang="en-GB" sz="1500" b="1" i="1"/>
              <a:t>X</a:t>
            </a:r>
            <a:r>
              <a:rPr lang="en-GB" sz="1500" b="1"/>
              <a:t> and that it is equal to 1.  This is a very unrealistic assumption.  In practice you have to estimate it.</a:t>
            </a:r>
            <a:endParaRPr lang="en-GB" sz="1500" b="1">
              <a:latin typeface="Times New Roman" pitchFamily="18" charset="0"/>
            </a:endParaRPr>
          </a:p>
        </p:txBody>
      </p:sp>
      <p:sp>
        <p:nvSpPr>
          <p:cNvPr id="215076" name="Line 36"/>
          <p:cNvSpPr>
            <a:spLocks noChangeShapeType="1"/>
          </p:cNvSpPr>
          <p:nvPr/>
        </p:nvSpPr>
        <p:spPr bwMode="auto">
          <a:xfrm>
            <a:off x="5499100" y="58594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2"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49"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16741" name="Text Box 1029"/>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distribution of </a:t>
            </a:r>
            <a:r>
              <a:rPr lang="en-GB" sz="1500" b="1" i="1"/>
              <a:t>X</a:t>
            </a:r>
            <a:r>
              <a:rPr lang="en-GB" sz="1500" b="1"/>
              <a:t> for the general case.  Again, for the time being we are assuming that we know its standard deviation (sd).</a:t>
            </a:r>
            <a:endParaRPr lang="en-GB" sz="1500" b="1">
              <a:latin typeface="Times New Roman" pitchFamily="18" charset="0"/>
            </a:endParaRPr>
          </a:p>
        </p:txBody>
      </p:sp>
      <p:sp>
        <p:nvSpPr>
          <p:cNvPr id="116742" name="Freeform 1030"/>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3" name="Line 1031"/>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4" name="Line 1032"/>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5" name="Line 1033"/>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6" name="Line 1034"/>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7" name="Line 1035"/>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8" name="Line 1036"/>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49" name="Line 1037"/>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0" name="Line 1038"/>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1" name="Line 1039"/>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2" name="Line 1040"/>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53" name="Line 1041"/>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776" name="Text Box 1064"/>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116758" name="Text Box 1046"/>
          <p:cNvSpPr txBox="1">
            <a:spLocks noChangeArrowheads="1"/>
          </p:cNvSpPr>
          <p:nvPr/>
        </p:nvSpPr>
        <p:spPr bwMode="auto">
          <a:xfrm>
            <a:off x="5100638" y="4800600"/>
            <a:ext cx="3857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endParaRPr lang="en-GB" i="1"/>
          </a:p>
        </p:txBody>
      </p:sp>
      <p:sp>
        <p:nvSpPr>
          <p:cNvPr id="116759" name="Text Box 1047"/>
          <p:cNvSpPr txBox="1">
            <a:spLocks noChangeArrowheads="1"/>
          </p:cNvSpPr>
          <p:nvPr/>
        </p:nvSpPr>
        <p:spPr bwMode="auto">
          <a:xfrm>
            <a:off x="5551488" y="4800600"/>
            <a:ext cx="6096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+sd</a:t>
            </a:r>
            <a:endParaRPr lang="en-GB" i="1"/>
          </a:p>
        </p:txBody>
      </p:sp>
      <p:sp>
        <p:nvSpPr>
          <p:cNvPr id="116767" name="Text Box 1055"/>
          <p:cNvSpPr txBox="1">
            <a:spLocks noChangeArrowheads="1"/>
          </p:cNvSpPr>
          <p:nvPr/>
        </p:nvSpPr>
        <p:spPr bwMode="auto">
          <a:xfrm>
            <a:off x="6172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+2sd</a:t>
            </a:r>
            <a:endParaRPr lang="en-GB" i="1"/>
          </a:p>
        </p:txBody>
      </p:sp>
      <p:sp>
        <p:nvSpPr>
          <p:cNvPr id="116768" name="Text Box 1056"/>
          <p:cNvSpPr txBox="1">
            <a:spLocks noChangeArrowheads="1"/>
          </p:cNvSpPr>
          <p:nvPr/>
        </p:nvSpPr>
        <p:spPr bwMode="auto">
          <a:xfrm>
            <a:off x="4378325"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sd</a:t>
            </a:r>
            <a:endParaRPr lang="en-GB" i="1"/>
          </a:p>
        </p:txBody>
      </p:sp>
      <p:sp>
        <p:nvSpPr>
          <p:cNvPr id="116769" name="Text Box 1057"/>
          <p:cNvSpPr txBox="1">
            <a:spLocks noChangeArrowheads="1"/>
          </p:cNvSpPr>
          <p:nvPr/>
        </p:nvSpPr>
        <p:spPr bwMode="auto">
          <a:xfrm>
            <a:off x="3733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2sd</a:t>
            </a:r>
            <a:endParaRPr lang="en-GB" i="1"/>
          </a:p>
        </p:txBody>
      </p:sp>
      <p:sp>
        <p:nvSpPr>
          <p:cNvPr id="116770" name="Text Box 1058"/>
          <p:cNvSpPr txBox="1">
            <a:spLocks noChangeArrowheads="1"/>
          </p:cNvSpPr>
          <p:nvPr/>
        </p:nvSpPr>
        <p:spPr bwMode="auto">
          <a:xfrm>
            <a:off x="67818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+3sd</a:t>
            </a:r>
            <a:endParaRPr lang="en-GB" i="1"/>
          </a:p>
        </p:txBody>
      </p:sp>
      <p:sp>
        <p:nvSpPr>
          <p:cNvPr id="116771" name="Text Box 1059"/>
          <p:cNvSpPr txBox="1">
            <a:spLocks noChangeArrowheads="1"/>
          </p:cNvSpPr>
          <p:nvPr/>
        </p:nvSpPr>
        <p:spPr bwMode="auto">
          <a:xfrm>
            <a:off x="31242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3sd</a:t>
            </a:r>
            <a:endParaRPr lang="en-GB" i="1"/>
          </a:p>
        </p:txBody>
      </p:sp>
      <p:sp>
        <p:nvSpPr>
          <p:cNvPr id="116772" name="Text Box 1060"/>
          <p:cNvSpPr txBox="1">
            <a:spLocks noChangeArrowheads="1"/>
          </p:cNvSpPr>
          <p:nvPr/>
        </p:nvSpPr>
        <p:spPr bwMode="auto">
          <a:xfrm>
            <a:off x="25146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cs typeface="Arial" charset="0"/>
              </a:rPr>
              <a:t>–</a:t>
            </a:r>
            <a:r>
              <a:rPr lang="en-GB" b="1"/>
              <a:t>4sd</a:t>
            </a:r>
            <a:endParaRPr lang="en-GB" i="1"/>
          </a:p>
        </p:txBody>
      </p:sp>
      <p:sp>
        <p:nvSpPr>
          <p:cNvPr id="116773" name="Text Box 1061"/>
          <p:cNvSpPr txBox="1">
            <a:spLocks noChangeArrowheads="1"/>
          </p:cNvSpPr>
          <p:nvPr/>
        </p:nvSpPr>
        <p:spPr bwMode="auto">
          <a:xfrm>
            <a:off x="7391400" y="4800600"/>
            <a:ext cx="7620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GB" b="1" i="1">
                <a:latin typeface="Symbol" pitchFamily="18" charset="2"/>
              </a:rPr>
              <a:t>m</a:t>
            </a:r>
            <a:r>
              <a:rPr lang="en-GB" b="1" baseline="-25000"/>
              <a:t>0</a:t>
            </a:r>
            <a:r>
              <a:rPr lang="en-GB" b="1"/>
              <a:t>+4sd</a:t>
            </a:r>
            <a:endParaRPr lang="en-GB" i="1"/>
          </a:p>
        </p:txBody>
      </p:sp>
      <p:sp>
        <p:nvSpPr>
          <p:cNvPr id="116790" name="Line 1078"/>
          <p:cNvSpPr>
            <a:spLocks noChangeShapeType="1"/>
          </p:cNvSpPr>
          <p:nvPr/>
        </p:nvSpPr>
        <p:spPr bwMode="auto">
          <a:xfrm>
            <a:off x="8140700"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6791" name="Line 1079"/>
          <p:cNvSpPr>
            <a:spLocks noChangeShapeType="1"/>
          </p:cNvSpPr>
          <p:nvPr/>
        </p:nvSpPr>
        <p:spPr bwMode="auto">
          <a:xfrm>
            <a:off x="2787650" y="5849938"/>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0"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1"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3" name="Rectangle 16"/>
          <p:cNvSpPr>
            <a:spLocks noChangeArrowheads="1"/>
          </p:cNvSpPr>
          <p:nvPr/>
        </p:nvSpPr>
        <p:spPr bwMode="auto">
          <a:xfrm>
            <a:off x="3440112" y="1333500"/>
            <a:ext cx="412560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Text Box 71"/>
          <p:cNvSpPr txBox="1">
            <a:spLocks noChangeArrowheads="1"/>
          </p:cNvSpPr>
          <p:nvPr/>
        </p:nvSpPr>
        <p:spPr bwMode="auto">
          <a:xfrm>
            <a:off x="3506400" y="1389600"/>
            <a:ext cx="4176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 </a:t>
            </a:r>
            <a:r>
              <a:rPr lang="en-GB" sz="1800" b="1" dirty="0" smtClean="0"/>
              <a:t>under </a:t>
            </a:r>
            <a:r>
              <a:rPr lang="en-GB" sz="1800" b="1" i="1" dirty="0"/>
              <a:t>H</a:t>
            </a:r>
            <a:r>
              <a:rPr lang="en-GB" sz="1800" b="1" baseline="-25000" dirty="0"/>
              <a:t>0</a:t>
            </a:r>
            <a:r>
              <a:rPr lang="en-GB" sz="1800" b="1" dirty="0"/>
              <a:t>: </a:t>
            </a:r>
            <a:r>
              <a:rPr lang="en-GB" sz="1800" b="1" i="1" dirty="0">
                <a:latin typeface="Symbol" pitchFamily="18" charset="2"/>
              </a:rPr>
              <a:t>m</a:t>
            </a:r>
            <a:r>
              <a:rPr lang="en-GB" sz="1800" b="1" dirty="0"/>
              <a:t> =</a:t>
            </a:r>
            <a:r>
              <a:rPr lang="en-GB" sz="1800" b="1" i="1" dirty="0">
                <a:latin typeface="Symbol" pitchFamily="18" charset="2"/>
              </a:rPr>
              <a:t>m</a:t>
            </a:r>
            <a:r>
              <a:rPr lang="en-GB" sz="1800" b="1" baseline="-25000" dirty="0"/>
              <a:t>0</a:t>
            </a:r>
            <a:r>
              <a:rPr lang="en-GB" sz="1800" b="1" dirty="0"/>
              <a:t> </a:t>
            </a:r>
            <a:endParaRPr lang="en-GB" sz="1800" b="1" dirty="0" smtClean="0"/>
          </a:p>
          <a:p>
            <a:pPr>
              <a:spcBef>
                <a:spcPts val="0"/>
              </a:spcBef>
            </a:pPr>
            <a:r>
              <a:rPr lang="en-GB" sz="1800" b="1" dirty="0" smtClean="0"/>
              <a:t>(standard </a:t>
            </a:r>
            <a:r>
              <a:rPr lang="en-GB" sz="1800" b="1" dirty="0"/>
              <a:t>deviation taken as given)</a:t>
            </a:r>
          </a:p>
        </p:txBody>
      </p:sp>
      <p:sp>
        <p:nvSpPr>
          <p:cNvPr id="45"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496800" y="733424"/>
            <a:ext cx="8157600" cy="4650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100"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216101" name="Freeform 37"/>
          <p:cNvSpPr>
            <a:spLocks/>
          </p:cNvSpPr>
          <p:nvPr/>
        </p:nvSpPr>
        <p:spPr bwMode="auto">
          <a:xfrm>
            <a:off x="2743200" y="2914650"/>
            <a:ext cx="4864100" cy="1800225"/>
          </a:xfrm>
          <a:custGeom>
            <a:avLst/>
            <a:gdLst>
              <a:gd name="T0" fmla="*/ 0 w 3448"/>
              <a:gd name="T1" fmla="*/ 1701 h 1703"/>
              <a:gd name="T2" fmla="*/ 225 w 3448"/>
              <a:gd name="T3" fmla="*/ 1698 h 1703"/>
              <a:gd name="T4" fmla="*/ 377 w 3448"/>
              <a:gd name="T5" fmla="*/ 1691 h 1703"/>
              <a:gd name="T6" fmla="*/ 532 w 3448"/>
              <a:gd name="T7" fmla="*/ 1667 h 1703"/>
              <a:gd name="T8" fmla="*/ 622 w 3448"/>
              <a:gd name="T9" fmla="*/ 1641 h 1703"/>
              <a:gd name="T10" fmla="*/ 700 w 3448"/>
              <a:gd name="T11" fmla="*/ 1603 h 1703"/>
              <a:gd name="T12" fmla="*/ 760 w 3448"/>
              <a:gd name="T13" fmla="*/ 1560 h 1703"/>
              <a:gd name="T14" fmla="*/ 820 w 3448"/>
              <a:gd name="T15" fmla="*/ 1511 h 1703"/>
              <a:gd name="T16" fmla="*/ 879 w 3448"/>
              <a:gd name="T17" fmla="*/ 1450 h 1703"/>
              <a:gd name="T18" fmla="*/ 947 w 3448"/>
              <a:gd name="T19" fmla="*/ 1365 h 1703"/>
              <a:gd name="T20" fmla="*/ 999 w 3448"/>
              <a:gd name="T21" fmla="*/ 1285 h 1703"/>
              <a:gd name="T22" fmla="*/ 1043 w 3448"/>
              <a:gd name="T23" fmla="*/ 1210 h 1703"/>
              <a:gd name="T24" fmla="*/ 1083 w 3448"/>
              <a:gd name="T25" fmla="*/ 1139 h 1703"/>
              <a:gd name="T26" fmla="*/ 1114 w 3448"/>
              <a:gd name="T27" fmla="*/ 1077 h 1703"/>
              <a:gd name="T28" fmla="*/ 1146 w 3448"/>
              <a:gd name="T29" fmla="*/ 1007 h 1703"/>
              <a:gd name="T30" fmla="*/ 1190 w 3448"/>
              <a:gd name="T31" fmla="*/ 913 h 1703"/>
              <a:gd name="T32" fmla="*/ 1235 w 3448"/>
              <a:gd name="T33" fmla="*/ 807 h 1703"/>
              <a:gd name="T34" fmla="*/ 1289 w 3448"/>
              <a:gd name="T35" fmla="*/ 679 h 1703"/>
              <a:gd name="T36" fmla="*/ 1331 w 3448"/>
              <a:gd name="T37" fmla="*/ 576 h 1703"/>
              <a:gd name="T38" fmla="*/ 1368 w 3448"/>
              <a:gd name="T39" fmla="*/ 484 h 1703"/>
              <a:gd name="T40" fmla="*/ 1407 w 3448"/>
              <a:gd name="T41" fmla="*/ 399 h 1703"/>
              <a:gd name="T42" fmla="*/ 1457 w 3448"/>
              <a:gd name="T43" fmla="*/ 297 h 1703"/>
              <a:gd name="T44" fmla="*/ 1488 w 3448"/>
              <a:gd name="T45" fmla="*/ 234 h 1703"/>
              <a:gd name="T46" fmla="*/ 1529 w 3448"/>
              <a:gd name="T47" fmla="*/ 165 h 1703"/>
              <a:gd name="T48" fmla="*/ 1572 w 3448"/>
              <a:gd name="T49" fmla="*/ 101 h 1703"/>
              <a:gd name="T50" fmla="*/ 1613 w 3448"/>
              <a:gd name="T51" fmla="*/ 55 h 1703"/>
              <a:gd name="T52" fmla="*/ 1671 w 3448"/>
              <a:gd name="T53" fmla="*/ 15 h 1703"/>
              <a:gd name="T54" fmla="*/ 1721 w 3448"/>
              <a:gd name="T55" fmla="*/ 0 h 1703"/>
              <a:gd name="T56" fmla="*/ 1776 w 3448"/>
              <a:gd name="T57" fmla="*/ 15 h 1703"/>
              <a:gd name="T58" fmla="*/ 1835 w 3448"/>
              <a:gd name="T59" fmla="*/ 59 h 1703"/>
              <a:gd name="T60" fmla="*/ 1836 w 3448"/>
              <a:gd name="T61" fmla="*/ 59 h 1703"/>
              <a:gd name="T62" fmla="*/ 1880 w 3448"/>
              <a:gd name="T63" fmla="*/ 113 h 1703"/>
              <a:gd name="T64" fmla="*/ 1912 w 3448"/>
              <a:gd name="T65" fmla="*/ 160 h 1703"/>
              <a:gd name="T66" fmla="*/ 1943 w 3448"/>
              <a:gd name="T67" fmla="*/ 211 h 1703"/>
              <a:gd name="T68" fmla="*/ 1982 w 3448"/>
              <a:gd name="T69" fmla="*/ 283 h 1703"/>
              <a:gd name="T70" fmla="*/ 2022 w 3448"/>
              <a:gd name="T71" fmla="*/ 361 h 1703"/>
              <a:gd name="T72" fmla="*/ 2058 w 3448"/>
              <a:gd name="T73" fmla="*/ 445 h 1703"/>
              <a:gd name="T74" fmla="*/ 2116 w 3448"/>
              <a:gd name="T75" fmla="*/ 580 h 1703"/>
              <a:gd name="T76" fmla="*/ 2172 w 3448"/>
              <a:gd name="T77" fmla="*/ 717 h 1703"/>
              <a:gd name="T78" fmla="*/ 2222 w 3448"/>
              <a:gd name="T79" fmla="*/ 833 h 1703"/>
              <a:gd name="T80" fmla="*/ 2260 w 3448"/>
              <a:gd name="T81" fmla="*/ 919 h 1703"/>
              <a:gd name="T82" fmla="*/ 2300 w 3448"/>
              <a:gd name="T83" fmla="*/ 1002 h 1703"/>
              <a:gd name="T84" fmla="*/ 2343 w 3448"/>
              <a:gd name="T85" fmla="*/ 1096 h 1703"/>
              <a:gd name="T86" fmla="*/ 2406 w 3448"/>
              <a:gd name="T87" fmla="*/ 1217 h 1703"/>
              <a:gd name="T88" fmla="*/ 2454 w 3448"/>
              <a:gd name="T89" fmla="*/ 1296 h 1703"/>
              <a:gd name="T90" fmla="*/ 2507 w 3448"/>
              <a:gd name="T91" fmla="*/ 1378 h 1703"/>
              <a:gd name="T92" fmla="*/ 2548 w 3448"/>
              <a:gd name="T93" fmla="*/ 1429 h 1703"/>
              <a:gd name="T94" fmla="*/ 2594 w 3448"/>
              <a:gd name="T95" fmla="*/ 1482 h 1703"/>
              <a:gd name="T96" fmla="*/ 2649 w 3448"/>
              <a:gd name="T97" fmla="*/ 1534 h 1703"/>
              <a:gd name="T98" fmla="*/ 2717 w 3448"/>
              <a:gd name="T99" fmla="*/ 1582 h 1703"/>
              <a:gd name="T100" fmla="*/ 2794 w 3448"/>
              <a:gd name="T101" fmla="*/ 1627 h 1703"/>
              <a:gd name="T102" fmla="*/ 2885 w 3448"/>
              <a:gd name="T103" fmla="*/ 1659 h 1703"/>
              <a:gd name="T104" fmla="*/ 2968 w 3448"/>
              <a:gd name="T105" fmla="*/ 1678 h 1703"/>
              <a:gd name="T106" fmla="*/ 3101 w 3448"/>
              <a:gd name="T107" fmla="*/ 1695 h 1703"/>
              <a:gd name="T108" fmla="*/ 3179 w 3448"/>
              <a:gd name="T109" fmla="*/ 1698 h 1703"/>
              <a:gd name="T110" fmla="*/ 3448 w 3448"/>
              <a:gd name="T111" fmla="*/ 1701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2" name="Line 38"/>
          <p:cNvSpPr>
            <a:spLocks noChangeShapeType="1"/>
          </p:cNvSpPr>
          <p:nvPr/>
        </p:nvSpPr>
        <p:spPr bwMode="auto">
          <a:xfrm>
            <a:off x="1143000" y="4724400"/>
            <a:ext cx="70104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3" name="Line 39"/>
          <p:cNvSpPr>
            <a:spLocks noChangeShapeType="1"/>
          </p:cNvSpPr>
          <p:nvPr/>
        </p:nvSpPr>
        <p:spPr bwMode="auto">
          <a:xfrm>
            <a:off x="1143000" y="1600200"/>
            <a:ext cx="0" cy="31242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4" name="Line 40"/>
          <p:cNvSpPr>
            <a:spLocks noChangeShapeType="1"/>
          </p:cNvSpPr>
          <p:nvPr/>
        </p:nvSpPr>
        <p:spPr bwMode="auto">
          <a:xfrm>
            <a:off x="5181600"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5" name="Line 41"/>
          <p:cNvSpPr>
            <a:spLocks noChangeShapeType="1"/>
          </p:cNvSpPr>
          <p:nvPr/>
        </p:nvSpPr>
        <p:spPr bwMode="auto">
          <a:xfrm>
            <a:off x="57864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6" name="Line 42"/>
          <p:cNvSpPr>
            <a:spLocks noChangeShapeType="1"/>
          </p:cNvSpPr>
          <p:nvPr/>
        </p:nvSpPr>
        <p:spPr bwMode="auto">
          <a:xfrm>
            <a:off x="639127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7" name="Line 43"/>
          <p:cNvSpPr>
            <a:spLocks noChangeShapeType="1"/>
          </p:cNvSpPr>
          <p:nvPr/>
        </p:nvSpPr>
        <p:spPr bwMode="auto">
          <a:xfrm>
            <a:off x="699611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8" name="Line 44"/>
          <p:cNvSpPr>
            <a:spLocks noChangeShapeType="1"/>
          </p:cNvSpPr>
          <p:nvPr/>
        </p:nvSpPr>
        <p:spPr bwMode="auto">
          <a:xfrm>
            <a:off x="45767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09" name="Line 45"/>
          <p:cNvSpPr>
            <a:spLocks noChangeShapeType="1"/>
          </p:cNvSpPr>
          <p:nvPr/>
        </p:nvSpPr>
        <p:spPr bwMode="auto">
          <a:xfrm>
            <a:off x="3971925"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10" name="Line 46"/>
          <p:cNvSpPr>
            <a:spLocks noChangeShapeType="1"/>
          </p:cNvSpPr>
          <p:nvPr/>
        </p:nvSpPr>
        <p:spPr bwMode="auto">
          <a:xfrm>
            <a:off x="336708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11" name="Line 47"/>
          <p:cNvSpPr>
            <a:spLocks noChangeShapeType="1"/>
          </p:cNvSpPr>
          <p:nvPr/>
        </p:nvSpPr>
        <p:spPr bwMode="auto">
          <a:xfrm>
            <a:off x="7599363"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12" name="Line 48"/>
          <p:cNvSpPr>
            <a:spLocks noChangeShapeType="1"/>
          </p:cNvSpPr>
          <p:nvPr/>
        </p:nvSpPr>
        <p:spPr bwMode="auto">
          <a:xfrm>
            <a:off x="2763838" y="4670425"/>
            <a:ext cx="0" cy="5397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6116" name="Text Box 52"/>
          <p:cNvSpPr txBox="1">
            <a:spLocks noChangeArrowheads="1"/>
          </p:cNvSpPr>
          <p:nvPr/>
        </p:nvSpPr>
        <p:spPr bwMode="auto">
          <a:xfrm>
            <a:off x="7999413" y="471011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X</a:t>
            </a:r>
            <a:endParaRPr lang="en-GB" i="1"/>
          </a:p>
        </p:txBody>
      </p:sp>
      <p:sp>
        <p:nvSpPr>
          <p:cNvPr id="216117" name="Text Box 53"/>
          <p:cNvSpPr txBox="1">
            <a:spLocks noChangeArrowheads="1"/>
          </p:cNvSpPr>
          <p:nvPr/>
        </p:nvSpPr>
        <p:spPr bwMode="auto">
          <a:xfrm>
            <a:off x="4957763" y="4735513"/>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10</a:t>
            </a:r>
            <a:endParaRPr lang="en-GB" i="1"/>
          </a:p>
        </p:txBody>
      </p:sp>
      <p:sp>
        <p:nvSpPr>
          <p:cNvPr id="216118" name="Text Box 54"/>
          <p:cNvSpPr txBox="1">
            <a:spLocks noChangeArrowheads="1"/>
          </p:cNvSpPr>
          <p:nvPr/>
        </p:nvSpPr>
        <p:spPr bwMode="auto">
          <a:xfrm>
            <a:off x="5561013" y="4735513"/>
            <a:ext cx="495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11</a:t>
            </a:r>
            <a:endParaRPr lang="en-GB" i="1"/>
          </a:p>
        </p:txBody>
      </p:sp>
      <p:sp>
        <p:nvSpPr>
          <p:cNvPr id="216119" name="Text Box 55"/>
          <p:cNvSpPr txBox="1">
            <a:spLocks noChangeArrowheads="1"/>
          </p:cNvSpPr>
          <p:nvPr/>
        </p:nvSpPr>
        <p:spPr bwMode="auto">
          <a:xfrm>
            <a:off x="4422775"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9</a:t>
            </a:r>
            <a:endParaRPr lang="en-GB" i="1"/>
          </a:p>
        </p:txBody>
      </p:sp>
      <p:sp>
        <p:nvSpPr>
          <p:cNvPr id="216120" name="Text Box 56"/>
          <p:cNvSpPr txBox="1">
            <a:spLocks noChangeArrowheads="1"/>
          </p:cNvSpPr>
          <p:nvPr/>
        </p:nvSpPr>
        <p:spPr bwMode="auto">
          <a:xfrm>
            <a:off x="3808413" y="4735513"/>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8</a:t>
            </a:r>
            <a:endParaRPr lang="en-GB" i="1"/>
          </a:p>
        </p:txBody>
      </p:sp>
      <p:sp>
        <p:nvSpPr>
          <p:cNvPr id="216121" name="Text Box 57"/>
          <p:cNvSpPr txBox="1">
            <a:spLocks noChangeArrowheads="1"/>
          </p:cNvSpPr>
          <p:nvPr/>
        </p:nvSpPr>
        <p:spPr bwMode="auto">
          <a:xfrm>
            <a:off x="3221038" y="4735513"/>
            <a:ext cx="37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7</a:t>
            </a:r>
            <a:endParaRPr lang="en-GB" i="1"/>
          </a:p>
        </p:txBody>
      </p:sp>
      <p:sp>
        <p:nvSpPr>
          <p:cNvPr id="216122" name="Text Box 58"/>
          <p:cNvSpPr txBox="1">
            <a:spLocks noChangeArrowheads="1"/>
          </p:cNvSpPr>
          <p:nvPr/>
        </p:nvSpPr>
        <p:spPr bwMode="auto">
          <a:xfrm>
            <a:off x="2598738" y="4735513"/>
            <a:ext cx="363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6</a:t>
            </a:r>
            <a:endParaRPr lang="en-GB" i="1"/>
          </a:p>
        </p:txBody>
      </p:sp>
      <p:sp>
        <p:nvSpPr>
          <p:cNvPr id="216123" name="Text Box 59"/>
          <p:cNvSpPr txBox="1">
            <a:spLocks noChangeArrowheads="1"/>
          </p:cNvSpPr>
          <p:nvPr/>
        </p:nvSpPr>
        <p:spPr bwMode="auto">
          <a:xfrm>
            <a:off x="6165850" y="4735513"/>
            <a:ext cx="533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12</a:t>
            </a:r>
            <a:endParaRPr lang="en-GB" i="1"/>
          </a:p>
        </p:txBody>
      </p:sp>
      <p:sp>
        <p:nvSpPr>
          <p:cNvPr id="216124" name="Text Box 60"/>
          <p:cNvSpPr txBox="1">
            <a:spLocks noChangeArrowheads="1"/>
          </p:cNvSpPr>
          <p:nvPr/>
        </p:nvSpPr>
        <p:spPr bwMode="auto">
          <a:xfrm>
            <a:off x="6761163" y="4735513"/>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13</a:t>
            </a:r>
            <a:endParaRPr lang="en-GB" i="1"/>
          </a:p>
        </p:txBody>
      </p:sp>
      <p:sp>
        <p:nvSpPr>
          <p:cNvPr id="216125" name="Text Box 61"/>
          <p:cNvSpPr txBox="1">
            <a:spLocks noChangeArrowheads="1"/>
          </p:cNvSpPr>
          <p:nvPr/>
        </p:nvSpPr>
        <p:spPr bwMode="auto">
          <a:xfrm>
            <a:off x="7375525" y="4735513"/>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b="1"/>
              <a:t>14</a:t>
            </a:r>
            <a:endParaRPr lang="en-GB" i="1"/>
          </a:p>
        </p:txBody>
      </p:sp>
      <p:sp>
        <p:nvSpPr>
          <p:cNvPr id="216128" name="Line 64"/>
          <p:cNvSpPr>
            <a:spLocks noChangeShapeType="1"/>
          </p:cNvSpPr>
          <p:nvPr/>
        </p:nvSpPr>
        <p:spPr bwMode="auto">
          <a:xfrm>
            <a:off x="8137525" y="4792663"/>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6131" name="Text Box 67"/>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Suppose that we have a sample of data for the example model and the sample mean </a:t>
            </a:r>
            <a:r>
              <a:rPr lang="en-GB" sz="1500" b="1" i="1" dirty="0"/>
              <a:t>X</a:t>
            </a:r>
            <a:r>
              <a:rPr lang="en-GB" sz="1500" b="1" dirty="0"/>
              <a:t> is 9.  Would this be evidence against the null hypothesis </a:t>
            </a:r>
            <a:r>
              <a:rPr lang="en-GB" sz="1500" b="1" i="1" dirty="0">
                <a:latin typeface="Symbol" pitchFamily="18" charset="2"/>
              </a:rPr>
              <a:t>m </a:t>
            </a:r>
            <a:r>
              <a:rPr lang="en-GB" sz="1500" b="1" dirty="0"/>
              <a:t>= 10?</a:t>
            </a:r>
          </a:p>
        </p:txBody>
      </p:sp>
      <p:sp>
        <p:nvSpPr>
          <p:cNvPr id="216132" name="Line 68"/>
          <p:cNvSpPr>
            <a:spLocks noChangeShapeType="1"/>
          </p:cNvSpPr>
          <p:nvPr/>
        </p:nvSpPr>
        <p:spPr bwMode="auto">
          <a:xfrm>
            <a:off x="8093075" y="5849938"/>
            <a:ext cx="904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6133" name="Oval 69"/>
          <p:cNvSpPr>
            <a:spLocks noChangeAspect="1" noChangeArrowheads="1"/>
          </p:cNvSpPr>
          <p:nvPr/>
        </p:nvSpPr>
        <p:spPr bwMode="auto">
          <a:xfrm>
            <a:off x="4503738" y="4648200"/>
            <a:ext cx="144462" cy="144463"/>
          </a:xfrm>
          <a:prstGeom prst="ellipse">
            <a:avLst/>
          </a:prstGeom>
          <a:solidFill>
            <a:srgbClr val="00FF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TESTING A HYPOTHESIS RELATING TO THE POPULATION MEAN</a:t>
            </a:r>
            <a:endParaRPr lang="en-GB" sz="1600" dirty="0">
              <a:latin typeface="Times New Roman" pitchFamily="18" charset="0"/>
            </a:endParaRPr>
          </a:p>
        </p:txBody>
      </p:sp>
      <p:sp>
        <p:nvSpPr>
          <p:cNvPr id="41" name="Text Box 28"/>
          <p:cNvSpPr txBox="1">
            <a:spLocks noChangeArrowheads="1"/>
          </p:cNvSpPr>
          <p:nvPr/>
        </p:nvSpPr>
        <p:spPr bwMode="auto">
          <a:xfrm>
            <a:off x="723900" y="958850"/>
            <a:ext cx="20955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t>probability density</a:t>
            </a:r>
          </a:p>
          <a:p>
            <a:r>
              <a:rPr lang="en-GB" sz="1600" b="1" dirty="0"/>
              <a:t>function of </a:t>
            </a:r>
            <a:r>
              <a:rPr lang="en-GB" sz="1600" b="1" i="1" dirty="0"/>
              <a:t>X</a:t>
            </a:r>
            <a:endParaRPr lang="en-GB" sz="1600" dirty="0"/>
          </a:p>
        </p:txBody>
      </p:sp>
      <p:sp>
        <p:nvSpPr>
          <p:cNvPr id="42" name="Line 42"/>
          <p:cNvSpPr>
            <a:spLocks noChangeShapeType="1"/>
          </p:cNvSpPr>
          <p:nvPr/>
        </p:nvSpPr>
        <p:spPr bwMode="auto">
          <a:xfrm>
            <a:off x="1965325" y="1287463"/>
            <a:ext cx="900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3" name="Rectangle 16"/>
          <p:cNvSpPr>
            <a:spLocks noChangeArrowheads="1"/>
          </p:cNvSpPr>
          <p:nvPr/>
        </p:nvSpPr>
        <p:spPr bwMode="auto">
          <a:xfrm>
            <a:off x="3440113" y="1333500"/>
            <a:ext cx="4514850" cy="771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Text Box 63"/>
          <p:cNvSpPr txBox="1">
            <a:spLocks noChangeArrowheads="1"/>
          </p:cNvSpPr>
          <p:nvPr/>
        </p:nvSpPr>
        <p:spPr bwMode="auto">
          <a:xfrm>
            <a:off x="3505200" y="1389063"/>
            <a:ext cx="44592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dirty="0"/>
              <a:t>Distribution of </a:t>
            </a:r>
            <a:r>
              <a:rPr lang="en-GB" sz="1800" b="1" i="1" dirty="0"/>
              <a:t>X</a:t>
            </a:r>
            <a:r>
              <a:rPr lang="en-GB" sz="1800" b="1" dirty="0"/>
              <a:t> under </a:t>
            </a:r>
            <a:r>
              <a:rPr lang="en-GB" sz="1800" b="1" i="1" dirty="0" smtClean="0"/>
              <a:t>H</a:t>
            </a:r>
            <a:r>
              <a:rPr lang="en-GB" sz="1800" b="1" baseline="-25000" dirty="0" smtClean="0"/>
              <a:t>0</a:t>
            </a:r>
            <a:r>
              <a:rPr lang="en-GB" sz="1800" b="1" dirty="0"/>
              <a:t>: </a:t>
            </a:r>
            <a:r>
              <a:rPr lang="en-GB" sz="1800" b="1" i="1" dirty="0">
                <a:latin typeface="Symbol" pitchFamily="18" charset="2"/>
              </a:rPr>
              <a:t>m</a:t>
            </a:r>
            <a:r>
              <a:rPr lang="en-GB" sz="1800" b="1" dirty="0"/>
              <a:t> =</a:t>
            </a:r>
            <a:r>
              <a:rPr lang="en-GB" sz="1800" b="1" dirty="0" smtClean="0"/>
              <a:t>10</a:t>
            </a:r>
          </a:p>
          <a:p>
            <a:pPr>
              <a:spcBef>
                <a:spcPts val="0"/>
              </a:spcBef>
            </a:pPr>
            <a:r>
              <a:rPr lang="en-GB" sz="1800" b="1" dirty="0" smtClean="0"/>
              <a:t>(standard </a:t>
            </a:r>
            <a:r>
              <a:rPr lang="en-GB" sz="1800" b="1" dirty="0"/>
              <a:t>deviation =</a:t>
            </a:r>
            <a:r>
              <a:rPr lang="en-GB" sz="1800" b="1" dirty="0" smtClean="0"/>
              <a:t> </a:t>
            </a:r>
            <a:r>
              <a:rPr lang="en-GB" sz="1800" b="1" dirty="0"/>
              <a:t>1 taken as given)</a:t>
            </a:r>
            <a:endParaRPr lang="en-GB" sz="900" dirty="0"/>
          </a:p>
        </p:txBody>
      </p:sp>
      <p:sp>
        <p:nvSpPr>
          <p:cNvPr id="50" name="Line 77"/>
          <p:cNvSpPr>
            <a:spLocks noChangeShapeType="1"/>
          </p:cNvSpPr>
          <p:nvPr/>
        </p:nvSpPr>
        <p:spPr bwMode="auto">
          <a:xfrm>
            <a:off x="5270500" y="1468438"/>
            <a:ext cx="107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4F94D74-DA1F-4CBC-9310-25CA6937008E}"/>
</file>

<file path=customXml/itemProps2.xml><?xml version="1.0" encoding="utf-8"?>
<ds:datastoreItem xmlns:ds="http://schemas.openxmlformats.org/officeDocument/2006/customXml" ds:itemID="{F4736204-B6D3-4FAA-86FE-67840FCA0BDD}"/>
</file>

<file path=customXml/itemProps3.xml><?xml version="1.0" encoding="utf-8"?>
<ds:datastoreItem xmlns:ds="http://schemas.openxmlformats.org/officeDocument/2006/customXml" ds:itemID="{64A12075-84E5-4FCD-A620-59421EA30E28}"/>
</file>

<file path=docProps/app.xml><?xml version="1.0" encoding="utf-8"?>
<Properties xmlns="http://schemas.openxmlformats.org/officeDocument/2006/extended-properties" xmlns:vt="http://schemas.openxmlformats.org/officeDocument/2006/docPropsVTypes">
  <TotalTime>4701</TotalTime>
  <Words>4238</Words>
  <Application>Microsoft Office PowerPoint</Application>
  <PresentationFormat>On-screen Show (4:3)</PresentationFormat>
  <Paragraphs>953</Paragraphs>
  <Slides>56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5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129</cp:revision>
  <dcterms:created xsi:type="dcterms:W3CDTF">1998-05-09T13:24:56Z</dcterms:created>
  <dcterms:modified xsi:type="dcterms:W3CDTF">2016-04-21T12:29:45Z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