
<file path=[Content_Types].xml><?xml version="1.0" encoding="utf-8"?>
<Types xmlns="http://schemas.openxmlformats.org/package/2006/content-types">
  <Default Extension="bin" ContentType="application/vnd.openxmlformats-officedocument.oleObject"/>
  <Default Extension="jpeg" ContentType="image/jpeg"/>
  <Default Extension="rels" ContentType="application/vnd.openxmlformats-package.relationships+xml"/>
  <Default Extension="vml" ContentType="application/vnd.openxmlformats-officedocument.vmlDrawing"/>
  <Default Extension="wmf" ContentType="image/x-wmf"/>
  <Default Extension="xml" ContentType="application/xml"/>
  <Override PartName="/ppt/presentation.xml" ContentType="application/vnd.openxmlformats-officedocument.presentationml.presentation.main+xml"/>
  <Override PartName="/ppt/slides/slide21.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22.xml" ContentType="application/vnd.openxmlformats-officedocument.presentationml.slide+xml"/>
  <Override PartName="/ppt/slides/slide9.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23.xml" ContentType="application/vnd.openxmlformats-officedocument.presentationml.slide+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26.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5.xml" ContentType="application/vnd.openxmlformats-officedocument.presentationml.slide+xml"/>
  <Override PartName="/ppt/slides/slide24.xml" ContentType="application/vnd.openxmlformats-officedocument.presentationml.slide+xml"/>
  <Override PartName="/ppt/slides/slide18.xml" ContentType="application/vnd.openxmlformats-officedocument.presentationml.slide+xml"/>
  <Override PartName="/ppt/slides/slide17.xml" ContentType="application/vnd.openxmlformats-officedocument.presentationml.slide+xml"/>
  <Override PartName="/ppt/slides/slide16.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Masters/slideMaster1.xml" ContentType="application/vnd.openxmlformats-officedocument.presentationml.slideMaster+xml"/>
  <Override PartName="/ppt/slideLayouts/slideLayout9.xml" ContentType="application/vnd.openxmlformats-officedocument.presentationml.slideLayout+xml"/>
  <Override PartName="/ppt/slideLayouts/slideLayout8.xml" ContentType="application/vnd.openxmlformats-officedocument.presentationml.slideLayout+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1.xml" ContentType="application/vnd.openxmlformats-officedocument.theme+xml"/>
  <Override PartName="/ppt/theme/theme2.xml" ContentType="application/vnd.openxmlformats-officedocument.theme+xml"/>
  <Override PartName="/ppt/notesMasters/notesMaster1.xml" ContentType="application/vnd.openxmlformats-officedocument.presentationml.notesMaster+xml"/>
  <Override PartName="/ppt/viewProps.xml" ContentType="application/vnd.openxmlformats-officedocument.presentationml.viewProps+xml"/>
  <Override PartName="/ppt/presProps.xml" ContentType="application/vnd.openxmlformats-officedocument.presentationml.pres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notesMasterIdLst>
    <p:notesMasterId r:id="rId28"/>
  </p:notesMasterIdLst>
  <p:sldIdLst>
    <p:sldId id="423" r:id="rId2"/>
    <p:sldId id="354" r:id="rId3"/>
    <p:sldId id="355" r:id="rId4"/>
    <p:sldId id="403" r:id="rId5"/>
    <p:sldId id="404" r:id="rId6"/>
    <p:sldId id="402" r:id="rId7"/>
    <p:sldId id="401" r:id="rId8"/>
    <p:sldId id="405" r:id="rId9"/>
    <p:sldId id="406" r:id="rId10"/>
    <p:sldId id="407" r:id="rId11"/>
    <p:sldId id="408" r:id="rId12"/>
    <p:sldId id="409" r:id="rId13"/>
    <p:sldId id="410" r:id="rId14"/>
    <p:sldId id="411" r:id="rId15"/>
    <p:sldId id="412" r:id="rId16"/>
    <p:sldId id="413" r:id="rId17"/>
    <p:sldId id="414" r:id="rId18"/>
    <p:sldId id="415" r:id="rId19"/>
    <p:sldId id="416" r:id="rId20"/>
    <p:sldId id="417" r:id="rId21"/>
    <p:sldId id="418" r:id="rId22"/>
    <p:sldId id="419" r:id="rId23"/>
    <p:sldId id="420" r:id="rId24"/>
    <p:sldId id="421" r:id="rId25"/>
    <p:sldId id="422" r:id="rId26"/>
    <p:sldId id="284" r:id="rId27"/>
  </p:sldIdLst>
  <p:sldSz cx="9144000" cy="6858000" type="screen4x3"/>
  <p:notesSz cx="6858000" cy="9144000"/>
  <p:defaultTextStyle>
    <a:defPPr>
      <a:defRPr lang="en-US"/>
    </a:defPPr>
    <a:lvl1pPr algn="l" rtl="0" eaLnBrk="0" fontAlgn="base" hangingPunct="0">
      <a:spcBef>
        <a:spcPct val="0"/>
      </a:spcBef>
      <a:spcAft>
        <a:spcPct val="0"/>
      </a:spcAft>
      <a:defRPr sz="1400" kern="1200">
        <a:solidFill>
          <a:schemeClr val="tx1"/>
        </a:solidFill>
        <a:latin typeface="Arial" charset="0"/>
        <a:ea typeface="+mn-ea"/>
        <a:cs typeface="+mn-cs"/>
      </a:defRPr>
    </a:lvl1pPr>
    <a:lvl2pPr marL="457200" algn="l" rtl="0" eaLnBrk="0" fontAlgn="base" hangingPunct="0">
      <a:spcBef>
        <a:spcPct val="0"/>
      </a:spcBef>
      <a:spcAft>
        <a:spcPct val="0"/>
      </a:spcAft>
      <a:defRPr sz="1400" kern="1200">
        <a:solidFill>
          <a:schemeClr val="tx1"/>
        </a:solidFill>
        <a:latin typeface="Arial" charset="0"/>
        <a:ea typeface="+mn-ea"/>
        <a:cs typeface="+mn-cs"/>
      </a:defRPr>
    </a:lvl2pPr>
    <a:lvl3pPr marL="914400" algn="l" rtl="0" eaLnBrk="0" fontAlgn="base" hangingPunct="0">
      <a:spcBef>
        <a:spcPct val="0"/>
      </a:spcBef>
      <a:spcAft>
        <a:spcPct val="0"/>
      </a:spcAft>
      <a:defRPr sz="1400" kern="1200">
        <a:solidFill>
          <a:schemeClr val="tx1"/>
        </a:solidFill>
        <a:latin typeface="Arial" charset="0"/>
        <a:ea typeface="+mn-ea"/>
        <a:cs typeface="+mn-cs"/>
      </a:defRPr>
    </a:lvl3pPr>
    <a:lvl4pPr marL="1371600" algn="l" rtl="0" eaLnBrk="0" fontAlgn="base" hangingPunct="0">
      <a:spcBef>
        <a:spcPct val="0"/>
      </a:spcBef>
      <a:spcAft>
        <a:spcPct val="0"/>
      </a:spcAft>
      <a:defRPr sz="1400" kern="1200">
        <a:solidFill>
          <a:schemeClr val="tx1"/>
        </a:solidFill>
        <a:latin typeface="Arial" charset="0"/>
        <a:ea typeface="+mn-ea"/>
        <a:cs typeface="+mn-cs"/>
      </a:defRPr>
    </a:lvl4pPr>
    <a:lvl5pPr marL="1828800" algn="l" rtl="0" eaLnBrk="0" fontAlgn="base" hangingPunct="0">
      <a:spcBef>
        <a:spcPct val="0"/>
      </a:spcBef>
      <a:spcAft>
        <a:spcPct val="0"/>
      </a:spcAft>
      <a:defRPr sz="1400" kern="1200">
        <a:solidFill>
          <a:schemeClr val="tx1"/>
        </a:solidFill>
        <a:latin typeface="Arial" charset="0"/>
        <a:ea typeface="+mn-ea"/>
        <a:cs typeface="+mn-cs"/>
      </a:defRPr>
    </a:lvl5pPr>
    <a:lvl6pPr marL="2286000" algn="l" defTabSz="914400" rtl="0" eaLnBrk="1" latinLnBrk="0" hangingPunct="1">
      <a:defRPr sz="1400" kern="1200">
        <a:solidFill>
          <a:schemeClr val="tx1"/>
        </a:solidFill>
        <a:latin typeface="Arial" charset="0"/>
        <a:ea typeface="+mn-ea"/>
        <a:cs typeface="+mn-cs"/>
      </a:defRPr>
    </a:lvl6pPr>
    <a:lvl7pPr marL="2743200" algn="l" defTabSz="914400" rtl="0" eaLnBrk="1" latinLnBrk="0" hangingPunct="1">
      <a:defRPr sz="1400" kern="1200">
        <a:solidFill>
          <a:schemeClr val="tx1"/>
        </a:solidFill>
        <a:latin typeface="Arial" charset="0"/>
        <a:ea typeface="+mn-ea"/>
        <a:cs typeface="+mn-cs"/>
      </a:defRPr>
    </a:lvl7pPr>
    <a:lvl8pPr marL="3200400" algn="l" defTabSz="914400" rtl="0" eaLnBrk="1" latinLnBrk="0" hangingPunct="1">
      <a:defRPr sz="1400" kern="1200">
        <a:solidFill>
          <a:schemeClr val="tx1"/>
        </a:solidFill>
        <a:latin typeface="Arial" charset="0"/>
        <a:ea typeface="+mn-ea"/>
        <a:cs typeface="+mn-cs"/>
      </a:defRPr>
    </a:lvl8pPr>
    <a:lvl9pPr marL="3657600" algn="l" defTabSz="914400" rtl="0" eaLnBrk="1" latinLnBrk="0" hangingPunct="1">
      <a:defRPr sz="14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969696"/>
    <a:srgbClr val="003366"/>
    <a:srgbClr val="F8F8FA"/>
    <a:srgbClr val="3366FF"/>
    <a:srgbClr val="FFFF00"/>
    <a:srgbClr val="00FF00"/>
    <a:srgbClr val="FF0000"/>
    <a:srgbClr val="000000"/>
    <a:srgbClr val="66FFFF"/>
    <a:srgbClr val="C0C0C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108" autoAdjust="0"/>
    <p:restoredTop sz="94660"/>
  </p:normalViewPr>
  <p:slideViewPr>
    <p:cSldViewPr snapToGrid="0" showGuides="1">
      <p:cViewPr>
        <p:scale>
          <a:sx n="100" d="100"/>
          <a:sy n="100" d="100"/>
        </p:scale>
        <p:origin x="-2058" y="-324"/>
      </p:cViewPr>
      <p:guideLst>
        <p:guide orient="horz" pos="3678"/>
        <p:guide pos="2880"/>
      </p:guideLst>
    </p:cSldViewPr>
  </p:slideViewPr>
  <p:notesTextViewPr>
    <p:cViewPr>
      <p:scale>
        <a:sx n="100" d="100"/>
        <a:sy n="100" d="100"/>
      </p:scale>
      <p:origin x="0" y="0"/>
    </p:cViewPr>
  </p:notesTextViewPr>
  <p:sorterViewPr>
    <p:cViewPr>
      <p:scale>
        <a:sx n="66" d="100"/>
        <a:sy n="66" d="100"/>
      </p:scale>
      <p:origin x="0" y="4800"/>
    </p:cViewPr>
  </p:sorterViewPr>
  <p:notesViewPr>
    <p:cSldViewPr snapToGrid="0" showGuides="1">
      <p:cViewPr varScale="1">
        <p:scale>
          <a:sx n="29" d="100"/>
          <a:sy n="29" d="100"/>
        </p:scale>
        <p:origin x="-1181" y="-72"/>
      </p:cViewPr>
      <p:guideLst>
        <p:guide orient="horz" pos="2880"/>
        <p:guide pos="2160"/>
      </p:guideLst>
    </p:cSldViewPr>
  </p:notesViewPr>
  <p:gridSpacing cx="36004" cy="36004"/>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customXml" Target="../customXml/item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customXml" Target="../customXml/item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 Id="rId35" Type="http://schemas.openxmlformats.org/officeDocument/2006/relationships/customXml" Target="../customXml/item3.xml"/><Relationship Id="rId8" Type="http://schemas.openxmlformats.org/officeDocument/2006/relationships/slide" Target="slides/slide7.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w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2.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2.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2.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2.w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2.w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2.w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2.w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2.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9026"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a:lvl1pPr>
          </a:lstStyle>
          <a:p>
            <a:endParaRPr lang="en-GB"/>
          </a:p>
        </p:txBody>
      </p:sp>
      <p:sp>
        <p:nvSpPr>
          <p:cNvPr id="129027" name="Rectangle 3"/>
          <p:cNvSpPr>
            <a:spLocks noGrp="1" noChangeArrowheads="1"/>
          </p:cNvSpPr>
          <p:nvPr>
            <p:ph type="dt" idx="1"/>
          </p:nvPr>
        </p:nvSpPr>
        <p:spPr bwMode="auto">
          <a:xfrm>
            <a:off x="388620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a:lvl1pPr>
          </a:lstStyle>
          <a:p>
            <a:endParaRPr lang="en-GB"/>
          </a:p>
        </p:txBody>
      </p:sp>
      <p:sp>
        <p:nvSpPr>
          <p:cNvPr id="129028"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129029" name="Rectangle 5"/>
          <p:cNvSpPr>
            <a:spLocks noGrp="1" noChangeArrowheads="1"/>
          </p:cNvSpPr>
          <p:nvPr>
            <p:ph type="body" sz="quarter" idx="3"/>
          </p:nvPr>
        </p:nvSpPr>
        <p:spPr bwMode="auto">
          <a:xfrm>
            <a:off x="914400" y="4343400"/>
            <a:ext cx="50292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p>
        </p:txBody>
      </p:sp>
      <p:sp>
        <p:nvSpPr>
          <p:cNvPr id="129030" name="Rectangle 6"/>
          <p:cNvSpPr>
            <a:spLocks noGrp="1" noChangeArrowheads="1"/>
          </p:cNvSpPr>
          <p:nvPr>
            <p:ph type="ftr" sz="quarter" idx="4"/>
          </p:nvPr>
        </p:nvSpPr>
        <p:spPr bwMode="auto">
          <a:xfrm>
            <a:off x="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a:lvl1pPr>
          </a:lstStyle>
          <a:p>
            <a:endParaRPr lang="en-GB"/>
          </a:p>
        </p:txBody>
      </p:sp>
      <p:sp>
        <p:nvSpPr>
          <p:cNvPr id="129031" name="Rectangle 7"/>
          <p:cNvSpPr>
            <a:spLocks noGrp="1" noChangeArrowheads="1"/>
          </p:cNvSpPr>
          <p:nvPr>
            <p:ph type="sldNum" sz="quarter" idx="5"/>
          </p:nvPr>
        </p:nvSpPr>
        <p:spPr bwMode="auto">
          <a:xfrm>
            <a:off x="388620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a:lvl1pPr>
          </a:lstStyle>
          <a:p>
            <a:fld id="{9B21D9F2-B2EF-42B1-83FE-2BA71283367E}" type="slidenum">
              <a:rPr lang="en-GB"/>
              <a:pPr/>
              <a:t>‹#›</a:t>
            </a:fld>
            <a:endParaRPr lang="en-GB"/>
          </a:p>
        </p:txBody>
      </p:sp>
    </p:spTree>
    <p:extLst>
      <p:ext uri="{BB962C8B-B14F-4D97-AF65-F5344CB8AC3E}">
        <p14:creationId xmlns:p14="http://schemas.microsoft.com/office/powerpoint/2010/main" val="375849258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E29987F0-2E58-4772-B63E-8657C30D857A}" type="slidenum">
              <a:rPr lang="en-US"/>
              <a:pPr/>
              <a:t>‹#›</a:t>
            </a:fld>
            <a:endParaRPr lang="en-US"/>
          </a:p>
        </p:txBody>
      </p:sp>
    </p:spTree>
    <p:extLst>
      <p:ext uri="{BB962C8B-B14F-4D97-AF65-F5344CB8AC3E}">
        <p14:creationId xmlns:p14="http://schemas.microsoft.com/office/powerpoint/2010/main" val="274439347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736A1CF1-8A08-4C69-80A5-D4A67E4CECEE}" type="slidenum">
              <a:rPr lang="en-US"/>
              <a:pPr/>
              <a:t>‹#›</a:t>
            </a:fld>
            <a:endParaRPr lang="en-US"/>
          </a:p>
        </p:txBody>
      </p:sp>
    </p:spTree>
    <p:extLst>
      <p:ext uri="{BB962C8B-B14F-4D97-AF65-F5344CB8AC3E}">
        <p14:creationId xmlns:p14="http://schemas.microsoft.com/office/powerpoint/2010/main" val="327799475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3932BEF4-0F22-4B07-AD31-BE545FA8CAA3}" type="slidenum">
              <a:rPr lang="en-US"/>
              <a:pPr/>
              <a:t>‹#›</a:t>
            </a:fld>
            <a:endParaRPr lang="en-US"/>
          </a:p>
        </p:txBody>
      </p:sp>
    </p:spTree>
    <p:extLst>
      <p:ext uri="{BB962C8B-B14F-4D97-AF65-F5344CB8AC3E}">
        <p14:creationId xmlns:p14="http://schemas.microsoft.com/office/powerpoint/2010/main" val="20686958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F1BD364A-97EB-4A6C-A0F3-28EA66BA9184}" type="slidenum">
              <a:rPr lang="en-US"/>
              <a:pPr/>
              <a:t>‹#›</a:t>
            </a:fld>
            <a:endParaRPr lang="en-US"/>
          </a:p>
        </p:txBody>
      </p:sp>
    </p:spTree>
    <p:extLst>
      <p:ext uri="{BB962C8B-B14F-4D97-AF65-F5344CB8AC3E}">
        <p14:creationId xmlns:p14="http://schemas.microsoft.com/office/powerpoint/2010/main" val="3328483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76FEAD29-3E75-46C0-9772-FA31C48BB8ED}" type="slidenum">
              <a:rPr lang="en-US"/>
              <a:pPr/>
              <a:t>‹#›</a:t>
            </a:fld>
            <a:endParaRPr lang="en-US"/>
          </a:p>
        </p:txBody>
      </p:sp>
    </p:spTree>
    <p:extLst>
      <p:ext uri="{BB962C8B-B14F-4D97-AF65-F5344CB8AC3E}">
        <p14:creationId xmlns:p14="http://schemas.microsoft.com/office/powerpoint/2010/main" val="10672256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E4DF750C-6D46-46CC-A853-FAAD7EDC7AE7}" type="slidenum">
              <a:rPr lang="en-US"/>
              <a:pPr/>
              <a:t>‹#›</a:t>
            </a:fld>
            <a:endParaRPr lang="en-US"/>
          </a:p>
        </p:txBody>
      </p:sp>
    </p:spTree>
    <p:extLst>
      <p:ext uri="{BB962C8B-B14F-4D97-AF65-F5344CB8AC3E}">
        <p14:creationId xmlns:p14="http://schemas.microsoft.com/office/powerpoint/2010/main" val="380722085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lvl1pPr>
              <a:defRPr/>
            </a:lvl1pPr>
          </a:lstStyle>
          <a:p>
            <a:endParaRPr lang="en-US"/>
          </a:p>
        </p:txBody>
      </p:sp>
      <p:sp>
        <p:nvSpPr>
          <p:cNvPr id="8" name="Footer Placeholder 7"/>
          <p:cNvSpPr>
            <a:spLocks noGrp="1"/>
          </p:cNvSpPr>
          <p:nvPr>
            <p:ph type="ftr" sz="quarter" idx="11"/>
          </p:nvPr>
        </p:nvSpPr>
        <p:spPr/>
        <p:txBody>
          <a:bodyPr/>
          <a:lstStyle>
            <a:lvl1pPr>
              <a:defRPr/>
            </a:lvl1pPr>
          </a:lstStyle>
          <a:p>
            <a:endParaRPr lang="en-US"/>
          </a:p>
        </p:txBody>
      </p:sp>
      <p:sp>
        <p:nvSpPr>
          <p:cNvPr id="9" name="Slide Number Placeholder 8"/>
          <p:cNvSpPr>
            <a:spLocks noGrp="1"/>
          </p:cNvSpPr>
          <p:nvPr>
            <p:ph type="sldNum" sz="quarter" idx="12"/>
          </p:nvPr>
        </p:nvSpPr>
        <p:spPr/>
        <p:txBody>
          <a:bodyPr/>
          <a:lstStyle>
            <a:lvl1pPr>
              <a:defRPr/>
            </a:lvl1pPr>
          </a:lstStyle>
          <a:p>
            <a:fld id="{5C1A767B-99BA-4F90-BAB3-A479262F03C0}" type="slidenum">
              <a:rPr lang="en-US"/>
              <a:pPr/>
              <a:t>‹#›</a:t>
            </a:fld>
            <a:endParaRPr lang="en-US"/>
          </a:p>
        </p:txBody>
      </p:sp>
    </p:spTree>
    <p:extLst>
      <p:ext uri="{BB962C8B-B14F-4D97-AF65-F5344CB8AC3E}">
        <p14:creationId xmlns:p14="http://schemas.microsoft.com/office/powerpoint/2010/main" val="410681396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lvl1pPr>
              <a:defRPr/>
            </a:lvl1pPr>
          </a:lstStyle>
          <a:p>
            <a:endParaRPr lang="en-US"/>
          </a:p>
        </p:txBody>
      </p:sp>
      <p:sp>
        <p:nvSpPr>
          <p:cNvPr id="4" name="Footer Placeholder 3"/>
          <p:cNvSpPr>
            <a:spLocks noGrp="1"/>
          </p:cNvSpPr>
          <p:nvPr>
            <p:ph type="ftr" sz="quarter" idx="11"/>
          </p:nvPr>
        </p:nvSpPr>
        <p:spPr/>
        <p:txBody>
          <a:bodyPr/>
          <a:lstStyle>
            <a:lvl1pPr>
              <a:defRPr/>
            </a:lvl1pPr>
          </a:lstStyle>
          <a:p>
            <a:endParaRPr lang="en-US"/>
          </a:p>
        </p:txBody>
      </p:sp>
      <p:sp>
        <p:nvSpPr>
          <p:cNvPr id="5" name="Slide Number Placeholder 4"/>
          <p:cNvSpPr>
            <a:spLocks noGrp="1"/>
          </p:cNvSpPr>
          <p:nvPr>
            <p:ph type="sldNum" sz="quarter" idx="12"/>
          </p:nvPr>
        </p:nvSpPr>
        <p:spPr/>
        <p:txBody>
          <a:bodyPr/>
          <a:lstStyle>
            <a:lvl1pPr>
              <a:defRPr/>
            </a:lvl1pPr>
          </a:lstStyle>
          <a:p>
            <a:fld id="{D78B588A-CF8C-45D9-A196-7033F3021C7C}" type="slidenum">
              <a:rPr lang="en-US"/>
              <a:pPr/>
              <a:t>‹#›</a:t>
            </a:fld>
            <a:endParaRPr lang="en-US"/>
          </a:p>
        </p:txBody>
      </p:sp>
    </p:spTree>
    <p:extLst>
      <p:ext uri="{BB962C8B-B14F-4D97-AF65-F5344CB8AC3E}">
        <p14:creationId xmlns:p14="http://schemas.microsoft.com/office/powerpoint/2010/main" val="33057248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p>
        </p:txBody>
      </p:sp>
      <p:sp>
        <p:nvSpPr>
          <p:cNvPr id="3" name="Footer Placeholder 2"/>
          <p:cNvSpPr>
            <a:spLocks noGrp="1"/>
          </p:cNvSpPr>
          <p:nvPr>
            <p:ph type="ftr" sz="quarter" idx="11"/>
          </p:nvPr>
        </p:nvSpPr>
        <p:spPr/>
        <p:txBody>
          <a:bodyPr/>
          <a:lstStyle>
            <a:lvl1pPr>
              <a:defRPr/>
            </a:lvl1pPr>
          </a:lstStyle>
          <a:p>
            <a:endParaRPr lang="en-US"/>
          </a:p>
        </p:txBody>
      </p:sp>
      <p:sp>
        <p:nvSpPr>
          <p:cNvPr id="4" name="Slide Number Placeholder 3"/>
          <p:cNvSpPr>
            <a:spLocks noGrp="1"/>
          </p:cNvSpPr>
          <p:nvPr>
            <p:ph type="sldNum" sz="quarter" idx="12"/>
          </p:nvPr>
        </p:nvSpPr>
        <p:spPr/>
        <p:txBody>
          <a:bodyPr/>
          <a:lstStyle>
            <a:lvl1pPr>
              <a:defRPr/>
            </a:lvl1pPr>
          </a:lstStyle>
          <a:p>
            <a:fld id="{5BD5EE8D-578A-47DD-AC63-4907A8AA49E7}" type="slidenum">
              <a:rPr lang="en-US"/>
              <a:pPr/>
              <a:t>‹#›</a:t>
            </a:fld>
            <a:endParaRPr lang="en-US"/>
          </a:p>
        </p:txBody>
      </p:sp>
    </p:spTree>
    <p:extLst>
      <p:ext uri="{BB962C8B-B14F-4D97-AF65-F5344CB8AC3E}">
        <p14:creationId xmlns:p14="http://schemas.microsoft.com/office/powerpoint/2010/main" val="10986248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51FACF4E-BC0F-4606-B05A-0B54245AE627}" type="slidenum">
              <a:rPr lang="en-US"/>
              <a:pPr/>
              <a:t>‹#›</a:t>
            </a:fld>
            <a:endParaRPr lang="en-US"/>
          </a:p>
        </p:txBody>
      </p:sp>
    </p:spTree>
    <p:extLst>
      <p:ext uri="{BB962C8B-B14F-4D97-AF65-F5344CB8AC3E}">
        <p14:creationId xmlns:p14="http://schemas.microsoft.com/office/powerpoint/2010/main" val="82098162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902D560C-9C78-4AAD-96D5-9E370C99FE47}" type="slidenum">
              <a:rPr lang="en-US"/>
              <a:pPr/>
              <a:t>‹#›</a:t>
            </a:fld>
            <a:endParaRPr lang="en-US"/>
          </a:p>
        </p:txBody>
      </p:sp>
    </p:spTree>
    <p:extLst>
      <p:ext uri="{BB962C8B-B14F-4D97-AF65-F5344CB8AC3E}">
        <p14:creationId xmlns:p14="http://schemas.microsoft.com/office/powerpoint/2010/main" val="390973796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969696"/>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685800" y="1981200"/>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a:latin typeface="+mn-lt"/>
              </a:defRPr>
            </a:lvl1pPr>
          </a:lstStyle>
          <a:p>
            <a:endParaRPr lang="en-US"/>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a:latin typeface="+mn-lt"/>
              </a:defRPr>
            </a:lvl1pPr>
          </a:lstStyle>
          <a:p>
            <a:endParaRPr lang="en-US"/>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a:latin typeface="+mn-lt"/>
              </a:defRPr>
            </a:lvl1pPr>
          </a:lstStyle>
          <a:p>
            <a:fld id="{B658FC30-D7E9-45D8-A0BE-B67747452131}"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defRPr>
      </a:lvl5pPr>
      <a:lvl6pPr marL="457200" algn="ctr" rtl="0" eaLnBrk="0" fontAlgn="base" hangingPunct="0">
        <a:spcBef>
          <a:spcPct val="0"/>
        </a:spcBef>
        <a:spcAft>
          <a:spcPct val="0"/>
        </a:spcAft>
        <a:defRPr sz="4400">
          <a:solidFill>
            <a:schemeClr val="tx2"/>
          </a:solidFill>
          <a:latin typeface="Times New Roman" pitchFamily="18" charset="0"/>
        </a:defRPr>
      </a:lvl6pPr>
      <a:lvl7pPr marL="914400" algn="ctr" rtl="0" eaLnBrk="0" fontAlgn="base" hangingPunct="0">
        <a:spcBef>
          <a:spcPct val="0"/>
        </a:spcBef>
        <a:spcAft>
          <a:spcPct val="0"/>
        </a:spcAft>
        <a:defRPr sz="4400">
          <a:solidFill>
            <a:schemeClr val="tx2"/>
          </a:solidFill>
          <a:latin typeface="Times New Roman" pitchFamily="18" charset="0"/>
        </a:defRPr>
      </a:lvl7pPr>
      <a:lvl8pPr marL="1371600" algn="ctr" rtl="0" eaLnBrk="0" fontAlgn="base" hangingPunct="0">
        <a:spcBef>
          <a:spcPct val="0"/>
        </a:spcBef>
        <a:spcAft>
          <a:spcPct val="0"/>
        </a:spcAft>
        <a:defRPr sz="4400">
          <a:solidFill>
            <a:schemeClr val="tx2"/>
          </a:solidFill>
          <a:latin typeface="Times New Roman" pitchFamily="18" charset="0"/>
        </a:defRPr>
      </a:lvl8pPr>
      <a:lvl9pPr marL="1828800" algn="ctr" rtl="0" eaLnBrk="0" fontAlgn="base" hangingPunct="0">
        <a:spcBef>
          <a:spcPct val="0"/>
        </a:spcBef>
        <a:spcAft>
          <a:spcPct val="0"/>
        </a:spcAft>
        <a:defRPr sz="4400">
          <a:solidFill>
            <a:schemeClr val="tx2"/>
          </a:solidFill>
          <a:latin typeface="Times New Roman" pitchFamily="18"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7.xml"/><Relationship Id="rId1" Type="http://schemas.openxmlformats.org/officeDocument/2006/relationships/vmlDrawing" Target="../drawings/vmlDrawing1.vml"/><Relationship Id="rId5" Type="http://schemas.openxmlformats.org/officeDocument/2006/relationships/oleObject" Target="../embeddings/oleObject2.bin"/><Relationship Id="rId4" Type="http://schemas.openxmlformats.org/officeDocument/2006/relationships/image" Target="../media/image2.wmf"/></Relationships>
</file>

<file path=ppt/slides/_rels/slide15.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7.xml"/><Relationship Id="rId1" Type="http://schemas.openxmlformats.org/officeDocument/2006/relationships/vmlDrawing" Target="../drawings/vmlDrawing2.vml"/><Relationship Id="rId5" Type="http://schemas.openxmlformats.org/officeDocument/2006/relationships/oleObject" Target="../embeddings/oleObject4.bin"/><Relationship Id="rId4" Type="http://schemas.openxmlformats.org/officeDocument/2006/relationships/image" Target="../media/image2.wmf"/></Relationships>
</file>

<file path=ppt/slides/_rels/slide16.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Layout" Target="../slideLayouts/slideLayout7.xml"/><Relationship Id="rId1" Type="http://schemas.openxmlformats.org/officeDocument/2006/relationships/vmlDrawing" Target="../drawings/vmlDrawing3.vml"/><Relationship Id="rId5" Type="http://schemas.openxmlformats.org/officeDocument/2006/relationships/oleObject" Target="../embeddings/oleObject6.bin"/><Relationship Id="rId4" Type="http://schemas.openxmlformats.org/officeDocument/2006/relationships/image" Target="../media/image2.wmf"/></Relationships>
</file>

<file path=ppt/slides/_rels/slide17.xml.rels><?xml version="1.0" encoding="UTF-8" standalone="yes"?>
<Relationships xmlns="http://schemas.openxmlformats.org/package/2006/relationships"><Relationship Id="rId3" Type="http://schemas.openxmlformats.org/officeDocument/2006/relationships/oleObject" Target="../embeddings/oleObject7.bin"/><Relationship Id="rId2" Type="http://schemas.openxmlformats.org/officeDocument/2006/relationships/slideLayout" Target="../slideLayouts/slideLayout7.xml"/><Relationship Id="rId1" Type="http://schemas.openxmlformats.org/officeDocument/2006/relationships/vmlDrawing" Target="../drawings/vmlDrawing4.vml"/><Relationship Id="rId5" Type="http://schemas.openxmlformats.org/officeDocument/2006/relationships/oleObject" Target="../embeddings/oleObject8.bin"/><Relationship Id="rId4" Type="http://schemas.openxmlformats.org/officeDocument/2006/relationships/image" Target="../media/image2.wmf"/></Relationships>
</file>

<file path=ppt/slides/_rels/slide18.xml.rels><?xml version="1.0" encoding="UTF-8" standalone="yes"?>
<Relationships xmlns="http://schemas.openxmlformats.org/package/2006/relationships"><Relationship Id="rId3" Type="http://schemas.openxmlformats.org/officeDocument/2006/relationships/oleObject" Target="../embeddings/oleObject9.bin"/><Relationship Id="rId2" Type="http://schemas.openxmlformats.org/officeDocument/2006/relationships/slideLayout" Target="../slideLayouts/slideLayout7.xml"/><Relationship Id="rId1" Type="http://schemas.openxmlformats.org/officeDocument/2006/relationships/vmlDrawing" Target="../drawings/vmlDrawing5.vml"/><Relationship Id="rId5" Type="http://schemas.openxmlformats.org/officeDocument/2006/relationships/oleObject" Target="../embeddings/oleObject10.bin"/><Relationship Id="rId4" Type="http://schemas.openxmlformats.org/officeDocument/2006/relationships/image" Target="../media/image2.wmf"/></Relationships>
</file>

<file path=ppt/slides/_rels/slide19.xml.rels><?xml version="1.0" encoding="UTF-8" standalone="yes"?>
<Relationships xmlns="http://schemas.openxmlformats.org/package/2006/relationships"><Relationship Id="rId3" Type="http://schemas.openxmlformats.org/officeDocument/2006/relationships/oleObject" Target="../embeddings/oleObject11.bin"/><Relationship Id="rId2" Type="http://schemas.openxmlformats.org/officeDocument/2006/relationships/slideLayout" Target="../slideLayouts/slideLayout7.xml"/><Relationship Id="rId1" Type="http://schemas.openxmlformats.org/officeDocument/2006/relationships/vmlDrawing" Target="../drawings/vmlDrawing6.vml"/><Relationship Id="rId5" Type="http://schemas.openxmlformats.org/officeDocument/2006/relationships/oleObject" Target="../embeddings/oleObject12.bin"/><Relationship Id="rId4" Type="http://schemas.openxmlformats.org/officeDocument/2006/relationships/image" Target="../media/image2.wmf"/></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oleObject" Target="../embeddings/oleObject13.bin"/><Relationship Id="rId2" Type="http://schemas.openxmlformats.org/officeDocument/2006/relationships/slideLayout" Target="../slideLayouts/slideLayout7.xml"/><Relationship Id="rId1" Type="http://schemas.openxmlformats.org/officeDocument/2006/relationships/vmlDrawing" Target="../drawings/vmlDrawing7.vml"/><Relationship Id="rId5" Type="http://schemas.openxmlformats.org/officeDocument/2006/relationships/oleObject" Target="../embeddings/oleObject14.bin"/><Relationship Id="rId4" Type="http://schemas.openxmlformats.org/officeDocument/2006/relationships/image" Target="../media/image2.wmf"/></Relationships>
</file>

<file path=ppt/slides/_rels/slide23.xml.rels><?xml version="1.0" encoding="UTF-8" standalone="yes"?>
<Relationships xmlns="http://schemas.openxmlformats.org/package/2006/relationships"><Relationship Id="rId3" Type="http://schemas.openxmlformats.org/officeDocument/2006/relationships/oleObject" Target="../embeddings/oleObject15.bin"/><Relationship Id="rId2" Type="http://schemas.openxmlformats.org/officeDocument/2006/relationships/slideLayout" Target="../slideLayouts/slideLayout7.xml"/><Relationship Id="rId1" Type="http://schemas.openxmlformats.org/officeDocument/2006/relationships/vmlDrawing" Target="../drawings/vmlDrawing8.vml"/><Relationship Id="rId5" Type="http://schemas.openxmlformats.org/officeDocument/2006/relationships/oleObject" Target="../embeddings/oleObject16.bin"/><Relationship Id="rId4" Type="http://schemas.openxmlformats.org/officeDocument/2006/relationships/image" Target="../media/image2.wmf"/></Relationships>
</file>

<file path=ppt/slides/_rels/slide24.xml.rels><?xml version="1.0" encoding="UTF-8" standalone="yes"?>
<Relationships xmlns="http://schemas.openxmlformats.org/package/2006/relationships"><Relationship Id="rId3" Type="http://schemas.openxmlformats.org/officeDocument/2006/relationships/oleObject" Target="../embeddings/oleObject17.bin"/><Relationship Id="rId2" Type="http://schemas.openxmlformats.org/officeDocument/2006/relationships/slideLayout" Target="../slideLayouts/slideLayout7.xml"/><Relationship Id="rId1" Type="http://schemas.openxmlformats.org/officeDocument/2006/relationships/vmlDrawing" Target="../drawings/vmlDrawing9.vml"/><Relationship Id="rId5" Type="http://schemas.openxmlformats.org/officeDocument/2006/relationships/oleObject" Target="../embeddings/oleObject18.bin"/><Relationship Id="rId4" Type="http://schemas.openxmlformats.org/officeDocument/2006/relationships/image" Target="../media/image2.wmf"/></Relationships>
</file>

<file path=ppt/slides/_rels/slide25.xml.rels><?xml version="1.0" encoding="UTF-8" standalone="yes"?>
<Relationships xmlns="http://schemas.openxmlformats.org/package/2006/relationships"><Relationship Id="rId3" Type="http://schemas.openxmlformats.org/officeDocument/2006/relationships/oleObject" Target="../embeddings/oleObject19.bin"/><Relationship Id="rId2" Type="http://schemas.openxmlformats.org/officeDocument/2006/relationships/slideLayout" Target="../slideLayouts/slideLayout7.xml"/><Relationship Id="rId1" Type="http://schemas.openxmlformats.org/officeDocument/2006/relationships/vmlDrawing" Target="../drawings/vmlDrawing10.vml"/><Relationship Id="rId5" Type="http://schemas.openxmlformats.org/officeDocument/2006/relationships/oleObject" Target="../embeddings/oleObject20.bin"/><Relationship Id="rId4" Type="http://schemas.openxmlformats.org/officeDocument/2006/relationships/image" Target="../media/image2.wmf"/></Relationships>
</file>

<file path=ppt/slides/_rels/slide26.xml.rels><?xml version="1.0" encoding="UTF-8" standalone="yes"?>
<Relationships xmlns="http://schemas.openxmlformats.org/package/2006/relationships"><Relationship Id="rId3" Type="http://schemas.openxmlformats.org/officeDocument/2006/relationships/hyperlink" Target="http://www2.lse.ac.uk/study/summerSchools/summerSchool/Home.aspx" TargetMode="External"/><Relationship Id="rId2" Type="http://schemas.openxmlformats.org/officeDocument/2006/relationships/hyperlink" Target="http://www.oxfordtextbooks.co.uk/orc/dougherty5e/" TargetMode="External"/><Relationship Id="rId1" Type="http://schemas.openxmlformats.org/officeDocument/2006/relationships/slideLayout" Target="../slideLayouts/slideLayout7.xml"/><Relationship Id="rId4" Type="http://schemas.openxmlformats.org/officeDocument/2006/relationships/hyperlink" Target="../www.londoninternational.ac.uk/lse"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0" name="Rectangle 3"/>
          <p:cNvSpPr>
            <a:spLocks noGrp="1" noChangeArrowheads="1"/>
          </p:cNvSpPr>
          <p:nvPr>
            <p:ph type="subTitle" idx="1"/>
          </p:nvPr>
        </p:nvSpPr>
        <p:spPr bwMode="auto">
          <a:xfrm>
            <a:off x="1241425" y="3429000"/>
            <a:ext cx="6400800" cy="1752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GB" altLang="en-US" smtClean="0">
                <a:ea typeface="ＭＳ Ｐゴシック" pitchFamily="34" charset="-128"/>
              </a:rPr>
              <a:t>Chapter heading</a:t>
            </a:r>
          </a:p>
        </p:txBody>
      </p:sp>
      <p:sp>
        <p:nvSpPr>
          <p:cNvPr id="4101" name="Rectangle 2"/>
          <p:cNvSpPr>
            <a:spLocks noChangeArrowheads="1"/>
          </p:cNvSpPr>
          <p:nvPr/>
        </p:nvSpPr>
        <p:spPr bwMode="auto">
          <a:xfrm>
            <a:off x="296863" y="1223963"/>
            <a:ext cx="2749550"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50000"/>
              </a:spcBef>
            </a:pPr>
            <a:r>
              <a:rPr lang="en-GB" altLang="en-US">
                <a:solidFill>
                  <a:srgbClr val="042960"/>
                </a:solidFill>
              </a:rPr>
              <a:t>Type author name/s here</a:t>
            </a:r>
          </a:p>
          <a:p>
            <a:pPr>
              <a:spcBef>
                <a:spcPct val="50000"/>
              </a:spcBef>
            </a:pPr>
            <a:endParaRPr lang="en-GB" altLang="en-US">
              <a:solidFill>
                <a:srgbClr val="042960"/>
              </a:solidFill>
            </a:endParaRPr>
          </a:p>
        </p:txBody>
      </p:sp>
      <p:sp>
        <p:nvSpPr>
          <p:cNvPr id="6" name="Rectangle 5"/>
          <p:cNvSpPr/>
          <p:nvPr/>
        </p:nvSpPr>
        <p:spPr>
          <a:xfrm>
            <a:off x="0" y="20637"/>
            <a:ext cx="9131300" cy="6837363"/>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 name="Title 1"/>
          <p:cNvSpPr>
            <a:spLocks noGrp="1"/>
          </p:cNvSpPr>
          <p:nvPr>
            <p:ph type="ctrTitle"/>
          </p:nvPr>
        </p:nvSpPr>
        <p:spPr/>
        <p:txBody>
          <a:bodyPr/>
          <a:lstStyle/>
          <a:p>
            <a:endParaRPr lang="en-GB" dirty="0">
              <a:solidFill>
                <a:schemeClr val="bg1"/>
              </a:solidFill>
            </a:endParaRPr>
          </a:p>
        </p:txBody>
      </p:sp>
      <p:sp>
        <p:nvSpPr>
          <p:cNvPr id="9" name="Rectangle 8"/>
          <p:cNvSpPr/>
          <p:nvPr/>
        </p:nvSpPr>
        <p:spPr>
          <a:xfrm>
            <a:off x="281779" y="2008188"/>
            <a:ext cx="8567737" cy="4394200"/>
          </a:xfrm>
          <a:prstGeom prst="rect">
            <a:avLst/>
          </a:prstGeom>
          <a:solidFill>
            <a:srgbClr val="0021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4098" name="Picture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 y="0"/>
            <a:ext cx="9131300" cy="199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ectangle 2"/>
          <p:cNvSpPr>
            <a:spLocks noChangeArrowheads="1"/>
          </p:cNvSpPr>
          <p:nvPr/>
        </p:nvSpPr>
        <p:spPr bwMode="auto">
          <a:xfrm>
            <a:off x="296863" y="1223963"/>
            <a:ext cx="124906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ＭＳ Ｐゴシック" pitchFamily="34" charset="-128"/>
              </a:defRPr>
            </a:lvl1pPr>
            <a:lvl2pPr marL="742950" indent="-285750">
              <a:defRPr>
                <a:solidFill>
                  <a:schemeClr val="tx1"/>
                </a:solidFill>
                <a:latin typeface="Arial" charset="0"/>
                <a:ea typeface="ＭＳ Ｐゴシック" pitchFamily="34" charset="-128"/>
              </a:defRPr>
            </a:lvl2pPr>
            <a:lvl3pPr marL="1143000" indent="-228600">
              <a:defRPr>
                <a:solidFill>
                  <a:schemeClr val="tx1"/>
                </a:solidFill>
                <a:latin typeface="Arial" charset="0"/>
                <a:ea typeface="ＭＳ Ｐゴシック" pitchFamily="34" charset="-128"/>
              </a:defRPr>
            </a:lvl3pPr>
            <a:lvl4pPr marL="1600200" indent="-228600">
              <a:defRPr>
                <a:solidFill>
                  <a:schemeClr val="tx1"/>
                </a:solidFill>
                <a:latin typeface="Arial" charset="0"/>
                <a:ea typeface="ＭＳ Ｐゴシック" pitchFamily="34" charset="-128"/>
              </a:defRPr>
            </a:lvl4pPr>
            <a:lvl5pPr marL="2057400" indent="-22860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a:spcBef>
                <a:spcPct val="50000"/>
              </a:spcBef>
              <a:defRPr/>
            </a:pPr>
            <a:r>
              <a:rPr lang="en-GB" altLang="en-US" sz="1800" dirty="0" smtClean="0">
                <a:solidFill>
                  <a:srgbClr val="042960"/>
                </a:solidFill>
              </a:rPr>
              <a:t>Dougherty</a:t>
            </a:r>
            <a:endParaRPr lang="en-GB" altLang="en-US" sz="1800" dirty="0" smtClean="0">
              <a:solidFill>
                <a:srgbClr val="042960"/>
              </a:solidFill>
            </a:endParaRPr>
          </a:p>
        </p:txBody>
      </p:sp>
      <p:sp>
        <p:nvSpPr>
          <p:cNvPr id="11" name="Title 1"/>
          <p:cNvSpPr txBox="1">
            <a:spLocks/>
          </p:cNvSpPr>
          <p:nvPr/>
        </p:nvSpPr>
        <p:spPr bwMode="auto">
          <a:xfrm>
            <a:off x="838200" y="2282825"/>
            <a:ext cx="7772400" cy="1470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b="1">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defRPr>
            </a:lvl5pPr>
            <a:lvl6pPr marL="457200" algn="ctr" rtl="0" eaLnBrk="0" fontAlgn="base" hangingPunct="0">
              <a:spcBef>
                <a:spcPct val="0"/>
              </a:spcBef>
              <a:spcAft>
                <a:spcPct val="0"/>
              </a:spcAft>
              <a:defRPr sz="4400">
                <a:solidFill>
                  <a:schemeClr val="tx2"/>
                </a:solidFill>
                <a:latin typeface="Times New Roman" pitchFamily="18" charset="0"/>
              </a:defRPr>
            </a:lvl6pPr>
            <a:lvl7pPr marL="914400" algn="ctr" rtl="0" eaLnBrk="0" fontAlgn="base" hangingPunct="0">
              <a:spcBef>
                <a:spcPct val="0"/>
              </a:spcBef>
              <a:spcAft>
                <a:spcPct val="0"/>
              </a:spcAft>
              <a:defRPr sz="4400">
                <a:solidFill>
                  <a:schemeClr val="tx2"/>
                </a:solidFill>
                <a:latin typeface="Times New Roman" pitchFamily="18" charset="0"/>
              </a:defRPr>
            </a:lvl7pPr>
            <a:lvl8pPr marL="1371600" algn="ctr" rtl="0" eaLnBrk="0" fontAlgn="base" hangingPunct="0">
              <a:spcBef>
                <a:spcPct val="0"/>
              </a:spcBef>
              <a:spcAft>
                <a:spcPct val="0"/>
              </a:spcAft>
              <a:defRPr sz="4400">
                <a:solidFill>
                  <a:schemeClr val="tx2"/>
                </a:solidFill>
                <a:latin typeface="Times New Roman" pitchFamily="18" charset="0"/>
              </a:defRPr>
            </a:lvl8pPr>
            <a:lvl9pPr marL="1828800" algn="ctr" rtl="0" eaLnBrk="0" fontAlgn="base" hangingPunct="0">
              <a:spcBef>
                <a:spcPct val="0"/>
              </a:spcBef>
              <a:spcAft>
                <a:spcPct val="0"/>
              </a:spcAft>
              <a:defRPr sz="4400">
                <a:solidFill>
                  <a:schemeClr val="tx2"/>
                </a:solidFill>
                <a:latin typeface="Times New Roman" pitchFamily="18" charset="0"/>
              </a:defRPr>
            </a:lvl9pPr>
          </a:lstStyle>
          <a:p>
            <a:r>
              <a:rPr lang="en-US" sz="4000" dirty="0" smtClean="0">
                <a:solidFill>
                  <a:schemeClr val="bg1"/>
                </a:solidFill>
                <a:latin typeface="Arial" pitchFamily="34" charset="0"/>
                <a:cs typeface="Arial" pitchFamily="34" charset="0"/>
              </a:rPr>
              <a:t>Introduction to Econometrics, 5</a:t>
            </a:r>
            <a:r>
              <a:rPr lang="en-US" sz="4000" baseline="30000" dirty="0" smtClean="0">
                <a:solidFill>
                  <a:schemeClr val="bg1"/>
                </a:solidFill>
                <a:latin typeface="Arial" pitchFamily="34" charset="0"/>
                <a:cs typeface="Arial" pitchFamily="34" charset="0"/>
              </a:rPr>
              <a:t>th</a:t>
            </a:r>
            <a:r>
              <a:rPr lang="en-US" sz="4000" dirty="0" smtClean="0">
                <a:solidFill>
                  <a:schemeClr val="bg1"/>
                </a:solidFill>
                <a:latin typeface="Arial" pitchFamily="34" charset="0"/>
                <a:cs typeface="Arial" pitchFamily="34" charset="0"/>
              </a:rPr>
              <a:t> edition</a:t>
            </a:r>
            <a:endParaRPr lang="en-GB" sz="4000" dirty="0">
              <a:solidFill>
                <a:schemeClr val="bg1"/>
              </a:solidFill>
              <a:latin typeface="Arial" pitchFamily="34" charset="0"/>
              <a:cs typeface="Arial" pitchFamily="34" charset="0"/>
            </a:endParaRPr>
          </a:p>
        </p:txBody>
      </p:sp>
      <p:sp>
        <p:nvSpPr>
          <p:cNvPr id="13" name="Subtitle 2"/>
          <p:cNvSpPr txBox="1">
            <a:spLocks/>
          </p:cNvSpPr>
          <p:nvPr/>
        </p:nvSpPr>
        <p:spPr bwMode="auto">
          <a:xfrm>
            <a:off x="1371600" y="3962400"/>
            <a:ext cx="6400800" cy="175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None/>
              <a:defRPr sz="3200" i="1">
                <a:solidFill>
                  <a:schemeClr val="tx2"/>
                </a:solidFill>
                <a:latin typeface="+mn-lt"/>
                <a:ea typeface="+mn-ea"/>
                <a:cs typeface="+mn-cs"/>
              </a:defRPr>
            </a:lvl1pPr>
            <a:lvl2pPr marL="457200" indent="0" algn="ctr" rtl="0" eaLnBrk="0" fontAlgn="base" hangingPunct="0">
              <a:spcBef>
                <a:spcPct val="20000"/>
              </a:spcBef>
              <a:spcAft>
                <a:spcPct val="0"/>
              </a:spcAft>
              <a:buNone/>
              <a:defRPr sz="2800">
                <a:solidFill>
                  <a:schemeClr val="tx1"/>
                </a:solidFill>
                <a:latin typeface="+mn-lt"/>
              </a:defRPr>
            </a:lvl2pPr>
            <a:lvl3pPr marL="914400" indent="0" algn="ctr" rtl="0" eaLnBrk="0" fontAlgn="base" hangingPunct="0">
              <a:spcBef>
                <a:spcPct val="20000"/>
              </a:spcBef>
              <a:spcAft>
                <a:spcPct val="0"/>
              </a:spcAft>
              <a:buNone/>
              <a:defRPr sz="2400">
                <a:solidFill>
                  <a:schemeClr val="tx1"/>
                </a:solidFill>
                <a:latin typeface="+mn-lt"/>
              </a:defRPr>
            </a:lvl3pPr>
            <a:lvl4pPr marL="1371600" indent="0" algn="ctr" rtl="0" eaLnBrk="0" fontAlgn="base" hangingPunct="0">
              <a:spcBef>
                <a:spcPct val="20000"/>
              </a:spcBef>
              <a:spcAft>
                <a:spcPct val="0"/>
              </a:spcAft>
              <a:buNone/>
              <a:defRPr sz="2000">
                <a:solidFill>
                  <a:schemeClr val="tx1"/>
                </a:solidFill>
                <a:latin typeface="+mn-lt"/>
              </a:defRPr>
            </a:lvl4pPr>
            <a:lvl5pPr marL="1828800" indent="0" algn="ctr" rtl="0" eaLnBrk="0" fontAlgn="base" hangingPunct="0">
              <a:spcBef>
                <a:spcPct val="20000"/>
              </a:spcBef>
              <a:spcAft>
                <a:spcPct val="0"/>
              </a:spcAft>
              <a:buNone/>
              <a:defRPr sz="2000">
                <a:solidFill>
                  <a:schemeClr val="tx1"/>
                </a:solidFill>
                <a:latin typeface="+mn-lt"/>
              </a:defRPr>
            </a:lvl5pPr>
            <a:lvl6pPr marL="2286000" indent="0" algn="ctr" rtl="0" eaLnBrk="0" fontAlgn="base" hangingPunct="0">
              <a:spcBef>
                <a:spcPct val="20000"/>
              </a:spcBef>
              <a:spcAft>
                <a:spcPct val="0"/>
              </a:spcAft>
              <a:buNone/>
              <a:defRPr sz="2000">
                <a:solidFill>
                  <a:schemeClr val="tx1"/>
                </a:solidFill>
                <a:latin typeface="+mn-lt"/>
              </a:defRPr>
            </a:lvl6pPr>
            <a:lvl7pPr marL="2743200" indent="0" algn="ctr" rtl="0" eaLnBrk="0" fontAlgn="base" hangingPunct="0">
              <a:spcBef>
                <a:spcPct val="20000"/>
              </a:spcBef>
              <a:spcAft>
                <a:spcPct val="0"/>
              </a:spcAft>
              <a:buNone/>
              <a:defRPr sz="2000">
                <a:solidFill>
                  <a:schemeClr val="tx1"/>
                </a:solidFill>
                <a:latin typeface="+mn-lt"/>
              </a:defRPr>
            </a:lvl7pPr>
            <a:lvl8pPr marL="3200400" indent="0" algn="ctr" rtl="0" eaLnBrk="0" fontAlgn="base" hangingPunct="0">
              <a:spcBef>
                <a:spcPct val="20000"/>
              </a:spcBef>
              <a:spcAft>
                <a:spcPct val="0"/>
              </a:spcAft>
              <a:buNone/>
              <a:defRPr sz="2000">
                <a:solidFill>
                  <a:schemeClr val="tx1"/>
                </a:solidFill>
                <a:latin typeface="+mn-lt"/>
              </a:defRPr>
            </a:lvl8pPr>
            <a:lvl9pPr marL="3657600" indent="0" algn="ctr" rtl="0" eaLnBrk="0" fontAlgn="base" hangingPunct="0">
              <a:spcBef>
                <a:spcPct val="20000"/>
              </a:spcBef>
              <a:spcAft>
                <a:spcPct val="0"/>
              </a:spcAft>
              <a:buNone/>
              <a:defRPr sz="2000">
                <a:solidFill>
                  <a:schemeClr val="tx1"/>
                </a:solidFill>
                <a:latin typeface="+mn-lt"/>
              </a:defRPr>
            </a:lvl9pPr>
          </a:lstStyle>
          <a:p>
            <a:r>
              <a:rPr lang="en-US" dirty="0" smtClean="0">
                <a:solidFill>
                  <a:schemeClr val="bg1"/>
                </a:solidFill>
                <a:latin typeface="Arial" pitchFamily="34" charset="0"/>
                <a:cs typeface="Arial" pitchFamily="34" charset="0"/>
              </a:rPr>
              <a:t>Review: Random Variables, Sampling, Estimation, and Inference</a:t>
            </a:r>
            <a:endParaRPr lang="en-GB" dirty="0">
              <a:solidFill>
                <a:schemeClr val="bg1"/>
              </a:solidFill>
              <a:latin typeface="Arial" pitchFamily="34" charset="0"/>
              <a:cs typeface="Arial" pitchFamily="34" charset="0"/>
            </a:endParaRPr>
          </a:p>
        </p:txBody>
      </p:sp>
      <p:sp>
        <p:nvSpPr>
          <p:cNvPr id="14" name="TextBox 13"/>
          <p:cNvSpPr txBox="1">
            <a:spLocks noChangeArrowheads="1"/>
          </p:cNvSpPr>
          <p:nvPr/>
        </p:nvSpPr>
        <p:spPr bwMode="auto">
          <a:xfrm>
            <a:off x="260350" y="6489700"/>
            <a:ext cx="5445125" cy="376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ＭＳ Ｐゴシック" pitchFamily="34" charset="-128"/>
              </a:defRPr>
            </a:lvl1pPr>
            <a:lvl2pPr marL="742950" indent="-285750">
              <a:defRPr>
                <a:solidFill>
                  <a:schemeClr val="tx1"/>
                </a:solidFill>
                <a:latin typeface="Arial" charset="0"/>
                <a:ea typeface="ＭＳ Ｐゴシック" pitchFamily="34" charset="-128"/>
              </a:defRPr>
            </a:lvl2pPr>
            <a:lvl3pPr marL="1143000" indent="-228600">
              <a:defRPr>
                <a:solidFill>
                  <a:schemeClr val="tx1"/>
                </a:solidFill>
                <a:latin typeface="Arial" charset="0"/>
                <a:ea typeface="ＭＳ Ｐゴシック" pitchFamily="34" charset="-128"/>
              </a:defRPr>
            </a:lvl3pPr>
            <a:lvl4pPr marL="1600200" indent="-228600">
              <a:defRPr>
                <a:solidFill>
                  <a:schemeClr val="tx1"/>
                </a:solidFill>
                <a:latin typeface="Arial" charset="0"/>
                <a:ea typeface="ＭＳ Ｐゴシック" pitchFamily="34" charset="-128"/>
              </a:defRPr>
            </a:lvl4pPr>
            <a:lvl5pPr marL="2057400" indent="-22860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a:lnSpc>
                <a:spcPct val="115000"/>
              </a:lnSpc>
              <a:spcAft>
                <a:spcPts val="1000"/>
              </a:spcAft>
              <a:defRPr/>
            </a:pPr>
            <a:r>
              <a:rPr lang="en-GB" sz="1600" dirty="0" smtClean="0">
                <a:solidFill>
                  <a:srgbClr val="000000"/>
                </a:solidFill>
                <a:latin typeface="Arial" pitchFamily="34" charset="0"/>
                <a:cs typeface="Arial" pitchFamily="34" charset="0"/>
              </a:rPr>
              <a:t>© </a:t>
            </a:r>
            <a:r>
              <a:rPr lang="en-GB" sz="1600" dirty="0" smtClean="0">
                <a:solidFill>
                  <a:srgbClr val="000000"/>
                </a:solidFill>
                <a:latin typeface="Arial" pitchFamily="34" charset="0"/>
                <a:ea typeface="Calibri" pitchFamily="34" charset="0"/>
                <a:cs typeface="Arial" pitchFamily="34" charset="0"/>
              </a:rPr>
              <a:t>Christopher Dougherty, 2016. </a:t>
            </a:r>
            <a:r>
              <a:rPr lang="en-GB" sz="1600" dirty="0" smtClean="0">
                <a:solidFill>
                  <a:srgbClr val="000000"/>
                </a:solidFill>
                <a:latin typeface="Arial" pitchFamily="34" charset="0"/>
                <a:ea typeface="Calibri" pitchFamily="34" charset="0"/>
                <a:cs typeface="Arial" pitchFamily="34" charset="0"/>
              </a:rPr>
              <a:t>All rights reserved</a:t>
            </a:r>
            <a:r>
              <a:rPr lang="en-GB" sz="1600" dirty="0" smtClean="0">
                <a:solidFill>
                  <a:srgbClr val="000000"/>
                </a:solidFill>
                <a:latin typeface="+mj-lt"/>
                <a:ea typeface="Calibri" pitchFamily="34" charset="0"/>
                <a:cs typeface="Times New Roman" pitchFamily="18" charset="0"/>
              </a:rPr>
              <a:t>.</a:t>
            </a:r>
            <a:endParaRPr lang="en-GB" sz="1600" dirty="0" smtClean="0">
              <a:solidFill>
                <a:srgbClr val="000000"/>
              </a:solidFill>
              <a:latin typeface="+mj-lt"/>
            </a:endParaRPr>
          </a:p>
        </p:txBody>
      </p:sp>
    </p:spTree>
    <p:extLst>
      <p:ext uri="{BB962C8B-B14F-4D97-AF65-F5344CB8AC3E}">
        <p14:creationId xmlns:p14="http://schemas.microsoft.com/office/powerpoint/2010/main" val="28731475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Rectangle 51"/>
          <p:cNvSpPr/>
          <p:nvPr/>
        </p:nvSpPr>
        <p:spPr bwMode="auto">
          <a:xfrm>
            <a:off x="561975" y="790574"/>
            <a:ext cx="7877175" cy="459472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22"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56692" name="Text Box 20"/>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2400">
                <a:solidFill>
                  <a:schemeClr val="tx1"/>
                </a:solidFill>
                <a:latin typeface="Times New Roman" pitchFamily="18" charset="0"/>
              </a:defRPr>
            </a:lvl1pPr>
            <a:lvl2pPr>
              <a:tabLst>
                <a:tab pos="179388" algn="r"/>
              </a:tabLst>
              <a:defRPr sz="2400">
                <a:solidFill>
                  <a:schemeClr val="tx1"/>
                </a:solidFill>
                <a:latin typeface="Times New Roman" pitchFamily="18" charset="0"/>
              </a:defRPr>
            </a:lvl2pPr>
            <a:lvl3pPr>
              <a:tabLst>
                <a:tab pos="179388" algn="r"/>
              </a:tabLst>
              <a:defRPr sz="2400">
                <a:solidFill>
                  <a:schemeClr val="tx1"/>
                </a:solidFill>
                <a:latin typeface="Times New Roman" pitchFamily="18" charset="0"/>
              </a:defRPr>
            </a:lvl3pPr>
            <a:lvl4pPr>
              <a:tabLst>
                <a:tab pos="179388" algn="r"/>
              </a:tabLst>
              <a:defRPr sz="2400">
                <a:solidFill>
                  <a:schemeClr val="tx1"/>
                </a:solidFill>
                <a:latin typeface="Times New Roman" pitchFamily="18" charset="0"/>
              </a:defRPr>
            </a:lvl4pPr>
            <a:lvl5pPr>
              <a:tabLst>
                <a:tab pos="179388" algn="r"/>
              </a:tabLst>
              <a:defRPr sz="2400">
                <a:solidFill>
                  <a:schemeClr val="tx1"/>
                </a:solidFill>
                <a:latin typeface="Times New Roman" pitchFamily="18" charset="0"/>
              </a:defRPr>
            </a:lvl5pPr>
            <a:lvl6pPr eaLnBrk="0" fontAlgn="base" hangingPunct="0">
              <a:spcBef>
                <a:spcPct val="0"/>
              </a:spcBef>
              <a:spcAft>
                <a:spcPct val="0"/>
              </a:spcAft>
              <a:tabLst>
                <a:tab pos="179388" algn="r"/>
              </a:tabLst>
              <a:defRPr sz="2400">
                <a:solidFill>
                  <a:schemeClr val="tx1"/>
                </a:solidFill>
                <a:latin typeface="Times New Roman" pitchFamily="18" charset="0"/>
              </a:defRPr>
            </a:lvl6pPr>
            <a:lvl7pPr eaLnBrk="0" fontAlgn="base" hangingPunct="0">
              <a:spcBef>
                <a:spcPct val="0"/>
              </a:spcBef>
              <a:spcAft>
                <a:spcPct val="0"/>
              </a:spcAft>
              <a:tabLst>
                <a:tab pos="179388" algn="r"/>
              </a:tabLst>
              <a:defRPr sz="2400">
                <a:solidFill>
                  <a:schemeClr val="tx1"/>
                </a:solidFill>
                <a:latin typeface="Times New Roman" pitchFamily="18" charset="0"/>
              </a:defRPr>
            </a:lvl7pPr>
            <a:lvl8pPr eaLnBrk="0" fontAlgn="base" hangingPunct="0">
              <a:spcBef>
                <a:spcPct val="0"/>
              </a:spcBef>
              <a:spcAft>
                <a:spcPct val="0"/>
              </a:spcAft>
              <a:tabLst>
                <a:tab pos="179388" algn="r"/>
              </a:tabLst>
              <a:defRPr sz="2400">
                <a:solidFill>
                  <a:schemeClr val="tx1"/>
                </a:solidFill>
                <a:latin typeface="Times New Roman" pitchFamily="18" charset="0"/>
              </a:defRPr>
            </a:lvl8pPr>
            <a:lvl9pPr eaLnBrk="0" fontAlgn="base" hangingPunct="0">
              <a:spcBef>
                <a:spcPct val="0"/>
              </a:spcBef>
              <a:spcAft>
                <a:spcPct val="0"/>
              </a:spcAft>
              <a:tabLst>
                <a:tab pos="179388" algn="r"/>
              </a:tabLst>
              <a:defRPr sz="2400">
                <a:solidFill>
                  <a:schemeClr val="tx1"/>
                </a:solidFill>
                <a:latin typeface="Times New Roman" pitchFamily="18" charset="0"/>
              </a:defRPr>
            </a:lvl9pPr>
          </a:lstStyle>
          <a:p>
            <a:pPr>
              <a:spcBef>
                <a:spcPct val="50000"/>
              </a:spcBef>
            </a:pPr>
            <a:r>
              <a:rPr lang="en-US" sz="1000" dirty="0">
                <a:solidFill>
                  <a:srgbClr val="3366FF"/>
                </a:solidFill>
                <a:latin typeface="Arial" charset="0"/>
              </a:rPr>
              <a:t>	</a:t>
            </a:r>
            <a:r>
              <a:rPr lang="en-US" sz="1000" dirty="0" smtClean="0">
                <a:solidFill>
                  <a:srgbClr val="3366FF"/>
                </a:solidFill>
                <a:latin typeface="Arial" charset="0"/>
              </a:rPr>
              <a:t>9</a:t>
            </a:r>
            <a:endParaRPr lang="en-US" sz="1000" dirty="0">
              <a:solidFill>
                <a:srgbClr val="3366FF"/>
              </a:solidFill>
              <a:latin typeface="Arial" charset="0"/>
            </a:endParaRPr>
          </a:p>
        </p:txBody>
      </p:sp>
      <p:sp>
        <p:nvSpPr>
          <p:cNvPr id="25" name="Line 2"/>
          <p:cNvSpPr>
            <a:spLocks noChangeAspect="1" noChangeShapeType="1"/>
          </p:cNvSpPr>
          <p:nvPr/>
        </p:nvSpPr>
        <p:spPr bwMode="auto">
          <a:xfrm>
            <a:off x="1479600" y="1598613"/>
            <a:ext cx="0" cy="3143250"/>
          </a:xfrm>
          <a:prstGeom prst="line">
            <a:avLst/>
          </a:prstGeom>
          <a:noFill/>
          <a:ln w="254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6" name="Rectangle 3"/>
          <p:cNvSpPr>
            <a:spLocks noChangeAspect="1" noChangeArrowheads="1"/>
          </p:cNvSpPr>
          <p:nvPr/>
        </p:nvSpPr>
        <p:spPr bwMode="auto">
          <a:xfrm>
            <a:off x="2455863" y="2455863"/>
            <a:ext cx="4568825" cy="2286000"/>
          </a:xfrm>
          <a:prstGeom prst="rect">
            <a:avLst/>
          </a:prstGeom>
          <a:solidFill>
            <a:srgbClr val="66FFFF"/>
          </a:solidFill>
          <a:ln w="9525">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7" name="Text Box 4"/>
          <p:cNvSpPr txBox="1">
            <a:spLocks noChangeAspect="1" noChangeArrowheads="1"/>
          </p:cNvSpPr>
          <p:nvPr/>
        </p:nvSpPr>
        <p:spPr bwMode="auto">
          <a:xfrm>
            <a:off x="2259013" y="4819650"/>
            <a:ext cx="857250" cy="320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500" b="1">
                <a:solidFill>
                  <a:srgbClr val="000000"/>
                </a:solidFill>
              </a:rPr>
              <a:t>55</a:t>
            </a:r>
            <a:endParaRPr lang="en-US" sz="1500">
              <a:solidFill>
                <a:schemeClr val="bg1"/>
              </a:solidFill>
            </a:endParaRPr>
          </a:p>
        </p:txBody>
      </p:sp>
      <p:sp>
        <p:nvSpPr>
          <p:cNvPr id="28" name="Text Box 5"/>
          <p:cNvSpPr txBox="1">
            <a:spLocks noChangeAspect="1" noChangeArrowheads="1"/>
          </p:cNvSpPr>
          <p:nvPr/>
        </p:nvSpPr>
        <p:spPr bwMode="auto">
          <a:xfrm>
            <a:off x="3387725" y="4821238"/>
            <a:ext cx="650875" cy="320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500" b="1" dirty="0">
                <a:solidFill>
                  <a:srgbClr val="000000"/>
                </a:solidFill>
              </a:rPr>
              <a:t>60</a:t>
            </a:r>
            <a:endParaRPr lang="en-US" sz="1500" dirty="0">
              <a:solidFill>
                <a:schemeClr val="bg1"/>
              </a:solidFill>
            </a:endParaRPr>
          </a:p>
        </p:txBody>
      </p:sp>
      <p:sp>
        <p:nvSpPr>
          <p:cNvPr id="29" name="Text Box 6"/>
          <p:cNvSpPr txBox="1">
            <a:spLocks noChangeAspect="1" noChangeArrowheads="1"/>
          </p:cNvSpPr>
          <p:nvPr/>
        </p:nvSpPr>
        <p:spPr bwMode="auto">
          <a:xfrm>
            <a:off x="5657850" y="4821238"/>
            <a:ext cx="666750" cy="320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500" b="1">
                <a:solidFill>
                  <a:srgbClr val="000000"/>
                </a:solidFill>
              </a:rPr>
              <a:t>70</a:t>
            </a:r>
            <a:endParaRPr lang="en-US" sz="1500">
              <a:solidFill>
                <a:schemeClr val="bg1"/>
              </a:solidFill>
            </a:endParaRPr>
          </a:p>
        </p:txBody>
      </p:sp>
      <p:sp>
        <p:nvSpPr>
          <p:cNvPr id="30" name="Text Box 7"/>
          <p:cNvSpPr txBox="1">
            <a:spLocks noChangeAspect="1" noChangeArrowheads="1"/>
          </p:cNvSpPr>
          <p:nvPr/>
        </p:nvSpPr>
        <p:spPr bwMode="auto">
          <a:xfrm>
            <a:off x="6800850" y="4821238"/>
            <a:ext cx="666750" cy="320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500" b="1">
                <a:solidFill>
                  <a:srgbClr val="000000"/>
                </a:solidFill>
              </a:rPr>
              <a:t>75</a:t>
            </a:r>
            <a:endParaRPr lang="en-US" sz="1500">
              <a:solidFill>
                <a:schemeClr val="bg1"/>
              </a:solidFill>
            </a:endParaRPr>
          </a:p>
        </p:txBody>
      </p:sp>
      <p:sp>
        <p:nvSpPr>
          <p:cNvPr id="31" name="Text Box 8"/>
          <p:cNvSpPr txBox="1">
            <a:spLocks noChangeAspect="1" noChangeArrowheads="1"/>
          </p:cNvSpPr>
          <p:nvPr/>
        </p:nvSpPr>
        <p:spPr bwMode="auto">
          <a:xfrm>
            <a:off x="7658100" y="4724400"/>
            <a:ext cx="6667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2400" b="1" i="1">
                <a:solidFill>
                  <a:srgbClr val="000000"/>
                </a:solidFill>
                <a:latin typeface="Times New Roman" pitchFamily="18" charset="0"/>
              </a:rPr>
              <a:t>X</a:t>
            </a:r>
            <a:endParaRPr lang="en-US" sz="1500" i="1">
              <a:solidFill>
                <a:schemeClr val="bg1"/>
              </a:solidFill>
            </a:endParaRPr>
          </a:p>
        </p:txBody>
      </p:sp>
      <p:sp>
        <p:nvSpPr>
          <p:cNvPr id="32" name="Text Box 9"/>
          <p:cNvSpPr txBox="1">
            <a:spLocks noChangeAspect="1" noChangeArrowheads="1"/>
          </p:cNvSpPr>
          <p:nvPr/>
        </p:nvSpPr>
        <p:spPr bwMode="auto">
          <a:xfrm>
            <a:off x="4530725" y="4819650"/>
            <a:ext cx="555625" cy="320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500" b="1">
                <a:solidFill>
                  <a:srgbClr val="000000"/>
                </a:solidFill>
              </a:rPr>
              <a:t>65</a:t>
            </a:r>
            <a:endParaRPr lang="en-US" sz="1500">
              <a:solidFill>
                <a:schemeClr val="bg1"/>
              </a:solidFill>
            </a:endParaRPr>
          </a:p>
        </p:txBody>
      </p:sp>
      <p:sp>
        <p:nvSpPr>
          <p:cNvPr id="33" name="Line 10"/>
          <p:cNvSpPr>
            <a:spLocks noChangeAspect="1" noChangeShapeType="1"/>
          </p:cNvSpPr>
          <p:nvPr/>
        </p:nvSpPr>
        <p:spPr bwMode="auto">
          <a:xfrm>
            <a:off x="2455863" y="4741200"/>
            <a:ext cx="0" cy="79375"/>
          </a:xfrm>
          <a:prstGeom prst="line">
            <a:avLst/>
          </a:prstGeom>
          <a:noFill/>
          <a:ln w="254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4" name="Line 11"/>
          <p:cNvSpPr>
            <a:spLocks noChangeAspect="1" noChangeShapeType="1"/>
          </p:cNvSpPr>
          <p:nvPr/>
        </p:nvSpPr>
        <p:spPr bwMode="auto">
          <a:xfrm>
            <a:off x="3598863" y="4741863"/>
            <a:ext cx="0" cy="79375"/>
          </a:xfrm>
          <a:prstGeom prst="line">
            <a:avLst/>
          </a:prstGeom>
          <a:noFill/>
          <a:ln w="254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5" name="Line 12"/>
          <p:cNvSpPr>
            <a:spLocks noChangeAspect="1" noChangeShapeType="1"/>
          </p:cNvSpPr>
          <p:nvPr/>
        </p:nvSpPr>
        <p:spPr bwMode="auto">
          <a:xfrm>
            <a:off x="4741863" y="4741863"/>
            <a:ext cx="0" cy="79375"/>
          </a:xfrm>
          <a:prstGeom prst="line">
            <a:avLst/>
          </a:prstGeom>
          <a:noFill/>
          <a:ln w="254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6" name="Line 13"/>
          <p:cNvSpPr>
            <a:spLocks noChangeAspect="1" noChangeShapeType="1"/>
          </p:cNvSpPr>
          <p:nvPr/>
        </p:nvSpPr>
        <p:spPr bwMode="auto">
          <a:xfrm>
            <a:off x="5884863" y="4741863"/>
            <a:ext cx="0" cy="79375"/>
          </a:xfrm>
          <a:prstGeom prst="line">
            <a:avLst/>
          </a:prstGeom>
          <a:noFill/>
          <a:ln w="254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7" name="Line 14"/>
          <p:cNvSpPr>
            <a:spLocks noChangeAspect="1" noChangeShapeType="1"/>
          </p:cNvSpPr>
          <p:nvPr/>
        </p:nvSpPr>
        <p:spPr bwMode="auto">
          <a:xfrm>
            <a:off x="7024688" y="4741863"/>
            <a:ext cx="0" cy="79375"/>
          </a:xfrm>
          <a:prstGeom prst="line">
            <a:avLst/>
          </a:prstGeom>
          <a:noFill/>
          <a:ln w="254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8" name="Text Box 17"/>
          <p:cNvSpPr txBox="1">
            <a:spLocks noChangeAspect="1" noChangeArrowheads="1"/>
          </p:cNvSpPr>
          <p:nvPr/>
        </p:nvSpPr>
        <p:spPr bwMode="auto">
          <a:xfrm>
            <a:off x="704850" y="838200"/>
            <a:ext cx="180975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endParaRPr lang="en-US" sz="1800" b="1">
              <a:solidFill>
                <a:srgbClr val="000000"/>
              </a:solidFill>
            </a:endParaRPr>
          </a:p>
          <a:p>
            <a:r>
              <a:rPr lang="en-US" sz="1800" b="1">
                <a:solidFill>
                  <a:srgbClr val="000000"/>
                </a:solidFill>
              </a:rPr>
              <a:t>height</a:t>
            </a:r>
            <a:endParaRPr lang="en-US" sz="1500">
              <a:solidFill>
                <a:schemeClr val="bg1"/>
              </a:solidFill>
            </a:endParaRPr>
          </a:p>
        </p:txBody>
      </p:sp>
      <p:sp>
        <p:nvSpPr>
          <p:cNvPr id="41" name="Rectangle 20"/>
          <p:cNvSpPr>
            <a:spLocks noChangeAspect="1" noChangeArrowheads="1"/>
          </p:cNvSpPr>
          <p:nvPr/>
        </p:nvSpPr>
        <p:spPr bwMode="auto">
          <a:xfrm>
            <a:off x="2678400" y="2455200"/>
            <a:ext cx="228600" cy="2286000"/>
          </a:xfrm>
          <a:prstGeom prst="rect">
            <a:avLst/>
          </a:prstGeom>
          <a:solidFill>
            <a:srgbClr val="969696"/>
          </a:solidFill>
          <a:ln w="9525">
            <a:solidFill>
              <a:srgbClr val="969696"/>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9" name="Line 18"/>
          <p:cNvSpPr>
            <a:spLocks noChangeAspect="1" noChangeShapeType="1"/>
          </p:cNvSpPr>
          <p:nvPr/>
        </p:nvSpPr>
        <p:spPr bwMode="auto">
          <a:xfrm>
            <a:off x="1479600" y="4743450"/>
            <a:ext cx="6566400" cy="0"/>
          </a:xfrm>
          <a:prstGeom prst="line">
            <a:avLst/>
          </a:prstGeom>
          <a:noFill/>
          <a:ln w="254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2" name="Text Box 19"/>
          <p:cNvSpPr txBox="1">
            <a:spLocks noChangeAspect="1" noChangeArrowheads="1"/>
          </p:cNvSpPr>
          <p:nvPr/>
        </p:nvSpPr>
        <p:spPr bwMode="auto">
          <a:xfrm>
            <a:off x="2495550" y="4820400"/>
            <a:ext cx="428625" cy="320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sz="1500" b="1" dirty="0">
                <a:solidFill>
                  <a:srgbClr val="000000"/>
                </a:solidFill>
              </a:rPr>
              <a:t>56</a:t>
            </a:r>
            <a:endParaRPr lang="en-US" sz="1500" dirty="0">
              <a:solidFill>
                <a:schemeClr val="bg1"/>
              </a:solidFill>
            </a:endParaRPr>
          </a:p>
        </p:txBody>
      </p:sp>
      <p:sp>
        <p:nvSpPr>
          <p:cNvPr id="43" name="Line 17"/>
          <p:cNvSpPr>
            <a:spLocks noChangeAspect="1" noChangeShapeType="1"/>
          </p:cNvSpPr>
          <p:nvPr/>
        </p:nvSpPr>
        <p:spPr bwMode="auto">
          <a:xfrm>
            <a:off x="2682875" y="4741200"/>
            <a:ext cx="0" cy="79375"/>
          </a:xfrm>
          <a:prstGeom prst="line">
            <a:avLst/>
          </a:prstGeom>
          <a:noFill/>
          <a:ln w="254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5" name="Rectangle 21"/>
          <p:cNvSpPr>
            <a:spLocks noChangeArrowheads="1"/>
          </p:cNvSpPr>
          <p:nvPr/>
        </p:nvSpPr>
        <p:spPr bwMode="auto">
          <a:xfrm>
            <a:off x="2646363" y="1831975"/>
            <a:ext cx="496887" cy="3048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6" name="Text Box 22"/>
          <p:cNvSpPr txBox="1">
            <a:spLocks noChangeAspect="1" noChangeArrowheads="1"/>
          </p:cNvSpPr>
          <p:nvPr/>
        </p:nvSpPr>
        <p:spPr bwMode="auto">
          <a:xfrm>
            <a:off x="2617788" y="1828800"/>
            <a:ext cx="857250" cy="320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500" b="1" dirty="0">
                <a:solidFill>
                  <a:srgbClr val="000000"/>
                </a:solidFill>
              </a:rPr>
              <a:t>0.05</a:t>
            </a:r>
            <a:endParaRPr lang="en-US" sz="1500" dirty="0">
              <a:solidFill>
                <a:schemeClr val="bg1"/>
              </a:solidFill>
            </a:endParaRPr>
          </a:p>
        </p:txBody>
      </p:sp>
      <p:sp>
        <p:nvSpPr>
          <p:cNvPr id="47" name="Line 23"/>
          <p:cNvSpPr>
            <a:spLocks noChangeAspect="1" noChangeShapeType="1"/>
          </p:cNvSpPr>
          <p:nvPr/>
        </p:nvSpPr>
        <p:spPr bwMode="auto">
          <a:xfrm flipH="1">
            <a:off x="2795588" y="2179637"/>
            <a:ext cx="100013" cy="252000"/>
          </a:xfrm>
          <a:prstGeom prst="line">
            <a:avLst/>
          </a:prstGeom>
          <a:noFill/>
          <a:ln w="15875">
            <a:solidFill>
              <a:schemeClr val="tx1"/>
            </a:solidFill>
            <a:round/>
            <a:headEn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0" name="Text Box 21"/>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Similarly, the probability of the temperature lying between 56 and 57 is 0.05.</a:t>
            </a:r>
          </a:p>
        </p:txBody>
      </p:sp>
      <p:sp>
        <p:nvSpPr>
          <p:cNvPr id="48" name="Text Box 18"/>
          <p:cNvSpPr txBox="1">
            <a:spLocks noChangeAspect="1" noChangeArrowheads="1"/>
          </p:cNvSpPr>
          <p:nvPr/>
        </p:nvSpPr>
        <p:spPr bwMode="auto">
          <a:xfrm>
            <a:off x="2724150" y="4820400"/>
            <a:ext cx="436563" cy="3231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sz="1500" b="1">
                <a:solidFill>
                  <a:srgbClr val="000000"/>
                </a:solidFill>
              </a:rPr>
              <a:t>57</a:t>
            </a:r>
            <a:endParaRPr lang="en-US" sz="1500">
              <a:solidFill>
                <a:schemeClr val="bg1"/>
              </a:solidFill>
            </a:endParaRPr>
          </a:p>
        </p:txBody>
      </p:sp>
      <p:sp>
        <p:nvSpPr>
          <p:cNvPr id="49" name="Line 17"/>
          <p:cNvSpPr>
            <a:spLocks noChangeAspect="1" noChangeShapeType="1"/>
          </p:cNvSpPr>
          <p:nvPr/>
        </p:nvSpPr>
        <p:spPr bwMode="auto">
          <a:xfrm>
            <a:off x="2911475" y="4741200"/>
            <a:ext cx="0" cy="79375"/>
          </a:xfrm>
          <a:prstGeom prst="line">
            <a:avLst/>
          </a:prstGeom>
          <a:noFill/>
          <a:ln w="254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4"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50"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CONTINUOUS RANDOM VARIABLES</a:t>
            </a:r>
            <a:endParaRPr lang="en-GB" sz="1600" dirty="0">
              <a:latin typeface="Times New Roman" pitchFamily="18" charset="0"/>
            </a:endParaRPr>
          </a:p>
        </p:txBody>
      </p:sp>
    </p:spTree>
    <p:extLst>
      <p:ext uri="{BB962C8B-B14F-4D97-AF65-F5344CB8AC3E}">
        <p14:creationId xmlns:p14="http://schemas.microsoft.com/office/powerpoint/2010/main" val="344257105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Rectangle 53"/>
          <p:cNvSpPr/>
          <p:nvPr/>
        </p:nvSpPr>
        <p:spPr bwMode="auto">
          <a:xfrm>
            <a:off x="561975" y="790574"/>
            <a:ext cx="7877175" cy="459472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22"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56692" name="Text Box 20"/>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2400">
                <a:solidFill>
                  <a:schemeClr val="tx1"/>
                </a:solidFill>
                <a:latin typeface="Times New Roman" pitchFamily="18" charset="0"/>
              </a:defRPr>
            </a:lvl1pPr>
            <a:lvl2pPr>
              <a:tabLst>
                <a:tab pos="179388" algn="r"/>
              </a:tabLst>
              <a:defRPr sz="2400">
                <a:solidFill>
                  <a:schemeClr val="tx1"/>
                </a:solidFill>
                <a:latin typeface="Times New Roman" pitchFamily="18" charset="0"/>
              </a:defRPr>
            </a:lvl2pPr>
            <a:lvl3pPr>
              <a:tabLst>
                <a:tab pos="179388" algn="r"/>
              </a:tabLst>
              <a:defRPr sz="2400">
                <a:solidFill>
                  <a:schemeClr val="tx1"/>
                </a:solidFill>
                <a:latin typeface="Times New Roman" pitchFamily="18" charset="0"/>
              </a:defRPr>
            </a:lvl3pPr>
            <a:lvl4pPr>
              <a:tabLst>
                <a:tab pos="179388" algn="r"/>
              </a:tabLst>
              <a:defRPr sz="2400">
                <a:solidFill>
                  <a:schemeClr val="tx1"/>
                </a:solidFill>
                <a:latin typeface="Times New Roman" pitchFamily="18" charset="0"/>
              </a:defRPr>
            </a:lvl4pPr>
            <a:lvl5pPr>
              <a:tabLst>
                <a:tab pos="179388" algn="r"/>
              </a:tabLst>
              <a:defRPr sz="2400">
                <a:solidFill>
                  <a:schemeClr val="tx1"/>
                </a:solidFill>
                <a:latin typeface="Times New Roman" pitchFamily="18" charset="0"/>
              </a:defRPr>
            </a:lvl5pPr>
            <a:lvl6pPr eaLnBrk="0" fontAlgn="base" hangingPunct="0">
              <a:spcBef>
                <a:spcPct val="0"/>
              </a:spcBef>
              <a:spcAft>
                <a:spcPct val="0"/>
              </a:spcAft>
              <a:tabLst>
                <a:tab pos="179388" algn="r"/>
              </a:tabLst>
              <a:defRPr sz="2400">
                <a:solidFill>
                  <a:schemeClr val="tx1"/>
                </a:solidFill>
                <a:latin typeface="Times New Roman" pitchFamily="18" charset="0"/>
              </a:defRPr>
            </a:lvl6pPr>
            <a:lvl7pPr eaLnBrk="0" fontAlgn="base" hangingPunct="0">
              <a:spcBef>
                <a:spcPct val="0"/>
              </a:spcBef>
              <a:spcAft>
                <a:spcPct val="0"/>
              </a:spcAft>
              <a:tabLst>
                <a:tab pos="179388" algn="r"/>
              </a:tabLst>
              <a:defRPr sz="2400">
                <a:solidFill>
                  <a:schemeClr val="tx1"/>
                </a:solidFill>
                <a:latin typeface="Times New Roman" pitchFamily="18" charset="0"/>
              </a:defRPr>
            </a:lvl7pPr>
            <a:lvl8pPr eaLnBrk="0" fontAlgn="base" hangingPunct="0">
              <a:spcBef>
                <a:spcPct val="0"/>
              </a:spcBef>
              <a:spcAft>
                <a:spcPct val="0"/>
              </a:spcAft>
              <a:tabLst>
                <a:tab pos="179388" algn="r"/>
              </a:tabLst>
              <a:defRPr sz="2400">
                <a:solidFill>
                  <a:schemeClr val="tx1"/>
                </a:solidFill>
                <a:latin typeface="Times New Roman" pitchFamily="18" charset="0"/>
              </a:defRPr>
            </a:lvl8pPr>
            <a:lvl9pPr eaLnBrk="0" fontAlgn="base" hangingPunct="0">
              <a:spcBef>
                <a:spcPct val="0"/>
              </a:spcBef>
              <a:spcAft>
                <a:spcPct val="0"/>
              </a:spcAft>
              <a:tabLst>
                <a:tab pos="179388" algn="r"/>
              </a:tabLst>
              <a:defRPr sz="2400">
                <a:solidFill>
                  <a:schemeClr val="tx1"/>
                </a:solidFill>
                <a:latin typeface="Times New Roman" pitchFamily="18" charset="0"/>
              </a:defRPr>
            </a:lvl9pPr>
          </a:lstStyle>
          <a:p>
            <a:pPr>
              <a:spcBef>
                <a:spcPct val="50000"/>
              </a:spcBef>
            </a:pPr>
            <a:r>
              <a:rPr lang="en-US" sz="1000" dirty="0">
                <a:solidFill>
                  <a:srgbClr val="3366FF"/>
                </a:solidFill>
                <a:latin typeface="Arial" charset="0"/>
              </a:rPr>
              <a:t>	</a:t>
            </a:r>
            <a:r>
              <a:rPr lang="en-US" sz="1000" dirty="0" smtClean="0">
                <a:solidFill>
                  <a:srgbClr val="3366FF"/>
                </a:solidFill>
                <a:latin typeface="Arial" charset="0"/>
              </a:rPr>
              <a:t>10</a:t>
            </a:r>
            <a:endParaRPr lang="en-US" sz="1000" dirty="0">
              <a:solidFill>
                <a:srgbClr val="3366FF"/>
              </a:solidFill>
              <a:latin typeface="Arial" charset="0"/>
            </a:endParaRPr>
          </a:p>
        </p:txBody>
      </p:sp>
      <p:sp>
        <p:nvSpPr>
          <p:cNvPr id="25" name="Line 2"/>
          <p:cNvSpPr>
            <a:spLocks noChangeAspect="1" noChangeShapeType="1"/>
          </p:cNvSpPr>
          <p:nvPr/>
        </p:nvSpPr>
        <p:spPr bwMode="auto">
          <a:xfrm>
            <a:off x="1479600" y="1598613"/>
            <a:ext cx="0" cy="3143250"/>
          </a:xfrm>
          <a:prstGeom prst="line">
            <a:avLst/>
          </a:prstGeom>
          <a:noFill/>
          <a:ln w="254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6" name="Rectangle 3"/>
          <p:cNvSpPr>
            <a:spLocks noChangeAspect="1" noChangeArrowheads="1"/>
          </p:cNvSpPr>
          <p:nvPr/>
        </p:nvSpPr>
        <p:spPr bwMode="auto">
          <a:xfrm>
            <a:off x="2455863" y="2455863"/>
            <a:ext cx="4568825" cy="2286000"/>
          </a:xfrm>
          <a:prstGeom prst="rect">
            <a:avLst/>
          </a:prstGeom>
          <a:solidFill>
            <a:srgbClr val="66FFFF"/>
          </a:solidFill>
          <a:ln w="9525">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7" name="Text Box 4"/>
          <p:cNvSpPr txBox="1">
            <a:spLocks noChangeAspect="1" noChangeArrowheads="1"/>
          </p:cNvSpPr>
          <p:nvPr/>
        </p:nvSpPr>
        <p:spPr bwMode="auto">
          <a:xfrm>
            <a:off x="2259013" y="4819650"/>
            <a:ext cx="857250" cy="320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500" b="1" dirty="0">
                <a:solidFill>
                  <a:srgbClr val="000000"/>
                </a:solidFill>
              </a:rPr>
              <a:t>55</a:t>
            </a:r>
            <a:endParaRPr lang="en-US" sz="1500" dirty="0">
              <a:solidFill>
                <a:schemeClr val="bg1"/>
              </a:solidFill>
            </a:endParaRPr>
          </a:p>
        </p:txBody>
      </p:sp>
      <p:sp>
        <p:nvSpPr>
          <p:cNvPr id="28" name="Text Box 5"/>
          <p:cNvSpPr txBox="1">
            <a:spLocks noChangeAspect="1" noChangeArrowheads="1"/>
          </p:cNvSpPr>
          <p:nvPr/>
        </p:nvSpPr>
        <p:spPr bwMode="auto">
          <a:xfrm>
            <a:off x="3387725" y="4821238"/>
            <a:ext cx="650875" cy="320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500" b="1" dirty="0">
                <a:solidFill>
                  <a:srgbClr val="000000"/>
                </a:solidFill>
              </a:rPr>
              <a:t>60</a:t>
            </a:r>
            <a:endParaRPr lang="en-US" sz="1500" dirty="0">
              <a:solidFill>
                <a:schemeClr val="bg1"/>
              </a:solidFill>
            </a:endParaRPr>
          </a:p>
        </p:txBody>
      </p:sp>
      <p:sp>
        <p:nvSpPr>
          <p:cNvPr id="29" name="Text Box 6"/>
          <p:cNvSpPr txBox="1">
            <a:spLocks noChangeAspect="1" noChangeArrowheads="1"/>
          </p:cNvSpPr>
          <p:nvPr/>
        </p:nvSpPr>
        <p:spPr bwMode="auto">
          <a:xfrm>
            <a:off x="5657850" y="4821238"/>
            <a:ext cx="666750" cy="320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500" b="1">
                <a:solidFill>
                  <a:srgbClr val="000000"/>
                </a:solidFill>
              </a:rPr>
              <a:t>70</a:t>
            </a:r>
            <a:endParaRPr lang="en-US" sz="1500">
              <a:solidFill>
                <a:schemeClr val="bg1"/>
              </a:solidFill>
            </a:endParaRPr>
          </a:p>
        </p:txBody>
      </p:sp>
      <p:sp>
        <p:nvSpPr>
          <p:cNvPr id="30" name="Text Box 7"/>
          <p:cNvSpPr txBox="1">
            <a:spLocks noChangeAspect="1" noChangeArrowheads="1"/>
          </p:cNvSpPr>
          <p:nvPr/>
        </p:nvSpPr>
        <p:spPr bwMode="auto">
          <a:xfrm>
            <a:off x="6800850" y="4821238"/>
            <a:ext cx="666750" cy="320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500" b="1">
                <a:solidFill>
                  <a:srgbClr val="000000"/>
                </a:solidFill>
              </a:rPr>
              <a:t>75</a:t>
            </a:r>
            <a:endParaRPr lang="en-US" sz="1500">
              <a:solidFill>
                <a:schemeClr val="bg1"/>
              </a:solidFill>
            </a:endParaRPr>
          </a:p>
        </p:txBody>
      </p:sp>
      <p:sp>
        <p:nvSpPr>
          <p:cNvPr id="31" name="Text Box 8"/>
          <p:cNvSpPr txBox="1">
            <a:spLocks noChangeAspect="1" noChangeArrowheads="1"/>
          </p:cNvSpPr>
          <p:nvPr/>
        </p:nvSpPr>
        <p:spPr bwMode="auto">
          <a:xfrm>
            <a:off x="7658100" y="4724400"/>
            <a:ext cx="6667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2400" b="1" i="1">
                <a:solidFill>
                  <a:srgbClr val="000000"/>
                </a:solidFill>
                <a:latin typeface="Times New Roman" pitchFamily="18" charset="0"/>
              </a:rPr>
              <a:t>X</a:t>
            </a:r>
            <a:endParaRPr lang="en-US" sz="1500" i="1">
              <a:solidFill>
                <a:schemeClr val="bg1"/>
              </a:solidFill>
            </a:endParaRPr>
          </a:p>
        </p:txBody>
      </p:sp>
      <p:sp>
        <p:nvSpPr>
          <p:cNvPr id="32" name="Text Box 9"/>
          <p:cNvSpPr txBox="1">
            <a:spLocks noChangeAspect="1" noChangeArrowheads="1"/>
          </p:cNvSpPr>
          <p:nvPr/>
        </p:nvSpPr>
        <p:spPr bwMode="auto">
          <a:xfrm>
            <a:off x="4530725" y="4819650"/>
            <a:ext cx="555625" cy="320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500" b="1">
                <a:solidFill>
                  <a:srgbClr val="000000"/>
                </a:solidFill>
              </a:rPr>
              <a:t>65</a:t>
            </a:r>
            <a:endParaRPr lang="en-US" sz="1500">
              <a:solidFill>
                <a:schemeClr val="bg1"/>
              </a:solidFill>
            </a:endParaRPr>
          </a:p>
        </p:txBody>
      </p:sp>
      <p:sp>
        <p:nvSpPr>
          <p:cNvPr id="33" name="Line 10"/>
          <p:cNvSpPr>
            <a:spLocks noChangeAspect="1" noChangeShapeType="1"/>
          </p:cNvSpPr>
          <p:nvPr/>
        </p:nvSpPr>
        <p:spPr bwMode="auto">
          <a:xfrm>
            <a:off x="2455863" y="4741200"/>
            <a:ext cx="0" cy="79375"/>
          </a:xfrm>
          <a:prstGeom prst="line">
            <a:avLst/>
          </a:prstGeom>
          <a:noFill/>
          <a:ln w="254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4" name="Line 11"/>
          <p:cNvSpPr>
            <a:spLocks noChangeAspect="1" noChangeShapeType="1"/>
          </p:cNvSpPr>
          <p:nvPr/>
        </p:nvSpPr>
        <p:spPr bwMode="auto">
          <a:xfrm>
            <a:off x="3598863" y="4741863"/>
            <a:ext cx="0" cy="79375"/>
          </a:xfrm>
          <a:prstGeom prst="line">
            <a:avLst/>
          </a:prstGeom>
          <a:noFill/>
          <a:ln w="254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5" name="Line 12"/>
          <p:cNvSpPr>
            <a:spLocks noChangeAspect="1" noChangeShapeType="1"/>
          </p:cNvSpPr>
          <p:nvPr/>
        </p:nvSpPr>
        <p:spPr bwMode="auto">
          <a:xfrm>
            <a:off x="4741863" y="4741863"/>
            <a:ext cx="0" cy="79375"/>
          </a:xfrm>
          <a:prstGeom prst="line">
            <a:avLst/>
          </a:prstGeom>
          <a:noFill/>
          <a:ln w="254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6" name="Line 13"/>
          <p:cNvSpPr>
            <a:spLocks noChangeAspect="1" noChangeShapeType="1"/>
          </p:cNvSpPr>
          <p:nvPr/>
        </p:nvSpPr>
        <p:spPr bwMode="auto">
          <a:xfrm>
            <a:off x="5884863" y="4741863"/>
            <a:ext cx="0" cy="79375"/>
          </a:xfrm>
          <a:prstGeom prst="line">
            <a:avLst/>
          </a:prstGeom>
          <a:noFill/>
          <a:ln w="254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7" name="Line 14"/>
          <p:cNvSpPr>
            <a:spLocks noChangeAspect="1" noChangeShapeType="1"/>
          </p:cNvSpPr>
          <p:nvPr/>
        </p:nvSpPr>
        <p:spPr bwMode="auto">
          <a:xfrm>
            <a:off x="7024688" y="4741863"/>
            <a:ext cx="0" cy="79375"/>
          </a:xfrm>
          <a:prstGeom prst="line">
            <a:avLst/>
          </a:prstGeom>
          <a:noFill/>
          <a:ln w="254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8" name="Text Box 17"/>
          <p:cNvSpPr txBox="1">
            <a:spLocks noChangeAspect="1" noChangeArrowheads="1"/>
          </p:cNvSpPr>
          <p:nvPr/>
        </p:nvSpPr>
        <p:spPr bwMode="auto">
          <a:xfrm>
            <a:off x="704850" y="838200"/>
            <a:ext cx="180975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endParaRPr lang="en-US" sz="1800" b="1">
              <a:solidFill>
                <a:srgbClr val="000000"/>
              </a:solidFill>
            </a:endParaRPr>
          </a:p>
          <a:p>
            <a:r>
              <a:rPr lang="en-US" sz="1800" b="1">
                <a:solidFill>
                  <a:srgbClr val="000000"/>
                </a:solidFill>
              </a:rPr>
              <a:t>height</a:t>
            </a:r>
            <a:endParaRPr lang="en-US" sz="1500">
              <a:solidFill>
                <a:schemeClr val="bg1"/>
              </a:solidFill>
            </a:endParaRPr>
          </a:p>
        </p:txBody>
      </p:sp>
      <p:sp>
        <p:nvSpPr>
          <p:cNvPr id="41" name="Rectangle 20"/>
          <p:cNvSpPr>
            <a:spLocks noChangeAspect="1" noChangeArrowheads="1"/>
          </p:cNvSpPr>
          <p:nvPr/>
        </p:nvSpPr>
        <p:spPr bwMode="auto">
          <a:xfrm>
            <a:off x="2912400" y="2455200"/>
            <a:ext cx="228600" cy="2286000"/>
          </a:xfrm>
          <a:prstGeom prst="rect">
            <a:avLst/>
          </a:prstGeom>
          <a:solidFill>
            <a:srgbClr val="969696"/>
          </a:solidFill>
          <a:ln w="9525">
            <a:solidFill>
              <a:srgbClr val="969696"/>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9" name="Line 18"/>
          <p:cNvSpPr>
            <a:spLocks noChangeAspect="1" noChangeShapeType="1"/>
          </p:cNvSpPr>
          <p:nvPr/>
        </p:nvSpPr>
        <p:spPr bwMode="auto">
          <a:xfrm>
            <a:off x="1479600" y="4743450"/>
            <a:ext cx="6566400" cy="0"/>
          </a:xfrm>
          <a:prstGeom prst="line">
            <a:avLst/>
          </a:prstGeom>
          <a:noFill/>
          <a:ln w="254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2" name="Text Box 19"/>
          <p:cNvSpPr txBox="1">
            <a:spLocks noChangeAspect="1" noChangeArrowheads="1"/>
          </p:cNvSpPr>
          <p:nvPr/>
        </p:nvSpPr>
        <p:spPr bwMode="auto">
          <a:xfrm>
            <a:off x="2495550" y="4820400"/>
            <a:ext cx="428625" cy="320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sz="1500" b="1" dirty="0">
                <a:solidFill>
                  <a:srgbClr val="000000"/>
                </a:solidFill>
              </a:rPr>
              <a:t>56</a:t>
            </a:r>
            <a:endParaRPr lang="en-US" sz="1500" dirty="0">
              <a:solidFill>
                <a:schemeClr val="bg1"/>
              </a:solidFill>
            </a:endParaRPr>
          </a:p>
        </p:txBody>
      </p:sp>
      <p:sp>
        <p:nvSpPr>
          <p:cNvPr id="43" name="Line 17"/>
          <p:cNvSpPr>
            <a:spLocks noChangeAspect="1" noChangeShapeType="1"/>
          </p:cNvSpPr>
          <p:nvPr/>
        </p:nvSpPr>
        <p:spPr bwMode="auto">
          <a:xfrm>
            <a:off x="2682875" y="4741200"/>
            <a:ext cx="0" cy="79375"/>
          </a:xfrm>
          <a:prstGeom prst="line">
            <a:avLst/>
          </a:prstGeom>
          <a:noFill/>
          <a:ln w="254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5" name="Rectangle 21"/>
          <p:cNvSpPr>
            <a:spLocks noChangeArrowheads="1"/>
          </p:cNvSpPr>
          <p:nvPr/>
        </p:nvSpPr>
        <p:spPr bwMode="auto">
          <a:xfrm>
            <a:off x="2894013" y="1831975"/>
            <a:ext cx="496887" cy="3048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6" name="Text Box 22"/>
          <p:cNvSpPr txBox="1">
            <a:spLocks noChangeAspect="1" noChangeArrowheads="1"/>
          </p:cNvSpPr>
          <p:nvPr/>
        </p:nvSpPr>
        <p:spPr bwMode="auto">
          <a:xfrm>
            <a:off x="2865438" y="1828800"/>
            <a:ext cx="857250" cy="320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500" b="1" dirty="0">
                <a:solidFill>
                  <a:srgbClr val="000000"/>
                </a:solidFill>
              </a:rPr>
              <a:t>0.05</a:t>
            </a:r>
            <a:endParaRPr lang="en-US" sz="1500" dirty="0">
              <a:solidFill>
                <a:schemeClr val="bg1"/>
              </a:solidFill>
            </a:endParaRPr>
          </a:p>
        </p:txBody>
      </p:sp>
      <p:sp>
        <p:nvSpPr>
          <p:cNvPr id="47" name="Line 23"/>
          <p:cNvSpPr>
            <a:spLocks noChangeAspect="1" noChangeShapeType="1"/>
          </p:cNvSpPr>
          <p:nvPr/>
        </p:nvSpPr>
        <p:spPr bwMode="auto">
          <a:xfrm flipH="1">
            <a:off x="3043238" y="2179637"/>
            <a:ext cx="100013" cy="252000"/>
          </a:xfrm>
          <a:prstGeom prst="line">
            <a:avLst/>
          </a:prstGeom>
          <a:noFill/>
          <a:ln w="15875">
            <a:solidFill>
              <a:schemeClr val="tx1"/>
            </a:solidFill>
            <a:round/>
            <a:headEn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8" name="Text Box 18"/>
          <p:cNvSpPr txBox="1">
            <a:spLocks noChangeAspect="1" noChangeArrowheads="1"/>
          </p:cNvSpPr>
          <p:nvPr/>
        </p:nvSpPr>
        <p:spPr bwMode="auto">
          <a:xfrm>
            <a:off x="2724150" y="4820400"/>
            <a:ext cx="436563" cy="3231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sz="1500" b="1">
                <a:solidFill>
                  <a:srgbClr val="000000"/>
                </a:solidFill>
              </a:rPr>
              <a:t>57</a:t>
            </a:r>
            <a:endParaRPr lang="en-US" sz="1500">
              <a:solidFill>
                <a:schemeClr val="bg1"/>
              </a:solidFill>
            </a:endParaRPr>
          </a:p>
        </p:txBody>
      </p:sp>
      <p:sp>
        <p:nvSpPr>
          <p:cNvPr id="49" name="Line 17"/>
          <p:cNvSpPr>
            <a:spLocks noChangeAspect="1" noChangeShapeType="1"/>
          </p:cNvSpPr>
          <p:nvPr/>
        </p:nvSpPr>
        <p:spPr bwMode="auto">
          <a:xfrm>
            <a:off x="2911475" y="4741200"/>
            <a:ext cx="0" cy="79375"/>
          </a:xfrm>
          <a:prstGeom prst="line">
            <a:avLst/>
          </a:prstGeom>
          <a:noFill/>
          <a:ln w="254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4" name="Line 21"/>
          <p:cNvSpPr>
            <a:spLocks noChangeAspect="1" noChangeShapeType="1"/>
          </p:cNvSpPr>
          <p:nvPr/>
        </p:nvSpPr>
        <p:spPr bwMode="auto">
          <a:xfrm>
            <a:off x="3142800" y="4741200"/>
            <a:ext cx="0" cy="79375"/>
          </a:xfrm>
          <a:prstGeom prst="line">
            <a:avLst/>
          </a:prstGeom>
          <a:noFill/>
          <a:ln w="254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0" name="Text Box 20"/>
          <p:cNvSpPr txBox="1">
            <a:spLocks noChangeAspect="1" noChangeArrowheads="1"/>
          </p:cNvSpPr>
          <p:nvPr/>
        </p:nvSpPr>
        <p:spPr bwMode="auto">
          <a:xfrm>
            <a:off x="2934000" y="4820400"/>
            <a:ext cx="460375" cy="320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sz="1500" b="1" dirty="0">
                <a:solidFill>
                  <a:srgbClr val="000000"/>
                </a:solidFill>
              </a:rPr>
              <a:t>58</a:t>
            </a:r>
            <a:endParaRPr lang="en-US" sz="1500" dirty="0">
              <a:solidFill>
                <a:schemeClr val="bg1"/>
              </a:solidFill>
            </a:endParaRPr>
          </a:p>
        </p:txBody>
      </p:sp>
      <p:sp>
        <p:nvSpPr>
          <p:cNvPr id="51" name="Text Box 2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And similarly for all the other one-degree intervals within the range.</a:t>
            </a:r>
          </a:p>
        </p:txBody>
      </p:sp>
      <p:sp>
        <p:nvSpPr>
          <p:cNvPr id="4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52"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CONTINUOUS RANDOM VARIABLES</a:t>
            </a:r>
            <a:endParaRPr lang="en-GB" sz="1600" dirty="0">
              <a:latin typeface="Times New Roman" pitchFamily="18" charset="0"/>
            </a:endParaRPr>
          </a:p>
        </p:txBody>
      </p:sp>
    </p:spTree>
    <p:extLst>
      <p:ext uri="{BB962C8B-B14F-4D97-AF65-F5344CB8AC3E}">
        <p14:creationId xmlns:p14="http://schemas.microsoft.com/office/powerpoint/2010/main" val="145239544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Rectangle 50"/>
          <p:cNvSpPr/>
          <p:nvPr/>
        </p:nvSpPr>
        <p:spPr bwMode="auto">
          <a:xfrm>
            <a:off x="561975" y="790574"/>
            <a:ext cx="7877175" cy="459472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22"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56692" name="Text Box 20"/>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2400">
                <a:solidFill>
                  <a:schemeClr val="tx1"/>
                </a:solidFill>
                <a:latin typeface="Times New Roman" pitchFamily="18" charset="0"/>
              </a:defRPr>
            </a:lvl1pPr>
            <a:lvl2pPr>
              <a:tabLst>
                <a:tab pos="179388" algn="r"/>
              </a:tabLst>
              <a:defRPr sz="2400">
                <a:solidFill>
                  <a:schemeClr val="tx1"/>
                </a:solidFill>
                <a:latin typeface="Times New Roman" pitchFamily="18" charset="0"/>
              </a:defRPr>
            </a:lvl2pPr>
            <a:lvl3pPr>
              <a:tabLst>
                <a:tab pos="179388" algn="r"/>
              </a:tabLst>
              <a:defRPr sz="2400">
                <a:solidFill>
                  <a:schemeClr val="tx1"/>
                </a:solidFill>
                <a:latin typeface="Times New Roman" pitchFamily="18" charset="0"/>
              </a:defRPr>
            </a:lvl3pPr>
            <a:lvl4pPr>
              <a:tabLst>
                <a:tab pos="179388" algn="r"/>
              </a:tabLst>
              <a:defRPr sz="2400">
                <a:solidFill>
                  <a:schemeClr val="tx1"/>
                </a:solidFill>
                <a:latin typeface="Times New Roman" pitchFamily="18" charset="0"/>
              </a:defRPr>
            </a:lvl4pPr>
            <a:lvl5pPr>
              <a:tabLst>
                <a:tab pos="179388" algn="r"/>
              </a:tabLst>
              <a:defRPr sz="2400">
                <a:solidFill>
                  <a:schemeClr val="tx1"/>
                </a:solidFill>
                <a:latin typeface="Times New Roman" pitchFamily="18" charset="0"/>
              </a:defRPr>
            </a:lvl5pPr>
            <a:lvl6pPr eaLnBrk="0" fontAlgn="base" hangingPunct="0">
              <a:spcBef>
                <a:spcPct val="0"/>
              </a:spcBef>
              <a:spcAft>
                <a:spcPct val="0"/>
              </a:spcAft>
              <a:tabLst>
                <a:tab pos="179388" algn="r"/>
              </a:tabLst>
              <a:defRPr sz="2400">
                <a:solidFill>
                  <a:schemeClr val="tx1"/>
                </a:solidFill>
                <a:latin typeface="Times New Roman" pitchFamily="18" charset="0"/>
              </a:defRPr>
            </a:lvl6pPr>
            <a:lvl7pPr eaLnBrk="0" fontAlgn="base" hangingPunct="0">
              <a:spcBef>
                <a:spcPct val="0"/>
              </a:spcBef>
              <a:spcAft>
                <a:spcPct val="0"/>
              </a:spcAft>
              <a:tabLst>
                <a:tab pos="179388" algn="r"/>
              </a:tabLst>
              <a:defRPr sz="2400">
                <a:solidFill>
                  <a:schemeClr val="tx1"/>
                </a:solidFill>
                <a:latin typeface="Times New Roman" pitchFamily="18" charset="0"/>
              </a:defRPr>
            </a:lvl7pPr>
            <a:lvl8pPr eaLnBrk="0" fontAlgn="base" hangingPunct="0">
              <a:spcBef>
                <a:spcPct val="0"/>
              </a:spcBef>
              <a:spcAft>
                <a:spcPct val="0"/>
              </a:spcAft>
              <a:tabLst>
                <a:tab pos="179388" algn="r"/>
              </a:tabLst>
              <a:defRPr sz="2400">
                <a:solidFill>
                  <a:schemeClr val="tx1"/>
                </a:solidFill>
                <a:latin typeface="Times New Roman" pitchFamily="18" charset="0"/>
              </a:defRPr>
            </a:lvl8pPr>
            <a:lvl9pPr eaLnBrk="0" fontAlgn="base" hangingPunct="0">
              <a:spcBef>
                <a:spcPct val="0"/>
              </a:spcBef>
              <a:spcAft>
                <a:spcPct val="0"/>
              </a:spcAft>
              <a:tabLst>
                <a:tab pos="179388" algn="r"/>
              </a:tabLst>
              <a:defRPr sz="2400">
                <a:solidFill>
                  <a:schemeClr val="tx1"/>
                </a:solidFill>
                <a:latin typeface="Times New Roman" pitchFamily="18" charset="0"/>
              </a:defRPr>
            </a:lvl9pPr>
          </a:lstStyle>
          <a:p>
            <a:pPr>
              <a:spcBef>
                <a:spcPct val="50000"/>
              </a:spcBef>
            </a:pPr>
            <a:r>
              <a:rPr lang="en-US" sz="1000" dirty="0">
                <a:solidFill>
                  <a:srgbClr val="3366FF"/>
                </a:solidFill>
                <a:latin typeface="Arial" charset="0"/>
              </a:rPr>
              <a:t>	</a:t>
            </a:r>
            <a:r>
              <a:rPr lang="en-US" sz="1000" dirty="0" smtClean="0">
                <a:solidFill>
                  <a:srgbClr val="3366FF"/>
                </a:solidFill>
                <a:latin typeface="Arial" charset="0"/>
              </a:rPr>
              <a:t>11</a:t>
            </a:r>
            <a:endParaRPr lang="en-US" sz="1000" dirty="0">
              <a:solidFill>
                <a:srgbClr val="3366FF"/>
              </a:solidFill>
              <a:latin typeface="Arial" charset="0"/>
            </a:endParaRPr>
          </a:p>
        </p:txBody>
      </p:sp>
      <p:sp>
        <p:nvSpPr>
          <p:cNvPr id="25" name="Line 2"/>
          <p:cNvSpPr>
            <a:spLocks noChangeAspect="1" noChangeShapeType="1"/>
          </p:cNvSpPr>
          <p:nvPr/>
        </p:nvSpPr>
        <p:spPr bwMode="auto">
          <a:xfrm>
            <a:off x="1479600" y="1598613"/>
            <a:ext cx="0" cy="3143250"/>
          </a:xfrm>
          <a:prstGeom prst="line">
            <a:avLst/>
          </a:prstGeom>
          <a:noFill/>
          <a:ln w="254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6" name="Rectangle 3"/>
          <p:cNvSpPr>
            <a:spLocks noChangeAspect="1" noChangeArrowheads="1"/>
          </p:cNvSpPr>
          <p:nvPr/>
        </p:nvSpPr>
        <p:spPr bwMode="auto">
          <a:xfrm>
            <a:off x="2455863" y="2455863"/>
            <a:ext cx="4568825" cy="2286000"/>
          </a:xfrm>
          <a:prstGeom prst="rect">
            <a:avLst/>
          </a:prstGeom>
          <a:solidFill>
            <a:srgbClr val="66FFFF"/>
          </a:solidFill>
          <a:ln w="9525">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7" name="Text Box 4"/>
          <p:cNvSpPr txBox="1">
            <a:spLocks noChangeAspect="1" noChangeArrowheads="1"/>
          </p:cNvSpPr>
          <p:nvPr/>
        </p:nvSpPr>
        <p:spPr bwMode="auto">
          <a:xfrm>
            <a:off x="2259013" y="4819650"/>
            <a:ext cx="857250" cy="320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500" b="1" dirty="0">
                <a:solidFill>
                  <a:srgbClr val="000000"/>
                </a:solidFill>
              </a:rPr>
              <a:t>55</a:t>
            </a:r>
            <a:endParaRPr lang="en-US" sz="1500" dirty="0">
              <a:solidFill>
                <a:schemeClr val="bg1"/>
              </a:solidFill>
            </a:endParaRPr>
          </a:p>
        </p:txBody>
      </p:sp>
      <p:sp>
        <p:nvSpPr>
          <p:cNvPr id="28" name="Text Box 5"/>
          <p:cNvSpPr txBox="1">
            <a:spLocks noChangeAspect="1" noChangeArrowheads="1"/>
          </p:cNvSpPr>
          <p:nvPr/>
        </p:nvSpPr>
        <p:spPr bwMode="auto">
          <a:xfrm>
            <a:off x="3387725" y="4821238"/>
            <a:ext cx="650875" cy="320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500" b="1" dirty="0">
                <a:solidFill>
                  <a:srgbClr val="000000"/>
                </a:solidFill>
              </a:rPr>
              <a:t>60</a:t>
            </a:r>
            <a:endParaRPr lang="en-US" sz="1500" dirty="0">
              <a:solidFill>
                <a:schemeClr val="bg1"/>
              </a:solidFill>
            </a:endParaRPr>
          </a:p>
        </p:txBody>
      </p:sp>
      <p:sp>
        <p:nvSpPr>
          <p:cNvPr id="29" name="Text Box 6"/>
          <p:cNvSpPr txBox="1">
            <a:spLocks noChangeAspect="1" noChangeArrowheads="1"/>
          </p:cNvSpPr>
          <p:nvPr/>
        </p:nvSpPr>
        <p:spPr bwMode="auto">
          <a:xfrm>
            <a:off x="5657850" y="4821238"/>
            <a:ext cx="666750" cy="320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500" b="1">
                <a:solidFill>
                  <a:srgbClr val="000000"/>
                </a:solidFill>
              </a:rPr>
              <a:t>70</a:t>
            </a:r>
            <a:endParaRPr lang="en-US" sz="1500">
              <a:solidFill>
                <a:schemeClr val="bg1"/>
              </a:solidFill>
            </a:endParaRPr>
          </a:p>
        </p:txBody>
      </p:sp>
      <p:sp>
        <p:nvSpPr>
          <p:cNvPr id="30" name="Text Box 7"/>
          <p:cNvSpPr txBox="1">
            <a:spLocks noChangeAspect="1" noChangeArrowheads="1"/>
          </p:cNvSpPr>
          <p:nvPr/>
        </p:nvSpPr>
        <p:spPr bwMode="auto">
          <a:xfrm>
            <a:off x="6800850" y="4821238"/>
            <a:ext cx="666750" cy="320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500" b="1">
                <a:solidFill>
                  <a:srgbClr val="000000"/>
                </a:solidFill>
              </a:rPr>
              <a:t>75</a:t>
            </a:r>
            <a:endParaRPr lang="en-US" sz="1500">
              <a:solidFill>
                <a:schemeClr val="bg1"/>
              </a:solidFill>
            </a:endParaRPr>
          </a:p>
        </p:txBody>
      </p:sp>
      <p:sp>
        <p:nvSpPr>
          <p:cNvPr id="31" name="Text Box 8"/>
          <p:cNvSpPr txBox="1">
            <a:spLocks noChangeAspect="1" noChangeArrowheads="1"/>
          </p:cNvSpPr>
          <p:nvPr/>
        </p:nvSpPr>
        <p:spPr bwMode="auto">
          <a:xfrm>
            <a:off x="7658100" y="4724400"/>
            <a:ext cx="6667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2400" b="1" i="1">
                <a:solidFill>
                  <a:srgbClr val="000000"/>
                </a:solidFill>
                <a:latin typeface="Times New Roman" pitchFamily="18" charset="0"/>
              </a:rPr>
              <a:t>X</a:t>
            </a:r>
            <a:endParaRPr lang="en-US" sz="1500" i="1">
              <a:solidFill>
                <a:schemeClr val="bg1"/>
              </a:solidFill>
            </a:endParaRPr>
          </a:p>
        </p:txBody>
      </p:sp>
      <p:sp>
        <p:nvSpPr>
          <p:cNvPr id="32" name="Text Box 9"/>
          <p:cNvSpPr txBox="1">
            <a:spLocks noChangeAspect="1" noChangeArrowheads="1"/>
          </p:cNvSpPr>
          <p:nvPr/>
        </p:nvSpPr>
        <p:spPr bwMode="auto">
          <a:xfrm>
            <a:off x="4530725" y="4819650"/>
            <a:ext cx="555625" cy="320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500" b="1">
                <a:solidFill>
                  <a:srgbClr val="000000"/>
                </a:solidFill>
              </a:rPr>
              <a:t>65</a:t>
            </a:r>
            <a:endParaRPr lang="en-US" sz="1500">
              <a:solidFill>
                <a:schemeClr val="bg1"/>
              </a:solidFill>
            </a:endParaRPr>
          </a:p>
        </p:txBody>
      </p:sp>
      <p:sp>
        <p:nvSpPr>
          <p:cNvPr id="33" name="Line 10"/>
          <p:cNvSpPr>
            <a:spLocks noChangeAspect="1" noChangeShapeType="1"/>
          </p:cNvSpPr>
          <p:nvPr/>
        </p:nvSpPr>
        <p:spPr bwMode="auto">
          <a:xfrm>
            <a:off x="2455863" y="4741200"/>
            <a:ext cx="0" cy="79375"/>
          </a:xfrm>
          <a:prstGeom prst="line">
            <a:avLst/>
          </a:prstGeom>
          <a:noFill/>
          <a:ln w="254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4" name="Line 11"/>
          <p:cNvSpPr>
            <a:spLocks noChangeAspect="1" noChangeShapeType="1"/>
          </p:cNvSpPr>
          <p:nvPr/>
        </p:nvSpPr>
        <p:spPr bwMode="auto">
          <a:xfrm>
            <a:off x="3598863" y="4741863"/>
            <a:ext cx="0" cy="79375"/>
          </a:xfrm>
          <a:prstGeom prst="line">
            <a:avLst/>
          </a:prstGeom>
          <a:noFill/>
          <a:ln w="254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5" name="Line 12"/>
          <p:cNvSpPr>
            <a:spLocks noChangeAspect="1" noChangeShapeType="1"/>
          </p:cNvSpPr>
          <p:nvPr/>
        </p:nvSpPr>
        <p:spPr bwMode="auto">
          <a:xfrm>
            <a:off x="4741863" y="4741863"/>
            <a:ext cx="0" cy="79375"/>
          </a:xfrm>
          <a:prstGeom prst="line">
            <a:avLst/>
          </a:prstGeom>
          <a:noFill/>
          <a:ln w="254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6" name="Line 13"/>
          <p:cNvSpPr>
            <a:spLocks noChangeAspect="1" noChangeShapeType="1"/>
          </p:cNvSpPr>
          <p:nvPr/>
        </p:nvSpPr>
        <p:spPr bwMode="auto">
          <a:xfrm>
            <a:off x="5884863" y="4741863"/>
            <a:ext cx="0" cy="79375"/>
          </a:xfrm>
          <a:prstGeom prst="line">
            <a:avLst/>
          </a:prstGeom>
          <a:noFill/>
          <a:ln w="254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7" name="Line 14"/>
          <p:cNvSpPr>
            <a:spLocks noChangeAspect="1" noChangeShapeType="1"/>
          </p:cNvSpPr>
          <p:nvPr/>
        </p:nvSpPr>
        <p:spPr bwMode="auto">
          <a:xfrm>
            <a:off x="7024688" y="4741863"/>
            <a:ext cx="0" cy="79375"/>
          </a:xfrm>
          <a:prstGeom prst="line">
            <a:avLst/>
          </a:prstGeom>
          <a:noFill/>
          <a:ln w="254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8" name="Text Box 17"/>
          <p:cNvSpPr txBox="1">
            <a:spLocks noChangeAspect="1" noChangeArrowheads="1"/>
          </p:cNvSpPr>
          <p:nvPr/>
        </p:nvSpPr>
        <p:spPr bwMode="auto">
          <a:xfrm>
            <a:off x="704850" y="838200"/>
            <a:ext cx="180975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endParaRPr lang="en-US" sz="1800" b="1">
              <a:solidFill>
                <a:srgbClr val="000000"/>
              </a:solidFill>
            </a:endParaRPr>
          </a:p>
          <a:p>
            <a:r>
              <a:rPr lang="en-US" sz="1800" b="1">
                <a:solidFill>
                  <a:srgbClr val="000000"/>
                </a:solidFill>
              </a:rPr>
              <a:t>height</a:t>
            </a:r>
            <a:endParaRPr lang="en-US" sz="1500">
              <a:solidFill>
                <a:schemeClr val="bg1"/>
              </a:solidFill>
            </a:endParaRPr>
          </a:p>
        </p:txBody>
      </p:sp>
      <p:sp>
        <p:nvSpPr>
          <p:cNvPr id="41" name="Rectangle 20"/>
          <p:cNvSpPr>
            <a:spLocks noChangeAspect="1" noChangeArrowheads="1"/>
          </p:cNvSpPr>
          <p:nvPr/>
        </p:nvSpPr>
        <p:spPr bwMode="auto">
          <a:xfrm>
            <a:off x="2912400" y="2455200"/>
            <a:ext cx="228600" cy="2286000"/>
          </a:xfrm>
          <a:prstGeom prst="rect">
            <a:avLst/>
          </a:prstGeom>
          <a:solidFill>
            <a:srgbClr val="969696"/>
          </a:solidFill>
          <a:ln w="9525">
            <a:solidFill>
              <a:srgbClr val="969696"/>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9" name="Line 18"/>
          <p:cNvSpPr>
            <a:spLocks noChangeAspect="1" noChangeShapeType="1"/>
          </p:cNvSpPr>
          <p:nvPr/>
        </p:nvSpPr>
        <p:spPr bwMode="auto">
          <a:xfrm>
            <a:off x="1479600" y="4743450"/>
            <a:ext cx="6566400" cy="0"/>
          </a:xfrm>
          <a:prstGeom prst="line">
            <a:avLst/>
          </a:prstGeom>
          <a:noFill/>
          <a:ln w="254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2" name="Text Box 19"/>
          <p:cNvSpPr txBox="1">
            <a:spLocks noChangeAspect="1" noChangeArrowheads="1"/>
          </p:cNvSpPr>
          <p:nvPr/>
        </p:nvSpPr>
        <p:spPr bwMode="auto">
          <a:xfrm>
            <a:off x="2495550" y="4820400"/>
            <a:ext cx="428625" cy="320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sz="1500" b="1" dirty="0">
                <a:solidFill>
                  <a:srgbClr val="000000"/>
                </a:solidFill>
              </a:rPr>
              <a:t>56</a:t>
            </a:r>
            <a:endParaRPr lang="en-US" sz="1500" dirty="0">
              <a:solidFill>
                <a:schemeClr val="bg1"/>
              </a:solidFill>
            </a:endParaRPr>
          </a:p>
        </p:txBody>
      </p:sp>
      <p:sp>
        <p:nvSpPr>
          <p:cNvPr id="43" name="Line 17"/>
          <p:cNvSpPr>
            <a:spLocks noChangeAspect="1" noChangeShapeType="1"/>
          </p:cNvSpPr>
          <p:nvPr/>
        </p:nvSpPr>
        <p:spPr bwMode="auto">
          <a:xfrm>
            <a:off x="2682875" y="4741200"/>
            <a:ext cx="0" cy="79375"/>
          </a:xfrm>
          <a:prstGeom prst="line">
            <a:avLst/>
          </a:prstGeom>
          <a:noFill/>
          <a:ln w="254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8" name="Text Box 18"/>
          <p:cNvSpPr txBox="1">
            <a:spLocks noChangeAspect="1" noChangeArrowheads="1"/>
          </p:cNvSpPr>
          <p:nvPr/>
        </p:nvSpPr>
        <p:spPr bwMode="auto">
          <a:xfrm>
            <a:off x="2724150" y="4820400"/>
            <a:ext cx="436563" cy="3231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sz="1500" b="1">
                <a:solidFill>
                  <a:srgbClr val="000000"/>
                </a:solidFill>
              </a:rPr>
              <a:t>57</a:t>
            </a:r>
            <a:endParaRPr lang="en-US" sz="1500">
              <a:solidFill>
                <a:schemeClr val="bg1"/>
              </a:solidFill>
            </a:endParaRPr>
          </a:p>
        </p:txBody>
      </p:sp>
      <p:sp>
        <p:nvSpPr>
          <p:cNvPr id="49" name="Line 17"/>
          <p:cNvSpPr>
            <a:spLocks noChangeAspect="1" noChangeShapeType="1"/>
          </p:cNvSpPr>
          <p:nvPr/>
        </p:nvSpPr>
        <p:spPr bwMode="auto">
          <a:xfrm>
            <a:off x="2911475" y="4741200"/>
            <a:ext cx="0" cy="79375"/>
          </a:xfrm>
          <a:prstGeom prst="line">
            <a:avLst/>
          </a:prstGeom>
          <a:noFill/>
          <a:ln w="254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0" name="Text Box 20"/>
          <p:cNvSpPr txBox="1">
            <a:spLocks noChangeAspect="1" noChangeArrowheads="1"/>
          </p:cNvSpPr>
          <p:nvPr/>
        </p:nvSpPr>
        <p:spPr bwMode="auto">
          <a:xfrm>
            <a:off x="2934000" y="4820400"/>
            <a:ext cx="460375" cy="320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sz="1500" b="1" dirty="0">
                <a:solidFill>
                  <a:srgbClr val="000000"/>
                </a:solidFill>
              </a:rPr>
              <a:t>58</a:t>
            </a:r>
            <a:endParaRPr lang="en-US" sz="1500" dirty="0">
              <a:solidFill>
                <a:schemeClr val="bg1"/>
              </a:solidFill>
            </a:endParaRPr>
          </a:p>
        </p:txBody>
      </p:sp>
      <p:sp>
        <p:nvSpPr>
          <p:cNvPr id="40" name="Rectangle 2"/>
          <p:cNvSpPr>
            <a:spLocks noChangeArrowheads="1"/>
          </p:cNvSpPr>
          <p:nvPr/>
        </p:nvSpPr>
        <p:spPr bwMode="auto">
          <a:xfrm>
            <a:off x="857250" y="2298700"/>
            <a:ext cx="496888" cy="3048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2" name="Text Box 16"/>
          <p:cNvSpPr txBox="1">
            <a:spLocks noChangeAspect="1" noChangeArrowheads="1"/>
          </p:cNvSpPr>
          <p:nvPr/>
        </p:nvSpPr>
        <p:spPr bwMode="auto">
          <a:xfrm>
            <a:off x="838200" y="2295525"/>
            <a:ext cx="857250" cy="320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500" b="1">
                <a:solidFill>
                  <a:srgbClr val="000000"/>
                </a:solidFill>
              </a:rPr>
              <a:t>0.05</a:t>
            </a:r>
            <a:endParaRPr lang="en-US" sz="1500">
              <a:solidFill>
                <a:schemeClr val="bg1"/>
              </a:solidFill>
            </a:endParaRPr>
          </a:p>
        </p:txBody>
      </p:sp>
      <p:sp>
        <p:nvSpPr>
          <p:cNvPr id="53" name="Line 17"/>
          <p:cNvSpPr>
            <a:spLocks noChangeAspect="1" noChangeShapeType="1"/>
          </p:cNvSpPr>
          <p:nvPr/>
        </p:nvSpPr>
        <p:spPr bwMode="auto">
          <a:xfrm>
            <a:off x="1387475" y="2455200"/>
            <a:ext cx="79375" cy="0"/>
          </a:xfrm>
          <a:prstGeom prst="line">
            <a:avLst/>
          </a:prstGeom>
          <a:noFill/>
          <a:ln w="254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4" name="Text Box 28"/>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The probability per unit interval is 0.05 and accordingly the area of the rectangle representing the probability of the temperature lying in any given unit interval is 0.05.</a:t>
            </a:r>
          </a:p>
        </p:txBody>
      </p:sp>
      <p:sp>
        <p:nvSpPr>
          <p:cNvPr id="45" name="Line 21"/>
          <p:cNvSpPr>
            <a:spLocks noChangeAspect="1" noChangeShapeType="1"/>
          </p:cNvSpPr>
          <p:nvPr/>
        </p:nvSpPr>
        <p:spPr bwMode="auto">
          <a:xfrm>
            <a:off x="3142800" y="4741200"/>
            <a:ext cx="0" cy="79375"/>
          </a:xfrm>
          <a:prstGeom prst="line">
            <a:avLst/>
          </a:prstGeom>
          <a:noFill/>
          <a:ln w="254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4"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46"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CONTINUOUS RANDOM VARIABLES</a:t>
            </a:r>
            <a:endParaRPr lang="en-GB" sz="1600" dirty="0">
              <a:latin typeface="Times New Roman" pitchFamily="18" charset="0"/>
            </a:endParaRPr>
          </a:p>
        </p:txBody>
      </p:sp>
    </p:spTree>
    <p:extLst>
      <p:ext uri="{BB962C8B-B14F-4D97-AF65-F5344CB8AC3E}">
        <p14:creationId xmlns:p14="http://schemas.microsoft.com/office/powerpoint/2010/main" val="152834563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Rectangle 50"/>
          <p:cNvSpPr/>
          <p:nvPr/>
        </p:nvSpPr>
        <p:spPr bwMode="auto">
          <a:xfrm>
            <a:off x="561975" y="790574"/>
            <a:ext cx="7877175" cy="459472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22"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56692" name="Text Box 20"/>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2400">
                <a:solidFill>
                  <a:schemeClr val="tx1"/>
                </a:solidFill>
                <a:latin typeface="Times New Roman" pitchFamily="18" charset="0"/>
              </a:defRPr>
            </a:lvl1pPr>
            <a:lvl2pPr>
              <a:tabLst>
                <a:tab pos="179388" algn="r"/>
              </a:tabLst>
              <a:defRPr sz="2400">
                <a:solidFill>
                  <a:schemeClr val="tx1"/>
                </a:solidFill>
                <a:latin typeface="Times New Roman" pitchFamily="18" charset="0"/>
              </a:defRPr>
            </a:lvl2pPr>
            <a:lvl3pPr>
              <a:tabLst>
                <a:tab pos="179388" algn="r"/>
              </a:tabLst>
              <a:defRPr sz="2400">
                <a:solidFill>
                  <a:schemeClr val="tx1"/>
                </a:solidFill>
                <a:latin typeface="Times New Roman" pitchFamily="18" charset="0"/>
              </a:defRPr>
            </a:lvl3pPr>
            <a:lvl4pPr>
              <a:tabLst>
                <a:tab pos="179388" algn="r"/>
              </a:tabLst>
              <a:defRPr sz="2400">
                <a:solidFill>
                  <a:schemeClr val="tx1"/>
                </a:solidFill>
                <a:latin typeface="Times New Roman" pitchFamily="18" charset="0"/>
              </a:defRPr>
            </a:lvl4pPr>
            <a:lvl5pPr>
              <a:tabLst>
                <a:tab pos="179388" algn="r"/>
              </a:tabLst>
              <a:defRPr sz="2400">
                <a:solidFill>
                  <a:schemeClr val="tx1"/>
                </a:solidFill>
                <a:latin typeface="Times New Roman" pitchFamily="18" charset="0"/>
              </a:defRPr>
            </a:lvl5pPr>
            <a:lvl6pPr eaLnBrk="0" fontAlgn="base" hangingPunct="0">
              <a:spcBef>
                <a:spcPct val="0"/>
              </a:spcBef>
              <a:spcAft>
                <a:spcPct val="0"/>
              </a:spcAft>
              <a:tabLst>
                <a:tab pos="179388" algn="r"/>
              </a:tabLst>
              <a:defRPr sz="2400">
                <a:solidFill>
                  <a:schemeClr val="tx1"/>
                </a:solidFill>
                <a:latin typeface="Times New Roman" pitchFamily="18" charset="0"/>
              </a:defRPr>
            </a:lvl6pPr>
            <a:lvl7pPr eaLnBrk="0" fontAlgn="base" hangingPunct="0">
              <a:spcBef>
                <a:spcPct val="0"/>
              </a:spcBef>
              <a:spcAft>
                <a:spcPct val="0"/>
              </a:spcAft>
              <a:tabLst>
                <a:tab pos="179388" algn="r"/>
              </a:tabLst>
              <a:defRPr sz="2400">
                <a:solidFill>
                  <a:schemeClr val="tx1"/>
                </a:solidFill>
                <a:latin typeface="Times New Roman" pitchFamily="18" charset="0"/>
              </a:defRPr>
            </a:lvl7pPr>
            <a:lvl8pPr eaLnBrk="0" fontAlgn="base" hangingPunct="0">
              <a:spcBef>
                <a:spcPct val="0"/>
              </a:spcBef>
              <a:spcAft>
                <a:spcPct val="0"/>
              </a:spcAft>
              <a:tabLst>
                <a:tab pos="179388" algn="r"/>
              </a:tabLst>
              <a:defRPr sz="2400">
                <a:solidFill>
                  <a:schemeClr val="tx1"/>
                </a:solidFill>
                <a:latin typeface="Times New Roman" pitchFamily="18" charset="0"/>
              </a:defRPr>
            </a:lvl8pPr>
            <a:lvl9pPr eaLnBrk="0" fontAlgn="base" hangingPunct="0">
              <a:spcBef>
                <a:spcPct val="0"/>
              </a:spcBef>
              <a:spcAft>
                <a:spcPct val="0"/>
              </a:spcAft>
              <a:tabLst>
                <a:tab pos="179388" algn="r"/>
              </a:tabLst>
              <a:defRPr sz="2400">
                <a:solidFill>
                  <a:schemeClr val="tx1"/>
                </a:solidFill>
                <a:latin typeface="Times New Roman" pitchFamily="18" charset="0"/>
              </a:defRPr>
            </a:lvl9pPr>
          </a:lstStyle>
          <a:p>
            <a:pPr>
              <a:spcBef>
                <a:spcPct val="50000"/>
              </a:spcBef>
            </a:pPr>
            <a:r>
              <a:rPr lang="en-US" sz="1000" dirty="0">
                <a:solidFill>
                  <a:srgbClr val="3366FF"/>
                </a:solidFill>
                <a:latin typeface="Arial" charset="0"/>
              </a:rPr>
              <a:t>	</a:t>
            </a:r>
            <a:r>
              <a:rPr lang="en-US" sz="1000" dirty="0" smtClean="0">
                <a:solidFill>
                  <a:srgbClr val="3366FF"/>
                </a:solidFill>
                <a:latin typeface="Arial" charset="0"/>
              </a:rPr>
              <a:t>12</a:t>
            </a:r>
            <a:endParaRPr lang="en-US" sz="1000" dirty="0">
              <a:solidFill>
                <a:srgbClr val="3366FF"/>
              </a:solidFill>
              <a:latin typeface="Arial" charset="0"/>
            </a:endParaRPr>
          </a:p>
        </p:txBody>
      </p:sp>
      <p:sp>
        <p:nvSpPr>
          <p:cNvPr id="25" name="Line 2"/>
          <p:cNvSpPr>
            <a:spLocks noChangeAspect="1" noChangeShapeType="1"/>
          </p:cNvSpPr>
          <p:nvPr/>
        </p:nvSpPr>
        <p:spPr bwMode="auto">
          <a:xfrm>
            <a:off x="1479600" y="1598613"/>
            <a:ext cx="0" cy="3143250"/>
          </a:xfrm>
          <a:prstGeom prst="line">
            <a:avLst/>
          </a:prstGeom>
          <a:noFill/>
          <a:ln w="254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6" name="Rectangle 3"/>
          <p:cNvSpPr>
            <a:spLocks noChangeAspect="1" noChangeArrowheads="1"/>
          </p:cNvSpPr>
          <p:nvPr/>
        </p:nvSpPr>
        <p:spPr bwMode="auto">
          <a:xfrm>
            <a:off x="2455863" y="2455863"/>
            <a:ext cx="4568825" cy="2286000"/>
          </a:xfrm>
          <a:prstGeom prst="rect">
            <a:avLst/>
          </a:prstGeom>
          <a:solidFill>
            <a:srgbClr val="66FFFF"/>
          </a:solidFill>
          <a:ln w="9525">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7" name="Text Box 4"/>
          <p:cNvSpPr txBox="1">
            <a:spLocks noChangeAspect="1" noChangeArrowheads="1"/>
          </p:cNvSpPr>
          <p:nvPr/>
        </p:nvSpPr>
        <p:spPr bwMode="auto">
          <a:xfrm>
            <a:off x="2259013" y="4819650"/>
            <a:ext cx="857250" cy="320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500" b="1" dirty="0">
                <a:solidFill>
                  <a:srgbClr val="000000"/>
                </a:solidFill>
              </a:rPr>
              <a:t>55</a:t>
            </a:r>
            <a:endParaRPr lang="en-US" sz="1500" dirty="0">
              <a:solidFill>
                <a:schemeClr val="bg1"/>
              </a:solidFill>
            </a:endParaRPr>
          </a:p>
        </p:txBody>
      </p:sp>
      <p:sp>
        <p:nvSpPr>
          <p:cNvPr id="28" name="Text Box 5"/>
          <p:cNvSpPr txBox="1">
            <a:spLocks noChangeAspect="1" noChangeArrowheads="1"/>
          </p:cNvSpPr>
          <p:nvPr/>
        </p:nvSpPr>
        <p:spPr bwMode="auto">
          <a:xfrm>
            <a:off x="3387725" y="4821238"/>
            <a:ext cx="650875" cy="320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500" b="1" dirty="0">
                <a:solidFill>
                  <a:srgbClr val="000000"/>
                </a:solidFill>
              </a:rPr>
              <a:t>60</a:t>
            </a:r>
            <a:endParaRPr lang="en-US" sz="1500" dirty="0">
              <a:solidFill>
                <a:schemeClr val="bg1"/>
              </a:solidFill>
            </a:endParaRPr>
          </a:p>
        </p:txBody>
      </p:sp>
      <p:sp>
        <p:nvSpPr>
          <p:cNvPr id="29" name="Text Box 6"/>
          <p:cNvSpPr txBox="1">
            <a:spLocks noChangeAspect="1" noChangeArrowheads="1"/>
          </p:cNvSpPr>
          <p:nvPr/>
        </p:nvSpPr>
        <p:spPr bwMode="auto">
          <a:xfrm>
            <a:off x="5657850" y="4821238"/>
            <a:ext cx="666750" cy="320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500" b="1">
                <a:solidFill>
                  <a:srgbClr val="000000"/>
                </a:solidFill>
              </a:rPr>
              <a:t>70</a:t>
            </a:r>
            <a:endParaRPr lang="en-US" sz="1500">
              <a:solidFill>
                <a:schemeClr val="bg1"/>
              </a:solidFill>
            </a:endParaRPr>
          </a:p>
        </p:txBody>
      </p:sp>
      <p:sp>
        <p:nvSpPr>
          <p:cNvPr id="30" name="Text Box 7"/>
          <p:cNvSpPr txBox="1">
            <a:spLocks noChangeAspect="1" noChangeArrowheads="1"/>
          </p:cNvSpPr>
          <p:nvPr/>
        </p:nvSpPr>
        <p:spPr bwMode="auto">
          <a:xfrm>
            <a:off x="6800850" y="4821238"/>
            <a:ext cx="666750" cy="320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500" b="1">
                <a:solidFill>
                  <a:srgbClr val="000000"/>
                </a:solidFill>
              </a:rPr>
              <a:t>75</a:t>
            </a:r>
            <a:endParaRPr lang="en-US" sz="1500">
              <a:solidFill>
                <a:schemeClr val="bg1"/>
              </a:solidFill>
            </a:endParaRPr>
          </a:p>
        </p:txBody>
      </p:sp>
      <p:sp>
        <p:nvSpPr>
          <p:cNvPr id="31" name="Text Box 8"/>
          <p:cNvSpPr txBox="1">
            <a:spLocks noChangeAspect="1" noChangeArrowheads="1"/>
          </p:cNvSpPr>
          <p:nvPr/>
        </p:nvSpPr>
        <p:spPr bwMode="auto">
          <a:xfrm>
            <a:off x="7658100" y="4724400"/>
            <a:ext cx="6667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2400" b="1" i="1">
                <a:solidFill>
                  <a:srgbClr val="000000"/>
                </a:solidFill>
                <a:latin typeface="Times New Roman" pitchFamily="18" charset="0"/>
              </a:rPr>
              <a:t>X</a:t>
            </a:r>
            <a:endParaRPr lang="en-US" sz="1500" i="1">
              <a:solidFill>
                <a:schemeClr val="bg1"/>
              </a:solidFill>
            </a:endParaRPr>
          </a:p>
        </p:txBody>
      </p:sp>
      <p:sp>
        <p:nvSpPr>
          <p:cNvPr id="32" name="Text Box 9"/>
          <p:cNvSpPr txBox="1">
            <a:spLocks noChangeAspect="1" noChangeArrowheads="1"/>
          </p:cNvSpPr>
          <p:nvPr/>
        </p:nvSpPr>
        <p:spPr bwMode="auto">
          <a:xfrm>
            <a:off x="4530725" y="4819650"/>
            <a:ext cx="555625" cy="320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500" b="1">
                <a:solidFill>
                  <a:srgbClr val="000000"/>
                </a:solidFill>
              </a:rPr>
              <a:t>65</a:t>
            </a:r>
            <a:endParaRPr lang="en-US" sz="1500">
              <a:solidFill>
                <a:schemeClr val="bg1"/>
              </a:solidFill>
            </a:endParaRPr>
          </a:p>
        </p:txBody>
      </p:sp>
      <p:sp>
        <p:nvSpPr>
          <p:cNvPr id="33" name="Line 10"/>
          <p:cNvSpPr>
            <a:spLocks noChangeAspect="1" noChangeShapeType="1"/>
          </p:cNvSpPr>
          <p:nvPr/>
        </p:nvSpPr>
        <p:spPr bwMode="auto">
          <a:xfrm>
            <a:off x="2455863" y="4741200"/>
            <a:ext cx="0" cy="79375"/>
          </a:xfrm>
          <a:prstGeom prst="line">
            <a:avLst/>
          </a:prstGeom>
          <a:noFill/>
          <a:ln w="254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4" name="Line 11"/>
          <p:cNvSpPr>
            <a:spLocks noChangeAspect="1" noChangeShapeType="1"/>
          </p:cNvSpPr>
          <p:nvPr/>
        </p:nvSpPr>
        <p:spPr bwMode="auto">
          <a:xfrm>
            <a:off x="3598863" y="4741863"/>
            <a:ext cx="0" cy="79375"/>
          </a:xfrm>
          <a:prstGeom prst="line">
            <a:avLst/>
          </a:prstGeom>
          <a:noFill/>
          <a:ln w="254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5" name="Line 12"/>
          <p:cNvSpPr>
            <a:spLocks noChangeAspect="1" noChangeShapeType="1"/>
          </p:cNvSpPr>
          <p:nvPr/>
        </p:nvSpPr>
        <p:spPr bwMode="auto">
          <a:xfrm>
            <a:off x="4741863" y="4741863"/>
            <a:ext cx="0" cy="79375"/>
          </a:xfrm>
          <a:prstGeom prst="line">
            <a:avLst/>
          </a:prstGeom>
          <a:noFill/>
          <a:ln w="254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6" name="Line 13"/>
          <p:cNvSpPr>
            <a:spLocks noChangeAspect="1" noChangeShapeType="1"/>
          </p:cNvSpPr>
          <p:nvPr/>
        </p:nvSpPr>
        <p:spPr bwMode="auto">
          <a:xfrm>
            <a:off x="5884863" y="4741863"/>
            <a:ext cx="0" cy="79375"/>
          </a:xfrm>
          <a:prstGeom prst="line">
            <a:avLst/>
          </a:prstGeom>
          <a:noFill/>
          <a:ln w="254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7" name="Line 14"/>
          <p:cNvSpPr>
            <a:spLocks noChangeAspect="1" noChangeShapeType="1"/>
          </p:cNvSpPr>
          <p:nvPr/>
        </p:nvSpPr>
        <p:spPr bwMode="auto">
          <a:xfrm>
            <a:off x="7024688" y="4741863"/>
            <a:ext cx="0" cy="79375"/>
          </a:xfrm>
          <a:prstGeom prst="line">
            <a:avLst/>
          </a:prstGeom>
          <a:noFill/>
          <a:ln w="254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8" name="Text Box 17"/>
          <p:cNvSpPr txBox="1">
            <a:spLocks noChangeAspect="1" noChangeArrowheads="1"/>
          </p:cNvSpPr>
          <p:nvPr/>
        </p:nvSpPr>
        <p:spPr bwMode="auto">
          <a:xfrm>
            <a:off x="704850" y="838200"/>
            <a:ext cx="180975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endParaRPr lang="en-US" sz="1800" b="1">
              <a:solidFill>
                <a:srgbClr val="000000"/>
              </a:solidFill>
            </a:endParaRPr>
          </a:p>
          <a:p>
            <a:r>
              <a:rPr lang="en-US" sz="1800" b="1">
                <a:solidFill>
                  <a:srgbClr val="000000"/>
                </a:solidFill>
              </a:rPr>
              <a:t>height</a:t>
            </a:r>
            <a:endParaRPr lang="en-US" sz="1500">
              <a:solidFill>
                <a:schemeClr val="bg1"/>
              </a:solidFill>
            </a:endParaRPr>
          </a:p>
        </p:txBody>
      </p:sp>
      <p:sp>
        <p:nvSpPr>
          <p:cNvPr id="41" name="Rectangle 20"/>
          <p:cNvSpPr>
            <a:spLocks noChangeAspect="1" noChangeArrowheads="1"/>
          </p:cNvSpPr>
          <p:nvPr/>
        </p:nvSpPr>
        <p:spPr bwMode="auto">
          <a:xfrm>
            <a:off x="2912400" y="2455200"/>
            <a:ext cx="228600" cy="2286000"/>
          </a:xfrm>
          <a:prstGeom prst="rect">
            <a:avLst/>
          </a:prstGeom>
          <a:solidFill>
            <a:srgbClr val="969696"/>
          </a:solidFill>
          <a:ln w="9525">
            <a:solidFill>
              <a:srgbClr val="969696"/>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9" name="Line 18"/>
          <p:cNvSpPr>
            <a:spLocks noChangeAspect="1" noChangeShapeType="1"/>
          </p:cNvSpPr>
          <p:nvPr/>
        </p:nvSpPr>
        <p:spPr bwMode="auto">
          <a:xfrm>
            <a:off x="1479600" y="4743450"/>
            <a:ext cx="6566400" cy="0"/>
          </a:xfrm>
          <a:prstGeom prst="line">
            <a:avLst/>
          </a:prstGeom>
          <a:noFill/>
          <a:ln w="254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2" name="Text Box 19"/>
          <p:cNvSpPr txBox="1">
            <a:spLocks noChangeAspect="1" noChangeArrowheads="1"/>
          </p:cNvSpPr>
          <p:nvPr/>
        </p:nvSpPr>
        <p:spPr bwMode="auto">
          <a:xfrm>
            <a:off x="2495550" y="4820400"/>
            <a:ext cx="428625" cy="320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sz="1500" b="1" dirty="0">
                <a:solidFill>
                  <a:srgbClr val="000000"/>
                </a:solidFill>
              </a:rPr>
              <a:t>56</a:t>
            </a:r>
            <a:endParaRPr lang="en-US" sz="1500" dirty="0">
              <a:solidFill>
                <a:schemeClr val="bg1"/>
              </a:solidFill>
            </a:endParaRPr>
          </a:p>
        </p:txBody>
      </p:sp>
      <p:sp>
        <p:nvSpPr>
          <p:cNvPr id="43" name="Line 17"/>
          <p:cNvSpPr>
            <a:spLocks noChangeAspect="1" noChangeShapeType="1"/>
          </p:cNvSpPr>
          <p:nvPr/>
        </p:nvSpPr>
        <p:spPr bwMode="auto">
          <a:xfrm>
            <a:off x="2682875" y="4741200"/>
            <a:ext cx="0" cy="79375"/>
          </a:xfrm>
          <a:prstGeom prst="line">
            <a:avLst/>
          </a:prstGeom>
          <a:noFill/>
          <a:ln w="254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8" name="Text Box 18"/>
          <p:cNvSpPr txBox="1">
            <a:spLocks noChangeAspect="1" noChangeArrowheads="1"/>
          </p:cNvSpPr>
          <p:nvPr/>
        </p:nvSpPr>
        <p:spPr bwMode="auto">
          <a:xfrm>
            <a:off x="2724150" y="4820400"/>
            <a:ext cx="436563" cy="3231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sz="1500" b="1">
                <a:solidFill>
                  <a:srgbClr val="000000"/>
                </a:solidFill>
              </a:rPr>
              <a:t>57</a:t>
            </a:r>
            <a:endParaRPr lang="en-US" sz="1500">
              <a:solidFill>
                <a:schemeClr val="bg1"/>
              </a:solidFill>
            </a:endParaRPr>
          </a:p>
        </p:txBody>
      </p:sp>
      <p:sp>
        <p:nvSpPr>
          <p:cNvPr id="49" name="Line 17"/>
          <p:cNvSpPr>
            <a:spLocks noChangeAspect="1" noChangeShapeType="1"/>
          </p:cNvSpPr>
          <p:nvPr/>
        </p:nvSpPr>
        <p:spPr bwMode="auto">
          <a:xfrm>
            <a:off x="2911475" y="4741200"/>
            <a:ext cx="0" cy="79375"/>
          </a:xfrm>
          <a:prstGeom prst="line">
            <a:avLst/>
          </a:prstGeom>
          <a:noFill/>
          <a:ln w="254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0" name="Text Box 20"/>
          <p:cNvSpPr txBox="1">
            <a:spLocks noChangeAspect="1" noChangeArrowheads="1"/>
          </p:cNvSpPr>
          <p:nvPr/>
        </p:nvSpPr>
        <p:spPr bwMode="auto">
          <a:xfrm>
            <a:off x="2934000" y="4820400"/>
            <a:ext cx="460375" cy="320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sz="1500" b="1" dirty="0">
                <a:solidFill>
                  <a:srgbClr val="000000"/>
                </a:solidFill>
              </a:rPr>
              <a:t>58</a:t>
            </a:r>
            <a:endParaRPr lang="en-US" sz="1500" dirty="0">
              <a:solidFill>
                <a:schemeClr val="bg1"/>
              </a:solidFill>
            </a:endParaRPr>
          </a:p>
        </p:txBody>
      </p:sp>
      <p:sp>
        <p:nvSpPr>
          <p:cNvPr id="52" name="Text Box 16"/>
          <p:cNvSpPr txBox="1">
            <a:spLocks noChangeAspect="1" noChangeArrowheads="1"/>
          </p:cNvSpPr>
          <p:nvPr/>
        </p:nvSpPr>
        <p:spPr bwMode="auto">
          <a:xfrm>
            <a:off x="838200" y="2295525"/>
            <a:ext cx="857250" cy="320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500" b="1">
                <a:solidFill>
                  <a:srgbClr val="000000"/>
                </a:solidFill>
              </a:rPr>
              <a:t>0.05</a:t>
            </a:r>
            <a:endParaRPr lang="en-US" sz="1500">
              <a:solidFill>
                <a:schemeClr val="bg1"/>
              </a:solidFill>
            </a:endParaRPr>
          </a:p>
        </p:txBody>
      </p:sp>
      <p:sp>
        <p:nvSpPr>
          <p:cNvPr id="53" name="Line 17"/>
          <p:cNvSpPr>
            <a:spLocks noChangeAspect="1" noChangeShapeType="1"/>
          </p:cNvSpPr>
          <p:nvPr/>
        </p:nvSpPr>
        <p:spPr bwMode="auto">
          <a:xfrm>
            <a:off x="1387475" y="2455200"/>
            <a:ext cx="79375" cy="0"/>
          </a:xfrm>
          <a:prstGeom prst="line">
            <a:avLst/>
          </a:prstGeom>
          <a:noFill/>
          <a:ln w="254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5" name="Text Box 27"/>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The probability per unit interval is called the probability density and it is equal to the height of the unit-interval rectangle.</a:t>
            </a:r>
          </a:p>
        </p:txBody>
      </p:sp>
      <p:sp>
        <p:nvSpPr>
          <p:cNvPr id="40" name="Line 21"/>
          <p:cNvSpPr>
            <a:spLocks noChangeAspect="1" noChangeShapeType="1"/>
          </p:cNvSpPr>
          <p:nvPr/>
        </p:nvSpPr>
        <p:spPr bwMode="auto">
          <a:xfrm>
            <a:off x="3142800" y="4741200"/>
            <a:ext cx="0" cy="79375"/>
          </a:xfrm>
          <a:prstGeom prst="line">
            <a:avLst/>
          </a:prstGeom>
          <a:noFill/>
          <a:ln w="254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4"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46"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CONTINUOUS RANDOM VARIABLES</a:t>
            </a:r>
            <a:endParaRPr lang="en-GB" sz="1600" dirty="0">
              <a:latin typeface="Times New Roman" pitchFamily="18" charset="0"/>
            </a:endParaRPr>
          </a:p>
        </p:txBody>
      </p:sp>
    </p:spTree>
    <p:extLst>
      <p:ext uri="{BB962C8B-B14F-4D97-AF65-F5344CB8AC3E}">
        <p14:creationId xmlns:p14="http://schemas.microsoft.com/office/powerpoint/2010/main" val="41580007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Rectangle 50"/>
          <p:cNvSpPr/>
          <p:nvPr/>
        </p:nvSpPr>
        <p:spPr bwMode="auto">
          <a:xfrm>
            <a:off x="561975" y="790574"/>
            <a:ext cx="7877175" cy="459472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22"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56692" name="Text Box 20"/>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2400">
                <a:solidFill>
                  <a:schemeClr val="tx1"/>
                </a:solidFill>
                <a:latin typeface="Times New Roman" pitchFamily="18" charset="0"/>
              </a:defRPr>
            </a:lvl1pPr>
            <a:lvl2pPr>
              <a:tabLst>
                <a:tab pos="179388" algn="r"/>
              </a:tabLst>
              <a:defRPr sz="2400">
                <a:solidFill>
                  <a:schemeClr val="tx1"/>
                </a:solidFill>
                <a:latin typeface="Times New Roman" pitchFamily="18" charset="0"/>
              </a:defRPr>
            </a:lvl2pPr>
            <a:lvl3pPr>
              <a:tabLst>
                <a:tab pos="179388" algn="r"/>
              </a:tabLst>
              <a:defRPr sz="2400">
                <a:solidFill>
                  <a:schemeClr val="tx1"/>
                </a:solidFill>
                <a:latin typeface="Times New Roman" pitchFamily="18" charset="0"/>
              </a:defRPr>
            </a:lvl3pPr>
            <a:lvl4pPr>
              <a:tabLst>
                <a:tab pos="179388" algn="r"/>
              </a:tabLst>
              <a:defRPr sz="2400">
                <a:solidFill>
                  <a:schemeClr val="tx1"/>
                </a:solidFill>
                <a:latin typeface="Times New Roman" pitchFamily="18" charset="0"/>
              </a:defRPr>
            </a:lvl4pPr>
            <a:lvl5pPr>
              <a:tabLst>
                <a:tab pos="179388" algn="r"/>
              </a:tabLst>
              <a:defRPr sz="2400">
                <a:solidFill>
                  <a:schemeClr val="tx1"/>
                </a:solidFill>
                <a:latin typeface="Times New Roman" pitchFamily="18" charset="0"/>
              </a:defRPr>
            </a:lvl5pPr>
            <a:lvl6pPr eaLnBrk="0" fontAlgn="base" hangingPunct="0">
              <a:spcBef>
                <a:spcPct val="0"/>
              </a:spcBef>
              <a:spcAft>
                <a:spcPct val="0"/>
              </a:spcAft>
              <a:tabLst>
                <a:tab pos="179388" algn="r"/>
              </a:tabLst>
              <a:defRPr sz="2400">
                <a:solidFill>
                  <a:schemeClr val="tx1"/>
                </a:solidFill>
                <a:latin typeface="Times New Roman" pitchFamily="18" charset="0"/>
              </a:defRPr>
            </a:lvl6pPr>
            <a:lvl7pPr eaLnBrk="0" fontAlgn="base" hangingPunct="0">
              <a:spcBef>
                <a:spcPct val="0"/>
              </a:spcBef>
              <a:spcAft>
                <a:spcPct val="0"/>
              </a:spcAft>
              <a:tabLst>
                <a:tab pos="179388" algn="r"/>
              </a:tabLst>
              <a:defRPr sz="2400">
                <a:solidFill>
                  <a:schemeClr val="tx1"/>
                </a:solidFill>
                <a:latin typeface="Times New Roman" pitchFamily="18" charset="0"/>
              </a:defRPr>
            </a:lvl7pPr>
            <a:lvl8pPr eaLnBrk="0" fontAlgn="base" hangingPunct="0">
              <a:spcBef>
                <a:spcPct val="0"/>
              </a:spcBef>
              <a:spcAft>
                <a:spcPct val="0"/>
              </a:spcAft>
              <a:tabLst>
                <a:tab pos="179388" algn="r"/>
              </a:tabLst>
              <a:defRPr sz="2400">
                <a:solidFill>
                  <a:schemeClr val="tx1"/>
                </a:solidFill>
                <a:latin typeface="Times New Roman" pitchFamily="18" charset="0"/>
              </a:defRPr>
            </a:lvl8pPr>
            <a:lvl9pPr eaLnBrk="0" fontAlgn="base" hangingPunct="0">
              <a:spcBef>
                <a:spcPct val="0"/>
              </a:spcBef>
              <a:spcAft>
                <a:spcPct val="0"/>
              </a:spcAft>
              <a:tabLst>
                <a:tab pos="179388" algn="r"/>
              </a:tabLst>
              <a:defRPr sz="2400">
                <a:solidFill>
                  <a:schemeClr val="tx1"/>
                </a:solidFill>
                <a:latin typeface="Times New Roman" pitchFamily="18" charset="0"/>
              </a:defRPr>
            </a:lvl9pPr>
          </a:lstStyle>
          <a:p>
            <a:pPr>
              <a:spcBef>
                <a:spcPct val="50000"/>
              </a:spcBef>
            </a:pPr>
            <a:r>
              <a:rPr lang="en-US" sz="1000" dirty="0">
                <a:solidFill>
                  <a:srgbClr val="3366FF"/>
                </a:solidFill>
                <a:latin typeface="Arial" charset="0"/>
              </a:rPr>
              <a:t>	</a:t>
            </a:r>
            <a:r>
              <a:rPr lang="en-US" sz="1000" dirty="0" smtClean="0">
                <a:solidFill>
                  <a:srgbClr val="3366FF"/>
                </a:solidFill>
                <a:latin typeface="Arial" charset="0"/>
              </a:rPr>
              <a:t>13</a:t>
            </a:r>
            <a:endParaRPr lang="en-US" sz="1000" dirty="0">
              <a:solidFill>
                <a:srgbClr val="3366FF"/>
              </a:solidFill>
              <a:latin typeface="Arial" charset="0"/>
            </a:endParaRPr>
          </a:p>
        </p:txBody>
      </p:sp>
      <p:sp>
        <p:nvSpPr>
          <p:cNvPr id="25" name="Line 2"/>
          <p:cNvSpPr>
            <a:spLocks noChangeAspect="1" noChangeShapeType="1"/>
          </p:cNvSpPr>
          <p:nvPr/>
        </p:nvSpPr>
        <p:spPr bwMode="auto">
          <a:xfrm>
            <a:off x="1479600" y="1598613"/>
            <a:ext cx="0" cy="3143250"/>
          </a:xfrm>
          <a:prstGeom prst="line">
            <a:avLst/>
          </a:prstGeom>
          <a:noFill/>
          <a:ln w="254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6" name="Rectangle 3"/>
          <p:cNvSpPr>
            <a:spLocks noChangeAspect="1" noChangeArrowheads="1"/>
          </p:cNvSpPr>
          <p:nvPr/>
        </p:nvSpPr>
        <p:spPr bwMode="auto">
          <a:xfrm>
            <a:off x="2455863" y="2455863"/>
            <a:ext cx="4568825" cy="2286000"/>
          </a:xfrm>
          <a:prstGeom prst="rect">
            <a:avLst/>
          </a:prstGeom>
          <a:solidFill>
            <a:srgbClr val="66FFFF"/>
          </a:solidFill>
          <a:ln w="9525">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7" name="Text Box 4"/>
          <p:cNvSpPr txBox="1">
            <a:spLocks noChangeAspect="1" noChangeArrowheads="1"/>
          </p:cNvSpPr>
          <p:nvPr/>
        </p:nvSpPr>
        <p:spPr bwMode="auto">
          <a:xfrm>
            <a:off x="2259013" y="4819650"/>
            <a:ext cx="857250" cy="320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500" b="1" dirty="0">
                <a:solidFill>
                  <a:srgbClr val="000000"/>
                </a:solidFill>
              </a:rPr>
              <a:t>55</a:t>
            </a:r>
            <a:endParaRPr lang="en-US" sz="1500" dirty="0">
              <a:solidFill>
                <a:schemeClr val="bg1"/>
              </a:solidFill>
            </a:endParaRPr>
          </a:p>
        </p:txBody>
      </p:sp>
      <p:sp>
        <p:nvSpPr>
          <p:cNvPr id="28" name="Text Box 5"/>
          <p:cNvSpPr txBox="1">
            <a:spLocks noChangeAspect="1" noChangeArrowheads="1"/>
          </p:cNvSpPr>
          <p:nvPr/>
        </p:nvSpPr>
        <p:spPr bwMode="auto">
          <a:xfrm>
            <a:off x="3387725" y="4821238"/>
            <a:ext cx="650875" cy="320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500" b="1" dirty="0">
                <a:solidFill>
                  <a:srgbClr val="000000"/>
                </a:solidFill>
              </a:rPr>
              <a:t>60</a:t>
            </a:r>
            <a:endParaRPr lang="en-US" sz="1500" dirty="0">
              <a:solidFill>
                <a:schemeClr val="bg1"/>
              </a:solidFill>
            </a:endParaRPr>
          </a:p>
        </p:txBody>
      </p:sp>
      <p:sp>
        <p:nvSpPr>
          <p:cNvPr id="29" name="Text Box 6"/>
          <p:cNvSpPr txBox="1">
            <a:spLocks noChangeAspect="1" noChangeArrowheads="1"/>
          </p:cNvSpPr>
          <p:nvPr/>
        </p:nvSpPr>
        <p:spPr bwMode="auto">
          <a:xfrm>
            <a:off x="5657850" y="4821238"/>
            <a:ext cx="666750" cy="320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500" b="1">
                <a:solidFill>
                  <a:srgbClr val="000000"/>
                </a:solidFill>
              </a:rPr>
              <a:t>70</a:t>
            </a:r>
            <a:endParaRPr lang="en-US" sz="1500">
              <a:solidFill>
                <a:schemeClr val="bg1"/>
              </a:solidFill>
            </a:endParaRPr>
          </a:p>
        </p:txBody>
      </p:sp>
      <p:sp>
        <p:nvSpPr>
          <p:cNvPr id="30" name="Text Box 7"/>
          <p:cNvSpPr txBox="1">
            <a:spLocks noChangeAspect="1" noChangeArrowheads="1"/>
          </p:cNvSpPr>
          <p:nvPr/>
        </p:nvSpPr>
        <p:spPr bwMode="auto">
          <a:xfrm>
            <a:off x="6800850" y="4821238"/>
            <a:ext cx="666750" cy="320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500" b="1">
                <a:solidFill>
                  <a:srgbClr val="000000"/>
                </a:solidFill>
              </a:rPr>
              <a:t>75</a:t>
            </a:r>
            <a:endParaRPr lang="en-US" sz="1500">
              <a:solidFill>
                <a:schemeClr val="bg1"/>
              </a:solidFill>
            </a:endParaRPr>
          </a:p>
        </p:txBody>
      </p:sp>
      <p:sp>
        <p:nvSpPr>
          <p:cNvPr id="31" name="Text Box 8"/>
          <p:cNvSpPr txBox="1">
            <a:spLocks noChangeAspect="1" noChangeArrowheads="1"/>
          </p:cNvSpPr>
          <p:nvPr/>
        </p:nvSpPr>
        <p:spPr bwMode="auto">
          <a:xfrm>
            <a:off x="7658100" y="4724400"/>
            <a:ext cx="6667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2400" b="1" i="1">
                <a:solidFill>
                  <a:srgbClr val="000000"/>
                </a:solidFill>
                <a:latin typeface="Times New Roman" pitchFamily="18" charset="0"/>
              </a:rPr>
              <a:t>X</a:t>
            </a:r>
            <a:endParaRPr lang="en-US" sz="1500" i="1">
              <a:solidFill>
                <a:schemeClr val="bg1"/>
              </a:solidFill>
            </a:endParaRPr>
          </a:p>
        </p:txBody>
      </p:sp>
      <p:sp>
        <p:nvSpPr>
          <p:cNvPr id="32" name="Text Box 9"/>
          <p:cNvSpPr txBox="1">
            <a:spLocks noChangeAspect="1" noChangeArrowheads="1"/>
          </p:cNvSpPr>
          <p:nvPr/>
        </p:nvSpPr>
        <p:spPr bwMode="auto">
          <a:xfrm>
            <a:off x="4530725" y="4819650"/>
            <a:ext cx="555625" cy="320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500" b="1">
                <a:solidFill>
                  <a:srgbClr val="000000"/>
                </a:solidFill>
              </a:rPr>
              <a:t>65</a:t>
            </a:r>
            <a:endParaRPr lang="en-US" sz="1500">
              <a:solidFill>
                <a:schemeClr val="bg1"/>
              </a:solidFill>
            </a:endParaRPr>
          </a:p>
        </p:txBody>
      </p:sp>
      <p:sp>
        <p:nvSpPr>
          <p:cNvPr id="33" name="Line 10"/>
          <p:cNvSpPr>
            <a:spLocks noChangeAspect="1" noChangeShapeType="1"/>
          </p:cNvSpPr>
          <p:nvPr/>
        </p:nvSpPr>
        <p:spPr bwMode="auto">
          <a:xfrm>
            <a:off x="2455863" y="4741200"/>
            <a:ext cx="0" cy="79375"/>
          </a:xfrm>
          <a:prstGeom prst="line">
            <a:avLst/>
          </a:prstGeom>
          <a:noFill/>
          <a:ln w="254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4" name="Line 11"/>
          <p:cNvSpPr>
            <a:spLocks noChangeAspect="1" noChangeShapeType="1"/>
          </p:cNvSpPr>
          <p:nvPr/>
        </p:nvSpPr>
        <p:spPr bwMode="auto">
          <a:xfrm>
            <a:off x="3598863" y="4741863"/>
            <a:ext cx="0" cy="79375"/>
          </a:xfrm>
          <a:prstGeom prst="line">
            <a:avLst/>
          </a:prstGeom>
          <a:noFill/>
          <a:ln w="254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5" name="Line 12"/>
          <p:cNvSpPr>
            <a:spLocks noChangeAspect="1" noChangeShapeType="1"/>
          </p:cNvSpPr>
          <p:nvPr/>
        </p:nvSpPr>
        <p:spPr bwMode="auto">
          <a:xfrm>
            <a:off x="4741863" y="4741863"/>
            <a:ext cx="0" cy="79375"/>
          </a:xfrm>
          <a:prstGeom prst="line">
            <a:avLst/>
          </a:prstGeom>
          <a:noFill/>
          <a:ln w="254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6" name="Line 13"/>
          <p:cNvSpPr>
            <a:spLocks noChangeAspect="1" noChangeShapeType="1"/>
          </p:cNvSpPr>
          <p:nvPr/>
        </p:nvSpPr>
        <p:spPr bwMode="auto">
          <a:xfrm>
            <a:off x="5884863" y="4741863"/>
            <a:ext cx="0" cy="79375"/>
          </a:xfrm>
          <a:prstGeom prst="line">
            <a:avLst/>
          </a:prstGeom>
          <a:noFill/>
          <a:ln w="254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7" name="Line 14"/>
          <p:cNvSpPr>
            <a:spLocks noChangeAspect="1" noChangeShapeType="1"/>
          </p:cNvSpPr>
          <p:nvPr/>
        </p:nvSpPr>
        <p:spPr bwMode="auto">
          <a:xfrm>
            <a:off x="7024688" y="4741863"/>
            <a:ext cx="0" cy="79375"/>
          </a:xfrm>
          <a:prstGeom prst="line">
            <a:avLst/>
          </a:prstGeom>
          <a:noFill/>
          <a:ln w="254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8" name="Text Box 17"/>
          <p:cNvSpPr txBox="1">
            <a:spLocks noChangeAspect="1" noChangeArrowheads="1"/>
          </p:cNvSpPr>
          <p:nvPr/>
        </p:nvSpPr>
        <p:spPr bwMode="auto">
          <a:xfrm>
            <a:off x="704850" y="838200"/>
            <a:ext cx="180975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endParaRPr lang="en-US" sz="1800" b="1">
              <a:solidFill>
                <a:srgbClr val="000000"/>
              </a:solidFill>
            </a:endParaRPr>
          </a:p>
          <a:p>
            <a:r>
              <a:rPr lang="en-US" sz="1800" b="1">
                <a:solidFill>
                  <a:srgbClr val="000000"/>
                </a:solidFill>
              </a:rPr>
              <a:t>height</a:t>
            </a:r>
            <a:endParaRPr lang="en-US" sz="1500">
              <a:solidFill>
                <a:schemeClr val="bg1"/>
              </a:solidFill>
            </a:endParaRPr>
          </a:p>
        </p:txBody>
      </p:sp>
      <p:sp>
        <p:nvSpPr>
          <p:cNvPr id="41" name="Rectangle 20"/>
          <p:cNvSpPr>
            <a:spLocks noChangeAspect="1" noChangeArrowheads="1"/>
          </p:cNvSpPr>
          <p:nvPr/>
        </p:nvSpPr>
        <p:spPr bwMode="auto">
          <a:xfrm>
            <a:off x="2912400" y="2455200"/>
            <a:ext cx="228600" cy="2286000"/>
          </a:xfrm>
          <a:prstGeom prst="rect">
            <a:avLst/>
          </a:prstGeom>
          <a:solidFill>
            <a:srgbClr val="969696"/>
          </a:solidFill>
          <a:ln w="9525">
            <a:solidFill>
              <a:srgbClr val="969696"/>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9" name="Line 18"/>
          <p:cNvSpPr>
            <a:spLocks noChangeAspect="1" noChangeShapeType="1"/>
          </p:cNvSpPr>
          <p:nvPr/>
        </p:nvSpPr>
        <p:spPr bwMode="auto">
          <a:xfrm>
            <a:off x="1479600" y="4743450"/>
            <a:ext cx="6566400" cy="0"/>
          </a:xfrm>
          <a:prstGeom prst="line">
            <a:avLst/>
          </a:prstGeom>
          <a:noFill/>
          <a:ln w="254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2" name="Text Box 19"/>
          <p:cNvSpPr txBox="1">
            <a:spLocks noChangeAspect="1" noChangeArrowheads="1"/>
          </p:cNvSpPr>
          <p:nvPr/>
        </p:nvSpPr>
        <p:spPr bwMode="auto">
          <a:xfrm>
            <a:off x="2495550" y="4820400"/>
            <a:ext cx="428625" cy="320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sz="1500" b="1" dirty="0">
                <a:solidFill>
                  <a:srgbClr val="000000"/>
                </a:solidFill>
              </a:rPr>
              <a:t>56</a:t>
            </a:r>
            <a:endParaRPr lang="en-US" sz="1500" dirty="0">
              <a:solidFill>
                <a:schemeClr val="bg1"/>
              </a:solidFill>
            </a:endParaRPr>
          </a:p>
        </p:txBody>
      </p:sp>
      <p:sp>
        <p:nvSpPr>
          <p:cNvPr id="43" name="Line 17"/>
          <p:cNvSpPr>
            <a:spLocks noChangeAspect="1" noChangeShapeType="1"/>
          </p:cNvSpPr>
          <p:nvPr/>
        </p:nvSpPr>
        <p:spPr bwMode="auto">
          <a:xfrm>
            <a:off x="2682875" y="4741200"/>
            <a:ext cx="0" cy="79375"/>
          </a:xfrm>
          <a:prstGeom prst="line">
            <a:avLst/>
          </a:prstGeom>
          <a:noFill/>
          <a:ln w="254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8" name="Text Box 18"/>
          <p:cNvSpPr txBox="1">
            <a:spLocks noChangeAspect="1" noChangeArrowheads="1"/>
          </p:cNvSpPr>
          <p:nvPr/>
        </p:nvSpPr>
        <p:spPr bwMode="auto">
          <a:xfrm>
            <a:off x="2724150" y="4820400"/>
            <a:ext cx="436563" cy="3231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sz="1500" b="1">
                <a:solidFill>
                  <a:srgbClr val="000000"/>
                </a:solidFill>
              </a:rPr>
              <a:t>57</a:t>
            </a:r>
            <a:endParaRPr lang="en-US" sz="1500">
              <a:solidFill>
                <a:schemeClr val="bg1"/>
              </a:solidFill>
            </a:endParaRPr>
          </a:p>
        </p:txBody>
      </p:sp>
      <p:sp>
        <p:nvSpPr>
          <p:cNvPr id="49" name="Line 17"/>
          <p:cNvSpPr>
            <a:spLocks noChangeAspect="1" noChangeShapeType="1"/>
          </p:cNvSpPr>
          <p:nvPr/>
        </p:nvSpPr>
        <p:spPr bwMode="auto">
          <a:xfrm>
            <a:off x="2911475" y="4741200"/>
            <a:ext cx="0" cy="79375"/>
          </a:xfrm>
          <a:prstGeom prst="line">
            <a:avLst/>
          </a:prstGeom>
          <a:noFill/>
          <a:ln w="254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0" name="Text Box 20"/>
          <p:cNvSpPr txBox="1">
            <a:spLocks noChangeAspect="1" noChangeArrowheads="1"/>
          </p:cNvSpPr>
          <p:nvPr/>
        </p:nvSpPr>
        <p:spPr bwMode="auto">
          <a:xfrm>
            <a:off x="2934000" y="4820400"/>
            <a:ext cx="460375" cy="320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sz="1500" b="1" dirty="0">
                <a:solidFill>
                  <a:srgbClr val="000000"/>
                </a:solidFill>
              </a:rPr>
              <a:t>58</a:t>
            </a:r>
            <a:endParaRPr lang="en-US" sz="1500" dirty="0">
              <a:solidFill>
                <a:schemeClr val="bg1"/>
              </a:solidFill>
            </a:endParaRPr>
          </a:p>
        </p:txBody>
      </p:sp>
      <p:sp>
        <p:nvSpPr>
          <p:cNvPr id="52" name="Text Box 16"/>
          <p:cNvSpPr txBox="1">
            <a:spLocks noChangeAspect="1" noChangeArrowheads="1"/>
          </p:cNvSpPr>
          <p:nvPr/>
        </p:nvSpPr>
        <p:spPr bwMode="auto">
          <a:xfrm>
            <a:off x="838200" y="2295525"/>
            <a:ext cx="857250" cy="320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500" b="1">
                <a:solidFill>
                  <a:srgbClr val="000000"/>
                </a:solidFill>
              </a:rPr>
              <a:t>0.05</a:t>
            </a:r>
            <a:endParaRPr lang="en-US" sz="1500">
              <a:solidFill>
                <a:schemeClr val="bg1"/>
              </a:solidFill>
            </a:endParaRPr>
          </a:p>
        </p:txBody>
      </p:sp>
      <p:sp>
        <p:nvSpPr>
          <p:cNvPr id="53" name="Line 17"/>
          <p:cNvSpPr>
            <a:spLocks noChangeAspect="1" noChangeShapeType="1"/>
          </p:cNvSpPr>
          <p:nvPr/>
        </p:nvSpPr>
        <p:spPr bwMode="auto">
          <a:xfrm>
            <a:off x="1387475" y="2455200"/>
            <a:ext cx="79375" cy="0"/>
          </a:xfrm>
          <a:prstGeom prst="line">
            <a:avLst/>
          </a:prstGeom>
          <a:noFill/>
          <a:ln w="254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0" name="Text Box 29"/>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Mathematically, the probability density is written as a function of the variable, for example </a:t>
            </a:r>
            <a:r>
              <a:rPr lang="en-GB" sz="1500" b="1" i="1"/>
              <a:t>f</a:t>
            </a:r>
            <a:r>
              <a:rPr lang="en-GB" sz="1500" b="1"/>
              <a:t>(</a:t>
            </a:r>
            <a:r>
              <a:rPr lang="en-GB" sz="1500" b="1" i="1"/>
              <a:t>X</a:t>
            </a:r>
            <a:r>
              <a:rPr lang="en-GB" sz="1500" b="1"/>
              <a:t>).  In this example, </a:t>
            </a:r>
            <a:r>
              <a:rPr lang="en-GB" sz="1500" b="1" i="1"/>
              <a:t>f</a:t>
            </a:r>
            <a:r>
              <a:rPr lang="en-GB" sz="1500" b="1"/>
              <a:t>(</a:t>
            </a:r>
            <a:r>
              <a:rPr lang="en-GB" sz="1500" b="1" i="1"/>
              <a:t>X</a:t>
            </a:r>
            <a:r>
              <a:rPr lang="en-GB" sz="1500" b="1"/>
              <a:t>) is 0.05 for 55 </a:t>
            </a:r>
            <a:r>
              <a:rPr lang="en-GB" sz="1500" b="1">
                <a:sym typeface="Times New Roman Special G2" pitchFamily="18" charset="2"/>
              </a:rPr>
              <a:t>&lt;</a:t>
            </a:r>
            <a:r>
              <a:rPr lang="en-GB" sz="1500" b="1"/>
              <a:t> </a:t>
            </a:r>
            <a:r>
              <a:rPr lang="en-GB" sz="1500" b="1" i="1"/>
              <a:t>X </a:t>
            </a:r>
            <a:r>
              <a:rPr lang="en-GB" sz="1500" b="1">
                <a:sym typeface="Times New Roman Special G2" pitchFamily="18" charset="2"/>
              </a:rPr>
              <a:t>&lt;</a:t>
            </a:r>
            <a:r>
              <a:rPr lang="en-GB" sz="1500" b="1"/>
              <a:t> 75 and it is zero elsewhere.</a:t>
            </a:r>
          </a:p>
        </p:txBody>
      </p:sp>
      <p:sp>
        <p:nvSpPr>
          <p:cNvPr id="45" name="Line 21"/>
          <p:cNvSpPr>
            <a:spLocks noChangeAspect="1" noChangeShapeType="1"/>
          </p:cNvSpPr>
          <p:nvPr/>
        </p:nvSpPr>
        <p:spPr bwMode="auto">
          <a:xfrm>
            <a:off x="3142800" y="4741200"/>
            <a:ext cx="0" cy="79375"/>
          </a:xfrm>
          <a:prstGeom prst="line">
            <a:avLst/>
          </a:prstGeom>
          <a:noFill/>
          <a:ln w="254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4" name="Rectangle 16"/>
          <p:cNvSpPr>
            <a:spLocks noChangeArrowheads="1"/>
          </p:cNvSpPr>
          <p:nvPr/>
        </p:nvSpPr>
        <p:spPr bwMode="auto">
          <a:xfrm>
            <a:off x="3400424" y="673100"/>
            <a:ext cx="4114801" cy="9144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55" name="Text Box 31"/>
          <p:cNvSpPr txBox="1">
            <a:spLocks noChangeArrowheads="1"/>
          </p:cNvSpPr>
          <p:nvPr/>
        </p:nvSpPr>
        <p:spPr bwMode="auto">
          <a:xfrm>
            <a:off x="3543300" y="685800"/>
            <a:ext cx="4276725" cy="99060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285750" algn="l"/>
                <a:tab pos="2686050" algn="l"/>
              </a:tabLst>
              <a:defRPr sz="2400">
                <a:solidFill>
                  <a:schemeClr val="tx1"/>
                </a:solidFill>
                <a:latin typeface="Times New Roman" pitchFamily="18" charset="0"/>
              </a:defRPr>
            </a:lvl1pPr>
            <a:lvl2pPr>
              <a:tabLst>
                <a:tab pos="285750" algn="l"/>
                <a:tab pos="2686050" algn="l"/>
              </a:tabLst>
              <a:defRPr sz="2400">
                <a:solidFill>
                  <a:schemeClr val="tx1"/>
                </a:solidFill>
                <a:latin typeface="Times New Roman" pitchFamily="18" charset="0"/>
              </a:defRPr>
            </a:lvl2pPr>
            <a:lvl3pPr>
              <a:tabLst>
                <a:tab pos="285750" algn="l"/>
                <a:tab pos="2686050" algn="l"/>
              </a:tabLst>
              <a:defRPr sz="2400">
                <a:solidFill>
                  <a:schemeClr val="tx1"/>
                </a:solidFill>
                <a:latin typeface="Times New Roman" pitchFamily="18" charset="0"/>
              </a:defRPr>
            </a:lvl3pPr>
            <a:lvl4pPr>
              <a:tabLst>
                <a:tab pos="285750" algn="l"/>
                <a:tab pos="2686050" algn="l"/>
              </a:tabLst>
              <a:defRPr sz="2400">
                <a:solidFill>
                  <a:schemeClr val="tx1"/>
                </a:solidFill>
                <a:latin typeface="Times New Roman" pitchFamily="18" charset="0"/>
              </a:defRPr>
            </a:lvl4pPr>
            <a:lvl5pPr>
              <a:tabLst>
                <a:tab pos="285750" algn="l"/>
                <a:tab pos="2686050" algn="l"/>
              </a:tabLst>
              <a:defRPr sz="2400">
                <a:solidFill>
                  <a:schemeClr val="tx1"/>
                </a:solidFill>
                <a:latin typeface="Times New Roman" pitchFamily="18" charset="0"/>
              </a:defRPr>
            </a:lvl5pPr>
            <a:lvl6pPr eaLnBrk="0" fontAlgn="base" hangingPunct="0">
              <a:spcBef>
                <a:spcPct val="0"/>
              </a:spcBef>
              <a:spcAft>
                <a:spcPct val="0"/>
              </a:spcAft>
              <a:tabLst>
                <a:tab pos="285750" algn="l"/>
                <a:tab pos="2686050" algn="l"/>
              </a:tabLst>
              <a:defRPr sz="2400">
                <a:solidFill>
                  <a:schemeClr val="tx1"/>
                </a:solidFill>
                <a:latin typeface="Times New Roman" pitchFamily="18" charset="0"/>
              </a:defRPr>
            </a:lvl6pPr>
            <a:lvl7pPr eaLnBrk="0" fontAlgn="base" hangingPunct="0">
              <a:spcBef>
                <a:spcPct val="0"/>
              </a:spcBef>
              <a:spcAft>
                <a:spcPct val="0"/>
              </a:spcAft>
              <a:tabLst>
                <a:tab pos="285750" algn="l"/>
                <a:tab pos="2686050" algn="l"/>
              </a:tabLst>
              <a:defRPr sz="2400">
                <a:solidFill>
                  <a:schemeClr val="tx1"/>
                </a:solidFill>
                <a:latin typeface="Times New Roman" pitchFamily="18" charset="0"/>
              </a:defRPr>
            </a:lvl7pPr>
            <a:lvl8pPr eaLnBrk="0" fontAlgn="base" hangingPunct="0">
              <a:spcBef>
                <a:spcPct val="0"/>
              </a:spcBef>
              <a:spcAft>
                <a:spcPct val="0"/>
              </a:spcAft>
              <a:tabLst>
                <a:tab pos="285750" algn="l"/>
                <a:tab pos="2686050" algn="l"/>
              </a:tabLst>
              <a:defRPr sz="2400">
                <a:solidFill>
                  <a:schemeClr val="tx1"/>
                </a:solidFill>
                <a:latin typeface="Times New Roman" pitchFamily="18" charset="0"/>
              </a:defRPr>
            </a:lvl8pPr>
            <a:lvl9pPr eaLnBrk="0" fontAlgn="base" hangingPunct="0">
              <a:spcBef>
                <a:spcPct val="0"/>
              </a:spcBef>
              <a:spcAft>
                <a:spcPct val="0"/>
              </a:spcAft>
              <a:tabLst>
                <a:tab pos="285750" algn="l"/>
                <a:tab pos="2686050" algn="l"/>
              </a:tabLst>
              <a:defRPr sz="2400">
                <a:solidFill>
                  <a:schemeClr val="tx1"/>
                </a:solidFill>
                <a:latin typeface="Times New Roman" pitchFamily="18" charset="0"/>
              </a:defRPr>
            </a:lvl9pPr>
          </a:lstStyle>
          <a:p>
            <a:r>
              <a:rPr lang="en-US" b="1" i="1" dirty="0" smtClean="0">
                <a:solidFill>
                  <a:srgbClr val="000000"/>
                </a:solidFill>
              </a:rPr>
              <a:t>f</a:t>
            </a:r>
            <a:r>
              <a:rPr lang="en-US" b="1" dirty="0" smtClean="0">
                <a:solidFill>
                  <a:srgbClr val="000000"/>
                </a:solidFill>
              </a:rPr>
              <a:t>(</a:t>
            </a:r>
            <a:r>
              <a:rPr lang="en-US" b="1" i="1" dirty="0" smtClean="0">
                <a:solidFill>
                  <a:srgbClr val="000000"/>
                </a:solidFill>
              </a:rPr>
              <a:t>X</a:t>
            </a:r>
            <a:r>
              <a:rPr lang="en-US" b="1" dirty="0">
                <a:solidFill>
                  <a:srgbClr val="000000"/>
                </a:solidFill>
              </a:rPr>
              <a:t>) = 0.05 </a:t>
            </a:r>
            <a:r>
              <a:rPr lang="en-US" sz="1800" b="1" dirty="0">
                <a:solidFill>
                  <a:srgbClr val="000000"/>
                </a:solidFill>
                <a:latin typeface="Arial" charset="0"/>
              </a:rPr>
              <a:t>for</a:t>
            </a:r>
            <a:r>
              <a:rPr lang="en-US" b="1" dirty="0">
                <a:solidFill>
                  <a:srgbClr val="000000"/>
                </a:solidFill>
              </a:rPr>
              <a:t> 55 </a:t>
            </a:r>
            <a:r>
              <a:rPr lang="en-US" b="1" dirty="0">
                <a:solidFill>
                  <a:srgbClr val="000000"/>
                </a:solidFill>
                <a:sym typeface="Times New Roman Special G2" pitchFamily="18" charset="2"/>
              </a:rPr>
              <a:t>   </a:t>
            </a:r>
            <a:r>
              <a:rPr lang="en-US" b="1" i="1" dirty="0">
                <a:solidFill>
                  <a:srgbClr val="000000"/>
                </a:solidFill>
              </a:rPr>
              <a:t>X </a:t>
            </a:r>
            <a:r>
              <a:rPr lang="en-US" b="1" dirty="0">
                <a:solidFill>
                  <a:srgbClr val="000000"/>
                </a:solidFill>
                <a:sym typeface="Times New Roman Special G2" pitchFamily="18" charset="2"/>
              </a:rPr>
              <a:t>  </a:t>
            </a:r>
            <a:r>
              <a:rPr lang="en-US" b="1" dirty="0">
                <a:solidFill>
                  <a:srgbClr val="000000"/>
                </a:solidFill>
              </a:rPr>
              <a:t> 75</a:t>
            </a:r>
          </a:p>
          <a:p>
            <a:r>
              <a:rPr lang="en-US" b="1" i="1" dirty="0" smtClean="0">
                <a:solidFill>
                  <a:srgbClr val="000000"/>
                </a:solidFill>
              </a:rPr>
              <a:t>f</a:t>
            </a:r>
            <a:r>
              <a:rPr lang="en-US" b="1" dirty="0" smtClean="0">
                <a:solidFill>
                  <a:srgbClr val="000000"/>
                </a:solidFill>
              </a:rPr>
              <a:t>(</a:t>
            </a:r>
            <a:r>
              <a:rPr lang="en-US" b="1" i="1" dirty="0" smtClean="0">
                <a:solidFill>
                  <a:srgbClr val="000000"/>
                </a:solidFill>
              </a:rPr>
              <a:t>X</a:t>
            </a:r>
            <a:r>
              <a:rPr lang="en-US" b="1" dirty="0">
                <a:solidFill>
                  <a:srgbClr val="000000"/>
                </a:solidFill>
              </a:rPr>
              <a:t>) = 0 </a:t>
            </a:r>
            <a:r>
              <a:rPr lang="en-US" sz="1800" b="1" dirty="0">
                <a:solidFill>
                  <a:srgbClr val="000000"/>
                </a:solidFill>
                <a:latin typeface="Arial" charset="0"/>
              </a:rPr>
              <a:t>for</a:t>
            </a:r>
            <a:r>
              <a:rPr lang="en-US" b="1" dirty="0">
                <a:solidFill>
                  <a:srgbClr val="000000"/>
                </a:solidFill>
              </a:rPr>
              <a:t> </a:t>
            </a:r>
            <a:r>
              <a:rPr lang="en-US" b="1" i="1" dirty="0">
                <a:solidFill>
                  <a:srgbClr val="000000"/>
                </a:solidFill>
              </a:rPr>
              <a:t>X</a:t>
            </a:r>
            <a:r>
              <a:rPr lang="en-US" b="1" dirty="0">
                <a:solidFill>
                  <a:srgbClr val="000000"/>
                </a:solidFill>
              </a:rPr>
              <a:t> &lt; 55 </a:t>
            </a:r>
            <a:r>
              <a:rPr lang="en-US" sz="1800" b="1" dirty="0">
                <a:solidFill>
                  <a:srgbClr val="000000"/>
                </a:solidFill>
                <a:latin typeface="Arial" charset="0"/>
              </a:rPr>
              <a:t>and</a:t>
            </a:r>
            <a:r>
              <a:rPr lang="en-US" b="1" dirty="0">
                <a:solidFill>
                  <a:srgbClr val="000000"/>
                </a:solidFill>
              </a:rPr>
              <a:t> </a:t>
            </a:r>
            <a:r>
              <a:rPr lang="en-US" b="1" i="1" dirty="0">
                <a:solidFill>
                  <a:srgbClr val="000000"/>
                </a:solidFill>
              </a:rPr>
              <a:t>X</a:t>
            </a:r>
            <a:r>
              <a:rPr lang="en-US" b="1" dirty="0">
                <a:solidFill>
                  <a:srgbClr val="000000"/>
                </a:solidFill>
              </a:rPr>
              <a:t> &gt; 75</a:t>
            </a:r>
          </a:p>
        </p:txBody>
      </p:sp>
      <p:graphicFrame>
        <p:nvGraphicFramePr>
          <p:cNvPr id="56" name="Object 32"/>
          <p:cNvGraphicFramePr>
            <a:graphicFrameLocks noChangeAspect="1"/>
          </p:cNvGraphicFramePr>
          <p:nvPr>
            <p:extLst>
              <p:ext uri="{D42A27DB-BD31-4B8C-83A1-F6EECF244321}">
                <p14:modId xmlns:p14="http://schemas.microsoft.com/office/powerpoint/2010/main" val="1149432308"/>
              </p:ext>
            </p:extLst>
          </p:nvPr>
        </p:nvGraphicFramePr>
        <p:xfrm>
          <a:off x="5792788" y="800100"/>
          <a:ext cx="201612" cy="239713"/>
        </p:xfrm>
        <a:graphic>
          <a:graphicData uri="http://schemas.openxmlformats.org/presentationml/2006/ole">
            <mc:AlternateContent xmlns:mc="http://schemas.openxmlformats.org/markup-compatibility/2006">
              <mc:Choice xmlns:v="urn:schemas-microsoft-com:vml" Requires="v">
                <p:oleObj spid="_x0000_s160798" name="Equation" r:id="rId3" imgW="203040" imgH="241200" progId="Equation.3">
                  <p:embed/>
                </p:oleObj>
              </mc:Choice>
              <mc:Fallback>
                <p:oleObj name="Equation" r:id="rId3" imgW="203040" imgH="2412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92788" y="800100"/>
                        <a:ext cx="201612" cy="2397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57" name="Object 33"/>
          <p:cNvGraphicFramePr>
            <a:graphicFrameLocks noChangeAspect="1"/>
          </p:cNvGraphicFramePr>
          <p:nvPr>
            <p:extLst>
              <p:ext uri="{D42A27DB-BD31-4B8C-83A1-F6EECF244321}">
                <p14:modId xmlns:p14="http://schemas.microsoft.com/office/powerpoint/2010/main" val="4217825393"/>
              </p:ext>
            </p:extLst>
          </p:nvPr>
        </p:nvGraphicFramePr>
        <p:xfrm>
          <a:off x="6303963" y="800100"/>
          <a:ext cx="201612" cy="239713"/>
        </p:xfrm>
        <a:graphic>
          <a:graphicData uri="http://schemas.openxmlformats.org/presentationml/2006/ole">
            <mc:AlternateContent xmlns:mc="http://schemas.openxmlformats.org/markup-compatibility/2006">
              <mc:Choice xmlns:v="urn:schemas-microsoft-com:vml" Requires="v">
                <p:oleObj spid="_x0000_s160799" name="Equation" r:id="rId5" imgW="203040" imgH="241200" progId="Equation.3">
                  <p:embed/>
                </p:oleObj>
              </mc:Choice>
              <mc:Fallback>
                <p:oleObj name="Equation" r:id="rId5" imgW="203040" imgH="2412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03963" y="800100"/>
                        <a:ext cx="201612" cy="2397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44"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46"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CONTINUOUS RANDOM VARIABLES</a:t>
            </a:r>
            <a:endParaRPr lang="en-GB" sz="1600" dirty="0">
              <a:latin typeface="Times New Roman" pitchFamily="18" charset="0"/>
            </a:endParaRPr>
          </a:p>
        </p:txBody>
      </p:sp>
    </p:spTree>
    <p:extLst>
      <p:ext uri="{BB962C8B-B14F-4D97-AF65-F5344CB8AC3E}">
        <p14:creationId xmlns:p14="http://schemas.microsoft.com/office/powerpoint/2010/main" val="96953047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Rectangle 50"/>
          <p:cNvSpPr/>
          <p:nvPr/>
        </p:nvSpPr>
        <p:spPr bwMode="auto">
          <a:xfrm>
            <a:off x="561975" y="790574"/>
            <a:ext cx="7877175" cy="459472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22"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56692" name="Text Box 20"/>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2400">
                <a:solidFill>
                  <a:schemeClr val="tx1"/>
                </a:solidFill>
                <a:latin typeface="Times New Roman" pitchFamily="18" charset="0"/>
              </a:defRPr>
            </a:lvl1pPr>
            <a:lvl2pPr>
              <a:tabLst>
                <a:tab pos="179388" algn="r"/>
              </a:tabLst>
              <a:defRPr sz="2400">
                <a:solidFill>
                  <a:schemeClr val="tx1"/>
                </a:solidFill>
                <a:latin typeface="Times New Roman" pitchFamily="18" charset="0"/>
              </a:defRPr>
            </a:lvl2pPr>
            <a:lvl3pPr>
              <a:tabLst>
                <a:tab pos="179388" algn="r"/>
              </a:tabLst>
              <a:defRPr sz="2400">
                <a:solidFill>
                  <a:schemeClr val="tx1"/>
                </a:solidFill>
                <a:latin typeface="Times New Roman" pitchFamily="18" charset="0"/>
              </a:defRPr>
            </a:lvl3pPr>
            <a:lvl4pPr>
              <a:tabLst>
                <a:tab pos="179388" algn="r"/>
              </a:tabLst>
              <a:defRPr sz="2400">
                <a:solidFill>
                  <a:schemeClr val="tx1"/>
                </a:solidFill>
                <a:latin typeface="Times New Roman" pitchFamily="18" charset="0"/>
              </a:defRPr>
            </a:lvl4pPr>
            <a:lvl5pPr>
              <a:tabLst>
                <a:tab pos="179388" algn="r"/>
              </a:tabLst>
              <a:defRPr sz="2400">
                <a:solidFill>
                  <a:schemeClr val="tx1"/>
                </a:solidFill>
                <a:latin typeface="Times New Roman" pitchFamily="18" charset="0"/>
              </a:defRPr>
            </a:lvl5pPr>
            <a:lvl6pPr eaLnBrk="0" fontAlgn="base" hangingPunct="0">
              <a:spcBef>
                <a:spcPct val="0"/>
              </a:spcBef>
              <a:spcAft>
                <a:spcPct val="0"/>
              </a:spcAft>
              <a:tabLst>
                <a:tab pos="179388" algn="r"/>
              </a:tabLst>
              <a:defRPr sz="2400">
                <a:solidFill>
                  <a:schemeClr val="tx1"/>
                </a:solidFill>
                <a:latin typeface="Times New Roman" pitchFamily="18" charset="0"/>
              </a:defRPr>
            </a:lvl6pPr>
            <a:lvl7pPr eaLnBrk="0" fontAlgn="base" hangingPunct="0">
              <a:spcBef>
                <a:spcPct val="0"/>
              </a:spcBef>
              <a:spcAft>
                <a:spcPct val="0"/>
              </a:spcAft>
              <a:tabLst>
                <a:tab pos="179388" algn="r"/>
              </a:tabLst>
              <a:defRPr sz="2400">
                <a:solidFill>
                  <a:schemeClr val="tx1"/>
                </a:solidFill>
                <a:latin typeface="Times New Roman" pitchFamily="18" charset="0"/>
              </a:defRPr>
            </a:lvl7pPr>
            <a:lvl8pPr eaLnBrk="0" fontAlgn="base" hangingPunct="0">
              <a:spcBef>
                <a:spcPct val="0"/>
              </a:spcBef>
              <a:spcAft>
                <a:spcPct val="0"/>
              </a:spcAft>
              <a:tabLst>
                <a:tab pos="179388" algn="r"/>
              </a:tabLst>
              <a:defRPr sz="2400">
                <a:solidFill>
                  <a:schemeClr val="tx1"/>
                </a:solidFill>
                <a:latin typeface="Times New Roman" pitchFamily="18" charset="0"/>
              </a:defRPr>
            </a:lvl8pPr>
            <a:lvl9pPr eaLnBrk="0" fontAlgn="base" hangingPunct="0">
              <a:spcBef>
                <a:spcPct val="0"/>
              </a:spcBef>
              <a:spcAft>
                <a:spcPct val="0"/>
              </a:spcAft>
              <a:tabLst>
                <a:tab pos="179388" algn="r"/>
              </a:tabLst>
              <a:defRPr sz="2400">
                <a:solidFill>
                  <a:schemeClr val="tx1"/>
                </a:solidFill>
                <a:latin typeface="Times New Roman" pitchFamily="18" charset="0"/>
              </a:defRPr>
            </a:lvl9pPr>
          </a:lstStyle>
          <a:p>
            <a:pPr>
              <a:spcBef>
                <a:spcPct val="50000"/>
              </a:spcBef>
            </a:pPr>
            <a:r>
              <a:rPr lang="en-US" sz="1000" dirty="0">
                <a:solidFill>
                  <a:srgbClr val="3366FF"/>
                </a:solidFill>
                <a:latin typeface="Arial" charset="0"/>
              </a:rPr>
              <a:t>	</a:t>
            </a:r>
            <a:r>
              <a:rPr lang="en-US" sz="1000" dirty="0" smtClean="0">
                <a:solidFill>
                  <a:srgbClr val="3366FF"/>
                </a:solidFill>
                <a:latin typeface="Arial" charset="0"/>
              </a:rPr>
              <a:t>14</a:t>
            </a:r>
            <a:endParaRPr lang="en-US" sz="1000" dirty="0">
              <a:solidFill>
                <a:srgbClr val="3366FF"/>
              </a:solidFill>
              <a:latin typeface="Arial" charset="0"/>
            </a:endParaRPr>
          </a:p>
        </p:txBody>
      </p:sp>
      <p:sp>
        <p:nvSpPr>
          <p:cNvPr id="25" name="Line 2"/>
          <p:cNvSpPr>
            <a:spLocks noChangeAspect="1" noChangeShapeType="1"/>
          </p:cNvSpPr>
          <p:nvPr/>
        </p:nvSpPr>
        <p:spPr bwMode="auto">
          <a:xfrm>
            <a:off x="1479600" y="1598613"/>
            <a:ext cx="0" cy="3143250"/>
          </a:xfrm>
          <a:prstGeom prst="line">
            <a:avLst/>
          </a:prstGeom>
          <a:noFill/>
          <a:ln w="254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6" name="Rectangle 3"/>
          <p:cNvSpPr>
            <a:spLocks noChangeAspect="1" noChangeArrowheads="1"/>
          </p:cNvSpPr>
          <p:nvPr/>
        </p:nvSpPr>
        <p:spPr bwMode="auto">
          <a:xfrm>
            <a:off x="2455863" y="2455863"/>
            <a:ext cx="4568825" cy="2286000"/>
          </a:xfrm>
          <a:prstGeom prst="rect">
            <a:avLst/>
          </a:prstGeom>
          <a:solidFill>
            <a:srgbClr val="66FFFF"/>
          </a:solidFill>
          <a:ln w="9525">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7" name="Text Box 4"/>
          <p:cNvSpPr txBox="1">
            <a:spLocks noChangeAspect="1" noChangeArrowheads="1"/>
          </p:cNvSpPr>
          <p:nvPr/>
        </p:nvSpPr>
        <p:spPr bwMode="auto">
          <a:xfrm>
            <a:off x="2259013" y="4819650"/>
            <a:ext cx="857250" cy="320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500" b="1" dirty="0">
                <a:solidFill>
                  <a:srgbClr val="000000"/>
                </a:solidFill>
              </a:rPr>
              <a:t>55</a:t>
            </a:r>
            <a:endParaRPr lang="en-US" sz="1500" dirty="0">
              <a:solidFill>
                <a:schemeClr val="bg1"/>
              </a:solidFill>
            </a:endParaRPr>
          </a:p>
        </p:txBody>
      </p:sp>
      <p:sp>
        <p:nvSpPr>
          <p:cNvPr id="28" name="Text Box 5"/>
          <p:cNvSpPr txBox="1">
            <a:spLocks noChangeAspect="1" noChangeArrowheads="1"/>
          </p:cNvSpPr>
          <p:nvPr/>
        </p:nvSpPr>
        <p:spPr bwMode="auto">
          <a:xfrm>
            <a:off x="3387725" y="4821238"/>
            <a:ext cx="650875" cy="320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500" b="1" dirty="0">
                <a:solidFill>
                  <a:srgbClr val="000000"/>
                </a:solidFill>
              </a:rPr>
              <a:t>60</a:t>
            </a:r>
            <a:endParaRPr lang="en-US" sz="1500" dirty="0">
              <a:solidFill>
                <a:schemeClr val="bg1"/>
              </a:solidFill>
            </a:endParaRPr>
          </a:p>
        </p:txBody>
      </p:sp>
      <p:sp>
        <p:nvSpPr>
          <p:cNvPr id="29" name="Text Box 6"/>
          <p:cNvSpPr txBox="1">
            <a:spLocks noChangeAspect="1" noChangeArrowheads="1"/>
          </p:cNvSpPr>
          <p:nvPr/>
        </p:nvSpPr>
        <p:spPr bwMode="auto">
          <a:xfrm>
            <a:off x="5657850" y="4821238"/>
            <a:ext cx="666750" cy="320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500" b="1">
                <a:solidFill>
                  <a:srgbClr val="000000"/>
                </a:solidFill>
              </a:rPr>
              <a:t>70</a:t>
            </a:r>
            <a:endParaRPr lang="en-US" sz="1500">
              <a:solidFill>
                <a:schemeClr val="bg1"/>
              </a:solidFill>
            </a:endParaRPr>
          </a:p>
        </p:txBody>
      </p:sp>
      <p:sp>
        <p:nvSpPr>
          <p:cNvPr id="30" name="Text Box 7"/>
          <p:cNvSpPr txBox="1">
            <a:spLocks noChangeAspect="1" noChangeArrowheads="1"/>
          </p:cNvSpPr>
          <p:nvPr/>
        </p:nvSpPr>
        <p:spPr bwMode="auto">
          <a:xfrm>
            <a:off x="6800850" y="4821238"/>
            <a:ext cx="666750" cy="320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500" b="1">
                <a:solidFill>
                  <a:srgbClr val="000000"/>
                </a:solidFill>
              </a:rPr>
              <a:t>75</a:t>
            </a:r>
            <a:endParaRPr lang="en-US" sz="1500">
              <a:solidFill>
                <a:schemeClr val="bg1"/>
              </a:solidFill>
            </a:endParaRPr>
          </a:p>
        </p:txBody>
      </p:sp>
      <p:sp>
        <p:nvSpPr>
          <p:cNvPr id="31" name="Text Box 8"/>
          <p:cNvSpPr txBox="1">
            <a:spLocks noChangeAspect="1" noChangeArrowheads="1"/>
          </p:cNvSpPr>
          <p:nvPr/>
        </p:nvSpPr>
        <p:spPr bwMode="auto">
          <a:xfrm>
            <a:off x="7658100" y="4724400"/>
            <a:ext cx="6667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2400" b="1" i="1">
                <a:solidFill>
                  <a:srgbClr val="000000"/>
                </a:solidFill>
                <a:latin typeface="Times New Roman" pitchFamily="18" charset="0"/>
              </a:rPr>
              <a:t>X</a:t>
            </a:r>
            <a:endParaRPr lang="en-US" sz="1500" i="1">
              <a:solidFill>
                <a:schemeClr val="bg1"/>
              </a:solidFill>
            </a:endParaRPr>
          </a:p>
        </p:txBody>
      </p:sp>
      <p:sp>
        <p:nvSpPr>
          <p:cNvPr id="32" name="Text Box 9"/>
          <p:cNvSpPr txBox="1">
            <a:spLocks noChangeAspect="1" noChangeArrowheads="1"/>
          </p:cNvSpPr>
          <p:nvPr/>
        </p:nvSpPr>
        <p:spPr bwMode="auto">
          <a:xfrm>
            <a:off x="4530725" y="4819650"/>
            <a:ext cx="555625" cy="320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500" b="1">
                <a:solidFill>
                  <a:srgbClr val="000000"/>
                </a:solidFill>
              </a:rPr>
              <a:t>65</a:t>
            </a:r>
            <a:endParaRPr lang="en-US" sz="1500">
              <a:solidFill>
                <a:schemeClr val="bg1"/>
              </a:solidFill>
            </a:endParaRPr>
          </a:p>
        </p:txBody>
      </p:sp>
      <p:sp>
        <p:nvSpPr>
          <p:cNvPr id="33" name="Line 10"/>
          <p:cNvSpPr>
            <a:spLocks noChangeAspect="1" noChangeShapeType="1"/>
          </p:cNvSpPr>
          <p:nvPr/>
        </p:nvSpPr>
        <p:spPr bwMode="auto">
          <a:xfrm>
            <a:off x="2455863" y="4741200"/>
            <a:ext cx="0" cy="79375"/>
          </a:xfrm>
          <a:prstGeom prst="line">
            <a:avLst/>
          </a:prstGeom>
          <a:noFill/>
          <a:ln w="254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4" name="Line 11"/>
          <p:cNvSpPr>
            <a:spLocks noChangeAspect="1" noChangeShapeType="1"/>
          </p:cNvSpPr>
          <p:nvPr/>
        </p:nvSpPr>
        <p:spPr bwMode="auto">
          <a:xfrm>
            <a:off x="3598863" y="4741863"/>
            <a:ext cx="0" cy="79375"/>
          </a:xfrm>
          <a:prstGeom prst="line">
            <a:avLst/>
          </a:prstGeom>
          <a:noFill/>
          <a:ln w="254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5" name="Line 12"/>
          <p:cNvSpPr>
            <a:spLocks noChangeAspect="1" noChangeShapeType="1"/>
          </p:cNvSpPr>
          <p:nvPr/>
        </p:nvSpPr>
        <p:spPr bwMode="auto">
          <a:xfrm>
            <a:off x="4741863" y="4741863"/>
            <a:ext cx="0" cy="79375"/>
          </a:xfrm>
          <a:prstGeom prst="line">
            <a:avLst/>
          </a:prstGeom>
          <a:noFill/>
          <a:ln w="254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6" name="Line 13"/>
          <p:cNvSpPr>
            <a:spLocks noChangeAspect="1" noChangeShapeType="1"/>
          </p:cNvSpPr>
          <p:nvPr/>
        </p:nvSpPr>
        <p:spPr bwMode="auto">
          <a:xfrm>
            <a:off x="5884863" y="4741863"/>
            <a:ext cx="0" cy="79375"/>
          </a:xfrm>
          <a:prstGeom prst="line">
            <a:avLst/>
          </a:prstGeom>
          <a:noFill/>
          <a:ln w="254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7" name="Line 14"/>
          <p:cNvSpPr>
            <a:spLocks noChangeAspect="1" noChangeShapeType="1"/>
          </p:cNvSpPr>
          <p:nvPr/>
        </p:nvSpPr>
        <p:spPr bwMode="auto">
          <a:xfrm>
            <a:off x="7024688" y="4741863"/>
            <a:ext cx="0" cy="79375"/>
          </a:xfrm>
          <a:prstGeom prst="line">
            <a:avLst/>
          </a:prstGeom>
          <a:noFill/>
          <a:ln w="254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1" name="Rectangle 20"/>
          <p:cNvSpPr>
            <a:spLocks noChangeAspect="1" noChangeArrowheads="1"/>
          </p:cNvSpPr>
          <p:nvPr/>
        </p:nvSpPr>
        <p:spPr bwMode="auto">
          <a:xfrm>
            <a:off x="2912400" y="2455200"/>
            <a:ext cx="228600" cy="2286000"/>
          </a:xfrm>
          <a:prstGeom prst="rect">
            <a:avLst/>
          </a:prstGeom>
          <a:solidFill>
            <a:srgbClr val="969696"/>
          </a:solidFill>
          <a:ln w="9525">
            <a:solidFill>
              <a:srgbClr val="969696"/>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9" name="Line 18"/>
          <p:cNvSpPr>
            <a:spLocks noChangeAspect="1" noChangeShapeType="1"/>
          </p:cNvSpPr>
          <p:nvPr/>
        </p:nvSpPr>
        <p:spPr bwMode="auto">
          <a:xfrm>
            <a:off x="1479600" y="4743450"/>
            <a:ext cx="6566400" cy="0"/>
          </a:xfrm>
          <a:prstGeom prst="line">
            <a:avLst/>
          </a:prstGeom>
          <a:noFill/>
          <a:ln w="254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2" name="Text Box 19"/>
          <p:cNvSpPr txBox="1">
            <a:spLocks noChangeAspect="1" noChangeArrowheads="1"/>
          </p:cNvSpPr>
          <p:nvPr/>
        </p:nvSpPr>
        <p:spPr bwMode="auto">
          <a:xfrm>
            <a:off x="2495550" y="4820400"/>
            <a:ext cx="428625" cy="320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sz="1500" b="1" dirty="0">
                <a:solidFill>
                  <a:srgbClr val="000000"/>
                </a:solidFill>
              </a:rPr>
              <a:t>56</a:t>
            </a:r>
            <a:endParaRPr lang="en-US" sz="1500" dirty="0">
              <a:solidFill>
                <a:schemeClr val="bg1"/>
              </a:solidFill>
            </a:endParaRPr>
          </a:p>
        </p:txBody>
      </p:sp>
      <p:sp>
        <p:nvSpPr>
          <p:cNvPr id="43" name="Line 17"/>
          <p:cNvSpPr>
            <a:spLocks noChangeAspect="1" noChangeShapeType="1"/>
          </p:cNvSpPr>
          <p:nvPr/>
        </p:nvSpPr>
        <p:spPr bwMode="auto">
          <a:xfrm>
            <a:off x="2682875" y="4741200"/>
            <a:ext cx="0" cy="79375"/>
          </a:xfrm>
          <a:prstGeom prst="line">
            <a:avLst/>
          </a:prstGeom>
          <a:noFill/>
          <a:ln w="254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8" name="Text Box 18"/>
          <p:cNvSpPr txBox="1">
            <a:spLocks noChangeAspect="1" noChangeArrowheads="1"/>
          </p:cNvSpPr>
          <p:nvPr/>
        </p:nvSpPr>
        <p:spPr bwMode="auto">
          <a:xfrm>
            <a:off x="2724150" y="4820400"/>
            <a:ext cx="436563" cy="3231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sz="1500" b="1">
                <a:solidFill>
                  <a:srgbClr val="000000"/>
                </a:solidFill>
              </a:rPr>
              <a:t>57</a:t>
            </a:r>
            <a:endParaRPr lang="en-US" sz="1500">
              <a:solidFill>
                <a:schemeClr val="bg1"/>
              </a:solidFill>
            </a:endParaRPr>
          </a:p>
        </p:txBody>
      </p:sp>
      <p:sp>
        <p:nvSpPr>
          <p:cNvPr id="49" name="Line 17"/>
          <p:cNvSpPr>
            <a:spLocks noChangeAspect="1" noChangeShapeType="1"/>
          </p:cNvSpPr>
          <p:nvPr/>
        </p:nvSpPr>
        <p:spPr bwMode="auto">
          <a:xfrm>
            <a:off x="2911475" y="4741200"/>
            <a:ext cx="0" cy="79375"/>
          </a:xfrm>
          <a:prstGeom prst="line">
            <a:avLst/>
          </a:prstGeom>
          <a:noFill/>
          <a:ln w="254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0" name="Text Box 20"/>
          <p:cNvSpPr txBox="1">
            <a:spLocks noChangeAspect="1" noChangeArrowheads="1"/>
          </p:cNvSpPr>
          <p:nvPr/>
        </p:nvSpPr>
        <p:spPr bwMode="auto">
          <a:xfrm>
            <a:off x="2934000" y="4820400"/>
            <a:ext cx="460375" cy="320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sz="1500" b="1" dirty="0">
                <a:solidFill>
                  <a:srgbClr val="000000"/>
                </a:solidFill>
              </a:rPr>
              <a:t>58</a:t>
            </a:r>
            <a:endParaRPr lang="en-US" sz="1500" dirty="0">
              <a:solidFill>
                <a:schemeClr val="bg1"/>
              </a:solidFill>
            </a:endParaRPr>
          </a:p>
        </p:txBody>
      </p:sp>
      <p:sp>
        <p:nvSpPr>
          <p:cNvPr id="52" name="Text Box 16"/>
          <p:cNvSpPr txBox="1">
            <a:spLocks noChangeAspect="1" noChangeArrowheads="1"/>
          </p:cNvSpPr>
          <p:nvPr/>
        </p:nvSpPr>
        <p:spPr bwMode="auto">
          <a:xfrm>
            <a:off x="838200" y="2295525"/>
            <a:ext cx="857250" cy="320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500" b="1">
                <a:solidFill>
                  <a:srgbClr val="000000"/>
                </a:solidFill>
              </a:rPr>
              <a:t>0.05</a:t>
            </a:r>
            <a:endParaRPr lang="en-US" sz="1500">
              <a:solidFill>
                <a:schemeClr val="bg1"/>
              </a:solidFill>
            </a:endParaRPr>
          </a:p>
        </p:txBody>
      </p:sp>
      <p:sp>
        <p:nvSpPr>
          <p:cNvPr id="53" name="Line 17"/>
          <p:cNvSpPr>
            <a:spLocks noChangeAspect="1" noChangeShapeType="1"/>
          </p:cNvSpPr>
          <p:nvPr/>
        </p:nvSpPr>
        <p:spPr bwMode="auto">
          <a:xfrm>
            <a:off x="1387475" y="2455200"/>
            <a:ext cx="79375" cy="0"/>
          </a:xfrm>
          <a:prstGeom prst="line">
            <a:avLst/>
          </a:prstGeom>
          <a:noFill/>
          <a:ln w="254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5" name="Text Box 31"/>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The vertical axis is given the label probability density, rather than height.  </a:t>
            </a:r>
            <a:r>
              <a:rPr lang="en-GB" sz="1500" b="1" i="1"/>
              <a:t>f</a:t>
            </a:r>
            <a:r>
              <a:rPr lang="en-GB" sz="1500" b="1"/>
              <a:t>(</a:t>
            </a:r>
            <a:r>
              <a:rPr lang="en-GB" sz="1500" b="1" i="1"/>
              <a:t>X</a:t>
            </a:r>
            <a:r>
              <a:rPr lang="en-GB" sz="1500" b="1"/>
              <a:t>) is known as the probability density function and is shown graphically in the diagram as the thick black line.</a:t>
            </a:r>
          </a:p>
        </p:txBody>
      </p:sp>
      <p:sp>
        <p:nvSpPr>
          <p:cNvPr id="54" name="Text Box 18"/>
          <p:cNvSpPr txBox="1">
            <a:spLocks noChangeArrowheads="1"/>
          </p:cNvSpPr>
          <p:nvPr/>
        </p:nvSpPr>
        <p:spPr bwMode="auto">
          <a:xfrm>
            <a:off x="800100" y="847725"/>
            <a:ext cx="14478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800" b="1">
                <a:solidFill>
                  <a:srgbClr val="000000"/>
                </a:solidFill>
              </a:rPr>
              <a:t>probability</a:t>
            </a:r>
          </a:p>
          <a:p>
            <a:r>
              <a:rPr lang="en-US" sz="1800" b="1">
                <a:solidFill>
                  <a:srgbClr val="000000"/>
                </a:solidFill>
              </a:rPr>
              <a:t>density</a:t>
            </a:r>
            <a:endParaRPr lang="en-US" sz="1500">
              <a:solidFill>
                <a:schemeClr val="bg1"/>
              </a:solidFill>
            </a:endParaRPr>
          </a:p>
        </p:txBody>
      </p:sp>
      <p:sp>
        <p:nvSpPr>
          <p:cNvPr id="55" name="Text Box 19"/>
          <p:cNvSpPr txBox="1">
            <a:spLocks noChangeArrowheads="1"/>
          </p:cNvSpPr>
          <p:nvPr/>
        </p:nvSpPr>
        <p:spPr bwMode="auto">
          <a:xfrm>
            <a:off x="800100" y="1457325"/>
            <a:ext cx="8382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2400" b="1" i="1">
                <a:solidFill>
                  <a:srgbClr val="000000"/>
                </a:solidFill>
                <a:latin typeface="Times New Roman" pitchFamily="18" charset="0"/>
              </a:rPr>
              <a:t>f</a:t>
            </a:r>
            <a:r>
              <a:rPr lang="en-US" sz="2400" b="1">
                <a:solidFill>
                  <a:srgbClr val="000000"/>
                </a:solidFill>
                <a:latin typeface="Times New Roman" pitchFamily="18" charset="0"/>
              </a:rPr>
              <a:t>(</a:t>
            </a:r>
            <a:r>
              <a:rPr lang="en-US" sz="2400" b="1" i="1">
                <a:solidFill>
                  <a:srgbClr val="000000"/>
                </a:solidFill>
                <a:latin typeface="Times New Roman" pitchFamily="18" charset="0"/>
              </a:rPr>
              <a:t>X</a:t>
            </a:r>
            <a:r>
              <a:rPr lang="en-US" sz="2400" b="1">
                <a:solidFill>
                  <a:srgbClr val="000000"/>
                </a:solidFill>
                <a:latin typeface="Times New Roman" pitchFamily="18" charset="0"/>
              </a:rPr>
              <a:t>)</a:t>
            </a:r>
            <a:endParaRPr lang="en-US" sz="1500" i="1">
              <a:solidFill>
                <a:schemeClr val="bg1"/>
              </a:solidFill>
            </a:endParaRPr>
          </a:p>
        </p:txBody>
      </p:sp>
      <p:sp>
        <p:nvSpPr>
          <p:cNvPr id="56" name="Line 33"/>
          <p:cNvSpPr>
            <a:spLocks noChangeShapeType="1"/>
          </p:cNvSpPr>
          <p:nvPr/>
        </p:nvSpPr>
        <p:spPr bwMode="auto">
          <a:xfrm>
            <a:off x="2454275" y="2455200"/>
            <a:ext cx="4572000" cy="0"/>
          </a:xfrm>
          <a:prstGeom prst="line">
            <a:avLst/>
          </a:prstGeom>
          <a:noFill/>
          <a:ln w="508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8" name="Line 20"/>
          <p:cNvSpPr>
            <a:spLocks noChangeShapeType="1"/>
          </p:cNvSpPr>
          <p:nvPr/>
        </p:nvSpPr>
        <p:spPr bwMode="auto">
          <a:xfrm>
            <a:off x="1479600" y="4727575"/>
            <a:ext cx="975600" cy="0"/>
          </a:xfrm>
          <a:prstGeom prst="line">
            <a:avLst/>
          </a:prstGeom>
          <a:noFill/>
          <a:ln w="508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8" name="Line 21"/>
          <p:cNvSpPr>
            <a:spLocks noChangeAspect="1" noChangeShapeType="1"/>
          </p:cNvSpPr>
          <p:nvPr/>
        </p:nvSpPr>
        <p:spPr bwMode="auto">
          <a:xfrm>
            <a:off x="3142800" y="4741200"/>
            <a:ext cx="0" cy="79375"/>
          </a:xfrm>
          <a:prstGeom prst="line">
            <a:avLst/>
          </a:prstGeom>
          <a:noFill/>
          <a:ln w="254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0" name="Line 21"/>
          <p:cNvSpPr>
            <a:spLocks noChangeShapeType="1"/>
          </p:cNvSpPr>
          <p:nvPr/>
        </p:nvSpPr>
        <p:spPr bwMode="auto">
          <a:xfrm>
            <a:off x="7024688" y="4727575"/>
            <a:ext cx="1022400" cy="0"/>
          </a:xfrm>
          <a:prstGeom prst="line">
            <a:avLst/>
          </a:prstGeom>
          <a:noFill/>
          <a:ln w="508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4"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46"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CONTINUOUS RANDOM VARIABLES</a:t>
            </a:r>
            <a:endParaRPr lang="en-GB" sz="1600" dirty="0">
              <a:latin typeface="Times New Roman" pitchFamily="18" charset="0"/>
            </a:endParaRPr>
          </a:p>
        </p:txBody>
      </p:sp>
      <p:sp>
        <p:nvSpPr>
          <p:cNvPr id="57" name="Rectangle 16"/>
          <p:cNvSpPr>
            <a:spLocks noChangeArrowheads="1"/>
          </p:cNvSpPr>
          <p:nvPr/>
        </p:nvSpPr>
        <p:spPr bwMode="auto">
          <a:xfrm>
            <a:off x="3400424" y="673100"/>
            <a:ext cx="4114801" cy="9144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63" name="Text Box 31"/>
          <p:cNvSpPr txBox="1">
            <a:spLocks noChangeArrowheads="1"/>
          </p:cNvSpPr>
          <p:nvPr/>
        </p:nvSpPr>
        <p:spPr bwMode="auto">
          <a:xfrm>
            <a:off x="3543300" y="685800"/>
            <a:ext cx="4276725" cy="99060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285750" algn="l"/>
                <a:tab pos="2686050" algn="l"/>
              </a:tabLst>
              <a:defRPr sz="2400">
                <a:solidFill>
                  <a:schemeClr val="tx1"/>
                </a:solidFill>
                <a:latin typeface="Times New Roman" pitchFamily="18" charset="0"/>
              </a:defRPr>
            </a:lvl1pPr>
            <a:lvl2pPr>
              <a:tabLst>
                <a:tab pos="285750" algn="l"/>
                <a:tab pos="2686050" algn="l"/>
              </a:tabLst>
              <a:defRPr sz="2400">
                <a:solidFill>
                  <a:schemeClr val="tx1"/>
                </a:solidFill>
                <a:latin typeface="Times New Roman" pitchFamily="18" charset="0"/>
              </a:defRPr>
            </a:lvl2pPr>
            <a:lvl3pPr>
              <a:tabLst>
                <a:tab pos="285750" algn="l"/>
                <a:tab pos="2686050" algn="l"/>
              </a:tabLst>
              <a:defRPr sz="2400">
                <a:solidFill>
                  <a:schemeClr val="tx1"/>
                </a:solidFill>
                <a:latin typeface="Times New Roman" pitchFamily="18" charset="0"/>
              </a:defRPr>
            </a:lvl3pPr>
            <a:lvl4pPr>
              <a:tabLst>
                <a:tab pos="285750" algn="l"/>
                <a:tab pos="2686050" algn="l"/>
              </a:tabLst>
              <a:defRPr sz="2400">
                <a:solidFill>
                  <a:schemeClr val="tx1"/>
                </a:solidFill>
                <a:latin typeface="Times New Roman" pitchFamily="18" charset="0"/>
              </a:defRPr>
            </a:lvl4pPr>
            <a:lvl5pPr>
              <a:tabLst>
                <a:tab pos="285750" algn="l"/>
                <a:tab pos="2686050" algn="l"/>
              </a:tabLst>
              <a:defRPr sz="2400">
                <a:solidFill>
                  <a:schemeClr val="tx1"/>
                </a:solidFill>
                <a:latin typeface="Times New Roman" pitchFamily="18" charset="0"/>
              </a:defRPr>
            </a:lvl5pPr>
            <a:lvl6pPr eaLnBrk="0" fontAlgn="base" hangingPunct="0">
              <a:spcBef>
                <a:spcPct val="0"/>
              </a:spcBef>
              <a:spcAft>
                <a:spcPct val="0"/>
              </a:spcAft>
              <a:tabLst>
                <a:tab pos="285750" algn="l"/>
                <a:tab pos="2686050" algn="l"/>
              </a:tabLst>
              <a:defRPr sz="2400">
                <a:solidFill>
                  <a:schemeClr val="tx1"/>
                </a:solidFill>
                <a:latin typeface="Times New Roman" pitchFamily="18" charset="0"/>
              </a:defRPr>
            </a:lvl6pPr>
            <a:lvl7pPr eaLnBrk="0" fontAlgn="base" hangingPunct="0">
              <a:spcBef>
                <a:spcPct val="0"/>
              </a:spcBef>
              <a:spcAft>
                <a:spcPct val="0"/>
              </a:spcAft>
              <a:tabLst>
                <a:tab pos="285750" algn="l"/>
                <a:tab pos="2686050" algn="l"/>
              </a:tabLst>
              <a:defRPr sz="2400">
                <a:solidFill>
                  <a:schemeClr val="tx1"/>
                </a:solidFill>
                <a:latin typeface="Times New Roman" pitchFamily="18" charset="0"/>
              </a:defRPr>
            </a:lvl7pPr>
            <a:lvl8pPr eaLnBrk="0" fontAlgn="base" hangingPunct="0">
              <a:spcBef>
                <a:spcPct val="0"/>
              </a:spcBef>
              <a:spcAft>
                <a:spcPct val="0"/>
              </a:spcAft>
              <a:tabLst>
                <a:tab pos="285750" algn="l"/>
                <a:tab pos="2686050" algn="l"/>
              </a:tabLst>
              <a:defRPr sz="2400">
                <a:solidFill>
                  <a:schemeClr val="tx1"/>
                </a:solidFill>
                <a:latin typeface="Times New Roman" pitchFamily="18" charset="0"/>
              </a:defRPr>
            </a:lvl8pPr>
            <a:lvl9pPr eaLnBrk="0" fontAlgn="base" hangingPunct="0">
              <a:spcBef>
                <a:spcPct val="0"/>
              </a:spcBef>
              <a:spcAft>
                <a:spcPct val="0"/>
              </a:spcAft>
              <a:tabLst>
                <a:tab pos="285750" algn="l"/>
                <a:tab pos="2686050" algn="l"/>
              </a:tabLst>
              <a:defRPr sz="2400">
                <a:solidFill>
                  <a:schemeClr val="tx1"/>
                </a:solidFill>
                <a:latin typeface="Times New Roman" pitchFamily="18" charset="0"/>
              </a:defRPr>
            </a:lvl9pPr>
          </a:lstStyle>
          <a:p>
            <a:r>
              <a:rPr lang="en-US" b="1" i="1" dirty="0" smtClean="0">
                <a:solidFill>
                  <a:srgbClr val="000000"/>
                </a:solidFill>
              </a:rPr>
              <a:t>f</a:t>
            </a:r>
            <a:r>
              <a:rPr lang="en-US" b="1" dirty="0" smtClean="0">
                <a:solidFill>
                  <a:srgbClr val="000000"/>
                </a:solidFill>
              </a:rPr>
              <a:t>(</a:t>
            </a:r>
            <a:r>
              <a:rPr lang="en-US" b="1" i="1" dirty="0" smtClean="0">
                <a:solidFill>
                  <a:srgbClr val="000000"/>
                </a:solidFill>
              </a:rPr>
              <a:t>X</a:t>
            </a:r>
            <a:r>
              <a:rPr lang="en-US" b="1" dirty="0">
                <a:solidFill>
                  <a:srgbClr val="000000"/>
                </a:solidFill>
              </a:rPr>
              <a:t>) = 0.05 </a:t>
            </a:r>
            <a:r>
              <a:rPr lang="en-US" sz="1800" b="1" dirty="0">
                <a:solidFill>
                  <a:srgbClr val="000000"/>
                </a:solidFill>
                <a:latin typeface="Arial" charset="0"/>
              </a:rPr>
              <a:t>for</a:t>
            </a:r>
            <a:r>
              <a:rPr lang="en-US" b="1" dirty="0">
                <a:solidFill>
                  <a:srgbClr val="000000"/>
                </a:solidFill>
              </a:rPr>
              <a:t> 55 </a:t>
            </a:r>
            <a:r>
              <a:rPr lang="en-US" b="1" dirty="0">
                <a:solidFill>
                  <a:srgbClr val="000000"/>
                </a:solidFill>
                <a:sym typeface="Times New Roman Special G2" pitchFamily="18" charset="2"/>
              </a:rPr>
              <a:t>   </a:t>
            </a:r>
            <a:r>
              <a:rPr lang="en-US" b="1" i="1" dirty="0">
                <a:solidFill>
                  <a:srgbClr val="000000"/>
                </a:solidFill>
              </a:rPr>
              <a:t>X </a:t>
            </a:r>
            <a:r>
              <a:rPr lang="en-US" b="1" dirty="0">
                <a:solidFill>
                  <a:srgbClr val="000000"/>
                </a:solidFill>
                <a:sym typeface="Times New Roman Special G2" pitchFamily="18" charset="2"/>
              </a:rPr>
              <a:t>  </a:t>
            </a:r>
            <a:r>
              <a:rPr lang="en-US" b="1" dirty="0">
                <a:solidFill>
                  <a:srgbClr val="000000"/>
                </a:solidFill>
              </a:rPr>
              <a:t> 75</a:t>
            </a:r>
          </a:p>
          <a:p>
            <a:r>
              <a:rPr lang="en-US" b="1" i="1" dirty="0" smtClean="0">
                <a:solidFill>
                  <a:srgbClr val="000000"/>
                </a:solidFill>
              </a:rPr>
              <a:t>f</a:t>
            </a:r>
            <a:r>
              <a:rPr lang="en-US" b="1" dirty="0" smtClean="0">
                <a:solidFill>
                  <a:srgbClr val="000000"/>
                </a:solidFill>
              </a:rPr>
              <a:t>(</a:t>
            </a:r>
            <a:r>
              <a:rPr lang="en-US" b="1" i="1" dirty="0" smtClean="0">
                <a:solidFill>
                  <a:srgbClr val="000000"/>
                </a:solidFill>
              </a:rPr>
              <a:t>X</a:t>
            </a:r>
            <a:r>
              <a:rPr lang="en-US" b="1" dirty="0">
                <a:solidFill>
                  <a:srgbClr val="000000"/>
                </a:solidFill>
              </a:rPr>
              <a:t>) = 0 </a:t>
            </a:r>
            <a:r>
              <a:rPr lang="en-US" sz="1800" b="1" dirty="0">
                <a:solidFill>
                  <a:srgbClr val="000000"/>
                </a:solidFill>
                <a:latin typeface="Arial" charset="0"/>
              </a:rPr>
              <a:t>for</a:t>
            </a:r>
            <a:r>
              <a:rPr lang="en-US" b="1" dirty="0">
                <a:solidFill>
                  <a:srgbClr val="000000"/>
                </a:solidFill>
              </a:rPr>
              <a:t> </a:t>
            </a:r>
            <a:r>
              <a:rPr lang="en-US" b="1" i="1" dirty="0">
                <a:solidFill>
                  <a:srgbClr val="000000"/>
                </a:solidFill>
              </a:rPr>
              <a:t>X</a:t>
            </a:r>
            <a:r>
              <a:rPr lang="en-US" b="1" dirty="0">
                <a:solidFill>
                  <a:srgbClr val="000000"/>
                </a:solidFill>
              </a:rPr>
              <a:t> &lt; 55 </a:t>
            </a:r>
            <a:r>
              <a:rPr lang="en-US" sz="1800" b="1" dirty="0">
                <a:solidFill>
                  <a:srgbClr val="000000"/>
                </a:solidFill>
                <a:latin typeface="Arial" charset="0"/>
              </a:rPr>
              <a:t>and</a:t>
            </a:r>
            <a:r>
              <a:rPr lang="en-US" b="1" dirty="0">
                <a:solidFill>
                  <a:srgbClr val="000000"/>
                </a:solidFill>
              </a:rPr>
              <a:t> </a:t>
            </a:r>
            <a:r>
              <a:rPr lang="en-US" b="1" i="1" dirty="0">
                <a:solidFill>
                  <a:srgbClr val="000000"/>
                </a:solidFill>
              </a:rPr>
              <a:t>X</a:t>
            </a:r>
            <a:r>
              <a:rPr lang="en-US" b="1" dirty="0">
                <a:solidFill>
                  <a:srgbClr val="000000"/>
                </a:solidFill>
              </a:rPr>
              <a:t> &gt; 75</a:t>
            </a:r>
          </a:p>
        </p:txBody>
      </p:sp>
      <p:graphicFrame>
        <p:nvGraphicFramePr>
          <p:cNvPr id="64" name="Object 32"/>
          <p:cNvGraphicFramePr>
            <a:graphicFrameLocks noChangeAspect="1"/>
          </p:cNvGraphicFramePr>
          <p:nvPr>
            <p:extLst>
              <p:ext uri="{D42A27DB-BD31-4B8C-83A1-F6EECF244321}">
                <p14:modId xmlns:p14="http://schemas.microsoft.com/office/powerpoint/2010/main" val="4177555265"/>
              </p:ext>
            </p:extLst>
          </p:nvPr>
        </p:nvGraphicFramePr>
        <p:xfrm>
          <a:off x="5792788" y="800100"/>
          <a:ext cx="201612" cy="239713"/>
        </p:xfrm>
        <a:graphic>
          <a:graphicData uri="http://schemas.openxmlformats.org/presentationml/2006/ole">
            <mc:AlternateContent xmlns:mc="http://schemas.openxmlformats.org/markup-compatibility/2006">
              <mc:Choice xmlns:v="urn:schemas-microsoft-com:vml" Requires="v">
                <p:oleObj spid="_x0000_s161824" name="Equation" r:id="rId3" imgW="203040" imgH="241200" progId="Equation.3">
                  <p:embed/>
                </p:oleObj>
              </mc:Choice>
              <mc:Fallback>
                <p:oleObj name="Equation" r:id="rId3" imgW="203040" imgH="2412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92788" y="800100"/>
                        <a:ext cx="201612" cy="2397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65" name="Object 33"/>
          <p:cNvGraphicFramePr>
            <a:graphicFrameLocks noChangeAspect="1"/>
          </p:cNvGraphicFramePr>
          <p:nvPr>
            <p:extLst>
              <p:ext uri="{D42A27DB-BD31-4B8C-83A1-F6EECF244321}">
                <p14:modId xmlns:p14="http://schemas.microsoft.com/office/powerpoint/2010/main" val="4014412989"/>
              </p:ext>
            </p:extLst>
          </p:nvPr>
        </p:nvGraphicFramePr>
        <p:xfrm>
          <a:off x="6303963" y="800100"/>
          <a:ext cx="201612" cy="239713"/>
        </p:xfrm>
        <a:graphic>
          <a:graphicData uri="http://schemas.openxmlformats.org/presentationml/2006/ole">
            <mc:AlternateContent xmlns:mc="http://schemas.openxmlformats.org/markup-compatibility/2006">
              <mc:Choice xmlns:v="urn:schemas-microsoft-com:vml" Requires="v">
                <p:oleObj spid="_x0000_s161825" name="Equation" r:id="rId5" imgW="203040" imgH="241200" progId="Equation.3">
                  <p:embed/>
                </p:oleObj>
              </mc:Choice>
              <mc:Fallback>
                <p:oleObj name="Equation" r:id="rId5" imgW="203040" imgH="2412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03963" y="800100"/>
                        <a:ext cx="201612" cy="2397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95397319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Rectangle 43"/>
          <p:cNvSpPr/>
          <p:nvPr/>
        </p:nvSpPr>
        <p:spPr bwMode="auto">
          <a:xfrm>
            <a:off x="561975" y="790574"/>
            <a:ext cx="7877175" cy="459472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22"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56692" name="Text Box 20"/>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2400">
                <a:solidFill>
                  <a:schemeClr val="tx1"/>
                </a:solidFill>
                <a:latin typeface="Times New Roman" pitchFamily="18" charset="0"/>
              </a:defRPr>
            </a:lvl1pPr>
            <a:lvl2pPr>
              <a:tabLst>
                <a:tab pos="179388" algn="r"/>
              </a:tabLst>
              <a:defRPr sz="2400">
                <a:solidFill>
                  <a:schemeClr val="tx1"/>
                </a:solidFill>
                <a:latin typeface="Times New Roman" pitchFamily="18" charset="0"/>
              </a:defRPr>
            </a:lvl2pPr>
            <a:lvl3pPr>
              <a:tabLst>
                <a:tab pos="179388" algn="r"/>
              </a:tabLst>
              <a:defRPr sz="2400">
                <a:solidFill>
                  <a:schemeClr val="tx1"/>
                </a:solidFill>
                <a:latin typeface="Times New Roman" pitchFamily="18" charset="0"/>
              </a:defRPr>
            </a:lvl3pPr>
            <a:lvl4pPr>
              <a:tabLst>
                <a:tab pos="179388" algn="r"/>
              </a:tabLst>
              <a:defRPr sz="2400">
                <a:solidFill>
                  <a:schemeClr val="tx1"/>
                </a:solidFill>
                <a:latin typeface="Times New Roman" pitchFamily="18" charset="0"/>
              </a:defRPr>
            </a:lvl4pPr>
            <a:lvl5pPr>
              <a:tabLst>
                <a:tab pos="179388" algn="r"/>
              </a:tabLst>
              <a:defRPr sz="2400">
                <a:solidFill>
                  <a:schemeClr val="tx1"/>
                </a:solidFill>
                <a:latin typeface="Times New Roman" pitchFamily="18" charset="0"/>
              </a:defRPr>
            </a:lvl5pPr>
            <a:lvl6pPr eaLnBrk="0" fontAlgn="base" hangingPunct="0">
              <a:spcBef>
                <a:spcPct val="0"/>
              </a:spcBef>
              <a:spcAft>
                <a:spcPct val="0"/>
              </a:spcAft>
              <a:tabLst>
                <a:tab pos="179388" algn="r"/>
              </a:tabLst>
              <a:defRPr sz="2400">
                <a:solidFill>
                  <a:schemeClr val="tx1"/>
                </a:solidFill>
                <a:latin typeface="Times New Roman" pitchFamily="18" charset="0"/>
              </a:defRPr>
            </a:lvl6pPr>
            <a:lvl7pPr eaLnBrk="0" fontAlgn="base" hangingPunct="0">
              <a:spcBef>
                <a:spcPct val="0"/>
              </a:spcBef>
              <a:spcAft>
                <a:spcPct val="0"/>
              </a:spcAft>
              <a:tabLst>
                <a:tab pos="179388" algn="r"/>
              </a:tabLst>
              <a:defRPr sz="2400">
                <a:solidFill>
                  <a:schemeClr val="tx1"/>
                </a:solidFill>
                <a:latin typeface="Times New Roman" pitchFamily="18" charset="0"/>
              </a:defRPr>
            </a:lvl7pPr>
            <a:lvl8pPr eaLnBrk="0" fontAlgn="base" hangingPunct="0">
              <a:spcBef>
                <a:spcPct val="0"/>
              </a:spcBef>
              <a:spcAft>
                <a:spcPct val="0"/>
              </a:spcAft>
              <a:tabLst>
                <a:tab pos="179388" algn="r"/>
              </a:tabLst>
              <a:defRPr sz="2400">
                <a:solidFill>
                  <a:schemeClr val="tx1"/>
                </a:solidFill>
                <a:latin typeface="Times New Roman" pitchFamily="18" charset="0"/>
              </a:defRPr>
            </a:lvl8pPr>
            <a:lvl9pPr eaLnBrk="0" fontAlgn="base" hangingPunct="0">
              <a:spcBef>
                <a:spcPct val="0"/>
              </a:spcBef>
              <a:spcAft>
                <a:spcPct val="0"/>
              </a:spcAft>
              <a:tabLst>
                <a:tab pos="179388" algn="r"/>
              </a:tabLst>
              <a:defRPr sz="2400">
                <a:solidFill>
                  <a:schemeClr val="tx1"/>
                </a:solidFill>
                <a:latin typeface="Times New Roman" pitchFamily="18" charset="0"/>
              </a:defRPr>
            </a:lvl9pPr>
          </a:lstStyle>
          <a:p>
            <a:pPr>
              <a:spcBef>
                <a:spcPct val="50000"/>
              </a:spcBef>
            </a:pPr>
            <a:r>
              <a:rPr lang="en-US" sz="1000" dirty="0">
                <a:solidFill>
                  <a:srgbClr val="3366FF"/>
                </a:solidFill>
                <a:latin typeface="Arial" charset="0"/>
              </a:rPr>
              <a:t>	</a:t>
            </a:r>
            <a:r>
              <a:rPr lang="en-US" sz="1000" dirty="0" smtClean="0">
                <a:solidFill>
                  <a:srgbClr val="3366FF"/>
                </a:solidFill>
                <a:latin typeface="Arial" charset="0"/>
              </a:rPr>
              <a:t>15</a:t>
            </a:r>
            <a:endParaRPr lang="en-US" sz="1000" dirty="0">
              <a:solidFill>
                <a:srgbClr val="3366FF"/>
              </a:solidFill>
              <a:latin typeface="Arial" charset="0"/>
            </a:endParaRPr>
          </a:p>
        </p:txBody>
      </p:sp>
      <p:sp>
        <p:nvSpPr>
          <p:cNvPr id="25" name="Line 2"/>
          <p:cNvSpPr>
            <a:spLocks noChangeAspect="1" noChangeShapeType="1"/>
          </p:cNvSpPr>
          <p:nvPr/>
        </p:nvSpPr>
        <p:spPr bwMode="auto">
          <a:xfrm>
            <a:off x="1479600" y="1598613"/>
            <a:ext cx="0" cy="3143250"/>
          </a:xfrm>
          <a:prstGeom prst="line">
            <a:avLst/>
          </a:prstGeom>
          <a:noFill/>
          <a:ln w="254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6" name="Rectangle 3"/>
          <p:cNvSpPr>
            <a:spLocks noChangeAspect="1" noChangeArrowheads="1"/>
          </p:cNvSpPr>
          <p:nvPr/>
        </p:nvSpPr>
        <p:spPr bwMode="auto">
          <a:xfrm>
            <a:off x="2455863" y="2455863"/>
            <a:ext cx="4568825" cy="2286000"/>
          </a:xfrm>
          <a:prstGeom prst="rect">
            <a:avLst/>
          </a:prstGeom>
          <a:solidFill>
            <a:srgbClr val="66FFFF"/>
          </a:solidFill>
          <a:ln w="9525">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7" name="Text Box 4"/>
          <p:cNvSpPr txBox="1">
            <a:spLocks noChangeAspect="1" noChangeArrowheads="1"/>
          </p:cNvSpPr>
          <p:nvPr/>
        </p:nvSpPr>
        <p:spPr bwMode="auto">
          <a:xfrm>
            <a:off x="2259013" y="4819650"/>
            <a:ext cx="857250" cy="320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500" b="1" dirty="0">
                <a:solidFill>
                  <a:srgbClr val="000000"/>
                </a:solidFill>
              </a:rPr>
              <a:t>55</a:t>
            </a:r>
            <a:endParaRPr lang="en-US" sz="1500" dirty="0">
              <a:solidFill>
                <a:schemeClr val="bg1"/>
              </a:solidFill>
            </a:endParaRPr>
          </a:p>
        </p:txBody>
      </p:sp>
      <p:sp>
        <p:nvSpPr>
          <p:cNvPr id="28" name="Text Box 5"/>
          <p:cNvSpPr txBox="1">
            <a:spLocks noChangeAspect="1" noChangeArrowheads="1"/>
          </p:cNvSpPr>
          <p:nvPr/>
        </p:nvSpPr>
        <p:spPr bwMode="auto">
          <a:xfrm>
            <a:off x="3387725" y="4821238"/>
            <a:ext cx="650875" cy="320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500" b="1" dirty="0">
                <a:solidFill>
                  <a:srgbClr val="000000"/>
                </a:solidFill>
              </a:rPr>
              <a:t>60</a:t>
            </a:r>
            <a:endParaRPr lang="en-US" sz="1500" dirty="0">
              <a:solidFill>
                <a:schemeClr val="bg1"/>
              </a:solidFill>
            </a:endParaRPr>
          </a:p>
        </p:txBody>
      </p:sp>
      <p:sp>
        <p:nvSpPr>
          <p:cNvPr id="29" name="Text Box 6"/>
          <p:cNvSpPr txBox="1">
            <a:spLocks noChangeAspect="1" noChangeArrowheads="1"/>
          </p:cNvSpPr>
          <p:nvPr/>
        </p:nvSpPr>
        <p:spPr bwMode="auto">
          <a:xfrm>
            <a:off x="5657850" y="4821238"/>
            <a:ext cx="666750" cy="320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500" b="1">
                <a:solidFill>
                  <a:srgbClr val="000000"/>
                </a:solidFill>
              </a:rPr>
              <a:t>70</a:t>
            </a:r>
            <a:endParaRPr lang="en-US" sz="1500">
              <a:solidFill>
                <a:schemeClr val="bg1"/>
              </a:solidFill>
            </a:endParaRPr>
          </a:p>
        </p:txBody>
      </p:sp>
      <p:sp>
        <p:nvSpPr>
          <p:cNvPr id="30" name="Text Box 7"/>
          <p:cNvSpPr txBox="1">
            <a:spLocks noChangeAspect="1" noChangeArrowheads="1"/>
          </p:cNvSpPr>
          <p:nvPr/>
        </p:nvSpPr>
        <p:spPr bwMode="auto">
          <a:xfrm>
            <a:off x="6800850" y="4821238"/>
            <a:ext cx="666750" cy="320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500" b="1">
                <a:solidFill>
                  <a:srgbClr val="000000"/>
                </a:solidFill>
              </a:rPr>
              <a:t>75</a:t>
            </a:r>
            <a:endParaRPr lang="en-US" sz="1500">
              <a:solidFill>
                <a:schemeClr val="bg1"/>
              </a:solidFill>
            </a:endParaRPr>
          </a:p>
        </p:txBody>
      </p:sp>
      <p:sp>
        <p:nvSpPr>
          <p:cNvPr id="31" name="Text Box 8"/>
          <p:cNvSpPr txBox="1">
            <a:spLocks noChangeAspect="1" noChangeArrowheads="1"/>
          </p:cNvSpPr>
          <p:nvPr/>
        </p:nvSpPr>
        <p:spPr bwMode="auto">
          <a:xfrm>
            <a:off x="7658100" y="4724400"/>
            <a:ext cx="6667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2400" b="1" i="1">
                <a:solidFill>
                  <a:srgbClr val="000000"/>
                </a:solidFill>
                <a:latin typeface="Times New Roman" pitchFamily="18" charset="0"/>
              </a:rPr>
              <a:t>X</a:t>
            </a:r>
            <a:endParaRPr lang="en-US" sz="1500" i="1">
              <a:solidFill>
                <a:schemeClr val="bg1"/>
              </a:solidFill>
            </a:endParaRPr>
          </a:p>
        </p:txBody>
      </p:sp>
      <p:sp>
        <p:nvSpPr>
          <p:cNvPr id="32" name="Text Box 9"/>
          <p:cNvSpPr txBox="1">
            <a:spLocks noChangeAspect="1" noChangeArrowheads="1"/>
          </p:cNvSpPr>
          <p:nvPr/>
        </p:nvSpPr>
        <p:spPr bwMode="auto">
          <a:xfrm>
            <a:off x="4530725" y="4819650"/>
            <a:ext cx="555625" cy="320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500" b="1">
                <a:solidFill>
                  <a:srgbClr val="000000"/>
                </a:solidFill>
              </a:rPr>
              <a:t>65</a:t>
            </a:r>
            <a:endParaRPr lang="en-US" sz="1500">
              <a:solidFill>
                <a:schemeClr val="bg1"/>
              </a:solidFill>
            </a:endParaRPr>
          </a:p>
        </p:txBody>
      </p:sp>
      <p:sp>
        <p:nvSpPr>
          <p:cNvPr id="33" name="Line 10"/>
          <p:cNvSpPr>
            <a:spLocks noChangeAspect="1" noChangeShapeType="1"/>
          </p:cNvSpPr>
          <p:nvPr/>
        </p:nvSpPr>
        <p:spPr bwMode="auto">
          <a:xfrm>
            <a:off x="2455863" y="4741200"/>
            <a:ext cx="0" cy="79375"/>
          </a:xfrm>
          <a:prstGeom prst="line">
            <a:avLst/>
          </a:prstGeom>
          <a:noFill/>
          <a:ln w="254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4" name="Line 11"/>
          <p:cNvSpPr>
            <a:spLocks noChangeAspect="1" noChangeShapeType="1"/>
          </p:cNvSpPr>
          <p:nvPr/>
        </p:nvSpPr>
        <p:spPr bwMode="auto">
          <a:xfrm>
            <a:off x="3598863" y="4741863"/>
            <a:ext cx="0" cy="79375"/>
          </a:xfrm>
          <a:prstGeom prst="line">
            <a:avLst/>
          </a:prstGeom>
          <a:noFill/>
          <a:ln w="254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5" name="Line 12"/>
          <p:cNvSpPr>
            <a:spLocks noChangeAspect="1" noChangeShapeType="1"/>
          </p:cNvSpPr>
          <p:nvPr/>
        </p:nvSpPr>
        <p:spPr bwMode="auto">
          <a:xfrm>
            <a:off x="4741863" y="4741863"/>
            <a:ext cx="0" cy="79375"/>
          </a:xfrm>
          <a:prstGeom prst="line">
            <a:avLst/>
          </a:prstGeom>
          <a:noFill/>
          <a:ln w="254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6" name="Line 13"/>
          <p:cNvSpPr>
            <a:spLocks noChangeAspect="1" noChangeShapeType="1"/>
          </p:cNvSpPr>
          <p:nvPr/>
        </p:nvSpPr>
        <p:spPr bwMode="auto">
          <a:xfrm>
            <a:off x="5884863" y="4741863"/>
            <a:ext cx="0" cy="79375"/>
          </a:xfrm>
          <a:prstGeom prst="line">
            <a:avLst/>
          </a:prstGeom>
          <a:noFill/>
          <a:ln w="254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7" name="Line 14"/>
          <p:cNvSpPr>
            <a:spLocks noChangeAspect="1" noChangeShapeType="1"/>
          </p:cNvSpPr>
          <p:nvPr/>
        </p:nvSpPr>
        <p:spPr bwMode="auto">
          <a:xfrm>
            <a:off x="7024688" y="4741863"/>
            <a:ext cx="0" cy="79375"/>
          </a:xfrm>
          <a:prstGeom prst="line">
            <a:avLst/>
          </a:prstGeom>
          <a:noFill/>
          <a:ln w="254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9" name="Line 18"/>
          <p:cNvSpPr>
            <a:spLocks noChangeAspect="1" noChangeShapeType="1"/>
          </p:cNvSpPr>
          <p:nvPr/>
        </p:nvSpPr>
        <p:spPr bwMode="auto">
          <a:xfrm>
            <a:off x="1479600" y="4743450"/>
            <a:ext cx="6566400" cy="0"/>
          </a:xfrm>
          <a:prstGeom prst="line">
            <a:avLst/>
          </a:prstGeom>
          <a:noFill/>
          <a:ln w="254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2" name="Text Box 16"/>
          <p:cNvSpPr txBox="1">
            <a:spLocks noChangeAspect="1" noChangeArrowheads="1"/>
          </p:cNvSpPr>
          <p:nvPr/>
        </p:nvSpPr>
        <p:spPr bwMode="auto">
          <a:xfrm>
            <a:off x="838200" y="2295525"/>
            <a:ext cx="857250" cy="320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500" b="1">
                <a:solidFill>
                  <a:srgbClr val="000000"/>
                </a:solidFill>
              </a:rPr>
              <a:t>0.05</a:t>
            </a:r>
            <a:endParaRPr lang="en-US" sz="1500">
              <a:solidFill>
                <a:schemeClr val="bg1"/>
              </a:solidFill>
            </a:endParaRPr>
          </a:p>
        </p:txBody>
      </p:sp>
      <p:sp>
        <p:nvSpPr>
          <p:cNvPr id="53" name="Line 17"/>
          <p:cNvSpPr>
            <a:spLocks noChangeAspect="1" noChangeShapeType="1"/>
          </p:cNvSpPr>
          <p:nvPr/>
        </p:nvSpPr>
        <p:spPr bwMode="auto">
          <a:xfrm>
            <a:off x="1387475" y="2455200"/>
            <a:ext cx="79375" cy="0"/>
          </a:xfrm>
          <a:prstGeom prst="line">
            <a:avLst/>
          </a:prstGeom>
          <a:noFill/>
          <a:ln w="254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4" name="Text Box 18"/>
          <p:cNvSpPr txBox="1">
            <a:spLocks noChangeArrowheads="1"/>
          </p:cNvSpPr>
          <p:nvPr/>
        </p:nvSpPr>
        <p:spPr bwMode="auto">
          <a:xfrm>
            <a:off x="800100" y="847725"/>
            <a:ext cx="14478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800" b="1">
                <a:solidFill>
                  <a:srgbClr val="000000"/>
                </a:solidFill>
              </a:rPr>
              <a:t>probability</a:t>
            </a:r>
          </a:p>
          <a:p>
            <a:r>
              <a:rPr lang="en-US" sz="1800" b="1">
                <a:solidFill>
                  <a:srgbClr val="000000"/>
                </a:solidFill>
              </a:rPr>
              <a:t>density</a:t>
            </a:r>
            <a:endParaRPr lang="en-US" sz="1500">
              <a:solidFill>
                <a:schemeClr val="bg1"/>
              </a:solidFill>
            </a:endParaRPr>
          </a:p>
        </p:txBody>
      </p:sp>
      <p:sp>
        <p:nvSpPr>
          <p:cNvPr id="55" name="Text Box 19"/>
          <p:cNvSpPr txBox="1">
            <a:spLocks noChangeArrowheads="1"/>
          </p:cNvSpPr>
          <p:nvPr/>
        </p:nvSpPr>
        <p:spPr bwMode="auto">
          <a:xfrm>
            <a:off x="800100" y="1457325"/>
            <a:ext cx="8382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2400" b="1" i="1">
                <a:solidFill>
                  <a:srgbClr val="000000"/>
                </a:solidFill>
                <a:latin typeface="Times New Roman" pitchFamily="18" charset="0"/>
              </a:rPr>
              <a:t>f</a:t>
            </a:r>
            <a:r>
              <a:rPr lang="en-US" sz="2400" b="1">
                <a:solidFill>
                  <a:srgbClr val="000000"/>
                </a:solidFill>
                <a:latin typeface="Times New Roman" pitchFamily="18" charset="0"/>
              </a:rPr>
              <a:t>(</a:t>
            </a:r>
            <a:r>
              <a:rPr lang="en-US" sz="2400" b="1" i="1">
                <a:solidFill>
                  <a:srgbClr val="000000"/>
                </a:solidFill>
                <a:latin typeface="Times New Roman" pitchFamily="18" charset="0"/>
              </a:rPr>
              <a:t>X</a:t>
            </a:r>
            <a:r>
              <a:rPr lang="en-US" sz="2400" b="1">
                <a:solidFill>
                  <a:srgbClr val="000000"/>
                </a:solidFill>
                <a:latin typeface="Times New Roman" pitchFamily="18" charset="0"/>
              </a:rPr>
              <a:t>)</a:t>
            </a:r>
            <a:endParaRPr lang="en-US" sz="1500" i="1">
              <a:solidFill>
                <a:schemeClr val="bg1"/>
              </a:solidFill>
            </a:endParaRPr>
          </a:p>
        </p:txBody>
      </p:sp>
      <p:sp>
        <p:nvSpPr>
          <p:cNvPr id="56" name="Line 33"/>
          <p:cNvSpPr>
            <a:spLocks noChangeShapeType="1"/>
          </p:cNvSpPr>
          <p:nvPr/>
        </p:nvSpPr>
        <p:spPr bwMode="auto">
          <a:xfrm>
            <a:off x="2454275" y="2455200"/>
            <a:ext cx="4572000" cy="0"/>
          </a:xfrm>
          <a:prstGeom prst="line">
            <a:avLst/>
          </a:prstGeom>
          <a:noFill/>
          <a:ln w="508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8" name="Line 20"/>
          <p:cNvSpPr>
            <a:spLocks noChangeShapeType="1"/>
          </p:cNvSpPr>
          <p:nvPr/>
        </p:nvSpPr>
        <p:spPr bwMode="auto">
          <a:xfrm>
            <a:off x="1479600" y="4727575"/>
            <a:ext cx="975600" cy="0"/>
          </a:xfrm>
          <a:prstGeom prst="line">
            <a:avLst/>
          </a:prstGeom>
          <a:noFill/>
          <a:ln w="508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8" name="Text Box 29"/>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Suppose that you wish to calculate the probability of the temperature lying between 65 and 70 degrees.</a:t>
            </a:r>
          </a:p>
        </p:txBody>
      </p:sp>
      <p:sp>
        <p:nvSpPr>
          <p:cNvPr id="40" name="Rectangle 17"/>
          <p:cNvSpPr>
            <a:spLocks noChangeArrowheads="1"/>
          </p:cNvSpPr>
          <p:nvPr/>
        </p:nvSpPr>
        <p:spPr bwMode="auto">
          <a:xfrm>
            <a:off x="4741863" y="2484438"/>
            <a:ext cx="1141412" cy="2235600"/>
          </a:xfrm>
          <a:prstGeom prst="rect">
            <a:avLst/>
          </a:prstGeom>
          <a:solidFill>
            <a:srgbClr val="969696"/>
          </a:solidFill>
          <a:ln w="9525">
            <a:solidFill>
              <a:srgbClr val="969696"/>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5" name="Line 21"/>
          <p:cNvSpPr>
            <a:spLocks noChangeShapeType="1"/>
          </p:cNvSpPr>
          <p:nvPr/>
        </p:nvSpPr>
        <p:spPr bwMode="auto">
          <a:xfrm>
            <a:off x="7024688" y="4727575"/>
            <a:ext cx="1022400" cy="0"/>
          </a:xfrm>
          <a:prstGeom prst="line">
            <a:avLst/>
          </a:prstGeom>
          <a:noFill/>
          <a:ln w="508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42"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CONTINUOUS RANDOM VARIABLES</a:t>
            </a:r>
            <a:endParaRPr lang="en-GB" sz="1600" dirty="0">
              <a:latin typeface="Times New Roman" pitchFamily="18" charset="0"/>
            </a:endParaRPr>
          </a:p>
        </p:txBody>
      </p:sp>
      <p:sp>
        <p:nvSpPr>
          <p:cNvPr id="46" name="Rectangle 16"/>
          <p:cNvSpPr>
            <a:spLocks noChangeArrowheads="1"/>
          </p:cNvSpPr>
          <p:nvPr/>
        </p:nvSpPr>
        <p:spPr bwMode="auto">
          <a:xfrm>
            <a:off x="3400424" y="673100"/>
            <a:ext cx="4114801" cy="9144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47" name="Text Box 31"/>
          <p:cNvSpPr txBox="1">
            <a:spLocks noChangeArrowheads="1"/>
          </p:cNvSpPr>
          <p:nvPr/>
        </p:nvSpPr>
        <p:spPr bwMode="auto">
          <a:xfrm>
            <a:off x="3543300" y="685800"/>
            <a:ext cx="4276725" cy="99060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285750" algn="l"/>
                <a:tab pos="2686050" algn="l"/>
              </a:tabLst>
              <a:defRPr sz="2400">
                <a:solidFill>
                  <a:schemeClr val="tx1"/>
                </a:solidFill>
                <a:latin typeface="Times New Roman" pitchFamily="18" charset="0"/>
              </a:defRPr>
            </a:lvl1pPr>
            <a:lvl2pPr>
              <a:tabLst>
                <a:tab pos="285750" algn="l"/>
                <a:tab pos="2686050" algn="l"/>
              </a:tabLst>
              <a:defRPr sz="2400">
                <a:solidFill>
                  <a:schemeClr val="tx1"/>
                </a:solidFill>
                <a:latin typeface="Times New Roman" pitchFamily="18" charset="0"/>
              </a:defRPr>
            </a:lvl2pPr>
            <a:lvl3pPr>
              <a:tabLst>
                <a:tab pos="285750" algn="l"/>
                <a:tab pos="2686050" algn="l"/>
              </a:tabLst>
              <a:defRPr sz="2400">
                <a:solidFill>
                  <a:schemeClr val="tx1"/>
                </a:solidFill>
                <a:latin typeface="Times New Roman" pitchFamily="18" charset="0"/>
              </a:defRPr>
            </a:lvl3pPr>
            <a:lvl4pPr>
              <a:tabLst>
                <a:tab pos="285750" algn="l"/>
                <a:tab pos="2686050" algn="l"/>
              </a:tabLst>
              <a:defRPr sz="2400">
                <a:solidFill>
                  <a:schemeClr val="tx1"/>
                </a:solidFill>
                <a:latin typeface="Times New Roman" pitchFamily="18" charset="0"/>
              </a:defRPr>
            </a:lvl4pPr>
            <a:lvl5pPr>
              <a:tabLst>
                <a:tab pos="285750" algn="l"/>
                <a:tab pos="2686050" algn="l"/>
              </a:tabLst>
              <a:defRPr sz="2400">
                <a:solidFill>
                  <a:schemeClr val="tx1"/>
                </a:solidFill>
                <a:latin typeface="Times New Roman" pitchFamily="18" charset="0"/>
              </a:defRPr>
            </a:lvl5pPr>
            <a:lvl6pPr eaLnBrk="0" fontAlgn="base" hangingPunct="0">
              <a:spcBef>
                <a:spcPct val="0"/>
              </a:spcBef>
              <a:spcAft>
                <a:spcPct val="0"/>
              </a:spcAft>
              <a:tabLst>
                <a:tab pos="285750" algn="l"/>
                <a:tab pos="2686050" algn="l"/>
              </a:tabLst>
              <a:defRPr sz="2400">
                <a:solidFill>
                  <a:schemeClr val="tx1"/>
                </a:solidFill>
                <a:latin typeface="Times New Roman" pitchFamily="18" charset="0"/>
              </a:defRPr>
            </a:lvl6pPr>
            <a:lvl7pPr eaLnBrk="0" fontAlgn="base" hangingPunct="0">
              <a:spcBef>
                <a:spcPct val="0"/>
              </a:spcBef>
              <a:spcAft>
                <a:spcPct val="0"/>
              </a:spcAft>
              <a:tabLst>
                <a:tab pos="285750" algn="l"/>
                <a:tab pos="2686050" algn="l"/>
              </a:tabLst>
              <a:defRPr sz="2400">
                <a:solidFill>
                  <a:schemeClr val="tx1"/>
                </a:solidFill>
                <a:latin typeface="Times New Roman" pitchFamily="18" charset="0"/>
              </a:defRPr>
            </a:lvl7pPr>
            <a:lvl8pPr eaLnBrk="0" fontAlgn="base" hangingPunct="0">
              <a:spcBef>
                <a:spcPct val="0"/>
              </a:spcBef>
              <a:spcAft>
                <a:spcPct val="0"/>
              </a:spcAft>
              <a:tabLst>
                <a:tab pos="285750" algn="l"/>
                <a:tab pos="2686050" algn="l"/>
              </a:tabLst>
              <a:defRPr sz="2400">
                <a:solidFill>
                  <a:schemeClr val="tx1"/>
                </a:solidFill>
                <a:latin typeface="Times New Roman" pitchFamily="18" charset="0"/>
              </a:defRPr>
            </a:lvl8pPr>
            <a:lvl9pPr eaLnBrk="0" fontAlgn="base" hangingPunct="0">
              <a:spcBef>
                <a:spcPct val="0"/>
              </a:spcBef>
              <a:spcAft>
                <a:spcPct val="0"/>
              </a:spcAft>
              <a:tabLst>
                <a:tab pos="285750" algn="l"/>
                <a:tab pos="2686050" algn="l"/>
              </a:tabLst>
              <a:defRPr sz="2400">
                <a:solidFill>
                  <a:schemeClr val="tx1"/>
                </a:solidFill>
                <a:latin typeface="Times New Roman" pitchFamily="18" charset="0"/>
              </a:defRPr>
            </a:lvl9pPr>
          </a:lstStyle>
          <a:p>
            <a:r>
              <a:rPr lang="en-US" b="1" i="1" dirty="0" smtClean="0">
                <a:solidFill>
                  <a:srgbClr val="000000"/>
                </a:solidFill>
              </a:rPr>
              <a:t>f</a:t>
            </a:r>
            <a:r>
              <a:rPr lang="en-US" b="1" dirty="0" smtClean="0">
                <a:solidFill>
                  <a:srgbClr val="000000"/>
                </a:solidFill>
              </a:rPr>
              <a:t>(</a:t>
            </a:r>
            <a:r>
              <a:rPr lang="en-US" b="1" i="1" dirty="0" smtClean="0">
                <a:solidFill>
                  <a:srgbClr val="000000"/>
                </a:solidFill>
              </a:rPr>
              <a:t>X</a:t>
            </a:r>
            <a:r>
              <a:rPr lang="en-US" b="1" dirty="0">
                <a:solidFill>
                  <a:srgbClr val="000000"/>
                </a:solidFill>
              </a:rPr>
              <a:t>) = 0.05 </a:t>
            </a:r>
            <a:r>
              <a:rPr lang="en-US" sz="1800" b="1" dirty="0">
                <a:solidFill>
                  <a:srgbClr val="000000"/>
                </a:solidFill>
                <a:latin typeface="Arial" charset="0"/>
              </a:rPr>
              <a:t>for</a:t>
            </a:r>
            <a:r>
              <a:rPr lang="en-US" b="1" dirty="0">
                <a:solidFill>
                  <a:srgbClr val="000000"/>
                </a:solidFill>
              </a:rPr>
              <a:t> 55 </a:t>
            </a:r>
            <a:r>
              <a:rPr lang="en-US" b="1" dirty="0">
                <a:solidFill>
                  <a:srgbClr val="000000"/>
                </a:solidFill>
                <a:sym typeface="Times New Roman Special G2" pitchFamily="18" charset="2"/>
              </a:rPr>
              <a:t>   </a:t>
            </a:r>
            <a:r>
              <a:rPr lang="en-US" b="1" i="1" dirty="0">
                <a:solidFill>
                  <a:srgbClr val="000000"/>
                </a:solidFill>
              </a:rPr>
              <a:t>X </a:t>
            </a:r>
            <a:r>
              <a:rPr lang="en-US" b="1" dirty="0">
                <a:solidFill>
                  <a:srgbClr val="000000"/>
                </a:solidFill>
                <a:sym typeface="Times New Roman Special G2" pitchFamily="18" charset="2"/>
              </a:rPr>
              <a:t>  </a:t>
            </a:r>
            <a:r>
              <a:rPr lang="en-US" b="1" dirty="0">
                <a:solidFill>
                  <a:srgbClr val="000000"/>
                </a:solidFill>
              </a:rPr>
              <a:t> 75</a:t>
            </a:r>
          </a:p>
          <a:p>
            <a:r>
              <a:rPr lang="en-US" b="1" i="1" dirty="0" smtClean="0">
                <a:solidFill>
                  <a:srgbClr val="000000"/>
                </a:solidFill>
              </a:rPr>
              <a:t>f</a:t>
            </a:r>
            <a:r>
              <a:rPr lang="en-US" b="1" dirty="0" smtClean="0">
                <a:solidFill>
                  <a:srgbClr val="000000"/>
                </a:solidFill>
              </a:rPr>
              <a:t>(</a:t>
            </a:r>
            <a:r>
              <a:rPr lang="en-US" b="1" i="1" dirty="0" smtClean="0">
                <a:solidFill>
                  <a:srgbClr val="000000"/>
                </a:solidFill>
              </a:rPr>
              <a:t>X</a:t>
            </a:r>
            <a:r>
              <a:rPr lang="en-US" b="1" dirty="0">
                <a:solidFill>
                  <a:srgbClr val="000000"/>
                </a:solidFill>
              </a:rPr>
              <a:t>) = 0 </a:t>
            </a:r>
            <a:r>
              <a:rPr lang="en-US" sz="1800" b="1" dirty="0">
                <a:solidFill>
                  <a:srgbClr val="000000"/>
                </a:solidFill>
                <a:latin typeface="Arial" charset="0"/>
              </a:rPr>
              <a:t>for</a:t>
            </a:r>
            <a:r>
              <a:rPr lang="en-US" b="1" dirty="0">
                <a:solidFill>
                  <a:srgbClr val="000000"/>
                </a:solidFill>
              </a:rPr>
              <a:t> </a:t>
            </a:r>
            <a:r>
              <a:rPr lang="en-US" b="1" i="1" dirty="0">
                <a:solidFill>
                  <a:srgbClr val="000000"/>
                </a:solidFill>
              </a:rPr>
              <a:t>X</a:t>
            </a:r>
            <a:r>
              <a:rPr lang="en-US" b="1" dirty="0">
                <a:solidFill>
                  <a:srgbClr val="000000"/>
                </a:solidFill>
              </a:rPr>
              <a:t> &lt; 55 </a:t>
            </a:r>
            <a:r>
              <a:rPr lang="en-US" sz="1800" b="1" dirty="0">
                <a:solidFill>
                  <a:srgbClr val="000000"/>
                </a:solidFill>
                <a:latin typeface="Arial" charset="0"/>
              </a:rPr>
              <a:t>and</a:t>
            </a:r>
            <a:r>
              <a:rPr lang="en-US" b="1" dirty="0">
                <a:solidFill>
                  <a:srgbClr val="000000"/>
                </a:solidFill>
              </a:rPr>
              <a:t> </a:t>
            </a:r>
            <a:r>
              <a:rPr lang="en-US" b="1" i="1" dirty="0">
                <a:solidFill>
                  <a:srgbClr val="000000"/>
                </a:solidFill>
              </a:rPr>
              <a:t>X</a:t>
            </a:r>
            <a:r>
              <a:rPr lang="en-US" b="1" dirty="0">
                <a:solidFill>
                  <a:srgbClr val="000000"/>
                </a:solidFill>
              </a:rPr>
              <a:t> &gt; 75</a:t>
            </a:r>
          </a:p>
        </p:txBody>
      </p:sp>
      <p:graphicFrame>
        <p:nvGraphicFramePr>
          <p:cNvPr id="48" name="Object 32"/>
          <p:cNvGraphicFramePr>
            <a:graphicFrameLocks noChangeAspect="1"/>
          </p:cNvGraphicFramePr>
          <p:nvPr>
            <p:extLst>
              <p:ext uri="{D42A27DB-BD31-4B8C-83A1-F6EECF244321}">
                <p14:modId xmlns:p14="http://schemas.microsoft.com/office/powerpoint/2010/main" val="4177555265"/>
              </p:ext>
            </p:extLst>
          </p:nvPr>
        </p:nvGraphicFramePr>
        <p:xfrm>
          <a:off x="5792788" y="800100"/>
          <a:ext cx="201612" cy="239713"/>
        </p:xfrm>
        <a:graphic>
          <a:graphicData uri="http://schemas.openxmlformats.org/presentationml/2006/ole">
            <mc:AlternateContent xmlns:mc="http://schemas.openxmlformats.org/markup-compatibility/2006">
              <mc:Choice xmlns:v="urn:schemas-microsoft-com:vml" Requires="v">
                <p:oleObj spid="_x0000_s162844" name="Equation" r:id="rId3" imgW="203040" imgH="241200" progId="Equation.3">
                  <p:embed/>
                </p:oleObj>
              </mc:Choice>
              <mc:Fallback>
                <p:oleObj name="Equation" r:id="rId3" imgW="203040" imgH="2412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92788" y="800100"/>
                        <a:ext cx="201612" cy="2397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9" name="Object 33"/>
          <p:cNvGraphicFramePr>
            <a:graphicFrameLocks noChangeAspect="1"/>
          </p:cNvGraphicFramePr>
          <p:nvPr>
            <p:extLst>
              <p:ext uri="{D42A27DB-BD31-4B8C-83A1-F6EECF244321}">
                <p14:modId xmlns:p14="http://schemas.microsoft.com/office/powerpoint/2010/main" val="4014412989"/>
              </p:ext>
            </p:extLst>
          </p:nvPr>
        </p:nvGraphicFramePr>
        <p:xfrm>
          <a:off x="6303963" y="800100"/>
          <a:ext cx="201612" cy="239713"/>
        </p:xfrm>
        <a:graphic>
          <a:graphicData uri="http://schemas.openxmlformats.org/presentationml/2006/ole">
            <mc:AlternateContent xmlns:mc="http://schemas.openxmlformats.org/markup-compatibility/2006">
              <mc:Choice xmlns:v="urn:schemas-microsoft-com:vml" Requires="v">
                <p:oleObj spid="_x0000_s162845" name="Equation" r:id="rId5" imgW="203040" imgH="241200" progId="Equation.3">
                  <p:embed/>
                </p:oleObj>
              </mc:Choice>
              <mc:Fallback>
                <p:oleObj name="Equation" r:id="rId5" imgW="203040" imgH="2412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03963" y="800100"/>
                        <a:ext cx="201612" cy="2397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195809194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Rectangle 43"/>
          <p:cNvSpPr/>
          <p:nvPr/>
        </p:nvSpPr>
        <p:spPr bwMode="auto">
          <a:xfrm>
            <a:off x="561975" y="790574"/>
            <a:ext cx="7877175" cy="459472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22"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56692" name="Text Box 20"/>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2400">
                <a:solidFill>
                  <a:schemeClr val="tx1"/>
                </a:solidFill>
                <a:latin typeface="Times New Roman" pitchFamily="18" charset="0"/>
              </a:defRPr>
            </a:lvl1pPr>
            <a:lvl2pPr>
              <a:tabLst>
                <a:tab pos="179388" algn="r"/>
              </a:tabLst>
              <a:defRPr sz="2400">
                <a:solidFill>
                  <a:schemeClr val="tx1"/>
                </a:solidFill>
                <a:latin typeface="Times New Roman" pitchFamily="18" charset="0"/>
              </a:defRPr>
            </a:lvl2pPr>
            <a:lvl3pPr>
              <a:tabLst>
                <a:tab pos="179388" algn="r"/>
              </a:tabLst>
              <a:defRPr sz="2400">
                <a:solidFill>
                  <a:schemeClr val="tx1"/>
                </a:solidFill>
                <a:latin typeface="Times New Roman" pitchFamily="18" charset="0"/>
              </a:defRPr>
            </a:lvl3pPr>
            <a:lvl4pPr>
              <a:tabLst>
                <a:tab pos="179388" algn="r"/>
              </a:tabLst>
              <a:defRPr sz="2400">
                <a:solidFill>
                  <a:schemeClr val="tx1"/>
                </a:solidFill>
                <a:latin typeface="Times New Roman" pitchFamily="18" charset="0"/>
              </a:defRPr>
            </a:lvl4pPr>
            <a:lvl5pPr>
              <a:tabLst>
                <a:tab pos="179388" algn="r"/>
              </a:tabLst>
              <a:defRPr sz="2400">
                <a:solidFill>
                  <a:schemeClr val="tx1"/>
                </a:solidFill>
                <a:latin typeface="Times New Roman" pitchFamily="18" charset="0"/>
              </a:defRPr>
            </a:lvl5pPr>
            <a:lvl6pPr eaLnBrk="0" fontAlgn="base" hangingPunct="0">
              <a:spcBef>
                <a:spcPct val="0"/>
              </a:spcBef>
              <a:spcAft>
                <a:spcPct val="0"/>
              </a:spcAft>
              <a:tabLst>
                <a:tab pos="179388" algn="r"/>
              </a:tabLst>
              <a:defRPr sz="2400">
                <a:solidFill>
                  <a:schemeClr val="tx1"/>
                </a:solidFill>
                <a:latin typeface="Times New Roman" pitchFamily="18" charset="0"/>
              </a:defRPr>
            </a:lvl6pPr>
            <a:lvl7pPr eaLnBrk="0" fontAlgn="base" hangingPunct="0">
              <a:spcBef>
                <a:spcPct val="0"/>
              </a:spcBef>
              <a:spcAft>
                <a:spcPct val="0"/>
              </a:spcAft>
              <a:tabLst>
                <a:tab pos="179388" algn="r"/>
              </a:tabLst>
              <a:defRPr sz="2400">
                <a:solidFill>
                  <a:schemeClr val="tx1"/>
                </a:solidFill>
                <a:latin typeface="Times New Roman" pitchFamily="18" charset="0"/>
              </a:defRPr>
            </a:lvl7pPr>
            <a:lvl8pPr eaLnBrk="0" fontAlgn="base" hangingPunct="0">
              <a:spcBef>
                <a:spcPct val="0"/>
              </a:spcBef>
              <a:spcAft>
                <a:spcPct val="0"/>
              </a:spcAft>
              <a:tabLst>
                <a:tab pos="179388" algn="r"/>
              </a:tabLst>
              <a:defRPr sz="2400">
                <a:solidFill>
                  <a:schemeClr val="tx1"/>
                </a:solidFill>
                <a:latin typeface="Times New Roman" pitchFamily="18" charset="0"/>
              </a:defRPr>
            </a:lvl8pPr>
            <a:lvl9pPr eaLnBrk="0" fontAlgn="base" hangingPunct="0">
              <a:spcBef>
                <a:spcPct val="0"/>
              </a:spcBef>
              <a:spcAft>
                <a:spcPct val="0"/>
              </a:spcAft>
              <a:tabLst>
                <a:tab pos="179388" algn="r"/>
              </a:tabLst>
              <a:defRPr sz="2400">
                <a:solidFill>
                  <a:schemeClr val="tx1"/>
                </a:solidFill>
                <a:latin typeface="Times New Roman" pitchFamily="18" charset="0"/>
              </a:defRPr>
            </a:lvl9pPr>
          </a:lstStyle>
          <a:p>
            <a:pPr>
              <a:spcBef>
                <a:spcPct val="50000"/>
              </a:spcBef>
            </a:pPr>
            <a:r>
              <a:rPr lang="en-US" sz="1000" dirty="0">
                <a:solidFill>
                  <a:srgbClr val="3366FF"/>
                </a:solidFill>
                <a:latin typeface="Arial" charset="0"/>
              </a:rPr>
              <a:t>	</a:t>
            </a:r>
            <a:r>
              <a:rPr lang="en-US" sz="1000" dirty="0" smtClean="0">
                <a:solidFill>
                  <a:srgbClr val="3366FF"/>
                </a:solidFill>
                <a:latin typeface="Arial" charset="0"/>
              </a:rPr>
              <a:t>16</a:t>
            </a:r>
            <a:endParaRPr lang="en-US" sz="1000" dirty="0">
              <a:solidFill>
                <a:srgbClr val="3366FF"/>
              </a:solidFill>
              <a:latin typeface="Arial" charset="0"/>
            </a:endParaRPr>
          </a:p>
        </p:txBody>
      </p:sp>
      <p:sp>
        <p:nvSpPr>
          <p:cNvPr id="25" name="Line 2"/>
          <p:cNvSpPr>
            <a:spLocks noChangeAspect="1" noChangeShapeType="1"/>
          </p:cNvSpPr>
          <p:nvPr/>
        </p:nvSpPr>
        <p:spPr bwMode="auto">
          <a:xfrm>
            <a:off x="1479600" y="1598613"/>
            <a:ext cx="0" cy="3143250"/>
          </a:xfrm>
          <a:prstGeom prst="line">
            <a:avLst/>
          </a:prstGeom>
          <a:noFill/>
          <a:ln w="254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6" name="Rectangle 3"/>
          <p:cNvSpPr>
            <a:spLocks noChangeAspect="1" noChangeArrowheads="1"/>
          </p:cNvSpPr>
          <p:nvPr/>
        </p:nvSpPr>
        <p:spPr bwMode="auto">
          <a:xfrm>
            <a:off x="2455863" y="2455863"/>
            <a:ext cx="4568825" cy="2286000"/>
          </a:xfrm>
          <a:prstGeom prst="rect">
            <a:avLst/>
          </a:prstGeom>
          <a:solidFill>
            <a:srgbClr val="66FFFF"/>
          </a:solidFill>
          <a:ln w="9525">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7" name="Text Box 4"/>
          <p:cNvSpPr txBox="1">
            <a:spLocks noChangeAspect="1" noChangeArrowheads="1"/>
          </p:cNvSpPr>
          <p:nvPr/>
        </p:nvSpPr>
        <p:spPr bwMode="auto">
          <a:xfrm>
            <a:off x="2259013" y="4819650"/>
            <a:ext cx="857250" cy="320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500" b="1" dirty="0">
                <a:solidFill>
                  <a:srgbClr val="000000"/>
                </a:solidFill>
              </a:rPr>
              <a:t>55</a:t>
            </a:r>
            <a:endParaRPr lang="en-US" sz="1500" dirty="0">
              <a:solidFill>
                <a:schemeClr val="bg1"/>
              </a:solidFill>
            </a:endParaRPr>
          </a:p>
        </p:txBody>
      </p:sp>
      <p:sp>
        <p:nvSpPr>
          <p:cNvPr id="28" name="Text Box 5"/>
          <p:cNvSpPr txBox="1">
            <a:spLocks noChangeAspect="1" noChangeArrowheads="1"/>
          </p:cNvSpPr>
          <p:nvPr/>
        </p:nvSpPr>
        <p:spPr bwMode="auto">
          <a:xfrm>
            <a:off x="3387725" y="4821238"/>
            <a:ext cx="650875" cy="320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500" b="1" dirty="0">
                <a:solidFill>
                  <a:srgbClr val="000000"/>
                </a:solidFill>
              </a:rPr>
              <a:t>60</a:t>
            </a:r>
            <a:endParaRPr lang="en-US" sz="1500" dirty="0">
              <a:solidFill>
                <a:schemeClr val="bg1"/>
              </a:solidFill>
            </a:endParaRPr>
          </a:p>
        </p:txBody>
      </p:sp>
      <p:sp>
        <p:nvSpPr>
          <p:cNvPr id="29" name="Text Box 6"/>
          <p:cNvSpPr txBox="1">
            <a:spLocks noChangeAspect="1" noChangeArrowheads="1"/>
          </p:cNvSpPr>
          <p:nvPr/>
        </p:nvSpPr>
        <p:spPr bwMode="auto">
          <a:xfrm>
            <a:off x="5657850" y="4821238"/>
            <a:ext cx="666750" cy="320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500" b="1">
                <a:solidFill>
                  <a:srgbClr val="000000"/>
                </a:solidFill>
              </a:rPr>
              <a:t>70</a:t>
            </a:r>
            <a:endParaRPr lang="en-US" sz="1500">
              <a:solidFill>
                <a:schemeClr val="bg1"/>
              </a:solidFill>
            </a:endParaRPr>
          </a:p>
        </p:txBody>
      </p:sp>
      <p:sp>
        <p:nvSpPr>
          <p:cNvPr id="30" name="Text Box 7"/>
          <p:cNvSpPr txBox="1">
            <a:spLocks noChangeAspect="1" noChangeArrowheads="1"/>
          </p:cNvSpPr>
          <p:nvPr/>
        </p:nvSpPr>
        <p:spPr bwMode="auto">
          <a:xfrm>
            <a:off x="6800850" y="4821238"/>
            <a:ext cx="666750" cy="320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500" b="1">
                <a:solidFill>
                  <a:srgbClr val="000000"/>
                </a:solidFill>
              </a:rPr>
              <a:t>75</a:t>
            </a:r>
            <a:endParaRPr lang="en-US" sz="1500">
              <a:solidFill>
                <a:schemeClr val="bg1"/>
              </a:solidFill>
            </a:endParaRPr>
          </a:p>
        </p:txBody>
      </p:sp>
      <p:sp>
        <p:nvSpPr>
          <p:cNvPr id="31" name="Text Box 8"/>
          <p:cNvSpPr txBox="1">
            <a:spLocks noChangeAspect="1" noChangeArrowheads="1"/>
          </p:cNvSpPr>
          <p:nvPr/>
        </p:nvSpPr>
        <p:spPr bwMode="auto">
          <a:xfrm>
            <a:off x="7658100" y="4724400"/>
            <a:ext cx="6667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2400" b="1" i="1">
                <a:solidFill>
                  <a:srgbClr val="000000"/>
                </a:solidFill>
                <a:latin typeface="Times New Roman" pitchFamily="18" charset="0"/>
              </a:rPr>
              <a:t>X</a:t>
            </a:r>
            <a:endParaRPr lang="en-US" sz="1500" i="1">
              <a:solidFill>
                <a:schemeClr val="bg1"/>
              </a:solidFill>
            </a:endParaRPr>
          </a:p>
        </p:txBody>
      </p:sp>
      <p:sp>
        <p:nvSpPr>
          <p:cNvPr id="32" name="Text Box 9"/>
          <p:cNvSpPr txBox="1">
            <a:spLocks noChangeAspect="1" noChangeArrowheads="1"/>
          </p:cNvSpPr>
          <p:nvPr/>
        </p:nvSpPr>
        <p:spPr bwMode="auto">
          <a:xfrm>
            <a:off x="4530725" y="4819650"/>
            <a:ext cx="555625" cy="320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500" b="1">
                <a:solidFill>
                  <a:srgbClr val="000000"/>
                </a:solidFill>
              </a:rPr>
              <a:t>65</a:t>
            </a:r>
            <a:endParaRPr lang="en-US" sz="1500">
              <a:solidFill>
                <a:schemeClr val="bg1"/>
              </a:solidFill>
            </a:endParaRPr>
          </a:p>
        </p:txBody>
      </p:sp>
      <p:sp>
        <p:nvSpPr>
          <p:cNvPr id="33" name="Line 10"/>
          <p:cNvSpPr>
            <a:spLocks noChangeAspect="1" noChangeShapeType="1"/>
          </p:cNvSpPr>
          <p:nvPr/>
        </p:nvSpPr>
        <p:spPr bwMode="auto">
          <a:xfrm>
            <a:off x="2455863" y="4741200"/>
            <a:ext cx="0" cy="79375"/>
          </a:xfrm>
          <a:prstGeom prst="line">
            <a:avLst/>
          </a:prstGeom>
          <a:noFill/>
          <a:ln w="254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4" name="Line 11"/>
          <p:cNvSpPr>
            <a:spLocks noChangeAspect="1" noChangeShapeType="1"/>
          </p:cNvSpPr>
          <p:nvPr/>
        </p:nvSpPr>
        <p:spPr bwMode="auto">
          <a:xfrm>
            <a:off x="3598863" y="4741863"/>
            <a:ext cx="0" cy="79375"/>
          </a:xfrm>
          <a:prstGeom prst="line">
            <a:avLst/>
          </a:prstGeom>
          <a:noFill/>
          <a:ln w="254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5" name="Line 12"/>
          <p:cNvSpPr>
            <a:spLocks noChangeAspect="1" noChangeShapeType="1"/>
          </p:cNvSpPr>
          <p:nvPr/>
        </p:nvSpPr>
        <p:spPr bwMode="auto">
          <a:xfrm>
            <a:off x="4741863" y="4741863"/>
            <a:ext cx="0" cy="79375"/>
          </a:xfrm>
          <a:prstGeom prst="line">
            <a:avLst/>
          </a:prstGeom>
          <a:noFill/>
          <a:ln w="254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6" name="Line 13"/>
          <p:cNvSpPr>
            <a:spLocks noChangeAspect="1" noChangeShapeType="1"/>
          </p:cNvSpPr>
          <p:nvPr/>
        </p:nvSpPr>
        <p:spPr bwMode="auto">
          <a:xfrm>
            <a:off x="5884863" y="4741863"/>
            <a:ext cx="0" cy="79375"/>
          </a:xfrm>
          <a:prstGeom prst="line">
            <a:avLst/>
          </a:prstGeom>
          <a:noFill/>
          <a:ln w="254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7" name="Line 14"/>
          <p:cNvSpPr>
            <a:spLocks noChangeAspect="1" noChangeShapeType="1"/>
          </p:cNvSpPr>
          <p:nvPr/>
        </p:nvSpPr>
        <p:spPr bwMode="auto">
          <a:xfrm>
            <a:off x="7024688" y="4741863"/>
            <a:ext cx="0" cy="79375"/>
          </a:xfrm>
          <a:prstGeom prst="line">
            <a:avLst/>
          </a:prstGeom>
          <a:noFill/>
          <a:ln w="254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9" name="Line 18"/>
          <p:cNvSpPr>
            <a:spLocks noChangeAspect="1" noChangeShapeType="1"/>
          </p:cNvSpPr>
          <p:nvPr/>
        </p:nvSpPr>
        <p:spPr bwMode="auto">
          <a:xfrm>
            <a:off x="1479600" y="4743450"/>
            <a:ext cx="6566400" cy="0"/>
          </a:xfrm>
          <a:prstGeom prst="line">
            <a:avLst/>
          </a:prstGeom>
          <a:noFill/>
          <a:ln w="254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2" name="Text Box 16"/>
          <p:cNvSpPr txBox="1">
            <a:spLocks noChangeAspect="1" noChangeArrowheads="1"/>
          </p:cNvSpPr>
          <p:nvPr/>
        </p:nvSpPr>
        <p:spPr bwMode="auto">
          <a:xfrm>
            <a:off x="838200" y="2295525"/>
            <a:ext cx="857250" cy="320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500" b="1">
                <a:solidFill>
                  <a:srgbClr val="000000"/>
                </a:solidFill>
              </a:rPr>
              <a:t>0.05</a:t>
            </a:r>
            <a:endParaRPr lang="en-US" sz="1500">
              <a:solidFill>
                <a:schemeClr val="bg1"/>
              </a:solidFill>
            </a:endParaRPr>
          </a:p>
        </p:txBody>
      </p:sp>
      <p:sp>
        <p:nvSpPr>
          <p:cNvPr id="53" name="Line 17"/>
          <p:cNvSpPr>
            <a:spLocks noChangeAspect="1" noChangeShapeType="1"/>
          </p:cNvSpPr>
          <p:nvPr/>
        </p:nvSpPr>
        <p:spPr bwMode="auto">
          <a:xfrm>
            <a:off x="1387475" y="2455200"/>
            <a:ext cx="79375" cy="0"/>
          </a:xfrm>
          <a:prstGeom prst="line">
            <a:avLst/>
          </a:prstGeom>
          <a:noFill/>
          <a:ln w="254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4" name="Text Box 18"/>
          <p:cNvSpPr txBox="1">
            <a:spLocks noChangeArrowheads="1"/>
          </p:cNvSpPr>
          <p:nvPr/>
        </p:nvSpPr>
        <p:spPr bwMode="auto">
          <a:xfrm>
            <a:off x="800100" y="847725"/>
            <a:ext cx="14478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800" b="1">
                <a:solidFill>
                  <a:srgbClr val="000000"/>
                </a:solidFill>
              </a:rPr>
              <a:t>probability</a:t>
            </a:r>
          </a:p>
          <a:p>
            <a:r>
              <a:rPr lang="en-US" sz="1800" b="1">
                <a:solidFill>
                  <a:srgbClr val="000000"/>
                </a:solidFill>
              </a:rPr>
              <a:t>density</a:t>
            </a:r>
            <a:endParaRPr lang="en-US" sz="1500">
              <a:solidFill>
                <a:schemeClr val="bg1"/>
              </a:solidFill>
            </a:endParaRPr>
          </a:p>
        </p:txBody>
      </p:sp>
      <p:sp>
        <p:nvSpPr>
          <p:cNvPr id="55" name="Text Box 19"/>
          <p:cNvSpPr txBox="1">
            <a:spLocks noChangeArrowheads="1"/>
          </p:cNvSpPr>
          <p:nvPr/>
        </p:nvSpPr>
        <p:spPr bwMode="auto">
          <a:xfrm>
            <a:off x="800100" y="1457325"/>
            <a:ext cx="8382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2400" b="1" i="1">
                <a:solidFill>
                  <a:srgbClr val="000000"/>
                </a:solidFill>
                <a:latin typeface="Times New Roman" pitchFamily="18" charset="0"/>
              </a:rPr>
              <a:t>f</a:t>
            </a:r>
            <a:r>
              <a:rPr lang="en-US" sz="2400" b="1">
                <a:solidFill>
                  <a:srgbClr val="000000"/>
                </a:solidFill>
                <a:latin typeface="Times New Roman" pitchFamily="18" charset="0"/>
              </a:rPr>
              <a:t>(</a:t>
            </a:r>
            <a:r>
              <a:rPr lang="en-US" sz="2400" b="1" i="1">
                <a:solidFill>
                  <a:srgbClr val="000000"/>
                </a:solidFill>
                <a:latin typeface="Times New Roman" pitchFamily="18" charset="0"/>
              </a:rPr>
              <a:t>X</a:t>
            </a:r>
            <a:r>
              <a:rPr lang="en-US" sz="2400" b="1">
                <a:solidFill>
                  <a:srgbClr val="000000"/>
                </a:solidFill>
                <a:latin typeface="Times New Roman" pitchFamily="18" charset="0"/>
              </a:rPr>
              <a:t>)</a:t>
            </a:r>
            <a:endParaRPr lang="en-US" sz="1500" i="1">
              <a:solidFill>
                <a:schemeClr val="bg1"/>
              </a:solidFill>
            </a:endParaRPr>
          </a:p>
        </p:txBody>
      </p:sp>
      <p:sp>
        <p:nvSpPr>
          <p:cNvPr id="56" name="Line 33"/>
          <p:cNvSpPr>
            <a:spLocks noChangeShapeType="1"/>
          </p:cNvSpPr>
          <p:nvPr/>
        </p:nvSpPr>
        <p:spPr bwMode="auto">
          <a:xfrm>
            <a:off x="2454275" y="2455200"/>
            <a:ext cx="4572000" cy="0"/>
          </a:xfrm>
          <a:prstGeom prst="line">
            <a:avLst/>
          </a:prstGeom>
          <a:noFill/>
          <a:ln w="508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8" name="Line 20"/>
          <p:cNvSpPr>
            <a:spLocks noChangeShapeType="1"/>
          </p:cNvSpPr>
          <p:nvPr/>
        </p:nvSpPr>
        <p:spPr bwMode="auto">
          <a:xfrm>
            <a:off x="1479600" y="4727575"/>
            <a:ext cx="975600" cy="0"/>
          </a:xfrm>
          <a:prstGeom prst="line">
            <a:avLst/>
          </a:prstGeom>
          <a:noFill/>
          <a:ln w="508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0" name="Rectangle 17"/>
          <p:cNvSpPr>
            <a:spLocks noChangeArrowheads="1"/>
          </p:cNvSpPr>
          <p:nvPr/>
        </p:nvSpPr>
        <p:spPr bwMode="auto">
          <a:xfrm>
            <a:off x="4741863" y="2484438"/>
            <a:ext cx="1141412" cy="2235600"/>
          </a:xfrm>
          <a:prstGeom prst="rect">
            <a:avLst/>
          </a:prstGeom>
          <a:solidFill>
            <a:srgbClr val="969696"/>
          </a:solidFill>
          <a:ln w="9525">
            <a:solidFill>
              <a:srgbClr val="969696"/>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1" name="Text Box 29"/>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To do this, you should calculate the area under the probability density function between 65 and 70.</a:t>
            </a:r>
          </a:p>
        </p:txBody>
      </p:sp>
      <p:sp>
        <p:nvSpPr>
          <p:cNvPr id="45" name="Line 21"/>
          <p:cNvSpPr>
            <a:spLocks noChangeShapeType="1"/>
          </p:cNvSpPr>
          <p:nvPr/>
        </p:nvSpPr>
        <p:spPr bwMode="auto">
          <a:xfrm>
            <a:off x="7024688" y="4727575"/>
            <a:ext cx="1022400" cy="0"/>
          </a:xfrm>
          <a:prstGeom prst="line">
            <a:avLst/>
          </a:prstGeom>
          <a:noFill/>
          <a:ln w="508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8"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42"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CONTINUOUS RANDOM VARIABLES</a:t>
            </a:r>
            <a:endParaRPr lang="en-GB" sz="1600" dirty="0">
              <a:latin typeface="Times New Roman" pitchFamily="18" charset="0"/>
            </a:endParaRPr>
          </a:p>
        </p:txBody>
      </p:sp>
      <p:sp>
        <p:nvSpPr>
          <p:cNvPr id="46" name="Rectangle 16"/>
          <p:cNvSpPr>
            <a:spLocks noChangeArrowheads="1"/>
          </p:cNvSpPr>
          <p:nvPr/>
        </p:nvSpPr>
        <p:spPr bwMode="auto">
          <a:xfrm>
            <a:off x="3400424" y="673100"/>
            <a:ext cx="4114801" cy="9144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47" name="Text Box 31"/>
          <p:cNvSpPr txBox="1">
            <a:spLocks noChangeArrowheads="1"/>
          </p:cNvSpPr>
          <p:nvPr/>
        </p:nvSpPr>
        <p:spPr bwMode="auto">
          <a:xfrm>
            <a:off x="3543300" y="685800"/>
            <a:ext cx="4276725" cy="99060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285750" algn="l"/>
                <a:tab pos="2686050" algn="l"/>
              </a:tabLst>
              <a:defRPr sz="2400">
                <a:solidFill>
                  <a:schemeClr val="tx1"/>
                </a:solidFill>
                <a:latin typeface="Times New Roman" pitchFamily="18" charset="0"/>
              </a:defRPr>
            </a:lvl1pPr>
            <a:lvl2pPr>
              <a:tabLst>
                <a:tab pos="285750" algn="l"/>
                <a:tab pos="2686050" algn="l"/>
              </a:tabLst>
              <a:defRPr sz="2400">
                <a:solidFill>
                  <a:schemeClr val="tx1"/>
                </a:solidFill>
                <a:latin typeface="Times New Roman" pitchFamily="18" charset="0"/>
              </a:defRPr>
            </a:lvl2pPr>
            <a:lvl3pPr>
              <a:tabLst>
                <a:tab pos="285750" algn="l"/>
                <a:tab pos="2686050" algn="l"/>
              </a:tabLst>
              <a:defRPr sz="2400">
                <a:solidFill>
                  <a:schemeClr val="tx1"/>
                </a:solidFill>
                <a:latin typeface="Times New Roman" pitchFamily="18" charset="0"/>
              </a:defRPr>
            </a:lvl3pPr>
            <a:lvl4pPr>
              <a:tabLst>
                <a:tab pos="285750" algn="l"/>
                <a:tab pos="2686050" algn="l"/>
              </a:tabLst>
              <a:defRPr sz="2400">
                <a:solidFill>
                  <a:schemeClr val="tx1"/>
                </a:solidFill>
                <a:latin typeface="Times New Roman" pitchFamily="18" charset="0"/>
              </a:defRPr>
            </a:lvl4pPr>
            <a:lvl5pPr>
              <a:tabLst>
                <a:tab pos="285750" algn="l"/>
                <a:tab pos="2686050" algn="l"/>
              </a:tabLst>
              <a:defRPr sz="2400">
                <a:solidFill>
                  <a:schemeClr val="tx1"/>
                </a:solidFill>
                <a:latin typeface="Times New Roman" pitchFamily="18" charset="0"/>
              </a:defRPr>
            </a:lvl5pPr>
            <a:lvl6pPr eaLnBrk="0" fontAlgn="base" hangingPunct="0">
              <a:spcBef>
                <a:spcPct val="0"/>
              </a:spcBef>
              <a:spcAft>
                <a:spcPct val="0"/>
              </a:spcAft>
              <a:tabLst>
                <a:tab pos="285750" algn="l"/>
                <a:tab pos="2686050" algn="l"/>
              </a:tabLst>
              <a:defRPr sz="2400">
                <a:solidFill>
                  <a:schemeClr val="tx1"/>
                </a:solidFill>
                <a:latin typeface="Times New Roman" pitchFamily="18" charset="0"/>
              </a:defRPr>
            </a:lvl6pPr>
            <a:lvl7pPr eaLnBrk="0" fontAlgn="base" hangingPunct="0">
              <a:spcBef>
                <a:spcPct val="0"/>
              </a:spcBef>
              <a:spcAft>
                <a:spcPct val="0"/>
              </a:spcAft>
              <a:tabLst>
                <a:tab pos="285750" algn="l"/>
                <a:tab pos="2686050" algn="l"/>
              </a:tabLst>
              <a:defRPr sz="2400">
                <a:solidFill>
                  <a:schemeClr val="tx1"/>
                </a:solidFill>
                <a:latin typeface="Times New Roman" pitchFamily="18" charset="0"/>
              </a:defRPr>
            </a:lvl7pPr>
            <a:lvl8pPr eaLnBrk="0" fontAlgn="base" hangingPunct="0">
              <a:spcBef>
                <a:spcPct val="0"/>
              </a:spcBef>
              <a:spcAft>
                <a:spcPct val="0"/>
              </a:spcAft>
              <a:tabLst>
                <a:tab pos="285750" algn="l"/>
                <a:tab pos="2686050" algn="l"/>
              </a:tabLst>
              <a:defRPr sz="2400">
                <a:solidFill>
                  <a:schemeClr val="tx1"/>
                </a:solidFill>
                <a:latin typeface="Times New Roman" pitchFamily="18" charset="0"/>
              </a:defRPr>
            </a:lvl8pPr>
            <a:lvl9pPr eaLnBrk="0" fontAlgn="base" hangingPunct="0">
              <a:spcBef>
                <a:spcPct val="0"/>
              </a:spcBef>
              <a:spcAft>
                <a:spcPct val="0"/>
              </a:spcAft>
              <a:tabLst>
                <a:tab pos="285750" algn="l"/>
                <a:tab pos="2686050" algn="l"/>
              </a:tabLst>
              <a:defRPr sz="2400">
                <a:solidFill>
                  <a:schemeClr val="tx1"/>
                </a:solidFill>
                <a:latin typeface="Times New Roman" pitchFamily="18" charset="0"/>
              </a:defRPr>
            </a:lvl9pPr>
          </a:lstStyle>
          <a:p>
            <a:r>
              <a:rPr lang="en-US" b="1" i="1" dirty="0" smtClean="0">
                <a:solidFill>
                  <a:srgbClr val="000000"/>
                </a:solidFill>
              </a:rPr>
              <a:t>f</a:t>
            </a:r>
            <a:r>
              <a:rPr lang="en-US" b="1" dirty="0" smtClean="0">
                <a:solidFill>
                  <a:srgbClr val="000000"/>
                </a:solidFill>
              </a:rPr>
              <a:t>(</a:t>
            </a:r>
            <a:r>
              <a:rPr lang="en-US" b="1" i="1" dirty="0" smtClean="0">
                <a:solidFill>
                  <a:srgbClr val="000000"/>
                </a:solidFill>
              </a:rPr>
              <a:t>X</a:t>
            </a:r>
            <a:r>
              <a:rPr lang="en-US" b="1" dirty="0">
                <a:solidFill>
                  <a:srgbClr val="000000"/>
                </a:solidFill>
              </a:rPr>
              <a:t>) = 0.05 </a:t>
            </a:r>
            <a:r>
              <a:rPr lang="en-US" sz="1800" b="1" dirty="0">
                <a:solidFill>
                  <a:srgbClr val="000000"/>
                </a:solidFill>
                <a:latin typeface="Arial" charset="0"/>
              </a:rPr>
              <a:t>for</a:t>
            </a:r>
            <a:r>
              <a:rPr lang="en-US" b="1" dirty="0">
                <a:solidFill>
                  <a:srgbClr val="000000"/>
                </a:solidFill>
              </a:rPr>
              <a:t> 55 </a:t>
            </a:r>
            <a:r>
              <a:rPr lang="en-US" b="1" dirty="0">
                <a:solidFill>
                  <a:srgbClr val="000000"/>
                </a:solidFill>
                <a:sym typeface="Times New Roman Special G2" pitchFamily="18" charset="2"/>
              </a:rPr>
              <a:t>   </a:t>
            </a:r>
            <a:r>
              <a:rPr lang="en-US" b="1" i="1" dirty="0">
                <a:solidFill>
                  <a:srgbClr val="000000"/>
                </a:solidFill>
              </a:rPr>
              <a:t>X </a:t>
            </a:r>
            <a:r>
              <a:rPr lang="en-US" b="1" dirty="0">
                <a:solidFill>
                  <a:srgbClr val="000000"/>
                </a:solidFill>
                <a:sym typeface="Times New Roman Special G2" pitchFamily="18" charset="2"/>
              </a:rPr>
              <a:t>  </a:t>
            </a:r>
            <a:r>
              <a:rPr lang="en-US" b="1" dirty="0">
                <a:solidFill>
                  <a:srgbClr val="000000"/>
                </a:solidFill>
              </a:rPr>
              <a:t> 75</a:t>
            </a:r>
          </a:p>
          <a:p>
            <a:r>
              <a:rPr lang="en-US" b="1" i="1" dirty="0" smtClean="0">
                <a:solidFill>
                  <a:srgbClr val="000000"/>
                </a:solidFill>
              </a:rPr>
              <a:t>f</a:t>
            </a:r>
            <a:r>
              <a:rPr lang="en-US" b="1" dirty="0" smtClean="0">
                <a:solidFill>
                  <a:srgbClr val="000000"/>
                </a:solidFill>
              </a:rPr>
              <a:t>(</a:t>
            </a:r>
            <a:r>
              <a:rPr lang="en-US" b="1" i="1" dirty="0" smtClean="0">
                <a:solidFill>
                  <a:srgbClr val="000000"/>
                </a:solidFill>
              </a:rPr>
              <a:t>X</a:t>
            </a:r>
            <a:r>
              <a:rPr lang="en-US" b="1" dirty="0">
                <a:solidFill>
                  <a:srgbClr val="000000"/>
                </a:solidFill>
              </a:rPr>
              <a:t>) = 0 </a:t>
            </a:r>
            <a:r>
              <a:rPr lang="en-US" sz="1800" b="1" dirty="0">
                <a:solidFill>
                  <a:srgbClr val="000000"/>
                </a:solidFill>
                <a:latin typeface="Arial" charset="0"/>
              </a:rPr>
              <a:t>for</a:t>
            </a:r>
            <a:r>
              <a:rPr lang="en-US" b="1" dirty="0">
                <a:solidFill>
                  <a:srgbClr val="000000"/>
                </a:solidFill>
              </a:rPr>
              <a:t> </a:t>
            </a:r>
            <a:r>
              <a:rPr lang="en-US" b="1" i="1" dirty="0">
                <a:solidFill>
                  <a:srgbClr val="000000"/>
                </a:solidFill>
              </a:rPr>
              <a:t>X</a:t>
            </a:r>
            <a:r>
              <a:rPr lang="en-US" b="1" dirty="0">
                <a:solidFill>
                  <a:srgbClr val="000000"/>
                </a:solidFill>
              </a:rPr>
              <a:t> &lt; 55 </a:t>
            </a:r>
            <a:r>
              <a:rPr lang="en-US" sz="1800" b="1" dirty="0">
                <a:solidFill>
                  <a:srgbClr val="000000"/>
                </a:solidFill>
                <a:latin typeface="Arial" charset="0"/>
              </a:rPr>
              <a:t>and</a:t>
            </a:r>
            <a:r>
              <a:rPr lang="en-US" b="1" dirty="0">
                <a:solidFill>
                  <a:srgbClr val="000000"/>
                </a:solidFill>
              </a:rPr>
              <a:t> </a:t>
            </a:r>
            <a:r>
              <a:rPr lang="en-US" b="1" i="1" dirty="0">
                <a:solidFill>
                  <a:srgbClr val="000000"/>
                </a:solidFill>
              </a:rPr>
              <a:t>X</a:t>
            </a:r>
            <a:r>
              <a:rPr lang="en-US" b="1" dirty="0">
                <a:solidFill>
                  <a:srgbClr val="000000"/>
                </a:solidFill>
              </a:rPr>
              <a:t> &gt; 75</a:t>
            </a:r>
          </a:p>
        </p:txBody>
      </p:sp>
      <p:graphicFrame>
        <p:nvGraphicFramePr>
          <p:cNvPr id="48" name="Object 32"/>
          <p:cNvGraphicFramePr>
            <a:graphicFrameLocks noChangeAspect="1"/>
          </p:cNvGraphicFramePr>
          <p:nvPr>
            <p:extLst>
              <p:ext uri="{D42A27DB-BD31-4B8C-83A1-F6EECF244321}">
                <p14:modId xmlns:p14="http://schemas.microsoft.com/office/powerpoint/2010/main" val="4177555265"/>
              </p:ext>
            </p:extLst>
          </p:nvPr>
        </p:nvGraphicFramePr>
        <p:xfrm>
          <a:off x="5792788" y="800100"/>
          <a:ext cx="201612" cy="239713"/>
        </p:xfrm>
        <a:graphic>
          <a:graphicData uri="http://schemas.openxmlformats.org/presentationml/2006/ole">
            <mc:AlternateContent xmlns:mc="http://schemas.openxmlformats.org/markup-compatibility/2006">
              <mc:Choice xmlns:v="urn:schemas-microsoft-com:vml" Requires="v">
                <p:oleObj spid="_x0000_s163868" name="Equation" r:id="rId3" imgW="203040" imgH="241200" progId="Equation.3">
                  <p:embed/>
                </p:oleObj>
              </mc:Choice>
              <mc:Fallback>
                <p:oleObj name="Equation" r:id="rId3" imgW="203040" imgH="2412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92788" y="800100"/>
                        <a:ext cx="201612" cy="2397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9" name="Object 33"/>
          <p:cNvGraphicFramePr>
            <a:graphicFrameLocks noChangeAspect="1"/>
          </p:cNvGraphicFramePr>
          <p:nvPr>
            <p:extLst>
              <p:ext uri="{D42A27DB-BD31-4B8C-83A1-F6EECF244321}">
                <p14:modId xmlns:p14="http://schemas.microsoft.com/office/powerpoint/2010/main" val="4014412989"/>
              </p:ext>
            </p:extLst>
          </p:nvPr>
        </p:nvGraphicFramePr>
        <p:xfrm>
          <a:off x="6303963" y="800100"/>
          <a:ext cx="201612" cy="239713"/>
        </p:xfrm>
        <a:graphic>
          <a:graphicData uri="http://schemas.openxmlformats.org/presentationml/2006/ole">
            <mc:AlternateContent xmlns:mc="http://schemas.openxmlformats.org/markup-compatibility/2006">
              <mc:Choice xmlns:v="urn:schemas-microsoft-com:vml" Requires="v">
                <p:oleObj spid="_x0000_s163869" name="Equation" r:id="rId5" imgW="203040" imgH="241200" progId="Equation.3">
                  <p:embed/>
                </p:oleObj>
              </mc:Choice>
              <mc:Fallback>
                <p:oleObj name="Equation" r:id="rId5" imgW="203040" imgH="2412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03963" y="800100"/>
                        <a:ext cx="201612" cy="2397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297117616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Rectangle 43"/>
          <p:cNvSpPr/>
          <p:nvPr/>
        </p:nvSpPr>
        <p:spPr bwMode="auto">
          <a:xfrm>
            <a:off x="561975" y="790574"/>
            <a:ext cx="7877175" cy="459472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22"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56692" name="Text Box 20"/>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2400">
                <a:solidFill>
                  <a:schemeClr val="tx1"/>
                </a:solidFill>
                <a:latin typeface="Times New Roman" pitchFamily="18" charset="0"/>
              </a:defRPr>
            </a:lvl1pPr>
            <a:lvl2pPr>
              <a:tabLst>
                <a:tab pos="179388" algn="r"/>
              </a:tabLst>
              <a:defRPr sz="2400">
                <a:solidFill>
                  <a:schemeClr val="tx1"/>
                </a:solidFill>
                <a:latin typeface="Times New Roman" pitchFamily="18" charset="0"/>
              </a:defRPr>
            </a:lvl2pPr>
            <a:lvl3pPr>
              <a:tabLst>
                <a:tab pos="179388" algn="r"/>
              </a:tabLst>
              <a:defRPr sz="2400">
                <a:solidFill>
                  <a:schemeClr val="tx1"/>
                </a:solidFill>
                <a:latin typeface="Times New Roman" pitchFamily="18" charset="0"/>
              </a:defRPr>
            </a:lvl3pPr>
            <a:lvl4pPr>
              <a:tabLst>
                <a:tab pos="179388" algn="r"/>
              </a:tabLst>
              <a:defRPr sz="2400">
                <a:solidFill>
                  <a:schemeClr val="tx1"/>
                </a:solidFill>
                <a:latin typeface="Times New Roman" pitchFamily="18" charset="0"/>
              </a:defRPr>
            </a:lvl4pPr>
            <a:lvl5pPr>
              <a:tabLst>
                <a:tab pos="179388" algn="r"/>
              </a:tabLst>
              <a:defRPr sz="2400">
                <a:solidFill>
                  <a:schemeClr val="tx1"/>
                </a:solidFill>
                <a:latin typeface="Times New Roman" pitchFamily="18" charset="0"/>
              </a:defRPr>
            </a:lvl5pPr>
            <a:lvl6pPr eaLnBrk="0" fontAlgn="base" hangingPunct="0">
              <a:spcBef>
                <a:spcPct val="0"/>
              </a:spcBef>
              <a:spcAft>
                <a:spcPct val="0"/>
              </a:spcAft>
              <a:tabLst>
                <a:tab pos="179388" algn="r"/>
              </a:tabLst>
              <a:defRPr sz="2400">
                <a:solidFill>
                  <a:schemeClr val="tx1"/>
                </a:solidFill>
                <a:latin typeface="Times New Roman" pitchFamily="18" charset="0"/>
              </a:defRPr>
            </a:lvl6pPr>
            <a:lvl7pPr eaLnBrk="0" fontAlgn="base" hangingPunct="0">
              <a:spcBef>
                <a:spcPct val="0"/>
              </a:spcBef>
              <a:spcAft>
                <a:spcPct val="0"/>
              </a:spcAft>
              <a:tabLst>
                <a:tab pos="179388" algn="r"/>
              </a:tabLst>
              <a:defRPr sz="2400">
                <a:solidFill>
                  <a:schemeClr val="tx1"/>
                </a:solidFill>
                <a:latin typeface="Times New Roman" pitchFamily="18" charset="0"/>
              </a:defRPr>
            </a:lvl7pPr>
            <a:lvl8pPr eaLnBrk="0" fontAlgn="base" hangingPunct="0">
              <a:spcBef>
                <a:spcPct val="0"/>
              </a:spcBef>
              <a:spcAft>
                <a:spcPct val="0"/>
              </a:spcAft>
              <a:tabLst>
                <a:tab pos="179388" algn="r"/>
              </a:tabLst>
              <a:defRPr sz="2400">
                <a:solidFill>
                  <a:schemeClr val="tx1"/>
                </a:solidFill>
                <a:latin typeface="Times New Roman" pitchFamily="18" charset="0"/>
              </a:defRPr>
            </a:lvl8pPr>
            <a:lvl9pPr eaLnBrk="0" fontAlgn="base" hangingPunct="0">
              <a:spcBef>
                <a:spcPct val="0"/>
              </a:spcBef>
              <a:spcAft>
                <a:spcPct val="0"/>
              </a:spcAft>
              <a:tabLst>
                <a:tab pos="179388" algn="r"/>
              </a:tabLst>
              <a:defRPr sz="2400">
                <a:solidFill>
                  <a:schemeClr val="tx1"/>
                </a:solidFill>
                <a:latin typeface="Times New Roman" pitchFamily="18" charset="0"/>
              </a:defRPr>
            </a:lvl9pPr>
          </a:lstStyle>
          <a:p>
            <a:pPr>
              <a:spcBef>
                <a:spcPct val="50000"/>
              </a:spcBef>
            </a:pPr>
            <a:r>
              <a:rPr lang="en-US" sz="1000" dirty="0">
                <a:solidFill>
                  <a:srgbClr val="3366FF"/>
                </a:solidFill>
                <a:latin typeface="Arial" charset="0"/>
              </a:rPr>
              <a:t>	</a:t>
            </a:r>
            <a:r>
              <a:rPr lang="en-US" sz="1000" dirty="0" smtClean="0">
                <a:solidFill>
                  <a:srgbClr val="3366FF"/>
                </a:solidFill>
                <a:latin typeface="Arial" charset="0"/>
              </a:rPr>
              <a:t>17</a:t>
            </a:r>
            <a:endParaRPr lang="en-US" sz="1000" dirty="0">
              <a:solidFill>
                <a:srgbClr val="3366FF"/>
              </a:solidFill>
              <a:latin typeface="Arial" charset="0"/>
            </a:endParaRPr>
          </a:p>
        </p:txBody>
      </p:sp>
      <p:sp>
        <p:nvSpPr>
          <p:cNvPr id="25" name="Line 2"/>
          <p:cNvSpPr>
            <a:spLocks noChangeAspect="1" noChangeShapeType="1"/>
          </p:cNvSpPr>
          <p:nvPr/>
        </p:nvSpPr>
        <p:spPr bwMode="auto">
          <a:xfrm>
            <a:off x="1479600" y="1598613"/>
            <a:ext cx="0" cy="3143250"/>
          </a:xfrm>
          <a:prstGeom prst="line">
            <a:avLst/>
          </a:prstGeom>
          <a:noFill/>
          <a:ln w="254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6" name="Rectangle 3"/>
          <p:cNvSpPr>
            <a:spLocks noChangeAspect="1" noChangeArrowheads="1"/>
          </p:cNvSpPr>
          <p:nvPr/>
        </p:nvSpPr>
        <p:spPr bwMode="auto">
          <a:xfrm>
            <a:off x="2455863" y="2455863"/>
            <a:ext cx="4568825" cy="2286000"/>
          </a:xfrm>
          <a:prstGeom prst="rect">
            <a:avLst/>
          </a:prstGeom>
          <a:solidFill>
            <a:srgbClr val="66FFFF"/>
          </a:solidFill>
          <a:ln w="9525">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7" name="Text Box 4"/>
          <p:cNvSpPr txBox="1">
            <a:spLocks noChangeAspect="1" noChangeArrowheads="1"/>
          </p:cNvSpPr>
          <p:nvPr/>
        </p:nvSpPr>
        <p:spPr bwMode="auto">
          <a:xfrm>
            <a:off x="2259013" y="4819650"/>
            <a:ext cx="857250" cy="320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500" b="1" dirty="0">
                <a:solidFill>
                  <a:srgbClr val="000000"/>
                </a:solidFill>
              </a:rPr>
              <a:t>55</a:t>
            </a:r>
            <a:endParaRPr lang="en-US" sz="1500" dirty="0">
              <a:solidFill>
                <a:schemeClr val="bg1"/>
              </a:solidFill>
            </a:endParaRPr>
          </a:p>
        </p:txBody>
      </p:sp>
      <p:sp>
        <p:nvSpPr>
          <p:cNvPr id="28" name="Text Box 5"/>
          <p:cNvSpPr txBox="1">
            <a:spLocks noChangeAspect="1" noChangeArrowheads="1"/>
          </p:cNvSpPr>
          <p:nvPr/>
        </p:nvSpPr>
        <p:spPr bwMode="auto">
          <a:xfrm>
            <a:off x="3387725" y="4821238"/>
            <a:ext cx="650875" cy="320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500" b="1" dirty="0">
                <a:solidFill>
                  <a:srgbClr val="000000"/>
                </a:solidFill>
              </a:rPr>
              <a:t>60</a:t>
            </a:r>
            <a:endParaRPr lang="en-US" sz="1500" dirty="0">
              <a:solidFill>
                <a:schemeClr val="bg1"/>
              </a:solidFill>
            </a:endParaRPr>
          </a:p>
        </p:txBody>
      </p:sp>
      <p:sp>
        <p:nvSpPr>
          <p:cNvPr id="29" name="Text Box 6"/>
          <p:cNvSpPr txBox="1">
            <a:spLocks noChangeAspect="1" noChangeArrowheads="1"/>
          </p:cNvSpPr>
          <p:nvPr/>
        </p:nvSpPr>
        <p:spPr bwMode="auto">
          <a:xfrm>
            <a:off x="5657850" y="4821238"/>
            <a:ext cx="666750" cy="320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500" b="1">
                <a:solidFill>
                  <a:srgbClr val="000000"/>
                </a:solidFill>
              </a:rPr>
              <a:t>70</a:t>
            </a:r>
            <a:endParaRPr lang="en-US" sz="1500">
              <a:solidFill>
                <a:schemeClr val="bg1"/>
              </a:solidFill>
            </a:endParaRPr>
          </a:p>
        </p:txBody>
      </p:sp>
      <p:sp>
        <p:nvSpPr>
          <p:cNvPr id="30" name="Text Box 7"/>
          <p:cNvSpPr txBox="1">
            <a:spLocks noChangeAspect="1" noChangeArrowheads="1"/>
          </p:cNvSpPr>
          <p:nvPr/>
        </p:nvSpPr>
        <p:spPr bwMode="auto">
          <a:xfrm>
            <a:off x="6800850" y="4821238"/>
            <a:ext cx="666750" cy="320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500" b="1">
                <a:solidFill>
                  <a:srgbClr val="000000"/>
                </a:solidFill>
              </a:rPr>
              <a:t>75</a:t>
            </a:r>
            <a:endParaRPr lang="en-US" sz="1500">
              <a:solidFill>
                <a:schemeClr val="bg1"/>
              </a:solidFill>
            </a:endParaRPr>
          </a:p>
        </p:txBody>
      </p:sp>
      <p:sp>
        <p:nvSpPr>
          <p:cNvPr id="31" name="Text Box 8"/>
          <p:cNvSpPr txBox="1">
            <a:spLocks noChangeAspect="1" noChangeArrowheads="1"/>
          </p:cNvSpPr>
          <p:nvPr/>
        </p:nvSpPr>
        <p:spPr bwMode="auto">
          <a:xfrm>
            <a:off x="7658100" y="4724400"/>
            <a:ext cx="6667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2400" b="1" i="1">
                <a:solidFill>
                  <a:srgbClr val="000000"/>
                </a:solidFill>
                <a:latin typeface="Times New Roman" pitchFamily="18" charset="0"/>
              </a:rPr>
              <a:t>X</a:t>
            </a:r>
            <a:endParaRPr lang="en-US" sz="1500" i="1">
              <a:solidFill>
                <a:schemeClr val="bg1"/>
              </a:solidFill>
            </a:endParaRPr>
          </a:p>
        </p:txBody>
      </p:sp>
      <p:sp>
        <p:nvSpPr>
          <p:cNvPr id="32" name="Text Box 9"/>
          <p:cNvSpPr txBox="1">
            <a:spLocks noChangeAspect="1" noChangeArrowheads="1"/>
          </p:cNvSpPr>
          <p:nvPr/>
        </p:nvSpPr>
        <p:spPr bwMode="auto">
          <a:xfrm>
            <a:off x="4530725" y="4819650"/>
            <a:ext cx="555625" cy="320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500" b="1">
                <a:solidFill>
                  <a:srgbClr val="000000"/>
                </a:solidFill>
              </a:rPr>
              <a:t>65</a:t>
            </a:r>
            <a:endParaRPr lang="en-US" sz="1500">
              <a:solidFill>
                <a:schemeClr val="bg1"/>
              </a:solidFill>
            </a:endParaRPr>
          </a:p>
        </p:txBody>
      </p:sp>
      <p:sp>
        <p:nvSpPr>
          <p:cNvPr id="33" name="Line 10"/>
          <p:cNvSpPr>
            <a:spLocks noChangeAspect="1" noChangeShapeType="1"/>
          </p:cNvSpPr>
          <p:nvPr/>
        </p:nvSpPr>
        <p:spPr bwMode="auto">
          <a:xfrm>
            <a:off x="2455863" y="4741200"/>
            <a:ext cx="0" cy="79375"/>
          </a:xfrm>
          <a:prstGeom prst="line">
            <a:avLst/>
          </a:prstGeom>
          <a:noFill/>
          <a:ln w="254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4" name="Line 11"/>
          <p:cNvSpPr>
            <a:spLocks noChangeAspect="1" noChangeShapeType="1"/>
          </p:cNvSpPr>
          <p:nvPr/>
        </p:nvSpPr>
        <p:spPr bwMode="auto">
          <a:xfrm>
            <a:off x="3598863" y="4741863"/>
            <a:ext cx="0" cy="79375"/>
          </a:xfrm>
          <a:prstGeom prst="line">
            <a:avLst/>
          </a:prstGeom>
          <a:noFill/>
          <a:ln w="254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5" name="Line 12"/>
          <p:cNvSpPr>
            <a:spLocks noChangeAspect="1" noChangeShapeType="1"/>
          </p:cNvSpPr>
          <p:nvPr/>
        </p:nvSpPr>
        <p:spPr bwMode="auto">
          <a:xfrm>
            <a:off x="4741863" y="4741863"/>
            <a:ext cx="0" cy="79375"/>
          </a:xfrm>
          <a:prstGeom prst="line">
            <a:avLst/>
          </a:prstGeom>
          <a:noFill/>
          <a:ln w="254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6" name="Line 13"/>
          <p:cNvSpPr>
            <a:spLocks noChangeAspect="1" noChangeShapeType="1"/>
          </p:cNvSpPr>
          <p:nvPr/>
        </p:nvSpPr>
        <p:spPr bwMode="auto">
          <a:xfrm>
            <a:off x="5884863" y="4741863"/>
            <a:ext cx="0" cy="79375"/>
          </a:xfrm>
          <a:prstGeom prst="line">
            <a:avLst/>
          </a:prstGeom>
          <a:noFill/>
          <a:ln w="254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7" name="Line 14"/>
          <p:cNvSpPr>
            <a:spLocks noChangeAspect="1" noChangeShapeType="1"/>
          </p:cNvSpPr>
          <p:nvPr/>
        </p:nvSpPr>
        <p:spPr bwMode="auto">
          <a:xfrm>
            <a:off x="7024688" y="4741863"/>
            <a:ext cx="0" cy="79375"/>
          </a:xfrm>
          <a:prstGeom prst="line">
            <a:avLst/>
          </a:prstGeom>
          <a:noFill/>
          <a:ln w="254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9" name="Line 18"/>
          <p:cNvSpPr>
            <a:spLocks noChangeAspect="1" noChangeShapeType="1"/>
          </p:cNvSpPr>
          <p:nvPr/>
        </p:nvSpPr>
        <p:spPr bwMode="auto">
          <a:xfrm>
            <a:off x="1479600" y="4743450"/>
            <a:ext cx="6566400" cy="0"/>
          </a:xfrm>
          <a:prstGeom prst="line">
            <a:avLst/>
          </a:prstGeom>
          <a:noFill/>
          <a:ln w="254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2" name="Text Box 16"/>
          <p:cNvSpPr txBox="1">
            <a:spLocks noChangeAspect="1" noChangeArrowheads="1"/>
          </p:cNvSpPr>
          <p:nvPr/>
        </p:nvSpPr>
        <p:spPr bwMode="auto">
          <a:xfrm>
            <a:off x="838200" y="2295525"/>
            <a:ext cx="857250" cy="320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500" b="1">
                <a:solidFill>
                  <a:srgbClr val="000000"/>
                </a:solidFill>
              </a:rPr>
              <a:t>0.05</a:t>
            </a:r>
            <a:endParaRPr lang="en-US" sz="1500">
              <a:solidFill>
                <a:schemeClr val="bg1"/>
              </a:solidFill>
            </a:endParaRPr>
          </a:p>
        </p:txBody>
      </p:sp>
      <p:sp>
        <p:nvSpPr>
          <p:cNvPr id="53" name="Line 17"/>
          <p:cNvSpPr>
            <a:spLocks noChangeAspect="1" noChangeShapeType="1"/>
          </p:cNvSpPr>
          <p:nvPr/>
        </p:nvSpPr>
        <p:spPr bwMode="auto">
          <a:xfrm>
            <a:off x="1387475" y="2455200"/>
            <a:ext cx="79375" cy="0"/>
          </a:xfrm>
          <a:prstGeom prst="line">
            <a:avLst/>
          </a:prstGeom>
          <a:noFill/>
          <a:ln w="254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4" name="Text Box 18"/>
          <p:cNvSpPr txBox="1">
            <a:spLocks noChangeArrowheads="1"/>
          </p:cNvSpPr>
          <p:nvPr/>
        </p:nvSpPr>
        <p:spPr bwMode="auto">
          <a:xfrm>
            <a:off x="800100" y="847725"/>
            <a:ext cx="14478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800" b="1">
                <a:solidFill>
                  <a:srgbClr val="000000"/>
                </a:solidFill>
              </a:rPr>
              <a:t>probability</a:t>
            </a:r>
          </a:p>
          <a:p>
            <a:r>
              <a:rPr lang="en-US" sz="1800" b="1">
                <a:solidFill>
                  <a:srgbClr val="000000"/>
                </a:solidFill>
              </a:rPr>
              <a:t>density</a:t>
            </a:r>
            <a:endParaRPr lang="en-US" sz="1500">
              <a:solidFill>
                <a:schemeClr val="bg1"/>
              </a:solidFill>
            </a:endParaRPr>
          </a:p>
        </p:txBody>
      </p:sp>
      <p:sp>
        <p:nvSpPr>
          <p:cNvPr id="55" name="Text Box 19"/>
          <p:cNvSpPr txBox="1">
            <a:spLocks noChangeArrowheads="1"/>
          </p:cNvSpPr>
          <p:nvPr/>
        </p:nvSpPr>
        <p:spPr bwMode="auto">
          <a:xfrm>
            <a:off x="800100" y="1457325"/>
            <a:ext cx="8382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2400" b="1" i="1">
                <a:solidFill>
                  <a:srgbClr val="000000"/>
                </a:solidFill>
                <a:latin typeface="Times New Roman" pitchFamily="18" charset="0"/>
              </a:rPr>
              <a:t>f</a:t>
            </a:r>
            <a:r>
              <a:rPr lang="en-US" sz="2400" b="1">
                <a:solidFill>
                  <a:srgbClr val="000000"/>
                </a:solidFill>
                <a:latin typeface="Times New Roman" pitchFamily="18" charset="0"/>
              </a:rPr>
              <a:t>(</a:t>
            </a:r>
            <a:r>
              <a:rPr lang="en-US" sz="2400" b="1" i="1">
                <a:solidFill>
                  <a:srgbClr val="000000"/>
                </a:solidFill>
                <a:latin typeface="Times New Roman" pitchFamily="18" charset="0"/>
              </a:rPr>
              <a:t>X</a:t>
            </a:r>
            <a:r>
              <a:rPr lang="en-US" sz="2400" b="1">
                <a:solidFill>
                  <a:srgbClr val="000000"/>
                </a:solidFill>
                <a:latin typeface="Times New Roman" pitchFamily="18" charset="0"/>
              </a:rPr>
              <a:t>)</a:t>
            </a:r>
            <a:endParaRPr lang="en-US" sz="1500" i="1">
              <a:solidFill>
                <a:schemeClr val="bg1"/>
              </a:solidFill>
            </a:endParaRPr>
          </a:p>
        </p:txBody>
      </p:sp>
      <p:sp>
        <p:nvSpPr>
          <p:cNvPr id="56" name="Line 33"/>
          <p:cNvSpPr>
            <a:spLocks noChangeShapeType="1"/>
          </p:cNvSpPr>
          <p:nvPr/>
        </p:nvSpPr>
        <p:spPr bwMode="auto">
          <a:xfrm>
            <a:off x="2454275" y="2455200"/>
            <a:ext cx="4572000" cy="0"/>
          </a:xfrm>
          <a:prstGeom prst="line">
            <a:avLst/>
          </a:prstGeom>
          <a:noFill/>
          <a:ln w="508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8" name="Line 20"/>
          <p:cNvSpPr>
            <a:spLocks noChangeShapeType="1"/>
          </p:cNvSpPr>
          <p:nvPr/>
        </p:nvSpPr>
        <p:spPr bwMode="auto">
          <a:xfrm>
            <a:off x="1479600" y="4727575"/>
            <a:ext cx="975600" cy="0"/>
          </a:xfrm>
          <a:prstGeom prst="line">
            <a:avLst/>
          </a:prstGeom>
          <a:noFill/>
          <a:ln w="508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0" name="Rectangle 17"/>
          <p:cNvSpPr>
            <a:spLocks noChangeArrowheads="1"/>
          </p:cNvSpPr>
          <p:nvPr/>
        </p:nvSpPr>
        <p:spPr bwMode="auto">
          <a:xfrm>
            <a:off x="4741863" y="2484438"/>
            <a:ext cx="1141412" cy="2235600"/>
          </a:xfrm>
          <a:prstGeom prst="rect">
            <a:avLst/>
          </a:prstGeom>
          <a:solidFill>
            <a:srgbClr val="969696"/>
          </a:solidFill>
          <a:ln w="9525">
            <a:solidFill>
              <a:srgbClr val="969696"/>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8" name="Text Box 29"/>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Typically you have to use the integral calculus to work out the area under a curve, but in this very simple example all you have to do is calculate the area of a rectangle.</a:t>
            </a:r>
          </a:p>
        </p:txBody>
      </p:sp>
      <p:sp>
        <p:nvSpPr>
          <p:cNvPr id="45" name="Line 21"/>
          <p:cNvSpPr>
            <a:spLocks noChangeShapeType="1"/>
          </p:cNvSpPr>
          <p:nvPr/>
        </p:nvSpPr>
        <p:spPr bwMode="auto">
          <a:xfrm>
            <a:off x="7024688" y="4727575"/>
            <a:ext cx="1022400" cy="0"/>
          </a:xfrm>
          <a:prstGeom prst="line">
            <a:avLst/>
          </a:prstGeom>
          <a:noFill/>
          <a:ln w="508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42"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CONTINUOUS RANDOM VARIABLES</a:t>
            </a:r>
            <a:endParaRPr lang="en-GB" sz="1600" dirty="0">
              <a:latin typeface="Times New Roman" pitchFamily="18" charset="0"/>
            </a:endParaRPr>
          </a:p>
        </p:txBody>
      </p:sp>
      <p:sp>
        <p:nvSpPr>
          <p:cNvPr id="46" name="Rectangle 16"/>
          <p:cNvSpPr>
            <a:spLocks noChangeArrowheads="1"/>
          </p:cNvSpPr>
          <p:nvPr/>
        </p:nvSpPr>
        <p:spPr bwMode="auto">
          <a:xfrm>
            <a:off x="3400424" y="673100"/>
            <a:ext cx="4114801" cy="9144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47" name="Text Box 31"/>
          <p:cNvSpPr txBox="1">
            <a:spLocks noChangeArrowheads="1"/>
          </p:cNvSpPr>
          <p:nvPr/>
        </p:nvSpPr>
        <p:spPr bwMode="auto">
          <a:xfrm>
            <a:off x="3543300" y="685800"/>
            <a:ext cx="4276725" cy="99060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285750" algn="l"/>
                <a:tab pos="2686050" algn="l"/>
              </a:tabLst>
              <a:defRPr sz="2400">
                <a:solidFill>
                  <a:schemeClr val="tx1"/>
                </a:solidFill>
                <a:latin typeface="Times New Roman" pitchFamily="18" charset="0"/>
              </a:defRPr>
            </a:lvl1pPr>
            <a:lvl2pPr>
              <a:tabLst>
                <a:tab pos="285750" algn="l"/>
                <a:tab pos="2686050" algn="l"/>
              </a:tabLst>
              <a:defRPr sz="2400">
                <a:solidFill>
                  <a:schemeClr val="tx1"/>
                </a:solidFill>
                <a:latin typeface="Times New Roman" pitchFamily="18" charset="0"/>
              </a:defRPr>
            </a:lvl2pPr>
            <a:lvl3pPr>
              <a:tabLst>
                <a:tab pos="285750" algn="l"/>
                <a:tab pos="2686050" algn="l"/>
              </a:tabLst>
              <a:defRPr sz="2400">
                <a:solidFill>
                  <a:schemeClr val="tx1"/>
                </a:solidFill>
                <a:latin typeface="Times New Roman" pitchFamily="18" charset="0"/>
              </a:defRPr>
            </a:lvl3pPr>
            <a:lvl4pPr>
              <a:tabLst>
                <a:tab pos="285750" algn="l"/>
                <a:tab pos="2686050" algn="l"/>
              </a:tabLst>
              <a:defRPr sz="2400">
                <a:solidFill>
                  <a:schemeClr val="tx1"/>
                </a:solidFill>
                <a:latin typeface="Times New Roman" pitchFamily="18" charset="0"/>
              </a:defRPr>
            </a:lvl4pPr>
            <a:lvl5pPr>
              <a:tabLst>
                <a:tab pos="285750" algn="l"/>
                <a:tab pos="2686050" algn="l"/>
              </a:tabLst>
              <a:defRPr sz="2400">
                <a:solidFill>
                  <a:schemeClr val="tx1"/>
                </a:solidFill>
                <a:latin typeface="Times New Roman" pitchFamily="18" charset="0"/>
              </a:defRPr>
            </a:lvl5pPr>
            <a:lvl6pPr eaLnBrk="0" fontAlgn="base" hangingPunct="0">
              <a:spcBef>
                <a:spcPct val="0"/>
              </a:spcBef>
              <a:spcAft>
                <a:spcPct val="0"/>
              </a:spcAft>
              <a:tabLst>
                <a:tab pos="285750" algn="l"/>
                <a:tab pos="2686050" algn="l"/>
              </a:tabLst>
              <a:defRPr sz="2400">
                <a:solidFill>
                  <a:schemeClr val="tx1"/>
                </a:solidFill>
                <a:latin typeface="Times New Roman" pitchFamily="18" charset="0"/>
              </a:defRPr>
            </a:lvl6pPr>
            <a:lvl7pPr eaLnBrk="0" fontAlgn="base" hangingPunct="0">
              <a:spcBef>
                <a:spcPct val="0"/>
              </a:spcBef>
              <a:spcAft>
                <a:spcPct val="0"/>
              </a:spcAft>
              <a:tabLst>
                <a:tab pos="285750" algn="l"/>
                <a:tab pos="2686050" algn="l"/>
              </a:tabLst>
              <a:defRPr sz="2400">
                <a:solidFill>
                  <a:schemeClr val="tx1"/>
                </a:solidFill>
                <a:latin typeface="Times New Roman" pitchFamily="18" charset="0"/>
              </a:defRPr>
            </a:lvl7pPr>
            <a:lvl8pPr eaLnBrk="0" fontAlgn="base" hangingPunct="0">
              <a:spcBef>
                <a:spcPct val="0"/>
              </a:spcBef>
              <a:spcAft>
                <a:spcPct val="0"/>
              </a:spcAft>
              <a:tabLst>
                <a:tab pos="285750" algn="l"/>
                <a:tab pos="2686050" algn="l"/>
              </a:tabLst>
              <a:defRPr sz="2400">
                <a:solidFill>
                  <a:schemeClr val="tx1"/>
                </a:solidFill>
                <a:latin typeface="Times New Roman" pitchFamily="18" charset="0"/>
              </a:defRPr>
            </a:lvl8pPr>
            <a:lvl9pPr eaLnBrk="0" fontAlgn="base" hangingPunct="0">
              <a:spcBef>
                <a:spcPct val="0"/>
              </a:spcBef>
              <a:spcAft>
                <a:spcPct val="0"/>
              </a:spcAft>
              <a:tabLst>
                <a:tab pos="285750" algn="l"/>
                <a:tab pos="2686050" algn="l"/>
              </a:tabLst>
              <a:defRPr sz="2400">
                <a:solidFill>
                  <a:schemeClr val="tx1"/>
                </a:solidFill>
                <a:latin typeface="Times New Roman" pitchFamily="18" charset="0"/>
              </a:defRPr>
            </a:lvl9pPr>
          </a:lstStyle>
          <a:p>
            <a:r>
              <a:rPr lang="en-US" b="1" i="1" dirty="0" smtClean="0">
                <a:solidFill>
                  <a:srgbClr val="000000"/>
                </a:solidFill>
              </a:rPr>
              <a:t>f</a:t>
            </a:r>
            <a:r>
              <a:rPr lang="en-US" b="1" dirty="0" smtClean="0">
                <a:solidFill>
                  <a:srgbClr val="000000"/>
                </a:solidFill>
              </a:rPr>
              <a:t>(</a:t>
            </a:r>
            <a:r>
              <a:rPr lang="en-US" b="1" i="1" dirty="0" smtClean="0">
                <a:solidFill>
                  <a:srgbClr val="000000"/>
                </a:solidFill>
              </a:rPr>
              <a:t>X</a:t>
            </a:r>
            <a:r>
              <a:rPr lang="en-US" b="1" dirty="0">
                <a:solidFill>
                  <a:srgbClr val="000000"/>
                </a:solidFill>
              </a:rPr>
              <a:t>) = 0.05 </a:t>
            </a:r>
            <a:r>
              <a:rPr lang="en-US" sz="1800" b="1" dirty="0">
                <a:solidFill>
                  <a:srgbClr val="000000"/>
                </a:solidFill>
                <a:latin typeface="Arial" charset="0"/>
              </a:rPr>
              <a:t>for</a:t>
            </a:r>
            <a:r>
              <a:rPr lang="en-US" b="1" dirty="0">
                <a:solidFill>
                  <a:srgbClr val="000000"/>
                </a:solidFill>
              </a:rPr>
              <a:t> 55 </a:t>
            </a:r>
            <a:r>
              <a:rPr lang="en-US" b="1" dirty="0">
                <a:solidFill>
                  <a:srgbClr val="000000"/>
                </a:solidFill>
                <a:sym typeface="Times New Roman Special G2" pitchFamily="18" charset="2"/>
              </a:rPr>
              <a:t>   </a:t>
            </a:r>
            <a:r>
              <a:rPr lang="en-US" b="1" i="1" dirty="0">
                <a:solidFill>
                  <a:srgbClr val="000000"/>
                </a:solidFill>
              </a:rPr>
              <a:t>X </a:t>
            </a:r>
            <a:r>
              <a:rPr lang="en-US" b="1" dirty="0">
                <a:solidFill>
                  <a:srgbClr val="000000"/>
                </a:solidFill>
                <a:sym typeface="Times New Roman Special G2" pitchFamily="18" charset="2"/>
              </a:rPr>
              <a:t>  </a:t>
            </a:r>
            <a:r>
              <a:rPr lang="en-US" b="1" dirty="0">
                <a:solidFill>
                  <a:srgbClr val="000000"/>
                </a:solidFill>
              </a:rPr>
              <a:t> 75</a:t>
            </a:r>
          </a:p>
          <a:p>
            <a:r>
              <a:rPr lang="en-US" b="1" i="1" dirty="0" smtClean="0">
                <a:solidFill>
                  <a:srgbClr val="000000"/>
                </a:solidFill>
              </a:rPr>
              <a:t>f</a:t>
            </a:r>
            <a:r>
              <a:rPr lang="en-US" b="1" dirty="0" smtClean="0">
                <a:solidFill>
                  <a:srgbClr val="000000"/>
                </a:solidFill>
              </a:rPr>
              <a:t>(</a:t>
            </a:r>
            <a:r>
              <a:rPr lang="en-US" b="1" i="1" dirty="0" smtClean="0">
                <a:solidFill>
                  <a:srgbClr val="000000"/>
                </a:solidFill>
              </a:rPr>
              <a:t>X</a:t>
            </a:r>
            <a:r>
              <a:rPr lang="en-US" b="1" dirty="0">
                <a:solidFill>
                  <a:srgbClr val="000000"/>
                </a:solidFill>
              </a:rPr>
              <a:t>) = 0 </a:t>
            </a:r>
            <a:r>
              <a:rPr lang="en-US" sz="1800" b="1" dirty="0">
                <a:solidFill>
                  <a:srgbClr val="000000"/>
                </a:solidFill>
                <a:latin typeface="Arial" charset="0"/>
              </a:rPr>
              <a:t>for</a:t>
            </a:r>
            <a:r>
              <a:rPr lang="en-US" b="1" dirty="0">
                <a:solidFill>
                  <a:srgbClr val="000000"/>
                </a:solidFill>
              </a:rPr>
              <a:t> </a:t>
            </a:r>
            <a:r>
              <a:rPr lang="en-US" b="1" i="1" dirty="0">
                <a:solidFill>
                  <a:srgbClr val="000000"/>
                </a:solidFill>
              </a:rPr>
              <a:t>X</a:t>
            </a:r>
            <a:r>
              <a:rPr lang="en-US" b="1" dirty="0">
                <a:solidFill>
                  <a:srgbClr val="000000"/>
                </a:solidFill>
              </a:rPr>
              <a:t> &lt; 55 </a:t>
            </a:r>
            <a:r>
              <a:rPr lang="en-US" sz="1800" b="1" dirty="0">
                <a:solidFill>
                  <a:srgbClr val="000000"/>
                </a:solidFill>
                <a:latin typeface="Arial" charset="0"/>
              </a:rPr>
              <a:t>and</a:t>
            </a:r>
            <a:r>
              <a:rPr lang="en-US" b="1" dirty="0">
                <a:solidFill>
                  <a:srgbClr val="000000"/>
                </a:solidFill>
              </a:rPr>
              <a:t> </a:t>
            </a:r>
            <a:r>
              <a:rPr lang="en-US" b="1" i="1" dirty="0">
                <a:solidFill>
                  <a:srgbClr val="000000"/>
                </a:solidFill>
              </a:rPr>
              <a:t>X</a:t>
            </a:r>
            <a:r>
              <a:rPr lang="en-US" b="1" dirty="0">
                <a:solidFill>
                  <a:srgbClr val="000000"/>
                </a:solidFill>
              </a:rPr>
              <a:t> &gt; 75</a:t>
            </a:r>
          </a:p>
        </p:txBody>
      </p:sp>
      <p:graphicFrame>
        <p:nvGraphicFramePr>
          <p:cNvPr id="48" name="Object 32"/>
          <p:cNvGraphicFramePr>
            <a:graphicFrameLocks noChangeAspect="1"/>
          </p:cNvGraphicFramePr>
          <p:nvPr>
            <p:extLst>
              <p:ext uri="{D42A27DB-BD31-4B8C-83A1-F6EECF244321}">
                <p14:modId xmlns:p14="http://schemas.microsoft.com/office/powerpoint/2010/main" val="4177555265"/>
              </p:ext>
            </p:extLst>
          </p:nvPr>
        </p:nvGraphicFramePr>
        <p:xfrm>
          <a:off x="5792788" y="800100"/>
          <a:ext cx="201612" cy="239713"/>
        </p:xfrm>
        <a:graphic>
          <a:graphicData uri="http://schemas.openxmlformats.org/presentationml/2006/ole">
            <mc:AlternateContent xmlns:mc="http://schemas.openxmlformats.org/markup-compatibility/2006">
              <mc:Choice xmlns:v="urn:schemas-microsoft-com:vml" Requires="v">
                <p:oleObj spid="_x0000_s164892" name="Equation" r:id="rId3" imgW="203040" imgH="241200" progId="Equation.3">
                  <p:embed/>
                </p:oleObj>
              </mc:Choice>
              <mc:Fallback>
                <p:oleObj name="Equation" r:id="rId3" imgW="203040" imgH="2412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92788" y="800100"/>
                        <a:ext cx="201612" cy="2397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9" name="Object 33"/>
          <p:cNvGraphicFramePr>
            <a:graphicFrameLocks noChangeAspect="1"/>
          </p:cNvGraphicFramePr>
          <p:nvPr>
            <p:extLst>
              <p:ext uri="{D42A27DB-BD31-4B8C-83A1-F6EECF244321}">
                <p14:modId xmlns:p14="http://schemas.microsoft.com/office/powerpoint/2010/main" val="4014412989"/>
              </p:ext>
            </p:extLst>
          </p:nvPr>
        </p:nvGraphicFramePr>
        <p:xfrm>
          <a:off x="6303963" y="800100"/>
          <a:ext cx="201612" cy="239713"/>
        </p:xfrm>
        <a:graphic>
          <a:graphicData uri="http://schemas.openxmlformats.org/presentationml/2006/ole">
            <mc:AlternateContent xmlns:mc="http://schemas.openxmlformats.org/markup-compatibility/2006">
              <mc:Choice xmlns:v="urn:schemas-microsoft-com:vml" Requires="v">
                <p:oleObj spid="_x0000_s164893" name="Equation" r:id="rId5" imgW="203040" imgH="241200" progId="Equation.3">
                  <p:embed/>
                </p:oleObj>
              </mc:Choice>
              <mc:Fallback>
                <p:oleObj name="Equation" r:id="rId5" imgW="203040" imgH="2412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03963" y="800100"/>
                        <a:ext cx="201612" cy="2397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57315149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Rectangle 46"/>
          <p:cNvSpPr/>
          <p:nvPr/>
        </p:nvSpPr>
        <p:spPr bwMode="auto">
          <a:xfrm>
            <a:off x="561975" y="790574"/>
            <a:ext cx="7877175" cy="459472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22"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56692" name="Text Box 20"/>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2400">
                <a:solidFill>
                  <a:schemeClr val="tx1"/>
                </a:solidFill>
                <a:latin typeface="Times New Roman" pitchFamily="18" charset="0"/>
              </a:defRPr>
            </a:lvl1pPr>
            <a:lvl2pPr>
              <a:tabLst>
                <a:tab pos="179388" algn="r"/>
              </a:tabLst>
              <a:defRPr sz="2400">
                <a:solidFill>
                  <a:schemeClr val="tx1"/>
                </a:solidFill>
                <a:latin typeface="Times New Roman" pitchFamily="18" charset="0"/>
              </a:defRPr>
            </a:lvl2pPr>
            <a:lvl3pPr>
              <a:tabLst>
                <a:tab pos="179388" algn="r"/>
              </a:tabLst>
              <a:defRPr sz="2400">
                <a:solidFill>
                  <a:schemeClr val="tx1"/>
                </a:solidFill>
                <a:latin typeface="Times New Roman" pitchFamily="18" charset="0"/>
              </a:defRPr>
            </a:lvl3pPr>
            <a:lvl4pPr>
              <a:tabLst>
                <a:tab pos="179388" algn="r"/>
              </a:tabLst>
              <a:defRPr sz="2400">
                <a:solidFill>
                  <a:schemeClr val="tx1"/>
                </a:solidFill>
                <a:latin typeface="Times New Roman" pitchFamily="18" charset="0"/>
              </a:defRPr>
            </a:lvl4pPr>
            <a:lvl5pPr>
              <a:tabLst>
                <a:tab pos="179388" algn="r"/>
              </a:tabLst>
              <a:defRPr sz="2400">
                <a:solidFill>
                  <a:schemeClr val="tx1"/>
                </a:solidFill>
                <a:latin typeface="Times New Roman" pitchFamily="18" charset="0"/>
              </a:defRPr>
            </a:lvl5pPr>
            <a:lvl6pPr eaLnBrk="0" fontAlgn="base" hangingPunct="0">
              <a:spcBef>
                <a:spcPct val="0"/>
              </a:spcBef>
              <a:spcAft>
                <a:spcPct val="0"/>
              </a:spcAft>
              <a:tabLst>
                <a:tab pos="179388" algn="r"/>
              </a:tabLst>
              <a:defRPr sz="2400">
                <a:solidFill>
                  <a:schemeClr val="tx1"/>
                </a:solidFill>
                <a:latin typeface="Times New Roman" pitchFamily="18" charset="0"/>
              </a:defRPr>
            </a:lvl6pPr>
            <a:lvl7pPr eaLnBrk="0" fontAlgn="base" hangingPunct="0">
              <a:spcBef>
                <a:spcPct val="0"/>
              </a:spcBef>
              <a:spcAft>
                <a:spcPct val="0"/>
              </a:spcAft>
              <a:tabLst>
                <a:tab pos="179388" algn="r"/>
              </a:tabLst>
              <a:defRPr sz="2400">
                <a:solidFill>
                  <a:schemeClr val="tx1"/>
                </a:solidFill>
                <a:latin typeface="Times New Roman" pitchFamily="18" charset="0"/>
              </a:defRPr>
            </a:lvl7pPr>
            <a:lvl8pPr eaLnBrk="0" fontAlgn="base" hangingPunct="0">
              <a:spcBef>
                <a:spcPct val="0"/>
              </a:spcBef>
              <a:spcAft>
                <a:spcPct val="0"/>
              </a:spcAft>
              <a:tabLst>
                <a:tab pos="179388" algn="r"/>
              </a:tabLst>
              <a:defRPr sz="2400">
                <a:solidFill>
                  <a:schemeClr val="tx1"/>
                </a:solidFill>
                <a:latin typeface="Times New Roman" pitchFamily="18" charset="0"/>
              </a:defRPr>
            </a:lvl8pPr>
            <a:lvl9pPr eaLnBrk="0" fontAlgn="base" hangingPunct="0">
              <a:spcBef>
                <a:spcPct val="0"/>
              </a:spcBef>
              <a:spcAft>
                <a:spcPct val="0"/>
              </a:spcAft>
              <a:tabLst>
                <a:tab pos="179388" algn="r"/>
              </a:tabLst>
              <a:defRPr sz="2400">
                <a:solidFill>
                  <a:schemeClr val="tx1"/>
                </a:solidFill>
                <a:latin typeface="Times New Roman" pitchFamily="18" charset="0"/>
              </a:defRPr>
            </a:lvl9pPr>
          </a:lstStyle>
          <a:p>
            <a:pPr>
              <a:spcBef>
                <a:spcPct val="50000"/>
              </a:spcBef>
            </a:pPr>
            <a:r>
              <a:rPr lang="en-US" sz="1000" dirty="0">
                <a:solidFill>
                  <a:srgbClr val="3366FF"/>
                </a:solidFill>
                <a:latin typeface="Arial" charset="0"/>
              </a:rPr>
              <a:t>	</a:t>
            </a:r>
            <a:r>
              <a:rPr lang="en-US" sz="1000" dirty="0" smtClean="0">
                <a:solidFill>
                  <a:srgbClr val="3366FF"/>
                </a:solidFill>
                <a:latin typeface="Arial" charset="0"/>
              </a:rPr>
              <a:t>18</a:t>
            </a:r>
            <a:endParaRPr lang="en-US" sz="1000" dirty="0">
              <a:solidFill>
                <a:srgbClr val="3366FF"/>
              </a:solidFill>
              <a:latin typeface="Arial" charset="0"/>
            </a:endParaRPr>
          </a:p>
        </p:txBody>
      </p:sp>
      <p:sp>
        <p:nvSpPr>
          <p:cNvPr id="25" name="Line 2"/>
          <p:cNvSpPr>
            <a:spLocks noChangeAspect="1" noChangeShapeType="1"/>
          </p:cNvSpPr>
          <p:nvPr/>
        </p:nvSpPr>
        <p:spPr bwMode="auto">
          <a:xfrm>
            <a:off x="1479600" y="1598613"/>
            <a:ext cx="0" cy="3143250"/>
          </a:xfrm>
          <a:prstGeom prst="line">
            <a:avLst/>
          </a:prstGeom>
          <a:noFill/>
          <a:ln w="254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6" name="Rectangle 3"/>
          <p:cNvSpPr>
            <a:spLocks noChangeAspect="1" noChangeArrowheads="1"/>
          </p:cNvSpPr>
          <p:nvPr/>
        </p:nvSpPr>
        <p:spPr bwMode="auto">
          <a:xfrm>
            <a:off x="2455863" y="2455863"/>
            <a:ext cx="4568825" cy="2286000"/>
          </a:xfrm>
          <a:prstGeom prst="rect">
            <a:avLst/>
          </a:prstGeom>
          <a:solidFill>
            <a:srgbClr val="66FFFF"/>
          </a:solidFill>
          <a:ln w="9525">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7" name="Text Box 4"/>
          <p:cNvSpPr txBox="1">
            <a:spLocks noChangeAspect="1" noChangeArrowheads="1"/>
          </p:cNvSpPr>
          <p:nvPr/>
        </p:nvSpPr>
        <p:spPr bwMode="auto">
          <a:xfrm>
            <a:off x="2259013" y="4819650"/>
            <a:ext cx="857250" cy="320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500" b="1" dirty="0">
                <a:solidFill>
                  <a:srgbClr val="000000"/>
                </a:solidFill>
              </a:rPr>
              <a:t>55</a:t>
            </a:r>
            <a:endParaRPr lang="en-US" sz="1500" dirty="0">
              <a:solidFill>
                <a:schemeClr val="bg1"/>
              </a:solidFill>
            </a:endParaRPr>
          </a:p>
        </p:txBody>
      </p:sp>
      <p:sp>
        <p:nvSpPr>
          <p:cNvPr id="28" name="Text Box 5"/>
          <p:cNvSpPr txBox="1">
            <a:spLocks noChangeAspect="1" noChangeArrowheads="1"/>
          </p:cNvSpPr>
          <p:nvPr/>
        </p:nvSpPr>
        <p:spPr bwMode="auto">
          <a:xfrm>
            <a:off x="3387725" y="4821238"/>
            <a:ext cx="650875" cy="320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500" b="1" dirty="0">
                <a:solidFill>
                  <a:srgbClr val="000000"/>
                </a:solidFill>
              </a:rPr>
              <a:t>60</a:t>
            </a:r>
            <a:endParaRPr lang="en-US" sz="1500" dirty="0">
              <a:solidFill>
                <a:schemeClr val="bg1"/>
              </a:solidFill>
            </a:endParaRPr>
          </a:p>
        </p:txBody>
      </p:sp>
      <p:sp>
        <p:nvSpPr>
          <p:cNvPr id="29" name="Text Box 6"/>
          <p:cNvSpPr txBox="1">
            <a:spLocks noChangeAspect="1" noChangeArrowheads="1"/>
          </p:cNvSpPr>
          <p:nvPr/>
        </p:nvSpPr>
        <p:spPr bwMode="auto">
          <a:xfrm>
            <a:off x="5657850" y="4821238"/>
            <a:ext cx="666750" cy="320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500" b="1">
                <a:solidFill>
                  <a:srgbClr val="000000"/>
                </a:solidFill>
              </a:rPr>
              <a:t>70</a:t>
            </a:r>
            <a:endParaRPr lang="en-US" sz="1500">
              <a:solidFill>
                <a:schemeClr val="bg1"/>
              </a:solidFill>
            </a:endParaRPr>
          </a:p>
        </p:txBody>
      </p:sp>
      <p:sp>
        <p:nvSpPr>
          <p:cNvPr id="30" name="Text Box 7"/>
          <p:cNvSpPr txBox="1">
            <a:spLocks noChangeAspect="1" noChangeArrowheads="1"/>
          </p:cNvSpPr>
          <p:nvPr/>
        </p:nvSpPr>
        <p:spPr bwMode="auto">
          <a:xfrm>
            <a:off x="6800850" y="4821238"/>
            <a:ext cx="666750" cy="320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500" b="1">
                <a:solidFill>
                  <a:srgbClr val="000000"/>
                </a:solidFill>
              </a:rPr>
              <a:t>75</a:t>
            </a:r>
            <a:endParaRPr lang="en-US" sz="1500">
              <a:solidFill>
                <a:schemeClr val="bg1"/>
              </a:solidFill>
            </a:endParaRPr>
          </a:p>
        </p:txBody>
      </p:sp>
      <p:sp>
        <p:nvSpPr>
          <p:cNvPr id="31" name="Text Box 8"/>
          <p:cNvSpPr txBox="1">
            <a:spLocks noChangeAspect="1" noChangeArrowheads="1"/>
          </p:cNvSpPr>
          <p:nvPr/>
        </p:nvSpPr>
        <p:spPr bwMode="auto">
          <a:xfrm>
            <a:off x="7658100" y="4724400"/>
            <a:ext cx="6667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2400" b="1" i="1">
                <a:solidFill>
                  <a:srgbClr val="000000"/>
                </a:solidFill>
                <a:latin typeface="Times New Roman" pitchFamily="18" charset="0"/>
              </a:rPr>
              <a:t>X</a:t>
            </a:r>
            <a:endParaRPr lang="en-US" sz="1500" i="1">
              <a:solidFill>
                <a:schemeClr val="bg1"/>
              </a:solidFill>
            </a:endParaRPr>
          </a:p>
        </p:txBody>
      </p:sp>
      <p:sp>
        <p:nvSpPr>
          <p:cNvPr id="32" name="Text Box 9"/>
          <p:cNvSpPr txBox="1">
            <a:spLocks noChangeAspect="1" noChangeArrowheads="1"/>
          </p:cNvSpPr>
          <p:nvPr/>
        </p:nvSpPr>
        <p:spPr bwMode="auto">
          <a:xfrm>
            <a:off x="4530725" y="4819650"/>
            <a:ext cx="555625" cy="320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500" b="1">
                <a:solidFill>
                  <a:srgbClr val="000000"/>
                </a:solidFill>
              </a:rPr>
              <a:t>65</a:t>
            </a:r>
            <a:endParaRPr lang="en-US" sz="1500">
              <a:solidFill>
                <a:schemeClr val="bg1"/>
              </a:solidFill>
            </a:endParaRPr>
          </a:p>
        </p:txBody>
      </p:sp>
      <p:sp>
        <p:nvSpPr>
          <p:cNvPr id="33" name="Line 10"/>
          <p:cNvSpPr>
            <a:spLocks noChangeAspect="1" noChangeShapeType="1"/>
          </p:cNvSpPr>
          <p:nvPr/>
        </p:nvSpPr>
        <p:spPr bwMode="auto">
          <a:xfrm>
            <a:off x="2455863" y="4741200"/>
            <a:ext cx="0" cy="79375"/>
          </a:xfrm>
          <a:prstGeom prst="line">
            <a:avLst/>
          </a:prstGeom>
          <a:noFill/>
          <a:ln w="254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4" name="Line 11"/>
          <p:cNvSpPr>
            <a:spLocks noChangeAspect="1" noChangeShapeType="1"/>
          </p:cNvSpPr>
          <p:nvPr/>
        </p:nvSpPr>
        <p:spPr bwMode="auto">
          <a:xfrm>
            <a:off x="3598863" y="4741863"/>
            <a:ext cx="0" cy="79375"/>
          </a:xfrm>
          <a:prstGeom prst="line">
            <a:avLst/>
          </a:prstGeom>
          <a:noFill/>
          <a:ln w="254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5" name="Line 12"/>
          <p:cNvSpPr>
            <a:spLocks noChangeAspect="1" noChangeShapeType="1"/>
          </p:cNvSpPr>
          <p:nvPr/>
        </p:nvSpPr>
        <p:spPr bwMode="auto">
          <a:xfrm>
            <a:off x="4741863" y="4741863"/>
            <a:ext cx="0" cy="79375"/>
          </a:xfrm>
          <a:prstGeom prst="line">
            <a:avLst/>
          </a:prstGeom>
          <a:noFill/>
          <a:ln w="254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6" name="Line 13"/>
          <p:cNvSpPr>
            <a:spLocks noChangeAspect="1" noChangeShapeType="1"/>
          </p:cNvSpPr>
          <p:nvPr/>
        </p:nvSpPr>
        <p:spPr bwMode="auto">
          <a:xfrm>
            <a:off x="5884863" y="4741863"/>
            <a:ext cx="0" cy="79375"/>
          </a:xfrm>
          <a:prstGeom prst="line">
            <a:avLst/>
          </a:prstGeom>
          <a:noFill/>
          <a:ln w="254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7" name="Line 14"/>
          <p:cNvSpPr>
            <a:spLocks noChangeAspect="1" noChangeShapeType="1"/>
          </p:cNvSpPr>
          <p:nvPr/>
        </p:nvSpPr>
        <p:spPr bwMode="auto">
          <a:xfrm>
            <a:off x="7024688" y="4741863"/>
            <a:ext cx="0" cy="79375"/>
          </a:xfrm>
          <a:prstGeom prst="line">
            <a:avLst/>
          </a:prstGeom>
          <a:noFill/>
          <a:ln w="254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9" name="Line 18"/>
          <p:cNvSpPr>
            <a:spLocks noChangeAspect="1" noChangeShapeType="1"/>
          </p:cNvSpPr>
          <p:nvPr/>
        </p:nvSpPr>
        <p:spPr bwMode="auto">
          <a:xfrm>
            <a:off x="1479600" y="4743450"/>
            <a:ext cx="6566400" cy="0"/>
          </a:xfrm>
          <a:prstGeom prst="line">
            <a:avLst/>
          </a:prstGeom>
          <a:noFill/>
          <a:ln w="254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2" name="Text Box 19"/>
          <p:cNvSpPr txBox="1">
            <a:spLocks noChangeAspect="1" noChangeArrowheads="1"/>
          </p:cNvSpPr>
          <p:nvPr/>
        </p:nvSpPr>
        <p:spPr bwMode="auto">
          <a:xfrm>
            <a:off x="2495550" y="4820400"/>
            <a:ext cx="428625" cy="320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sz="1500" b="1" dirty="0">
                <a:solidFill>
                  <a:srgbClr val="000000"/>
                </a:solidFill>
              </a:rPr>
              <a:t>56</a:t>
            </a:r>
            <a:endParaRPr lang="en-US" sz="1500" dirty="0">
              <a:solidFill>
                <a:schemeClr val="bg1"/>
              </a:solidFill>
            </a:endParaRPr>
          </a:p>
        </p:txBody>
      </p:sp>
      <p:sp>
        <p:nvSpPr>
          <p:cNvPr id="52" name="Text Box 16"/>
          <p:cNvSpPr txBox="1">
            <a:spLocks noChangeAspect="1" noChangeArrowheads="1"/>
          </p:cNvSpPr>
          <p:nvPr/>
        </p:nvSpPr>
        <p:spPr bwMode="auto">
          <a:xfrm>
            <a:off x="838200" y="2295525"/>
            <a:ext cx="857250" cy="320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500" b="1">
                <a:solidFill>
                  <a:srgbClr val="000000"/>
                </a:solidFill>
              </a:rPr>
              <a:t>0.05</a:t>
            </a:r>
            <a:endParaRPr lang="en-US" sz="1500">
              <a:solidFill>
                <a:schemeClr val="bg1"/>
              </a:solidFill>
            </a:endParaRPr>
          </a:p>
        </p:txBody>
      </p:sp>
      <p:sp>
        <p:nvSpPr>
          <p:cNvPr id="53" name="Line 17"/>
          <p:cNvSpPr>
            <a:spLocks noChangeAspect="1" noChangeShapeType="1"/>
          </p:cNvSpPr>
          <p:nvPr/>
        </p:nvSpPr>
        <p:spPr bwMode="auto">
          <a:xfrm>
            <a:off x="1387475" y="2455200"/>
            <a:ext cx="79375" cy="0"/>
          </a:xfrm>
          <a:prstGeom prst="line">
            <a:avLst/>
          </a:prstGeom>
          <a:noFill/>
          <a:ln w="254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4" name="Text Box 18"/>
          <p:cNvSpPr txBox="1">
            <a:spLocks noChangeArrowheads="1"/>
          </p:cNvSpPr>
          <p:nvPr/>
        </p:nvSpPr>
        <p:spPr bwMode="auto">
          <a:xfrm>
            <a:off x="800100" y="847725"/>
            <a:ext cx="14478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800" b="1">
                <a:solidFill>
                  <a:srgbClr val="000000"/>
                </a:solidFill>
              </a:rPr>
              <a:t>probability</a:t>
            </a:r>
          </a:p>
          <a:p>
            <a:r>
              <a:rPr lang="en-US" sz="1800" b="1">
                <a:solidFill>
                  <a:srgbClr val="000000"/>
                </a:solidFill>
              </a:rPr>
              <a:t>density</a:t>
            </a:r>
            <a:endParaRPr lang="en-US" sz="1500">
              <a:solidFill>
                <a:schemeClr val="bg1"/>
              </a:solidFill>
            </a:endParaRPr>
          </a:p>
        </p:txBody>
      </p:sp>
      <p:sp>
        <p:nvSpPr>
          <p:cNvPr id="55" name="Text Box 19"/>
          <p:cNvSpPr txBox="1">
            <a:spLocks noChangeArrowheads="1"/>
          </p:cNvSpPr>
          <p:nvPr/>
        </p:nvSpPr>
        <p:spPr bwMode="auto">
          <a:xfrm>
            <a:off x="800100" y="1457325"/>
            <a:ext cx="8382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2400" b="1" i="1">
                <a:solidFill>
                  <a:srgbClr val="000000"/>
                </a:solidFill>
                <a:latin typeface="Times New Roman" pitchFamily="18" charset="0"/>
              </a:rPr>
              <a:t>f</a:t>
            </a:r>
            <a:r>
              <a:rPr lang="en-US" sz="2400" b="1">
                <a:solidFill>
                  <a:srgbClr val="000000"/>
                </a:solidFill>
                <a:latin typeface="Times New Roman" pitchFamily="18" charset="0"/>
              </a:rPr>
              <a:t>(</a:t>
            </a:r>
            <a:r>
              <a:rPr lang="en-US" sz="2400" b="1" i="1">
                <a:solidFill>
                  <a:srgbClr val="000000"/>
                </a:solidFill>
                <a:latin typeface="Times New Roman" pitchFamily="18" charset="0"/>
              </a:rPr>
              <a:t>X</a:t>
            </a:r>
            <a:r>
              <a:rPr lang="en-US" sz="2400" b="1">
                <a:solidFill>
                  <a:srgbClr val="000000"/>
                </a:solidFill>
                <a:latin typeface="Times New Roman" pitchFamily="18" charset="0"/>
              </a:rPr>
              <a:t>)</a:t>
            </a:r>
            <a:endParaRPr lang="en-US" sz="1500" i="1">
              <a:solidFill>
                <a:schemeClr val="bg1"/>
              </a:solidFill>
            </a:endParaRPr>
          </a:p>
        </p:txBody>
      </p:sp>
      <p:sp>
        <p:nvSpPr>
          <p:cNvPr id="57" name="Line 21"/>
          <p:cNvSpPr>
            <a:spLocks noChangeShapeType="1"/>
          </p:cNvSpPr>
          <p:nvPr/>
        </p:nvSpPr>
        <p:spPr bwMode="auto">
          <a:xfrm>
            <a:off x="7024688" y="4727575"/>
            <a:ext cx="1022400" cy="0"/>
          </a:xfrm>
          <a:prstGeom prst="line">
            <a:avLst/>
          </a:prstGeom>
          <a:noFill/>
          <a:ln w="508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8" name="Line 20"/>
          <p:cNvSpPr>
            <a:spLocks noChangeShapeType="1"/>
          </p:cNvSpPr>
          <p:nvPr/>
        </p:nvSpPr>
        <p:spPr bwMode="auto">
          <a:xfrm>
            <a:off x="1479600" y="4727575"/>
            <a:ext cx="975600" cy="0"/>
          </a:xfrm>
          <a:prstGeom prst="line">
            <a:avLst/>
          </a:prstGeom>
          <a:noFill/>
          <a:ln w="508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0" name="Rectangle 17"/>
          <p:cNvSpPr>
            <a:spLocks noChangeArrowheads="1"/>
          </p:cNvSpPr>
          <p:nvPr/>
        </p:nvSpPr>
        <p:spPr bwMode="auto">
          <a:xfrm>
            <a:off x="4741863" y="2484438"/>
            <a:ext cx="1141412" cy="2235600"/>
          </a:xfrm>
          <a:prstGeom prst="rect">
            <a:avLst/>
          </a:prstGeom>
          <a:solidFill>
            <a:srgbClr val="969696"/>
          </a:solidFill>
          <a:ln w="9525">
            <a:solidFill>
              <a:srgbClr val="969696"/>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1" name="Text Box 19"/>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The height of the rectangle is 0.05 and its width is 5, so its area is 0.25.</a:t>
            </a:r>
          </a:p>
        </p:txBody>
      </p:sp>
      <p:sp>
        <p:nvSpPr>
          <p:cNvPr id="45" name="Rectangle 28"/>
          <p:cNvSpPr>
            <a:spLocks noChangeArrowheads="1"/>
          </p:cNvSpPr>
          <p:nvPr/>
        </p:nvSpPr>
        <p:spPr bwMode="auto">
          <a:xfrm>
            <a:off x="5029200" y="3349625"/>
            <a:ext cx="533400" cy="304800"/>
          </a:xfrm>
          <a:prstGeom prst="rect">
            <a:avLst/>
          </a:prstGeom>
          <a:solidFill>
            <a:srgbClr val="FFFF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9" name="Text Box 29"/>
          <p:cNvSpPr txBox="1">
            <a:spLocks noChangeAspect="1" noChangeArrowheads="1"/>
          </p:cNvSpPr>
          <p:nvPr/>
        </p:nvSpPr>
        <p:spPr bwMode="auto">
          <a:xfrm>
            <a:off x="5010150" y="3346450"/>
            <a:ext cx="857250" cy="320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500" b="1">
                <a:solidFill>
                  <a:srgbClr val="000000"/>
                </a:solidFill>
              </a:rPr>
              <a:t>0.25</a:t>
            </a:r>
            <a:endParaRPr lang="en-US" sz="1500">
              <a:solidFill>
                <a:schemeClr val="bg1"/>
              </a:solidFill>
            </a:endParaRPr>
          </a:p>
        </p:txBody>
      </p:sp>
      <p:sp>
        <p:nvSpPr>
          <p:cNvPr id="38"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43"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CONTINUOUS RANDOM VARIABLES</a:t>
            </a:r>
            <a:endParaRPr lang="en-GB" sz="1600" dirty="0">
              <a:latin typeface="Times New Roman" pitchFamily="18" charset="0"/>
            </a:endParaRPr>
          </a:p>
        </p:txBody>
      </p:sp>
      <p:sp>
        <p:nvSpPr>
          <p:cNvPr id="44" name="Line 33"/>
          <p:cNvSpPr>
            <a:spLocks noChangeShapeType="1"/>
          </p:cNvSpPr>
          <p:nvPr/>
        </p:nvSpPr>
        <p:spPr bwMode="auto">
          <a:xfrm>
            <a:off x="2454275" y="2455200"/>
            <a:ext cx="4572000" cy="0"/>
          </a:xfrm>
          <a:prstGeom prst="line">
            <a:avLst/>
          </a:prstGeom>
          <a:noFill/>
          <a:ln w="508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8" name="Rectangle 16"/>
          <p:cNvSpPr>
            <a:spLocks noChangeArrowheads="1"/>
          </p:cNvSpPr>
          <p:nvPr/>
        </p:nvSpPr>
        <p:spPr bwMode="auto">
          <a:xfrm>
            <a:off x="3400424" y="673100"/>
            <a:ext cx="4114801" cy="9144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49" name="Text Box 31"/>
          <p:cNvSpPr txBox="1">
            <a:spLocks noChangeArrowheads="1"/>
          </p:cNvSpPr>
          <p:nvPr/>
        </p:nvSpPr>
        <p:spPr bwMode="auto">
          <a:xfrm>
            <a:off x="3543300" y="685800"/>
            <a:ext cx="4276725" cy="99060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285750" algn="l"/>
                <a:tab pos="2686050" algn="l"/>
              </a:tabLst>
              <a:defRPr sz="2400">
                <a:solidFill>
                  <a:schemeClr val="tx1"/>
                </a:solidFill>
                <a:latin typeface="Times New Roman" pitchFamily="18" charset="0"/>
              </a:defRPr>
            </a:lvl1pPr>
            <a:lvl2pPr>
              <a:tabLst>
                <a:tab pos="285750" algn="l"/>
                <a:tab pos="2686050" algn="l"/>
              </a:tabLst>
              <a:defRPr sz="2400">
                <a:solidFill>
                  <a:schemeClr val="tx1"/>
                </a:solidFill>
                <a:latin typeface="Times New Roman" pitchFamily="18" charset="0"/>
              </a:defRPr>
            </a:lvl2pPr>
            <a:lvl3pPr>
              <a:tabLst>
                <a:tab pos="285750" algn="l"/>
                <a:tab pos="2686050" algn="l"/>
              </a:tabLst>
              <a:defRPr sz="2400">
                <a:solidFill>
                  <a:schemeClr val="tx1"/>
                </a:solidFill>
                <a:latin typeface="Times New Roman" pitchFamily="18" charset="0"/>
              </a:defRPr>
            </a:lvl3pPr>
            <a:lvl4pPr>
              <a:tabLst>
                <a:tab pos="285750" algn="l"/>
                <a:tab pos="2686050" algn="l"/>
              </a:tabLst>
              <a:defRPr sz="2400">
                <a:solidFill>
                  <a:schemeClr val="tx1"/>
                </a:solidFill>
                <a:latin typeface="Times New Roman" pitchFamily="18" charset="0"/>
              </a:defRPr>
            </a:lvl4pPr>
            <a:lvl5pPr>
              <a:tabLst>
                <a:tab pos="285750" algn="l"/>
                <a:tab pos="2686050" algn="l"/>
              </a:tabLst>
              <a:defRPr sz="2400">
                <a:solidFill>
                  <a:schemeClr val="tx1"/>
                </a:solidFill>
                <a:latin typeface="Times New Roman" pitchFamily="18" charset="0"/>
              </a:defRPr>
            </a:lvl5pPr>
            <a:lvl6pPr eaLnBrk="0" fontAlgn="base" hangingPunct="0">
              <a:spcBef>
                <a:spcPct val="0"/>
              </a:spcBef>
              <a:spcAft>
                <a:spcPct val="0"/>
              </a:spcAft>
              <a:tabLst>
                <a:tab pos="285750" algn="l"/>
                <a:tab pos="2686050" algn="l"/>
              </a:tabLst>
              <a:defRPr sz="2400">
                <a:solidFill>
                  <a:schemeClr val="tx1"/>
                </a:solidFill>
                <a:latin typeface="Times New Roman" pitchFamily="18" charset="0"/>
              </a:defRPr>
            </a:lvl6pPr>
            <a:lvl7pPr eaLnBrk="0" fontAlgn="base" hangingPunct="0">
              <a:spcBef>
                <a:spcPct val="0"/>
              </a:spcBef>
              <a:spcAft>
                <a:spcPct val="0"/>
              </a:spcAft>
              <a:tabLst>
                <a:tab pos="285750" algn="l"/>
                <a:tab pos="2686050" algn="l"/>
              </a:tabLst>
              <a:defRPr sz="2400">
                <a:solidFill>
                  <a:schemeClr val="tx1"/>
                </a:solidFill>
                <a:latin typeface="Times New Roman" pitchFamily="18" charset="0"/>
              </a:defRPr>
            </a:lvl7pPr>
            <a:lvl8pPr eaLnBrk="0" fontAlgn="base" hangingPunct="0">
              <a:spcBef>
                <a:spcPct val="0"/>
              </a:spcBef>
              <a:spcAft>
                <a:spcPct val="0"/>
              </a:spcAft>
              <a:tabLst>
                <a:tab pos="285750" algn="l"/>
                <a:tab pos="2686050" algn="l"/>
              </a:tabLst>
              <a:defRPr sz="2400">
                <a:solidFill>
                  <a:schemeClr val="tx1"/>
                </a:solidFill>
                <a:latin typeface="Times New Roman" pitchFamily="18" charset="0"/>
              </a:defRPr>
            </a:lvl8pPr>
            <a:lvl9pPr eaLnBrk="0" fontAlgn="base" hangingPunct="0">
              <a:spcBef>
                <a:spcPct val="0"/>
              </a:spcBef>
              <a:spcAft>
                <a:spcPct val="0"/>
              </a:spcAft>
              <a:tabLst>
                <a:tab pos="285750" algn="l"/>
                <a:tab pos="2686050" algn="l"/>
              </a:tabLst>
              <a:defRPr sz="2400">
                <a:solidFill>
                  <a:schemeClr val="tx1"/>
                </a:solidFill>
                <a:latin typeface="Times New Roman" pitchFamily="18" charset="0"/>
              </a:defRPr>
            </a:lvl9pPr>
          </a:lstStyle>
          <a:p>
            <a:r>
              <a:rPr lang="en-US" b="1" i="1" dirty="0" smtClean="0">
                <a:solidFill>
                  <a:srgbClr val="000000"/>
                </a:solidFill>
              </a:rPr>
              <a:t>f</a:t>
            </a:r>
            <a:r>
              <a:rPr lang="en-US" b="1" dirty="0" smtClean="0">
                <a:solidFill>
                  <a:srgbClr val="000000"/>
                </a:solidFill>
              </a:rPr>
              <a:t>(</a:t>
            </a:r>
            <a:r>
              <a:rPr lang="en-US" b="1" i="1" dirty="0" smtClean="0">
                <a:solidFill>
                  <a:srgbClr val="000000"/>
                </a:solidFill>
              </a:rPr>
              <a:t>X</a:t>
            </a:r>
            <a:r>
              <a:rPr lang="en-US" b="1" dirty="0">
                <a:solidFill>
                  <a:srgbClr val="000000"/>
                </a:solidFill>
              </a:rPr>
              <a:t>) = 0.05 </a:t>
            </a:r>
            <a:r>
              <a:rPr lang="en-US" sz="1800" b="1" dirty="0">
                <a:solidFill>
                  <a:srgbClr val="000000"/>
                </a:solidFill>
                <a:latin typeface="Arial" charset="0"/>
              </a:rPr>
              <a:t>for</a:t>
            </a:r>
            <a:r>
              <a:rPr lang="en-US" b="1" dirty="0">
                <a:solidFill>
                  <a:srgbClr val="000000"/>
                </a:solidFill>
              </a:rPr>
              <a:t> 55 </a:t>
            </a:r>
            <a:r>
              <a:rPr lang="en-US" b="1" dirty="0">
                <a:solidFill>
                  <a:srgbClr val="000000"/>
                </a:solidFill>
                <a:sym typeface="Times New Roman Special G2" pitchFamily="18" charset="2"/>
              </a:rPr>
              <a:t>   </a:t>
            </a:r>
            <a:r>
              <a:rPr lang="en-US" b="1" i="1" dirty="0">
                <a:solidFill>
                  <a:srgbClr val="000000"/>
                </a:solidFill>
              </a:rPr>
              <a:t>X </a:t>
            </a:r>
            <a:r>
              <a:rPr lang="en-US" b="1" dirty="0">
                <a:solidFill>
                  <a:srgbClr val="000000"/>
                </a:solidFill>
                <a:sym typeface="Times New Roman Special G2" pitchFamily="18" charset="2"/>
              </a:rPr>
              <a:t>  </a:t>
            </a:r>
            <a:r>
              <a:rPr lang="en-US" b="1" dirty="0">
                <a:solidFill>
                  <a:srgbClr val="000000"/>
                </a:solidFill>
              </a:rPr>
              <a:t> 75</a:t>
            </a:r>
          </a:p>
          <a:p>
            <a:r>
              <a:rPr lang="en-US" b="1" i="1" dirty="0" smtClean="0">
                <a:solidFill>
                  <a:srgbClr val="000000"/>
                </a:solidFill>
              </a:rPr>
              <a:t>f</a:t>
            </a:r>
            <a:r>
              <a:rPr lang="en-US" b="1" dirty="0" smtClean="0">
                <a:solidFill>
                  <a:srgbClr val="000000"/>
                </a:solidFill>
              </a:rPr>
              <a:t>(</a:t>
            </a:r>
            <a:r>
              <a:rPr lang="en-US" b="1" i="1" dirty="0" smtClean="0">
                <a:solidFill>
                  <a:srgbClr val="000000"/>
                </a:solidFill>
              </a:rPr>
              <a:t>X</a:t>
            </a:r>
            <a:r>
              <a:rPr lang="en-US" b="1" dirty="0">
                <a:solidFill>
                  <a:srgbClr val="000000"/>
                </a:solidFill>
              </a:rPr>
              <a:t>) = 0 </a:t>
            </a:r>
            <a:r>
              <a:rPr lang="en-US" sz="1800" b="1" dirty="0">
                <a:solidFill>
                  <a:srgbClr val="000000"/>
                </a:solidFill>
                <a:latin typeface="Arial" charset="0"/>
              </a:rPr>
              <a:t>for</a:t>
            </a:r>
            <a:r>
              <a:rPr lang="en-US" b="1" dirty="0">
                <a:solidFill>
                  <a:srgbClr val="000000"/>
                </a:solidFill>
              </a:rPr>
              <a:t> </a:t>
            </a:r>
            <a:r>
              <a:rPr lang="en-US" b="1" i="1" dirty="0">
                <a:solidFill>
                  <a:srgbClr val="000000"/>
                </a:solidFill>
              </a:rPr>
              <a:t>X</a:t>
            </a:r>
            <a:r>
              <a:rPr lang="en-US" b="1" dirty="0">
                <a:solidFill>
                  <a:srgbClr val="000000"/>
                </a:solidFill>
              </a:rPr>
              <a:t> &lt; 55 </a:t>
            </a:r>
            <a:r>
              <a:rPr lang="en-US" sz="1800" b="1" dirty="0">
                <a:solidFill>
                  <a:srgbClr val="000000"/>
                </a:solidFill>
                <a:latin typeface="Arial" charset="0"/>
              </a:rPr>
              <a:t>and</a:t>
            </a:r>
            <a:r>
              <a:rPr lang="en-US" b="1" dirty="0">
                <a:solidFill>
                  <a:srgbClr val="000000"/>
                </a:solidFill>
              </a:rPr>
              <a:t> </a:t>
            </a:r>
            <a:r>
              <a:rPr lang="en-US" b="1" i="1" dirty="0">
                <a:solidFill>
                  <a:srgbClr val="000000"/>
                </a:solidFill>
              </a:rPr>
              <a:t>X</a:t>
            </a:r>
            <a:r>
              <a:rPr lang="en-US" b="1" dirty="0">
                <a:solidFill>
                  <a:srgbClr val="000000"/>
                </a:solidFill>
              </a:rPr>
              <a:t> &gt; 75</a:t>
            </a:r>
          </a:p>
        </p:txBody>
      </p:sp>
      <p:graphicFrame>
        <p:nvGraphicFramePr>
          <p:cNvPr id="50" name="Object 32"/>
          <p:cNvGraphicFramePr>
            <a:graphicFrameLocks noChangeAspect="1"/>
          </p:cNvGraphicFramePr>
          <p:nvPr>
            <p:extLst>
              <p:ext uri="{D42A27DB-BD31-4B8C-83A1-F6EECF244321}">
                <p14:modId xmlns:p14="http://schemas.microsoft.com/office/powerpoint/2010/main" val="4177555265"/>
              </p:ext>
            </p:extLst>
          </p:nvPr>
        </p:nvGraphicFramePr>
        <p:xfrm>
          <a:off x="5792788" y="800100"/>
          <a:ext cx="201612" cy="239713"/>
        </p:xfrm>
        <a:graphic>
          <a:graphicData uri="http://schemas.openxmlformats.org/presentationml/2006/ole">
            <mc:AlternateContent xmlns:mc="http://schemas.openxmlformats.org/markup-compatibility/2006">
              <mc:Choice xmlns:v="urn:schemas-microsoft-com:vml" Requires="v">
                <p:oleObj spid="_x0000_s165916" name="Equation" r:id="rId3" imgW="203040" imgH="241200" progId="Equation.3">
                  <p:embed/>
                </p:oleObj>
              </mc:Choice>
              <mc:Fallback>
                <p:oleObj name="Equation" r:id="rId3" imgW="203040" imgH="2412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92788" y="800100"/>
                        <a:ext cx="201612" cy="2397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51" name="Object 33"/>
          <p:cNvGraphicFramePr>
            <a:graphicFrameLocks noChangeAspect="1"/>
          </p:cNvGraphicFramePr>
          <p:nvPr>
            <p:extLst>
              <p:ext uri="{D42A27DB-BD31-4B8C-83A1-F6EECF244321}">
                <p14:modId xmlns:p14="http://schemas.microsoft.com/office/powerpoint/2010/main" val="4014412989"/>
              </p:ext>
            </p:extLst>
          </p:nvPr>
        </p:nvGraphicFramePr>
        <p:xfrm>
          <a:off x="6303963" y="800100"/>
          <a:ext cx="201612" cy="239713"/>
        </p:xfrm>
        <a:graphic>
          <a:graphicData uri="http://schemas.openxmlformats.org/presentationml/2006/ole">
            <mc:AlternateContent xmlns:mc="http://schemas.openxmlformats.org/markup-compatibility/2006">
              <mc:Choice xmlns:v="urn:schemas-microsoft-com:vml" Requires="v">
                <p:oleObj spid="_x0000_s165917" name="Equation" r:id="rId5" imgW="203040" imgH="241200" progId="Equation.3">
                  <p:embed/>
                </p:oleObj>
              </mc:Choice>
              <mc:Fallback>
                <p:oleObj name="Equation" r:id="rId5" imgW="203040" imgH="2412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03963" y="800100"/>
                        <a:ext cx="201612" cy="2397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50781248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6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58" name="Rectangle 57"/>
          <p:cNvSpPr/>
          <p:nvPr/>
        </p:nvSpPr>
        <p:spPr bwMode="auto">
          <a:xfrm>
            <a:off x="561975" y="790574"/>
            <a:ext cx="7877175" cy="459472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105474" name="Rectangle 2"/>
          <p:cNvSpPr>
            <a:spLocks noChangeArrowheads="1"/>
          </p:cNvSpPr>
          <p:nvPr/>
        </p:nvSpPr>
        <p:spPr bwMode="auto">
          <a:xfrm>
            <a:off x="301625" y="455613"/>
            <a:ext cx="8528050" cy="51831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05475"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2400">
                <a:solidFill>
                  <a:schemeClr val="tx1"/>
                </a:solidFill>
                <a:latin typeface="Times New Roman" pitchFamily="18" charset="0"/>
              </a:defRPr>
            </a:lvl1pPr>
            <a:lvl2pPr>
              <a:tabLst>
                <a:tab pos="179388" algn="r"/>
              </a:tabLst>
              <a:defRPr sz="2400">
                <a:solidFill>
                  <a:schemeClr val="tx1"/>
                </a:solidFill>
                <a:latin typeface="Times New Roman" pitchFamily="18" charset="0"/>
              </a:defRPr>
            </a:lvl2pPr>
            <a:lvl3pPr>
              <a:tabLst>
                <a:tab pos="179388" algn="r"/>
              </a:tabLst>
              <a:defRPr sz="2400">
                <a:solidFill>
                  <a:schemeClr val="tx1"/>
                </a:solidFill>
                <a:latin typeface="Times New Roman" pitchFamily="18" charset="0"/>
              </a:defRPr>
            </a:lvl3pPr>
            <a:lvl4pPr>
              <a:tabLst>
                <a:tab pos="179388" algn="r"/>
              </a:tabLst>
              <a:defRPr sz="2400">
                <a:solidFill>
                  <a:schemeClr val="tx1"/>
                </a:solidFill>
                <a:latin typeface="Times New Roman" pitchFamily="18" charset="0"/>
              </a:defRPr>
            </a:lvl4pPr>
            <a:lvl5pPr>
              <a:tabLst>
                <a:tab pos="179388" algn="r"/>
              </a:tabLst>
              <a:defRPr sz="2400">
                <a:solidFill>
                  <a:schemeClr val="tx1"/>
                </a:solidFill>
                <a:latin typeface="Times New Roman" pitchFamily="18" charset="0"/>
              </a:defRPr>
            </a:lvl5pPr>
            <a:lvl6pPr eaLnBrk="0" fontAlgn="base" hangingPunct="0">
              <a:spcBef>
                <a:spcPct val="0"/>
              </a:spcBef>
              <a:spcAft>
                <a:spcPct val="0"/>
              </a:spcAft>
              <a:tabLst>
                <a:tab pos="179388" algn="r"/>
              </a:tabLst>
              <a:defRPr sz="2400">
                <a:solidFill>
                  <a:schemeClr val="tx1"/>
                </a:solidFill>
                <a:latin typeface="Times New Roman" pitchFamily="18" charset="0"/>
              </a:defRPr>
            </a:lvl6pPr>
            <a:lvl7pPr eaLnBrk="0" fontAlgn="base" hangingPunct="0">
              <a:spcBef>
                <a:spcPct val="0"/>
              </a:spcBef>
              <a:spcAft>
                <a:spcPct val="0"/>
              </a:spcAft>
              <a:tabLst>
                <a:tab pos="179388" algn="r"/>
              </a:tabLst>
              <a:defRPr sz="2400">
                <a:solidFill>
                  <a:schemeClr val="tx1"/>
                </a:solidFill>
                <a:latin typeface="Times New Roman" pitchFamily="18" charset="0"/>
              </a:defRPr>
            </a:lvl7pPr>
            <a:lvl8pPr eaLnBrk="0" fontAlgn="base" hangingPunct="0">
              <a:spcBef>
                <a:spcPct val="0"/>
              </a:spcBef>
              <a:spcAft>
                <a:spcPct val="0"/>
              </a:spcAft>
              <a:tabLst>
                <a:tab pos="179388" algn="r"/>
              </a:tabLst>
              <a:defRPr sz="2400">
                <a:solidFill>
                  <a:schemeClr val="tx1"/>
                </a:solidFill>
                <a:latin typeface="Times New Roman" pitchFamily="18" charset="0"/>
              </a:defRPr>
            </a:lvl8pPr>
            <a:lvl9pPr eaLnBrk="0" fontAlgn="base" hangingPunct="0">
              <a:spcBef>
                <a:spcPct val="0"/>
              </a:spcBef>
              <a:spcAft>
                <a:spcPct val="0"/>
              </a:spcAft>
              <a:tabLst>
                <a:tab pos="179388" algn="r"/>
              </a:tabLst>
              <a:defRPr sz="2400">
                <a:solidFill>
                  <a:schemeClr val="tx1"/>
                </a:solidFill>
                <a:latin typeface="Times New Roman" pitchFamily="18" charset="0"/>
              </a:defRPr>
            </a:lvl9pPr>
          </a:lstStyle>
          <a:p>
            <a:pPr>
              <a:spcBef>
                <a:spcPct val="50000"/>
              </a:spcBef>
            </a:pPr>
            <a:r>
              <a:rPr lang="en-US" sz="1000">
                <a:solidFill>
                  <a:srgbClr val="3366FF"/>
                </a:solidFill>
                <a:latin typeface="Arial" charset="0"/>
              </a:rPr>
              <a:t>	1</a:t>
            </a:r>
          </a:p>
        </p:txBody>
      </p:sp>
      <p:sp>
        <p:nvSpPr>
          <p:cNvPr id="105476"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CONTINUOUS RANDOM VARIABLES</a:t>
            </a:r>
            <a:endParaRPr lang="en-GB" sz="1600" dirty="0">
              <a:latin typeface="Times New Roman" pitchFamily="18" charset="0"/>
            </a:endParaRPr>
          </a:p>
        </p:txBody>
      </p:sp>
      <p:sp>
        <p:nvSpPr>
          <p:cNvPr id="105477"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A discrete random variable is one that can take only a finite set of values.  The sum of the numbers when two dice are thrown is an example.</a:t>
            </a:r>
          </a:p>
        </p:txBody>
      </p:sp>
      <p:sp>
        <p:nvSpPr>
          <p:cNvPr id="105478" name="Line 6"/>
          <p:cNvSpPr>
            <a:spLocks noChangeAspect="1" noChangeShapeType="1"/>
          </p:cNvSpPr>
          <p:nvPr/>
        </p:nvSpPr>
        <p:spPr bwMode="auto">
          <a:xfrm>
            <a:off x="1477963" y="4741863"/>
            <a:ext cx="6410325" cy="0"/>
          </a:xfrm>
          <a:prstGeom prst="line">
            <a:avLst/>
          </a:prstGeom>
          <a:noFill/>
          <a:ln w="254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05479" name="Line 7"/>
          <p:cNvSpPr>
            <a:spLocks noChangeAspect="1" noChangeShapeType="1"/>
          </p:cNvSpPr>
          <p:nvPr/>
        </p:nvSpPr>
        <p:spPr bwMode="auto">
          <a:xfrm>
            <a:off x="1476375" y="1446213"/>
            <a:ext cx="0" cy="3290887"/>
          </a:xfrm>
          <a:prstGeom prst="line">
            <a:avLst/>
          </a:prstGeom>
          <a:noFill/>
          <a:ln w="254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05480" name="Rectangle 8"/>
          <p:cNvSpPr>
            <a:spLocks noChangeAspect="1" noChangeArrowheads="1"/>
          </p:cNvSpPr>
          <p:nvPr/>
        </p:nvSpPr>
        <p:spPr bwMode="auto">
          <a:xfrm>
            <a:off x="4495800" y="1722438"/>
            <a:ext cx="330200" cy="2633662"/>
          </a:xfrm>
          <a:prstGeom prst="rect">
            <a:avLst/>
          </a:prstGeom>
          <a:solidFill>
            <a:srgbClr val="66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05481" name="Text Box 9"/>
          <p:cNvSpPr txBox="1">
            <a:spLocks noChangeAspect="1" noChangeArrowheads="1"/>
          </p:cNvSpPr>
          <p:nvPr/>
        </p:nvSpPr>
        <p:spPr bwMode="auto">
          <a:xfrm>
            <a:off x="4549775" y="3784600"/>
            <a:ext cx="457200" cy="54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r>
              <a:rPr lang="en-US" sz="1500"/>
              <a:t> </a:t>
            </a:r>
            <a:r>
              <a:rPr lang="en-US" sz="1500" b="1"/>
              <a:t>6</a:t>
            </a:r>
          </a:p>
          <a:p>
            <a:pPr>
              <a:lnSpc>
                <a:spcPct val="0"/>
              </a:lnSpc>
            </a:pPr>
            <a:r>
              <a:rPr lang="en-US" sz="1500" b="1"/>
              <a:t>__</a:t>
            </a:r>
          </a:p>
          <a:p>
            <a:pPr>
              <a:spcBef>
                <a:spcPct val="20000"/>
              </a:spcBef>
            </a:pPr>
            <a:r>
              <a:rPr lang="en-US" sz="1500" b="1"/>
              <a:t>36</a:t>
            </a:r>
          </a:p>
        </p:txBody>
      </p:sp>
      <p:sp>
        <p:nvSpPr>
          <p:cNvPr id="105482" name="Rectangle 10"/>
          <p:cNvSpPr>
            <a:spLocks noChangeAspect="1" noChangeArrowheads="1"/>
          </p:cNvSpPr>
          <p:nvPr/>
        </p:nvSpPr>
        <p:spPr bwMode="auto">
          <a:xfrm>
            <a:off x="2300288" y="3916363"/>
            <a:ext cx="330200" cy="438150"/>
          </a:xfrm>
          <a:prstGeom prst="rect">
            <a:avLst/>
          </a:prstGeom>
          <a:solidFill>
            <a:srgbClr val="66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05483" name="Rectangle 11"/>
          <p:cNvSpPr>
            <a:spLocks noChangeAspect="1" noChangeArrowheads="1"/>
          </p:cNvSpPr>
          <p:nvPr/>
        </p:nvSpPr>
        <p:spPr bwMode="auto">
          <a:xfrm>
            <a:off x="2738438" y="3478213"/>
            <a:ext cx="330200" cy="877887"/>
          </a:xfrm>
          <a:prstGeom prst="rect">
            <a:avLst/>
          </a:prstGeom>
          <a:solidFill>
            <a:srgbClr val="66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05484" name="Rectangle 12"/>
          <p:cNvSpPr>
            <a:spLocks noChangeAspect="1" noChangeArrowheads="1"/>
          </p:cNvSpPr>
          <p:nvPr/>
        </p:nvSpPr>
        <p:spPr bwMode="auto">
          <a:xfrm>
            <a:off x="3178175" y="3036888"/>
            <a:ext cx="330200" cy="1317625"/>
          </a:xfrm>
          <a:prstGeom prst="rect">
            <a:avLst/>
          </a:prstGeom>
          <a:solidFill>
            <a:srgbClr val="66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05485" name="Rectangle 13"/>
          <p:cNvSpPr>
            <a:spLocks noChangeAspect="1" noChangeArrowheads="1"/>
          </p:cNvSpPr>
          <p:nvPr/>
        </p:nvSpPr>
        <p:spPr bwMode="auto">
          <a:xfrm>
            <a:off x="4059238" y="2160588"/>
            <a:ext cx="330200" cy="2195512"/>
          </a:xfrm>
          <a:prstGeom prst="rect">
            <a:avLst/>
          </a:prstGeom>
          <a:solidFill>
            <a:srgbClr val="66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05486" name="Rectangle 14"/>
          <p:cNvSpPr>
            <a:spLocks noChangeAspect="1" noChangeArrowheads="1"/>
          </p:cNvSpPr>
          <p:nvPr/>
        </p:nvSpPr>
        <p:spPr bwMode="auto">
          <a:xfrm>
            <a:off x="3616325" y="2598738"/>
            <a:ext cx="330200" cy="1755775"/>
          </a:xfrm>
          <a:prstGeom prst="rect">
            <a:avLst/>
          </a:prstGeom>
          <a:solidFill>
            <a:srgbClr val="66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05487" name="Text Box 15"/>
          <p:cNvSpPr txBox="1">
            <a:spLocks noChangeAspect="1" noChangeArrowheads="1"/>
          </p:cNvSpPr>
          <p:nvPr/>
        </p:nvSpPr>
        <p:spPr bwMode="auto">
          <a:xfrm>
            <a:off x="4110038" y="3784600"/>
            <a:ext cx="458787" cy="54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r>
              <a:rPr lang="en-US" sz="1500"/>
              <a:t> </a:t>
            </a:r>
            <a:r>
              <a:rPr lang="en-US" sz="1500" b="1"/>
              <a:t>5</a:t>
            </a:r>
          </a:p>
          <a:p>
            <a:pPr>
              <a:lnSpc>
                <a:spcPct val="0"/>
              </a:lnSpc>
            </a:pPr>
            <a:r>
              <a:rPr lang="en-US" sz="1500" b="1"/>
              <a:t>__</a:t>
            </a:r>
          </a:p>
          <a:p>
            <a:pPr>
              <a:spcBef>
                <a:spcPct val="20000"/>
              </a:spcBef>
            </a:pPr>
            <a:r>
              <a:rPr lang="en-US" sz="1500" b="1"/>
              <a:t>36</a:t>
            </a:r>
          </a:p>
        </p:txBody>
      </p:sp>
      <p:sp>
        <p:nvSpPr>
          <p:cNvPr id="105488" name="Text Box 16"/>
          <p:cNvSpPr txBox="1">
            <a:spLocks noChangeAspect="1" noChangeArrowheads="1"/>
          </p:cNvSpPr>
          <p:nvPr/>
        </p:nvSpPr>
        <p:spPr bwMode="auto">
          <a:xfrm>
            <a:off x="3673475" y="3784600"/>
            <a:ext cx="458788" cy="54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r>
              <a:rPr lang="en-US" sz="1500"/>
              <a:t> </a:t>
            </a:r>
            <a:r>
              <a:rPr lang="en-US" sz="1500" b="1"/>
              <a:t>4</a:t>
            </a:r>
          </a:p>
          <a:p>
            <a:pPr>
              <a:lnSpc>
                <a:spcPct val="0"/>
              </a:lnSpc>
            </a:pPr>
            <a:r>
              <a:rPr lang="en-US" sz="1500" b="1"/>
              <a:t>__</a:t>
            </a:r>
          </a:p>
          <a:p>
            <a:pPr>
              <a:spcBef>
                <a:spcPct val="20000"/>
              </a:spcBef>
            </a:pPr>
            <a:r>
              <a:rPr lang="en-US" sz="1500" b="1"/>
              <a:t>36</a:t>
            </a:r>
          </a:p>
        </p:txBody>
      </p:sp>
      <p:sp>
        <p:nvSpPr>
          <p:cNvPr id="105489" name="Text Box 17"/>
          <p:cNvSpPr txBox="1">
            <a:spLocks noChangeAspect="1" noChangeArrowheads="1"/>
          </p:cNvSpPr>
          <p:nvPr/>
        </p:nvSpPr>
        <p:spPr bwMode="auto">
          <a:xfrm>
            <a:off x="3232150" y="3784600"/>
            <a:ext cx="457200" cy="54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r>
              <a:rPr lang="en-US" sz="1500"/>
              <a:t> </a:t>
            </a:r>
            <a:r>
              <a:rPr lang="en-US" sz="1500" b="1"/>
              <a:t>3</a:t>
            </a:r>
          </a:p>
          <a:p>
            <a:pPr>
              <a:lnSpc>
                <a:spcPct val="0"/>
              </a:lnSpc>
            </a:pPr>
            <a:r>
              <a:rPr lang="en-US" sz="1500" b="1"/>
              <a:t>__</a:t>
            </a:r>
          </a:p>
          <a:p>
            <a:pPr>
              <a:spcBef>
                <a:spcPct val="20000"/>
              </a:spcBef>
            </a:pPr>
            <a:r>
              <a:rPr lang="en-US" sz="1500" b="1"/>
              <a:t>36</a:t>
            </a:r>
          </a:p>
        </p:txBody>
      </p:sp>
      <p:sp>
        <p:nvSpPr>
          <p:cNvPr id="105490" name="Text Box 18"/>
          <p:cNvSpPr txBox="1">
            <a:spLocks noChangeAspect="1" noChangeArrowheads="1"/>
          </p:cNvSpPr>
          <p:nvPr/>
        </p:nvSpPr>
        <p:spPr bwMode="auto">
          <a:xfrm>
            <a:off x="2794000" y="3784600"/>
            <a:ext cx="457200" cy="54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r>
              <a:rPr lang="en-US" sz="1500"/>
              <a:t> </a:t>
            </a:r>
            <a:r>
              <a:rPr lang="en-US" sz="1500" b="1"/>
              <a:t>2</a:t>
            </a:r>
          </a:p>
          <a:p>
            <a:pPr>
              <a:lnSpc>
                <a:spcPct val="0"/>
              </a:lnSpc>
            </a:pPr>
            <a:r>
              <a:rPr lang="en-US" sz="1500" b="1"/>
              <a:t>__</a:t>
            </a:r>
          </a:p>
          <a:p>
            <a:pPr>
              <a:spcBef>
                <a:spcPct val="20000"/>
              </a:spcBef>
            </a:pPr>
            <a:r>
              <a:rPr lang="en-US" sz="1500" b="1"/>
              <a:t>36</a:t>
            </a:r>
          </a:p>
        </p:txBody>
      </p:sp>
      <p:sp>
        <p:nvSpPr>
          <p:cNvPr id="105492" name="Rectangle 20"/>
          <p:cNvSpPr>
            <a:spLocks noChangeAspect="1" noChangeArrowheads="1"/>
          </p:cNvSpPr>
          <p:nvPr/>
        </p:nvSpPr>
        <p:spPr bwMode="auto">
          <a:xfrm>
            <a:off x="4933950" y="2160588"/>
            <a:ext cx="330200" cy="2195512"/>
          </a:xfrm>
          <a:prstGeom prst="rect">
            <a:avLst/>
          </a:prstGeom>
          <a:solidFill>
            <a:srgbClr val="66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05493" name="Rectangle 21"/>
          <p:cNvSpPr>
            <a:spLocks noChangeAspect="1" noChangeArrowheads="1"/>
          </p:cNvSpPr>
          <p:nvPr/>
        </p:nvSpPr>
        <p:spPr bwMode="auto">
          <a:xfrm>
            <a:off x="5372100" y="2598738"/>
            <a:ext cx="330200" cy="1755775"/>
          </a:xfrm>
          <a:prstGeom prst="rect">
            <a:avLst/>
          </a:prstGeom>
          <a:solidFill>
            <a:srgbClr val="66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05494" name="Rectangle 22"/>
          <p:cNvSpPr>
            <a:spLocks noChangeAspect="1" noChangeArrowheads="1"/>
          </p:cNvSpPr>
          <p:nvPr/>
        </p:nvSpPr>
        <p:spPr bwMode="auto">
          <a:xfrm>
            <a:off x="5813425" y="3036888"/>
            <a:ext cx="328613" cy="1317625"/>
          </a:xfrm>
          <a:prstGeom prst="rect">
            <a:avLst/>
          </a:prstGeom>
          <a:solidFill>
            <a:srgbClr val="66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05495" name="Rectangle 23"/>
          <p:cNvSpPr>
            <a:spLocks noChangeAspect="1" noChangeArrowheads="1"/>
          </p:cNvSpPr>
          <p:nvPr/>
        </p:nvSpPr>
        <p:spPr bwMode="auto">
          <a:xfrm>
            <a:off x="6251575" y="3478213"/>
            <a:ext cx="328613" cy="877887"/>
          </a:xfrm>
          <a:prstGeom prst="rect">
            <a:avLst/>
          </a:prstGeom>
          <a:solidFill>
            <a:srgbClr val="66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05496" name="Rectangle 24"/>
          <p:cNvSpPr>
            <a:spLocks noChangeAspect="1" noChangeArrowheads="1"/>
          </p:cNvSpPr>
          <p:nvPr/>
        </p:nvSpPr>
        <p:spPr bwMode="auto">
          <a:xfrm>
            <a:off x="6692900" y="3917950"/>
            <a:ext cx="330200" cy="438150"/>
          </a:xfrm>
          <a:prstGeom prst="rect">
            <a:avLst/>
          </a:prstGeom>
          <a:solidFill>
            <a:srgbClr val="66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05497" name="Text Box 25"/>
          <p:cNvSpPr txBox="1">
            <a:spLocks noChangeAspect="1" noChangeArrowheads="1"/>
          </p:cNvSpPr>
          <p:nvPr/>
        </p:nvSpPr>
        <p:spPr bwMode="auto">
          <a:xfrm>
            <a:off x="6305550" y="3784600"/>
            <a:ext cx="458788" cy="54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r>
              <a:rPr lang="en-US" sz="1500" b="1"/>
              <a:t> 2</a:t>
            </a:r>
          </a:p>
          <a:p>
            <a:pPr>
              <a:lnSpc>
                <a:spcPct val="0"/>
              </a:lnSpc>
            </a:pPr>
            <a:r>
              <a:rPr lang="en-US" sz="1500" b="1"/>
              <a:t>__</a:t>
            </a:r>
          </a:p>
          <a:p>
            <a:pPr>
              <a:spcBef>
                <a:spcPct val="20000"/>
              </a:spcBef>
            </a:pPr>
            <a:r>
              <a:rPr lang="en-US" sz="1500" b="1"/>
              <a:t>36</a:t>
            </a:r>
          </a:p>
        </p:txBody>
      </p:sp>
      <p:sp>
        <p:nvSpPr>
          <p:cNvPr id="105498" name="Text Box 26"/>
          <p:cNvSpPr txBox="1">
            <a:spLocks noChangeAspect="1" noChangeArrowheads="1"/>
          </p:cNvSpPr>
          <p:nvPr/>
        </p:nvSpPr>
        <p:spPr bwMode="auto">
          <a:xfrm>
            <a:off x="5870575" y="3784600"/>
            <a:ext cx="457200" cy="54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r>
              <a:rPr lang="en-US" sz="1500"/>
              <a:t> </a:t>
            </a:r>
            <a:r>
              <a:rPr lang="en-US" sz="1500" b="1"/>
              <a:t>3</a:t>
            </a:r>
          </a:p>
          <a:p>
            <a:pPr>
              <a:lnSpc>
                <a:spcPct val="0"/>
              </a:lnSpc>
            </a:pPr>
            <a:r>
              <a:rPr lang="en-US" sz="1500" b="1"/>
              <a:t>__</a:t>
            </a:r>
          </a:p>
          <a:p>
            <a:pPr>
              <a:spcBef>
                <a:spcPct val="20000"/>
              </a:spcBef>
            </a:pPr>
            <a:r>
              <a:rPr lang="en-US" sz="1500" b="1"/>
              <a:t>36</a:t>
            </a:r>
          </a:p>
        </p:txBody>
      </p:sp>
      <p:sp>
        <p:nvSpPr>
          <p:cNvPr id="105499" name="Text Box 27"/>
          <p:cNvSpPr txBox="1">
            <a:spLocks noChangeAspect="1" noChangeArrowheads="1"/>
          </p:cNvSpPr>
          <p:nvPr/>
        </p:nvSpPr>
        <p:spPr bwMode="auto">
          <a:xfrm>
            <a:off x="4989513" y="3784600"/>
            <a:ext cx="457200" cy="54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r>
              <a:rPr lang="en-US" sz="1500" b="1"/>
              <a:t> 5</a:t>
            </a:r>
          </a:p>
          <a:p>
            <a:pPr>
              <a:lnSpc>
                <a:spcPct val="0"/>
              </a:lnSpc>
            </a:pPr>
            <a:r>
              <a:rPr lang="en-US" sz="1500" b="1"/>
              <a:t>__</a:t>
            </a:r>
          </a:p>
          <a:p>
            <a:pPr>
              <a:spcBef>
                <a:spcPct val="20000"/>
              </a:spcBef>
            </a:pPr>
            <a:r>
              <a:rPr lang="en-US" sz="1500" b="1"/>
              <a:t>36</a:t>
            </a:r>
            <a:endParaRPr lang="en-US" sz="1500"/>
          </a:p>
        </p:txBody>
      </p:sp>
      <p:sp>
        <p:nvSpPr>
          <p:cNvPr id="105500" name="Text Box 28"/>
          <p:cNvSpPr txBox="1">
            <a:spLocks noChangeAspect="1" noChangeArrowheads="1"/>
          </p:cNvSpPr>
          <p:nvPr/>
        </p:nvSpPr>
        <p:spPr bwMode="auto">
          <a:xfrm>
            <a:off x="5427663" y="3784600"/>
            <a:ext cx="457200" cy="54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r>
              <a:rPr lang="en-US" sz="1500"/>
              <a:t> </a:t>
            </a:r>
            <a:r>
              <a:rPr lang="en-US" sz="1500" b="1"/>
              <a:t>4</a:t>
            </a:r>
          </a:p>
          <a:p>
            <a:pPr>
              <a:lnSpc>
                <a:spcPct val="0"/>
              </a:lnSpc>
            </a:pPr>
            <a:r>
              <a:rPr lang="en-US" sz="1500" b="1"/>
              <a:t>__</a:t>
            </a:r>
          </a:p>
          <a:p>
            <a:pPr>
              <a:spcBef>
                <a:spcPct val="20000"/>
              </a:spcBef>
            </a:pPr>
            <a:r>
              <a:rPr lang="en-US" sz="1500" b="1"/>
              <a:t>36</a:t>
            </a:r>
          </a:p>
        </p:txBody>
      </p:sp>
      <p:sp>
        <p:nvSpPr>
          <p:cNvPr id="105501" name="Line 29"/>
          <p:cNvSpPr>
            <a:spLocks noChangeAspect="1" noChangeShapeType="1"/>
          </p:cNvSpPr>
          <p:nvPr/>
        </p:nvSpPr>
        <p:spPr bwMode="auto">
          <a:xfrm>
            <a:off x="2454275" y="4376738"/>
            <a:ext cx="0" cy="36195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05502" name="Line 30"/>
          <p:cNvSpPr>
            <a:spLocks noChangeAspect="1" noChangeShapeType="1"/>
          </p:cNvSpPr>
          <p:nvPr/>
        </p:nvSpPr>
        <p:spPr bwMode="auto">
          <a:xfrm>
            <a:off x="2892425" y="4375150"/>
            <a:ext cx="0" cy="36195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05503" name="Line 31"/>
          <p:cNvSpPr>
            <a:spLocks noChangeAspect="1" noChangeShapeType="1"/>
          </p:cNvSpPr>
          <p:nvPr/>
        </p:nvSpPr>
        <p:spPr bwMode="auto">
          <a:xfrm>
            <a:off x="3330575" y="4376738"/>
            <a:ext cx="0" cy="36195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05504" name="Line 32"/>
          <p:cNvSpPr>
            <a:spLocks noChangeAspect="1" noChangeShapeType="1"/>
          </p:cNvSpPr>
          <p:nvPr/>
        </p:nvSpPr>
        <p:spPr bwMode="auto">
          <a:xfrm>
            <a:off x="3771900" y="4375150"/>
            <a:ext cx="0" cy="36195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05505" name="Line 33"/>
          <p:cNvSpPr>
            <a:spLocks noChangeAspect="1" noChangeShapeType="1"/>
          </p:cNvSpPr>
          <p:nvPr/>
        </p:nvSpPr>
        <p:spPr bwMode="auto">
          <a:xfrm>
            <a:off x="4210050" y="4375150"/>
            <a:ext cx="0" cy="36195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05506" name="Line 34"/>
          <p:cNvSpPr>
            <a:spLocks noChangeAspect="1" noChangeShapeType="1"/>
          </p:cNvSpPr>
          <p:nvPr/>
        </p:nvSpPr>
        <p:spPr bwMode="auto">
          <a:xfrm>
            <a:off x="4648200" y="4375150"/>
            <a:ext cx="0" cy="36195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05507" name="Line 35"/>
          <p:cNvSpPr>
            <a:spLocks noChangeAspect="1" noChangeShapeType="1"/>
          </p:cNvSpPr>
          <p:nvPr/>
        </p:nvSpPr>
        <p:spPr bwMode="auto">
          <a:xfrm>
            <a:off x="5087938" y="4375150"/>
            <a:ext cx="0" cy="36195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05508" name="Line 36"/>
          <p:cNvSpPr>
            <a:spLocks noChangeAspect="1" noChangeShapeType="1"/>
          </p:cNvSpPr>
          <p:nvPr/>
        </p:nvSpPr>
        <p:spPr bwMode="auto">
          <a:xfrm>
            <a:off x="5526088" y="4375150"/>
            <a:ext cx="0" cy="36195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05509" name="Line 37"/>
          <p:cNvSpPr>
            <a:spLocks noChangeAspect="1" noChangeShapeType="1"/>
          </p:cNvSpPr>
          <p:nvPr/>
        </p:nvSpPr>
        <p:spPr bwMode="auto">
          <a:xfrm>
            <a:off x="5961063" y="4375150"/>
            <a:ext cx="0" cy="36195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05510" name="Line 38"/>
          <p:cNvSpPr>
            <a:spLocks noChangeAspect="1" noChangeShapeType="1"/>
          </p:cNvSpPr>
          <p:nvPr/>
        </p:nvSpPr>
        <p:spPr bwMode="auto">
          <a:xfrm>
            <a:off x="6405563" y="4375150"/>
            <a:ext cx="0" cy="36195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05511" name="Line 39"/>
          <p:cNvSpPr>
            <a:spLocks noChangeAspect="1" noChangeShapeType="1"/>
          </p:cNvSpPr>
          <p:nvPr/>
        </p:nvSpPr>
        <p:spPr bwMode="auto">
          <a:xfrm>
            <a:off x="6843713" y="4375150"/>
            <a:ext cx="0" cy="36195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05512" name="Text Box 40"/>
          <p:cNvSpPr txBox="1">
            <a:spLocks noChangeAspect="1" noChangeArrowheads="1"/>
          </p:cNvSpPr>
          <p:nvPr/>
        </p:nvSpPr>
        <p:spPr bwMode="auto">
          <a:xfrm>
            <a:off x="838200" y="990600"/>
            <a:ext cx="13716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800" b="1">
                <a:solidFill>
                  <a:srgbClr val="000000"/>
                </a:solidFill>
              </a:rPr>
              <a:t>probability</a:t>
            </a:r>
            <a:endParaRPr lang="en-US" sz="1500">
              <a:solidFill>
                <a:schemeClr val="bg1"/>
              </a:solidFill>
            </a:endParaRPr>
          </a:p>
        </p:txBody>
      </p:sp>
      <p:sp>
        <p:nvSpPr>
          <p:cNvPr id="105513" name="Text Box 41"/>
          <p:cNvSpPr txBox="1">
            <a:spLocks noChangeAspect="1" noChangeArrowheads="1"/>
          </p:cNvSpPr>
          <p:nvPr/>
        </p:nvSpPr>
        <p:spPr bwMode="auto">
          <a:xfrm>
            <a:off x="2301875" y="4813300"/>
            <a:ext cx="4572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800" b="1">
                <a:solidFill>
                  <a:srgbClr val="000000"/>
                </a:solidFill>
              </a:rPr>
              <a:t>2</a:t>
            </a:r>
            <a:endParaRPr lang="en-US" sz="1500">
              <a:solidFill>
                <a:schemeClr val="bg1"/>
              </a:solidFill>
            </a:endParaRPr>
          </a:p>
        </p:txBody>
      </p:sp>
      <p:sp>
        <p:nvSpPr>
          <p:cNvPr id="105514" name="Text Box 42"/>
          <p:cNvSpPr txBox="1">
            <a:spLocks noChangeAspect="1" noChangeArrowheads="1"/>
          </p:cNvSpPr>
          <p:nvPr/>
        </p:nvSpPr>
        <p:spPr bwMode="auto">
          <a:xfrm>
            <a:off x="2738438" y="4813300"/>
            <a:ext cx="4572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800" b="1">
                <a:solidFill>
                  <a:srgbClr val="000000"/>
                </a:solidFill>
              </a:rPr>
              <a:t>3</a:t>
            </a:r>
            <a:endParaRPr lang="en-US" sz="1500">
              <a:solidFill>
                <a:schemeClr val="bg1"/>
              </a:solidFill>
            </a:endParaRPr>
          </a:p>
        </p:txBody>
      </p:sp>
      <p:sp>
        <p:nvSpPr>
          <p:cNvPr id="105515" name="Text Box 43"/>
          <p:cNvSpPr txBox="1">
            <a:spLocks noChangeAspect="1" noChangeArrowheads="1"/>
          </p:cNvSpPr>
          <p:nvPr/>
        </p:nvSpPr>
        <p:spPr bwMode="auto">
          <a:xfrm>
            <a:off x="3178175" y="4814888"/>
            <a:ext cx="4572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800" b="1">
                <a:solidFill>
                  <a:srgbClr val="000000"/>
                </a:solidFill>
              </a:rPr>
              <a:t>4</a:t>
            </a:r>
            <a:endParaRPr lang="en-US" sz="1500">
              <a:solidFill>
                <a:schemeClr val="bg1"/>
              </a:solidFill>
            </a:endParaRPr>
          </a:p>
        </p:txBody>
      </p:sp>
      <p:sp>
        <p:nvSpPr>
          <p:cNvPr id="105516" name="Text Box 44"/>
          <p:cNvSpPr txBox="1">
            <a:spLocks noChangeAspect="1" noChangeArrowheads="1"/>
          </p:cNvSpPr>
          <p:nvPr/>
        </p:nvSpPr>
        <p:spPr bwMode="auto">
          <a:xfrm>
            <a:off x="3616325" y="4814888"/>
            <a:ext cx="458788"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800" b="1">
                <a:solidFill>
                  <a:srgbClr val="000000"/>
                </a:solidFill>
              </a:rPr>
              <a:t>5</a:t>
            </a:r>
            <a:endParaRPr lang="en-US" sz="1500">
              <a:solidFill>
                <a:schemeClr val="bg1"/>
              </a:solidFill>
            </a:endParaRPr>
          </a:p>
        </p:txBody>
      </p:sp>
      <p:sp>
        <p:nvSpPr>
          <p:cNvPr id="105517" name="Text Box 45"/>
          <p:cNvSpPr txBox="1">
            <a:spLocks noChangeAspect="1" noChangeArrowheads="1"/>
          </p:cNvSpPr>
          <p:nvPr/>
        </p:nvSpPr>
        <p:spPr bwMode="auto">
          <a:xfrm>
            <a:off x="4056063" y="4814888"/>
            <a:ext cx="4572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800" b="1">
                <a:solidFill>
                  <a:srgbClr val="000000"/>
                </a:solidFill>
              </a:rPr>
              <a:t>6</a:t>
            </a:r>
            <a:endParaRPr lang="en-US" sz="1500">
              <a:solidFill>
                <a:schemeClr val="bg1"/>
              </a:solidFill>
            </a:endParaRPr>
          </a:p>
        </p:txBody>
      </p:sp>
      <p:sp>
        <p:nvSpPr>
          <p:cNvPr id="105518" name="Text Box 46"/>
          <p:cNvSpPr txBox="1">
            <a:spLocks noChangeAspect="1" noChangeArrowheads="1"/>
          </p:cNvSpPr>
          <p:nvPr/>
        </p:nvSpPr>
        <p:spPr bwMode="auto">
          <a:xfrm>
            <a:off x="4497388" y="4814888"/>
            <a:ext cx="4572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800" b="1">
                <a:solidFill>
                  <a:srgbClr val="000000"/>
                </a:solidFill>
              </a:rPr>
              <a:t>7</a:t>
            </a:r>
            <a:endParaRPr lang="en-US" sz="1500">
              <a:solidFill>
                <a:schemeClr val="bg1"/>
              </a:solidFill>
            </a:endParaRPr>
          </a:p>
        </p:txBody>
      </p:sp>
      <p:sp>
        <p:nvSpPr>
          <p:cNvPr id="105519" name="Text Box 47"/>
          <p:cNvSpPr txBox="1">
            <a:spLocks noChangeAspect="1" noChangeArrowheads="1"/>
          </p:cNvSpPr>
          <p:nvPr/>
        </p:nvSpPr>
        <p:spPr bwMode="auto">
          <a:xfrm>
            <a:off x="4933950" y="4814888"/>
            <a:ext cx="4572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800" b="1">
                <a:solidFill>
                  <a:srgbClr val="000000"/>
                </a:solidFill>
              </a:rPr>
              <a:t>8</a:t>
            </a:r>
            <a:endParaRPr lang="en-US" sz="1500">
              <a:solidFill>
                <a:schemeClr val="bg1"/>
              </a:solidFill>
            </a:endParaRPr>
          </a:p>
        </p:txBody>
      </p:sp>
      <p:sp>
        <p:nvSpPr>
          <p:cNvPr id="105520" name="Text Box 48"/>
          <p:cNvSpPr txBox="1">
            <a:spLocks noChangeAspect="1" noChangeArrowheads="1"/>
          </p:cNvSpPr>
          <p:nvPr/>
        </p:nvSpPr>
        <p:spPr bwMode="auto">
          <a:xfrm>
            <a:off x="5372100" y="4814888"/>
            <a:ext cx="4572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800" b="1">
                <a:solidFill>
                  <a:srgbClr val="000000"/>
                </a:solidFill>
              </a:rPr>
              <a:t>9</a:t>
            </a:r>
            <a:endParaRPr lang="en-US" sz="1500">
              <a:solidFill>
                <a:schemeClr val="bg1"/>
              </a:solidFill>
            </a:endParaRPr>
          </a:p>
        </p:txBody>
      </p:sp>
      <p:sp>
        <p:nvSpPr>
          <p:cNvPr id="105521" name="Text Box 49"/>
          <p:cNvSpPr txBox="1">
            <a:spLocks noChangeAspect="1" noChangeArrowheads="1"/>
          </p:cNvSpPr>
          <p:nvPr/>
        </p:nvSpPr>
        <p:spPr bwMode="auto">
          <a:xfrm>
            <a:off x="5686425" y="4814888"/>
            <a:ext cx="6413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800" b="1">
                <a:solidFill>
                  <a:srgbClr val="000000"/>
                </a:solidFill>
              </a:rPr>
              <a:t>10</a:t>
            </a:r>
            <a:endParaRPr lang="en-US" sz="1500">
              <a:solidFill>
                <a:schemeClr val="bg1"/>
              </a:solidFill>
            </a:endParaRPr>
          </a:p>
        </p:txBody>
      </p:sp>
      <p:sp>
        <p:nvSpPr>
          <p:cNvPr id="105522" name="Text Box 50"/>
          <p:cNvSpPr txBox="1">
            <a:spLocks noChangeAspect="1" noChangeArrowheads="1"/>
          </p:cNvSpPr>
          <p:nvPr/>
        </p:nvSpPr>
        <p:spPr bwMode="auto">
          <a:xfrm>
            <a:off x="6130925" y="4814888"/>
            <a:ext cx="639763"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800" b="1">
                <a:solidFill>
                  <a:srgbClr val="000000"/>
                </a:solidFill>
              </a:rPr>
              <a:t>11</a:t>
            </a:r>
            <a:endParaRPr lang="en-US" sz="1500">
              <a:solidFill>
                <a:schemeClr val="bg1"/>
              </a:solidFill>
            </a:endParaRPr>
          </a:p>
        </p:txBody>
      </p:sp>
      <p:sp>
        <p:nvSpPr>
          <p:cNvPr id="105523" name="Text Box 51"/>
          <p:cNvSpPr txBox="1">
            <a:spLocks noChangeAspect="1" noChangeArrowheads="1"/>
          </p:cNvSpPr>
          <p:nvPr/>
        </p:nvSpPr>
        <p:spPr bwMode="auto">
          <a:xfrm>
            <a:off x="6569075" y="4814888"/>
            <a:ext cx="6413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800" b="1">
                <a:solidFill>
                  <a:srgbClr val="000000"/>
                </a:solidFill>
              </a:rPr>
              <a:t>12</a:t>
            </a:r>
            <a:endParaRPr lang="en-US" sz="1500">
              <a:solidFill>
                <a:schemeClr val="bg1"/>
              </a:solidFill>
            </a:endParaRPr>
          </a:p>
        </p:txBody>
      </p:sp>
      <p:sp>
        <p:nvSpPr>
          <p:cNvPr id="105524" name="Text Box 52"/>
          <p:cNvSpPr txBox="1">
            <a:spLocks noChangeAspect="1" noChangeArrowheads="1"/>
          </p:cNvSpPr>
          <p:nvPr/>
        </p:nvSpPr>
        <p:spPr bwMode="auto">
          <a:xfrm>
            <a:off x="7334250" y="4814888"/>
            <a:ext cx="639763"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800" b="1" i="1">
                <a:solidFill>
                  <a:srgbClr val="000000"/>
                </a:solidFill>
              </a:rPr>
              <a:t>X</a:t>
            </a:r>
            <a:endParaRPr lang="en-US" sz="1500" i="1">
              <a:solidFill>
                <a:schemeClr val="bg1"/>
              </a:solidFill>
            </a:endParaRPr>
          </a:p>
        </p:txBody>
      </p:sp>
      <p:sp>
        <p:nvSpPr>
          <p:cNvPr id="105526" name="Line 54"/>
          <p:cNvSpPr>
            <a:spLocks noChangeShapeType="1"/>
          </p:cNvSpPr>
          <p:nvPr/>
        </p:nvSpPr>
        <p:spPr bwMode="auto">
          <a:xfrm>
            <a:off x="2362200" y="4140200"/>
            <a:ext cx="219075"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05527" name="Line 55"/>
          <p:cNvSpPr>
            <a:spLocks noChangeShapeType="1"/>
          </p:cNvSpPr>
          <p:nvPr/>
        </p:nvSpPr>
        <p:spPr bwMode="auto">
          <a:xfrm>
            <a:off x="6754813" y="4140200"/>
            <a:ext cx="219075"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05528" name="Text Box 56"/>
          <p:cNvSpPr txBox="1">
            <a:spLocks noChangeAspect="1" noChangeArrowheads="1"/>
          </p:cNvSpPr>
          <p:nvPr/>
        </p:nvSpPr>
        <p:spPr bwMode="auto">
          <a:xfrm>
            <a:off x="2301875" y="3884613"/>
            <a:ext cx="457200" cy="54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r>
              <a:rPr lang="en-US" sz="1500" b="1"/>
              <a:t>  1</a:t>
            </a:r>
          </a:p>
          <a:p>
            <a:pPr>
              <a:spcBef>
                <a:spcPct val="20000"/>
              </a:spcBef>
            </a:pPr>
            <a:r>
              <a:rPr lang="en-US" sz="800" b="1"/>
              <a:t>  </a:t>
            </a:r>
            <a:r>
              <a:rPr lang="en-US" sz="1500" b="1"/>
              <a:t>36</a:t>
            </a:r>
          </a:p>
        </p:txBody>
      </p:sp>
      <p:sp>
        <p:nvSpPr>
          <p:cNvPr id="105529" name="Text Box 57"/>
          <p:cNvSpPr txBox="1">
            <a:spLocks noChangeAspect="1" noChangeArrowheads="1"/>
          </p:cNvSpPr>
          <p:nvPr/>
        </p:nvSpPr>
        <p:spPr bwMode="auto">
          <a:xfrm>
            <a:off x="6705600" y="3884613"/>
            <a:ext cx="457200" cy="54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r>
              <a:rPr lang="en-US" sz="1500" b="1"/>
              <a:t>  1</a:t>
            </a:r>
          </a:p>
          <a:p>
            <a:pPr>
              <a:spcBef>
                <a:spcPct val="20000"/>
              </a:spcBef>
            </a:pPr>
            <a:r>
              <a:rPr lang="en-US" sz="800" b="1"/>
              <a:t>  </a:t>
            </a:r>
            <a:r>
              <a:rPr lang="en-US" sz="1500" b="1"/>
              <a:t>36</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ectangle 27"/>
          <p:cNvSpPr/>
          <p:nvPr/>
        </p:nvSpPr>
        <p:spPr bwMode="auto">
          <a:xfrm>
            <a:off x="561975" y="790574"/>
            <a:ext cx="7877175" cy="459472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22"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56692" name="Text Box 20"/>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2400">
                <a:solidFill>
                  <a:schemeClr val="tx1"/>
                </a:solidFill>
                <a:latin typeface="Times New Roman" pitchFamily="18" charset="0"/>
              </a:defRPr>
            </a:lvl1pPr>
            <a:lvl2pPr>
              <a:tabLst>
                <a:tab pos="179388" algn="r"/>
              </a:tabLst>
              <a:defRPr sz="2400">
                <a:solidFill>
                  <a:schemeClr val="tx1"/>
                </a:solidFill>
                <a:latin typeface="Times New Roman" pitchFamily="18" charset="0"/>
              </a:defRPr>
            </a:lvl2pPr>
            <a:lvl3pPr>
              <a:tabLst>
                <a:tab pos="179388" algn="r"/>
              </a:tabLst>
              <a:defRPr sz="2400">
                <a:solidFill>
                  <a:schemeClr val="tx1"/>
                </a:solidFill>
                <a:latin typeface="Times New Roman" pitchFamily="18" charset="0"/>
              </a:defRPr>
            </a:lvl3pPr>
            <a:lvl4pPr>
              <a:tabLst>
                <a:tab pos="179388" algn="r"/>
              </a:tabLst>
              <a:defRPr sz="2400">
                <a:solidFill>
                  <a:schemeClr val="tx1"/>
                </a:solidFill>
                <a:latin typeface="Times New Roman" pitchFamily="18" charset="0"/>
              </a:defRPr>
            </a:lvl4pPr>
            <a:lvl5pPr>
              <a:tabLst>
                <a:tab pos="179388" algn="r"/>
              </a:tabLst>
              <a:defRPr sz="2400">
                <a:solidFill>
                  <a:schemeClr val="tx1"/>
                </a:solidFill>
                <a:latin typeface="Times New Roman" pitchFamily="18" charset="0"/>
              </a:defRPr>
            </a:lvl5pPr>
            <a:lvl6pPr eaLnBrk="0" fontAlgn="base" hangingPunct="0">
              <a:spcBef>
                <a:spcPct val="0"/>
              </a:spcBef>
              <a:spcAft>
                <a:spcPct val="0"/>
              </a:spcAft>
              <a:tabLst>
                <a:tab pos="179388" algn="r"/>
              </a:tabLst>
              <a:defRPr sz="2400">
                <a:solidFill>
                  <a:schemeClr val="tx1"/>
                </a:solidFill>
                <a:latin typeface="Times New Roman" pitchFamily="18" charset="0"/>
              </a:defRPr>
            </a:lvl6pPr>
            <a:lvl7pPr eaLnBrk="0" fontAlgn="base" hangingPunct="0">
              <a:spcBef>
                <a:spcPct val="0"/>
              </a:spcBef>
              <a:spcAft>
                <a:spcPct val="0"/>
              </a:spcAft>
              <a:tabLst>
                <a:tab pos="179388" algn="r"/>
              </a:tabLst>
              <a:defRPr sz="2400">
                <a:solidFill>
                  <a:schemeClr val="tx1"/>
                </a:solidFill>
                <a:latin typeface="Times New Roman" pitchFamily="18" charset="0"/>
              </a:defRPr>
            </a:lvl7pPr>
            <a:lvl8pPr eaLnBrk="0" fontAlgn="base" hangingPunct="0">
              <a:spcBef>
                <a:spcPct val="0"/>
              </a:spcBef>
              <a:spcAft>
                <a:spcPct val="0"/>
              </a:spcAft>
              <a:tabLst>
                <a:tab pos="179388" algn="r"/>
              </a:tabLst>
              <a:defRPr sz="2400">
                <a:solidFill>
                  <a:schemeClr val="tx1"/>
                </a:solidFill>
                <a:latin typeface="Times New Roman" pitchFamily="18" charset="0"/>
              </a:defRPr>
            </a:lvl8pPr>
            <a:lvl9pPr eaLnBrk="0" fontAlgn="base" hangingPunct="0">
              <a:spcBef>
                <a:spcPct val="0"/>
              </a:spcBef>
              <a:spcAft>
                <a:spcPct val="0"/>
              </a:spcAft>
              <a:tabLst>
                <a:tab pos="179388" algn="r"/>
              </a:tabLst>
              <a:defRPr sz="2400">
                <a:solidFill>
                  <a:schemeClr val="tx1"/>
                </a:solidFill>
                <a:latin typeface="Times New Roman" pitchFamily="18" charset="0"/>
              </a:defRPr>
            </a:lvl9pPr>
          </a:lstStyle>
          <a:p>
            <a:pPr>
              <a:spcBef>
                <a:spcPct val="50000"/>
              </a:spcBef>
            </a:pPr>
            <a:r>
              <a:rPr lang="en-US" sz="1000" dirty="0">
                <a:solidFill>
                  <a:srgbClr val="3366FF"/>
                </a:solidFill>
                <a:latin typeface="Arial" charset="0"/>
              </a:rPr>
              <a:t>	</a:t>
            </a:r>
            <a:r>
              <a:rPr lang="en-US" sz="1000" dirty="0" smtClean="0">
                <a:solidFill>
                  <a:srgbClr val="3366FF"/>
                </a:solidFill>
                <a:latin typeface="Arial" charset="0"/>
              </a:rPr>
              <a:t>19</a:t>
            </a:r>
            <a:endParaRPr lang="en-US" sz="1000" dirty="0">
              <a:solidFill>
                <a:srgbClr val="3366FF"/>
              </a:solidFill>
              <a:latin typeface="Arial" charset="0"/>
            </a:endParaRPr>
          </a:p>
        </p:txBody>
      </p:sp>
      <p:sp>
        <p:nvSpPr>
          <p:cNvPr id="25" name="Line 2"/>
          <p:cNvSpPr>
            <a:spLocks noChangeAspect="1" noChangeShapeType="1"/>
          </p:cNvSpPr>
          <p:nvPr/>
        </p:nvSpPr>
        <p:spPr bwMode="auto">
          <a:xfrm>
            <a:off x="1479600" y="1598613"/>
            <a:ext cx="0" cy="3153600"/>
          </a:xfrm>
          <a:prstGeom prst="line">
            <a:avLst/>
          </a:prstGeom>
          <a:noFill/>
          <a:ln w="254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9" name="Text Box 6"/>
          <p:cNvSpPr txBox="1">
            <a:spLocks noChangeAspect="1" noChangeArrowheads="1"/>
          </p:cNvSpPr>
          <p:nvPr/>
        </p:nvSpPr>
        <p:spPr bwMode="auto">
          <a:xfrm>
            <a:off x="4552950" y="4821238"/>
            <a:ext cx="666750" cy="320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500" b="1">
                <a:solidFill>
                  <a:srgbClr val="000000"/>
                </a:solidFill>
              </a:rPr>
              <a:t>70</a:t>
            </a:r>
            <a:endParaRPr lang="en-US" sz="1500">
              <a:solidFill>
                <a:schemeClr val="bg1"/>
              </a:solidFill>
            </a:endParaRPr>
          </a:p>
        </p:txBody>
      </p:sp>
      <p:sp>
        <p:nvSpPr>
          <p:cNvPr id="30" name="Text Box 7"/>
          <p:cNvSpPr txBox="1">
            <a:spLocks noChangeAspect="1" noChangeArrowheads="1"/>
          </p:cNvSpPr>
          <p:nvPr/>
        </p:nvSpPr>
        <p:spPr bwMode="auto">
          <a:xfrm>
            <a:off x="6172200" y="4821238"/>
            <a:ext cx="666750" cy="320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500" b="1" dirty="0">
                <a:solidFill>
                  <a:srgbClr val="000000"/>
                </a:solidFill>
              </a:rPr>
              <a:t>75</a:t>
            </a:r>
            <a:endParaRPr lang="en-US" sz="1500" dirty="0">
              <a:solidFill>
                <a:schemeClr val="bg1"/>
              </a:solidFill>
            </a:endParaRPr>
          </a:p>
        </p:txBody>
      </p:sp>
      <p:sp>
        <p:nvSpPr>
          <p:cNvPr id="31" name="Text Box 8"/>
          <p:cNvSpPr txBox="1">
            <a:spLocks noChangeAspect="1" noChangeArrowheads="1"/>
          </p:cNvSpPr>
          <p:nvPr/>
        </p:nvSpPr>
        <p:spPr bwMode="auto">
          <a:xfrm>
            <a:off x="7658100" y="4724400"/>
            <a:ext cx="6667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2400" b="1" i="1">
                <a:solidFill>
                  <a:srgbClr val="000000"/>
                </a:solidFill>
                <a:latin typeface="Times New Roman" pitchFamily="18" charset="0"/>
              </a:rPr>
              <a:t>X</a:t>
            </a:r>
            <a:endParaRPr lang="en-US" sz="1500" i="1">
              <a:solidFill>
                <a:schemeClr val="bg1"/>
              </a:solidFill>
            </a:endParaRPr>
          </a:p>
        </p:txBody>
      </p:sp>
      <p:sp>
        <p:nvSpPr>
          <p:cNvPr id="32" name="Text Box 9"/>
          <p:cNvSpPr txBox="1">
            <a:spLocks noChangeAspect="1" noChangeArrowheads="1"/>
          </p:cNvSpPr>
          <p:nvPr/>
        </p:nvSpPr>
        <p:spPr bwMode="auto">
          <a:xfrm>
            <a:off x="2901950" y="4819650"/>
            <a:ext cx="555625" cy="320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500" b="1" dirty="0">
                <a:solidFill>
                  <a:srgbClr val="000000"/>
                </a:solidFill>
              </a:rPr>
              <a:t>65</a:t>
            </a:r>
            <a:endParaRPr lang="en-US" sz="1500" dirty="0">
              <a:solidFill>
                <a:schemeClr val="bg1"/>
              </a:solidFill>
            </a:endParaRPr>
          </a:p>
        </p:txBody>
      </p:sp>
      <p:sp>
        <p:nvSpPr>
          <p:cNvPr id="34" name="Line 11"/>
          <p:cNvSpPr>
            <a:spLocks noChangeAspect="1" noChangeShapeType="1"/>
          </p:cNvSpPr>
          <p:nvPr/>
        </p:nvSpPr>
        <p:spPr bwMode="auto">
          <a:xfrm>
            <a:off x="3103200" y="4741863"/>
            <a:ext cx="0" cy="79375"/>
          </a:xfrm>
          <a:prstGeom prst="line">
            <a:avLst/>
          </a:prstGeom>
          <a:noFill/>
          <a:ln w="254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5" name="Line 12"/>
          <p:cNvSpPr>
            <a:spLocks noChangeAspect="1" noChangeShapeType="1"/>
          </p:cNvSpPr>
          <p:nvPr/>
        </p:nvSpPr>
        <p:spPr bwMode="auto">
          <a:xfrm>
            <a:off x="4748400" y="4741863"/>
            <a:ext cx="0" cy="79375"/>
          </a:xfrm>
          <a:prstGeom prst="line">
            <a:avLst/>
          </a:prstGeom>
          <a:noFill/>
          <a:ln w="254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6" name="Line 13"/>
          <p:cNvSpPr>
            <a:spLocks noChangeAspect="1" noChangeShapeType="1"/>
          </p:cNvSpPr>
          <p:nvPr/>
        </p:nvSpPr>
        <p:spPr bwMode="auto">
          <a:xfrm>
            <a:off x="6368400" y="4741863"/>
            <a:ext cx="0" cy="79375"/>
          </a:xfrm>
          <a:prstGeom prst="line">
            <a:avLst/>
          </a:prstGeom>
          <a:noFill/>
          <a:ln w="254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9" name="Line 18"/>
          <p:cNvSpPr>
            <a:spLocks noChangeAspect="1" noChangeShapeType="1"/>
          </p:cNvSpPr>
          <p:nvPr/>
        </p:nvSpPr>
        <p:spPr bwMode="auto">
          <a:xfrm>
            <a:off x="1479600" y="4743450"/>
            <a:ext cx="6566400" cy="0"/>
          </a:xfrm>
          <a:prstGeom prst="line">
            <a:avLst/>
          </a:prstGeom>
          <a:noFill/>
          <a:ln w="254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4" name="Text Box 18"/>
          <p:cNvSpPr txBox="1">
            <a:spLocks noChangeArrowheads="1"/>
          </p:cNvSpPr>
          <p:nvPr/>
        </p:nvSpPr>
        <p:spPr bwMode="auto">
          <a:xfrm>
            <a:off x="800100" y="847725"/>
            <a:ext cx="14478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800" b="1">
                <a:solidFill>
                  <a:srgbClr val="000000"/>
                </a:solidFill>
              </a:rPr>
              <a:t>probability</a:t>
            </a:r>
          </a:p>
          <a:p>
            <a:r>
              <a:rPr lang="en-US" sz="1800" b="1">
                <a:solidFill>
                  <a:srgbClr val="000000"/>
                </a:solidFill>
              </a:rPr>
              <a:t>density</a:t>
            </a:r>
            <a:endParaRPr lang="en-US" sz="1500">
              <a:solidFill>
                <a:schemeClr val="bg1"/>
              </a:solidFill>
            </a:endParaRPr>
          </a:p>
        </p:txBody>
      </p:sp>
      <p:sp>
        <p:nvSpPr>
          <p:cNvPr id="55" name="Text Box 19"/>
          <p:cNvSpPr txBox="1">
            <a:spLocks noChangeArrowheads="1"/>
          </p:cNvSpPr>
          <p:nvPr/>
        </p:nvSpPr>
        <p:spPr bwMode="auto">
          <a:xfrm>
            <a:off x="800100" y="1457325"/>
            <a:ext cx="8382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2400" b="1" i="1">
                <a:solidFill>
                  <a:srgbClr val="000000"/>
                </a:solidFill>
                <a:latin typeface="Times New Roman" pitchFamily="18" charset="0"/>
              </a:rPr>
              <a:t>f</a:t>
            </a:r>
            <a:r>
              <a:rPr lang="en-US" sz="2400" b="1">
                <a:solidFill>
                  <a:srgbClr val="000000"/>
                </a:solidFill>
                <a:latin typeface="Times New Roman" pitchFamily="18" charset="0"/>
              </a:rPr>
              <a:t>(</a:t>
            </a:r>
            <a:r>
              <a:rPr lang="en-US" sz="2400" b="1" i="1">
                <a:solidFill>
                  <a:srgbClr val="000000"/>
                </a:solidFill>
                <a:latin typeface="Times New Roman" pitchFamily="18" charset="0"/>
              </a:rPr>
              <a:t>X</a:t>
            </a:r>
            <a:r>
              <a:rPr lang="en-US" sz="2400" b="1">
                <a:solidFill>
                  <a:srgbClr val="000000"/>
                </a:solidFill>
                <a:latin typeface="Times New Roman" pitchFamily="18" charset="0"/>
              </a:rPr>
              <a:t>)</a:t>
            </a:r>
            <a:endParaRPr lang="en-US" sz="1500" i="1">
              <a:solidFill>
                <a:schemeClr val="bg1"/>
              </a:solidFill>
            </a:endParaRPr>
          </a:p>
        </p:txBody>
      </p:sp>
      <p:sp>
        <p:nvSpPr>
          <p:cNvPr id="57" name="Line 21"/>
          <p:cNvSpPr>
            <a:spLocks noChangeShapeType="1"/>
          </p:cNvSpPr>
          <p:nvPr/>
        </p:nvSpPr>
        <p:spPr bwMode="auto">
          <a:xfrm>
            <a:off x="6375600" y="4727575"/>
            <a:ext cx="1670400" cy="0"/>
          </a:xfrm>
          <a:prstGeom prst="line">
            <a:avLst/>
          </a:prstGeom>
          <a:noFill/>
          <a:ln w="508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8" name="Line 20"/>
          <p:cNvSpPr>
            <a:spLocks noChangeShapeType="1"/>
          </p:cNvSpPr>
          <p:nvPr/>
        </p:nvSpPr>
        <p:spPr bwMode="auto">
          <a:xfrm>
            <a:off x="1476000" y="4727575"/>
            <a:ext cx="1627200" cy="0"/>
          </a:xfrm>
          <a:prstGeom prst="line">
            <a:avLst/>
          </a:prstGeom>
          <a:noFill/>
          <a:ln w="508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60" name="Text Box 4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Now suppose that the temperature can lie in the range 65 to 75 degrees, with uniformly decreasing probability as the temperature gets higher.</a:t>
            </a:r>
          </a:p>
        </p:txBody>
      </p:sp>
      <p:sp>
        <p:nvSpPr>
          <p:cNvPr id="61" name="Freeform 20"/>
          <p:cNvSpPr>
            <a:spLocks noChangeAspect="1"/>
          </p:cNvSpPr>
          <p:nvPr/>
        </p:nvSpPr>
        <p:spPr bwMode="auto">
          <a:xfrm>
            <a:off x="3103563" y="2206625"/>
            <a:ext cx="3267075" cy="2514600"/>
          </a:xfrm>
          <a:custGeom>
            <a:avLst/>
            <a:gdLst>
              <a:gd name="T0" fmla="*/ 0 w 1440"/>
              <a:gd name="T1" fmla="*/ 0 h 864"/>
              <a:gd name="T2" fmla="*/ 0 w 1440"/>
              <a:gd name="T3" fmla="*/ 864 h 864"/>
              <a:gd name="T4" fmla="*/ 1440 w 1440"/>
              <a:gd name="T5" fmla="*/ 864 h 864"/>
              <a:gd name="T6" fmla="*/ 0 w 1440"/>
              <a:gd name="T7" fmla="*/ 0 h 864"/>
            </a:gdLst>
            <a:ahLst/>
            <a:cxnLst>
              <a:cxn ang="0">
                <a:pos x="T0" y="T1"/>
              </a:cxn>
              <a:cxn ang="0">
                <a:pos x="T2" y="T3"/>
              </a:cxn>
              <a:cxn ang="0">
                <a:pos x="T4" y="T5"/>
              </a:cxn>
              <a:cxn ang="0">
                <a:pos x="T6" y="T7"/>
              </a:cxn>
            </a:cxnLst>
            <a:rect l="0" t="0" r="r" b="b"/>
            <a:pathLst>
              <a:path w="1440" h="864">
                <a:moveTo>
                  <a:pt x="0" y="0"/>
                </a:moveTo>
                <a:lnTo>
                  <a:pt x="0" y="864"/>
                </a:lnTo>
                <a:lnTo>
                  <a:pt x="1440" y="864"/>
                </a:lnTo>
                <a:lnTo>
                  <a:pt x="0" y="0"/>
                </a:lnTo>
                <a:close/>
              </a:path>
            </a:pathLst>
          </a:custGeom>
          <a:solidFill>
            <a:srgbClr val="66FFFF"/>
          </a:solidFill>
          <a:ln w="9525">
            <a:solidFill>
              <a:srgbClr val="96969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62" name="Line 22"/>
          <p:cNvSpPr>
            <a:spLocks noChangeAspect="1" noChangeShapeType="1"/>
          </p:cNvSpPr>
          <p:nvPr/>
        </p:nvSpPr>
        <p:spPr bwMode="auto">
          <a:xfrm>
            <a:off x="3103563" y="2225675"/>
            <a:ext cx="3267075" cy="2514600"/>
          </a:xfrm>
          <a:prstGeom prst="line">
            <a:avLst/>
          </a:prstGeom>
          <a:noFill/>
          <a:ln w="508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6"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7"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CONTINUOUS RANDOM VARIABLES</a:t>
            </a:r>
            <a:endParaRPr lang="en-GB" sz="1600" dirty="0">
              <a:latin typeface="Times New Roman" pitchFamily="18" charset="0"/>
            </a:endParaRPr>
          </a:p>
        </p:txBody>
      </p:sp>
    </p:spTree>
    <p:extLst>
      <p:ext uri="{BB962C8B-B14F-4D97-AF65-F5344CB8AC3E}">
        <p14:creationId xmlns:p14="http://schemas.microsoft.com/office/powerpoint/2010/main" val="364563579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Rectangle 46"/>
          <p:cNvSpPr/>
          <p:nvPr/>
        </p:nvSpPr>
        <p:spPr bwMode="auto">
          <a:xfrm>
            <a:off x="561975" y="790574"/>
            <a:ext cx="7877175" cy="459472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22"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56692" name="Text Box 20"/>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2400">
                <a:solidFill>
                  <a:schemeClr val="tx1"/>
                </a:solidFill>
                <a:latin typeface="Times New Roman" pitchFamily="18" charset="0"/>
              </a:defRPr>
            </a:lvl1pPr>
            <a:lvl2pPr>
              <a:tabLst>
                <a:tab pos="179388" algn="r"/>
              </a:tabLst>
              <a:defRPr sz="2400">
                <a:solidFill>
                  <a:schemeClr val="tx1"/>
                </a:solidFill>
                <a:latin typeface="Times New Roman" pitchFamily="18" charset="0"/>
              </a:defRPr>
            </a:lvl2pPr>
            <a:lvl3pPr>
              <a:tabLst>
                <a:tab pos="179388" algn="r"/>
              </a:tabLst>
              <a:defRPr sz="2400">
                <a:solidFill>
                  <a:schemeClr val="tx1"/>
                </a:solidFill>
                <a:latin typeface="Times New Roman" pitchFamily="18" charset="0"/>
              </a:defRPr>
            </a:lvl3pPr>
            <a:lvl4pPr>
              <a:tabLst>
                <a:tab pos="179388" algn="r"/>
              </a:tabLst>
              <a:defRPr sz="2400">
                <a:solidFill>
                  <a:schemeClr val="tx1"/>
                </a:solidFill>
                <a:latin typeface="Times New Roman" pitchFamily="18" charset="0"/>
              </a:defRPr>
            </a:lvl4pPr>
            <a:lvl5pPr>
              <a:tabLst>
                <a:tab pos="179388" algn="r"/>
              </a:tabLst>
              <a:defRPr sz="2400">
                <a:solidFill>
                  <a:schemeClr val="tx1"/>
                </a:solidFill>
                <a:latin typeface="Times New Roman" pitchFamily="18" charset="0"/>
              </a:defRPr>
            </a:lvl5pPr>
            <a:lvl6pPr eaLnBrk="0" fontAlgn="base" hangingPunct="0">
              <a:spcBef>
                <a:spcPct val="0"/>
              </a:spcBef>
              <a:spcAft>
                <a:spcPct val="0"/>
              </a:spcAft>
              <a:tabLst>
                <a:tab pos="179388" algn="r"/>
              </a:tabLst>
              <a:defRPr sz="2400">
                <a:solidFill>
                  <a:schemeClr val="tx1"/>
                </a:solidFill>
                <a:latin typeface="Times New Roman" pitchFamily="18" charset="0"/>
              </a:defRPr>
            </a:lvl6pPr>
            <a:lvl7pPr eaLnBrk="0" fontAlgn="base" hangingPunct="0">
              <a:spcBef>
                <a:spcPct val="0"/>
              </a:spcBef>
              <a:spcAft>
                <a:spcPct val="0"/>
              </a:spcAft>
              <a:tabLst>
                <a:tab pos="179388" algn="r"/>
              </a:tabLst>
              <a:defRPr sz="2400">
                <a:solidFill>
                  <a:schemeClr val="tx1"/>
                </a:solidFill>
                <a:latin typeface="Times New Roman" pitchFamily="18" charset="0"/>
              </a:defRPr>
            </a:lvl7pPr>
            <a:lvl8pPr eaLnBrk="0" fontAlgn="base" hangingPunct="0">
              <a:spcBef>
                <a:spcPct val="0"/>
              </a:spcBef>
              <a:spcAft>
                <a:spcPct val="0"/>
              </a:spcAft>
              <a:tabLst>
                <a:tab pos="179388" algn="r"/>
              </a:tabLst>
              <a:defRPr sz="2400">
                <a:solidFill>
                  <a:schemeClr val="tx1"/>
                </a:solidFill>
                <a:latin typeface="Times New Roman" pitchFamily="18" charset="0"/>
              </a:defRPr>
            </a:lvl8pPr>
            <a:lvl9pPr eaLnBrk="0" fontAlgn="base" hangingPunct="0">
              <a:spcBef>
                <a:spcPct val="0"/>
              </a:spcBef>
              <a:spcAft>
                <a:spcPct val="0"/>
              </a:spcAft>
              <a:tabLst>
                <a:tab pos="179388" algn="r"/>
              </a:tabLst>
              <a:defRPr sz="2400">
                <a:solidFill>
                  <a:schemeClr val="tx1"/>
                </a:solidFill>
                <a:latin typeface="Times New Roman" pitchFamily="18" charset="0"/>
              </a:defRPr>
            </a:lvl9pPr>
          </a:lstStyle>
          <a:p>
            <a:pPr>
              <a:spcBef>
                <a:spcPct val="50000"/>
              </a:spcBef>
            </a:pPr>
            <a:r>
              <a:rPr lang="en-US" sz="1000" dirty="0">
                <a:solidFill>
                  <a:srgbClr val="3366FF"/>
                </a:solidFill>
                <a:latin typeface="Arial" charset="0"/>
              </a:rPr>
              <a:t>	</a:t>
            </a:r>
            <a:r>
              <a:rPr lang="en-US" sz="1000" dirty="0" smtClean="0">
                <a:solidFill>
                  <a:srgbClr val="3366FF"/>
                </a:solidFill>
                <a:latin typeface="Arial" charset="0"/>
              </a:rPr>
              <a:t>20</a:t>
            </a:r>
            <a:endParaRPr lang="en-US" sz="1000" dirty="0">
              <a:solidFill>
                <a:srgbClr val="3366FF"/>
              </a:solidFill>
              <a:latin typeface="Arial" charset="0"/>
            </a:endParaRPr>
          </a:p>
        </p:txBody>
      </p:sp>
      <p:sp>
        <p:nvSpPr>
          <p:cNvPr id="25" name="Line 2"/>
          <p:cNvSpPr>
            <a:spLocks noChangeAspect="1" noChangeShapeType="1"/>
          </p:cNvSpPr>
          <p:nvPr/>
        </p:nvSpPr>
        <p:spPr bwMode="auto">
          <a:xfrm>
            <a:off x="1479600" y="1598613"/>
            <a:ext cx="0" cy="3153600"/>
          </a:xfrm>
          <a:prstGeom prst="line">
            <a:avLst/>
          </a:prstGeom>
          <a:noFill/>
          <a:ln w="254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9" name="Text Box 6"/>
          <p:cNvSpPr txBox="1">
            <a:spLocks noChangeAspect="1" noChangeArrowheads="1"/>
          </p:cNvSpPr>
          <p:nvPr/>
        </p:nvSpPr>
        <p:spPr bwMode="auto">
          <a:xfrm>
            <a:off x="4552950" y="4821238"/>
            <a:ext cx="666750" cy="320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500" b="1">
                <a:solidFill>
                  <a:srgbClr val="000000"/>
                </a:solidFill>
              </a:rPr>
              <a:t>70</a:t>
            </a:r>
            <a:endParaRPr lang="en-US" sz="1500">
              <a:solidFill>
                <a:schemeClr val="bg1"/>
              </a:solidFill>
            </a:endParaRPr>
          </a:p>
        </p:txBody>
      </p:sp>
      <p:sp>
        <p:nvSpPr>
          <p:cNvPr id="30" name="Text Box 7"/>
          <p:cNvSpPr txBox="1">
            <a:spLocks noChangeAspect="1" noChangeArrowheads="1"/>
          </p:cNvSpPr>
          <p:nvPr/>
        </p:nvSpPr>
        <p:spPr bwMode="auto">
          <a:xfrm>
            <a:off x="6172200" y="4821238"/>
            <a:ext cx="666750" cy="320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500" b="1" dirty="0">
                <a:solidFill>
                  <a:srgbClr val="000000"/>
                </a:solidFill>
              </a:rPr>
              <a:t>75</a:t>
            </a:r>
            <a:endParaRPr lang="en-US" sz="1500" dirty="0">
              <a:solidFill>
                <a:schemeClr val="bg1"/>
              </a:solidFill>
            </a:endParaRPr>
          </a:p>
        </p:txBody>
      </p:sp>
      <p:sp>
        <p:nvSpPr>
          <p:cNvPr id="31" name="Text Box 8"/>
          <p:cNvSpPr txBox="1">
            <a:spLocks noChangeAspect="1" noChangeArrowheads="1"/>
          </p:cNvSpPr>
          <p:nvPr/>
        </p:nvSpPr>
        <p:spPr bwMode="auto">
          <a:xfrm>
            <a:off x="7658100" y="4724400"/>
            <a:ext cx="6667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2400" b="1" i="1">
                <a:solidFill>
                  <a:srgbClr val="000000"/>
                </a:solidFill>
                <a:latin typeface="Times New Roman" pitchFamily="18" charset="0"/>
              </a:rPr>
              <a:t>X</a:t>
            </a:r>
            <a:endParaRPr lang="en-US" sz="1500" i="1">
              <a:solidFill>
                <a:schemeClr val="bg1"/>
              </a:solidFill>
            </a:endParaRPr>
          </a:p>
        </p:txBody>
      </p:sp>
      <p:sp>
        <p:nvSpPr>
          <p:cNvPr id="32" name="Text Box 9"/>
          <p:cNvSpPr txBox="1">
            <a:spLocks noChangeAspect="1" noChangeArrowheads="1"/>
          </p:cNvSpPr>
          <p:nvPr/>
        </p:nvSpPr>
        <p:spPr bwMode="auto">
          <a:xfrm>
            <a:off x="2901950" y="4819650"/>
            <a:ext cx="555625" cy="320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500" b="1" dirty="0">
                <a:solidFill>
                  <a:srgbClr val="000000"/>
                </a:solidFill>
              </a:rPr>
              <a:t>65</a:t>
            </a:r>
            <a:endParaRPr lang="en-US" sz="1500" dirty="0">
              <a:solidFill>
                <a:schemeClr val="bg1"/>
              </a:solidFill>
            </a:endParaRPr>
          </a:p>
        </p:txBody>
      </p:sp>
      <p:sp>
        <p:nvSpPr>
          <p:cNvPr id="34" name="Line 11"/>
          <p:cNvSpPr>
            <a:spLocks noChangeAspect="1" noChangeShapeType="1"/>
          </p:cNvSpPr>
          <p:nvPr/>
        </p:nvSpPr>
        <p:spPr bwMode="auto">
          <a:xfrm>
            <a:off x="3103200" y="4741863"/>
            <a:ext cx="0" cy="79375"/>
          </a:xfrm>
          <a:prstGeom prst="line">
            <a:avLst/>
          </a:prstGeom>
          <a:noFill/>
          <a:ln w="254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5" name="Line 12"/>
          <p:cNvSpPr>
            <a:spLocks noChangeAspect="1" noChangeShapeType="1"/>
          </p:cNvSpPr>
          <p:nvPr/>
        </p:nvSpPr>
        <p:spPr bwMode="auto">
          <a:xfrm>
            <a:off x="4748400" y="4741863"/>
            <a:ext cx="0" cy="79375"/>
          </a:xfrm>
          <a:prstGeom prst="line">
            <a:avLst/>
          </a:prstGeom>
          <a:noFill/>
          <a:ln w="254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6" name="Line 13"/>
          <p:cNvSpPr>
            <a:spLocks noChangeAspect="1" noChangeShapeType="1"/>
          </p:cNvSpPr>
          <p:nvPr/>
        </p:nvSpPr>
        <p:spPr bwMode="auto">
          <a:xfrm>
            <a:off x="6368400" y="4741863"/>
            <a:ext cx="0" cy="79375"/>
          </a:xfrm>
          <a:prstGeom prst="line">
            <a:avLst/>
          </a:prstGeom>
          <a:noFill/>
          <a:ln w="254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9" name="Line 18"/>
          <p:cNvSpPr>
            <a:spLocks noChangeAspect="1" noChangeShapeType="1"/>
          </p:cNvSpPr>
          <p:nvPr/>
        </p:nvSpPr>
        <p:spPr bwMode="auto">
          <a:xfrm>
            <a:off x="1479600" y="4743450"/>
            <a:ext cx="6566400" cy="0"/>
          </a:xfrm>
          <a:prstGeom prst="line">
            <a:avLst/>
          </a:prstGeom>
          <a:noFill/>
          <a:ln w="254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4" name="Text Box 18"/>
          <p:cNvSpPr txBox="1">
            <a:spLocks noChangeArrowheads="1"/>
          </p:cNvSpPr>
          <p:nvPr/>
        </p:nvSpPr>
        <p:spPr bwMode="auto">
          <a:xfrm>
            <a:off x="800100" y="847725"/>
            <a:ext cx="14478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800" b="1">
                <a:solidFill>
                  <a:srgbClr val="000000"/>
                </a:solidFill>
              </a:rPr>
              <a:t>probability</a:t>
            </a:r>
          </a:p>
          <a:p>
            <a:r>
              <a:rPr lang="en-US" sz="1800" b="1">
                <a:solidFill>
                  <a:srgbClr val="000000"/>
                </a:solidFill>
              </a:rPr>
              <a:t>density</a:t>
            </a:r>
            <a:endParaRPr lang="en-US" sz="1500">
              <a:solidFill>
                <a:schemeClr val="bg1"/>
              </a:solidFill>
            </a:endParaRPr>
          </a:p>
        </p:txBody>
      </p:sp>
      <p:sp>
        <p:nvSpPr>
          <p:cNvPr id="55" name="Text Box 19"/>
          <p:cNvSpPr txBox="1">
            <a:spLocks noChangeArrowheads="1"/>
          </p:cNvSpPr>
          <p:nvPr/>
        </p:nvSpPr>
        <p:spPr bwMode="auto">
          <a:xfrm>
            <a:off x="800100" y="1457325"/>
            <a:ext cx="8382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2400" b="1" i="1">
                <a:solidFill>
                  <a:srgbClr val="000000"/>
                </a:solidFill>
                <a:latin typeface="Times New Roman" pitchFamily="18" charset="0"/>
              </a:rPr>
              <a:t>f</a:t>
            </a:r>
            <a:r>
              <a:rPr lang="en-US" sz="2400" b="1">
                <a:solidFill>
                  <a:srgbClr val="000000"/>
                </a:solidFill>
                <a:latin typeface="Times New Roman" pitchFamily="18" charset="0"/>
              </a:rPr>
              <a:t>(</a:t>
            </a:r>
            <a:r>
              <a:rPr lang="en-US" sz="2400" b="1" i="1">
                <a:solidFill>
                  <a:srgbClr val="000000"/>
                </a:solidFill>
                <a:latin typeface="Times New Roman" pitchFamily="18" charset="0"/>
              </a:rPr>
              <a:t>X</a:t>
            </a:r>
            <a:r>
              <a:rPr lang="en-US" sz="2400" b="1">
                <a:solidFill>
                  <a:srgbClr val="000000"/>
                </a:solidFill>
                <a:latin typeface="Times New Roman" pitchFamily="18" charset="0"/>
              </a:rPr>
              <a:t>)</a:t>
            </a:r>
            <a:endParaRPr lang="en-US" sz="1500" i="1">
              <a:solidFill>
                <a:schemeClr val="bg1"/>
              </a:solidFill>
            </a:endParaRPr>
          </a:p>
        </p:txBody>
      </p:sp>
      <p:sp>
        <p:nvSpPr>
          <p:cNvPr id="57" name="Line 21"/>
          <p:cNvSpPr>
            <a:spLocks noChangeShapeType="1"/>
          </p:cNvSpPr>
          <p:nvPr/>
        </p:nvSpPr>
        <p:spPr bwMode="auto">
          <a:xfrm>
            <a:off x="6375600" y="4727575"/>
            <a:ext cx="1670400" cy="0"/>
          </a:xfrm>
          <a:prstGeom prst="line">
            <a:avLst/>
          </a:prstGeom>
          <a:noFill/>
          <a:ln w="508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8" name="Line 20"/>
          <p:cNvSpPr>
            <a:spLocks noChangeShapeType="1"/>
          </p:cNvSpPr>
          <p:nvPr/>
        </p:nvSpPr>
        <p:spPr bwMode="auto">
          <a:xfrm>
            <a:off x="1476000" y="4727575"/>
            <a:ext cx="1627200" cy="0"/>
          </a:xfrm>
          <a:prstGeom prst="line">
            <a:avLst/>
          </a:prstGeom>
          <a:noFill/>
          <a:ln w="508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61" name="Freeform 20"/>
          <p:cNvSpPr>
            <a:spLocks noChangeAspect="1"/>
          </p:cNvSpPr>
          <p:nvPr/>
        </p:nvSpPr>
        <p:spPr bwMode="auto">
          <a:xfrm>
            <a:off x="3103563" y="2206625"/>
            <a:ext cx="3267075" cy="2514600"/>
          </a:xfrm>
          <a:custGeom>
            <a:avLst/>
            <a:gdLst>
              <a:gd name="T0" fmla="*/ 0 w 1440"/>
              <a:gd name="T1" fmla="*/ 0 h 864"/>
              <a:gd name="T2" fmla="*/ 0 w 1440"/>
              <a:gd name="T3" fmla="*/ 864 h 864"/>
              <a:gd name="T4" fmla="*/ 1440 w 1440"/>
              <a:gd name="T5" fmla="*/ 864 h 864"/>
              <a:gd name="T6" fmla="*/ 0 w 1440"/>
              <a:gd name="T7" fmla="*/ 0 h 864"/>
            </a:gdLst>
            <a:ahLst/>
            <a:cxnLst>
              <a:cxn ang="0">
                <a:pos x="T0" y="T1"/>
              </a:cxn>
              <a:cxn ang="0">
                <a:pos x="T2" y="T3"/>
              </a:cxn>
              <a:cxn ang="0">
                <a:pos x="T4" y="T5"/>
              </a:cxn>
              <a:cxn ang="0">
                <a:pos x="T6" y="T7"/>
              </a:cxn>
            </a:cxnLst>
            <a:rect l="0" t="0" r="r" b="b"/>
            <a:pathLst>
              <a:path w="1440" h="864">
                <a:moveTo>
                  <a:pt x="0" y="0"/>
                </a:moveTo>
                <a:lnTo>
                  <a:pt x="0" y="864"/>
                </a:lnTo>
                <a:lnTo>
                  <a:pt x="1440" y="864"/>
                </a:lnTo>
                <a:lnTo>
                  <a:pt x="0" y="0"/>
                </a:lnTo>
                <a:close/>
              </a:path>
            </a:pathLst>
          </a:custGeom>
          <a:solidFill>
            <a:srgbClr val="66FFFF"/>
          </a:solidFill>
          <a:ln w="9525">
            <a:solidFill>
              <a:srgbClr val="96969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62" name="Line 22"/>
          <p:cNvSpPr>
            <a:spLocks noChangeAspect="1" noChangeShapeType="1"/>
          </p:cNvSpPr>
          <p:nvPr/>
        </p:nvSpPr>
        <p:spPr bwMode="auto">
          <a:xfrm>
            <a:off x="3103563" y="2225675"/>
            <a:ext cx="3267075" cy="2514600"/>
          </a:xfrm>
          <a:prstGeom prst="line">
            <a:avLst/>
          </a:prstGeom>
          <a:noFill/>
          <a:ln w="508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6" name="Text Box 31"/>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The total area of the triangle is unity because the probability of the temperature lying in the 65 to 75 range is unity.  Since the base of the triangle is 10, its height must be 0.20.</a:t>
            </a:r>
          </a:p>
        </p:txBody>
      </p:sp>
      <p:sp>
        <p:nvSpPr>
          <p:cNvPr id="27" name="Rectangle 2"/>
          <p:cNvSpPr>
            <a:spLocks noChangeArrowheads="1"/>
          </p:cNvSpPr>
          <p:nvPr/>
        </p:nvSpPr>
        <p:spPr bwMode="auto">
          <a:xfrm>
            <a:off x="857250" y="2066925"/>
            <a:ext cx="496888" cy="3048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8" name="Text Box 21"/>
          <p:cNvSpPr txBox="1">
            <a:spLocks noChangeAspect="1" noChangeArrowheads="1"/>
          </p:cNvSpPr>
          <p:nvPr/>
        </p:nvSpPr>
        <p:spPr bwMode="auto">
          <a:xfrm>
            <a:off x="838200" y="2066925"/>
            <a:ext cx="857250" cy="320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500" b="1">
                <a:solidFill>
                  <a:srgbClr val="000000"/>
                </a:solidFill>
              </a:rPr>
              <a:t>0.20</a:t>
            </a:r>
            <a:endParaRPr lang="en-US" sz="1500">
              <a:solidFill>
                <a:schemeClr val="bg1"/>
              </a:solidFill>
            </a:endParaRPr>
          </a:p>
        </p:txBody>
      </p:sp>
      <p:sp>
        <p:nvSpPr>
          <p:cNvPr id="33" name="Line 22"/>
          <p:cNvSpPr>
            <a:spLocks noChangeAspect="1" noChangeShapeType="1"/>
          </p:cNvSpPr>
          <p:nvPr/>
        </p:nvSpPr>
        <p:spPr bwMode="auto">
          <a:xfrm>
            <a:off x="1387475" y="2225675"/>
            <a:ext cx="79375" cy="0"/>
          </a:xfrm>
          <a:prstGeom prst="line">
            <a:avLst/>
          </a:prstGeom>
          <a:noFill/>
          <a:ln w="254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7" name="Line 23"/>
          <p:cNvSpPr>
            <a:spLocks noChangeAspect="1" noChangeShapeType="1"/>
          </p:cNvSpPr>
          <p:nvPr/>
        </p:nvSpPr>
        <p:spPr bwMode="auto">
          <a:xfrm>
            <a:off x="1387475" y="2852738"/>
            <a:ext cx="79375" cy="0"/>
          </a:xfrm>
          <a:prstGeom prst="line">
            <a:avLst/>
          </a:prstGeom>
          <a:noFill/>
          <a:ln w="254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8" name="Line 24"/>
          <p:cNvSpPr>
            <a:spLocks noChangeAspect="1" noChangeShapeType="1"/>
          </p:cNvSpPr>
          <p:nvPr/>
        </p:nvSpPr>
        <p:spPr bwMode="auto">
          <a:xfrm>
            <a:off x="1387475" y="3478213"/>
            <a:ext cx="79375" cy="0"/>
          </a:xfrm>
          <a:prstGeom prst="line">
            <a:avLst/>
          </a:prstGeom>
          <a:noFill/>
          <a:ln w="254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0" name="Line 25"/>
          <p:cNvSpPr>
            <a:spLocks noChangeAspect="1" noChangeShapeType="1"/>
          </p:cNvSpPr>
          <p:nvPr/>
        </p:nvSpPr>
        <p:spPr bwMode="auto">
          <a:xfrm>
            <a:off x="1387475" y="4105275"/>
            <a:ext cx="79375" cy="0"/>
          </a:xfrm>
          <a:prstGeom prst="line">
            <a:avLst/>
          </a:prstGeom>
          <a:noFill/>
          <a:ln w="254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1" name="Text Box 26"/>
          <p:cNvSpPr txBox="1">
            <a:spLocks noChangeAspect="1" noChangeArrowheads="1"/>
          </p:cNvSpPr>
          <p:nvPr/>
        </p:nvSpPr>
        <p:spPr bwMode="auto">
          <a:xfrm>
            <a:off x="838200" y="2676525"/>
            <a:ext cx="857250" cy="320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500" b="1">
                <a:solidFill>
                  <a:srgbClr val="000000"/>
                </a:solidFill>
              </a:rPr>
              <a:t>0.15</a:t>
            </a:r>
            <a:endParaRPr lang="en-US" sz="1500">
              <a:solidFill>
                <a:schemeClr val="bg1"/>
              </a:solidFill>
            </a:endParaRPr>
          </a:p>
        </p:txBody>
      </p:sp>
      <p:sp>
        <p:nvSpPr>
          <p:cNvPr id="42" name="Text Box 27"/>
          <p:cNvSpPr txBox="1">
            <a:spLocks noChangeAspect="1" noChangeArrowheads="1"/>
          </p:cNvSpPr>
          <p:nvPr/>
        </p:nvSpPr>
        <p:spPr bwMode="auto">
          <a:xfrm>
            <a:off x="838200" y="3309938"/>
            <a:ext cx="857250" cy="320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500" b="1">
                <a:solidFill>
                  <a:srgbClr val="000000"/>
                </a:solidFill>
              </a:rPr>
              <a:t>0.10</a:t>
            </a:r>
            <a:endParaRPr lang="en-US" sz="1500">
              <a:solidFill>
                <a:schemeClr val="bg1"/>
              </a:solidFill>
            </a:endParaRPr>
          </a:p>
        </p:txBody>
      </p:sp>
      <p:sp>
        <p:nvSpPr>
          <p:cNvPr id="43" name="Text Box 28"/>
          <p:cNvSpPr txBox="1">
            <a:spLocks noChangeAspect="1" noChangeArrowheads="1"/>
          </p:cNvSpPr>
          <p:nvPr/>
        </p:nvSpPr>
        <p:spPr bwMode="auto">
          <a:xfrm>
            <a:off x="838200" y="3956050"/>
            <a:ext cx="857250" cy="320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500" b="1">
                <a:solidFill>
                  <a:srgbClr val="000000"/>
                </a:solidFill>
              </a:rPr>
              <a:t>0.05</a:t>
            </a:r>
            <a:endParaRPr lang="en-US" sz="1500">
              <a:solidFill>
                <a:schemeClr val="bg1"/>
              </a:solidFill>
            </a:endParaRPr>
          </a:p>
        </p:txBody>
      </p:sp>
      <p:sp>
        <p:nvSpPr>
          <p:cNvPr id="44"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45"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CONTINUOUS RANDOM VARIABLES</a:t>
            </a:r>
            <a:endParaRPr lang="en-GB" sz="1600" dirty="0">
              <a:latin typeface="Times New Roman" pitchFamily="18" charset="0"/>
            </a:endParaRPr>
          </a:p>
        </p:txBody>
      </p:sp>
    </p:spTree>
    <p:extLst>
      <p:ext uri="{BB962C8B-B14F-4D97-AF65-F5344CB8AC3E}">
        <p14:creationId xmlns:p14="http://schemas.microsoft.com/office/powerpoint/2010/main" val="151293566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Rectangle 51"/>
          <p:cNvSpPr/>
          <p:nvPr/>
        </p:nvSpPr>
        <p:spPr bwMode="auto">
          <a:xfrm>
            <a:off x="561975" y="790574"/>
            <a:ext cx="7877175" cy="459472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22"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56692" name="Text Box 20"/>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2400">
                <a:solidFill>
                  <a:schemeClr val="tx1"/>
                </a:solidFill>
                <a:latin typeface="Times New Roman" pitchFamily="18" charset="0"/>
              </a:defRPr>
            </a:lvl1pPr>
            <a:lvl2pPr>
              <a:tabLst>
                <a:tab pos="179388" algn="r"/>
              </a:tabLst>
              <a:defRPr sz="2400">
                <a:solidFill>
                  <a:schemeClr val="tx1"/>
                </a:solidFill>
                <a:latin typeface="Times New Roman" pitchFamily="18" charset="0"/>
              </a:defRPr>
            </a:lvl2pPr>
            <a:lvl3pPr>
              <a:tabLst>
                <a:tab pos="179388" algn="r"/>
              </a:tabLst>
              <a:defRPr sz="2400">
                <a:solidFill>
                  <a:schemeClr val="tx1"/>
                </a:solidFill>
                <a:latin typeface="Times New Roman" pitchFamily="18" charset="0"/>
              </a:defRPr>
            </a:lvl3pPr>
            <a:lvl4pPr>
              <a:tabLst>
                <a:tab pos="179388" algn="r"/>
              </a:tabLst>
              <a:defRPr sz="2400">
                <a:solidFill>
                  <a:schemeClr val="tx1"/>
                </a:solidFill>
                <a:latin typeface="Times New Roman" pitchFamily="18" charset="0"/>
              </a:defRPr>
            </a:lvl4pPr>
            <a:lvl5pPr>
              <a:tabLst>
                <a:tab pos="179388" algn="r"/>
              </a:tabLst>
              <a:defRPr sz="2400">
                <a:solidFill>
                  <a:schemeClr val="tx1"/>
                </a:solidFill>
                <a:latin typeface="Times New Roman" pitchFamily="18" charset="0"/>
              </a:defRPr>
            </a:lvl5pPr>
            <a:lvl6pPr eaLnBrk="0" fontAlgn="base" hangingPunct="0">
              <a:spcBef>
                <a:spcPct val="0"/>
              </a:spcBef>
              <a:spcAft>
                <a:spcPct val="0"/>
              </a:spcAft>
              <a:tabLst>
                <a:tab pos="179388" algn="r"/>
              </a:tabLst>
              <a:defRPr sz="2400">
                <a:solidFill>
                  <a:schemeClr val="tx1"/>
                </a:solidFill>
                <a:latin typeface="Times New Roman" pitchFamily="18" charset="0"/>
              </a:defRPr>
            </a:lvl6pPr>
            <a:lvl7pPr eaLnBrk="0" fontAlgn="base" hangingPunct="0">
              <a:spcBef>
                <a:spcPct val="0"/>
              </a:spcBef>
              <a:spcAft>
                <a:spcPct val="0"/>
              </a:spcAft>
              <a:tabLst>
                <a:tab pos="179388" algn="r"/>
              </a:tabLst>
              <a:defRPr sz="2400">
                <a:solidFill>
                  <a:schemeClr val="tx1"/>
                </a:solidFill>
                <a:latin typeface="Times New Roman" pitchFamily="18" charset="0"/>
              </a:defRPr>
            </a:lvl7pPr>
            <a:lvl8pPr eaLnBrk="0" fontAlgn="base" hangingPunct="0">
              <a:spcBef>
                <a:spcPct val="0"/>
              </a:spcBef>
              <a:spcAft>
                <a:spcPct val="0"/>
              </a:spcAft>
              <a:tabLst>
                <a:tab pos="179388" algn="r"/>
              </a:tabLst>
              <a:defRPr sz="2400">
                <a:solidFill>
                  <a:schemeClr val="tx1"/>
                </a:solidFill>
                <a:latin typeface="Times New Roman" pitchFamily="18" charset="0"/>
              </a:defRPr>
            </a:lvl8pPr>
            <a:lvl9pPr eaLnBrk="0" fontAlgn="base" hangingPunct="0">
              <a:spcBef>
                <a:spcPct val="0"/>
              </a:spcBef>
              <a:spcAft>
                <a:spcPct val="0"/>
              </a:spcAft>
              <a:tabLst>
                <a:tab pos="179388" algn="r"/>
              </a:tabLst>
              <a:defRPr sz="2400">
                <a:solidFill>
                  <a:schemeClr val="tx1"/>
                </a:solidFill>
                <a:latin typeface="Times New Roman" pitchFamily="18" charset="0"/>
              </a:defRPr>
            </a:lvl9pPr>
          </a:lstStyle>
          <a:p>
            <a:pPr>
              <a:spcBef>
                <a:spcPct val="50000"/>
              </a:spcBef>
            </a:pPr>
            <a:r>
              <a:rPr lang="en-US" sz="1000" dirty="0">
                <a:solidFill>
                  <a:srgbClr val="3366FF"/>
                </a:solidFill>
                <a:latin typeface="Arial" charset="0"/>
              </a:rPr>
              <a:t>	</a:t>
            </a:r>
            <a:r>
              <a:rPr lang="en-US" sz="1000" dirty="0" smtClean="0">
                <a:solidFill>
                  <a:srgbClr val="3366FF"/>
                </a:solidFill>
                <a:latin typeface="Arial" charset="0"/>
              </a:rPr>
              <a:t>21</a:t>
            </a:r>
            <a:endParaRPr lang="en-US" sz="1000" dirty="0">
              <a:solidFill>
                <a:srgbClr val="3366FF"/>
              </a:solidFill>
              <a:latin typeface="Arial" charset="0"/>
            </a:endParaRPr>
          </a:p>
        </p:txBody>
      </p:sp>
      <p:sp>
        <p:nvSpPr>
          <p:cNvPr id="25" name="Line 2"/>
          <p:cNvSpPr>
            <a:spLocks noChangeAspect="1" noChangeShapeType="1"/>
          </p:cNvSpPr>
          <p:nvPr/>
        </p:nvSpPr>
        <p:spPr bwMode="auto">
          <a:xfrm>
            <a:off x="1479600" y="1598613"/>
            <a:ext cx="0" cy="3153600"/>
          </a:xfrm>
          <a:prstGeom prst="line">
            <a:avLst/>
          </a:prstGeom>
          <a:noFill/>
          <a:ln w="254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9" name="Text Box 6"/>
          <p:cNvSpPr txBox="1">
            <a:spLocks noChangeAspect="1" noChangeArrowheads="1"/>
          </p:cNvSpPr>
          <p:nvPr/>
        </p:nvSpPr>
        <p:spPr bwMode="auto">
          <a:xfrm>
            <a:off x="4552950" y="4821238"/>
            <a:ext cx="666750" cy="320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500" b="1">
                <a:solidFill>
                  <a:srgbClr val="000000"/>
                </a:solidFill>
              </a:rPr>
              <a:t>70</a:t>
            </a:r>
            <a:endParaRPr lang="en-US" sz="1500">
              <a:solidFill>
                <a:schemeClr val="bg1"/>
              </a:solidFill>
            </a:endParaRPr>
          </a:p>
        </p:txBody>
      </p:sp>
      <p:sp>
        <p:nvSpPr>
          <p:cNvPr id="30" name="Text Box 7"/>
          <p:cNvSpPr txBox="1">
            <a:spLocks noChangeAspect="1" noChangeArrowheads="1"/>
          </p:cNvSpPr>
          <p:nvPr/>
        </p:nvSpPr>
        <p:spPr bwMode="auto">
          <a:xfrm>
            <a:off x="6172200" y="4821238"/>
            <a:ext cx="666750" cy="320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500" b="1" dirty="0">
                <a:solidFill>
                  <a:srgbClr val="000000"/>
                </a:solidFill>
              </a:rPr>
              <a:t>75</a:t>
            </a:r>
            <a:endParaRPr lang="en-US" sz="1500" dirty="0">
              <a:solidFill>
                <a:schemeClr val="bg1"/>
              </a:solidFill>
            </a:endParaRPr>
          </a:p>
        </p:txBody>
      </p:sp>
      <p:sp>
        <p:nvSpPr>
          <p:cNvPr id="31" name="Text Box 8"/>
          <p:cNvSpPr txBox="1">
            <a:spLocks noChangeAspect="1" noChangeArrowheads="1"/>
          </p:cNvSpPr>
          <p:nvPr/>
        </p:nvSpPr>
        <p:spPr bwMode="auto">
          <a:xfrm>
            <a:off x="7658100" y="4724400"/>
            <a:ext cx="6667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2400" b="1" i="1">
                <a:solidFill>
                  <a:srgbClr val="000000"/>
                </a:solidFill>
                <a:latin typeface="Times New Roman" pitchFamily="18" charset="0"/>
              </a:rPr>
              <a:t>X</a:t>
            </a:r>
            <a:endParaRPr lang="en-US" sz="1500" i="1">
              <a:solidFill>
                <a:schemeClr val="bg1"/>
              </a:solidFill>
            </a:endParaRPr>
          </a:p>
        </p:txBody>
      </p:sp>
      <p:sp>
        <p:nvSpPr>
          <p:cNvPr id="32" name="Text Box 9"/>
          <p:cNvSpPr txBox="1">
            <a:spLocks noChangeAspect="1" noChangeArrowheads="1"/>
          </p:cNvSpPr>
          <p:nvPr/>
        </p:nvSpPr>
        <p:spPr bwMode="auto">
          <a:xfrm>
            <a:off x="2901950" y="4819650"/>
            <a:ext cx="555625" cy="320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500" b="1" dirty="0">
                <a:solidFill>
                  <a:srgbClr val="000000"/>
                </a:solidFill>
              </a:rPr>
              <a:t>65</a:t>
            </a:r>
            <a:endParaRPr lang="en-US" sz="1500" dirty="0">
              <a:solidFill>
                <a:schemeClr val="bg1"/>
              </a:solidFill>
            </a:endParaRPr>
          </a:p>
        </p:txBody>
      </p:sp>
      <p:sp>
        <p:nvSpPr>
          <p:cNvPr id="34" name="Line 11"/>
          <p:cNvSpPr>
            <a:spLocks noChangeAspect="1" noChangeShapeType="1"/>
          </p:cNvSpPr>
          <p:nvPr/>
        </p:nvSpPr>
        <p:spPr bwMode="auto">
          <a:xfrm>
            <a:off x="3103200" y="4741863"/>
            <a:ext cx="0" cy="79375"/>
          </a:xfrm>
          <a:prstGeom prst="line">
            <a:avLst/>
          </a:prstGeom>
          <a:noFill/>
          <a:ln w="254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5" name="Line 12"/>
          <p:cNvSpPr>
            <a:spLocks noChangeAspect="1" noChangeShapeType="1"/>
          </p:cNvSpPr>
          <p:nvPr/>
        </p:nvSpPr>
        <p:spPr bwMode="auto">
          <a:xfrm>
            <a:off x="4748400" y="4741863"/>
            <a:ext cx="0" cy="79375"/>
          </a:xfrm>
          <a:prstGeom prst="line">
            <a:avLst/>
          </a:prstGeom>
          <a:noFill/>
          <a:ln w="254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6" name="Line 13"/>
          <p:cNvSpPr>
            <a:spLocks noChangeAspect="1" noChangeShapeType="1"/>
          </p:cNvSpPr>
          <p:nvPr/>
        </p:nvSpPr>
        <p:spPr bwMode="auto">
          <a:xfrm>
            <a:off x="6368400" y="4741863"/>
            <a:ext cx="0" cy="79375"/>
          </a:xfrm>
          <a:prstGeom prst="line">
            <a:avLst/>
          </a:prstGeom>
          <a:noFill/>
          <a:ln w="254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9" name="Line 18"/>
          <p:cNvSpPr>
            <a:spLocks noChangeAspect="1" noChangeShapeType="1"/>
          </p:cNvSpPr>
          <p:nvPr/>
        </p:nvSpPr>
        <p:spPr bwMode="auto">
          <a:xfrm>
            <a:off x="1479600" y="4743450"/>
            <a:ext cx="6566400" cy="0"/>
          </a:xfrm>
          <a:prstGeom prst="line">
            <a:avLst/>
          </a:prstGeom>
          <a:noFill/>
          <a:ln w="254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4" name="Text Box 18"/>
          <p:cNvSpPr txBox="1">
            <a:spLocks noChangeArrowheads="1"/>
          </p:cNvSpPr>
          <p:nvPr/>
        </p:nvSpPr>
        <p:spPr bwMode="auto">
          <a:xfrm>
            <a:off x="800100" y="847725"/>
            <a:ext cx="14478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800" b="1">
                <a:solidFill>
                  <a:srgbClr val="000000"/>
                </a:solidFill>
              </a:rPr>
              <a:t>probability</a:t>
            </a:r>
          </a:p>
          <a:p>
            <a:r>
              <a:rPr lang="en-US" sz="1800" b="1">
                <a:solidFill>
                  <a:srgbClr val="000000"/>
                </a:solidFill>
              </a:rPr>
              <a:t>density</a:t>
            </a:r>
            <a:endParaRPr lang="en-US" sz="1500">
              <a:solidFill>
                <a:schemeClr val="bg1"/>
              </a:solidFill>
            </a:endParaRPr>
          </a:p>
        </p:txBody>
      </p:sp>
      <p:sp>
        <p:nvSpPr>
          <p:cNvPr id="55" name="Text Box 19"/>
          <p:cNvSpPr txBox="1">
            <a:spLocks noChangeArrowheads="1"/>
          </p:cNvSpPr>
          <p:nvPr/>
        </p:nvSpPr>
        <p:spPr bwMode="auto">
          <a:xfrm>
            <a:off x="800100" y="1457325"/>
            <a:ext cx="8382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2400" b="1" i="1">
                <a:solidFill>
                  <a:srgbClr val="000000"/>
                </a:solidFill>
                <a:latin typeface="Times New Roman" pitchFamily="18" charset="0"/>
              </a:rPr>
              <a:t>f</a:t>
            </a:r>
            <a:r>
              <a:rPr lang="en-US" sz="2400" b="1">
                <a:solidFill>
                  <a:srgbClr val="000000"/>
                </a:solidFill>
                <a:latin typeface="Times New Roman" pitchFamily="18" charset="0"/>
              </a:rPr>
              <a:t>(</a:t>
            </a:r>
            <a:r>
              <a:rPr lang="en-US" sz="2400" b="1" i="1">
                <a:solidFill>
                  <a:srgbClr val="000000"/>
                </a:solidFill>
                <a:latin typeface="Times New Roman" pitchFamily="18" charset="0"/>
              </a:rPr>
              <a:t>X</a:t>
            </a:r>
            <a:r>
              <a:rPr lang="en-US" sz="2400" b="1">
                <a:solidFill>
                  <a:srgbClr val="000000"/>
                </a:solidFill>
                <a:latin typeface="Times New Roman" pitchFamily="18" charset="0"/>
              </a:rPr>
              <a:t>)</a:t>
            </a:r>
            <a:endParaRPr lang="en-US" sz="1500" i="1">
              <a:solidFill>
                <a:schemeClr val="bg1"/>
              </a:solidFill>
            </a:endParaRPr>
          </a:p>
        </p:txBody>
      </p:sp>
      <p:sp>
        <p:nvSpPr>
          <p:cNvPr id="57" name="Line 21"/>
          <p:cNvSpPr>
            <a:spLocks noChangeShapeType="1"/>
          </p:cNvSpPr>
          <p:nvPr/>
        </p:nvSpPr>
        <p:spPr bwMode="auto">
          <a:xfrm>
            <a:off x="6375600" y="4727575"/>
            <a:ext cx="1670400" cy="0"/>
          </a:xfrm>
          <a:prstGeom prst="line">
            <a:avLst/>
          </a:prstGeom>
          <a:noFill/>
          <a:ln w="508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8" name="Line 20"/>
          <p:cNvSpPr>
            <a:spLocks noChangeShapeType="1"/>
          </p:cNvSpPr>
          <p:nvPr/>
        </p:nvSpPr>
        <p:spPr bwMode="auto">
          <a:xfrm>
            <a:off x="1476000" y="4727575"/>
            <a:ext cx="1627200" cy="0"/>
          </a:xfrm>
          <a:prstGeom prst="line">
            <a:avLst/>
          </a:prstGeom>
          <a:noFill/>
          <a:ln w="508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61" name="Freeform 20"/>
          <p:cNvSpPr>
            <a:spLocks noChangeAspect="1"/>
          </p:cNvSpPr>
          <p:nvPr/>
        </p:nvSpPr>
        <p:spPr bwMode="auto">
          <a:xfrm>
            <a:off x="3103563" y="2206625"/>
            <a:ext cx="3267075" cy="2514600"/>
          </a:xfrm>
          <a:custGeom>
            <a:avLst/>
            <a:gdLst>
              <a:gd name="T0" fmla="*/ 0 w 1440"/>
              <a:gd name="T1" fmla="*/ 0 h 864"/>
              <a:gd name="T2" fmla="*/ 0 w 1440"/>
              <a:gd name="T3" fmla="*/ 864 h 864"/>
              <a:gd name="T4" fmla="*/ 1440 w 1440"/>
              <a:gd name="T5" fmla="*/ 864 h 864"/>
              <a:gd name="T6" fmla="*/ 0 w 1440"/>
              <a:gd name="T7" fmla="*/ 0 h 864"/>
            </a:gdLst>
            <a:ahLst/>
            <a:cxnLst>
              <a:cxn ang="0">
                <a:pos x="T0" y="T1"/>
              </a:cxn>
              <a:cxn ang="0">
                <a:pos x="T2" y="T3"/>
              </a:cxn>
              <a:cxn ang="0">
                <a:pos x="T4" y="T5"/>
              </a:cxn>
              <a:cxn ang="0">
                <a:pos x="T6" y="T7"/>
              </a:cxn>
            </a:cxnLst>
            <a:rect l="0" t="0" r="r" b="b"/>
            <a:pathLst>
              <a:path w="1440" h="864">
                <a:moveTo>
                  <a:pt x="0" y="0"/>
                </a:moveTo>
                <a:lnTo>
                  <a:pt x="0" y="864"/>
                </a:lnTo>
                <a:lnTo>
                  <a:pt x="1440" y="864"/>
                </a:lnTo>
                <a:lnTo>
                  <a:pt x="0" y="0"/>
                </a:lnTo>
                <a:close/>
              </a:path>
            </a:pathLst>
          </a:custGeom>
          <a:solidFill>
            <a:srgbClr val="66FFFF"/>
          </a:solidFill>
          <a:ln w="9525">
            <a:solidFill>
              <a:srgbClr val="96969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62" name="Line 22"/>
          <p:cNvSpPr>
            <a:spLocks noChangeAspect="1" noChangeShapeType="1"/>
          </p:cNvSpPr>
          <p:nvPr/>
        </p:nvSpPr>
        <p:spPr bwMode="auto">
          <a:xfrm>
            <a:off x="3103563" y="2225675"/>
            <a:ext cx="3267075" cy="2514600"/>
          </a:xfrm>
          <a:prstGeom prst="line">
            <a:avLst/>
          </a:prstGeom>
          <a:noFill/>
          <a:ln w="508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8" name="Text Box 21"/>
          <p:cNvSpPr txBox="1">
            <a:spLocks noChangeAspect="1" noChangeArrowheads="1"/>
          </p:cNvSpPr>
          <p:nvPr/>
        </p:nvSpPr>
        <p:spPr bwMode="auto">
          <a:xfrm>
            <a:off x="838200" y="2066925"/>
            <a:ext cx="857250" cy="320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500" b="1">
                <a:solidFill>
                  <a:srgbClr val="000000"/>
                </a:solidFill>
              </a:rPr>
              <a:t>0.20</a:t>
            </a:r>
            <a:endParaRPr lang="en-US" sz="1500">
              <a:solidFill>
                <a:schemeClr val="bg1"/>
              </a:solidFill>
            </a:endParaRPr>
          </a:p>
        </p:txBody>
      </p:sp>
      <p:sp>
        <p:nvSpPr>
          <p:cNvPr id="33" name="Line 22"/>
          <p:cNvSpPr>
            <a:spLocks noChangeAspect="1" noChangeShapeType="1"/>
          </p:cNvSpPr>
          <p:nvPr/>
        </p:nvSpPr>
        <p:spPr bwMode="auto">
          <a:xfrm>
            <a:off x="1387475" y="2225675"/>
            <a:ext cx="79375" cy="0"/>
          </a:xfrm>
          <a:prstGeom prst="line">
            <a:avLst/>
          </a:prstGeom>
          <a:noFill/>
          <a:ln w="254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7" name="Line 23"/>
          <p:cNvSpPr>
            <a:spLocks noChangeAspect="1" noChangeShapeType="1"/>
          </p:cNvSpPr>
          <p:nvPr/>
        </p:nvSpPr>
        <p:spPr bwMode="auto">
          <a:xfrm>
            <a:off x="1387475" y="2852738"/>
            <a:ext cx="79375" cy="0"/>
          </a:xfrm>
          <a:prstGeom prst="line">
            <a:avLst/>
          </a:prstGeom>
          <a:noFill/>
          <a:ln w="254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8" name="Line 24"/>
          <p:cNvSpPr>
            <a:spLocks noChangeAspect="1" noChangeShapeType="1"/>
          </p:cNvSpPr>
          <p:nvPr/>
        </p:nvSpPr>
        <p:spPr bwMode="auto">
          <a:xfrm>
            <a:off x="1387475" y="3478213"/>
            <a:ext cx="79375" cy="0"/>
          </a:xfrm>
          <a:prstGeom prst="line">
            <a:avLst/>
          </a:prstGeom>
          <a:noFill/>
          <a:ln w="254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0" name="Line 25"/>
          <p:cNvSpPr>
            <a:spLocks noChangeAspect="1" noChangeShapeType="1"/>
          </p:cNvSpPr>
          <p:nvPr/>
        </p:nvSpPr>
        <p:spPr bwMode="auto">
          <a:xfrm>
            <a:off x="1387475" y="4105275"/>
            <a:ext cx="79375" cy="0"/>
          </a:xfrm>
          <a:prstGeom prst="line">
            <a:avLst/>
          </a:prstGeom>
          <a:noFill/>
          <a:ln w="254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1" name="Text Box 26"/>
          <p:cNvSpPr txBox="1">
            <a:spLocks noChangeAspect="1" noChangeArrowheads="1"/>
          </p:cNvSpPr>
          <p:nvPr/>
        </p:nvSpPr>
        <p:spPr bwMode="auto">
          <a:xfrm>
            <a:off x="838200" y="2676525"/>
            <a:ext cx="857250" cy="320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500" b="1">
                <a:solidFill>
                  <a:srgbClr val="000000"/>
                </a:solidFill>
              </a:rPr>
              <a:t>0.15</a:t>
            </a:r>
            <a:endParaRPr lang="en-US" sz="1500">
              <a:solidFill>
                <a:schemeClr val="bg1"/>
              </a:solidFill>
            </a:endParaRPr>
          </a:p>
        </p:txBody>
      </p:sp>
      <p:sp>
        <p:nvSpPr>
          <p:cNvPr id="42" name="Text Box 27"/>
          <p:cNvSpPr txBox="1">
            <a:spLocks noChangeAspect="1" noChangeArrowheads="1"/>
          </p:cNvSpPr>
          <p:nvPr/>
        </p:nvSpPr>
        <p:spPr bwMode="auto">
          <a:xfrm>
            <a:off x="838200" y="3309938"/>
            <a:ext cx="857250" cy="320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500" b="1">
                <a:solidFill>
                  <a:srgbClr val="000000"/>
                </a:solidFill>
              </a:rPr>
              <a:t>0.10</a:t>
            </a:r>
            <a:endParaRPr lang="en-US" sz="1500">
              <a:solidFill>
                <a:schemeClr val="bg1"/>
              </a:solidFill>
            </a:endParaRPr>
          </a:p>
        </p:txBody>
      </p:sp>
      <p:sp>
        <p:nvSpPr>
          <p:cNvPr id="43" name="Text Box 28"/>
          <p:cNvSpPr txBox="1">
            <a:spLocks noChangeAspect="1" noChangeArrowheads="1"/>
          </p:cNvSpPr>
          <p:nvPr/>
        </p:nvSpPr>
        <p:spPr bwMode="auto">
          <a:xfrm>
            <a:off x="838200" y="3956050"/>
            <a:ext cx="857250" cy="320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500" b="1">
                <a:solidFill>
                  <a:srgbClr val="000000"/>
                </a:solidFill>
              </a:rPr>
              <a:t>0.05</a:t>
            </a:r>
            <a:endParaRPr lang="en-US" sz="1500">
              <a:solidFill>
                <a:schemeClr val="bg1"/>
              </a:solidFill>
            </a:endParaRPr>
          </a:p>
        </p:txBody>
      </p:sp>
      <p:sp>
        <p:nvSpPr>
          <p:cNvPr id="44" name="Text Box 33"/>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In this example, the probability density function is a line of the form </a:t>
            </a:r>
            <a:r>
              <a:rPr lang="en-GB" sz="1500" b="1" i="1"/>
              <a:t>f</a:t>
            </a:r>
            <a:r>
              <a:rPr lang="en-GB" sz="1500" b="1"/>
              <a:t>(</a:t>
            </a:r>
            <a:r>
              <a:rPr lang="en-GB" sz="1500" b="1" i="1"/>
              <a:t>X</a:t>
            </a:r>
            <a:r>
              <a:rPr lang="en-GB" sz="1500" b="1"/>
              <a:t>) = </a:t>
            </a:r>
            <a:r>
              <a:rPr lang="en-GB" sz="1500" b="1" i="1"/>
              <a:t>b</a:t>
            </a:r>
            <a:r>
              <a:rPr lang="en-GB" sz="1500" b="1" baseline="-25000"/>
              <a:t>1</a:t>
            </a:r>
            <a:r>
              <a:rPr lang="en-GB" sz="1500" b="1"/>
              <a:t> + </a:t>
            </a:r>
            <a:r>
              <a:rPr lang="en-GB" sz="1500" b="1" i="1"/>
              <a:t>b</a:t>
            </a:r>
            <a:r>
              <a:rPr lang="en-GB" sz="1500" b="1" baseline="-25000"/>
              <a:t>2</a:t>
            </a:r>
            <a:r>
              <a:rPr lang="en-GB" sz="1500" b="1" i="1"/>
              <a:t>X</a:t>
            </a:r>
            <a:r>
              <a:rPr lang="en-GB" sz="1500" b="1"/>
              <a:t>.  To pass through the points (65, 0.20) and (75, 0), </a:t>
            </a:r>
            <a:r>
              <a:rPr lang="en-GB" sz="1500" b="1" i="1"/>
              <a:t>b</a:t>
            </a:r>
            <a:r>
              <a:rPr lang="en-GB" sz="1500" b="1" baseline="-25000"/>
              <a:t>1</a:t>
            </a:r>
            <a:r>
              <a:rPr lang="en-GB" sz="1500" b="1"/>
              <a:t> must equal 1.50 and </a:t>
            </a:r>
            <a:r>
              <a:rPr lang="en-GB" sz="1500" b="1" i="1"/>
              <a:t>b</a:t>
            </a:r>
            <a:r>
              <a:rPr lang="en-GB" sz="1500" b="1" baseline="-25000"/>
              <a:t>2</a:t>
            </a:r>
            <a:r>
              <a:rPr lang="en-GB" sz="1500" b="1"/>
              <a:t> must equal -0.02.</a:t>
            </a:r>
          </a:p>
        </p:txBody>
      </p:sp>
      <p:sp>
        <p:nvSpPr>
          <p:cNvPr id="48" name="Rectangle 16"/>
          <p:cNvSpPr>
            <a:spLocks noChangeArrowheads="1"/>
          </p:cNvSpPr>
          <p:nvPr/>
        </p:nvSpPr>
        <p:spPr bwMode="auto">
          <a:xfrm>
            <a:off x="3400424" y="673100"/>
            <a:ext cx="4733925" cy="9144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45" name="Rectangle 36"/>
          <p:cNvSpPr>
            <a:spLocks noChangeArrowheads="1"/>
          </p:cNvSpPr>
          <p:nvPr/>
        </p:nvSpPr>
        <p:spPr bwMode="auto">
          <a:xfrm>
            <a:off x="3546000" y="684213"/>
            <a:ext cx="4514377"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sz="2400" b="1" i="1" dirty="0" smtClean="0">
                <a:solidFill>
                  <a:srgbClr val="000000"/>
                </a:solidFill>
                <a:latin typeface="Times New Roman" pitchFamily="18" charset="0"/>
              </a:rPr>
              <a:t>f</a:t>
            </a:r>
            <a:r>
              <a:rPr lang="en-US" sz="2400" b="1" dirty="0" smtClean="0">
                <a:solidFill>
                  <a:srgbClr val="000000"/>
                </a:solidFill>
                <a:latin typeface="Times New Roman" pitchFamily="18" charset="0"/>
              </a:rPr>
              <a:t>(</a:t>
            </a:r>
            <a:r>
              <a:rPr lang="en-US" sz="2400" b="1" i="1" dirty="0" smtClean="0">
                <a:solidFill>
                  <a:srgbClr val="000000"/>
                </a:solidFill>
                <a:latin typeface="Times New Roman" pitchFamily="18" charset="0"/>
              </a:rPr>
              <a:t>X</a:t>
            </a:r>
            <a:r>
              <a:rPr lang="en-US" sz="2400" b="1" dirty="0">
                <a:solidFill>
                  <a:srgbClr val="000000"/>
                </a:solidFill>
                <a:latin typeface="Times New Roman" pitchFamily="18" charset="0"/>
              </a:rPr>
              <a:t>) = 1.50 </a:t>
            </a:r>
            <a:r>
              <a:rPr lang="en-US" sz="2400" b="1" dirty="0">
                <a:solidFill>
                  <a:srgbClr val="000000"/>
                </a:solidFill>
                <a:latin typeface="Times New Roman" pitchFamily="18" charset="0"/>
                <a:cs typeface="Times New Roman" pitchFamily="18" charset="0"/>
              </a:rPr>
              <a:t>–</a:t>
            </a:r>
            <a:r>
              <a:rPr lang="en-US" sz="2400" b="1" dirty="0">
                <a:solidFill>
                  <a:srgbClr val="000000"/>
                </a:solidFill>
                <a:latin typeface="Times New Roman" pitchFamily="18" charset="0"/>
              </a:rPr>
              <a:t> 0.02</a:t>
            </a:r>
            <a:r>
              <a:rPr lang="en-US" sz="2400" b="1" i="1" dirty="0">
                <a:solidFill>
                  <a:srgbClr val="000000"/>
                </a:solidFill>
                <a:latin typeface="Times New Roman" pitchFamily="18" charset="0"/>
              </a:rPr>
              <a:t>X</a:t>
            </a:r>
            <a:r>
              <a:rPr lang="en-US" sz="2400" b="1" dirty="0">
                <a:solidFill>
                  <a:srgbClr val="000000"/>
                </a:solidFill>
                <a:latin typeface="Times New Roman" pitchFamily="18" charset="0"/>
              </a:rPr>
              <a:t> </a:t>
            </a:r>
            <a:r>
              <a:rPr lang="en-US" sz="1800" b="1" dirty="0">
                <a:solidFill>
                  <a:srgbClr val="000000"/>
                </a:solidFill>
              </a:rPr>
              <a:t>for</a:t>
            </a:r>
            <a:r>
              <a:rPr lang="en-US" sz="2400" b="1" dirty="0">
                <a:solidFill>
                  <a:srgbClr val="000000"/>
                </a:solidFill>
                <a:latin typeface="Times New Roman" pitchFamily="18" charset="0"/>
              </a:rPr>
              <a:t> 65 </a:t>
            </a:r>
            <a:r>
              <a:rPr lang="en-US" sz="2400" b="1" dirty="0">
                <a:solidFill>
                  <a:srgbClr val="000000"/>
                </a:solidFill>
                <a:latin typeface="Times New Roman" pitchFamily="18" charset="0"/>
                <a:sym typeface="Times New Roman Special G2" pitchFamily="18" charset="2"/>
              </a:rPr>
              <a:t>   </a:t>
            </a:r>
            <a:r>
              <a:rPr lang="en-US" sz="2400" b="1" i="1" dirty="0">
                <a:solidFill>
                  <a:srgbClr val="000000"/>
                </a:solidFill>
                <a:latin typeface="Times New Roman" pitchFamily="18" charset="0"/>
              </a:rPr>
              <a:t>X</a:t>
            </a:r>
            <a:r>
              <a:rPr lang="en-US" sz="2400" b="1" dirty="0">
                <a:solidFill>
                  <a:srgbClr val="000000"/>
                </a:solidFill>
                <a:latin typeface="Times New Roman" pitchFamily="18" charset="0"/>
              </a:rPr>
              <a:t> </a:t>
            </a:r>
            <a:r>
              <a:rPr lang="en-US" sz="2400" b="1" dirty="0">
                <a:solidFill>
                  <a:srgbClr val="000000"/>
                </a:solidFill>
                <a:latin typeface="Times New Roman" pitchFamily="18" charset="0"/>
                <a:sym typeface="Times New Roman Special G2" pitchFamily="18" charset="2"/>
              </a:rPr>
              <a:t>  </a:t>
            </a:r>
            <a:r>
              <a:rPr lang="en-US" sz="2400" b="1" dirty="0">
                <a:solidFill>
                  <a:srgbClr val="000000"/>
                </a:solidFill>
                <a:latin typeface="Times New Roman" pitchFamily="18" charset="0"/>
              </a:rPr>
              <a:t> 75</a:t>
            </a:r>
          </a:p>
          <a:p>
            <a:r>
              <a:rPr lang="en-US" sz="2400" b="1" i="1" dirty="0" smtClean="0">
                <a:solidFill>
                  <a:srgbClr val="000000"/>
                </a:solidFill>
                <a:latin typeface="Times New Roman" pitchFamily="18" charset="0"/>
              </a:rPr>
              <a:t>f</a:t>
            </a:r>
            <a:r>
              <a:rPr lang="en-US" sz="2400" b="1" dirty="0" smtClean="0">
                <a:solidFill>
                  <a:srgbClr val="000000"/>
                </a:solidFill>
                <a:latin typeface="Times New Roman" pitchFamily="18" charset="0"/>
              </a:rPr>
              <a:t>(</a:t>
            </a:r>
            <a:r>
              <a:rPr lang="en-US" sz="2400" b="1" i="1" dirty="0" smtClean="0">
                <a:solidFill>
                  <a:srgbClr val="000000"/>
                </a:solidFill>
                <a:latin typeface="Times New Roman" pitchFamily="18" charset="0"/>
              </a:rPr>
              <a:t>X</a:t>
            </a:r>
            <a:r>
              <a:rPr lang="en-US" sz="2400" b="1" dirty="0">
                <a:solidFill>
                  <a:srgbClr val="000000"/>
                </a:solidFill>
                <a:latin typeface="Times New Roman" pitchFamily="18" charset="0"/>
              </a:rPr>
              <a:t>) = 0 </a:t>
            </a:r>
            <a:r>
              <a:rPr lang="en-US" sz="1800" b="1" dirty="0">
                <a:solidFill>
                  <a:srgbClr val="000000"/>
                </a:solidFill>
              </a:rPr>
              <a:t>for</a:t>
            </a:r>
            <a:r>
              <a:rPr lang="en-US" sz="2400" b="1" dirty="0">
                <a:solidFill>
                  <a:srgbClr val="000000"/>
                </a:solidFill>
                <a:latin typeface="Times New Roman" pitchFamily="18" charset="0"/>
              </a:rPr>
              <a:t> </a:t>
            </a:r>
            <a:r>
              <a:rPr lang="en-US" sz="2400" b="1" i="1" dirty="0">
                <a:solidFill>
                  <a:srgbClr val="000000"/>
                </a:solidFill>
                <a:latin typeface="Times New Roman" pitchFamily="18" charset="0"/>
              </a:rPr>
              <a:t>X</a:t>
            </a:r>
            <a:r>
              <a:rPr lang="en-US" sz="2400" b="1" dirty="0">
                <a:solidFill>
                  <a:srgbClr val="000000"/>
                </a:solidFill>
                <a:latin typeface="Times New Roman" pitchFamily="18" charset="0"/>
              </a:rPr>
              <a:t> &lt; 65 </a:t>
            </a:r>
            <a:r>
              <a:rPr lang="en-US" sz="1800" b="1" dirty="0">
                <a:solidFill>
                  <a:srgbClr val="000000"/>
                </a:solidFill>
              </a:rPr>
              <a:t>and</a:t>
            </a:r>
            <a:r>
              <a:rPr lang="en-US" sz="2400" b="1" dirty="0">
                <a:solidFill>
                  <a:srgbClr val="000000"/>
                </a:solidFill>
                <a:latin typeface="Times New Roman" pitchFamily="18" charset="0"/>
              </a:rPr>
              <a:t> </a:t>
            </a:r>
            <a:r>
              <a:rPr lang="en-US" sz="2400" b="1" i="1" dirty="0">
                <a:solidFill>
                  <a:srgbClr val="000000"/>
                </a:solidFill>
                <a:latin typeface="Times New Roman" pitchFamily="18" charset="0"/>
              </a:rPr>
              <a:t>X</a:t>
            </a:r>
            <a:r>
              <a:rPr lang="en-US" sz="2400" b="1" dirty="0">
                <a:solidFill>
                  <a:srgbClr val="000000"/>
                </a:solidFill>
                <a:latin typeface="Times New Roman" pitchFamily="18" charset="0"/>
              </a:rPr>
              <a:t> &gt; 75</a:t>
            </a:r>
          </a:p>
        </p:txBody>
      </p:sp>
      <p:graphicFrame>
        <p:nvGraphicFramePr>
          <p:cNvPr id="46" name="Object 37"/>
          <p:cNvGraphicFramePr>
            <a:graphicFrameLocks noChangeAspect="1"/>
          </p:cNvGraphicFramePr>
          <p:nvPr>
            <p:extLst>
              <p:ext uri="{D42A27DB-BD31-4B8C-83A1-F6EECF244321}">
                <p14:modId xmlns:p14="http://schemas.microsoft.com/office/powerpoint/2010/main" val="2487395496"/>
              </p:ext>
            </p:extLst>
          </p:nvPr>
        </p:nvGraphicFramePr>
        <p:xfrm>
          <a:off x="6851650" y="800100"/>
          <a:ext cx="201613" cy="239713"/>
        </p:xfrm>
        <a:graphic>
          <a:graphicData uri="http://schemas.openxmlformats.org/presentationml/2006/ole">
            <mc:AlternateContent xmlns:mc="http://schemas.openxmlformats.org/markup-compatibility/2006">
              <mc:Choice xmlns:v="urn:schemas-microsoft-com:vml" Requires="v">
                <p:oleObj spid="_x0000_s167960" name="Equation" r:id="rId3" imgW="203040" imgH="241200" progId="Equation.3">
                  <p:embed/>
                </p:oleObj>
              </mc:Choice>
              <mc:Fallback>
                <p:oleObj name="Equation" r:id="rId3" imgW="203040" imgH="2412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51650" y="800100"/>
                        <a:ext cx="201613" cy="2397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7" name="Object 38"/>
          <p:cNvGraphicFramePr>
            <a:graphicFrameLocks noChangeAspect="1"/>
          </p:cNvGraphicFramePr>
          <p:nvPr>
            <p:extLst>
              <p:ext uri="{D42A27DB-BD31-4B8C-83A1-F6EECF244321}">
                <p14:modId xmlns:p14="http://schemas.microsoft.com/office/powerpoint/2010/main" val="3731570175"/>
              </p:ext>
            </p:extLst>
          </p:nvPr>
        </p:nvGraphicFramePr>
        <p:xfrm>
          <a:off x="7354888" y="800100"/>
          <a:ext cx="201612" cy="239713"/>
        </p:xfrm>
        <a:graphic>
          <a:graphicData uri="http://schemas.openxmlformats.org/presentationml/2006/ole">
            <mc:AlternateContent xmlns:mc="http://schemas.openxmlformats.org/markup-compatibility/2006">
              <mc:Choice xmlns:v="urn:schemas-microsoft-com:vml" Requires="v">
                <p:oleObj spid="_x0000_s167961" name="Equation" r:id="rId5" imgW="203040" imgH="241200" progId="Equation.3">
                  <p:embed/>
                </p:oleObj>
              </mc:Choice>
              <mc:Fallback>
                <p:oleObj name="Equation" r:id="rId5" imgW="203040" imgH="2412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354888" y="800100"/>
                        <a:ext cx="201612" cy="2397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4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50"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CONTINUOUS RANDOM VARIABLES</a:t>
            </a:r>
            <a:endParaRPr lang="en-GB" sz="1600" dirty="0">
              <a:latin typeface="Times New Roman" pitchFamily="18" charset="0"/>
            </a:endParaRPr>
          </a:p>
        </p:txBody>
      </p:sp>
    </p:spTree>
    <p:extLst>
      <p:ext uri="{BB962C8B-B14F-4D97-AF65-F5344CB8AC3E}">
        <p14:creationId xmlns:p14="http://schemas.microsoft.com/office/powerpoint/2010/main" val="225542753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Rectangle 46"/>
          <p:cNvSpPr/>
          <p:nvPr/>
        </p:nvSpPr>
        <p:spPr bwMode="auto">
          <a:xfrm>
            <a:off x="561975" y="790574"/>
            <a:ext cx="7877175" cy="459472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61" name="Freeform 20"/>
          <p:cNvSpPr>
            <a:spLocks noChangeAspect="1"/>
          </p:cNvSpPr>
          <p:nvPr/>
        </p:nvSpPr>
        <p:spPr bwMode="auto">
          <a:xfrm>
            <a:off x="3103563" y="2206625"/>
            <a:ext cx="3267075" cy="2514600"/>
          </a:xfrm>
          <a:custGeom>
            <a:avLst/>
            <a:gdLst>
              <a:gd name="T0" fmla="*/ 0 w 1440"/>
              <a:gd name="T1" fmla="*/ 0 h 864"/>
              <a:gd name="T2" fmla="*/ 0 w 1440"/>
              <a:gd name="T3" fmla="*/ 864 h 864"/>
              <a:gd name="T4" fmla="*/ 1440 w 1440"/>
              <a:gd name="T5" fmla="*/ 864 h 864"/>
              <a:gd name="T6" fmla="*/ 0 w 1440"/>
              <a:gd name="T7" fmla="*/ 0 h 864"/>
            </a:gdLst>
            <a:ahLst/>
            <a:cxnLst>
              <a:cxn ang="0">
                <a:pos x="T0" y="T1"/>
              </a:cxn>
              <a:cxn ang="0">
                <a:pos x="T2" y="T3"/>
              </a:cxn>
              <a:cxn ang="0">
                <a:pos x="T4" y="T5"/>
              </a:cxn>
              <a:cxn ang="0">
                <a:pos x="T6" y="T7"/>
              </a:cxn>
            </a:cxnLst>
            <a:rect l="0" t="0" r="r" b="b"/>
            <a:pathLst>
              <a:path w="1440" h="864">
                <a:moveTo>
                  <a:pt x="0" y="0"/>
                </a:moveTo>
                <a:lnTo>
                  <a:pt x="0" y="864"/>
                </a:lnTo>
                <a:lnTo>
                  <a:pt x="1440" y="864"/>
                </a:lnTo>
                <a:lnTo>
                  <a:pt x="0" y="0"/>
                </a:lnTo>
                <a:close/>
              </a:path>
            </a:pathLst>
          </a:custGeom>
          <a:solidFill>
            <a:srgbClr val="969696"/>
          </a:solidFill>
          <a:ln w="9525">
            <a:solidFill>
              <a:srgbClr val="969696"/>
            </a:solidFill>
            <a:round/>
            <a:headEnd/>
            <a:tailEnd/>
          </a:ln>
          <a:effectLst/>
          <a:extLst/>
        </p:spPr>
        <p:txBody>
          <a:bodyPr wrap="none" anchor="ctr"/>
          <a:lstStyle/>
          <a:p>
            <a:endParaRPr lang="en-GB"/>
          </a:p>
        </p:txBody>
      </p:sp>
      <p:sp>
        <p:nvSpPr>
          <p:cNvPr id="50" name="Freeform 3"/>
          <p:cNvSpPr>
            <a:spLocks noChangeAspect="1"/>
          </p:cNvSpPr>
          <p:nvPr/>
        </p:nvSpPr>
        <p:spPr bwMode="auto">
          <a:xfrm>
            <a:off x="4738688" y="3484800"/>
            <a:ext cx="1635125" cy="1257300"/>
          </a:xfrm>
          <a:custGeom>
            <a:avLst/>
            <a:gdLst>
              <a:gd name="T0" fmla="*/ 0 w 1440"/>
              <a:gd name="T1" fmla="*/ 0 h 864"/>
              <a:gd name="T2" fmla="*/ 0 w 1440"/>
              <a:gd name="T3" fmla="*/ 864 h 864"/>
              <a:gd name="T4" fmla="*/ 1440 w 1440"/>
              <a:gd name="T5" fmla="*/ 864 h 864"/>
              <a:gd name="T6" fmla="*/ 0 w 1440"/>
              <a:gd name="T7" fmla="*/ 0 h 864"/>
            </a:gdLst>
            <a:ahLst/>
            <a:cxnLst>
              <a:cxn ang="0">
                <a:pos x="T0" y="T1"/>
              </a:cxn>
              <a:cxn ang="0">
                <a:pos x="T2" y="T3"/>
              </a:cxn>
              <a:cxn ang="0">
                <a:pos x="T4" y="T5"/>
              </a:cxn>
              <a:cxn ang="0">
                <a:pos x="T6" y="T7"/>
              </a:cxn>
            </a:cxnLst>
            <a:rect l="0" t="0" r="r" b="b"/>
            <a:pathLst>
              <a:path w="1440" h="864">
                <a:moveTo>
                  <a:pt x="0" y="0"/>
                </a:moveTo>
                <a:lnTo>
                  <a:pt x="0" y="864"/>
                </a:lnTo>
                <a:lnTo>
                  <a:pt x="1440" y="864"/>
                </a:lnTo>
                <a:lnTo>
                  <a:pt x="0" y="0"/>
                </a:lnTo>
                <a:close/>
              </a:path>
            </a:pathLst>
          </a:custGeom>
          <a:solidFill>
            <a:srgbClr val="00FFFF"/>
          </a:solidFill>
          <a:ln w="9525">
            <a:solidFill>
              <a:srgbClr val="96969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2"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56692" name="Text Box 20"/>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2400">
                <a:solidFill>
                  <a:schemeClr val="tx1"/>
                </a:solidFill>
                <a:latin typeface="Times New Roman" pitchFamily="18" charset="0"/>
              </a:defRPr>
            </a:lvl1pPr>
            <a:lvl2pPr>
              <a:tabLst>
                <a:tab pos="179388" algn="r"/>
              </a:tabLst>
              <a:defRPr sz="2400">
                <a:solidFill>
                  <a:schemeClr val="tx1"/>
                </a:solidFill>
                <a:latin typeface="Times New Roman" pitchFamily="18" charset="0"/>
              </a:defRPr>
            </a:lvl2pPr>
            <a:lvl3pPr>
              <a:tabLst>
                <a:tab pos="179388" algn="r"/>
              </a:tabLst>
              <a:defRPr sz="2400">
                <a:solidFill>
                  <a:schemeClr val="tx1"/>
                </a:solidFill>
                <a:latin typeface="Times New Roman" pitchFamily="18" charset="0"/>
              </a:defRPr>
            </a:lvl3pPr>
            <a:lvl4pPr>
              <a:tabLst>
                <a:tab pos="179388" algn="r"/>
              </a:tabLst>
              <a:defRPr sz="2400">
                <a:solidFill>
                  <a:schemeClr val="tx1"/>
                </a:solidFill>
                <a:latin typeface="Times New Roman" pitchFamily="18" charset="0"/>
              </a:defRPr>
            </a:lvl4pPr>
            <a:lvl5pPr>
              <a:tabLst>
                <a:tab pos="179388" algn="r"/>
              </a:tabLst>
              <a:defRPr sz="2400">
                <a:solidFill>
                  <a:schemeClr val="tx1"/>
                </a:solidFill>
                <a:latin typeface="Times New Roman" pitchFamily="18" charset="0"/>
              </a:defRPr>
            </a:lvl5pPr>
            <a:lvl6pPr eaLnBrk="0" fontAlgn="base" hangingPunct="0">
              <a:spcBef>
                <a:spcPct val="0"/>
              </a:spcBef>
              <a:spcAft>
                <a:spcPct val="0"/>
              </a:spcAft>
              <a:tabLst>
                <a:tab pos="179388" algn="r"/>
              </a:tabLst>
              <a:defRPr sz="2400">
                <a:solidFill>
                  <a:schemeClr val="tx1"/>
                </a:solidFill>
                <a:latin typeface="Times New Roman" pitchFamily="18" charset="0"/>
              </a:defRPr>
            </a:lvl6pPr>
            <a:lvl7pPr eaLnBrk="0" fontAlgn="base" hangingPunct="0">
              <a:spcBef>
                <a:spcPct val="0"/>
              </a:spcBef>
              <a:spcAft>
                <a:spcPct val="0"/>
              </a:spcAft>
              <a:tabLst>
                <a:tab pos="179388" algn="r"/>
              </a:tabLst>
              <a:defRPr sz="2400">
                <a:solidFill>
                  <a:schemeClr val="tx1"/>
                </a:solidFill>
                <a:latin typeface="Times New Roman" pitchFamily="18" charset="0"/>
              </a:defRPr>
            </a:lvl7pPr>
            <a:lvl8pPr eaLnBrk="0" fontAlgn="base" hangingPunct="0">
              <a:spcBef>
                <a:spcPct val="0"/>
              </a:spcBef>
              <a:spcAft>
                <a:spcPct val="0"/>
              </a:spcAft>
              <a:tabLst>
                <a:tab pos="179388" algn="r"/>
              </a:tabLst>
              <a:defRPr sz="2400">
                <a:solidFill>
                  <a:schemeClr val="tx1"/>
                </a:solidFill>
                <a:latin typeface="Times New Roman" pitchFamily="18" charset="0"/>
              </a:defRPr>
            </a:lvl8pPr>
            <a:lvl9pPr eaLnBrk="0" fontAlgn="base" hangingPunct="0">
              <a:spcBef>
                <a:spcPct val="0"/>
              </a:spcBef>
              <a:spcAft>
                <a:spcPct val="0"/>
              </a:spcAft>
              <a:tabLst>
                <a:tab pos="179388" algn="r"/>
              </a:tabLst>
              <a:defRPr sz="2400">
                <a:solidFill>
                  <a:schemeClr val="tx1"/>
                </a:solidFill>
                <a:latin typeface="Times New Roman" pitchFamily="18" charset="0"/>
              </a:defRPr>
            </a:lvl9pPr>
          </a:lstStyle>
          <a:p>
            <a:pPr>
              <a:spcBef>
                <a:spcPct val="50000"/>
              </a:spcBef>
            </a:pPr>
            <a:r>
              <a:rPr lang="en-US" sz="1000" dirty="0">
                <a:solidFill>
                  <a:srgbClr val="3366FF"/>
                </a:solidFill>
                <a:latin typeface="Arial" charset="0"/>
              </a:rPr>
              <a:t>	</a:t>
            </a:r>
            <a:r>
              <a:rPr lang="en-US" sz="1000" dirty="0" smtClean="0">
                <a:solidFill>
                  <a:srgbClr val="3366FF"/>
                </a:solidFill>
                <a:latin typeface="Arial" charset="0"/>
              </a:rPr>
              <a:t>22</a:t>
            </a:r>
            <a:endParaRPr lang="en-US" sz="1000" dirty="0">
              <a:solidFill>
                <a:srgbClr val="3366FF"/>
              </a:solidFill>
              <a:latin typeface="Arial" charset="0"/>
            </a:endParaRPr>
          </a:p>
        </p:txBody>
      </p:sp>
      <p:sp>
        <p:nvSpPr>
          <p:cNvPr id="25" name="Line 2"/>
          <p:cNvSpPr>
            <a:spLocks noChangeAspect="1" noChangeShapeType="1"/>
          </p:cNvSpPr>
          <p:nvPr/>
        </p:nvSpPr>
        <p:spPr bwMode="auto">
          <a:xfrm>
            <a:off x="1479600" y="1598613"/>
            <a:ext cx="0" cy="3153600"/>
          </a:xfrm>
          <a:prstGeom prst="line">
            <a:avLst/>
          </a:prstGeom>
          <a:noFill/>
          <a:ln w="254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9" name="Text Box 6"/>
          <p:cNvSpPr txBox="1">
            <a:spLocks noChangeAspect="1" noChangeArrowheads="1"/>
          </p:cNvSpPr>
          <p:nvPr/>
        </p:nvSpPr>
        <p:spPr bwMode="auto">
          <a:xfrm>
            <a:off x="4552950" y="4821238"/>
            <a:ext cx="666750" cy="320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500" b="1">
                <a:solidFill>
                  <a:srgbClr val="000000"/>
                </a:solidFill>
              </a:rPr>
              <a:t>70</a:t>
            </a:r>
            <a:endParaRPr lang="en-US" sz="1500">
              <a:solidFill>
                <a:schemeClr val="bg1"/>
              </a:solidFill>
            </a:endParaRPr>
          </a:p>
        </p:txBody>
      </p:sp>
      <p:sp>
        <p:nvSpPr>
          <p:cNvPr id="30" name="Text Box 7"/>
          <p:cNvSpPr txBox="1">
            <a:spLocks noChangeAspect="1" noChangeArrowheads="1"/>
          </p:cNvSpPr>
          <p:nvPr/>
        </p:nvSpPr>
        <p:spPr bwMode="auto">
          <a:xfrm>
            <a:off x="6172200" y="4821238"/>
            <a:ext cx="666750" cy="320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500" b="1" dirty="0">
                <a:solidFill>
                  <a:srgbClr val="000000"/>
                </a:solidFill>
              </a:rPr>
              <a:t>75</a:t>
            </a:r>
            <a:endParaRPr lang="en-US" sz="1500" dirty="0">
              <a:solidFill>
                <a:schemeClr val="bg1"/>
              </a:solidFill>
            </a:endParaRPr>
          </a:p>
        </p:txBody>
      </p:sp>
      <p:sp>
        <p:nvSpPr>
          <p:cNvPr id="31" name="Text Box 8"/>
          <p:cNvSpPr txBox="1">
            <a:spLocks noChangeAspect="1" noChangeArrowheads="1"/>
          </p:cNvSpPr>
          <p:nvPr/>
        </p:nvSpPr>
        <p:spPr bwMode="auto">
          <a:xfrm>
            <a:off x="7658100" y="4724400"/>
            <a:ext cx="6667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2400" b="1" i="1">
                <a:solidFill>
                  <a:srgbClr val="000000"/>
                </a:solidFill>
                <a:latin typeface="Times New Roman" pitchFamily="18" charset="0"/>
              </a:rPr>
              <a:t>X</a:t>
            </a:r>
            <a:endParaRPr lang="en-US" sz="1500" i="1">
              <a:solidFill>
                <a:schemeClr val="bg1"/>
              </a:solidFill>
            </a:endParaRPr>
          </a:p>
        </p:txBody>
      </p:sp>
      <p:sp>
        <p:nvSpPr>
          <p:cNvPr id="32" name="Text Box 9"/>
          <p:cNvSpPr txBox="1">
            <a:spLocks noChangeAspect="1" noChangeArrowheads="1"/>
          </p:cNvSpPr>
          <p:nvPr/>
        </p:nvSpPr>
        <p:spPr bwMode="auto">
          <a:xfrm>
            <a:off x="2901950" y="4819650"/>
            <a:ext cx="555625" cy="320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500" b="1" dirty="0">
                <a:solidFill>
                  <a:srgbClr val="000000"/>
                </a:solidFill>
              </a:rPr>
              <a:t>65</a:t>
            </a:r>
            <a:endParaRPr lang="en-US" sz="1500" dirty="0">
              <a:solidFill>
                <a:schemeClr val="bg1"/>
              </a:solidFill>
            </a:endParaRPr>
          </a:p>
        </p:txBody>
      </p:sp>
      <p:sp>
        <p:nvSpPr>
          <p:cNvPr id="34" name="Line 11"/>
          <p:cNvSpPr>
            <a:spLocks noChangeAspect="1" noChangeShapeType="1"/>
          </p:cNvSpPr>
          <p:nvPr/>
        </p:nvSpPr>
        <p:spPr bwMode="auto">
          <a:xfrm>
            <a:off x="3103200" y="4741863"/>
            <a:ext cx="0" cy="79375"/>
          </a:xfrm>
          <a:prstGeom prst="line">
            <a:avLst/>
          </a:prstGeom>
          <a:noFill/>
          <a:ln w="254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5" name="Line 12"/>
          <p:cNvSpPr>
            <a:spLocks noChangeAspect="1" noChangeShapeType="1"/>
          </p:cNvSpPr>
          <p:nvPr/>
        </p:nvSpPr>
        <p:spPr bwMode="auto">
          <a:xfrm>
            <a:off x="4748400" y="4741863"/>
            <a:ext cx="0" cy="79375"/>
          </a:xfrm>
          <a:prstGeom prst="line">
            <a:avLst/>
          </a:prstGeom>
          <a:noFill/>
          <a:ln w="254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6" name="Line 13"/>
          <p:cNvSpPr>
            <a:spLocks noChangeAspect="1" noChangeShapeType="1"/>
          </p:cNvSpPr>
          <p:nvPr/>
        </p:nvSpPr>
        <p:spPr bwMode="auto">
          <a:xfrm>
            <a:off x="6368400" y="4741863"/>
            <a:ext cx="0" cy="79375"/>
          </a:xfrm>
          <a:prstGeom prst="line">
            <a:avLst/>
          </a:prstGeom>
          <a:noFill/>
          <a:ln w="254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9" name="Line 18"/>
          <p:cNvSpPr>
            <a:spLocks noChangeAspect="1" noChangeShapeType="1"/>
          </p:cNvSpPr>
          <p:nvPr/>
        </p:nvSpPr>
        <p:spPr bwMode="auto">
          <a:xfrm>
            <a:off x="1479600" y="4743450"/>
            <a:ext cx="6566400" cy="0"/>
          </a:xfrm>
          <a:prstGeom prst="line">
            <a:avLst/>
          </a:prstGeom>
          <a:noFill/>
          <a:ln w="254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4" name="Text Box 18"/>
          <p:cNvSpPr txBox="1">
            <a:spLocks noChangeArrowheads="1"/>
          </p:cNvSpPr>
          <p:nvPr/>
        </p:nvSpPr>
        <p:spPr bwMode="auto">
          <a:xfrm>
            <a:off x="800100" y="847725"/>
            <a:ext cx="14478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800" b="1">
                <a:solidFill>
                  <a:srgbClr val="000000"/>
                </a:solidFill>
              </a:rPr>
              <a:t>probability</a:t>
            </a:r>
          </a:p>
          <a:p>
            <a:r>
              <a:rPr lang="en-US" sz="1800" b="1">
                <a:solidFill>
                  <a:srgbClr val="000000"/>
                </a:solidFill>
              </a:rPr>
              <a:t>density</a:t>
            </a:r>
            <a:endParaRPr lang="en-US" sz="1500">
              <a:solidFill>
                <a:schemeClr val="bg1"/>
              </a:solidFill>
            </a:endParaRPr>
          </a:p>
        </p:txBody>
      </p:sp>
      <p:sp>
        <p:nvSpPr>
          <p:cNvPr id="55" name="Text Box 19"/>
          <p:cNvSpPr txBox="1">
            <a:spLocks noChangeArrowheads="1"/>
          </p:cNvSpPr>
          <p:nvPr/>
        </p:nvSpPr>
        <p:spPr bwMode="auto">
          <a:xfrm>
            <a:off x="800100" y="1457325"/>
            <a:ext cx="8382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2400" b="1" i="1">
                <a:solidFill>
                  <a:srgbClr val="000000"/>
                </a:solidFill>
                <a:latin typeface="Times New Roman" pitchFamily="18" charset="0"/>
              </a:rPr>
              <a:t>f</a:t>
            </a:r>
            <a:r>
              <a:rPr lang="en-US" sz="2400" b="1">
                <a:solidFill>
                  <a:srgbClr val="000000"/>
                </a:solidFill>
                <a:latin typeface="Times New Roman" pitchFamily="18" charset="0"/>
              </a:rPr>
              <a:t>(</a:t>
            </a:r>
            <a:r>
              <a:rPr lang="en-US" sz="2400" b="1" i="1">
                <a:solidFill>
                  <a:srgbClr val="000000"/>
                </a:solidFill>
                <a:latin typeface="Times New Roman" pitchFamily="18" charset="0"/>
              </a:rPr>
              <a:t>X</a:t>
            </a:r>
            <a:r>
              <a:rPr lang="en-US" sz="2400" b="1">
                <a:solidFill>
                  <a:srgbClr val="000000"/>
                </a:solidFill>
                <a:latin typeface="Times New Roman" pitchFamily="18" charset="0"/>
              </a:rPr>
              <a:t>)</a:t>
            </a:r>
            <a:endParaRPr lang="en-US" sz="1500" i="1">
              <a:solidFill>
                <a:schemeClr val="bg1"/>
              </a:solidFill>
            </a:endParaRPr>
          </a:p>
        </p:txBody>
      </p:sp>
      <p:sp>
        <p:nvSpPr>
          <p:cNvPr id="57" name="Line 21"/>
          <p:cNvSpPr>
            <a:spLocks noChangeShapeType="1"/>
          </p:cNvSpPr>
          <p:nvPr/>
        </p:nvSpPr>
        <p:spPr bwMode="auto">
          <a:xfrm>
            <a:off x="6375600" y="4727575"/>
            <a:ext cx="1670400" cy="0"/>
          </a:xfrm>
          <a:prstGeom prst="line">
            <a:avLst/>
          </a:prstGeom>
          <a:noFill/>
          <a:ln w="508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8" name="Line 20"/>
          <p:cNvSpPr>
            <a:spLocks noChangeShapeType="1"/>
          </p:cNvSpPr>
          <p:nvPr/>
        </p:nvSpPr>
        <p:spPr bwMode="auto">
          <a:xfrm>
            <a:off x="1476000" y="4727575"/>
            <a:ext cx="1627200" cy="0"/>
          </a:xfrm>
          <a:prstGeom prst="line">
            <a:avLst/>
          </a:prstGeom>
          <a:noFill/>
          <a:ln w="508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62" name="Line 22"/>
          <p:cNvSpPr>
            <a:spLocks noChangeAspect="1" noChangeShapeType="1"/>
          </p:cNvSpPr>
          <p:nvPr/>
        </p:nvSpPr>
        <p:spPr bwMode="auto">
          <a:xfrm>
            <a:off x="3103563" y="2225675"/>
            <a:ext cx="3267075" cy="2514600"/>
          </a:xfrm>
          <a:prstGeom prst="line">
            <a:avLst/>
          </a:prstGeom>
          <a:noFill/>
          <a:ln w="508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8" name="Text Box 21"/>
          <p:cNvSpPr txBox="1">
            <a:spLocks noChangeAspect="1" noChangeArrowheads="1"/>
          </p:cNvSpPr>
          <p:nvPr/>
        </p:nvSpPr>
        <p:spPr bwMode="auto">
          <a:xfrm>
            <a:off x="838200" y="2066925"/>
            <a:ext cx="857250" cy="320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500" b="1">
                <a:solidFill>
                  <a:srgbClr val="000000"/>
                </a:solidFill>
              </a:rPr>
              <a:t>0.20</a:t>
            </a:r>
            <a:endParaRPr lang="en-US" sz="1500">
              <a:solidFill>
                <a:schemeClr val="bg1"/>
              </a:solidFill>
            </a:endParaRPr>
          </a:p>
        </p:txBody>
      </p:sp>
      <p:sp>
        <p:nvSpPr>
          <p:cNvPr id="33" name="Line 22"/>
          <p:cNvSpPr>
            <a:spLocks noChangeAspect="1" noChangeShapeType="1"/>
          </p:cNvSpPr>
          <p:nvPr/>
        </p:nvSpPr>
        <p:spPr bwMode="auto">
          <a:xfrm>
            <a:off x="1387475" y="2225675"/>
            <a:ext cx="79375" cy="0"/>
          </a:xfrm>
          <a:prstGeom prst="line">
            <a:avLst/>
          </a:prstGeom>
          <a:noFill/>
          <a:ln w="254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7" name="Line 23"/>
          <p:cNvSpPr>
            <a:spLocks noChangeAspect="1" noChangeShapeType="1"/>
          </p:cNvSpPr>
          <p:nvPr/>
        </p:nvSpPr>
        <p:spPr bwMode="auto">
          <a:xfrm>
            <a:off x="1387475" y="2852738"/>
            <a:ext cx="79375" cy="0"/>
          </a:xfrm>
          <a:prstGeom prst="line">
            <a:avLst/>
          </a:prstGeom>
          <a:noFill/>
          <a:ln w="254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8" name="Line 24"/>
          <p:cNvSpPr>
            <a:spLocks noChangeAspect="1" noChangeShapeType="1"/>
          </p:cNvSpPr>
          <p:nvPr/>
        </p:nvSpPr>
        <p:spPr bwMode="auto">
          <a:xfrm>
            <a:off x="1387475" y="3478213"/>
            <a:ext cx="79375" cy="0"/>
          </a:xfrm>
          <a:prstGeom prst="line">
            <a:avLst/>
          </a:prstGeom>
          <a:noFill/>
          <a:ln w="254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0" name="Line 25"/>
          <p:cNvSpPr>
            <a:spLocks noChangeAspect="1" noChangeShapeType="1"/>
          </p:cNvSpPr>
          <p:nvPr/>
        </p:nvSpPr>
        <p:spPr bwMode="auto">
          <a:xfrm>
            <a:off x="1387475" y="4105275"/>
            <a:ext cx="79375" cy="0"/>
          </a:xfrm>
          <a:prstGeom prst="line">
            <a:avLst/>
          </a:prstGeom>
          <a:noFill/>
          <a:ln w="254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1" name="Text Box 26"/>
          <p:cNvSpPr txBox="1">
            <a:spLocks noChangeAspect="1" noChangeArrowheads="1"/>
          </p:cNvSpPr>
          <p:nvPr/>
        </p:nvSpPr>
        <p:spPr bwMode="auto">
          <a:xfrm>
            <a:off x="838200" y="2676525"/>
            <a:ext cx="857250" cy="320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500" b="1">
                <a:solidFill>
                  <a:srgbClr val="000000"/>
                </a:solidFill>
              </a:rPr>
              <a:t>0.15</a:t>
            </a:r>
            <a:endParaRPr lang="en-US" sz="1500">
              <a:solidFill>
                <a:schemeClr val="bg1"/>
              </a:solidFill>
            </a:endParaRPr>
          </a:p>
        </p:txBody>
      </p:sp>
      <p:sp>
        <p:nvSpPr>
          <p:cNvPr id="42" name="Text Box 27"/>
          <p:cNvSpPr txBox="1">
            <a:spLocks noChangeAspect="1" noChangeArrowheads="1"/>
          </p:cNvSpPr>
          <p:nvPr/>
        </p:nvSpPr>
        <p:spPr bwMode="auto">
          <a:xfrm>
            <a:off x="838200" y="3309938"/>
            <a:ext cx="857250" cy="320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500" b="1">
                <a:solidFill>
                  <a:srgbClr val="000000"/>
                </a:solidFill>
              </a:rPr>
              <a:t>0.10</a:t>
            </a:r>
            <a:endParaRPr lang="en-US" sz="1500">
              <a:solidFill>
                <a:schemeClr val="bg1"/>
              </a:solidFill>
            </a:endParaRPr>
          </a:p>
        </p:txBody>
      </p:sp>
      <p:sp>
        <p:nvSpPr>
          <p:cNvPr id="43" name="Text Box 28"/>
          <p:cNvSpPr txBox="1">
            <a:spLocks noChangeAspect="1" noChangeArrowheads="1"/>
          </p:cNvSpPr>
          <p:nvPr/>
        </p:nvSpPr>
        <p:spPr bwMode="auto">
          <a:xfrm>
            <a:off x="838200" y="3956050"/>
            <a:ext cx="857250" cy="320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500" b="1">
                <a:solidFill>
                  <a:srgbClr val="000000"/>
                </a:solidFill>
              </a:rPr>
              <a:t>0.05</a:t>
            </a:r>
            <a:endParaRPr lang="en-US" sz="1500">
              <a:solidFill>
                <a:schemeClr val="bg1"/>
              </a:solidFill>
            </a:endParaRPr>
          </a:p>
        </p:txBody>
      </p:sp>
      <p:sp>
        <p:nvSpPr>
          <p:cNvPr id="48" name="Text Box 3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Suppose that we are interested in finding the probability of the temperature lying between 65 and 70 degrees.</a:t>
            </a:r>
          </a:p>
        </p:txBody>
      </p:sp>
      <p:sp>
        <p:nvSpPr>
          <p:cNvPr id="51" name="Line 21"/>
          <p:cNvSpPr>
            <a:spLocks noChangeAspect="1" noChangeShapeType="1"/>
          </p:cNvSpPr>
          <p:nvPr/>
        </p:nvSpPr>
        <p:spPr bwMode="auto">
          <a:xfrm>
            <a:off x="4738688" y="3484800"/>
            <a:ext cx="1587" cy="1263650"/>
          </a:xfrm>
          <a:prstGeom prst="line">
            <a:avLst/>
          </a:prstGeom>
          <a:noFill/>
          <a:ln w="31750">
            <a:solidFill>
              <a:srgbClr val="00000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4"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45"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CONTINUOUS RANDOM VARIABLES</a:t>
            </a:r>
            <a:endParaRPr lang="en-GB" sz="1600" dirty="0">
              <a:latin typeface="Times New Roman" pitchFamily="18" charset="0"/>
            </a:endParaRPr>
          </a:p>
        </p:txBody>
      </p:sp>
      <p:sp>
        <p:nvSpPr>
          <p:cNvPr id="49" name="Rectangle 16"/>
          <p:cNvSpPr>
            <a:spLocks noChangeArrowheads="1"/>
          </p:cNvSpPr>
          <p:nvPr/>
        </p:nvSpPr>
        <p:spPr bwMode="auto">
          <a:xfrm>
            <a:off x="3400424" y="673100"/>
            <a:ext cx="4733925" cy="9144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60" name="Rectangle 36"/>
          <p:cNvSpPr>
            <a:spLocks noChangeArrowheads="1"/>
          </p:cNvSpPr>
          <p:nvPr/>
        </p:nvSpPr>
        <p:spPr bwMode="auto">
          <a:xfrm>
            <a:off x="3546000" y="684213"/>
            <a:ext cx="4514377"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sz="2400" b="1" i="1" dirty="0" smtClean="0">
                <a:solidFill>
                  <a:srgbClr val="000000"/>
                </a:solidFill>
                <a:latin typeface="Times New Roman" pitchFamily="18" charset="0"/>
              </a:rPr>
              <a:t>f</a:t>
            </a:r>
            <a:r>
              <a:rPr lang="en-US" sz="2400" b="1" dirty="0" smtClean="0">
                <a:solidFill>
                  <a:srgbClr val="000000"/>
                </a:solidFill>
                <a:latin typeface="Times New Roman" pitchFamily="18" charset="0"/>
              </a:rPr>
              <a:t>(</a:t>
            </a:r>
            <a:r>
              <a:rPr lang="en-US" sz="2400" b="1" i="1" dirty="0" smtClean="0">
                <a:solidFill>
                  <a:srgbClr val="000000"/>
                </a:solidFill>
                <a:latin typeface="Times New Roman" pitchFamily="18" charset="0"/>
              </a:rPr>
              <a:t>X</a:t>
            </a:r>
            <a:r>
              <a:rPr lang="en-US" sz="2400" b="1" dirty="0">
                <a:solidFill>
                  <a:srgbClr val="000000"/>
                </a:solidFill>
                <a:latin typeface="Times New Roman" pitchFamily="18" charset="0"/>
              </a:rPr>
              <a:t>) = 1.50 </a:t>
            </a:r>
            <a:r>
              <a:rPr lang="en-US" sz="2400" b="1" dirty="0">
                <a:solidFill>
                  <a:srgbClr val="000000"/>
                </a:solidFill>
                <a:latin typeface="Times New Roman" pitchFamily="18" charset="0"/>
                <a:cs typeface="Times New Roman" pitchFamily="18" charset="0"/>
              </a:rPr>
              <a:t>–</a:t>
            </a:r>
            <a:r>
              <a:rPr lang="en-US" sz="2400" b="1" dirty="0">
                <a:solidFill>
                  <a:srgbClr val="000000"/>
                </a:solidFill>
                <a:latin typeface="Times New Roman" pitchFamily="18" charset="0"/>
              </a:rPr>
              <a:t> 0.02</a:t>
            </a:r>
            <a:r>
              <a:rPr lang="en-US" sz="2400" b="1" i="1" dirty="0">
                <a:solidFill>
                  <a:srgbClr val="000000"/>
                </a:solidFill>
                <a:latin typeface="Times New Roman" pitchFamily="18" charset="0"/>
              </a:rPr>
              <a:t>X</a:t>
            </a:r>
            <a:r>
              <a:rPr lang="en-US" sz="2400" b="1" dirty="0">
                <a:solidFill>
                  <a:srgbClr val="000000"/>
                </a:solidFill>
                <a:latin typeface="Times New Roman" pitchFamily="18" charset="0"/>
              </a:rPr>
              <a:t> </a:t>
            </a:r>
            <a:r>
              <a:rPr lang="en-US" sz="1800" b="1" dirty="0">
                <a:solidFill>
                  <a:srgbClr val="000000"/>
                </a:solidFill>
              </a:rPr>
              <a:t>for</a:t>
            </a:r>
            <a:r>
              <a:rPr lang="en-US" sz="2400" b="1" dirty="0">
                <a:solidFill>
                  <a:srgbClr val="000000"/>
                </a:solidFill>
                <a:latin typeface="Times New Roman" pitchFamily="18" charset="0"/>
              </a:rPr>
              <a:t> 65 </a:t>
            </a:r>
            <a:r>
              <a:rPr lang="en-US" sz="2400" b="1" dirty="0">
                <a:solidFill>
                  <a:srgbClr val="000000"/>
                </a:solidFill>
                <a:latin typeface="Times New Roman" pitchFamily="18" charset="0"/>
                <a:sym typeface="Times New Roman Special G2" pitchFamily="18" charset="2"/>
              </a:rPr>
              <a:t>   </a:t>
            </a:r>
            <a:r>
              <a:rPr lang="en-US" sz="2400" b="1" i="1" dirty="0">
                <a:solidFill>
                  <a:srgbClr val="000000"/>
                </a:solidFill>
                <a:latin typeface="Times New Roman" pitchFamily="18" charset="0"/>
              </a:rPr>
              <a:t>X</a:t>
            </a:r>
            <a:r>
              <a:rPr lang="en-US" sz="2400" b="1" dirty="0">
                <a:solidFill>
                  <a:srgbClr val="000000"/>
                </a:solidFill>
                <a:latin typeface="Times New Roman" pitchFamily="18" charset="0"/>
              </a:rPr>
              <a:t> </a:t>
            </a:r>
            <a:r>
              <a:rPr lang="en-US" sz="2400" b="1" dirty="0">
                <a:solidFill>
                  <a:srgbClr val="000000"/>
                </a:solidFill>
                <a:latin typeface="Times New Roman" pitchFamily="18" charset="0"/>
                <a:sym typeface="Times New Roman Special G2" pitchFamily="18" charset="2"/>
              </a:rPr>
              <a:t>  </a:t>
            </a:r>
            <a:r>
              <a:rPr lang="en-US" sz="2400" b="1" dirty="0">
                <a:solidFill>
                  <a:srgbClr val="000000"/>
                </a:solidFill>
                <a:latin typeface="Times New Roman" pitchFamily="18" charset="0"/>
              </a:rPr>
              <a:t> 75</a:t>
            </a:r>
          </a:p>
          <a:p>
            <a:r>
              <a:rPr lang="en-US" sz="2400" b="1" i="1" dirty="0" smtClean="0">
                <a:solidFill>
                  <a:srgbClr val="000000"/>
                </a:solidFill>
                <a:latin typeface="Times New Roman" pitchFamily="18" charset="0"/>
              </a:rPr>
              <a:t>f</a:t>
            </a:r>
            <a:r>
              <a:rPr lang="en-US" sz="2400" b="1" dirty="0" smtClean="0">
                <a:solidFill>
                  <a:srgbClr val="000000"/>
                </a:solidFill>
                <a:latin typeface="Times New Roman" pitchFamily="18" charset="0"/>
              </a:rPr>
              <a:t>(</a:t>
            </a:r>
            <a:r>
              <a:rPr lang="en-US" sz="2400" b="1" i="1" dirty="0" smtClean="0">
                <a:solidFill>
                  <a:srgbClr val="000000"/>
                </a:solidFill>
                <a:latin typeface="Times New Roman" pitchFamily="18" charset="0"/>
              </a:rPr>
              <a:t>X</a:t>
            </a:r>
            <a:r>
              <a:rPr lang="en-US" sz="2400" b="1" dirty="0">
                <a:solidFill>
                  <a:srgbClr val="000000"/>
                </a:solidFill>
                <a:latin typeface="Times New Roman" pitchFamily="18" charset="0"/>
              </a:rPr>
              <a:t>) = 0 </a:t>
            </a:r>
            <a:r>
              <a:rPr lang="en-US" sz="1800" b="1" dirty="0">
                <a:solidFill>
                  <a:srgbClr val="000000"/>
                </a:solidFill>
              </a:rPr>
              <a:t>for</a:t>
            </a:r>
            <a:r>
              <a:rPr lang="en-US" sz="2400" b="1" dirty="0">
                <a:solidFill>
                  <a:srgbClr val="000000"/>
                </a:solidFill>
                <a:latin typeface="Times New Roman" pitchFamily="18" charset="0"/>
              </a:rPr>
              <a:t> </a:t>
            </a:r>
            <a:r>
              <a:rPr lang="en-US" sz="2400" b="1" i="1" dirty="0">
                <a:solidFill>
                  <a:srgbClr val="000000"/>
                </a:solidFill>
                <a:latin typeface="Times New Roman" pitchFamily="18" charset="0"/>
              </a:rPr>
              <a:t>X</a:t>
            </a:r>
            <a:r>
              <a:rPr lang="en-US" sz="2400" b="1" dirty="0">
                <a:solidFill>
                  <a:srgbClr val="000000"/>
                </a:solidFill>
                <a:latin typeface="Times New Roman" pitchFamily="18" charset="0"/>
              </a:rPr>
              <a:t> &lt; 65 </a:t>
            </a:r>
            <a:r>
              <a:rPr lang="en-US" sz="1800" b="1" dirty="0">
                <a:solidFill>
                  <a:srgbClr val="000000"/>
                </a:solidFill>
              </a:rPr>
              <a:t>and</a:t>
            </a:r>
            <a:r>
              <a:rPr lang="en-US" sz="2400" b="1" dirty="0">
                <a:solidFill>
                  <a:srgbClr val="000000"/>
                </a:solidFill>
                <a:latin typeface="Times New Roman" pitchFamily="18" charset="0"/>
              </a:rPr>
              <a:t> </a:t>
            </a:r>
            <a:r>
              <a:rPr lang="en-US" sz="2400" b="1" i="1" dirty="0">
                <a:solidFill>
                  <a:srgbClr val="000000"/>
                </a:solidFill>
                <a:latin typeface="Times New Roman" pitchFamily="18" charset="0"/>
              </a:rPr>
              <a:t>X</a:t>
            </a:r>
            <a:r>
              <a:rPr lang="en-US" sz="2400" b="1" dirty="0">
                <a:solidFill>
                  <a:srgbClr val="000000"/>
                </a:solidFill>
                <a:latin typeface="Times New Roman" pitchFamily="18" charset="0"/>
              </a:rPr>
              <a:t> &gt; 75</a:t>
            </a:r>
          </a:p>
        </p:txBody>
      </p:sp>
      <p:graphicFrame>
        <p:nvGraphicFramePr>
          <p:cNvPr id="63" name="Object 37"/>
          <p:cNvGraphicFramePr>
            <a:graphicFrameLocks noChangeAspect="1"/>
          </p:cNvGraphicFramePr>
          <p:nvPr>
            <p:extLst>
              <p:ext uri="{D42A27DB-BD31-4B8C-83A1-F6EECF244321}">
                <p14:modId xmlns:p14="http://schemas.microsoft.com/office/powerpoint/2010/main" val="3825526211"/>
              </p:ext>
            </p:extLst>
          </p:nvPr>
        </p:nvGraphicFramePr>
        <p:xfrm>
          <a:off x="6851650" y="800100"/>
          <a:ext cx="201613" cy="239713"/>
        </p:xfrm>
        <a:graphic>
          <a:graphicData uri="http://schemas.openxmlformats.org/presentationml/2006/ole">
            <mc:AlternateContent xmlns:mc="http://schemas.openxmlformats.org/markup-compatibility/2006">
              <mc:Choice xmlns:v="urn:schemas-microsoft-com:vml" Requires="v">
                <p:oleObj spid="_x0000_s168984" name="Equation" r:id="rId3" imgW="203040" imgH="241200" progId="Equation.3">
                  <p:embed/>
                </p:oleObj>
              </mc:Choice>
              <mc:Fallback>
                <p:oleObj name="Equation" r:id="rId3" imgW="203040" imgH="2412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51650" y="800100"/>
                        <a:ext cx="201613" cy="2397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64" name="Object 38"/>
          <p:cNvGraphicFramePr>
            <a:graphicFrameLocks noChangeAspect="1"/>
          </p:cNvGraphicFramePr>
          <p:nvPr>
            <p:extLst>
              <p:ext uri="{D42A27DB-BD31-4B8C-83A1-F6EECF244321}">
                <p14:modId xmlns:p14="http://schemas.microsoft.com/office/powerpoint/2010/main" val="242613277"/>
              </p:ext>
            </p:extLst>
          </p:nvPr>
        </p:nvGraphicFramePr>
        <p:xfrm>
          <a:off x="7354888" y="800100"/>
          <a:ext cx="201612" cy="239713"/>
        </p:xfrm>
        <a:graphic>
          <a:graphicData uri="http://schemas.openxmlformats.org/presentationml/2006/ole">
            <mc:AlternateContent xmlns:mc="http://schemas.openxmlformats.org/markup-compatibility/2006">
              <mc:Choice xmlns:v="urn:schemas-microsoft-com:vml" Requires="v">
                <p:oleObj spid="_x0000_s168985" name="Equation" r:id="rId5" imgW="203040" imgH="241200" progId="Equation.3">
                  <p:embed/>
                </p:oleObj>
              </mc:Choice>
              <mc:Fallback>
                <p:oleObj name="Equation" r:id="rId5" imgW="203040" imgH="2412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354888" y="800100"/>
                        <a:ext cx="201612" cy="2397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1393493679"/>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Rectangle 47"/>
          <p:cNvSpPr/>
          <p:nvPr/>
        </p:nvSpPr>
        <p:spPr bwMode="auto">
          <a:xfrm>
            <a:off x="561975" y="790574"/>
            <a:ext cx="7877175" cy="459472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61" name="Freeform 20"/>
          <p:cNvSpPr>
            <a:spLocks noChangeAspect="1"/>
          </p:cNvSpPr>
          <p:nvPr/>
        </p:nvSpPr>
        <p:spPr bwMode="auto">
          <a:xfrm>
            <a:off x="3103563" y="2206625"/>
            <a:ext cx="3267075" cy="2514600"/>
          </a:xfrm>
          <a:custGeom>
            <a:avLst/>
            <a:gdLst>
              <a:gd name="T0" fmla="*/ 0 w 1440"/>
              <a:gd name="T1" fmla="*/ 0 h 864"/>
              <a:gd name="T2" fmla="*/ 0 w 1440"/>
              <a:gd name="T3" fmla="*/ 864 h 864"/>
              <a:gd name="T4" fmla="*/ 1440 w 1440"/>
              <a:gd name="T5" fmla="*/ 864 h 864"/>
              <a:gd name="T6" fmla="*/ 0 w 1440"/>
              <a:gd name="T7" fmla="*/ 0 h 864"/>
            </a:gdLst>
            <a:ahLst/>
            <a:cxnLst>
              <a:cxn ang="0">
                <a:pos x="T0" y="T1"/>
              </a:cxn>
              <a:cxn ang="0">
                <a:pos x="T2" y="T3"/>
              </a:cxn>
              <a:cxn ang="0">
                <a:pos x="T4" y="T5"/>
              </a:cxn>
              <a:cxn ang="0">
                <a:pos x="T6" y="T7"/>
              </a:cxn>
            </a:cxnLst>
            <a:rect l="0" t="0" r="r" b="b"/>
            <a:pathLst>
              <a:path w="1440" h="864">
                <a:moveTo>
                  <a:pt x="0" y="0"/>
                </a:moveTo>
                <a:lnTo>
                  <a:pt x="0" y="864"/>
                </a:lnTo>
                <a:lnTo>
                  <a:pt x="1440" y="864"/>
                </a:lnTo>
                <a:lnTo>
                  <a:pt x="0" y="0"/>
                </a:lnTo>
                <a:close/>
              </a:path>
            </a:pathLst>
          </a:custGeom>
          <a:solidFill>
            <a:srgbClr val="969696"/>
          </a:solidFill>
          <a:ln w="9525">
            <a:solidFill>
              <a:srgbClr val="969696"/>
            </a:solidFill>
            <a:round/>
            <a:headEnd/>
            <a:tailEnd/>
          </a:ln>
          <a:effectLst/>
          <a:extLst/>
        </p:spPr>
        <p:txBody>
          <a:bodyPr wrap="none" anchor="ctr"/>
          <a:lstStyle/>
          <a:p>
            <a:endParaRPr lang="en-GB"/>
          </a:p>
        </p:txBody>
      </p:sp>
      <p:sp>
        <p:nvSpPr>
          <p:cNvPr id="50" name="Freeform 3"/>
          <p:cNvSpPr>
            <a:spLocks noChangeAspect="1"/>
          </p:cNvSpPr>
          <p:nvPr/>
        </p:nvSpPr>
        <p:spPr bwMode="auto">
          <a:xfrm>
            <a:off x="4738688" y="3484800"/>
            <a:ext cx="1635125" cy="1257300"/>
          </a:xfrm>
          <a:custGeom>
            <a:avLst/>
            <a:gdLst>
              <a:gd name="T0" fmla="*/ 0 w 1440"/>
              <a:gd name="T1" fmla="*/ 0 h 864"/>
              <a:gd name="T2" fmla="*/ 0 w 1440"/>
              <a:gd name="T3" fmla="*/ 864 h 864"/>
              <a:gd name="T4" fmla="*/ 1440 w 1440"/>
              <a:gd name="T5" fmla="*/ 864 h 864"/>
              <a:gd name="T6" fmla="*/ 0 w 1440"/>
              <a:gd name="T7" fmla="*/ 0 h 864"/>
            </a:gdLst>
            <a:ahLst/>
            <a:cxnLst>
              <a:cxn ang="0">
                <a:pos x="T0" y="T1"/>
              </a:cxn>
              <a:cxn ang="0">
                <a:pos x="T2" y="T3"/>
              </a:cxn>
              <a:cxn ang="0">
                <a:pos x="T4" y="T5"/>
              </a:cxn>
              <a:cxn ang="0">
                <a:pos x="T6" y="T7"/>
              </a:cxn>
            </a:cxnLst>
            <a:rect l="0" t="0" r="r" b="b"/>
            <a:pathLst>
              <a:path w="1440" h="864">
                <a:moveTo>
                  <a:pt x="0" y="0"/>
                </a:moveTo>
                <a:lnTo>
                  <a:pt x="0" y="864"/>
                </a:lnTo>
                <a:lnTo>
                  <a:pt x="1440" y="864"/>
                </a:lnTo>
                <a:lnTo>
                  <a:pt x="0" y="0"/>
                </a:lnTo>
                <a:close/>
              </a:path>
            </a:pathLst>
          </a:custGeom>
          <a:solidFill>
            <a:srgbClr val="00FFFF"/>
          </a:solidFill>
          <a:ln w="9525">
            <a:solidFill>
              <a:srgbClr val="96969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2"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56692" name="Text Box 20"/>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2400">
                <a:solidFill>
                  <a:schemeClr val="tx1"/>
                </a:solidFill>
                <a:latin typeface="Times New Roman" pitchFamily="18" charset="0"/>
              </a:defRPr>
            </a:lvl1pPr>
            <a:lvl2pPr>
              <a:tabLst>
                <a:tab pos="179388" algn="r"/>
              </a:tabLst>
              <a:defRPr sz="2400">
                <a:solidFill>
                  <a:schemeClr val="tx1"/>
                </a:solidFill>
                <a:latin typeface="Times New Roman" pitchFamily="18" charset="0"/>
              </a:defRPr>
            </a:lvl2pPr>
            <a:lvl3pPr>
              <a:tabLst>
                <a:tab pos="179388" algn="r"/>
              </a:tabLst>
              <a:defRPr sz="2400">
                <a:solidFill>
                  <a:schemeClr val="tx1"/>
                </a:solidFill>
                <a:latin typeface="Times New Roman" pitchFamily="18" charset="0"/>
              </a:defRPr>
            </a:lvl3pPr>
            <a:lvl4pPr>
              <a:tabLst>
                <a:tab pos="179388" algn="r"/>
              </a:tabLst>
              <a:defRPr sz="2400">
                <a:solidFill>
                  <a:schemeClr val="tx1"/>
                </a:solidFill>
                <a:latin typeface="Times New Roman" pitchFamily="18" charset="0"/>
              </a:defRPr>
            </a:lvl4pPr>
            <a:lvl5pPr>
              <a:tabLst>
                <a:tab pos="179388" algn="r"/>
              </a:tabLst>
              <a:defRPr sz="2400">
                <a:solidFill>
                  <a:schemeClr val="tx1"/>
                </a:solidFill>
                <a:latin typeface="Times New Roman" pitchFamily="18" charset="0"/>
              </a:defRPr>
            </a:lvl5pPr>
            <a:lvl6pPr eaLnBrk="0" fontAlgn="base" hangingPunct="0">
              <a:spcBef>
                <a:spcPct val="0"/>
              </a:spcBef>
              <a:spcAft>
                <a:spcPct val="0"/>
              </a:spcAft>
              <a:tabLst>
                <a:tab pos="179388" algn="r"/>
              </a:tabLst>
              <a:defRPr sz="2400">
                <a:solidFill>
                  <a:schemeClr val="tx1"/>
                </a:solidFill>
                <a:latin typeface="Times New Roman" pitchFamily="18" charset="0"/>
              </a:defRPr>
            </a:lvl6pPr>
            <a:lvl7pPr eaLnBrk="0" fontAlgn="base" hangingPunct="0">
              <a:spcBef>
                <a:spcPct val="0"/>
              </a:spcBef>
              <a:spcAft>
                <a:spcPct val="0"/>
              </a:spcAft>
              <a:tabLst>
                <a:tab pos="179388" algn="r"/>
              </a:tabLst>
              <a:defRPr sz="2400">
                <a:solidFill>
                  <a:schemeClr val="tx1"/>
                </a:solidFill>
                <a:latin typeface="Times New Roman" pitchFamily="18" charset="0"/>
              </a:defRPr>
            </a:lvl7pPr>
            <a:lvl8pPr eaLnBrk="0" fontAlgn="base" hangingPunct="0">
              <a:spcBef>
                <a:spcPct val="0"/>
              </a:spcBef>
              <a:spcAft>
                <a:spcPct val="0"/>
              </a:spcAft>
              <a:tabLst>
                <a:tab pos="179388" algn="r"/>
              </a:tabLst>
              <a:defRPr sz="2400">
                <a:solidFill>
                  <a:schemeClr val="tx1"/>
                </a:solidFill>
                <a:latin typeface="Times New Roman" pitchFamily="18" charset="0"/>
              </a:defRPr>
            </a:lvl8pPr>
            <a:lvl9pPr eaLnBrk="0" fontAlgn="base" hangingPunct="0">
              <a:spcBef>
                <a:spcPct val="0"/>
              </a:spcBef>
              <a:spcAft>
                <a:spcPct val="0"/>
              </a:spcAft>
              <a:tabLst>
                <a:tab pos="179388" algn="r"/>
              </a:tabLst>
              <a:defRPr sz="2400">
                <a:solidFill>
                  <a:schemeClr val="tx1"/>
                </a:solidFill>
                <a:latin typeface="Times New Roman" pitchFamily="18" charset="0"/>
              </a:defRPr>
            </a:lvl9pPr>
          </a:lstStyle>
          <a:p>
            <a:pPr>
              <a:spcBef>
                <a:spcPct val="50000"/>
              </a:spcBef>
            </a:pPr>
            <a:r>
              <a:rPr lang="en-US" sz="1000" dirty="0">
                <a:solidFill>
                  <a:srgbClr val="3366FF"/>
                </a:solidFill>
                <a:latin typeface="Arial" charset="0"/>
              </a:rPr>
              <a:t>	</a:t>
            </a:r>
            <a:r>
              <a:rPr lang="en-US" sz="1000" dirty="0" smtClean="0">
                <a:solidFill>
                  <a:srgbClr val="3366FF"/>
                </a:solidFill>
                <a:latin typeface="Arial" charset="0"/>
              </a:rPr>
              <a:t>23</a:t>
            </a:r>
            <a:endParaRPr lang="en-US" sz="1000" dirty="0">
              <a:solidFill>
                <a:srgbClr val="3366FF"/>
              </a:solidFill>
              <a:latin typeface="Arial" charset="0"/>
            </a:endParaRPr>
          </a:p>
        </p:txBody>
      </p:sp>
      <p:sp>
        <p:nvSpPr>
          <p:cNvPr id="25" name="Line 2"/>
          <p:cNvSpPr>
            <a:spLocks noChangeAspect="1" noChangeShapeType="1"/>
          </p:cNvSpPr>
          <p:nvPr/>
        </p:nvSpPr>
        <p:spPr bwMode="auto">
          <a:xfrm>
            <a:off x="1479600" y="1598613"/>
            <a:ext cx="0" cy="3153600"/>
          </a:xfrm>
          <a:prstGeom prst="line">
            <a:avLst/>
          </a:prstGeom>
          <a:noFill/>
          <a:ln w="254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9" name="Text Box 6"/>
          <p:cNvSpPr txBox="1">
            <a:spLocks noChangeAspect="1" noChangeArrowheads="1"/>
          </p:cNvSpPr>
          <p:nvPr/>
        </p:nvSpPr>
        <p:spPr bwMode="auto">
          <a:xfrm>
            <a:off x="4552950" y="4821238"/>
            <a:ext cx="666750" cy="320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500" b="1">
                <a:solidFill>
                  <a:srgbClr val="000000"/>
                </a:solidFill>
              </a:rPr>
              <a:t>70</a:t>
            </a:r>
            <a:endParaRPr lang="en-US" sz="1500">
              <a:solidFill>
                <a:schemeClr val="bg1"/>
              </a:solidFill>
            </a:endParaRPr>
          </a:p>
        </p:txBody>
      </p:sp>
      <p:sp>
        <p:nvSpPr>
          <p:cNvPr id="30" name="Text Box 7"/>
          <p:cNvSpPr txBox="1">
            <a:spLocks noChangeAspect="1" noChangeArrowheads="1"/>
          </p:cNvSpPr>
          <p:nvPr/>
        </p:nvSpPr>
        <p:spPr bwMode="auto">
          <a:xfrm>
            <a:off x="6172200" y="4821238"/>
            <a:ext cx="666750" cy="320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500" b="1" dirty="0">
                <a:solidFill>
                  <a:srgbClr val="000000"/>
                </a:solidFill>
              </a:rPr>
              <a:t>75</a:t>
            </a:r>
            <a:endParaRPr lang="en-US" sz="1500" dirty="0">
              <a:solidFill>
                <a:schemeClr val="bg1"/>
              </a:solidFill>
            </a:endParaRPr>
          </a:p>
        </p:txBody>
      </p:sp>
      <p:sp>
        <p:nvSpPr>
          <p:cNvPr id="31" name="Text Box 8"/>
          <p:cNvSpPr txBox="1">
            <a:spLocks noChangeAspect="1" noChangeArrowheads="1"/>
          </p:cNvSpPr>
          <p:nvPr/>
        </p:nvSpPr>
        <p:spPr bwMode="auto">
          <a:xfrm>
            <a:off x="7658100" y="4724400"/>
            <a:ext cx="6667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2400" b="1" i="1">
                <a:solidFill>
                  <a:srgbClr val="000000"/>
                </a:solidFill>
                <a:latin typeface="Times New Roman" pitchFamily="18" charset="0"/>
              </a:rPr>
              <a:t>X</a:t>
            </a:r>
            <a:endParaRPr lang="en-US" sz="1500" i="1">
              <a:solidFill>
                <a:schemeClr val="bg1"/>
              </a:solidFill>
            </a:endParaRPr>
          </a:p>
        </p:txBody>
      </p:sp>
      <p:sp>
        <p:nvSpPr>
          <p:cNvPr id="32" name="Text Box 9"/>
          <p:cNvSpPr txBox="1">
            <a:spLocks noChangeAspect="1" noChangeArrowheads="1"/>
          </p:cNvSpPr>
          <p:nvPr/>
        </p:nvSpPr>
        <p:spPr bwMode="auto">
          <a:xfrm>
            <a:off x="2901950" y="4819650"/>
            <a:ext cx="555625" cy="320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500" b="1" dirty="0">
                <a:solidFill>
                  <a:srgbClr val="000000"/>
                </a:solidFill>
              </a:rPr>
              <a:t>65</a:t>
            </a:r>
            <a:endParaRPr lang="en-US" sz="1500" dirty="0">
              <a:solidFill>
                <a:schemeClr val="bg1"/>
              </a:solidFill>
            </a:endParaRPr>
          </a:p>
        </p:txBody>
      </p:sp>
      <p:sp>
        <p:nvSpPr>
          <p:cNvPr id="34" name="Line 11"/>
          <p:cNvSpPr>
            <a:spLocks noChangeAspect="1" noChangeShapeType="1"/>
          </p:cNvSpPr>
          <p:nvPr/>
        </p:nvSpPr>
        <p:spPr bwMode="auto">
          <a:xfrm>
            <a:off x="3103200" y="4741863"/>
            <a:ext cx="0" cy="79375"/>
          </a:xfrm>
          <a:prstGeom prst="line">
            <a:avLst/>
          </a:prstGeom>
          <a:noFill/>
          <a:ln w="254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5" name="Line 12"/>
          <p:cNvSpPr>
            <a:spLocks noChangeAspect="1" noChangeShapeType="1"/>
          </p:cNvSpPr>
          <p:nvPr/>
        </p:nvSpPr>
        <p:spPr bwMode="auto">
          <a:xfrm>
            <a:off x="4748400" y="4741863"/>
            <a:ext cx="0" cy="79375"/>
          </a:xfrm>
          <a:prstGeom prst="line">
            <a:avLst/>
          </a:prstGeom>
          <a:noFill/>
          <a:ln w="254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6" name="Line 13"/>
          <p:cNvSpPr>
            <a:spLocks noChangeAspect="1" noChangeShapeType="1"/>
          </p:cNvSpPr>
          <p:nvPr/>
        </p:nvSpPr>
        <p:spPr bwMode="auto">
          <a:xfrm>
            <a:off x="6368400" y="4741863"/>
            <a:ext cx="0" cy="79375"/>
          </a:xfrm>
          <a:prstGeom prst="line">
            <a:avLst/>
          </a:prstGeom>
          <a:noFill/>
          <a:ln w="254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9" name="Line 18"/>
          <p:cNvSpPr>
            <a:spLocks noChangeAspect="1" noChangeShapeType="1"/>
          </p:cNvSpPr>
          <p:nvPr/>
        </p:nvSpPr>
        <p:spPr bwMode="auto">
          <a:xfrm>
            <a:off x="1479600" y="4743450"/>
            <a:ext cx="6566400" cy="0"/>
          </a:xfrm>
          <a:prstGeom prst="line">
            <a:avLst/>
          </a:prstGeom>
          <a:noFill/>
          <a:ln w="254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4" name="Text Box 18"/>
          <p:cNvSpPr txBox="1">
            <a:spLocks noChangeArrowheads="1"/>
          </p:cNvSpPr>
          <p:nvPr/>
        </p:nvSpPr>
        <p:spPr bwMode="auto">
          <a:xfrm>
            <a:off x="800100" y="847725"/>
            <a:ext cx="14478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800" b="1">
                <a:solidFill>
                  <a:srgbClr val="000000"/>
                </a:solidFill>
              </a:rPr>
              <a:t>probability</a:t>
            </a:r>
          </a:p>
          <a:p>
            <a:r>
              <a:rPr lang="en-US" sz="1800" b="1">
                <a:solidFill>
                  <a:srgbClr val="000000"/>
                </a:solidFill>
              </a:rPr>
              <a:t>density</a:t>
            </a:r>
            <a:endParaRPr lang="en-US" sz="1500">
              <a:solidFill>
                <a:schemeClr val="bg1"/>
              </a:solidFill>
            </a:endParaRPr>
          </a:p>
        </p:txBody>
      </p:sp>
      <p:sp>
        <p:nvSpPr>
          <p:cNvPr id="55" name="Text Box 19"/>
          <p:cNvSpPr txBox="1">
            <a:spLocks noChangeArrowheads="1"/>
          </p:cNvSpPr>
          <p:nvPr/>
        </p:nvSpPr>
        <p:spPr bwMode="auto">
          <a:xfrm>
            <a:off x="800100" y="1457325"/>
            <a:ext cx="8382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2400" b="1" i="1">
                <a:solidFill>
                  <a:srgbClr val="000000"/>
                </a:solidFill>
                <a:latin typeface="Times New Roman" pitchFamily="18" charset="0"/>
              </a:rPr>
              <a:t>f</a:t>
            </a:r>
            <a:r>
              <a:rPr lang="en-US" sz="2400" b="1">
                <a:solidFill>
                  <a:srgbClr val="000000"/>
                </a:solidFill>
                <a:latin typeface="Times New Roman" pitchFamily="18" charset="0"/>
              </a:rPr>
              <a:t>(</a:t>
            </a:r>
            <a:r>
              <a:rPr lang="en-US" sz="2400" b="1" i="1">
                <a:solidFill>
                  <a:srgbClr val="000000"/>
                </a:solidFill>
                <a:latin typeface="Times New Roman" pitchFamily="18" charset="0"/>
              </a:rPr>
              <a:t>X</a:t>
            </a:r>
            <a:r>
              <a:rPr lang="en-US" sz="2400" b="1">
                <a:solidFill>
                  <a:srgbClr val="000000"/>
                </a:solidFill>
                <a:latin typeface="Times New Roman" pitchFamily="18" charset="0"/>
              </a:rPr>
              <a:t>)</a:t>
            </a:r>
            <a:endParaRPr lang="en-US" sz="1500" i="1">
              <a:solidFill>
                <a:schemeClr val="bg1"/>
              </a:solidFill>
            </a:endParaRPr>
          </a:p>
        </p:txBody>
      </p:sp>
      <p:sp>
        <p:nvSpPr>
          <p:cNvPr id="57" name="Line 21"/>
          <p:cNvSpPr>
            <a:spLocks noChangeShapeType="1"/>
          </p:cNvSpPr>
          <p:nvPr/>
        </p:nvSpPr>
        <p:spPr bwMode="auto">
          <a:xfrm>
            <a:off x="6375600" y="4727575"/>
            <a:ext cx="1670400" cy="0"/>
          </a:xfrm>
          <a:prstGeom prst="line">
            <a:avLst/>
          </a:prstGeom>
          <a:noFill/>
          <a:ln w="508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8" name="Line 20"/>
          <p:cNvSpPr>
            <a:spLocks noChangeShapeType="1"/>
          </p:cNvSpPr>
          <p:nvPr/>
        </p:nvSpPr>
        <p:spPr bwMode="auto">
          <a:xfrm>
            <a:off x="1476000" y="4727575"/>
            <a:ext cx="1627200" cy="0"/>
          </a:xfrm>
          <a:prstGeom prst="line">
            <a:avLst/>
          </a:prstGeom>
          <a:noFill/>
          <a:ln w="508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62" name="Line 22"/>
          <p:cNvSpPr>
            <a:spLocks noChangeAspect="1" noChangeShapeType="1"/>
          </p:cNvSpPr>
          <p:nvPr/>
        </p:nvSpPr>
        <p:spPr bwMode="auto">
          <a:xfrm>
            <a:off x="3103563" y="2225675"/>
            <a:ext cx="3267075" cy="2514600"/>
          </a:xfrm>
          <a:prstGeom prst="line">
            <a:avLst/>
          </a:prstGeom>
          <a:noFill/>
          <a:ln w="508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8" name="Text Box 21"/>
          <p:cNvSpPr txBox="1">
            <a:spLocks noChangeAspect="1" noChangeArrowheads="1"/>
          </p:cNvSpPr>
          <p:nvPr/>
        </p:nvSpPr>
        <p:spPr bwMode="auto">
          <a:xfrm>
            <a:off x="838200" y="2066925"/>
            <a:ext cx="857250" cy="320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500" b="1">
                <a:solidFill>
                  <a:srgbClr val="000000"/>
                </a:solidFill>
              </a:rPr>
              <a:t>0.20</a:t>
            </a:r>
            <a:endParaRPr lang="en-US" sz="1500">
              <a:solidFill>
                <a:schemeClr val="bg1"/>
              </a:solidFill>
            </a:endParaRPr>
          </a:p>
        </p:txBody>
      </p:sp>
      <p:sp>
        <p:nvSpPr>
          <p:cNvPr id="33" name="Line 22"/>
          <p:cNvSpPr>
            <a:spLocks noChangeAspect="1" noChangeShapeType="1"/>
          </p:cNvSpPr>
          <p:nvPr/>
        </p:nvSpPr>
        <p:spPr bwMode="auto">
          <a:xfrm>
            <a:off x="1387475" y="2225675"/>
            <a:ext cx="79375" cy="0"/>
          </a:xfrm>
          <a:prstGeom prst="line">
            <a:avLst/>
          </a:prstGeom>
          <a:noFill/>
          <a:ln w="254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7" name="Line 23"/>
          <p:cNvSpPr>
            <a:spLocks noChangeAspect="1" noChangeShapeType="1"/>
          </p:cNvSpPr>
          <p:nvPr/>
        </p:nvSpPr>
        <p:spPr bwMode="auto">
          <a:xfrm>
            <a:off x="1387475" y="2852738"/>
            <a:ext cx="79375" cy="0"/>
          </a:xfrm>
          <a:prstGeom prst="line">
            <a:avLst/>
          </a:prstGeom>
          <a:noFill/>
          <a:ln w="254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8" name="Line 24"/>
          <p:cNvSpPr>
            <a:spLocks noChangeAspect="1" noChangeShapeType="1"/>
          </p:cNvSpPr>
          <p:nvPr/>
        </p:nvSpPr>
        <p:spPr bwMode="auto">
          <a:xfrm>
            <a:off x="1387475" y="3478213"/>
            <a:ext cx="79375" cy="0"/>
          </a:xfrm>
          <a:prstGeom prst="line">
            <a:avLst/>
          </a:prstGeom>
          <a:noFill/>
          <a:ln w="254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0" name="Line 25"/>
          <p:cNvSpPr>
            <a:spLocks noChangeAspect="1" noChangeShapeType="1"/>
          </p:cNvSpPr>
          <p:nvPr/>
        </p:nvSpPr>
        <p:spPr bwMode="auto">
          <a:xfrm>
            <a:off x="1387475" y="4105275"/>
            <a:ext cx="79375" cy="0"/>
          </a:xfrm>
          <a:prstGeom prst="line">
            <a:avLst/>
          </a:prstGeom>
          <a:noFill/>
          <a:ln w="254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1" name="Text Box 26"/>
          <p:cNvSpPr txBox="1">
            <a:spLocks noChangeAspect="1" noChangeArrowheads="1"/>
          </p:cNvSpPr>
          <p:nvPr/>
        </p:nvSpPr>
        <p:spPr bwMode="auto">
          <a:xfrm>
            <a:off x="838200" y="2676525"/>
            <a:ext cx="857250" cy="320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500" b="1">
                <a:solidFill>
                  <a:srgbClr val="000000"/>
                </a:solidFill>
              </a:rPr>
              <a:t>0.15</a:t>
            </a:r>
            <a:endParaRPr lang="en-US" sz="1500">
              <a:solidFill>
                <a:schemeClr val="bg1"/>
              </a:solidFill>
            </a:endParaRPr>
          </a:p>
        </p:txBody>
      </p:sp>
      <p:sp>
        <p:nvSpPr>
          <p:cNvPr id="42" name="Text Box 27"/>
          <p:cNvSpPr txBox="1">
            <a:spLocks noChangeAspect="1" noChangeArrowheads="1"/>
          </p:cNvSpPr>
          <p:nvPr/>
        </p:nvSpPr>
        <p:spPr bwMode="auto">
          <a:xfrm>
            <a:off x="838200" y="3309938"/>
            <a:ext cx="857250" cy="320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500" b="1">
                <a:solidFill>
                  <a:srgbClr val="000000"/>
                </a:solidFill>
              </a:rPr>
              <a:t>0.10</a:t>
            </a:r>
            <a:endParaRPr lang="en-US" sz="1500">
              <a:solidFill>
                <a:schemeClr val="bg1"/>
              </a:solidFill>
            </a:endParaRPr>
          </a:p>
        </p:txBody>
      </p:sp>
      <p:sp>
        <p:nvSpPr>
          <p:cNvPr id="43" name="Text Box 28"/>
          <p:cNvSpPr txBox="1">
            <a:spLocks noChangeAspect="1" noChangeArrowheads="1"/>
          </p:cNvSpPr>
          <p:nvPr/>
        </p:nvSpPr>
        <p:spPr bwMode="auto">
          <a:xfrm>
            <a:off x="838200" y="3956050"/>
            <a:ext cx="857250" cy="320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500" b="1">
                <a:solidFill>
                  <a:srgbClr val="000000"/>
                </a:solidFill>
              </a:rPr>
              <a:t>0.05</a:t>
            </a:r>
            <a:endParaRPr lang="en-US" sz="1500">
              <a:solidFill>
                <a:schemeClr val="bg1"/>
              </a:solidFill>
            </a:endParaRPr>
          </a:p>
        </p:txBody>
      </p:sp>
      <p:sp>
        <p:nvSpPr>
          <p:cNvPr id="51" name="Line 21"/>
          <p:cNvSpPr>
            <a:spLocks noChangeAspect="1" noChangeShapeType="1"/>
          </p:cNvSpPr>
          <p:nvPr/>
        </p:nvSpPr>
        <p:spPr bwMode="auto">
          <a:xfrm>
            <a:off x="4738688" y="3484800"/>
            <a:ext cx="1587" cy="1263650"/>
          </a:xfrm>
          <a:prstGeom prst="line">
            <a:avLst/>
          </a:prstGeom>
          <a:noFill/>
          <a:ln w="31750">
            <a:solidFill>
              <a:srgbClr val="00000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4" name="Text Box 3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We could do this by evaluating the integral of the function over this range, but there is no need.</a:t>
            </a:r>
          </a:p>
        </p:txBody>
      </p:sp>
      <p:sp>
        <p:nvSpPr>
          <p:cNvPr id="45"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46"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CONTINUOUS RANDOM VARIABLES</a:t>
            </a:r>
            <a:endParaRPr lang="en-GB" sz="1600" dirty="0">
              <a:latin typeface="Times New Roman" pitchFamily="18" charset="0"/>
            </a:endParaRPr>
          </a:p>
        </p:txBody>
      </p:sp>
      <p:sp>
        <p:nvSpPr>
          <p:cNvPr id="59" name="Rectangle 16"/>
          <p:cNvSpPr>
            <a:spLocks noChangeArrowheads="1"/>
          </p:cNvSpPr>
          <p:nvPr/>
        </p:nvSpPr>
        <p:spPr bwMode="auto">
          <a:xfrm>
            <a:off x="3400424" y="673100"/>
            <a:ext cx="4733925" cy="9144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60" name="Rectangle 36"/>
          <p:cNvSpPr>
            <a:spLocks noChangeArrowheads="1"/>
          </p:cNvSpPr>
          <p:nvPr/>
        </p:nvSpPr>
        <p:spPr bwMode="auto">
          <a:xfrm>
            <a:off x="3546000" y="684213"/>
            <a:ext cx="4514377"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sz="2400" b="1" i="1" dirty="0" smtClean="0">
                <a:solidFill>
                  <a:srgbClr val="000000"/>
                </a:solidFill>
                <a:latin typeface="Times New Roman" pitchFamily="18" charset="0"/>
              </a:rPr>
              <a:t>f</a:t>
            </a:r>
            <a:r>
              <a:rPr lang="en-US" sz="2400" b="1" dirty="0" smtClean="0">
                <a:solidFill>
                  <a:srgbClr val="000000"/>
                </a:solidFill>
                <a:latin typeface="Times New Roman" pitchFamily="18" charset="0"/>
              </a:rPr>
              <a:t>(</a:t>
            </a:r>
            <a:r>
              <a:rPr lang="en-US" sz="2400" b="1" i="1" dirty="0" smtClean="0">
                <a:solidFill>
                  <a:srgbClr val="000000"/>
                </a:solidFill>
                <a:latin typeface="Times New Roman" pitchFamily="18" charset="0"/>
              </a:rPr>
              <a:t>X</a:t>
            </a:r>
            <a:r>
              <a:rPr lang="en-US" sz="2400" b="1" dirty="0">
                <a:solidFill>
                  <a:srgbClr val="000000"/>
                </a:solidFill>
                <a:latin typeface="Times New Roman" pitchFamily="18" charset="0"/>
              </a:rPr>
              <a:t>) = 1.50 </a:t>
            </a:r>
            <a:r>
              <a:rPr lang="en-US" sz="2400" b="1" dirty="0">
                <a:solidFill>
                  <a:srgbClr val="000000"/>
                </a:solidFill>
                <a:latin typeface="Times New Roman" pitchFamily="18" charset="0"/>
                <a:cs typeface="Times New Roman" pitchFamily="18" charset="0"/>
              </a:rPr>
              <a:t>–</a:t>
            </a:r>
            <a:r>
              <a:rPr lang="en-US" sz="2400" b="1" dirty="0">
                <a:solidFill>
                  <a:srgbClr val="000000"/>
                </a:solidFill>
                <a:latin typeface="Times New Roman" pitchFamily="18" charset="0"/>
              </a:rPr>
              <a:t> 0.02</a:t>
            </a:r>
            <a:r>
              <a:rPr lang="en-US" sz="2400" b="1" i="1" dirty="0">
                <a:solidFill>
                  <a:srgbClr val="000000"/>
                </a:solidFill>
                <a:latin typeface="Times New Roman" pitchFamily="18" charset="0"/>
              </a:rPr>
              <a:t>X</a:t>
            </a:r>
            <a:r>
              <a:rPr lang="en-US" sz="2400" b="1" dirty="0">
                <a:solidFill>
                  <a:srgbClr val="000000"/>
                </a:solidFill>
                <a:latin typeface="Times New Roman" pitchFamily="18" charset="0"/>
              </a:rPr>
              <a:t> </a:t>
            </a:r>
            <a:r>
              <a:rPr lang="en-US" sz="1800" b="1" dirty="0">
                <a:solidFill>
                  <a:srgbClr val="000000"/>
                </a:solidFill>
              </a:rPr>
              <a:t>for</a:t>
            </a:r>
            <a:r>
              <a:rPr lang="en-US" sz="2400" b="1" dirty="0">
                <a:solidFill>
                  <a:srgbClr val="000000"/>
                </a:solidFill>
                <a:latin typeface="Times New Roman" pitchFamily="18" charset="0"/>
              </a:rPr>
              <a:t> 65 </a:t>
            </a:r>
            <a:r>
              <a:rPr lang="en-US" sz="2400" b="1" dirty="0">
                <a:solidFill>
                  <a:srgbClr val="000000"/>
                </a:solidFill>
                <a:latin typeface="Times New Roman" pitchFamily="18" charset="0"/>
                <a:sym typeface="Times New Roman Special G2" pitchFamily="18" charset="2"/>
              </a:rPr>
              <a:t>   </a:t>
            </a:r>
            <a:r>
              <a:rPr lang="en-US" sz="2400" b="1" i="1" dirty="0">
                <a:solidFill>
                  <a:srgbClr val="000000"/>
                </a:solidFill>
                <a:latin typeface="Times New Roman" pitchFamily="18" charset="0"/>
              </a:rPr>
              <a:t>X</a:t>
            </a:r>
            <a:r>
              <a:rPr lang="en-US" sz="2400" b="1" dirty="0">
                <a:solidFill>
                  <a:srgbClr val="000000"/>
                </a:solidFill>
                <a:latin typeface="Times New Roman" pitchFamily="18" charset="0"/>
              </a:rPr>
              <a:t> </a:t>
            </a:r>
            <a:r>
              <a:rPr lang="en-US" sz="2400" b="1" dirty="0">
                <a:solidFill>
                  <a:srgbClr val="000000"/>
                </a:solidFill>
                <a:latin typeface="Times New Roman" pitchFamily="18" charset="0"/>
                <a:sym typeface="Times New Roman Special G2" pitchFamily="18" charset="2"/>
              </a:rPr>
              <a:t>  </a:t>
            </a:r>
            <a:r>
              <a:rPr lang="en-US" sz="2400" b="1" dirty="0">
                <a:solidFill>
                  <a:srgbClr val="000000"/>
                </a:solidFill>
                <a:latin typeface="Times New Roman" pitchFamily="18" charset="0"/>
              </a:rPr>
              <a:t> 75</a:t>
            </a:r>
          </a:p>
          <a:p>
            <a:r>
              <a:rPr lang="en-US" sz="2400" b="1" i="1" dirty="0" smtClean="0">
                <a:solidFill>
                  <a:srgbClr val="000000"/>
                </a:solidFill>
                <a:latin typeface="Times New Roman" pitchFamily="18" charset="0"/>
              </a:rPr>
              <a:t>f</a:t>
            </a:r>
            <a:r>
              <a:rPr lang="en-US" sz="2400" b="1" dirty="0" smtClean="0">
                <a:solidFill>
                  <a:srgbClr val="000000"/>
                </a:solidFill>
                <a:latin typeface="Times New Roman" pitchFamily="18" charset="0"/>
              </a:rPr>
              <a:t>(</a:t>
            </a:r>
            <a:r>
              <a:rPr lang="en-US" sz="2400" b="1" i="1" dirty="0" smtClean="0">
                <a:solidFill>
                  <a:srgbClr val="000000"/>
                </a:solidFill>
                <a:latin typeface="Times New Roman" pitchFamily="18" charset="0"/>
              </a:rPr>
              <a:t>X</a:t>
            </a:r>
            <a:r>
              <a:rPr lang="en-US" sz="2400" b="1" dirty="0">
                <a:solidFill>
                  <a:srgbClr val="000000"/>
                </a:solidFill>
                <a:latin typeface="Times New Roman" pitchFamily="18" charset="0"/>
              </a:rPr>
              <a:t>) = 0 </a:t>
            </a:r>
            <a:r>
              <a:rPr lang="en-US" sz="1800" b="1" dirty="0">
                <a:solidFill>
                  <a:srgbClr val="000000"/>
                </a:solidFill>
              </a:rPr>
              <a:t>for</a:t>
            </a:r>
            <a:r>
              <a:rPr lang="en-US" sz="2400" b="1" dirty="0">
                <a:solidFill>
                  <a:srgbClr val="000000"/>
                </a:solidFill>
                <a:latin typeface="Times New Roman" pitchFamily="18" charset="0"/>
              </a:rPr>
              <a:t> </a:t>
            </a:r>
            <a:r>
              <a:rPr lang="en-US" sz="2400" b="1" i="1" dirty="0">
                <a:solidFill>
                  <a:srgbClr val="000000"/>
                </a:solidFill>
                <a:latin typeface="Times New Roman" pitchFamily="18" charset="0"/>
              </a:rPr>
              <a:t>X</a:t>
            </a:r>
            <a:r>
              <a:rPr lang="en-US" sz="2400" b="1" dirty="0">
                <a:solidFill>
                  <a:srgbClr val="000000"/>
                </a:solidFill>
                <a:latin typeface="Times New Roman" pitchFamily="18" charset="0"/>
              </a:rPr>
              <a:t> &lt; 65 </a:t>
            </a:r>
            <a:r>
              <a:rPr lang="en-US" sz="1800" b="1" dirty="0">
                <a:solidFill>
                  <a:srgbClr val="000000"/>
                </a:solidFill>
              </a:rPr>
              <a:t>and</a:t>
            </a:r>
            <a:r>
              <a:rPr lang="en-US" sz="2400" b="1" dirty="0">
                <a:solidFill>
                  <a:srgbClr val="000000"/>
                </a:solidFill>
                <a:latin typeface="Times New Roman" pitchFamily="18" charset="0"/>
              </a:rPr>
              <a:t> </a:t>
            </a:r>
            <a:r>
              <a:rPr lang="en-US" sz="2400" b="1" i="1" dirty="0">
                <a:solidFill>
                  <a:srgbClr val="000000"/>
                </a:solidFill>
                <a:latin typeface="Times New Roman" pitchFamily="18" charset="0"/>
              </a:rPr>
              <a:t>X</a:t>
            </a:r>
            <a:r>
              <a:rPr lang="en-US" sz="2400" b="1" dirty="0">
                <a:solidFill>
                  <a:srgbClr val="000000"/>
                </a:solidFill>
                <a:latin typeface="Times New Roman" pitchFamily="18" charset="0"/>
              </a:rPr>
              <a:t> &gt; 75</a:t>
            </a:r>
          </a:p>
        </p:txBody>
      </p:sp>
      <p:graphicFrame>
        <p:nvGraphicFramePr>
          <p:cNvPr id="63" name="Object 37"/>
          <p:cNvGraphicFramePr>
            <a:graphicFrameLocks noChangeAspect="1"/>
          </p:cNvGraphicFramePr>
          <p:nvPr>
            <p:extLst>
              <p:ext uri="{D42A27DB-BD31-4B8C-83A1-F6EECF244321}">
                <p14:modId xmlns:p14="http://schemas.microsoft.com/office/powerpoint/2010/main" val="3825526211"/>
              </p:ext>
            </p:extLst>
          </p:nvPr>
        </p:nvGraphicFramePr>
        <p:xfrm>
          <a:off x="6851650" y="800100"/>
          <a:ext cx="201613" cy="239713"/>
        </p:xfrm>
        <a:graphic>
          <a:graphicData uri="http://schemas.openxmlformats.org/presentationml/2006/ole">
            <mc:AlternateContent xmlns:mc="http://schemas.openxmlformats.org/markup-compatibility/2006">
              <mc:Choice xmlns:v="urn:schemas-microsoft-com:vml" Requires="v">
                <p:oleObj spid="_x0000_s170008" name="Equation" r:id="rId3" imgW="203040" imgH="241200" progId="Equation.3">
                  <p:embed/>
                </p:oleObj>
              </mc:Choice>
              <mc:Fallback>
                <p:oleObj name="Equation" r:id="rId3" imgW="203040" imgH="2412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51650" y="800100"/>
                        <a:ext cx="201613" cy="2397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64" name="Object 38"/>
          <p:cNvGraphicFramePr>
            <a:graphicFrameLocks noChangeAspect="1"/>
          </p:cNvGraphicFramePr>
          <p:nvPr>
            <p:extLst>
              <p:ext uri="{D42A27DB-BD31-4B8C-83A1-F6EECF244321}">
                <p14:modId xmlns:p14="http://schemas.microsoft.com/office/powerpoint/2010/main" val="242613277"/>
              </p:ext>
            </p:extLst>
          </p:nvPr>
        </p:nvGraphicFramePr>
        <p:xfrm>
          <a:off x="7354888" y="800100"/>
          <a:ext cx="201612" cy="239713"/>
        </p:xfrm>
        <a:graphic>
          <a:graphicData uri="http://schemas.openxmlformats.org/presentationml/2006/ole">
            <mc:AlternateContent xmlns:mc="http://schemas.openxmlformats.org/markup-compatibility/2006">
              <mc:Choice xmlns:v="urn:schemas-microsoft-com:vml" Requires="v">
                <p:oleObj spid="_x0000_s170009" name="Equation" r:id="rId5" imgW="203040" imgH="241200" progId="Equation.3">
                  <p:embed/>
                </p:oleObj>
              </mc:Choice>
              <mc:Fallback>
                <p:oleObj name="Equation" r:id="rId5" imgW="203040" imgH="2412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354888" y="800100"/>
                        <a:ext cx="201612" cy="2397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3531328703"/>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Rectangle 46"/>
          <p:cNvSpPr/>
          <p:nvPr/>
        </p:nvSpPr>
        <p:spPr bwMode="auto">
          <a:xfrm>
            <a:off x="561975" y="790574"/>
            <a:ext cx="7877175" cy="459472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61" name="Freeform 20"/>
          <p:cNvSpPr>
            <a:spLocks noChangeAspect="1"/>
          </p:cNvSpPr>
          <p:nvPr/>
        </p:nvSpPr>
        <p:spPr bwMode="auto">
          <a:xfrm>
            <a:off x="3103563" y="2206625"/>
            <a:ext cx="3267075" cy="2514600"/>
          </a:xfrm>
          <a:custGeom>
            <a:avLst/>
            <a:gdLst>
              <a:gd name="T0" fmla="*/ 0 w 1440"/>
              <a:gd name="T1" fmla="*/ 0 h 864"/>
              <a:gd name="T2" fmla="*/ 0 w 1440"/>
              <a:gd name="T3" fmla="*/ 864 h 864"/>
              <a:gd name="T4" fmla="*/ 1440 w 1440"/>
              <a:gd name="T5" fmla="*/ 864 h 864"/>
              <a:gd name="T6" fmla="*/ 0 w 1440"/>
              <a:gd name="T7" fmla="*/ 0 h 864"/>
            </a:gdLst>
            <a:ahLst/>
            <a:cxnLst>
              <a:cxn ang="0">
                <a:pos x="T0" y="T1"/>
              </a:cxn>
              <a:cxn ang="0">
                <a:pos x="T2" y="T3"/>
              </a:cxn>
              <a:cxn ang="0">
                <a:pos x="T4" y="T5"/>
              </a:cxn>
              <a:cxn ang="0">
                <a:pos x="T6" y="T7"/>
              </a:cxn>
            </a:cxnLst>
            <a:rect l="0" t="0" r="r" b="b"/>
            <a:pathLst>
              <a:path w="1440" h="864">
                <a:moveTo>
                  <a:pt x="0" y="0"/>
                </a:moveTo>
                <a:lnTo>
                  <a:pt x="0" y="864"/>
                </a:lnTo>
                <a:lnTo>
                  <a:pt x="1440" y="864"/>
                </a:lnTo>
                <a:lnTo>
                  <a:pt x="0" y="0"/>
                </a:lnTo>
                <a:close/>
              </a:path>
            </a:pathLst>
          </a:custGeom>
          <a:solidFill>
            <a:srgbClr val="969696"/>
          </a:solidFill>
          <a:ln w="9525">
            <a:solidFill>
              <a:srgbClr val="969696"/>
            </a:solidFill>
            <a:round/>
            <a:headEnd/>
            <a:tailEnd/>
          </a:ln>
          <a:effectLst/>
          <a:extLst/>
        </p:spPr>
        <p:txBody>
          <a:bodyPr wrap="none" anchor="ctr"/>
          <a:lstStyle/>
          <a:p>
            <a:endParaRPr lang="en-GB"/>
          </a:p>
        </p:txBody>
      </p:sp>
      <p:sp>
        <p:nvSpPr>
          <p:cNvPr id="50" name="Freeform 3"/>
          <p:cNvSpPr>
            <a:spLocks noChangeAspect="1"/>
          </p:cNvSpPr>
          <p:nvPr/>
        </p:nvSpPr>
        <p:spPr bwMode="auto">
          <a:xfrm>
            <a:off x="4738688" y="3484800"/>
            <a:ext cx="1635125" cy="1257300"/>
          </a:xfrm>
          <a:custGeom>
            <a:avLst/>
            <a:gdLst>
              <a:gd name="T0" fmla="*/ 0 w 1440"/>
              <a:gd name="T1" fmla="*/ 0 h 864"/>
              <a:gd name="T2" fmla="*/ 0 w 1440"/>
              <a:gd name="T3" fmla="*/ 864 h 864"/>
              <a:gd name="T4" fmla="*/ 1440 w 1440"/>
              <a:gd name="T5" fmla="*/ 864 h 864"/>
              <a:gd name="T6" fmla="*/ 0 w 1440"/>
              <a:gd name="T7" fmla="*/ 0 h 864"/>
            </a:gdLst>
            <a:ahLst/>
            <a:cxnLst>
              <a:cxn ang="0">
                <a:pos x="T0" y="T1"/>
              </a:cxn>
              <a:cxn ang="0">
                <a:pos x="T2" y="T3"/>
              </a:cxn>
              <a:cxn ang="0">
                <a:pos x="T4" y="T5"/>
              </a:cxn>
              <a:cxn ang="0">
                <a:pos x="T6" y="T7"/>
              </a:cxn>
            </a:cxnLst>
            <a:rect l="0" t="0" r="r" b="b"/>
            <a:pathLst>
              <a:path w="1440" h="864">
                <a:moveTo>
                  <a:pt x="0" y="0"/>
                </a:moveTo>
                <a:lnTo>
                  <a:pt x="0" y="864"/>
                </a:lnTo>
                <a:lnTo>
                  <a:pt x="1440" y="864"/>
                </a:lnTo>
                <a:lnTo>
                  <a:pt x="0" y="0"/>
                </a:lnTo>
                <a:close/>
              </a:path>
            </a:pathLst>
          </a:custGeom>
          <a:solidFill>
            <a:srgbClr val="00FFFF"/>
          </a:solidFill>
          <a:ln w="9525">
            <a:solidFill>
              <a:srgbClr val="96969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2"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56692" name="Text Box 20"/>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2400">
                <a:solidFill>
                  <a:schemeClr val="tx1"/>
                </a:solidFill>
                <a:latin typeface="Times New Roman" pitchFamily="18" charset="0"/>
              </a:defRPr>
            </a:lvl1pPr>
            <a:lvl2pPr>
              <a:tabLst>
                <a:tab pos="179388" algn="r"/>
              </a:tabLst>
              <a:defRPr sz="2400">
                <a:solidFill>
                  <a:schemeClr val="tx1"/>
                </a:solidFill>
                <a:latin typeface="Times New Roman" pitchFamily="18" charset="0"/>
              </a:defRPr>
            </a:lvl2pPr>
            <a:lvl3pPr>
              <a:tabLst>
                <a:tab pos="179388" algn="r"/>
              </a:tabLst>
              <a:defRPr sz="2400">
                <a:solidFill>
                  <a:schemeClr val="tx1"/>
                </a:solidFill>
                <a:latin typeface="Times New Roman" pitchFamily="18" charset="0"/>
              </a:defRPr>
            </a:lvl3pPr>
            <a:lvl4pPr>
              <a:tabLst>
                <a:tab pos="179388" algn="r"/>
              </a:tabLst>
              <a:defRPr sz="2400">
                <a:solidFill>
                  <a:schemeClr val="tx1"/>
                </a:solidFill>
                <a:latin typeface="Times New Roman" pitchFamily="18" charset="0"/>
              </a:defRPr>
            </a:lvl4pPr>
            <a:lvl5pPr>
              <a:tabLst>
                <a:tab pos="179388" algn="r"/>
              </a:tabLst>
              <a:defRPr sz="2400">
                <a:solidFill>
                  <a:schemeClr val="tx1"/>
                </a:solidFill>
                <a:latin typeface="Times New Roman" pitchFamily="18" charset="0"/>
              </a:defRPr>
            </a:lvl5pPr>
            <a:lvl6pPr eaLnBrk="0" fontAlgn="base" hangingPunct="0">
              <a:spcBef>
                <a:spcPct val="0"/>
              </a:spcBef>
              <a:spcAft>
                <a:spcPct val="0"/>
              </a:spcAft>
              <a:tabLst>
                <a:tab pos="179388" algn="r"/>
              </a:tabLst>
              <a:defRPr sz="2400">
                <a:solidFill>
                  <a:schemeClr val="tx1"/>
                </a:solidFill>
                <a:latin typeface="Times New Roman" pitchFamily="18" charset="0"/>
              </a:defRPr>
            </a:lvl6pPr>
            <a:lvl7pPr eaLnBrk="0" fontAlgn="base" hangingPunct="0">
              <a:spcBef>
                <a:spcPct val="0"/>
              </a:spcBef>
              <a:spcAft>
                <a:spcPct val="0"/>
              </a:spcAft>
              <a:tabLst>
                <a:tab pos="179388" algn="r"/>
              </a:tabLst>
              <a:defRPr sz="2400">
                <a:solidFill>
                  <a:schemeClr val="tx1"/>
                </a:solidFill>
                <a:latin typeface="Times New Roman" pitchFamily="18" charset="0"/>
              </a:defRPr>
            </a:lvl7pPr>
            <a:lvl8pPr eaLnBrk="0" fontAlgn="base" hangingPunct="0">
              <a:spcBef>
                <a:spcPct val="0"/>
              </a:spcBef>
              <a:spcAft>
                <a:spcPct val="0"/>
              </a:spcAft>
              <a:tabLst>
                <a:tab pos="179388" algn="r"/>
              </a:tabLst>
              <a:defRPr sz="2400">
                <a:solidFill>
                  <a:schemeClr val="tx1"/>
                </a:solidFill>
                <a:latin typeface="Times New Roman" pitchFamily="18" charset="0"/>
              </a:defRPr>
            </a:lvl8pPr>
            <a:lvl9pPr eaLnBrk="0" fontAlgn="base" hangingPunct="0">
              <a:spcBef>
                <a:spcPct val="0"/>
              </a:spcBef>
              <a:spcAft>
                <a:spcPct val="0"/>
              </a:spcAft>
              <a:tabLst>
                <a:tab pos="179388" algn="r"/>
              </a:tabLst>
              <a:defRPr sz="2400">
                <a:solidFill>
                  <a:schemeClr val="tx1"/>
                </a:solidFill>
                <a:latin typeface="Times New Roman" pitchFamily="18" charset="0"/>
              </a:defRPr>
            </a:lvl9pPr>
          </a:lstStyle>
          <a:p>
            <a:pPr>
              <a:spcBef>
                <a:spcPct val="50000"/>
              </a:spcBef>
            </a:pPr>
            <a:r>
              <a:rPr lang="en-US" sz="1000" dirty="0">
                <a:solidFill>
                  <a:srgbClr val="3366FF"/>
                </a:solidFill>
                <a:latin typeface="Arial" charset="0"/>
              </a:rPr>
              <a:t>	</a:t>
            </a:r>
            <a:r>
              <a:rPr lang="en-US" sz="1000" dirty="0" smtClean="0">
                <a:solidFill>
                  <a:srgbClr val="3366FF"/>
                </a:solidFill>
                <a:latin typeface="Arial" charset="0"/>
              </a:rPr>
              <a:t>24</a:t>
            </a:r>
            <a:endParaRPr lang="en-US" sz="1000" dirty="0">
              <a:solidFill>
                <a:srgbClr val="3366FF"/>
              </a:solidFill>
              <a:latin typeface="Arial" charset="0"/>
            </a:endParaRPr>
          </a:p>
        </p:txBody>
      </p:sp>
      <p:sp>
        <p:nvSpPr>
          <p:cNvPr id="25" name="Line 2"/>
          <p:cNvSpPr>
            <a:spLocks noChangeAspect="1" noChangeShapeType="1"/>
          </p:cNvSpPr>
          <p:nvPr/>
        </p:nvSpPr>
        <p:spPr bwMode="auto">
          <a:xfrm>
            <a:off x="1479600" y="1598613"/>
            <a:ext cx="0" cy="3153600"/>
          </a:xfrm>
          <a:prstGeom prst="line">
            <a:avLst/>
          </a:prstGeom>
          <a:noFill/>
          <a:ln w="254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9" name="Text Box 6"/>
          <p:cNvSpPr txBox="1">
            <a:spLocks noChangeAspect="1" noChangeArrowheads="1"/>
          </p:cNvSpPr>
          <p:nvPr/>
        </p:nvSpPr>
        <p:spPr bwMode="auto">
          <a:xfrm>
            <a:off x="4552950" y="4821238"/>
            <a:ext cx="666750" cy="320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500" b="1">
                <a:solidFill>
                  <a:srgbClr val="000000"/>
                </a:solidFill>
              </a:rPr>
              <a:t>70</a:t>
            </a:r>
            <a:endParaRPr lang="en-US" sz="1500">
              <a:solidFill>
                <a:schemeClr val="bg1"/>
              </a:solidFill>
            </a:endParaRPr>
          </a:p>
        </p:txBody>
      </p:sp>
      <p:sp>
        <p:nvSpPr>
          <p:cNvPr id="30" name="Text Box 7"/>
          <p:cNvSpPr txBox="1">
            <a:spLocks noChangeAspect="1" noChangeArrowheads="1"/>
          </p:cNvSpPr>
          <p:nvPr/>
        </p:nvSpPr>
        <p:spPr bwMode="auto">
          <a:xfrm>
            <a:off x="6172200" y="4821238"/>
            <a:ext cx="666750" cy="320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500" b="1" dirty="0">
                <a:solidFill>
                  <a:srgbClr val="000000"/>
                </a:solidFill>
              </a:rPr>
              <a:t>75</a:t>
            </a:r>
            <a:endParaRPr lang="en-US" sz="1500" dirty="0">
              <a:solidFill>
                <a:schemeClr val="bg1"/>
              </a:solidFill>
            </a:endParaRPr>
          </a:p>
        </p:txBody>
      </p:sp>
      <p:sp>
        <p:nvSpPr>
          <p:cNvPr id="31" name="Text Box 8"/>
          <p:cNvSpPr txBox="1">
            <a:spLocks noChangeAspect="1" noChangeArrowheads="1"/>
          </p:cNvSpPr>
          <p:nvPr/>
        </p:nvSpPr>
        <p:spPr bwMode="auto">
          <a:xfrm>
            <a:off x="7658100" y="4724400"/>
            <a:ext cx="6667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2400" b="1" i="1">
                <a:solidFill>
                  <a:srgbClr val="000000"/>
                </a:solidFill>
                <a:latin typeface="Times New Roman" pitchFamily="18" charset="0"/>
              </a:rPr>
              <a:t>X</a:t>
            </a:r>
            <a:endParaRPr lang="en-US" sz="1500" i="1">
              <a:solidFill>
                <a:schemeClr val="bg1"/>
              </a:solidFill>
            </a:endParaRPr>
          </a:p>
        </p:txBody>
      </p:sp>
      <p:sp>
        <p:nvSpPr>
          <p:cNvPr id="32" name="Text Box 9"/>
          <p:cNvSpPr txBox="1">
            <a:spLocks noChangeAspect="1" noChangeArrowheads="1"/>
          </p:cNvSpPr>
          <p:nvPr/>
        </p:nvSpPr>
        <p:spPr bwMode="auto">
          <a:xfrm>
            <a:off x="2901950" y="4819650"/>
            <a:ext cx="555625" cy="320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500" b="1" dirty="0">
                <a:solidFill>
                  <a:srgbClr val="000000"/>
                </a:solidFill>
              </a:rPr>
              <a:t>65</a:t>
            </a:r>
            <a:endParaRPr lang="en-US" sz="1500" dirty="0">
              <a:solidFill>
                <a:schemeClr val="bg1"/>
              </a:solidFill>
            </a:endParaRPr>
          </a:p>
        </p:txBody>
      </p:sp>
      <p:sp>
        <p:nvSpPr>
          <p:cNvPr id="34" name="Line 11"/>
          <p:cNvSpPr>
            <a:spLocks noChangeAspect="1" noChangeShapeType="1"/>
          </p:cNvSpPr>
          <p:nvPr/>
        </p:nvSpPr>
        <p:spPr bwMode="auto">
          <a:xfrm>
            <a:off x="3103200" y="4741863"/>
            <a:ext cx="0" cy="79375"/>
          </a:xfrm>
          <a:prstGeom prst="line">
            <a:avLst/>
          </a:prstGeom>
          <a:noFill/>
          <a:ln w="254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5" name="Line 12"/>
          <p:cNvSpPr>
            <a:spLocks noChangeAspect="1" noChangeShapeType="1"/>
          </p:cNvSpPr>
          <p:nvPr/>
        </p:nvSpPr>
        <p:spPr bwMode="auto">
          <a:xfrm>
            <a:off x="4748400" y="4741863"/>
            <a:ext cx="0" cy="79375"/>
          </a:xfrm>
          <a:prstGeom prst="line">
            <a:avLst/>
          </a:prstGeom>
          <a:noFill/>
          <a:ln w="254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6" name="Line 13"/>
          <p:cNvSpPr>
            <a:spLocks noChangeAspect="1" noChangeShapeType="1"/>
          </p:cNvSpPr>
          <p:nvPr/>
        </p:nvSpPr>
        <p:spPr bwMode="auto">
          <a:xfrm>
            <a:off x="6368400" y="4741863"/>
            <a:ext cx="0" cy="79375"/>
          </a:xfrm>
          <a:prstGeom prst="line">
            <a:avLst/>
          </a:prstGeom>
          <a:noFill/>
          <a:ln w="254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4" name="Text Box 18"/>
          <p:cNvSpPr txBox="1">
            <a:spLocks noChangeArrowheads="1"/>
          </p:cNvSpPr>
          <p:nvPr/>
        </p:nvSpPr>
        <p:spPr bwMode="auto">
          <a:xfrm>
            <a:off x="800100" y="847725"/>
            <a:ext cx="14478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800" b="1">
                <a:solidFill>
                  <a:srgbClr val="000000"/>
                </a:solidFill>
              </a:rPr>
              <a:t>probability</a:t>
            </a:r>
          </a:p>
          <a:p>
            <a:r>
              <a:rPr lang="en-US" sz="1800" b="1">
                <a:solidFill>
                  <a:srgbClr val="000000"/>
                </a:solidFill>
              </a:rPr>
              <a:t>density</a:t>
            </a:r>
            <a:endParaRPr lang="en-US" sz="1500">
              <a:solidFill>
                <a:schemeClr val="bg1"/>
              </a:solidFill>
            </a:endParaRPr>
          </a:p>
        </p:txBody>
      </p:sp>
      <p:sp>
        <p:nvSpPr>
          <p:cNvPr id="55" name="Text Box 19"/>
          <p:cNvSpPr txBox="1">
            <a:spLocks noChangeArrowheads="1"/>
          </p:cNvSpPr>
          <p:nvPr/>
        </p:nvSpPr>
        <p:spPr bwMode="auto">
          <a:xfrm>
            <a:off x="800100" y="1457325"/>
            <a:ext cx="8382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2400" b="1" i="1">
                <a:solidFill>
                  <a:srgbClr val="000000"/>
                </a:solidFill>
                <a:latin typeface="Times New Roman" pitchFamily="18" charset="0"/>
              </a:rPr>
              <a:t>f</a:t>
            </a:r>
            <a:r>
              <a:rPr lang="en-US" sz="2400" b="1">
                <a:solidFill>
                  <a:srgbClr val="000000"/>
                </a:solidFill>
                <a:latin typeface="Times New Roman" pitchFamily="18" charset="0"/>
              </a:rPr>
              <a:t>(</a:t>
            </a:r>
            <a:r>
              <a:rPr lang="en-US" sz="2400" b="1" i="1">
                <a:solidFill>
                  <a:srgbClr val="000000"/>
                </a:solidFill>
                <a:latin typeface="Times New Roman" pitchFamily="18" charset="0"/>
              </a:rPr>
              <a:t>X</a:t>
            </a:r>
            <a:r>
              <a:rPr lang="en-US" sz="2400" b="1">
                <a:solidFill>
                  <a:srgbClr val="000000"/>
                </a:solidFill>
                <a:latin typeface="Times New Roman" pitchFamily="18" charset="0"/>
              </a:rPr>
              <a:t>)</a:t>
            </a:r>
            <a:endParaRPr lang="en-US" sz="1500" i="1">
              <a:solidFill>
                <a:schemeClr val="bg1"/>
              </a:solidFill>
            </a:endParaRPr>
          </a:p>
        </p:txBody>
      </p:sp>
      <p:sp>
        <p:nvSpPr>
          <p:cNvPr id="57" name="Line 21"/>
          <p:cNvSpPr>
            <a:spLocks noChangeShapeType="1"/>
          </p:cNvSpPr>
          <p:nvPr/>
        </p:nvSpPr>
        <p:spPr bwMode="auto">
          <a:xfrm>
            <a:off x="6375600" y="4727575"/>
            <a:ext cx="1670400" cy="0"/>
          </a:xfrm>
          <a:prstGeom prst="line">
            <a:avLst/>
          </a:prstGeom>
          <a:noFill/>
          <a:ln w="508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8" name="Line 20"/>
          <p:cNvSpPr>
            <a:spLocks noChangeShapeType="1"/>
          </p:cNvSpPr>
          <p:nvPr/>
        </p:nvSpPr>
        <p:spPr bwMode="auto">
          <a:xfrm>
            <a:off x="1476000" y="4727575"/>
            <a:ext cx="1627200" cy="0"/>
          </a:xfrm>
          <a:prstGeom prst="line">
            <a:avLst/>
          </a:prstGeom>
          <a:noFill/>
          <a:ln w="508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62" name="Line 22"/>
          <p:cNvSpPr>
            <a:spLocks noChangeAspect="1" noChangeShapeType="1"/>
          </p:cNvSpPr>
          <p:nvPr/>
        </p:nvSpPr>
        <p:spPr bwMode="auto">
          <a:xfrm>
            <a:off x="3103563" y="2225675"/>
            <a:ext cx="3267075" cy="2514600"/>
          </a:xfrm>
          <a:prstGeom prst="line">
            <a:avLst/>
          </a:prstGeom>
          <a:noFill/>
          <a:ln w="508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8" name="Text Box 21"/>
          <p:cNvSpPr txBox="1">
            <a:spLocks noChangeAspect="1" noChangeArrowheads="1"/>
          </p:cNvSpPr>
          <p:nvPr/>
        </p:nvSpPr>
        <p:spPr bwMode="auto">
          <a:xfrm>
            <a:off x="838200" y="2066925"/>
            <a:ext cx="857250" cy="320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500" b="1">
                <a:solidFill>
                  <a:srgbClr val="000000"/>
                </a:solidFill>
              </a:rPr>
              <a:t>0.20</a:t>
            </a:r>
            <a:endParaRPr lang="en-US" sz="1500">
              <a:solidFill>
                <a:schemeClr val="bg1"/>
              </a:solidFill>
            </a:endParaRPr>
          </a:p>
        </p:txBody>
      </p:sp>
      <p:sp>
        <p:nvSpPr>
          <p:cNvPr id="33" name="Line 22"/>
          <p:cNvSpPr>
            <a:spLocks noChangeAspect="1" noChangeShapeType="1"/>
          </p:cNvSpPr>
          <p:nvPr/>
        </p:nvSpPr>
        <p:spPr bwMode="auto">
          <a:xfrm>
            <a:off x="1387475" y="2225675"/>
            <a:ext cx="79375" cy="0"/>
          </a:xfrm>
          <a:prstGeom prst="line">
            <a:avLst/>
          </a:prstGeom>
          <a:noFill/>
          <a:ln w="254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7" name="Line 23"/>
          <p:cNvSpPr>
            <a:spLocks noChangeAspect="1" noChangeShapeType="1"/>
          </p:cNvSpPr>
          <p:nvPr/>
        </p:nvSpPr>
        <p:spPr bwMode="auto">
          <a:xfrm>
            <a:off x="1387475" y="2852738"/>
            <a:ext cx="79375" cy="0"/>
          </a:xfrm>
          <a:prstGeom prst="line">
            <a:avLst/>
          </a:prstGeom>
          <a:noFill/>
          <a:ln w="254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8" name="Line 24"/>
          <p:cNvSpPr>
            <a:spLocks noChangeAspect="1" noChangeShapeType="1"/>
          </p:cNvSpPr>
          <p:nvPr/>
        </p:nvSpPr>
        <p:spPr bwMode="auto">
          <a:xfrm>
            <a:off x="1387475" y="3478213"/>
            <a:ext cx="79375" cy="0"/>
          </a:xfrm>
          <a:prstGeom prst="line">
            <a:avLst/>
          </a:prstGeom>
          <a:noFill/>
          <a:ln w="254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0" name="Line 25"/>
          <p:cNvSpPr>
            <a:spLocks noChangeAspect="1" noChangeShapeType="1"/>
          </p:cNvSpPr>
          <p:nvPr/>
        </p:nvSpPr>
        <p:spPr bwMode="auto">
          <a:xfrm>
            <a:off x="1387475" y="4105275"/>
            <a:ext cx="79375" cy="0"/>
          </a:xfrm>
          <a:prstGeom prst="line">
            <a:avLst/>
          </a:prstGeom>
          <a:noFill/>
          <a:ln w="254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1" name="Text Box 26"/>
          <p:cNvSpPr txBox="1">
            <a:spLocks noChangeAspect="1" noChangeArrowheads="1"/>
          </p:cNvSpPr>
          <p:nvPr/>
        </p:nvSpPr>
        <p:spPr bwMode="auto">
          <a:xfrm>
            <a:off x="838200" y="2676525"/>
            <a:ext cx="857250" cy="320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500" b="1">
                <a:solidFill>
                  <a:srgbClr val="000000"/>
                </a:solidFill>
              </a:rPr>
              <a:t>0.15</a:t>
            </a:r>
            <a:endParaRPr lang="en-US" sz="1500">
              <a:solidFill>
                <a:schemeClr val="bg1"/>
              </a:solidFill>
            </a:endParaRPr>
          </a:p>
        </p:txBody>
      </p:sp>
      <p:sp>
        <p:nvSpPr>
          <p:cNvPr id="42" name="Text Box 27"/>
          <p:cNvSpPr txBox="1">
            <a:spLocks noChangeAspect="1" noChangeArrowheads="1"/>
          </p:cNvSpPr>
          <p:nvPr/>
        </p:nvSpPr>
        <p:spPr bwMode="auto">
          <a:xfrm>
            <a:off x="838200" y="3309938"/>
            <a:ext cx="857250" cy="320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500" b="1">
                <a:solidFill>
                  <a:srgbClr val="000000"/>
                </a:solidFill>
              </a:rPr>
              <a:t>0.10</a:t>
            </a:r>
            <a:endParaRPr lang="en-US" sz="1500">
              <a:solidFill>
                <a:schemeClr val="bg1"/>
              </a:solidFill>
            </a:endParaRPr>
          </a:p>
        </p:txBody>
      </p:sp>
      <p:sp>
        <p:nvSpPr>
          <p:cNvPr id="43" name="Text Box 28"/>
          <p:cNvSpPr txBox="1">
            <a:spLocks noChangeAspect="1" noChangeArrowheads="1"/>
          </p:cNvSpPr>
          <p:nvPr/>
        </p:nvSpPr>
        <p:spPr bwMode="auto">
          <a:xfrm>
            <a:off x="838200" y="3956050"/>
            <a:ext cx="857250" cy="320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500" b="1">
                <a:solidFill>
                  <a:srgbClr val="000000"/>
                </a:solidFill>
              </a:rPr>
              <a:t>0.05</a:t>
            </a:r>
            <a:endParaRPr lang="en-US" sz="1500">
              <a:solidFill>
                <a:schemeClr val="bg1"/>
              </a:solidFill>
            </a:endParaRPr>
          </a:p>
        </p:txBody>
      </p:sp>
      <p:sp>
        <p:nvSpPr>
          <p:cNvPr id="51" name="Line 21"/>
          <p:cNvSpPr>
            <a:spLocks noChangeAspect="1" noChangeShapeType="1"/>
          </p:cNvSpPr>
          <p:nvPr/>
        </p:nvSpPr>
        <p:spPr bwMode="auto">
          <a:xfrm>
            <a:off x="4738688" y="3484800"/>
            <a:ext cx="1587" cy="1263650"/>
          </a:xfrm>
          <a:prstGeom prst="line">
            <a:avLst/>
          </a:prstGeom>
          <a:noFill/>
          <a:ln w="50800">
            <a:solidFill>
              <a:srgbClr val="FFFF00"/>
            </a:solidFill>
            <a:prstDash val="solid"/>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8" name="Text Box 13"/>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It is easy to show geometrically that the answer is 0.75.  This completes the introduction to continuous random variables.</a:t>
            </a:r>
          </a:p>
        </p:txBody>
      </p:sp>
      <p:sp>
        <p:nvSpPr>
          <p:cNvPr id="49" name="Line 22"/>
          <p:cNvSpPr>
            <a:spLocks noChangeAspect="1" noChangeShapeType="1"/>
          </p:cNvSpPr>
          <p:nvPr/>
        </p:nvSpPr>
        <p:spPr bwMode="auto">
          <a:xfrm>
            <a:off x="3103563" y="3484800"/>
            <a:ext cx="1635125" cy="0"/>
          </a:xfrm>
          <a:prstGeom prst="line">
            <a:avLst/>
          </a:prstGeom>
          <a:noFill/>
          <a:ln w="50800">
            <a:solidFill>
              <a:srgbClr val="FFFF00"/>
            </a:solidFill>
            <a:prstDash val="solid"/>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2" name="Line 24"/>
          <p:cNvSpPr>
            <a:spLocks noChangeAspect="1" noChangeShapeType="1"/>
          </p:cNvSpPr>
          <p:nvPr/>
        </p:nvSpPr>
        <p:spPr bwMode="auto">
          <a:xfrm flipH="1">
            <a:off x="3103563" y="3484800"/>
            <a:ext cx="1635125" cy="1257300"/>
          </a:xfrm>
          <a:prstGeom prst="line">
            <a:avLst/>
          </a:prstGeom>
          <a:noFill/>
          <a:ln w="50800">
            <a:solidFill>
              <a:srgbClr val="FFFF00"/>
            </a:solidFill>
            <a:prstDash val="solid"/>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9" name="Line 18"/>
          <p:cNvSpPr>
            <a:spLocks noChangeAspect="1" noChangeShapeType="1"/>
          </p:cNvSpPr>
          <p:nvPr/>
        </p:nvSpPr>
        <p:spPr bwMode="auto">
          <a:xfrm>
            <a:off x="1479600" y="4743450"/>
            <a:ext cx="6566400" cy="0"/>
          </a:xfrm>
          <a:prstGeom prst="line">
            <a:avLst/>
          </a:prstGeom>
          <a:noFill/>
          <a:ln w="254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4"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45"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CONTINUOUS RANDOM VARIABLES</a:t>
            </a:r>
            <a:endParaRPr lang="en-GB" sz="1600" dirty="0">
              <a:latin typeface="Times New Roman" pitchFamily="18" charset="0"/>
            </a:endParaRPr>
          </a:p>
        </p:txBody>
      </p:sp>
      <p:sp>
        <p:nvSpPr>
          <p:cNvPr id="63" name="Rectangle 16"/>
          <p:cNvSpPr>
            <a:spLocks noChangeArrowheads="1"/>
          </p:cNvSpPr>
          <p:nvPr/>
        </p:nvSpPr>
        <p:spPr bwMode="auto">
          <a:xfrm>
            <a:off x="3400424" y="673100"/>
            <a:ext cx="4733925" cy="9144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64" name="Rectangle 36"/>
          <p:cNvSpPr>
            <a:spLocks noChangeArrowheads="1"/>
          </p:cNvSpPr>
          <p:nvPr/>
        </p:nvSpPr>
        <p:spPr bwMode="auto">
          <a:xfrm>
            <a:off x="3546000" y="684213"/>
            <a:ext cx="4514377"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sz="2400" b="1" i="1" dirty="0" smtClean="0">
                <a:solidFill>
                  <a:srgbClr val="000000"/>
                </a:solidFill>
                <a:latin typeface="Times New Roman" pitchFamily="18" charset="0"/>
              </a:rPr>
              <a:t>f</a:t>
            </a:r>
            <a:r>
              <a:rPr lang="en-US" sz="2400" b="1" dirty="0" smtClean="0">
                <a:solidFill>
                  <a:srgbClr val="000000"/>
                </a:solidFill>
                <a:latin typeface="Times New Roman" pitchFamily="18" charset="0"/>
              </a:rPr>
              <a:t>(</a:t>
            </a:r>
            <a:r>
              <a:rPr lang="en-US" sz="2400" b="1" i="1" dirty="0" smtClean="0">
                <a:solidFill>
                  <a:srgbClr val="000000"/>
                </a:solidFill>
                <a:latin typeface="Times New Roman" pitchFamily="18" charset="0"/>
              </a:rPr>
              <a:t>X</a:t>
            </a:r>
            <a:r>
              <a:rPr lang="en-US" sz="2400" b="1" dirty="0">
                <a:solidFill>
                  <a:srgbClr val="000000"/>
                </a:solidFill>
                <a:latin typeface="Times New Roman" pitchFamily="18" charset="0"/>
              </a:rPr>
              <a:t>) = 1.50 </a:t>
            </a:r>
            <a:r>
              <a:rPr lang="en-US" sz="2400" b="1" dirty="0">
                <a:solidFill>
                  <a:srgbClr val="000000"/>
                </a:solidFill>
                <a:latin typeface="Times New Roman" pitchFamily="18" charset="0"/>
                <a:cs typeface="Times New Roman" pitchFamily="18" charset="0"/>
              </a:rPr>
              <a:t>–</a:t>
            </a:r>
            <a:r>
              <a:rPr lang="en-US" sz="2400" b="1" dirty="0">
                <a:solidFill>
                  <a:srgbClr val="000000"/>
                </a:solidFill>
                <a:latin typeface="Times New Roman" pitchFamily="18" charset="0"/>
              </a:rPr>
              <a:t> 0.02</a:t>
            </a:r>
            <a:r>
              <a:rPr lang="en-US" sz="2400" b="1" i="1" dirty="0">
                <a:solidFill>
                  <a:srgbClr val="000000"/>
                </a:solidFill>
                <a:latin typeface="Times New Roman" pitchFamily="18" charset="0"/>
              </a:rPr>
              <a:t>X</a:t>
            </a:r>
            <a:r>
              <a:rPr lang="en-US" sz="2400" b="1" dirty="0">
                <a:solidFill>
                  <a:srgbClr val="000000"/>
                </a:solidFill>
                <a:latin typeface="Times New Roman" pitchFamily="18" charset="0"/>
              </a:rPr>
              <a:t> </a:t>
            </a:r>
            <a:r>
              <a:rPr lang="en-US" sz="1800" b="1" dirty="0">
                <a:solidFill>
                  <a:srgbClr val="000000"/>
                </a:solidFill>
              </a:rPr>
              <a:t>for</a:t>
            </a:r>
            <a:r>
              <a:rPr lang="en-US" sz="2400" b="1" dirty="0">
                <a:solidFill>
                  <a:srgbClr val="000000"/>
                </a:solidFill>
                <a:latin typeface="Times New Roman" pitchFamily="18" charset="0"/>
              </a:rPr>
              <a:t> 65 </a:t>
            </a:r>
            <a:r>
              <a:rPr lang="en-US" sz="2400" b="1" dirty="0">
                <a:solidFill>
                  <a:srgbClr val="000000"/>
                </a:solidFill>
                <a:latin typeface="Times New Roman" pitchFamily="18" charset="0"/>
                <a:sym typeface="Times New Roman Special G2" pitchFamily="18" charset="2"/>
              </a:rPr>
              <a:t>   </a:t>
            </a:r>
            <a:r>
              <a:rPr lang="en-US" sz="2400" b="1" i="1" dirty="0">
                <a:solidFill>
                  <a:srgbClr val="000000"/>
                </a:solidFill>
                <a:latin typeface="Times New Roman" pitchFamily="18" charset="0"/>
              </a:rPr>
              <a:t>X</a:t>
            </a:r>
            <a:r>
              <a:rPr lang="en-US" sz="2400" b="1" dirty="0">
                <a:solidFill>
                  <a:srgbClr val="000000"/>
                </a:solidFill>
                <a:latin typeface="Times New Roman" pitchFamily="18" charset="0"/>
              </a:rPr>
              <a:t> </a:t>
            </a:r>
            <a:r>
              <a:rPr lang="en-US" sz="2400" b="1" dirty="0">
                <a:solidFill>
                  <a:srgbClr val="000000"/>
                </a:solidFill>
                <a:latin typeface="Times New Roman" pitchFamily="18" charset="0"/>
                <a:sym typeface="Times New Roman Special G2" pitchFamily="18" charset="2"/>
              </a:rPr>
              <a:t>  </a:t>
            </a:r>
            <a:r>
              <a:rPr lang="en-US" sz="2400" b="1" dirty="0">
                <a:solidFill>
                  <a:srgbClr val="000000"/>
                </a:solidFill>
                <a:latin typeface="Times New Roman" pitchFamily="18" charset="0"/>
              </a:rPr>
              <a:t> 75</a:t>
            </a:r>
          </a:p>
          <a:p>
            <a:r>
              <a:rPr lang="en-US" sz="2400" b="1" i="1" dirty="0" smtClean="0">
                <a:solidFill>
                  <a:srgbClr val="000000"/>
                </a:solidFill>
                <a:latin typeface="Times New Roman" pitchFamily="18" charset="0"/>
              </a:rPr>
              <a:t>f</a:t>
            </a:r>
            <a:r>
              <a:rPr lang="en-US" sz="2400" b="1" dirty="0" smtClean="0">
                <a:solidFill>
                  <a:srgbClr val="000000"/>
                </a:solidFill>
                <a:latin typeface="Times New Roman" pitchFamily="18" charset="0"/>
              </a:rPr>
              <a:t>(</a:t>
            </a:r>
            <a:r>
              <a:rPr lang="en-US" sz="2400" b="1" i="1" dirty="0" smtClean="0">
                <a:solidFill>
                  <a:srgbClr val="000000"/>
                </a:solidFill>
                <a:latin typeface="Times New Roman" pitchFamily="18" charset="0"/>
              </a:rPr>
              <a:t>X</a:t>
            </a:r>
            <a:r>
              <a:rPr lang="en-US" sz="2400" b="1" dirty="0">
                <a:solidFill>
                  <a:srgbClr val="000000"/>
                </a:solidFill>
                <a:latin typeface="Times New Roman" pitchFamily="18" charset="0"/>
              </a:rPr>
              <a:t>) = 0 </a:t>
            </a:r>
            <a:r>
              <a:rPr lang="en-US" sz="1800" b="1" dirty="0">
                <a:solidFill>
                  <a:srgbClr val="000000"/>
                </a:solidFill>
              </a:rPr>
              <a:t>for</a:t>
            </a:r>
            <a:r>
              <a:rPr lang="en-US" sz="2400" b="1" dirty="0">
                <a:solidFill>
                  <a:srgbClr val="000000"/>
                </a:solidFill>
                <a:latin typeface="Times New Roman" pitchFamily="18" charset="0"/>
              </a:rPr>
              <a:t> </a:t>
            </a:r>
            <a:r>
              <a:rPr lang="en-US" sz="2400" b="1" i="1" dirty="0">
                <a:solidFill>
                  <a:srgbClr val="000000"/>
                </a:solidFill>
                <a:latin typeface="Times New Roman" pitchFamily="18" charset="0"/>
              </a:rPr>
              <a:t>X</a:t>
            </a:r>
            <a:r>
              <a:rPr lang="en-US" sz="2400" b="1" dirty="0">
                <a:solidFill>
                  <a:srgbClr val="000000"/>
                </a:solidFill>
                <a:latin typeface="Times New Roman" pitchFamily="18" charset="0"/>
              </a:rPr>
              <a:t> &lt; 65 </a:t>
            </a:r>
            <a:r>
              <a:rPr lang="en-US" sz="1800" b="1" dirty="0">
                <a:solidFill>
                  <a:srgbClr val="000000"/>
                </a:solidFill>
              </a:rPr>
              <a:t>and</a:t>
            </a:r>
            <a:r>
              <a:rPr lang="en-US" sz="2400" b="1" dirty="0">
                <a:solidFill>
                  <a:srgbClr val="000000"/>
                </a:solidFill>
                <a:latin typeface="Times New Roman" pitchFamily="18" charset="0"/>
              </a:rPr>
              <a:t> </a:t>
            </a:r>
            <a:r>
              <a:rPr lang="en-US" sz="2400" b="1" i="1" dirty="0">
                <a:solidFill>
                  <a:srgbClr val="000000"/>
                </a:solidFill>
                <a:latin typeface="Times New Roman" pitchFamily="18" charset="0"/>
              </a:rPr>
              <a:t>X</a:t>
            </a:r>
            <a:r>
              <a:rPr lang="en-US" sz="2400" b="1" dirty="0">
                <a:solidFill>
                  <a:srgbClr val="000000"/>
                </a:solidFill>
                <a:latin typeface="Times New Roman" pitchFamily="18" charset="0"/>
              </a:rPr>
              <a:t> &gt; 75</a:t>
            </a:r>
          </a:p>
        </p:txBody>
      </p:sp>
      <p:graphicFrame>
        <p:nvGraphicFramePr>
          <p:cNvPr id="65" name="Object 37"/>
          <p:cNvGraphicFramePr>
            <a:graphicFrameLocks noChangeAspect="1"/>
          </p:cNvGraphicFramePr>
          <p:nvPr>
            <p:extLst>
              <p:ext uri="{D42A27DB-BD31-4B8C-83A1-F6EECF244321}">
                <p14:modId xmlns:p14="http://schemas.microsoft.com/office/powerpoint/2010/main" val="3825526211"/>
              </p:ext>
            </p:extLst>
          </p:nvPr>
        </p:nvGraphicFramePr>
        <p:xfrm>
          <a:off x="6851650" y="800100"/>
          <a:ext cx="201613" cy="239713"/>
        </p:xfrm>
        <a:graphic>
          <a:graphicData uri="http://schemas.openxmlformats.org/presentationml/2006/ole">
            <mc:AlternateContent xmlns:mc="http://schemas.openxmlformats.org/markup-compatibility/2006">
              <mc:Choice xmlns:v="urn:schemas-microsoft-com:vml" Requires="v">
                <p:oleObj spid="_x0000_s171032" name="Equation" r:id="rId3" imgW="203040" imgH="241200" progId="Equation.3">
                  <p:embed/>
                </p:oleObj>
              </mc:Choice>
              <mc:Fallback>
                <p:oleObj name="Equation" r:id="rId3" imgW="203040" imgH="2412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51650" y="800100"/>
                        <a:ext cx="201613" cy="2397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66" name="Object 38"/>
          <p:cNvGraphicFramePr>
            <a:graphicFrameLocks noChangeAspect="1"/>
          </p:cNvGraphicFramePr>
          <p:nvPr>
            <p:extLst>
              <p:ext uri="{D42A27DB-BD31-4B8C-83A1-F6EECF244321}">
                <p14:modId xmlns:p14="http://schemas.microsoft.com/office/powerpoint/2010/main" val="242613277"/>
              </p:ext>
            </p:extLst>
          </p:nvPr>
        </p:nvGraphicFramePr>
        <p:xfrm>
          <a:off x="7354888" y="800100"/>
          <a:ext cx="201612" cy="239713"/>
        </p:xfrm>
        <a:graphic>
          <a:graphicData uri="http://schemas.openxmlformats.org/presentationml/2006/ole">
            <mc:AlternateContent xmlns:mc="http://schemas.openxmlformats.org/markup-compatibility/2006">
              <mc:Choice xmlns:v="urn:schemas-microsoft-com:vml" Requires="v">
                <p:oleObj spid="_x0000_s171033" name="Equation" r:id="rId5" imgW="203040" imgH="241200" progId="Equation.3">
                  <p:embed/>
                </p:oleObj>
              </mc:Choice>
              <mc:Fallback>
                <p:oleObj name="Equation" r:id="rId5" imgW="203040" imgH="2412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354888" y="800100"/>
                        <a:ext cx="201612" cy="2397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576185300"/>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1754" name="Text Box 10"/>
          <p:cNvSpPr txBox="1">
            <a:spLocks noChangeArrowheads="1"/>
          </p:cNvSpPr>
          <p:nvPr/>
        </p:nvSpPr>
        <p:spPr bwMode="auto">
          <a:xfrm>
            <a:off x="1508125" y="709613"/>
            <a:ext cx="6043613" cy="5095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nSpc>
                <a:spcPct val="120000"/>
              </a:lnSpc>
              <a:spcBef>
                <a:spcPct val="50000"/>
              </a:spcBef>
            </a:pPr>
            <a:endParaRPr lang="en-GB" sz="1200" b="1" dirty="0">
              <a:solidFill>
                <a:schemeClr val="bg1"/>
              </a:solidFill>
            </a:endParaRPr>
          </a:p>
          <a:p>
            <a:pPr>
              <a:lnSpc>
                <a:spcPct val="120000"/>
              </a:lnSpc>
            </a:pPr>
            <a:r>
              <a:rPr lang="en-GB" b="1" dirty="0">
                <a:solidFill>
                  <a:schemeClr val="bg1"/>
                </a:solidFill>
              </a:rPr>
              <a:t>Copyright Christopher Dougherty </a:t>
            </a:r>
            <a:r>
              <a:rPr lang="en-GB" b="1" dirty="0" smtClean="0">
                <a:solidFill>
                  <a:schemeClr val="bg1"/>
                </a:solidFill>
              </a:rPr>
              <a:t>2016.</a:t>
            </a:r>
            <a:r>
              <a:rPr lang="en-GB" sz="1200" b="1" dirty="0" smtClean="0">
                <a:solidFill>
                  <a:schemeClr val="bg1"/>
                </a:solidFill>
              </a:rPr>
              <a:t> </a:t>
            </a:r>
            <a:endParaRPr lang="en-GB" sz="1200" b="1" dirty="0">
              <a:solidFill>
                <a:schemeClr val="bg1"/>
              </a:solidFill>
            </a:endParaRPr>
          </a:p>
          <a:p>
            <a:pPr>
              <a:lnSpc>
                <a:spcPct val="120000"/>
              </a:lnSpc>
            </a:pPr>
            <a:endParaRPr lang="en-GB" sz="1200" b="1" dirty="0">
              <a:solidFill>
                <a:schemeClr val="bg1"/>
              </a:solidFill>
            </a:endParaRPr>
          </a:p>
          <a:p>
            <a:pPr>
              <a:lnSpc>
                <a:spcPct val="120000"/>
              </a:lnSpc>
            </a:pPr>
            <a:r>
              <a:rPr lang="en-GB" sz="1200" b="1" dirty="0">
                <a:solidFill>
                  <a:schemeClr val="bg1"/>
                </a:solidFill>
              </a:rPr>
              <a:t>These slideshows may be downloaded by anyone, anywhere for personal use.</a:t>
            </a:r>
          </a:p>
          <a:p>
            <a:pPr>
              <a:lnSpc>
                <a:spcPct val="120000"/>
              </a:lnSpc>
            </a:pPr>
            <a:r>
              <a:rPr lang="en-GB" sz="1200" b="1" dirty="0">
                <a:solidFill>
                  <a:schemeClr val="bg1"/>
                </a:solidFill>
              </a:rPr>
              <a:t>Subject to respect for copyright and, where appropriate, attribution, they may be used as a resource for teaching an econometrics course.  There is no need to refer to the author.</a:t>
            </a:r>
          </a:p>
          <a:p>
            <a:pPr>
              <a:lnSpc>
                <a:spcPct val="120000"/>
              </a:lnSpc>
            </a:pPr>
            <a:endParaRPr lang="en-GB" sz="1200" b="1" dirty="0">
              <a:solidFill>
                <a:schemeClr val="bg1"/>
              </a:solidFill>
            </a:endParaRPr>
          </a:p>
          <a:p>
            <a:pPr>
              <a:lnSpc>
                <a:spcPct val="120000"/>
              </a:lnSpc>
            </a:pPr>
            <a:r>
              <a:rPr lang="en-GB" sz="1200" b="1" dirty="0">
                <a:solidFill>
                  <a:schemeClr val="bg1"/>
                </a:solidFill>
              </a:rPr>
              <a:t>The content of this slideshow comes from Section R.3 of C. Dougherty, </a:t>
            </a:r>
            <a:r>
              <a:rPr lang="en-GB" sz="1200" b="1" i="1" dirty="0">
                <a:solidFill>
                  <a:schemeClr val="bg1"/>
                </a:solidFill>
              </a:rPr>
              <a:t>Introduction to Econometrics</a:t>
            </a:r>
            <a:r>
              <a:rPr lang="en-GB" sz="1200" b="1" dirty="0">
                <a:solidFill>
                  <a:schemeClr val="bg1"/>
                </a:solidFill>
              </a:rPr>
              <a:t>, </a:t>
            </a:r>
            <a:r>
              <a:rPr lang="en-GB" sz="1200" b="1" dirty="0" smtClean="0">
                <a:solidFill>
                  <a:schemeClr val="bg1"/>
                </a:solidFill>
              </a:rPr>
              <a:t>fifth </a:t>
            </a:r>
            <a:r>
              <a:rPr lang="en-GB" sz="1200" b="1" dirty="0">
                <a:solidFill>
                  <a:schemeClr val="bg1"/>
                </a:solidFill>
              </a:rPr>
              <a:t>edition </a:t>
            </a:r>
            <a:r>
              <a:rPr lang="en-GB" sz="1200" b="1" dirty="0" smtClean="0">
                <a:solidFill>
                  <a:schemeClr val="bg1"/>
                </a:solidFill>
              </a:rPr>
              <a:t>2016, </a:t>
            </a:r>
            <a:r>
              <a:rPr lang="en-GB" sz="1200" b="1" dirty="0">
                <a:solidFill>
                  <a:schemeClr val="bg1"/>
                </a:solidFill>
              </a:rPr>
              <a:t>Oxford University Press.</a:t>
            </a:r>
          </a:p>
          <a:p>
            <a:pPr>
              <a:lnSpc>
                <a:spcPct val="120000"/>
              </a:lnSpc>
            </a:pPr>
            <a:r>
              <a:rPr lang="en-GB" sz="1200" b="1" dirty="0">
                <a:solidFill>
                  <a:schemeClr val="bg1"/>
                </a:solidFill>
              </a:rPr>
              <a:t>Additional (free) resources for both students and instructors may be downloaded from the OUP Online Resource Centre</a:t>
            </a:r>
          </a:p>
          <a:p>
            <a:pPr>
              <a:lnSpc>
                <a:spcPct val="120000"/>
              </a:lnSpc>
            </a:pPr>
            <a:r>
              <a:rPr lang="en-GB" sz="1200" b="1" smtClean="0">
                <a:solidFill>
                  <a:schemeClr val="bg1"/>
                </a:solidFill>
                <a:hlinkClick r:id="rId2"/>
              </a:rPr>
              <a:t>http://www.oxfordtextbooks.co.uk/orc/dougherty5e/</a:t>
            </a:r>
            <a:endParaRPr lang="en-GB" sz="1200" b="1" dirty="0">
              <a:solidFill>
                <a:schemeClr val="bg1"/>
              </a:solidFill>
            </a:endParaRPr>
          </a:p>
          <a:p>
            <a:pPr>
              <a:lnSpc>
                <a:spcPct val="120000"/>
              </a:lnSpc>
            </a:pPr>
            <a:endParaRPr lang="en-GB" sz="1200" b="1" dirty="0">
              <a:solidFill>
                <a:schemeClr val="bg1"/>
              </a:solidFill>
            </a:endParaRPr>
          </a:p>
          <a:p>
            <a:pPr>
              <a:lnSpc>
                <a:spcPct val="120000"/>
              </a:lnSpc>
            </a:pPr>
            <a:r>
              <a:rPr lang="en-GB" sz="1200" b="1" dirty="0">
                <a:solidFill>
                  <a:schemeClr val="bg1"/>
                </a:solidFill>
              </a:rPr>
              <a:t>Individuals studying econometrics on their own </a:t>
            </a:r>
            <a:r>
              <a:rPr lang="en-GB" sz="1200" b="1" dirty="0" smtClean="0">
                <a:solidFill>
                  <a:schemeClr val="bg1"/>
                </a:solidFill>
              </a:rPr>
              <a:t>who </a:t>
            </a:r>
            <a:r>
              <a:rPr lang="en-GB" sz="1200" b="1" dirty="0">
                <a:solidFill>
                  <a:schemeClr val="bg1"/>
                </a:solidFill>
              </a:rPr>
              <a:t>feel that they might benefit from participation in a formal course should consider the London School of Economics summer school course</a:t>
            </a:r>
          </a:p>
          <a:p>
            <a:pPr>
              <a:lnSpc>
                <a:spcPct val="120000"/>
              </a:lnSpc>
            </a:pPr>
            <a:r>
              <a:rPr lang="en-GB" sz="1200" b="1" dirty="0">
                <a:solidFill>
                  <a:schemeClr val="bg1"/>
                </a:solidFill>
              </a:rPr>
              <a:t>EC212 Introduction to Econometrics </a:t>
            </a:r>
            <a:r>
              <a:rPr lang="en-GB" sz="1200" b="1" dirty="0">
                <a:solidFill>
                  <a:schemeClr val="bg1"/>
                </a:solidFill>
                <a:hlinkClick r:id="rId3"/>
              </a:rPr>
              <a:t>http://www2.lse.ac.uk/study/summerSchools/summerSchool/Home.aspx</a:t>
            </a:r>
            <a:endParaRPr lang="en-GB" sz="1200" b="1" dirty="0">
              <a:solidFill>
                <a:schemeClr val="bg1"/>
              </a:solidFill>
            </a:endParaRPr>
          </a:p>
          <a:p>
            <a:pPr>
              <a:lnSpc>
                <a:spcPct val="120000"/>
              </a:lnSpc>
            </a:pPr>
            <a:r>
              <a:rPr lang="en-GB" sz="1200" b="1" dirty="0">
                <a:solidFill>
                  <a:schemeClr val="bg1"/>
                </a:solidFill>
              </a:rPr>
              <a:t>or the University of London International Programmes distance learning course</a:t>
            </a:r>
          </a:p>
          <a:p>
            <a:pPr>
              <a:lnSpc>
                <a:spcPct val="120000"/>
              </a:lnSpc>
            </a:pPr>
            <a:r>
              <a:rPr lang="en-GB" sz="1200" b="1" dirty="0" smtClean="0">
                <a:solidFill>
                  <a:schemeClr val="bg1"/>
                </a:solidFill>
              </a:rPr>
              <a:t>EC2020 </a:t>
            </a:r>
            <a:r>
              <a:rPr lang="en-GB" sz="1200" b="1" dirty="0">
                <a:solidFill>
                  <a:schemeClr val="bg1"/>
                </a:solidFill>
              </a:rPr>
              <a:t>Elements of Econometrics</a:t>
            </a:r>
          </a:p>
          <a:p>
            <a:pPr>
              <a:lnSpc>
                <a:spcPct val="120000"/>
              </a:lnSpc>
            </a:pPr>
            <a:r>
              <a:rPr lang="en-GB" sz="1200" b="1" dirty="0">
                <a:solidFill>
                  <a:schemeClr val="bg1"/>
                </a:solidFill>
                <a:hlinkClick r:id="rId4"/>
              </a:rPr>
              <a:t>www.londoninternational.ac.uk/lse</a:t>
            </a:r>
            <a:r>
              <a:rPr lang="en-GB" sz="1200" b="1" dirty="0">
                <a:solidFill>
                  <a:schemeClr val="bg1"/>
                </a:solidFill>
              </a:rPr>
              <a:t>.</a:t>
            </a:r>
            <a:r>
              <a:rPr lang="en-US" sz="1200" dirty="0">
                <a:solidFill>
                  <a:schemeClr val="bg1"/>
                </a:solidFill>
              </a:rPr>
              <a:t> </a:t>
            </a:r>
            <a:endParaRPr lang="en-GB" sz="1200" dirty="0">
              <a:solidFill>
                <a:schemeClr val="bg1"/>
              </a:solidFill>
            </a:endParaRPr>
          </a:p>
        </p:txBody>
      </p:sp>
      <p:sp>
        <p:nvSpPr>
          <p:cNvPr id="31755" name="Text Box 11"/>
          <p:cNvSpPr txBox="1">
            <a:spLocks noChangeArrowheads="1"/>
          </p:cNvSpPr>
          <p:nvPr/>
        </p:nvSpPr>
        <p:spPr bwMode="auto">
          <a:xfrm>
            <a:off x="8220075" y="6553200"/>
            <a:ext cx="847725"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000" dirty="0" smtClean="0">
                <a:solidFill>
                  <a:srgbClr val="3366FF"/>
                </a:solidFill>
              </a:rPr>
              <a:t>2015.12.17</a:t>
            </a:r>
            <a:endParaRPr lang="en-US" sz="1000" dirty="0">
              <a:solidFill>
                <a:srgbClr val="3366FF"/>
              </a:solidFill>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06498" name="Rectangle 2"/>
          <p:cNvSpPr>
            <a:spLocks noChangeArrowheads="1"/>
          </p:cNvSpPr>
          <p:nvPr/>
        </p:nvSpPr>
        <p:spPr bwMode="auto">
          <a:xfrm>
            <a:off x="301625" y="455613"/>
            <a:ext cx="8528050" cy="51831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06501"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Each value has associated with it a finite probability, which you can think of as a ‘packet’ of probability.  The packets sum to unity because the variable must take one of the values.</a:t>
            </a:r>
          </a:p>
        </p:txBody>
      </p:sp>
      <p:sp>
        <p:nvSpPr>
          <p:cNvPr id="106554" name="Text Box 58"/>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2400">
                <a:solidFill>
                  <a:schemeClr val="tx1"/>
                </a:solidFill>
                <a:latin typeface="Times New Roman" pitchFamily="18" charset="0"/>
              </a:defRPr>
            </a:lvl1pPr>
            <a:lvl2pPr>
              <a:tabLst>
                <a:tab pos="179388" algn="r"/>
              </a:tabLst>
              <a:defRPr sz="2400">
                <a:solidFill>
                  <a:schemeClr val="tx1"/>
                </a:solidFill>
                <a:latin typeface="Times New Roman" pitchFamily="18" charset="0"/>
              </a:defRPr>
            </a:lvl2pPr>
            <a:lvl3pPr>
              <a:tabLst>
                <a:tab pos="179388" algn="r"/>
              </a:tabLst>
              <a:defRPr sz="2400">
                <a:solidFill>
                  <a:schemeClr val="tx1"/>
                </a:solidFill>
                <a:latin typeface="Times New Roman" pitchFamily="18" charset="0"/>
              </a:defRPr>
            </a:lvl3pPr>
            <a:lvl4pPr>
              <a:tabLst>
                <a:tab pos="179388" algn="r"/>
              </a:tabLst>
              <a:defRPr sz="2400">
                <a:solidFill>
                  <a:schemeClr val="tx1"/>
                </a:solidFill>
                <a:latin typeface="Times New Roman" pitchFamily="18" charset="0"/>
              </a:defRPr>
            </a:lvl4pPr>
            <a:lvl5pPr>
              <a:tabLst>
                <a:tab pos="179388" algn="r"/>
              </a:tabLst>
              <a:defRPr sz="2400">
                <a:solidFill>
                  <a:schemeClr val="tx1"/>
                </a:solidFill>
                <a:latin typeface="Times New Roman" pitchFamily="18" charset="0"/>
              </a:defRPr>
            </a:lvl5pPr>
            <a:lvl6pPr eaLnBrk="0" fontAlgn="base" hangingPunct="0">
              <a:spcBef>
                <a:spcPct val="0"/>
              </a:spcBef>
              <a:spcAft>
                <a:spcPct val="0"/>
              </a:spcAft>
              <a:tabLst>
                <a:tab pos="179388" algn="r"/>
              </a:tabLst>
              <a:defRPr sz="2400">
                <a:solidFill>
                  <a:schemeClr val="tx1"/>
                </a:solidFill>
                <a:latin typeface="Times New Roman" pitchFamily="18" charset="0"/>
              </a:defRPr>
            </a:lvl6pPr>
            <a:lvl7pPr eaLnBrk="0" fontAlgn="base" hangingPunct="0">
              <a:spcBef>
                <a:spcPct val="0"/>
              </a:spcBef>
              <a:spcAft>
                <a:spcPct val="0"/>
              </a:spcAft>
              <a:tabLst>
                <a:tab pos="179388" algn="r"/>
              </a:tabLst>
              <a:defRPr sz="2400">
                <a:solidFill>
                  <a:schemeClr val="tx1"/>
                </a:solidFill>
                <a:latin typeface="Times New Roman" pitchFamily="18" charset="0"/>
              </a:defRPr>
            </a:lvl7pPr>
            <a:lvl8pPr eaLnBrk="0" fontAlgn="base" hangingPunct="0">
              <a:spcBef>
                <a:spcPct val="0"/>
              </a:spcBef>
              <a:spcAft>
                <a:spcPct val="0"/>
              </a:spcAft>
              <a:tabLst>
                <a:tab pos="179388" algn="r"/>
              </a:tabLst>
              <a:defRPr sz="2400">
                <a:solidFill>
                  <a:schemeClr val="tx1"/>
                </a:solidFill>
                <a:latin typeface="Times New Roman" pitchFamily="18" charset="0"/>
              </a:defRPr>
            </a:lvl8pPr>
            <a:lvl9pPr eaLnBrk="0" fontAlgn="base" hangingPunct="0">
              <a:spcBef>
                <a:spcPct val="0"/>
              </a:spcBef>
              <a:spcAft>
                <a:spcPct val="0"/>
              </a:spcAft>
              <a:tabLst>
                <a:tab pos="179388" algn="r"/>
              </a:tabLst>
              <a:defRPr sz="2400">
                <a:solidFill>
                  <a:schemeClr val="tx1"/>
                </a:solidFill>
                <a:latin typeface="Times New Roman" pitchFamily="18" charset="0"/>
              </a:defRPr>
            </a:lvl9pPr>
          </a:lstStyle>
          <a:p>
            <a:pPr>
              <a:spcBef>
                <a:spcPct val="50000"/>
              </a:spcBef>
            </a:pPr>
            <a:r>
              <a:rPr lang="en-US" sz="1000">
                <a:solidFill>
                  <a:srgbClr val="3366FF"/>
                </a:solidFill>
                <a:latin typeface="Arial" charset="0"/>
              </a:rPr>
              <a:t>	2</a:t>
            </a:r>
          </a:p>
        </p:txBody>
      </p:sp>
      <p:sp>
        <p:nvSpPr>
          <p:cNvPr id="6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62"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CONTINUOUS RANDOM VARIABLES</a:t>
            </a:r>
            <a:endParaRPr lang="en-GB" sz="1600" dirty="0">
              <a:latin typeface="Times New Roman" pitchFamily="18" charset="0"/>
            </a:endParaRPr>
          </a:p>
        </p:txBody>
      </p:sp>
      <p:sp>
        <p:nvSpPr>
          <p:cNvPr id="63" name="Rectangle 62"/>
          <p:cNvSpPr/>
          <p:nvPr/>
        </p:nvSpPr>
        <p:spPr bwMode="auto">
          <a:xfrm>
            <a:off x="561975" y="790574"/>
            <a:ext cx="7877175" cy="459472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64" name="Line 6"/>
          <p:cNvSpPr>
            <a:spLocks noChangeAspect="1" noChangeShapeType="1"/>
          </p:cNvSpPr>
          <p:nvPr/>
        </p:nvSpPr>
        <p:spPr bwMode="auto">
          <a:xfrm>
            <a:off x="1477963" y="4741863"/>
            <a:ext cx="6410325" cy="0"/>
          </a:xfrm>
          <a:prstGeom prst="line">
            <a:avLst/>
          </a:prstGeom>
          <a:noFill/>
          <a:ln w="254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65" name="Line 7"/>
          <p:cNvSpPr>
            <a:spLocks noChangeAspect="1" noChangeShapeType="1"/>
          </p:cNvSpPr>
          <p:nvPr/>
        </p:nvSpPr>
        <p:spPr bwMode="auto">
          <a:xfrm>
            <a:off x="1476375" y="1446213"/>
            <a:ext cx="0" cy="3290887"/>
          </a:xfrm>
          <a:prstGeom prst="line">
            <a:avLst/>
          </a:prstGeom>
          <a:noFill/>
          <a:ln w="254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66" name="Rectangle 8"/>
          <p:cNvSpPr>
            <a:spLocks noChangeAspect="1" noChangeArrowheads="1"/>
          </p:cNvSpPr>
          <p:nvPr/>
        </p:nvSpPr>
        <p:spPr bwMode="auto">
          <a:xfrm>
            <a:off x="4495800" y="1722438"/>
            <a:ext cx="330200" cy="2633662"/>
          </a:xfrm>
          <a:prstGeom prst="rect">
            <a:avLst/>
          </a:prstGeom>
          <a:solidFill>
            <a:srgbClr val="66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67" name="Text Box 9"/>
          <p:cNvSpPr txBox="1">
            <a:spLocks noChangeAspect="1" noChangeArrowheads="1"/>
          </p:cNvSpPr>
          <p:nvPr/>
        </p:nvSpPr>
        <p:spPr bwMode="auto">
          <a:xfrm>
            <a:off x="4549775" y="3784600"/>
            <a:ext cx="457200" cy="54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r>
              <a:rPr lang="en-US" sz="1500"/>
              <a:t> </a:t>
            </a:r>
            <a:r>
              <a:rPr lang="en-US" sz="1500" b="1"/>
              <a:t>6</a:t>
            </a:r>
          </a:p>
          <a:p>
            <a:pPr>
              <a:lnSpc>
                <a:spcPct val="0"/>
              </a:lnSpc>
            </a:pPr>
            <a:r>
              <a:rPr lang="en-US" sz="1500" b="1"/>
              <a:t>__</a:t>
            </a:r>
          </a:p>
          <a:p>
            <a:pPr>
              <a:spcBef>
                <a:spcPct val="20000"/>
              </a:spcBef>
            </a:pPr>
            <a:r>
              <a:rPr lang="en-US" sz="1500" b="1"/>
              <a:t>36</a:t>
            </a:r>
          </a:p>
        </p:txBody>
      </p:sp>
      <p:sp>
        <p:nvSpPr>
          <p:cNvPr id="68" name="Rectangle 10"/>
          <p:cNvSpPr>
            <a:spLocks noChangeAspect="1" noChangeArrowheads="1"/>
          </p:cNvSpPr>
          <p:nvPr/>
        </p:nvSpPr>
        <p:spPr bwMode="auto">
          <a:xfrm>
            <a:off x="2300288" y="3916363"/>
            <a:ext cx="330200" cy="438150"/>
          </a:xfrm>
          <a:prstGeom prst="rect">
            <a:avLst/>
          </a:prstGeom>
          <a:solidFill>
            <a:srgbClr val="66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69" name="Rectangle 11"/>
          <p:cNvSpPr>
            <a:spLocks noChangeAspect="1" noChangeArrowheads="1"/>
          </p:cNvSpPr>
          <p:nvPr/>
        </p:nvSpPr>
        <p:spPr bwMode="auto">
          <a:xfrm>
            <a:off x="2738438" y="3478213"/>
            <a:ext cx="330200" cy="877887"/>
          </a:xfrm>
          <a:prstGeom prst="rect">
            <a:avLst/>
          </a:prstGeom>
          <a:solidFill>
            <a:srgbClr val="66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70" name="Rectangle 12"/>
          <p:cNvSpPr>
            <a:spLocks noChangeAspect="1" noChangeArrowheads="1"/>
          </p:cNvSpPr>
          <p:nvPr/>
        </p:nvSpPr>
        <p:spPr bwMode="auto">
          <a:xfrm>
            <a:off x="3178175" y="3036888"/>
            <a:ext cx="330200" cy="1317625"/>
          </a:xfrm>
          <a:prstGeom prst="rect">
            <a:avLst/>
          </a:prstGeom>
          <a:solidFill>
            <a:srgbClr val="66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71" name="Rectangle 13"/>
          <p:cNvSpPr>
            <a:spLocks noChangeAspect="1" noChangeArrowheads="1"/>
          </p:cNvSpPr>
          <p:nvPr/>
        </p:nvSpPr>
        <p:spPr bwMode="auto">
          <a:xfrm>
            <a:off x="4059238" y="2160588"/>
            <a:ext cx="330200" cy="2195512"/>
          </a:xfrm>
          <a:prstGeom prst="rect">
            <a:avLst/>
          </a:prstGeom>
          <a:solidFill>
            <a:srgbClr val="66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72" name="Rectangle 14"/>
          <p:cNvSpPr>
            <a:spLocks noChangeAspect="1" noChangeArrowheads="1"/>
          </p:cNvSpPr>
          <p:nvPr/>
        </p:nvSpPr>
        <p:spPr bwMode="auto">
          <a:xfrm>
            <a:off x="3616325" y="2598738"/>
            <a:ext cx="330200" cy="1755775"/>
          </a:xfrm>
          <a:prstGeom prst="rect">
            <a:avLst/>
          </a:prstGeom>
          <a:solidFill>
            <a:srgbClr val="66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73" name="Text Box 15"/>
          <p:cNvSpPr txBox="1">
            <a:spLocks noChangeAspect="1" noChangeArrowheads="1"/>
          </p:cNvSpPr>
          <p:nvPr/>
        </p:nvSpPr>
        <p:spPr bwMode="auto">
          <a:xfrm>
            <a:off x="4110038" y="3784600"/>
            <a:ext cx="458787" cy="54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r>
              <a:rPr lang="en-US" sz="1500"/>
              <a:t> </a:t>
            </a:r>
            <a:r>
              <a:rPr lang="en-US" sz="1500" b="1"/>
              <a:t>5</a:t>
            </a:r>
          </a:p>
          <a:p>
            <a:pPr>
              <a:lnSpc>
                <a:spcPct val="0"/>
              </a:lnSpc>
            </a:pPr>
            <a:r>
              <a:rPr lang="en-US" sz="1500" b="1"/>
              <a:t>__</a:t>
            </a:r>
          </a:p>
          <a:p>
            <a:pPr>
              <a:spcBef>
                <a:spcPct val="20000"/>
              </a:spcBef>
            </a:pPr>
            <a:r>
              <a:rPr lang="en-US" sz="1500" b="1"/>
              <a:t>36</a:t>
            </a:r>
          </a:p>
        </p:txBody>
      </p:sp>
      <p:sp>
        <p:nvSpPr>
          <p:cNvPr id="74" name="Text Box 16"/>
          <p:cNvSpPr txBox="1">
            <a:spLocks noChangeAspect="1" noChangeArrowheads="1"/>
          </p:cNvSpPr>
          <p:nvPr/>
        </p:nvSpPr>
        <p:spPr bwMode="auto">
          <a:xfrm>
            <a:off x="3673475" y="3784600"/>
            <a:ext cx="458788" cy="54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r>
              <a:rPr lang="en-US" sz="1500"/>
              <a:t> </a:t>
            </a:r>
            <a:r>
              <a:rPr lang="en-US" sz="1500" b="1"/>
              <a:t>4</a:t>
            </a:r>
          </a:p>
          <a:p>
            <a:pPr>
              <a:lnSpc>
                <a:spcPct val="0"/>
              </a:lnSpc>
            </a:pPr>
            <a:r>
              <a:rPr lang="en-US" sz="1500" b="1"/>
              <a:t>__</a:t>
            </a:r>
          </a:p>
          <a:p>
            <a:pPr>
              <a:spcBef>
                <a:spcPct val="20000"/>
              </a:spcBef>
            </a:pPr>
            <a:r>
              <a:rPr lang="en-US" sz="1500" b="1"/>
              <a:t>36</a:t>
            </a:r>
          </a:p>
        </p:txBody>
      </p:sp>
      <p:sp>
        <p:nvSpPr>
          <p:cNvPr id="75" name="Text Box 17"/>
          <p:cNvSpPr txBox="1">
            <a:spLocks noChangeAspect="1" noChangeArrowheads="1"/>
          </p:cNvSpPr>
          <p:nvPr/>
        </p:nvSpPr>
        <p:spPr bwMode="auto">
          <a:xfrm>
            <a:off x="3232150" y="3784600"/>
            <a:ext cx="457200" cy="54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r>
              <a:rPr lang="en-US" sz="1500"/>
              <a:t> </a:t>
            </a:r>
            <a:r>
              <a:rPr lang="en-US" sz="1500" b="1"/>
              <a:t>3</a:t>
            </a:r>
          </a:p>
          <a:p>
            <a:pPr>
              <a:lnSpc>
                <a:spcPct val="0"/>
              </a:lnSpc>
            </a:pPr>
            <a:r>
              <a:rPr lang="en-US" sz="1500" b="1"/>
              <a:t>__</a:t>
            </a:r>
          </a:p>
          <a:p>
            <a:pPr>
              <a:spcBef>
                <a:spcPct val="20000"/>
              </a:spcBef>
            </a:pPr>
            <a:r>
              <a:rPr lang="en-US" sz="1500" b="1"/>
              <a:t>36</a:t>
            </a:r>
          </a:p>
        </p:txBody>
      </p:sp>
      <p:sp>
        <p:nvSpPr>
          <p:cNvPr id="76" name="Text Box 18"/>
          <p:cNvSpPr txBox="1">
            <a:spLocks noChangeAspect="1" noChangeArrowheads="1"/>
          </p:cNvSpPr>
          <p:nvPr/>
        </p:nvSpPr>
        <p:spPr bwMode="auto">
          <a:xfrm>
            <a:off x="2794000" y="3784600"/>
            <a:ext cx="457200" cy="54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r>
              <a:rPr lang="en-US" sz="1500"/>
              <a:t> </a:t>
            </a:r>
            <a:r>
              <a:rPr lang="en-US" sz="1500" b="1"/>
              <a:t>2</a:t>
            </a:r>
          </a:p>
          <a:p>
            <a:pPr>
              <a:lnSpc>
                <a:spcPct val="0"/>
              </a:lnSpc>
            </a:pPr>
            <a:r>
              <a:rPr lang="en-US" sz="1500" b="1"/>
              <a:t>__</a:t>
            </a:r>
          </a:p>
          <a:p>
            <a:pPr>
              <a:spcBef>
                <a:spcPct val="20000"/>
              </a:spcBef>
            </a:pPr>
            <a:r>
              <a:rPr lang="en-US" sz="1500" b="1"/>
              <a:t>36</a:t>
            </a:r>
          </a:p>
        </p:txBody>
      </p:sp>
      <p:sp>
        <p:nvSpPr>
          <p:cNvPr id="77" name="Rectangle 20"/>
          <p:cNvSpPr>
            <a:spLocks noChangeAspect="1" noChangeArrowheads="1"/>
          </p:cNvSpPr>
          <p:nvPr/>
        </p:nvSpPr>
        <p:spPr bwMode="auto">
          <a:xfrm>
            <a:off x="4933950" y="2160588"/>
            <a:ext cx="330200" cy="2195512"/>
          </a:xfrm>
          <a:prstGeom prst="rect">
            <a:avLst/>
          </a:prstGeom>
          <a:solidFill>
            <a:srgbClr val="66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78" name="Rectangle 21"/>
          <p:cNvSpPr>
            <a:spLocks noChangeAspect="1" noChangeArrowheads="1"/>
          </p:cNvSpPr>
          <p:nvPr/>
        </p:nvSpPr>
        <p:spPr bwMode="auto">
          <a:xfrm>
            <a:off x="5372100" y="2598738"/>
            <a:ext cx="330200" cy="1755775"/>
          </a:xfrm>
          <a:prstGeom prst="rect">
            <a:avLst/>
          </a:prstGeom>
          <a:solidFill>
            <a:srgbClr val="66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79" name="Rectangle 22"/>
          <p:cNvSpPr>
            <a:spLocks noChangeAspect="1" noChangeArrowheads="1"/>
          </p:cNvSpPr>
          <p:nvPr/>
        </p:nvSpPr>
        <p:spPr bwMode="auto">
          <a:xfrm>
            <a:off x="5813425" y="3036888"/>
            <a:ext cx="328613" cy="1317625"/>
          </a:xfrm>
          <a:prstGeom prst="rect">
            <a:avLst/>
          </a:prstGeom>
          <a:solidFill>
            <a:srgbClr val="66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80" name="Rectangle 23"/>
          <p:cNvSpPr>
            <a:spLocks noChangeAspect="1" noChangeArrowheads="1"/>
          </p:cNvSpPr>
          <p:nvPr/>
        </p:nvSpPr>
        <p:spPr bwMode="auto">
          <a:xfrm>
            <a:off x="6251575" y="3478213"/>
            <a:ext cx="328613" cy="877887"/>
          </a:xfrm>
          <a:prstGeom prst="rect">
            <a:avLst/>
          </a:prstGeom>
          <a:solidFill>
            <a:srgbClr val="66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81" name="Rectangle 24"/>
          <p:cNvSpPr>
            <a:spLocks noChangeAspect="1" noChangeArrowheads="1"/>
          </p:cNvSpPr>
          <p:nvPr/>
        </p:nvSpPr>
        <p:spPr bwMode="auto">
          <a:xfrm>
            <a:off x="6692900" y="3917950"/>
            <a:ext cx="330200" cy="438150"/>
          </a:xfrm>
          <a:prstGeom prst="rect">
            <a:avLst/>
          </a:prstGeom>
          <a:solidFill>
            <a:srgbClr val="66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82" name="Text Box 25"/>
          <p:cNvSpPr txBox="1">
            <a:spLocks noChangeAspect="1" noChangeArrowheads="1"/>
          </p:cNvSpPr>
          <p:nvPr/>
        </p:nvSpPr>
        <p:spPr bwMode="auto">
          <a:xfrm>
            <a:off x="6305550" y="3784600"/>
            <a:ext cx="458788" cy="54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r>
              <a:rPr lang="en-US" sz="1500" b="1"/>
              <a:t> 2</a:t>
            </a:r>
          </a:p>
          <a:p>
            <a:pPr>
              <a:lnSpc>
                <a:spcPct val="0"/>
              </a:lnSpc>
            </a:pPr>
            <a:r>
              <a:rPr lang="en-US" sz="1500" b="1"/>
              <a:t>__</a:t>
            </a:r>
          </a:p>
          <a:p>
            <a:pPr>
              <a:spcBef>
                <a:spcPct val="20000"/>
              </a:spcBef>
            </a:pPr>
            <a:r>
              <a:rPr lang="en-US" sz="1500" b="1"/>
              <a:t>36</a:t>
            </a:r>
          </a:p>
        </p:txBody>
      </p:sp>
      <p:sp>
        <p:nvSpPr>
          <p:cNvPr id="83" name="Text Box 26"/>
          <p:cNvSpPr txBox="1">
            <a:spLocks noChangeAspect="1" noChangeArrowheads="1"/>
          </p:cNvSpPr>
          <p:nvPr/>
        </p:nvSpPr>
        <p:spPr bwMode="auto">
          <a:xfrm>
            <a:off x="5870575" y="3784600"/>
            <a:ext cx="457200" cy="54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r>
              <a:rPr lang="en-US" sz="1500"/>
              <a:t> </a:t>
            </a:r>
            <a:r>
              <a:rPr lang="en-US" sz="1500" b="1"/>
              <a:t>3</a:t>
            </a:r>
          </a:p>
          <a:p>
            <a:pPr>
              <a:lnSpc>
                <a:spcPct val="0"/>
              </a:lnSpc>
            </a:pPr>
            <a:r>
              <a:rPr lang="en-US" sz="1500" b="1"/>
              <a:t>__</a:t>
            </a:r>
          </a:p>
          <a:p>
            <a:pPr>
              <a:spcBef>
                <a:spcPct val="20000"/>
              </a:spcBef>
            </a:pPr>
            <a:r>
              <a:rPr lang="en-US" sz="1500" b="1"/>
              <a:t>36</a:t>
            </a:r>
          </a:p>
        </p:txBody>
      </p:sp>
      <p:sp>
        <p:nvSpPr>
          <p:cNvPr id="84" name="Text Box 27"/>
          <p:cNvSpPr txBox="1">
            <a:spLocks noChangeAspect="1" noChangeArrowheads="1"/>
          </p:cNvSpPr>
          <p:nvPr/>
        </p:nvSpPr>
        <p:spPr bwMode="auto">
          <a:xfrm>
            <a:off x="4989513" y="3784600"/>
            <a:ext cx="457200" cy="54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r>
              <a:rPr lang="en-US" sz="1500" b="1"/>
              <a:t> 5</a:t>
            </a:r>
          </a:p>
          <a:p>
            <a:pPr>
              <a:lnSpc>
                <a:spcPct val="0"/>
              </a:lnSpc>
            </a:pPr>
            <a:r>
              <a:rPr lang="en-US" sz="1500" b="1"/>
              <a:t>__</a:t>
            </a:r>
          </a:p>
          <a:p>
            <a:pPr>
              <a:spcBef>
                <a:spcPct val="20000"/>
              </a:spcBef>
            </a:pPr>
            <a:r>
              <a:rPr lang="en-US" sz="1500" b="1"/>
              <a:t>36</a:t>
            </a:r>
            <a:endParaRPr lang="en-US" sz="1500"/>
          </a:p>
        </p:txBody>
      </p:sp>
      <p:sp>
        <p:nvSpPr>
          <p:cNvPr id="85" name="Text Box 28"/>
          <p:cNvSpPr txBox="1">
            <a:spLocks noChangeAspect="1" noChangeArrowheads="1"/>
          </p:cNvSpPr>
          <p:nvPr/>
        </p:nvSpPr>
        <p:spPr bwMode="auto">
          <a:xfrm>
            <a:off x="5427663" y="3784600"/>
            <a:ext cx="457200" cy="54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r>
              <a:rPr lang="en-US" sz="1500"/>
              <a:t> </a:t>
            </a:r>
            <a:r>
              <a:rPr lang="en-US" sz="1500" b="1"/>
              <a:t>4</a:t>
            </a:r>
          </a:p>
          <a:p>
            <a:pPr>
              <a:lnSpc>
                <a:spcPct val="0"/>
              </a:lnSpc>
            </a:pPr>
            <a:r>
              <a:rPr lang="en-US" sz="1500" b="1"/>
              <a:t>__</a:t>
            </a:r>
          </a:p>
          <a:p>
            <a:pPr>
              <a:spcBef>
                <a:spcPct val="20000"/>
              </a:spcBef>
            </a:pPr>
            <a:r>
              <a:rPr lang="en-US" sz="1500" b="1"/>
              <a:t>36</a:t>
            </a:r>
          </a:p>
        </p:txBody>
      </p:sp>
      <p:sp>
        <p:nvSpPr>
          <p:cNvPr id="86" name="Line 29"/>
          <p:cNvSpPr>
            <a:spLocks noChangeAspect="1" noChangeShapeType="1"/>
          </p:cNvSpPr>
          <p:nvPr/>
        </p:nvSpPr>
        <p:spPr bwMode="auto">
          <a:xfrm>
            <a:off x="2454275" y="4376738"/>
            <a:ext cx="0" cy="36195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87" name="Line 30"/>
          <p:cNvSpPr>
            <a:spLocks noChangeAspect="1" noChangeShapeType="1"/>
          </p:cNvSpPr>
          <p:nvPr/>
        </p:nvSpPr>
        <p:spPr bwMode="auto">
          <a:xfrm>
            <a:off x="2892425" y="4375150"/>
            <a:ext cx="0" cy="36195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88" name="Line 31"/>
          <p:cNvSpPr>
            <a:spLocks noChangeAspect="1" noChangeShapeType="1"/>
          </p:cNvSpPr>
          <p:nvPr/>
        </p:nvSpPr>
        <p:spPr bwMode="auto">
          <a:xfrm>
            <a:off x="3330575" y="4376738"/>
            <a:ext cx="0" cy="36195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89" name="Line 32"/>
          <p:cNvSpPr>
            <a:spLocks noChangeAspect="1" noChangeShapeType="1"/>
          </p:cNvSpPr>
          <p:nvPr/>
        </p:nvSpPr>
        <p:spPr bwMode="auto">
          <a:xfrm>
            <a:off x="3771900" y="4375150"/>
            <a:ext cx="0" cy="36195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90" name="Line 33"/>
          <p:cNvSpPr>
            <a:spLocks noChangeAspect="1" noChangeShapeType="1"/>
          </p:cNvSpPr>
          <p:nvPr/>
        </p:nvSpPr>
        <p:spPr bwMode="auto">
          <a:xfrm>
            <a:off x="4210050" y="4375150"/>
            <a:ext cx="0" cy="36195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91" name="Line 34"/>
          <p:cNvSpPr>
            <a:spLocks noChangeAspect="1" noChangeShapeType="1"/>
          </p:cNvSpPr>
          <p:nvPr/>
        </p:nvSpPr>
        <p:spPr bwMode="auto">
          <a:xfrm>
            <a:off x="4648200" y="4375150"/>
            <a:ext cx="0" cy="36195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92" name="Line 35"/>
          <p:cNvSpPr>
            <a:spLocks noChangeAspect="1" noChangeShapeType="1"/>
          </p:cNvSpPr>
          <p:nvPr/>
        </p:nvSpPr>
        <p:spPr bwMode="auto">
          <a:xfrm>
            <a:off x="5087938" y="4375150"/>
            <a:ext cx="0" cy="36195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93" name="Line 36"/>
          <p:cNvSpPr>
            <a:spLocks noChangeAspect="1" noChangeShapeType="1"/>
          </p:cNvSpPr>
          <p:nvPr/>
        </p:nvSpPr>
        <p:spPr bwMode="auto">
          <a:xfrm>
            <a:off x="5526088" y="4375150"/>
            <a:ext cx="0" cy="36195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94" name="Line 37"/>
          <p:cNvSpPr>
            <a:spLocks noChangeAspect="1" noChangeShapeType="1"/>
          </p:cNvSpPr>
          <p:nvPr/>
        </p:nvSpPr>
        <p:spPr bwMode="auto">
          <a:xfrm>
            <a:off x="5961063" y="4375150"/>
            <a:ext cx="0" cy="36195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95" name="Line 38"/>
          <p:cNvSpPr>
            <a:spLocks noChangeAspect="1" noChangeShapeType="1"/>
          </p:cNvSpPr>
          <p:nvPr/>
        </p:nvSpPr>
        <p:spPr bwMode="auto">
          <a:xfrm>
            <a:off x="6405563" y="4375150"/>
            <a:ext cx="0" cy="36195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96" name="Line 39"/>
          <p:cNvSpPr>
            <a:spLocks noChangeAspect="1" noChangeShapeType="1"/>
          </p:cNvSpPr>
          <p:nvPr/>
        </p:nvSpPr>
        <p:spPr bwMode="auto">
          <a:xfrm>
            <a:off x="6843713" y="4375150"/>
            <a:ext cx="0" cy="36195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97" name="Text Box 40"/>
          <p:cNvSpPr txBox="1">
            <a:spLocks noChangeAspect="1" noChangeArrowheads="1"/>
          </p:cNvSpPr>
          <p:nvPr/>
        </p:nvSpPr>
        <p:spPr bwMode="auto">
          <a:xfrm>
            <a:off x="838200" y="990600"/>
            <a:ext cx="13716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800" b="1">
                <a:solidFill>
                  <a:srgbClr val="000000"/>
                </a:solidFill>
              </a:rPr>
              <a:t>probability</a:t>
            </a:r>
            <a:endParaRPr lang="en-US" sz="1500">
              <a:solidFill>
                <a:schemeClr val="bg1"/>
              </a:solidFill>
            </a:endParaRPr>
          </a:p>
        </p:txBody>
      </p:sp>
      <p:sp>
        <p:nvSpPr>
          <p:cNvPr id="98" name="Text Box 41"/>
          <p:cNvSpPr txBox="1">
            <a:spLocks noChangeAspect="1" noChangeArrowheads="1"/>
          </p:cNvSpPr>
          <p:nvPr/>
        </p:nvSpPr>
        <p:spPr bwMode="auto">
          <a:xfrm>
            <a:off x="2301875" y="4813300"/>
            <a:ext cx="4572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800" b="1">
                <a:solidFill>
                  <a:srgbClr val="000000"/>
                </a:solidFill>
              </a:rPr>
              <a:t>2</a:t>
            </a:r>
            <a:endParaRPr lang="en-US" sz="1500">
              <a:solidFill>
                <a:schemeClr val="bg1"/>
              </a:solidFill>
            </a:endParaRPr>
          </a:p>
        </p:txBody>
      </p:sp>
      <p:sp>
        <p:nvSpPr>
          <p:cNvPr id="99" name="Text Box 42"/>
          <p:cNvSpPr txBox="1">
            <a:spLocks noChangeAspect="1" noChangeArrowheads="1"/>
          </p:cNvSpPr>
          <p:nvPr/>
        </p:nvSpPr>
        <p:spPr bwMode="auto">
          <a:xfrm>
            <a:off x="2738438" y="4813300"/>
            <a:ext cx="4572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800" b="1">
                <a:solidFill>
                  <a:srgbClr val="000000"/>
                </a:solidFill>
              </a:rPr>
              <a:t>3</a:t>
            </a:r>
            <a:endParaRPr lang="en-US" sz="1500">
              <a:solidFill>
                <a:schemeClr val="bg1"/>
              </a:solidFill>
            </a:endParaRPr>
          </a:p>
        </p:txBody>
      </p:sp>
      <p:sp>
        <p:nvSpPr>
          <p:cNvPr id="100" name="Text Box 43"/>
          <p:cNvSpPr txBox="1">
            <a:spLocks noChangeAspect="1" noChangeArrowheads="1"/>
          </p:cNvSpPr>
          <p:nvPr/>
        </p:nvSpPr>
        <p:spPr bwMode="auto">
          <a:xfrm>
            <a:off x="3178175" y="4814888"/>
            <a:ext cx="4572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800" b="1">
                <a:solidFill>
                  <a:srgbClr val="000000"/>
                </a:solidFill>
              </a:rPr>
              <a:t>4</a:t>
            </a:r>
            <a:endParaRPr lang="en-US" sz="1500">
              <a:solidFill>
                <a:schemeClr val="bg1"/>
              </a:solidFill>
            </a:endParaRPr>
          </a:p>
        </p:txBody>
      </p:sp>
      <p:sp>
        <p:nvSpPr>
          <p:cNvPr id="101" name="Text Box 44"/>
          <p:cNvSpPr txBox="1">
            <a:spLocks noChangeAspect="1" noChangeArrowheads="1"/>
          </p:cNvSpPr>
          <p:nvPr/>
        </p:nvSpPr>
        <p:spPr bwMode="auto">
          <a:xfrm>
            <a:off x="3616325" y="4814888"/>
            <a:ext cx="458788"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800" b="1">
                <a:solidFill>
                  <a:srgbClr val="000000"/>
                </a:solidFill>
              </a:rPr>
              <a:t>5</a:t>
            </a:r>
            <a:endParaRPr lang="en-US" sz="1500">
              <a:solidFill>
                <a:schemeClr val="bg1"/>
              </a:solidFill>
            </a:endParaRPr>
          </a:p>
        </p:txBody>
      </p:sp>
      <p:sp>
        <p:nvSpPr>
          <p:cNvPr id="102" name="Text Box 45"/>
          <p:cNvSpPr txBox="1">
            <a:spLocks noChangeAspect="1" noChangeArrowheads="1"/>
          </p:cNvSpPr>
          <p:nvPr/>
        </p:nvSpPr>
        <p:spPr bwMode="auto">
          <a:xfrm>
            <a:off x="4056063" y="4814888"/>
            <a:ext cx="4572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800" b="1">
                <a:solidFill>
                  <a:srgbClr val="000000"/>
                </a:solidFill>
              </a:rPr>
              <a:t>6</a:t>
            </a:r>
            <a:endParaRPr lang="en-US" sz="1500">
              <a:solidFill>
                <a:schemeClr val="bg1"/>
              </a:solidFill>
            </a:endParaRPr>
          </a:p>
        </p:txBody>
      </p:sp>
      <p:sp>
        <p:nvSpPr>
          <p:cNvPr id="103" name="Text Box 46"/>
          <p:cNvSpPr txBox="1">
            <a:spLocks noChangeAspect="1" noChangeArrowheads="1"/>
          </p:cNvSpPr>
          <p:nvPr/>
        </p:nvSpPr>
        <p:spPr bwMode="auto">
          <a:xfrm>
            <a:off x="4497388" y="4814888"/>
            <a:ext cx="4572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800" b="1">
                <a:solidFill>
                  <a:srgbClr val="000000"/>
                </a:solidFill>
              </a:rPr>
              <a:t>7</a:t>
            </a:r>
            <a:endParaRPr lang="en-US" sz="1500">
              <a:solidFill>
                <a:schemeClr val="bg1"/>
              </a:solidFill>
            </a:endParaRPr>
          </a:p>
        </p:txBody>
      </p:sp>
      <p:sp>
        <p:nvSpPr>
          <p:cNvPr id="104" name="Text Box 47"/>
          <p:cNvSpPr txBox="1">
            <a:spLocks noChangeAspect="1" noChangeArrowheads="1"/>
          </p:cNvSpPr>
          <p:nvPr/>
        </p:nvSpPr>
        <p:spPr bwMode="auto">
          <a:xfrm>
            <a:off x="4933950" y="4814888"/>
            <a:ext cx="4572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800" b="1">
                <a:solidFill>
                  <a:srgbClr val="000000"/>
                </a:solidFill>
              </a:rPr>
              <a:t>8</a:t>
            </a:r>
            <a:endParaRPr lang="en-US" sz="1500">
              <a:solidFill>
                <a:schemeClr val="bg1"/>
              </a:solidFill>
            </a:endParaRPr>
          </a:p>
        </p:txBody>
      </p:sp>
      <p:sp>
        <p:nvSpPr>
          <p:cNvPr id="105" name="Text Box 48"/>
          <p:cNvSpPr txBox="1">
            <a:spLocks noChangeAspect="1" noChangeArrowheads="1"/>
          </p:cNvSpPr>
          <p:nvPr/>
        </p:nvSpPr>
        <p:spPr bwMode="auto">
          <a:xfrm>
            <a:off x="5372100" y="4814888"/>
            <a:ext cx="4572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800" b="1">
                <a:solidFill>
                  <a:srgbClr val="000000"/>
                </a:solidFill>
              </a:rPr>
              <a:t>9</a:t>
            </a:r>
            <a:endParaRPr lang="en-US" sz="1500">
              <a:solidFill>
                <a:schemeClr val="bg1"/>
              </a:solidFill>
            </a:endParaRPr>
          </a:p>
        </p:txBody>
      </p:sp>
      <p:sp>
        <p:nvSpPr>
          <p:cNvPr id="106" name="Text Box 49"/>
          <p:cNvSpPr txBox="1">
            <a:spLocks noChangeAspect="1" noChangeArrowheads="1"/>
          </p:cNvSpPr>
          <p:nvPr/>
        </p:nvSpPr>
        <p:spPr bwMode="auto">
          <a:xfrm>
            <a:off x="5686425" y="4814888"/>
            <a:ext cx="6413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800" b="1">
                <a:solidFill>
                  <a:srgbClr val="000000"/>
                </a:solidFill>
              </a:rPr>
              <a:t>10</a:t>
            </a:r>
            <a:endParaRPr lang="en-US" sz="1500">
              <a:solidFill>
                <a:schemeClr val="bg1"/>
              </a:solidFill>
            </a:endParaRPr>
          </a:p>
        </p:txBody>
      </p:sp>
      <p:sp>
        <p:nvSpPr>
          <p:cNvPr id="107" name="Text Box 50"/>
          <p:cNvSpPr txBox="1">
            <a:spLocks noChangeAspect="1" noChangeArrowheads="1"/>
          </p:cNvSpPr>
          <p:nvPr/>
        </p:nvSpPr>
        <p:spPr bwMode="auto">
          <a:xfrm>
            <a:off x="6130925" y="4814888"/>
            <a:ext cx="639763"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800" b="1">
                <a:solidFill>
                  <a:srgbClr val="000000"/>
                </a:solidFill>
              </a:rPr>
              <a:t>11</a:t>
            </a:r>
            <a:endParaRPr lang="en-US" sz="1500">
              <a:solidFill>
                <a:schemeClr val="bg1"/>
              </a:solidFill>
            </a:endParaRPr>
          </a:p>
        </p:txBody>
      </p:sp>
      <p:sp>
        <p:nvSpPr>
          <p:cNvPr id="108" name="Text Box 51"/>
          <p:cNvSpPr txBox="1">
            <a:spLocks noChangeAspect="1" noChangeArrowheads="1"/>
          </p:cNvSpPr>
          <p:nvPr/>
        </p:nvSpPr>
        <p:spPr bwMode="auto">
          <a:xfrm>
            <a:off x="6569075" y="4814888"/>
            <a:ext cx="6413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800" b="1">
                <a:solidFill>
                  <a:srgbClr val="000000"/>
                </a:solidFill>
              </a:rPr>
              <a:t>12</a:t>
            </a:r>
            <a:endParaRPr lang="en-US" sz="1500">
              <a:solidFill>
                <a:schemeClr val="bg1"/>
              </a:solidFill>
            </a:endParaRPr>
          </a:p>
        </p:txBody>
      </p:sp>
      <p:sp>
        <p:nvSpPr>
          <p:cNvPr id="109" name="Text Box 52"/>
          <p:cNvSpPr txBox="1">
            <a:spLocks noChangeAspect="1" noChangeArrowheads="1"/>
          </p:cNvSpPr>
          <p:nvPr/>
        </p:nvSpPr>
        <p:spPr bwMode="auto">
          <a:xfrm>
            <a:off x="7334250" y="4814888"/>
            <a:ext cx="639763"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800" b="1" i="1">
                <a:solidFill>
                  <a:srgbClr val="000000"/>
                </a:solidFill>
              </a:rPr>
              <a:t>X</a:t>
            </a:r>
            <a:endParaRPr lang="en-US" sz="1500" i="1">
              <a:solidFill>
                <a:schemeClr val="bg1"/>
              </a:solidFill>
            </a:endParaRPr>
          </a:p>
        </p:txBody>
      </p:sp>
      <p:sp>
        <p:nvSpPr>
          <p:cNvPr id="110" name="Line 54"/>
          <p:cNvSpPr>
            <a:spLocks noChangeShapeType="1"/>
          </p:cNvSpPr>
          <p:nvPr/>
        </p:nvSpPr>
        <p:spPr bwMode="auto">
          <a:xfrm>
            <a:off x="2362200" y="4140200"/>
            <a:ext cx="219075"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11" name="Line 55"/>
          <p:cNvSpPr>
            <a:spLocks noChangeShapeType="1"/>
          </p:cNvSpPr>
          <p:nvPr/>
        </p:nvSpPr>
        <p:spPr bwMode="auto">
          <a:xfrm>
            <a:off x="6754813" y="4140200"/>
            <a:ext cx="219075"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12" name="Text Box 56"/>
          <p:cNvSpPr txBox="1">
            <a:spLocks noChangeAspect="1" noChangeArrowheads="1"/>
          </p:cNvSpPr>
          <p:nvPr/>
        </p:nvSpPr>
        <p:spPr bwMode="auto">
          <a:xfrm>
            <a:off x="2301875" y="3884613"/>
            <a:ext cx="457200" cy="54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r>
              <a:rPr lang="en-US" sz="1500" b="1"/>
              <a:t>  1</a:t>
            </a:r>
          </a:p>
          <a:p>
            <a:pPr>
              <a:spcBef>
                <a:spcPct val="20000"/>
              </a:spcBef>
            </a:pPr>
            <a:r>
              <a:rPr lang="en-US" sz="800" b="1"/>
              <a:t>  </a:t>
            </a:r>
            <a:r>
              <a:rPr lang="en-US" sz="1500" b="1"/>
              <a:t>36</a:t>
            </a:r>
          </a:p>
        </p:txBody>
      </p:sp>
      <p:sp>
        <p:nvSpPr>
          <p:cNvPr id="113" name="Text Box 57"/>
          <p:cNvSpPr txBox="1">
            <a:spLocks noChangeAspect="1" noChangeArrowheads="1"/>
          </p:cNvSpPr>
          <p:nvPr/>
        </p:nvSpPr>
        <p:spPr bwMode="auto">
          <a:xfrm>
            <a:off x="6705600" y="3884613"/>
            <a:ext cx="457200" cy="54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r>
              <a:rPr lang="en-US" sz="1500" b="1"/>
              <a:t>  1</a:t>
            </a:r>
          </a:p>
          <a:p>
            <a:pPr>
              <a:spcBef>
                <a:spcPct val="20000"/>
              </a:spcBef>
            </a:pPr>
            <a:r>
              <a:rPr lang="en-US" sz="800" b="1"/>
              <a:t>  </a:t>
            </a:r>
            <a:r>
              <a:rPr lang="en-US" sz="1500" b="1"/>
              <a:t>36</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23"/>
          <p:cNvSpPr/>
          <p:nvPr/>
        </p:nvSpPr>
        <p:spPr bwMode="auto">
          <a:xfrm>
            <a:off x="561975" y="790574"/>
            <a:ext cx="7877175" cy="459472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22"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58722" name="Line 2"/>
          <p:cNvSpPr>
            <a:spLocks noChangeAspect="1" noChangeShapeType="1"/>
          </p:cNvSpPr>
          <p:nvPr/>
        </p:nvSpPr>
        <p:spPr bwMode="auto">
          <a:xfrm>
            <a:off x="1479600" y="1598613"/>
            <a:ext cx="0" cy="3143250"/>
          </a:xfrm>
          <a:prstGeom prst="line">
            <a:avLst/>
          </a:prstGeom>
          <a:noFill/>
          <a:ln w="254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58723" name="Rectangle 3"/>
          <p:cNvSpPr>
            <a:spLocks noChangeAspect="1" noChangeArrowheads="1"/>
          </p:cNvSpPr>
          <p:nvPr/>
        </p:nvSpPr>
        <p:spPr bwMode="auto">
          <a:xfrm>
            <a:off x="2455863" y="2455863"/>
            <a:ext cx="4568825" cy="2286000"/>
          </a:xfrm>
          <a:prstGeom prst="rect">
            <a:avLst/>
          </a:prstGeom>
          <a:solidFill>
            <a:srgbClr val="66FFFF"/>
          </a:solidFill>
          <a:ln w="9525">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58724" name="Text Box 4"/>
          <p:cNvSpPr txBox="1">
            <a:spLocks noChangeAspect="1" noChangeArrowheads="1"/>
          </p:cNvSpPr>
          <p:nvPr/>
        </p:nvSpPr>
        <p:spPr bwMode="auto">
          <a:xfrm>
            <a:off x="2259013" y="4819650"/>
            <a:ext cx="857250" cy="320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500" b="1">
                <a:solidFill>
                  <a:srgbClr val="000000"/>
                </a:solidFill>
              </a:rPr>
              <a:t>55</a:t>
            </a:r>
            <a:endParaRPr lang="en-US" sz="1500">
              <a:solidFill>
                <a:schemeClr val="bg1"/>
              </a:solidFill>
            </a:endParaRPr>
          </a:p>
        </p:txBody>
      </p:sp>
      <p:sp>
        <p:nvSpPr>
          <p:cNvPr id="158725" name="Text Box 5"/>
          <p:cNvSpPr txBox="1">
            <a:spLocks noChangeAspect="1" noChangeArrowheads="1"/>
          </p:cNvSpPr>
          <p:nvPr/>
        </p:nvSpPr>
        <p:spPr bwMode="auto">
          <a:xfrm>
            <a:off x="3387725" y="4821238"/>
            <a:ext cx="650875" cy="320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500" b="1">
                <a:solidFill>
                  <a:srgbClr val="000000"/>
                </a:solidFill>
              </a:rPr>
              <a:t>60</a:t>
            </a:r>
            <a:endParaRPr lang="en-US" sz="1500">
              <a:solidFill>
                <a:schemeClr val="bg1"/>
              </a:solidFill>
            </a:endParaRPr>
          </a:p>
        </p:txBody>
      </p:sp>
      <p:sp>
        <p:nvSpPr>
          <p:cNvPr id="158726" name="Text Box 6"/>
          <p:cNvSpPr txBox="1">
            <a:spLocks noChangeAspect="1" noChangeArrowheads="1"/>
          </p:cNvSpPr>
          <p:nvPr/>
        </p:nvSpPr>
        <p:spPr bwMode="auto">
          <a:xfrm>
            <a:off x="5657850" y="4821238"/>
            <a:ext cx="666750" cy="320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500" b="1">
                <a:solidFill>
                  <a:srgbClr val="000000"/>
                </a:solidFill>
              </a:rPr>
              <a:t>70</a:t>
            </a:r>
            <a:endParaRPr lang="en-US" sz="1500">
              <a:solidFill>
                <a:schemeClr val="bg1"/>
              </a:solidFill>
            </a:endParaRPr>
          </a:p>
        </p:txBody>
      </p:sp>
      <p:sp>
        <p:nvSpPr>
          <p:cNvPr id="158727" name="Text Box 7"/>
          <p:cNvSpPr txBox="1">
            <a:spLocks noChangeAspect="1" noChangeArrowheads="1"/>
          </p:cNvSpPr>
          <p:nvPr/>
        </p:nvSpPr>
        <p:spPr bwMode="auto">
          <a:xfrm>
            <a:off x="6800850" y="4821238"/>
            <a:ext cx="666750" cy="320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500" b="1">
                <a:solidFill>
                  <a:srgbClr val="000000"/>
                </a:solidFill>
              </a:rPr>
              <a:t>75</a:t>
            </a:r>
            <a:endParaRPr lang="en-US" sz="1500">
              <a:solidFill>
                <a:schemeClr val="bg1"/>
              </a:solidFill>
            </a:endParaRPr>
          </a:p>
        </p:txBody>
      </p:sp>
      <p:sp>
        <p:nvSpPr>
          <p:cNvPr id="158728" name="Text Box 8"/>
          <p:cNvSpPr txBox="1">
            <a:spLocks noChangeAspect="1" noChangeArrowheads="1"/>
          </p:cNvSpPr>
          <p:nvPr/>
        </p:nvSpPr>
        <p:spPr bwMode="auto">
          <a:xfrm>
            <a:off x="7658100" y="4724400"/>
            <a:ext cx="6667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2400" b="1" i="1">
                <a:solidFill>
                  <a:srgbClr val="000000"/>
                </a:solidFill>
                <a:latin typeface="Times New Roman" pitchFamily="18" charset="0"/>
              </a:rPr>
              <a:t>X</a:t>
            </a:r>
            <a:endParaRPr lang="en-US" sz="1500" i="1">
              <a:solidFill>
                <a:schemeClr val="bg1"/>
              </a:solidFill>
            </a:endParaRPr>
          </a:p>
        </p:txBody>
      </p:sp>
      <p:sp>
        <p:nvSpPr>
          <p:cNvPr id="158729" name="Text Box 9"/>
          <p:cNvSpPr txBox="1">
            <a:spLocks noChangeAspect="1" noChangeArrowheads="1"/>
          </p:cNvSpPr>
          <p:nvPr/>
        </p:nvSpPr>
        <p:spPr bwMode="auto">
          <a:xfrm>
            <a:off x="4530725" y="4819650"/>
            <a:ext cx="555625" cy="320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500" b="1">
                <a:solidFill>
                  <a:srgbClr val="000000"/>
                </a:solidFill>
              </a:rPr>
              <a:t>65</a:t>
            </a:r>
            <a:endParaRPr lang="en-US" sz="1500">
              <a:solidFill>
                <a:schemeClr val="bg1"/>
              </a:solidFill>
            </a:endParaRPr>
          </a:p>
        </p:txBody>
      </p:sp>
      <p:sp>
        <p:nvSpPr>
          <p:cNvPr id="158730" name="Line 10"/>
          <p:cNvSpPr>
            <a:spLocks noChangeAspect="1" noChangeShapeType="1"/>
          </p:cNvSpPr>
          <p:nvPr/>
        </p:nvSpPr>
        <p:spPr bwMode="auto">
          <a:xfrm>
            <a:off x="2455863" y="4743450"/>
            <a:ext cx="0" cy="79375"/>
          </a:xfrm>
          <a:prstGeom prst="line">
            <a:avLst/>
          </a:prstGeom>
          <a:noFill/>
          <a:ln w="254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58731" name="Line 11"/>
          <p:cNvSpPr>
            <a:spLocks noChangeAspect="1" noChangeShapeType="1"/>
          </p:cNvSpPr>
          <p:nvPr/>
        </p:nvSpPr>
        <p:spPr bwMode="auto">
          <a:xfrm>
            <a:off x="3598863" y="4741863"/>
            <a:ext cx="0" cy="79375"/>
          </a:xfrm>
          <a:prstGeom prst="line">
            <a:avLst/>
          </a:prstGeom>
          <a:noFill/>
          <a:ln w="254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58732" name="Line 12"/>
          <p:cNvSpPr>
            <a:spLocks noChangeAspect="1" noChangeShapeType="1"/>
          </p:cNvSpPr>
          <p:nvPr/>
        </p:nvSpPr>
        <p:spPr bwMode="auto">
          <a:xfrm>
            <a:off x="4741863" y="4741863"/>
            <a:ext cx="0" cy="79375"/>
          </a:xfrm>
          <a:prstGeom prst="line">
            <a:avLst/>
          </a:prstGeom>
          <a:noFill/>
          <a:ln w="254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58733" name="Line 13"/>
          <p:cNvSpPr>
            <a:spLocks noChangeAspect="1" noChangeShapeType="1"/>
          </p:cNvSpPr>
          <p:nvPr/>
        </p:nvSpPr>
        <p:spPr bwMode="auto">
          <a:xfrm>
            <a:off x="5884863" y="4741863"/>
            <a:ext cx="0" cy="79375"/>
          </a:xfrm>
          <a:prstGeom prst="line">
            <a:avLst/>
          </a:prstGeom>
          <a:noFill/>
          <a:ln w="254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58734" name="Line 14"/>
          <p:cNvSpPr>
            <a:spLocks noChangeAspect="1" noChangeShapeType="1"/>
          </p:cNvSpPr>
          <p:nvPr/>
        </p:nvSpPr>
        <p:spPr bwMode="auto">
          <a:xfrm>
            <a:off x="7024688" y="4741863"/>
            <a:ext cx="0" cy="79375"/>
          </a:xfrm>
          <a:prstGeom prst="line">
            <a:avLst/>
          </a:prstGeom>
          <a:noFill/>
          <a:ln w="254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58737" name="Text Box 17"/>
          <p:cNvSpPr txBox="1">
            <a:spLocks noChangeAspect="1" noChangeArrowheads="1"/>
          </p:cNvSpPr>
          <p:nvPr/>
        </p:nvSpPr>
        <p:spPr bwMode="auto">
          <a:xfrm>
            <a:off x="704850" y="838200"/>
            <a:ext cx="180975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endParaRPr lang="en-US" sz="1800" b="1">
              <a:solidFill>
                <a:srgbClr val="000000"/>
              </a:solidFill>
            </a:endParaRPr>
          </a:p>
          <a:p>
            <a:r>
              <a:rPr lang="en-US" sz="1800" b="1">
                <a:solidFill>
                  <a:srgbClr val="000000"/>
                </a:solidFill>
              </a:rPr>
              <a:t>height</a:t>
            </a:r>
            <a:endParaRPr lang="en-US" sz="1500">
              <a:solidFill>
                <a:schemeClr val="bg1"/>
              </a:solidFill>
            </a:endParaRPr>
          </a:p>
        </p:txBody>
      </p:sp>
      <p:sp>
        <p:nvSpPr>
          <p:cNvPr id="158738" name="Line 18"/>
          <p:cNvSpPr>
            <a:spLocks noChangeAspect="1" noChangeShapeType="1"/>
          </p:cNvSpPr>
          <p:nvPr/>
        </p:nvSpPr>
        <p:spPr bwMode="auto">
          <a:xfrm>
            <a:off x="1479600" y="4743450"/>
            <a:ext cx="6566400" cy="0"/>
          </a:xfrm>
          <a:prstGeom prst="line">
            <a:avLst/>
          </a:prstGeom>
          <a:noFill/>
          <a:ln w="254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58741" name="Text Box 21"/>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However, most random variables encountered in econometrics are continuous.  They can take any one of an infinite set of values defined over a range (or possibly, ranges).</a:t>
            </a:r>
          </a:p>
        </p:txBody>
      </p:sp>
      <p:sp>
        <p:nvSpPr>
          <p:cNvPr id="158742" name="Text Box 22"/>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2400">
                <a:solidFill>
                  <a:schemeClr val="tx1"/>
                </a:solidFill>
                <a:latin typeface="Times New Roman" pitchFamily="18" charset="0"/>
              </a:defRPr>
            </a:lvl1pPr>
            <a:lvl2pPr>
              <a:tabLst>
                <a:tab pos="179388" algn="r"/>
              </a:tabLst>
              <a:defRPr sz="2400">
                <a:solidFill>
                  <a:schemeClr val="tx1"/>
                </a:solidFill>
                <a:latin typeface="Times New Roman" pitchFamily="18" charset="0"/>
              </a:defRPr>
            </a:lvl2pPr>
            <a:lvl3pPr>
              <a:tabLst>
                <a:tab pos="179388" algn="r"/>
              </a:tabLst>
              <a:defRPr sz="2400">
                <a:solidFill>
                  <a:schemeClr val="tx1"/>
                </a:solidFill>
                <a:latin typeface="Times New Roman" pitchFamily="18" charset="0"/>
              </a:defRPr>
            </a:lvl3pPr>
            <a:lvl4pPr>
              <a:tabLst>
                <a:tab pos="179388" algn="r"/>
              </a:tabLst>
              <a:defRPr sz="2400">
                <a:solidFill>
                  <a:schemeClr val="tx1"/>
                </a:solidFill>
                <a:latin typeface="Times New Roman" pitchFamily="18" charset="0"/>
              </a:defRPr>
            </a:lvl4pPr>
            <a:lvl5pPr>
              <a:tabLst>
                <a:tab pos="179388" algn="r"/>
              </a:tabLst>
              <a:defRPr sz="2400">
                <a:solidFill>
                  <a:schemeClr val="tx1"/>
                </a:solidFill>
                <a:latin typeface="Times New Roman" pitchFamily="18" charset="0"/>
              </a:defRPr>
            </a:lvl5pPr>
            <a:lvl6pPr eaLnBrk="0" fontAlgn="base" hangingPunct="0">
              <a:spcBef>
                <a:spcPct val="0"/>
              </a:spcBef>
              <a:spcAft>
                <a:spcPct val="0"/>
              </a:spcAft>
              <a:tabLst>
                <a:tab pos="179388" algn="r"/>
              </a:tabLst>
              <a:defRPr sz="2400">
                <a:solidFill>
                  <a:schemeClr val="tx1"/>
                </a:solidFill>
                <a:latin typeface="Times New Roman" pitchFamily="18" charset="0"/>
              </a:defRPr>
            </a:lvl6pPr>
            <a:lvl7pPr eaLnBrk="0" fontAlgn="base" hangingPunct="0">
              <a:spcBef>
                <a:spcPct val="0"/>
              </a:spcBef>
              <a:spcAft>
                <a:spcPct val="0"/>
              </a:spcAft>
              <a:tabLst>
                <a:tab pos="179388" algn="r"/>
              </a:tabLst>
              <a:defRPr sz="2400">
                <a:solidFill>
                  <a:schemeClr val="tx1"/>
                </a:solidFill>
                <a:latin typeface="Times New Roman" pitchFamily="18" charset="0"/>
              </a:defRPr>
            </a:lvl7pPr>
            <a:lvl8pPr eaLnBrk="0" fontAlgn="base" hangingPunct="0">
              <a:spcBef>
                <a:spcPct val="0"/>
              </a:spcBef>
              <a:spcAft>
                <a:spcPct val="0"/>
              </a:spcAft>
              <a:tabLst>
                <a:tab pos="179388" algn="r"/>
              </a:tabLst>
              <a:defRPr sz="2400">
                <a:solidFill>
                  <a:schemeClr val="tx1"/>
                </a:solidFill>
                <a:latin typeface="Times New Roman" pitchFamily="18" charset="0"/>
              </a:defRPr>
            </a:lvl8pPr>
            <a:lvl9pPr eaLnBrk="0" fontAlgn="base" hangingPunct="0">
              <a:spcBef>
                <a:spcPct val="0"/>
              </a:spcBef>
              <a:spcAft>
                <a:spcPct val="0"/>
              </a:spcAft>
              <a:tabLst>
                <a:tab pos="179388" algn="r"/>
              </a:tabLst>
              <a:defRPr sz="2400">
                <a:solidFill>
                  <a:schemeClr val="tx1"/>
                </a:solidFill>
                <a:latin typeface="Times New Roman" pitchFamily="18" charset="0"/>
              </a:defRPr>
            </a:lvl9pPr>
          </a:lstStyle>
          <a:p>
            <a:pPr>
              <a:spcBef>
                <a:spcPct val="50000"/>
              </a:spcBef>
            </a:pPr>
            <a:r>
              <a:rPr lang="en-US" sz="1000">
                <a:solidFill>
                  <a:srgbClr val="3366FF"/>
                </a:solidFill>
                <a:latin typeface="Arial" charset="0"/>
              </a:rPr>
              <a:t>	3</a:t>
            </a:r>
          </a:p>
        </p:txBody>
      </p:sp>
      <p:sp>
        <p:nvSpPr>
          <p:cNvPr id="25"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6"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CONTINUOUS RANDOM VARIABLES</a:t>
            </a:r>
            <a:endParaRPr lang="en-GB" sz="1600" dirty="0">
              <a:latin typeface="Times New Roman" pitchFamily="18"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59763" name="Text Box 19"/>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As a simple example, take the temperature in a room.  We will assume that it can be anywhere from 55 to 75 degrees Fahrenheit with equal probability within the range.</a:t>
            </a:r>
          </a:p>
        </p:txBody>
      </p:sp>
      <p:sp>
        <p:nvSpPr>
          <p:cNvPr id="159764" name="Text Box 20"/>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2400">
                <a:solidFill>
                  <a:schemeClr val="tx1"/>
                </a:solidFill>
                <a:latin typeface="Times New Roman" pitchFamily="18" charset="0"/>
              </a:defRPr>
            </a:lvl1pPr>
            <a:lvl2pPr>
              <a:tabLst>
                <a:tab pos="179388" algn="r"/>
              </a:tabLst>
              <a:defRPr sz="2400">
                <a:solidFill>
                  <a:schemeClr val="tx1"/>
                </a:solidFill>
                <a:latin typeface="Times New Roman" pitchFamily="18" charset="0"/>
              </a:defRPr>
            </a:lvl2pPr>
            <a:lvl3pPr>
              <a:tabLst>
                <a:tab pos="179388" algn="r"/>
              </a:tabLst>
              <a:defRPr sz="2400">
                <a:solidFill>
                  <a:schemeClr val="tx1"/>
                </a:solidFill>
                <a:latin typeface="Times New Roman" pitchFamily="18" charset="0"/>
              </a:defRPr>
            </a:lvl3pPr>
            <a:lvl4pPr>
              <a:tabLst>
                <a:tab pos="179388" algn="r"/>
              </a:tabLst>
              <a:defRPr sz="2400">
                <a:solidFill>
                  <a:schemeClr val="tx1"/>
                </a:solidFill>
                <a:latin typeface="Times New Roman" pitchFamily="18" charset="0"/>
              </a:defRPr>
            </a:lvl4pPr>
            <a:lvl5pPr>
              <a:tabLst>
                <a:tab pos="179388" algn="r"/>
              </a:tabLst>
              <a:defRPr sz="2400">
                <a:solidFill>
                  <a:schemeClr val="tx1"/>
                </a:solidFill>
                <a:latin typeface="Times New Roman" pitchFamily="18" charset="0"/>
              </a:defRPr>
            </a:lvl5pPr>
            <a:lvl6pPr eaLnBrk="0" fontAlgn="base" hangingPunct="0">
              <a:spcBef>
                <a:spcPct val="0"/>
              </a:spcBef>
              <a:spcAft>
                <a:spcPct val="0"/>
              </a:spcAft>
              <a:tabLst>
                <a:tab pos="179388" algn="r"/>
              </a:tabLst>
              <a:defRPr sz="2400">
                <a:solidFill>
                  <a:schemeClr val="tx1"/>
                </a:solidFill>
                <a:latin typeface="Times New Roman" pitchFamily="18" charset="0"/>
              </a:defRPr>
            </a:lvl6pPr>
            <a:lvl7pPr eaLnBrk="0" fontAlgn="base" hangingPunct="0">
              <a:spcBef>
                <a:spcPct val="0"/>
              </a:spcBef>
              <a:spcAft>
                <a:spcPct val="0"/>
              </a:spcAft>
              <a:tabLst>
                <a:tab pos="179388" algn="r"/>
              </a:tabLst>
              <a:defRPr sz="2400">
                <a:solidFill>
                  <a:schemeClr val="tx1"/>
                </a:solidFill>
                <a:latin typeface="Times New Roman" pitchFamily="18" charset="0"/>
              </a:defRPr>
            </a:lvl7pPr>
            <a:lvl8pPr eaLnBrk="0" fontAlgn="base" hangingPunct="0">
              <a:spcBef>
                <a:spcPct val="0"/>
              </a:spcBef>
              <a:spcAft>
                <a:spcPct val="0"/>
              </a:spcAft>
              <a:tabLst>
                <a:tab pos="179388" algn="r"/>
              </a:tabLst>
              <a:defRPr sz="2400">
                <a:solidFill>
                  <a:schemeClr val="tx1"/>
                </a:solidFill>
                <a:latin typeface="Times New Roman" pitchFamily="18" charset="0"/>
              </a:defRPr>
            </a:lvl8pPr>
            <a:lvl9pPr eaLnBrk="0" fontAlgn="base" hangingPunct="0">
              <a:spcBef>
                <a:spcPct val="0"/>
              </a:spcBef>
              <a:spcAft>
                <a:spcPct val="0"/>
              </a:spcAft>
              <a:tabLst>
                <a:tab pos="179388" algn="r"/>
              </a:tabLst>
              <a:defRPr sz="2400">
                <a:solidFill>
                  <a:schemeClr val="tx1"/>
                </a:solidFill>
                <a:latin typeface="Times New Roman" pitchFamily="18" charset="0"/>
              </a:defRPr>
            </a:lvl9pPr>
          </a:lstStyle>
          <a:p>
            <a:pPr>
              <a:spcBef>
                <a:spcPct val="50000"/>
              </a:spcBef>
            </a:pPr>
            <a:r>
              <a:rPr lang="en-US" sz="1000">
                <a:solidFill>
                  <a:srgbClr val="3366FF"/>
                </a:solidFill>
                <a:latin typeface="Arial" charset="0"/>
              </a:rPr>
              <a:t>	4</a:t>
            </a:r>
          </a:p>
        </p:txBody>
      </p:sp>
      <p:sp>
        <p:nvSpPr>
          <p:cNvPr id="4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41"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CONTINUOUS RANDOM VARIABLES</a:t>
            </a:r>
            <a:endParaRPr lang="en-GB" sz="1600" dirty="0">
              <a:latin typeface="Times New Roman" pitchFamily="18" charset="0"/>
            </a:endParaRPr>
          </a:p>
        </p:txBody>
      </p:sp>
      <p:sp>
        <p:nvSpPr>
          <p:cNvPr id="42" name="Rectangle 41"/>
          <p:cNvSpPr/>
          <p:nvPr/>
        </p:nvSpPr>
        <p:spPr bwMode="auto">
          <a:xfrm>
            <a:off x="561975" y="790574"/>
            <a:ext cx="7877175" cy="459472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43" name="Line 2"/>
          <p:cNvSpPr>
            <a:spLocks noChangeAspect="1" noChangeShapeType="1"/>
          </p:cNvSpPr>
          <p:nvPr/>
        </p:nvSpPr>
        <p:spPr bwMode="auto">
          <a:xfrm>
            <a:off x="1479600" y="1598613"/>
            <a:ext cx="0" cy="3143250"/>
          </a:xfrm>
          <a:prstGeom prst="line">
            <a:avLst/>
          </a:prstGeom>
          <a:noFill/>
          <a:ln w="254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4" name="Rectangle 3"/>
          <p:cNvSpPr>
            <a:spLocks noChangeAspect="1" noChangeArrowheads="1"/>
          </p:cNvSpPr>
          <p:nvPr/>
        </p:nvSpPr>
        <p:spPr bwMode="auto">
          <a:xfrm>
            <a:off x="2455863" y="2455863"/>
            <a:ext cx="4568825" cy="2286000"/>
          </a:xfrm>
          <a:prstGeom prst="rect">
            <a:avLst/>
          </a:prstGeom>
          <a:solidFill>
            <a:srgbClr val="66FFFF"/>
          </a:solidFill>
          <a:ln w="9525">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5" name="Text Box 4"/>
          <p:cNvSpPr txBox="1">
            <a:spLocks noChangeAspect="1" noChangeArrowheads="1"/>
          </p:cNvSpPr>
          <p:nvPr/>
        </p:nvSpPr>
        <p:spPr bwMode="auto">
          <a:xfrm>
            <a:off x="2259013" y="4819650"/>
            <a:ext cx="857250" cy="320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500" b="1">
                <a:solidFill>
                  <a:srgbClr val="000000"/>
                </a:solidFill>
              </a:rPr>
              <a:t>55</a:t>
            </a:r>
            <a:endParaRPr lang="en-US" sz="1500">
              <a:solidFill>
                <a:schemeClr val="bg1"/>
              </a:solidFill>
            </a:endParaRPr>
          </a:p>
        </p:txBody>
      </p:sp>
      <p:sp>
        <p:nvSpPr>
          <p:cNvPr id="46" name="Text Box 5"/>
          <p:cNvSpPr txBox="1">
            <a:spLocks noChangeAspect="1" noChangeArrowheads="1"/>
          </p:cNvSpPr>
          <p:nvPr/>
        </p:nvSpPr>
        <p:spPr bwMode="auto">
          <a:xfrm>
            <a:off x="3387725" y="4821238"/>
            <a:ext cx="650875" cy="320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500" b="1">
                <a:solidFill>
                  <a:srgbClr val="000000"/>
                </a:solidFill>
              </a:rPr>
              <a:t>60</a:t>
            </a:r>
            <a:endParaRPr lang="en-US" sz="1500">
              <a:solidFill>
                <a:schemeClr val="bg1"/>
              </a:solidFill>
            </a:endParaRPr>
          </a:p>
        </p:txBody>
      </p:sp>
      <p:sp>
        <p:nvSpPr>
          <p:cNvPr id="47" name="Text Box 6"/>
          <p:cNvSpPr txBox="1">
            <a:spLocks noChangeAspect="1" noChangeArrowheads="1"/>
          </p:cNvSpPr>
          <p:nvPr/>
        </p:nvSpPr>
        <p:spPr bwMode="auto">
          <a:xfrm>
            <a:off x="5657850" y="4821238"/>
            <a:ext cx="666750" cy="320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500" b="1">
                <a:solidFill>
                  <a:srgbClr val="000000"/>
                </a:solidFill>
              </a:rPr>
              <a:t>70</a:t>
            </a:r>
            <a:endParaRPr lang="en-US" sz="1500">
              <a:solidFill>
                <a:schemeClr val="bg1"/>
              </a:solidFill>
            </a:endParaRPr>
          </a:p>
        </p:txBody>
      </p:sp>
      <p:sp>
        <p:nvSpPr>
          <p:cNvPr id="48" name="Text Box 7"/>
          <p:cNvSpPr txBox="1">
            <a:spLocks noChangeAspect="1" noChangeArrowheads="1"/>
          </p:cNvSpPr>
          <p:nvPr/>
        </p:nvSpPr>
        <p:spPr bwMode="auto">
          <a:xfrm>
            <a:off x="6800850" y="4821238"/>
            <a:ext cx="666750" cy="320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500" b="1">
                <a:solidFill>
                  <a:srgbClr val="000000"/>
                </a:solidFill>
              </a:rPr>
              <a:t>75</a:t>
            </a:r>
            <a:endParaRPr lang="en-US" sz="1500">
              <a:solidFill>
                <a:schemeClr val="bg1"/>
              </a:solidFill>
            </a:endParaRPr>
          </a:p>
        </p:txBody>
      </p:sp>
      <p:sp>
        <p:nvSpPr>
          <p:cNvPr id="49" name="Text Box 8"/>
          <p:cNvSpPr txBox="1">
            <a:spLocks noChangeAspect="1" noChangeArrowheads="1"/>
          </p:cNvSpPr>
          <p:nvPr/>
        </p:nvSpPr>
        <p:spPr bwMode="auto">
          <a:xfrm>
            <a:off x="7658100" y="4724400"/>
            <a:ext cx="6667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2400" b="1" i="1">
                <a:solidFill>
                  <a:srgbClr val="000000"/>
                </a:solidFill>
                <a:latin typeface="Times New Roman" pitchFamily="18" charset="0"/>
              </a:rPr>
              <a:t>X</a:t>
            </a:r>
            <a:endParaRPr lang="en-US" sz="1500" i="1">
              <a:solidFill>
                <a:schemeClr val="bg1"/>
              </a:solidFill>
            </a:endParaRPr>
          </a:p>
        </p:txBody>
      </p:sp>
      <p:sp>
        <p:nvSpPr>
          <p:cNvPr id="50" name="Text Box 9"/>
          <p:cNvSpPr txBox="1">
            <a:spLocks noChangeAspect="1" noChangeArrowheads="1"/>
          </p:cNvSpPr>
          <p:nvPr/>
        </p:nvSpPr>
        <p:spPr bwMode="auto">
          <a:xfrm>
            <a:off x="4530725" y="4819650"/>
            <a:ext cx="555625" cy="320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500" b="1">
                <a:solidFill>
                  <a:srgbClr val="000000"/>
                </a:solidFill>
              </a:rPr>
              <a:t>65</a:t>
            </a:r>
            <a:endParaRPr lang="en-US" sz="1500">
              <a:solidFill>
                <a:schemeClr val="bg1"/>
              </a:solidFill>
            </a:endParaRPr>
          </a:p>
        </p:txBody>
      </p:sp>
      <p:sp>
        <p:nvSpPr>
          <p:cNvPr id="51" name="Line 10"/>
          <p:cNvSpPr>
            <a:spLocks noChangeAspect="1" noChangeShapeType="1"/>
          </p:cNvSpPr>
          <p:nvPr/>
        </p:nvSpPr>
        <p:spPr bwMode="auto">
          <a:xfrm>
            <a:off x="2455863" y="4743450"/>
            <a:ext cx="0" cy="79375"/>
          </a:xfrm>
          <a:prstGeom prst="line">
            <a:avLst/>
          </a:prstGeom>
          <a:noFill/>
          <a:ln w="254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2" name="Line 11"/>
          <p:cNvSpPr>
            <a:spLocks noChangeAspect="1" noChangeShapeType="1"/>
          </p:cNvSpPr>
          <p:nvPr/>
        </p:nvSpPr>
        <p:spPr bwMode="auto">
          <a:xfrm>
            <a:off x="3598863" y="4741863"/>
            <a:ext cx="0" cy="79375"/>
          </a:xfrm>
          <a:prstGeom prst="line">
            <a:avLst/>
          </a:prstGeom>
          <a:noFill/>
          <a:ln w="254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3" name="Line 12"/>
          <p:cNvSpPr>
            <a:spLocks noChangeAspect="1" noChangeShapeType="1"/>
          </p:cNvSpPr>
          <p:nvPr/>
        </p:nvSpPr>
        <p:spPr bwMode="auto">
          <a:xfrm>
            <a:off x="4741863" y="4741863"/>
            <a:ext cx="0" cy="79375"/>
          </a:xfrm>
          <a:prstGeom prst="line">
            <a:avLst/>
          </a:prstGeom>
          <a:noFill/>
          <a:ln w="254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4" name="Line 13"/>
          <p:cNvSpPr>
            <a:spLocks noChangeAspect="1" noChangeShapeType="1"/>
          </p:cNvSpPr>
          <p:nvPr/>
        </p:nvSpPr>
        <p:spPr bwMode="auto">
          <a:xfrm>
            <a:off x="5884863" y="4741863"/>
            <a:ext cx="0" cy="79375"/>
          </a:xfrm>
          <a:prstGeom prst="line">
            <a:avLst/>
          </a:prstGeom>
          <a:noFill/>
          <a:ln w="254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5" name="Line 14"/>
          <p:cNvSpPr>
            <a:spLocks noChangeAspect="1" noChangeShapeType="1"/>
          </p:cNvSpPr>
          <p:nvPr/>
        </p:nvSpPr>
        <p:spPr bwMode="auto">
          <a:xfrm>
            <a:off x="7024688" y="4741863"/>
            <a:ext cx="0" cy="79375"/>
          </a:xfrm>
          <a:prstGeom prst="line">
            <a:avLst/>
          </a:prstGeom>
          <a:noFill/>
          <a:ln w="254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6" name="Text Box 17"/>
          <p:cNvSpPr txBox="1">
            <a:spLocks noChangeAspect="1" noChangeArrowheads="1"/>
          </p:cNvSpPr>
          <p:nvPr/>
        </p:nvSpPr>
        <p:spPr bwMode="auto">
          <a:xfrm>
            <a:off x="704850" y="838200"/>
            <a:ext cx="180975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endParaRPr lang="en-US" sz="1800" b="1">
              <a:solidFill>
                <a:srgbClr val="000000"/>
              </a:solidFill>
            </a:endParaRPr>
          </a:p>
          <a:p>
            <a:r>
              <a:rPr lang="en-US" sz="1800" b="1">
                <a:solidFill>
                  <a:srgbClr val="000000"/>
                </a:solidFill>
              </a:rPr>
              <a:t>height</a:t>
            </a:r>
            <a:endParaRPr lang="en-US" sz="1500">
              <a:solidFill>
                <a:schemeClr val="bg1"/>
              </a:solidFill>
            </a:endParaRPr>
          </a:p>
        </p:txBody>
      </p:sp>
      <p:sp>
        <p:nvSpPr>
          <p:cNvPr id="57" name="Line 18"/>
          <p:cNvSpPr>
            <a:spLocks noChangeAspect="1" noChangeShapeType="1"/>
          </p:cNvSpPr>
          <p:nvPr/>
        </p:nvSpPr>
        <p:spPr bwMode="auto">
          <a:xfrm>
            <a:off x="1479600" y="4743450"/>
            <a:ext cx="6566400" cy="0"/>
          </a:xfrm>
          <a:prstGeom prst="line">
            <a:avLst/>
          </a:prstGeom>
          <a:noFill/>
          <a:ln w="254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57715" name="Text Box 19"/>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In the case of a continuous random variable, the probability of it being equal to a given finite value (for example, temperature equal to 55.473927) is always infinitesimal.</a:t>
            </a:r>
          </a:p>
        </p:txBody>
      </p:sp>
      <p:sp>
        <p:nvSpPr>
          <p:cNvPr id="157716" name="Text Box 20"/>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2400">
                <a:solidFill>
                  <a:schemeClr val="tx1"/>
                </a:solidFill>
                <a:latin typeface="Times New Roman" pitchFamily="18" charset="0"/>
              </a:defRPr>
            </a:lvl1pPr>
            <a:lvl2pPr>
              <a:tabLst>
                <a:tab pos="179388" algn="r"/>
              </a:tabLst>
              <a:defRPr sz="2400">
                <a:solidFill>
                  <a:schemeClr val="tx1"/>
                </a:solidFill>
                <a:latin typeface="Times New Roman" pitchFamily="18" charset="0"/>
              </a:defRPr>
            </a:lvl2pPr>
            <a:lvl3pPr>
              <a:tabLst>
                <a:tab pos="179388" algn="r"/>
              </a:tabLst>
              <a:defRPr sz="2400">
                <a:solidFill>
                  <a:schemeClr val="tx1"/>
                </a:solidFill>
                <a:latin typeface="Times New Roman" pitchFamily="18" charset="0"/>
              </a:defRPr>
            </a:lvl3pPr>
            <a:lvl4pPr>
              <a:tabLst>
                <a:tab pos="179388" algn="r"/>
              </a:tabLst>
              <a:defRPr sz="2400">
                <a:solidFill>
                  <a:schemeClr val="tx1"/>
                </a:solidFill>
                <a:latin typeface="Times New Roman" pitchFamily="18" charset="0"/>
              </a:defRPr>
            </a:lvl4pPr>
            <a:lvl5pPr>
              <a:tabLst>
                <a:tab pos="179388" algn="r"/>
              </a:tabLst>
              <a:defRPr sz="2400">
                <a:solidFill>
                  <a:schemeClr val="tx1"/>
                </a:solidFill>
                <a:latin typeface="Times New Roman" pitchFamily="18" charset="0"/>
              </a:defRPr>
            </a:lvl5pPr>
            <a:lvl6pPr eaLnBrk="0" fontAlgn="base" hangingPunct="0">
              <a:spcBef>
                <a:spcPct val="0"/>
              </a:spcBef>
              <a:spcAft>
                <a:spcPct val="0"/>
              </a:spcAft>
              <a:tabLst>
                <a:tab pos="179388" algn="r"/>
              </a:tabLst>
              <a:defRPr sz="2400">
                <a:solidFill>
                  <a:schemeClr val="tx1"/>
                </a:solidFill>
                <a:latin typeface="Times New Roman" pitchFamily="18" charset="0"/>
              </a:defRPr>
            </a:lvl6pPr>
            <a:lvl7pPr eaLnBrk="0" fontAlgn="base" hangingPunct="0">
              <a:spcBef>
                <a:spcPct val="0"/>
              </a:spcBef>
              <a:spcAft>
                <a:spcPct val="0"/>
              </a:spcAft>
              <a:tabLst>
                <a:tab pos="179388" algn="r"/>
              </a:tabLst>
              <a:defRPr sz="2400">
                <a:solidFill>
                  <a:schemeClr val="tx1"/>
                </a:solidFill>
                <a:latin typeface="Times New Roman" pitchFamily="18" charset="0"/>
              </a:defRPr>
            </a:lvl7pPr>
            <a:lvl8pPr eaLnBrk="0" fontAlgn="base" hangingPunct="0">
              <a:spcBef>
                <a:spcPct val="0"/>
              </a:spcBef>
              <a:spcAft>
                <a:spcPct val="0"/>
              </a:spcAft>
              <a:tabLst>
                <a:tab pos="179388" algn="r"/>
              </a:tabLst>
              <a:defRPr sz="2400">
                <a:solidFill>
                  <a:schemeClr val="tx1"/>
                </a:solidFill>
                <a:latin typeface="Times New Roman" pitchFamily="18" charset="0"/>
              </a:defRPr>
            </a:lvl8pPr>
            <a:lvl9pPr eaLnBrk="0" fontAlgn="base" hangingPunct="0">
              <a:spcBef>
                <a:spcPct val="0"/>
              </a:spcBef>
              <a:spcAft>
                <a:spcPct val="0"/>
              </a:spcAft>
              <a:tabLst>
                <a:tab pos="179388" algn="r"/>
              </a:tabLst>
              <a:defRPr sz="2400">
                <a:solidFill>
                  <a:schemeClr val="tx1"/>
                </a:solidFill>
                <a:latin typeface="Times New Roman" pitchFamily="18" charset="0"/>
              </a:defRPr>
            </a:lvl9pPr>
          </a:lstStyle>
          <a:p>
            <a:pPr>
              <a:spcBef>
                <a:spcPct val="50000"/>
              </a:spcBef>
            </a:pPr>
            <a:r>
              <a:rPr lang="en-US" sz="1000">
                <a:solidFill>
                  <a:srgbClr val="3366FF"/>
                </a:solidFill>
                <a:latin typeface="Arial" charset="0"/>
              </a:rPr>
              <a:t>	5</a:t>
            </a:r>
          </a:p>
        </p:txBody>
      </p:sp>
      <p:sp>
        <p:nvSpPr>
          <p:cNvPr id="4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41"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CONTINUOUS RANDOM VARIABLES</a:t>
            </a:r>
            <a:endParaRPr lang="en-GB" sz="1600" dirty="0">
              <a:latin typeface="Times New Roman" pitchFamily="18" charset="0"/>
            </a:endParaRPr>
          </a:p>
        </p:txBody>
      </p:sp>
      <p:sp>
        <p:nvSpPr>
          <p:cNvPr id="42" name="Rectangle 41"/>
          <p:cNvSpPr/>
          <p:nvPr/>
        </p:nvSpPr>
        <p:spPr bwMode="auto">
          <a:xfrm>
            <a:off x="561975" y="790574"/>
            <a:ext cx="7877175" cy="459472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43" name="Line 2"/>
          <p:cNvSpPr>
            <a:spLocks noChangeAspect="1" noChangeShapeType="1"/>
          </p:cNvSpPr>
          <p:nvPr/>
        </p:nvSpPr>
        <p:spPr bwMode="auto">
          <a:xfrm>
            <a:off x="1479600" y="1598613"/>
            <a:ext cx="0" cy="3143250"/>
          </a:xfrm>
          <a:prstGeom prst="line">
            <a:avLst/>
          </a:prstGeom>
          <a:noFill/>
          <a:ln w="254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4" name="Rectangle 3"/>
          <p:cNvSpPr>
            <a:spLocks noChangeAspect="1" noChangeArrowheads="1"/>
          </p:cNvSpPr>
          <p:nvPr/>
        </p:nvSpPr>
        <p:spPr bwMode="auto">
          <a:xfrm>
            <a:off x="2455863" y="2455863"/>
            <a:ext cx="4568825" cy="2286000"/>
          </a:xfrm>
          <a:prstGeom prst="rect">
            <a:avLst/>
          </a:prstGeom>
          <a:solidFill>
            <a:srgbClr val="66FFFF"/>
          </a:solidFill>
          <a:ln w="9525">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5" name="Text Box 4"/>
          <p:cNvSpPr txBox="1">
            <a:spLocks noChangeAspect="1" noChangeArrowheads="1"/>
          </p:cNvSpPr>
          <p:nvPr/>
        </p:nvSpPr>
        <p:spPr bwMode="auto">
          <a:xfrm>
            <a:off x="2259013" y="4819650"/>
            <a:ext cx="857250" cy="320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500" b="1">
                <a:solidFill>
                  <a:srgbClr val="000000"/>
                </a:solidFill>
              </a:rPr>
              <a:t>55</a:t>
            </a:r>
            <a:endParaRPr lang="en-US" sz="1500">
              <a:solidFill>
                <a:schemeClr val="bg1"/>
              </a:solidFill>
            </a:endParaRPr>
          </a:p>
        </p:txBody>
      </p:sp>
      <p:sp>
        <p:nvSpPr>
          <p:cNvPr id="46" name="Text Box 5"/>
          <p:cNvSpPr txBox="1">
            <a:spLocks noChangeAspect="1" noChangeArrowheads="1"/>
          </p:cNvSpPr>
          <p:nvPr/>
        </p:nvSpPr>
        <p:spPr bwMode="auto">
          <a:xfrm>
            <a:off x="3387725" y="4821238"/>
            <a:ext cx="650875" cy="320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500" b="1">
                <a:solidFill>
                  <a:srgbClr val="000000"/>
                </a:solidFill>
              </a:rPr>
              <a:t>60</a:t>
            </a:r>
            <a:endParaRPr lang="en-US" sz="1500">
              <a:solidFill>
                <a:schemeClr val="bg1"/>
              </a:solidFill>
            </a:endParaRPr>
          </a:p>
        </p:txBody>
      </p:sp>
      <p:sp>
        <p:nvSpPr>
          <p:cNvPr id="47" name="Text Box 6"/>
          <p:cNvSpPr txBox="1">
            <a:spLocks noChangeAspect="1" noChangeArrowheads="1"/>
          </p:cNvSpPr>
          <p:nvPr/>
        </p:nvSpPr>
        <p:spPr bwMode="auto">
          <a:xfrm>
            <a:off x="5657850" y="4821238"/>
            <a:ext cx="666750" cy="320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500" b="1">
                <a:solidFill>
                  <a:srgbClr val="000000"/>
                </a:solidFill>
              </a:rPr>
              <a:t>70</a:t>
            </a:r>
            <a:endParaRPr lang="en-US" sz="1500">
              <a:solidFill>
                <a:schemeClr val="bg1"/>
              </a:solidFill>
            </a:endParaRPr>
          </a:p>
        </p:txBody>
      </p:sp>
      <p:sp>
        <p:nvSpPr>
          <p:cNvPr id="48" name="Text Box 7"/>
          <p:cNvSpPr txBox="1">
            <a:spLocks noChangeAspect="1" noChangeArrowheads="1"/>
          </p:cNvSpPr>
          <p:nvPr/>
        </p:nvSpPr>
        <p:spPr bwMode="auto">
          <a:xfrm>
            <a:off x="6800850" y="4821238"/>
            <a:ext cx="666750" cy="320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500" b="1">
                <a:solidFill>
                  <a:srgbClr val="000000"/>
                </a:solidFill>
              </a:rPr>
              <a:t>75</a:t>
            </a:r>
            <a:endParaRPr lang="en-US" sz="1500">
              <a:solidFill>
                <a:schemeClr val="bg1"/>
              </a:solidFill>
            </a:endParaRPr>
          </a:p>
        </p:txBody>
      </p:sp>
      <p:sp>
        <p:nvSpPr>
          <p:cNvPr id="49" name="Text Box 8"/>
          <p:cNvSpPr txBox="1">
            <a:spLocks noChangeAspect="1" noChangeArrowheads="1"/>
          </p:cNvSpPr>
          <p:nvPr/>
        </p:nvSpPr>
        <p:spPr bwMode="auto">
          <a:xfrm>
            <a:off x="7658100" y="4724400"/>
            <a:ext cx="6667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2400" b="1" i="1">
                <a:solidFill>
                  <a:srgbClr val="000000"/>
                </a:solidFill>
                <a:latin typeface="Times New Roman" pitchFamily="18" charset="0"/>
              </a:rPr>
              <a:t>X</a:t>
            </a:r>
            <a:endParaRPr lang="en-US" sz="1500" i="1">
              <a:solidFill>
                <a:schemeClr val="bg1"/>
              </a:solidFill>
            </a:endParaRPr>
          </a:p>
        </p:txBody>
      </p:sp>
      <p:sp>
        <p:nvSpPr>
          <p:cNvPr id="50" name="Text Box 9"/>
          <p:cNvSpPr txBox="1">
            <a:spLocks noChangeAspect="1" noChangeArrowheads="1"/>
          </p:cNvSpPr>
          <p:nvPr/>
        </p:nvSpPr>
        <p:spPr bwMode="auto">
          <a:xfrm>
            <a:off x="4530725" y="4819650"/>
            <a:ext cx="555625" cy="320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500" b="1">
                <a:solidFill>
                  <a:srgbClr val="000000"/>
                </a:solidFill>
              </a:rPr>
              <a:t>65</a:t>
            </a:r>
            <a:endParaRPr lang="en-US" sz="1500">
              <a:solidFill>
                <a:schemeClr val="bg1"/>
              </a:solidFill>
            </a:endParaRPr>
          </a:p>
        </p:txBody>
      </p:sp>
      <p:sp>
        <p:nvSpPr>
          <p:cNvPr id="51" name="Line 10"/>
          <p:cNvSpPr>
            <a:spLocks noChangeAspect="1" noChangeShapeType="1"/>
          </p:cNvSpPr>
          <p:nvPr/>
        </p:nvSpPr>
        <p:spPr bwMode="auto">
          <a:xfrm>
            <a:off x="2455863" y="4743450"/>
            <a:ext cx="0" cy="79375"/>
          </a:xfrm>
          <a:prstGeom prst="line">
            <a:avLst/>
          </a:prstGeom>
          <a:noFill/>
          <a:ln w="254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2" name="Line 11"/>
          <p:cNvSpPr>
            <a:spLocks noChangeAspect="1" noChangeShapeType="1"/>
          </p:cNvSpPr>
          <p:nvPr/>
        </p:nvSpPr>
        <p:spPr bwMode="auto">
          <a:xfrm>
            <a:off x="3598863" y="4741863"/>
            <a:ext cx="0" cy="79375"/>
          </a:xfrm>
          <a:prstGeom prst="line">
            <a:avLst/>
          </a:prstGeom>
          <a:noFill/>
          <a:ln w="254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3" name="Line 12"/>
          <p:cNvSpPr>
            <a:spLocks noChangeAspect="1" noChangeShapeType="1"/>
          </p:cNvSpPr>
          <p:nvPr/>
        </p:nvSpPr>
        <p:spPr bwMode="auto">
          <a:xfrm>
            <a:off x="4741863" y="4741863"/>
            <a:ext cx="0" cy="79375"/>
          </a:xfrm>
          <a:prstGeom prst="line">
            <a:avLst/>
          </a:prstGeom>
          <a:noFill/>
          <a:ln w="254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4" name="Line 13"/>
          <p:cNvSpPr>
            <a:spLocks noChangeAspect="1" noChangeShapeType="1"/>
          </p:cNvSpPr>
          <p:nvPr/>
        </p:nvSpPr>
        <p:spPr bwMode="auto">
          <a:xfrm>
            <a:off x="5884863" y="4741863"/>
            <a:ext cx="0" cy="79375"/>
          </a:xfrm>
          <a:prstGeom prst="line">
            <a:avLst/>
          </a:prstGeom>
          <a:noFill/>
          <a:ln w="254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5" name="Line 14"/>
          <p:cNvSpPr>
            <a:spLocks noChangeAspect="1" noChangeShapeType="1"/>
          </p:cNvSpPr>
          <p:nvPr/>
        </p:nvSpPr>
        <p:spPr bwMode="auto">
          <a:xfrm>
            <a:off x="7024688" y="4741863"/>
            <a:ext cx="0" cy="79375"/>
          </a:xfrm>
          <a:prstGeom prst="line">
            <a:avLst/>
          </a:prstGeom>
          <a:noFill/>
          <a:ln w="254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6" name="Text Box 17"/>
          <p:cNvSpPr txBox="1">
            <a:spLocks noChangeAspect="1" noChangeArrowheads="1"/>
          </p:cNvSpPr>
          <p:nvPr/>
        </p:nvSpPr>
        <p:spPr bwMode="auto">
          <a:xfrm>
            <a:off x="704850" y="838200"/>
            <a:ext cx="180975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endParaRPr lang="en-US" sz="1800" b="1">
              <a:solidFill>
                <a:srgbClr val="000000"/>
              </a:solidFill>
            </a:endParaRPr>
          </a:p>
          <a:p>
            <a:r>
              <a:rPr lang="en-US" sz="1800" b="1">
                <a:solidFill>
                  <a:srgbClr val="000000"/>
                </a:solidFill>
              </a:rPr>
              <a:t>height</a:t>
            </a:r>
            <a:endParaRPr lang="en-US" sz="1500">
              <a:solidFill>
                <a:schemeClr val="bg1"/>
              </a:solidFill>
            </a:endParaRPr>
          </a:p>
        </p:txBody>
      </p:sp>
      <p:sp>
        <p:nvSpPr>
          <p:cNvPr id="57" name="Line 18"/>
          <p:cNvSpPr>
            <a:spLocks noChangeAspect="1" noChangeShapeType="1"/>
          </p:cNvSpPr>
          <p:nvPr/>
        </p:nvSpPr>
        <p:spPr bwMode="auto">
          <a:xfrm>
            <a:off x="1479600" y="4743450"/>
            <a:ext cx="6566400" cy="0"/>
          </a:xfrm>
          <a:prstGeom prst="line">
            <a:avLst/>
          </a:prstGeom>
          <a:noFill/>
          <a:ln w="254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56691" name="Text Box 19"/>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For this reason, you can only talk about the probability of a continuous random variable lying between two given values.  The probability is represented graphically as an area.</a:t>
            </a:r>
          </a:p>
        </p:txBody>
      </p:sp>
      <p:sp>
        <p:nvSpPr>
          <p:cNvPr id="156692" name="Text Box 20"/>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2400">
                <a:solidFill>
                  <a:schemeClr val="tx1"/>
                </a:solidFill>
                <a:latin typeface="Times New Roman" pitchFamily="18" charset="0"/>
              </a:defRPr>
            </a:lvl1pPr>
            <a:lvl2pPr>
              <a:tabLst>
                <a:tab pos="179388" algn="r"/>
              </a:tabLst>
              <a:defRPr sz="2400">
                <a:solidFill>
                  <a:schemeClr val="tx1"/>
                </a:solidFill>
                <a:latin typeface="Times New Roman" pitchFamily="18" charset="0"/>
              </a:defRPr>
            </a:lvl2pPr>
            <a:lvl3pPr>
              <a:tabLst>
                <a:tab pos="179388" algn="r"/>
              </a:tabLst>
              <a:defRPr sz="2400">
                <a:solidFill>
                  <a:schemeClr val="tx1"/>
                </a:solidFill>
                <a:latin typeface="Times New Roman" pitchFamily="18" charset="0"/>
              </a:defRPr>
            </a:lvl3pPr>
            <a:lvl4pPr>
              <a:tabLst>
                <a:tab pos="179388" algn="r"/>
              </a:tabLst>
              <a:defRPr sz="2400">
                <a:solidFill>
                  <a:schemeClr val="tx1"/>
                </a:solidFill>
                <a:latin typeface="Times New Roman" pitchFamily="18" charset="0"/>
              </a:defRPr>
            </a:lvl4pPr>
            <a:lvl5pPr>
              <a:tabLst>
                <a:tab pos="179388" algn="r"/>
              </a:tabLst>
              <a:defRPr sz="2400">
                <a:solidFill>
                  <a:schemeClr val="tx1"/>
                </a:solidFill>
                <a:latin typeface="Times New Roman" pitchFamily="18" charset="0"/>
              </a:defRPr>
            </a:lvl5pPr>
            <a:lvl6pPr eaLnBrk="0" fontAlgn="base" hangingPunct="0">
              <a:spcBef>
                <a:spcPct val="0"/>
              </a:spcBef>
              <a:spcAft>
                <a:spcPct val="0"/>
              </a:spcAft>
              <a:tabLst>
                <a:tab pos="179388" algn="r"/>
              </a:tabLst>
              <a:defRPr sz="2400">
                <a:solidFill>
                  <a:schemeClr val="tx1"/>
                </a:solidFill>
                <a:latin typeface="Times New Roman" pitchFamily="18" charset="0"/>
              </a:defRPr>
            </a:lvl6pPr>
            <a:lvl7pPr eaLnBrk="0" fontAlgn="base" hangingPunct="0">
              <a:spcBef>
                <a:spcPct val="0"/>
              </a:spcBef>
              <a:spcAft>
                <a:spcPct val="0"/>
              </a:spcAft>
              <a:tabLst>
                <a:tab pos="179388" algn="r"/>
              </a:tabLst>
              <a:defRPr sz="2400">
                <a:solidFill>
                  <a:schemeClr val="tx1"/>
                </a:solidFill>
                <a:latin typeface="Times New Roman" pitchFamily="18" charset="0"/>
              </a:defRPr>
            </a:lvl7pPr>
            <a:lvl8pPr eaLnBrk="0" fontAlgn="base" hangingPunct="0">
              <a:spcBef>
                <a:spcPct val="0"/>
              </a:spcBef>
              <a:spcAft>
                <a:spcPct val="0"/>
              </a:spcAft>
              <a:tabLst>
                <a:tab pos="179388" algn="r"/>
              </a:tabLst>
              <a:defRPr sz="2400">
                <a:solidFill>
                  <a:schemeClr val="tx1"/>
                </a:solidFill>
                <a:latin typeface="Times New Roman" pitchFamily="18" charset="0"/>
              </a:defRPr>
            </a:lvl8pPr>
            <a:lvl9pPr eaLnBrk="0" fontAlgn="base" hangingPunct="0">
              <a:spcBef>
                <a:spcPct val="0"/>
              </a:spcBef>
              <a:spcAft>
                <a:spcPct val="0"/>
              </a:spcAft>
              <a:tabLst>
                <a:tab pos="179388" algn="r"/>
              </a:tabLst>
              <a:defRPr sz="2400">
                <a:solidFill>
                  <a:schemeClr val="tx1"/>
                </a:solidFill>
                <a:latin typeface="Times New Roman" pitchFamily="18" charset="0"/>
              </a:defRPr>
            </a:lvl9pPr>
          </a:lstStyle>
          <a:p>
            <a:pPr>
              <a:spcBef>
                <a:spcPct val="50000"/>
              </a:spcBef>
            </a:pPr>
            <a:r>
              <a:rPr lang="en-US" sz="1000">
                <a:solidFill>
                  <a:srgbClr val="3366FF"/>
                </a:solidFill>
                <a:latin typeface="Arial" charset="0"/>
              </a:rPr>
              <a:t>	6</a:t>
            </a:r>
          </a:p>
        </p:txBody>
      </p:sp>
      <p:sp>
        <p:nvSpPr>
          <p:cNvPr id="4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41"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CONTINUOUS RANDOM VARIABLES</a:t>
            </a:r>
            <a:endParaRPr lang="en-GB" sz="1600" dirty="0">
              <a:latin typeface="Times New Roman" pitchFamily="18" charset="0"/>
            </a:endParaRPr>
          </a:p>
        </p:txBody>
      </p:sp>
      <p:sp>
        <p:nvSpPr>
          <p:cNvPr id="42" name="Rectangle 41"/>
          <p:cNvSpPr/>
          <p:nvPr/>
        </p:nvSpPr>
        <p:spPr bwMode="auto">
          <a:xfrm>
            <a:off x="561975" y="790574"/>
            <a:ext cx="7877175" cy="459472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43" name="Line 2"/>
          <p:cNvSpPr>
            <a:spLocks noChangeAspect="1" noChangeShapeType="1"/>
          </p:cNvSpPr>
          <p:nvPr/>
        </p:nvSpPr>
        <p:spPr bwMode="auto">
          <a:xfrm>
            <a:off x="1479600" y="1598613"/>
            <a:ext cx="0" cy="3143250"/>
          </a:xfrm>
          <a:prstGeom prst="line">
            <a:avLst/>
          </a:prstGeom>
          <a:noFill/>
          <a:ln w="254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4" name="Rectangle 3"/>
          <p:cNvSpPr>
            <a:spLocks noChangeAspect="1" noChangeArrowheads="1"/>
          </p:cNvSpPr>
          <p:nvPr/>
        </p:nvSpPr>
        <p:spPr bwMode="auto">
          <a:xfrm>
            <a:off x="2455863" y="2455863"/>
            <a:ext cx="4568825" cy="2286000"/>
          </a:xfrm>
          <a:prstGeom prst="rect">
            <a:avLst/>
          </a:prstGeom>
          <a:solidFill>
            <a:srgbClr val="66FFFF"/>
          </a:solidFill>
          <a:ln w="9525">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5" name="Text Box 4"/>
          <p:cNvSpPr txBox="1">
            <a:spLocks noChangeAspect="1" noChangeArrowheads="1"/>
          </p:cNvSpPr>
          <p:nvPr/>
        </p:nvSpPr>
        <p:spPr bwMode="auto">
          <a:xfrm>
            <a:off x="2259013" y="4819650"/>
            <a:ext cx="857250" cy="320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500" b="1">
                <a:solidFill>
                  <a:srgbClr val="000000"/>
                </a:solidFill>
              </a:rPr>
              <a:t>55</a:t>
            </a:r>
            <a:endParaRPr lang="en-US" sz="1500">
              <a:solidFill>
                <a:schemeClr val="bg1"/>
              </a:solidFill>
            </a:endParaRPr>
          </a:p>
        </p:txBody>
      </p:sp>
      <p:sp>
        <p:nvSpPr>
          <p:cNvPr id="46" name="Text Box 5"/>
          <p:cNvSpPr txBox="1">
            <a:spLocks noChangeAspect="1" noChangeArrowheads="1"/>
          </p:cNvSpPr>
          <p:nvPr/>
        </p:nvSpPr>
        <p:spPr bwMode="auto">
          <a:xfrm>
            <a:off x="3387725" y="4821238"/>
            <a:ext cx="650875" cy="320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500" b="1">
                <a:solidFill>
                  <a:srgbClr val="000000"/>
                </a:solidFill>
              </a:rPr>
              <a:t>60</a:t>
            </a:r>
            <a:endParaRPr lang="en-US" sz="1500">
              <a:solidFill>
                <a:schemeClr val="bg1"/>
              </a:solidFill>
            </a:endParaRPr>
          </a:p>
        </p:txBody>
      </p:sp>
      <p:sp>
        <p:nvSpPr>
          <p:cNvPr id="47" name="Text Box 6"/>
          <p:cNvSpPr txBox="1">
            <a:spLocks noChangeAspect="1" noChangeArrowheads="1"/>
          </p:cNvSpPr>
          <p:nvPr/>
        </p:nvSpPr>
        <p:spPr bwMode="auto">
          <a:xfrm>
            <a:off x="5657850" y="4821238"/>
            <a:ext cx="666750" cy="320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500" b="1">
                <a:solidFill>
                  <a:srgbClr val="000000"/>
                </a:solidFill>
              </a:rPr>
              <a:t>70</a:t>
            </a:r>
            <a:endParaRPr lang="en-US" sz="1500">
              <a:solidFill>
                <a:schemeClr val="bg1"/>
              </a:solidFill>
            </a:endParaRPr>
          </a:p>
        </p:txBody>
      </p:sp>
      <p:sp>
        <p:nvSpPr>
          <p:cNvPr id="48" name="Text Box 7"/>
          <p:cNvSpPr txBox="1">
            <a:spLocks noChangeAspect="1" noChangeArrowheads="1"/>
          </p:cNvSpPr>
          <p:nvPr/>
        </p:nvSpPr>
        <p:spPr bwMode="auto">
          <a:xfrm>
            <a:off x="6800850" y="4821238"/>
            <a:ext cx="666750" cy="320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500" b="1">
                <a:solidFill>
                  <a:srgbClr val="000000"/>
                </a:solidFill>
              </a:rPr>
              <a:t>75</a:t>
            </a:r>
            <a:endParaRPr lang="en-US" sz="1500">
              <a:solidFill>
                <a:schemeClr val="bg1"/>
              </a:solidFill>
            </a:endParaRPr>
          </a:p>
        </p:txBody>
      </p:sp>
      <p:sp>
        <p:nvSpPr>
          <p:cNvPr id="49" name="Text Box 8"/>
          <p:cNvSpPr txBox="1">
            <a:spLocks noChangeAspect="1" noChangeArrowheads="1"/>
          </p:cNvSpPr>
          <p:nvPr/>
        </p:nvSpPr>
        <p:spPr bwMode="auto">
          <a:xfrm>
            <a:off x="7658100" y="4724400"/>
            <a:ext cx="6667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2400" b="1" i="1">
                <a:solidFill>
                  <a:srgbClr val="000000"/>
                </a:solidFill>
                <a:latin typeface="Times New Roman" pitchFamily="18" charset="0"/>
              </a:rPr>
              <a:t>X</a:t>
            </a:r>
            <a:endParaRPr lang="en-US" sz="1500" i="1">
              <a:solidFill>
                <a:schemeClr val="bg1"/>
              </a:solidFill>
            </a:endParaRPr>
          </a:p>
        </p:txBody>
      </p:sp>
      <p:sp>
        <p:nvSpPr>
          <p:cNvPr id="50" name="Text Box 9"/>
          <p:cNvSpPr txBox="1">
            <a:spLocks noChangeAspect="1" noChangeArrowheads="1"/>
          </p:cNvSpPr>
          <p:nvPr/>
        </p:nvSpPr>
        <p:spPr bwMode="auto">
          <a:xfrm>
            <a:off x="4530725" y="4819650"/>
            <a:ext cx="555625" cy="320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500" b="1">
                <a:solidFill>
                  <a:srgbClr val="000000"/>
                </a:solidFill>
              </a:rPr>
              <a:t>65</a:t>
            </a:r>
            <a:endParaRPr lang="en-US" sz="1500">
              <a:solidFill>
                <a:schemeClr val="bg1"/>
              </a:solidFill>
            </a:endParaRPr>
          </a:p>
        </p:txBody>
      </p:sp>
      <p:sp>
        <p:nvSpPr>
          <p:cNvPr id="51" name="Line 10"/>
          <p:cNvSpPr>
            <a:spLocks noChangeAspect="1" noChangeShapeType="1"/>
          </p:cNvSpPr>
          <p:nvPr/>
        </p:nvSpPr>
        <p:spPr bwMode="auto">
          <a:xfrm>
            <a:off x="2455863" y="4743450"/>
            <a:ext cx="0" cy="79375"/>
          </a:xfrm>
          <a:prstGeom prst="line">
            <a:avLst/>
          </a:prstGeom>
          <a:noFill/>
          <a:ln w="254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2" name="Line 11"/>
          <p:cNvSpPr>
            <a:spLocks noChangeAspect="1" noChangeShapeType="1"/>
          </p:cNvSpPr>
          <p:nvPr/>
        </p:nvSpPr>
        <p:spPr bwMode="auto">
          <a:xfrm>
            <a:off x="3598863" y="4741863"/>
            <a:ext cx="0" cy="79375"/>
          </a:xfrm>
          <a:prstGeom prst="line">
            <a:avLst/>
          </a:prstGeom>
          <a:noFill/>
          <a:ln w="254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3" name="Line 12"/>
          <p:cNvSpPr>
            <a:spLocks noChangeAspect="1" noChangeShapeType="1"/>
          </p:cNvSpPr>
          <p:nvPr/>
        </p:nvSpPr>
        <p:spPr bwMode="auto">
          <a:xfrm>
            <a:off x="4741863" y="4741863"/>
            <a:ext cx="0" cy="79375"/>
          </a:xfrm>
          <a:prstGeom prst="line">
            <a:avLst/>
          </a:prstGeom>
          <a:noFill/>
          <a:ln w="254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4" name="Line 13"/>
          <p:cNvSpPr>
            <a:spLocks noChangeAspect="1" noChangeShapeType="1"/>
          </p:cNvSpPr>
          <p:nvPr/>
        </p:nvSpPr>
        <p:spPr bwMode="auto">
          <a:xfrm>
            <a:off x="5884863" y="4741863"/>
            <a:ext cx="0" cy="79375"/>
          </a:xfrm>
          <a:prstGeom prst="line">
            <a:avLst/>
          </a:prstGeom>
          <a:noFill/>
          <a:ln w="254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5" name="Line 14"/>
          <p:cNvSpPr>
            <a:spLocks noChangeAspect="1" noChangeShapeType="1"/>
          </p:cNvSpPr>
          <p:nvPr/>
        </p:nvSpPr>
        <p:spPr bwMode="auto">
          <a:xfrm>
            <a:off x="7024688" y="4741863"/>
            <a:ext cx="0" cy="79375"/>
          </a:xfrm>
          <a:prstGeom prst="line">
            <a:avLst/>
          </a:prstGeom>
          <a:noFill/>
          <a:ln w="254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6" name="Text Box 17"/>
          <p:cNvSpPr txBox="1">
            <a:spLocks noChangeAspect="1" noChangeArrowheads="1"/>
          </p:cNvSpPr>
          <p:nvPr/>
        </p:nvSpPr>
        <p:spPr bwMode="auto">
          <a:xfrm>
            <a:off x="704850" y="838200"/>
            <a:ext cx="180975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endParaRPr lang="en-US" sz="1800" b="1">
              <a:solidFill>
                <a:srgbClr val="000000"/>
              </a:solidFill>
            </a:endParaRPr>
          </a:p>
          <a:p>
            <a:r>
              <a:rPr lang="en-US" sz="1800" b="1">
                <a:solidFill>
                  <a:srgbClr val="000000"/>
                </a:solidFill>
              </a:rPr>
              <a:t>height</a:t>
            </a:r>
            <a:endParaRPr lang="en-US" sz="1500">
              <a:solidFill>
                <a:schemeClr val="bg1"/>
              </a:solidFill>
            </a:endParaRPr>
          </a:p>
        </p:txBody>
      </p:sp>
      <p:sp>
        <p:nvSpPr>
          <p:cNvPr id="57" name="Line 18"/>
          <p:cNvSpPr>
            <a:spLocks noChangeAspect="1" noChangeShapeType="1"/>
          </p:cNvSpPr>
          <p:nvPr/>
        </p:nvSpPr>
        <p:spPr bwMode="auto">
          <a:xfrm>
            <a:off x="1479600" y="4743450"/>
            <a:ext cx="6566400" cy="0"/>
          </a:xfrm>
          <a:prstGeom prst="line">
            <a:avLst/>
          </a:prstGeom>
          <a:noFill/>
          <a:ln w="254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56692" name="Text Box 20"/>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2400">
                <a:solidFill>
                  <a:schemeClr val="tx1"/>
                </a:solidFill>
                <a:latin typeface="Times New Roman" pitchFamily="18" charset="0"/>
              </a:defRPr>
            </a:lvl1pPr>
            <a:lvl2pPr>
              <a:tabLst>
                <a:tab pos="179388" algn="r"/>
              </a:tabLst>
              <a:defRPr sz="2400">
                <a:solidFill>
                  <a:schemeClr val="tx1"/>
                </a:solidFill>
                <a:latin typeface="Times New Roman" pitchFamily="18" charset="0"/>
              </a:defRPr>
            </a:lvl2pPr>
            <a:lvl3pPr>
              <a:tabLst>
                <a:tab pos="179388" algn="r"/>
              </a:tabLst>
              <a:defRPr sz="2400">
                <a:solidFill>
                  <a:schemeClr val="tx1"/>
                </a:solidFill>
                <a:latin typeface="Times New Roman" pitchFamily="18" charset="0"/>
              </a:defRPr>
            </a:lvl3pPr>
            <a:lvl4pPr>
              <a:tabLst>
                <a:tab pos="179388" algn="r"/>
              </a:tabLst>
              <a:defRPr sz="2400">
                <a:solidFill>
                  <a:schemeClr val="tx1"/>
                </a:solidFill>
                <a:latin typeface="Times New Roman" pitchFamily="18" charset="0"/>
              </a:defRPr>
            </a:lvl4pPr>
            <a:lvl5pPr>
              <a:tabLst>
                <a:tab pos="179388" algn="r"/>
              </a:tabLst>
              <a:defRPr sz="2400">
                <a:solidFill>
                  <a:schemeClr val="tx1"/>
                </a:solidFill>
                <a:latin typeface="Times New Roman" pitchFamily="18" charset="0"/>
              </a:defRPr>
            </a:lvl5pPr>
            <a:lvl6pPr eaLnBrk="0" fontAlgn="base" hangingPunct="0">
              <a:spcBef>
                <a:spcPct val="0"/>
              </a:spcBef>
              <a:spcAft>
                <a:spcPct val="0"/>
              </a:spcAft>
              <a:tabLst>
                <a:tab pos="179388" algn="r"/>
              </a:tabLst>
              <a:defRPr sz="2400">
                <a:solidFill>
                  <a:schemeClr val="tx1"/>
                </a:solidFill>
                <a:latin typeface="Times New Roman" pitchFamily="18" charset="0"/>
              </a:defRPr>
            </a:lvl6pPr>
            <a:lvl7pPr eaLnBrk="0" fontAlgn="base" hangingPunct="0">
              <a:spcBef>
                <a:spcPct val="0"/>
              </a:spcBef>
              <a:spcAft>
                <a:spcPct val="0"/>
              </a:spcAft>
              <a:tabLst>
                <a:tab pos="179388" algn="r"/>
              </a:tabLst>
              <a:defRPr sz="2400">
                <a:solidFill>
                  <a:schemeClr val="tx1"/>
                </a:solidFill>
                <a:latin typeface="Times New Roman" pitchFamily="18" charset="0"/>
              </a:defRPr>
            </a:lvl7pPr>
            <a:lvl8pPr eaLnBrk="0" fontAlgn="base" hangingPunct="0">
              <a:spcBef>
                <a:spcPct val="0"/>
              </a:spcBef>
              <a:spcAft>
                <a:spcPct val="0"/>
              </a:spcAft>
              <a:tabLst>
                <a:tab pos="179388" algn="r"/>
              </a:tabLst>
              <a:defRPr sz="2400">
                <a:solidFill>
                  <a:schemeClr val="tx1"/>
                </a:solidFill>
                <a:latin typeface="Times New Roman" pitchFamily="18" charset="0"/>
              </a:defRPr>
            </a:lvl8pPr>
            <a:lvl9pPr eaLnBrk="0" fontAlgn="base" hangingPunct="0">
              <a:spcBef>
                <a:spcPct val="0"/>
              </a:spcBef>
              <a:spcAft>
                <a:spcPct val="0"/>
              </a:spcAft>
              <a:tabLst>
                <a:tab pos="179388" algn="r"/>
              </a:tabLst>
              <a:defRPr sz="2400">
                <a:solidFill>
                  <a:schemeClr val="tx1"/>
                </a:solidFill>
                <a:latin typeface="Times New Roman" pitchFamily="18" charset="0"/>
              </a:defRPr>
            </a:lvl9pPr>
          </a:lstStyle>
          <a:p>
            <a:pPr>
              <a:spcBef>
                <a:spcPct val="50000"/>
              </a:spcBef>
            </a:pPr>
            <a:r>
              <a:rPr lang="en-US" sz="1000" dirty="0">
                <a:solidFill>
                  <a:srgbClr val="3366FF"/>
                </a:solidFill>
                <a:latin typeface="Arial" charset="0"/>
              </a:rPr>
              <a:t>	</a:t>
            </a:r>
            <a:r>
              <a:rPr lang="en-US" sz="1000" dirty="0" smtClean="0">
                <a:solidFill>
                  <a:srgbClr val="3366FF"/>
                </a:solidFill>
                <a:latin typeface="Arial" charset="0"/>
              </a:rPr>
              <a:t>7</a:t>
            </a:r>
            <a:endParaRPr lang="en-US" sz="1000" dirty="0">
              <a:solidFill>
                <a:srgbClr val="3366FF"/>
              </a:solidFill>
              <a:latin typeface="Arial" charset="0"/>
            </a:endParaRPr>
          </a:p>
        </p:txBody>
      </p:sp>
      <p:sp>
        <p:nvSpPr>
          <p:cNvPr id="24" name="Rectangle 23"/>
          <p:cNvSpPr/>
          <p:nvPr/>
        </p:nvSpPr>
        <p:spPr bwMode="auto">
          <a:xfrm>
            <a:off x="561975" y="790574"/>
            <a:ext cx="7877175" cy="459472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25" name="Line 2"/>
          <p:cNvSpPr>
            <a:spLocks noChangeAspect="1" noChangeShapeType="1"/>
          </p:cNvSpPr>
          <p:nvPr/>
        </p:nvSpPr>
        <p:spPr bwMode="auto">
          <a:xfrm>
            <a:off x="1479600" y="1598613"/>
            <a:ext cx="0" cy="3143250"/>
          </a:xfrm>
          <a:prstGeom prst="line">
            <a:avLst/>
          </a:prstGeom>
          <a:noFill/>
          <a:ln w="254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6" name="Rectangle 3"/>
          <p:cNvSpPr>
            <a:spLocks noChangeAspect="1" noChangeArrowheads="1"/>
          </p:cNvSpPr>
          <p:nvPr/>
        </p:nvSpPr>
        <p:spPr bwMode="auto">
          <a:xfrm>
            <a:off x="2455863" y="2455863"/>
            <a:ext cx="4568825" cy="2286000"/>
          </a:xfrm>
          <a:prstGeom prst="rect">
            <a:avLst/>
          </a:prstGeom>
          <a:solidFill>
            <a:srgbClr val="66FFFF"/>
          </a:solidFill>
          <a:ln w="9525">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7" name="Text Box 4"/>
          <p:cNvSpPr txBox="1">
            <a:spLocks noChangeAspect="1" noChangeArrowheads="1"/>
          </p:cNvSpPr>
          <p:nvPr/>
        </p:nvSpPr>
        <p:spPr bwMode="auto">
          <a:xfrm>
            <a:off x="2259013" y="4819650"/>
            <a:ext cx="857250" cy="320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500" b="1">
                <a:solidFill>
                  <a:srgbClr val="000000"/>
                </a:solidFill>
              </a:rPr>
              <a:t>55</a:t>
            </a:r>
            <a:endParaRPr lang="en-US" sz="1500">
              <a:solidFill>
                <a:schemeClr val="bg1"/>
              </a:solidFill>
            </a:endParaRPr>
          </a:p>
        </p:txBody>
      </p:sp>
      <p:sp>
        <p:nvSpPr>
          <p:cNvPr id="28" name="Text Box 5"/>
          <p:cNvSpPr txBox="1">
            <a:spLocks noChangeAspect="1" noChangeArrowheads="1"/>
          </p:cNvSpPr>
          <p:nvPr/>
        </p:nvSpPr>
        <p:spPr bwMode="auto">
          <a:xfrm>
            <a:off x="3387725" y="4821238"/>
            <a:ext cx="650875" cy="320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500" b="1" dirty="0">
                <a:solidFill>
                  <a:srgbClr val="000000"/>
                </a:solidFill>
              </a:rPr>
              <a:t>60</a:t>
            </a:r>
            <a:endParaRPr lang="en-US" sz="1500" dirty="0">
              <a:solidFill>
                <a:schemeClr val="bg1"/>
              </a:solidFill>
            </a:endParaRPr>
          </a:p>
        </p:txBody>
      </p:sp>
      <p:sp>
        <p:nvSpPr>
          <p:cNvPr id="29" name="Text Box 6"/>
          <p:cNvSpPr txBox="1">
            <a:spLocks noChangeAspect="1" noChangeArrowheads="1"/>
          </p:cNvSpPr>
          <p:nvPr/>
        </p:nvSpPr>
        <p:spPr bwMode="auto">
          <a:xfrm>
            <a:off x="5657850" y="4821238"/>
            <a:ext cx="666750" cy="320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500" b="1">
                <a:solidFill>
                  <a:srgbClr val="000000"/>
                </a:solidFill>
              </a:rPr>
              <a:t>70</a:t>
            </a:r>
            <a:endParaRPr lang="en-US" sz="1500">
              <a:solidFill>
                <a:schemeClr val="bg1"/>
              </a:solidFill>
            </a:endParaRPr>
          </a:p>
        </p:txBody>
      </p:sp>
      <p:sp>
        <p:nvSpPr>
          <p:cNvPr id="30" name="Text Box 7"/>
          <p:cNvSpPr txBox="1">
            <a:spLocks noChangeAspect="1" noChangeArrowheads="1"/>
          </p:cNvSpPr>
          <p:nvPr/>
        </p:nvSpPr>
        <p:spPr bwMode="auto">
          <a:xfrm>
            <a:off x="6800850" y="4821238"/>
            <a:ext cx="666750" cy="320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500" b="1">
                <a:solidFill>
                  <a:srgbClr val="000000"/>
                </a:solidFill>
              </a:rPr>
              <a:t>75</a:t>
            </a:r>
            <a:endParaRPr lang="en-US" sz="1500">
              <a:solidFill>
                <a:schemeClr val="bg1"/>
              </a:solidFill>
            </a:endParaRPr>
          </a:p>
        </p:txBody>
      </p:sp>
      <p:sp>
        <p:nvSpPr>
          <p:cNvPr id="31" name="Text Box 8"/>
          <p:cNvSpPr txBox="1">
            <a:spLocks noChangeAspect="1" noChangeArrowheads="1"/>
          </p:cNvSpPr>
          <p:nvPr/>
        </p:nvSpPr>
        <p:spPr bwMode="auto">
          <a:xfrm>
            <a:off x="7658100" y="4724400"/>
            <a:ext cx="6667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2400" b="1" i="1">
                <a:solidFill>
                  <a:srgbClr val="000000"/>
                </a:solidFill>
                <a:latin typeface="Times New Roman" pitchFamily="18" charset="0"/>
              </a:rPr>
              <a:t>X</a:t>
            </a:r>
            <a:endParaRPr lang="en-US" sz="1500" i="1">
              <a:solidFill>
                <a:schemeClr val="bg1"/>
              </a:solidFill>
            </a:endParaRPr>
          </a:p>
        </p:txBody>
      </p:sp>
      <p:sp>
        <p:nvSpPr>
          <p:cNvPr id="32" name="Text Box 9"/>
          <p:cNvSpPr txBox="1">
            <a:spLocks noChangeAspect="1" noChangeArrowheads="1"/>
          </p:cNvSpPr>
          <p:nvPr/>
        </p:nvSpPr>
        <p:spPr bwMode="auto">
          <a:xfrm>
            <a:off x="4530725" y="4819650"/>
            <a:ext cx="555625" cy="320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500" b="1">
                <a:solidFill>
                  <a:srgbClr val="000000"/>
                </a:solidFill>
              </a:rPr>
              <a:t>65</a:t>
            </a:r>
            <a:endParaRPr lang="en-US" sz="1500">
              <a:solidFill>
                <a:schemeClr val="bg1"/>
              </a:solidFill>
            </a:endParaRPr>
          </a:p>
        </p:txBody>
      </p:sp>
      <p:sp>
        <p:nvSpPr>
          <p:cNvPr id="33" name="Line 10"/>
          <p:cNvSpPr>
            <a:spLocks noChangeAspect="1" noChangeShapeType="1"/>
          </p:cNvSpPr>
          <p:nvPr/>
        </p:nvSpPr>
        <p:spPr bwMode="auto">
          <a:xfrm>
            <a:off x="2455863" y="4741200"/>
            <a:ext cx="0" cy="79375"/>
          </a:xfrm>
          <a:prstGeom prst="line">
            <a:avLst/>
          </a:prstGeom>
          <a:noFill/>
          <a:ln w="254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4" name="Line 11"/>
          <p:cNvSpPr>
            <a:spLocks noChangeAspect="1" noChangeShapeType="1"/>
          </p:cNvSpPr>
          <p:nvPr/>
        </p:nvSpPr>
        <p:spPr bwMode="auto">
          <a:xfrm>
            <a:off x="3598863" y="4741863"/>
            <a:ext cx="0" cy="79375"/>
          </a:xfrm>
          <a:prstGeom prst="line">
            <a:avLst/>
          </a:prstGeom>
          <a:noFill/>
          <a:ln w="254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5" name="Line 12"/>
          <p:cNvSpPr>
            <a:spLocks noChangeAspect="1" noChangeShapeType="1"/>
          </p:cNvSpPr>
          <p:nvPr/>
        </p:nvSpPr>
        <p:spPr bwMode="auto">
          <a:xfrm>
            <a:off x="4741863" y="4741863"/>
            <a:ext cx="0" cy="79375"/>
          </a:xfrm>
          <a:prstGeom prst="line">
            <a:avLst/>
          </a:prstGeom>
          <a:noFill/>
          <a:ln w="254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6" name="Line 13"/>
          <p:cNvSpPr>
            <a:spLocks noChangeAspect="1" noChangeShapeType="1"/>
          </p:cNvSpPr>
          <p:nvPr/>
        </p:nvSpPr>
        <p:spPr bwMode="auto">
          <a:xfrm>
            <a:off x="5884863" y="4741863"/>
            <a:ext cx="0" cy="79375"/>
          </a:xfrm>
          <a:prstGeom prst="line">
            <a:avLst/>
          </a:prstGeom>
          <a:noFill/>
          <a:ln w="254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7" name="Line 14"/>
          <p:cNvSpPr>
            <a:spLocks noChangeAspect="1" noChangeShapeType="1"/>
          </p:cNvSpPr>
          <p:nvPr/>
        </p:nvSpPr>
        <p:spPr bwMode="auto">
          <a:xfrm>
            <a:off x="7024688" y="4741863"/>
            <a:ext cx="0" cy="79375"/>
          </a:xfrm>
          <a:prstGeom prst="line">
            <a:avLst/>
          </a:prstGeom>
          <a:noFill/>
          <a:ln w="254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8" name="Text Box 17"/>
          <p:cNvSpPr txBox="1">
            <a:spLocks noChangeAspect="1" noChangeArrowheads="1"/>
          </p:cNvSpPr>
          <p:nvPr/>
        </p:nvSpPr>
        <p:spPr bwMode="auto">
          <a:xfrm>
            <a:off x="704850" y="838200"/>
            <a:ext cx="180975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endParaRPr lang="en-US" sz="1800" b="1">
              <a:solidFill>
                <a:srgbClr val="000000"/>
              </a:solidFill>
            </a:endParaRPr>
          </a:p>
          <a:p>
            <a:r>
              <a:rPr lang="en-US" sz="1800" b="1">
                <a:solidFill>
                  <a:srgbClr val="000000"/>
                </a:solidFill>
              </a:rPr>
              <a:t>height</a:t>
            </a:r>
            <a:endParaRPr lang="en-US" sz="1500">
              <a:solidFill>
                <a:schemeClr val="bg1"/>
              </a:solidFill>
            </a:endParaRPr>
          </a:p>
        </p:txBody>
      </p:sp>
      <p:sp>
        <p:nvSpPr>
          <p:cNvPr id="40" name="Text Box 22"/>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For example, you could measure the probability of the temperature being between 55 and 56, both measured exactly.</a:t>
            </a:r>
          </a:p>
        </p:txBody>
      </p:sp>
      <p:sp>
        <p:nvSpPr>
          <p:cNvPr id="41" name="Rectangle 20"/>
          <p:cNvSpPr>
            <a:spLocks noChangeAspect="1" noChangeArrowheads="1"/>
          </p:cNvSpPr>
          <p:nvPr/>
        </p:nvSpPr>
        <p:spPr bwMode="auto">
          <a:xfrm>
            <a:off x="2454275" y="2455200"/>
            <a:ext cx="228600" cy="2286000"/>
          </a:xfrm>
          <a:prstGeom prst="rect">
            <a:avLst/>
          </a:prstGeom>
          <a:solidFill>
            <a:srgbClr val="969696"/>
          </a:solidFill>
          <a:ln w="9525">
            <a:solidFill>
              <a:srgbClr val="969696"/>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9" name="Line 18"/>
          <p:cNvSpPr>
            <a:spLocks noChangeAspect="1" noChangeShapeType="1"/>
          </p:cNvSpPr>
          <p:nvPr/>
        </p:nvSpPr>
        <p:spPr bwMode="auto">
          <a:xfrm>
            <a:off x="1479600" y="4743450"/>
            <a:ext cx="6566400" cy="0"/>
          </a:xfrm>
          <a:prstGeom prst="line">
            <a:avLst/>
          </a:prstGeom>
          <a:noFill/>
          <a:ln w="254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2" name="Text Box 19"/>
          <p:cNvSpPr txBox="1">
            <a:spLocks noChangeAspect="1" noChangeArrowheads="1"/>
          </p:cNvSpPr>
          <p:nvPr/>
        </p:nvSpPr>
        <p:spPr bwMode="auto">
          <a:xfrm>
            <a:off x="2495550" y="4820400"/>
            <a:ext cx="428625" cy="320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sz="1500" b="1" dirty="0">
                <a:solidFill>
                  <a:srgbClr val="000000"/>
                </a:solidFill>
              </a:rPr>
              <a:t>56</a:t>
            </a:r>
            <a:endParaRPr lang="en-US" sz="1500" dirty="0">
              <a:solidFill>
                <a:schemeClr val="bg1"/>
              </a:solidFill>
            </a:endParaRPr>
          </a:p>
        </p:txBody>
      </p:sp>
      <p:sp>
        <p:nvSpPr>
          <p:cNvPr id="43" name="Line 17"/>
          <p:cNvSpPr>
            <a:spLocks noChangeAspect="1" noChangeShapeType="1"/>
          </p:cNvSpPr>
          <p:nvPr/>
        </p:nvSpPr>
        <p:spPr bwMode="auto">
          <a:xfrm>
            <a:off x="2682875" y="4741200"/>
            <a:ext cx="0" cy="79375"/>
          </a:xfrm>
          <a:prstGeom prst="line">
            <a:avLst/>
          </a:prstGeom>
          <a:noFill/>
          <a:ln w="254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4"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45"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CONTINUOUS RANDOM VARIABLES</a:t>
            </a:r>
            <a:endParaRPr lang="en-GB" sz="1600" dirty="0">
              <a:latin typeface="Times New Roman" pitchFamily="18" charset="0"/>
            </a:endParaRPr>
          </a:p>
        </p:txBody>
      </p:sp>
    </p:spTree>
    <p:extLst>
      <p:ext uri="{BB962C8B-B14F-4D97-AF65-F5344CB8AC3E}">
        <p14:creationId xmlns:p14="http://schemas.microsoft.com/office/powerpoint/2010/main" val="160017392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Rectangle 49"/>
          <p:cNvSpPr/>
          <p:nvPr/>
        </p:nvSpPr>
        <p:spPr bwMode="auto">
          <a:xfrm>
            <a:off x="561975" y="790574"/>
            <a:ext cx="7877175" cy="459472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22"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56692" name="Text Box 20"/>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2400">
                <a:solidFill>
                  <a:schemeClr val="tx1"/>
                </a:solidFill>
                <a:latin typeface="Times New Roman" pitchFamily="18" charset="0"/>
              </a:defRPr>
            </a:lvl1pPr>
            <a:lvl2pPr>
              <a:tabLst>
                <a:tab pos="179388" algn="r"/>
              </a:tabLst>
              <a:defRPr sz="2400">
                <a:solidFill>
                  <a:schemeClr val="tx1"/>
                </a:solidFill>
                <a:latin typeface="Times New Roman" pitchFamily="18" charset="0"/>
              </a:defRPr>
            </a:lvl2pPr>
            <a:lvl3pPr>
              <a:tabLst>
                <a:tab pos="179388" algn="r"/>
              </a:tabLst>
              <a:defRPr sz="2400">
                <a:solidFill>
                  <a:schemeClr val="tx1"/>
                </a:solidFill>
                <a:latin typeface="Times New Roman" pitchFamily="18" charset="0"/>
              </a:defRPr>
            </a:lvl3pPr>
            <a:lvl4pPr>
              <a:tabLst>
                <a:tab pos="179388" algn="r"/>
              </a:tabLst>
              <a:defRPr sz="2400">
                <a:solidFill>
                  <a:schemeClr val="tx1"/>
                </a:solidFill>
                <a:latin typeface="Times New Roman" pitchFamily="18" charset="0"/>
              </a:defRPr>
            </a:lvl4pPr>
            <a:lvl5pPr>
              <a:tabLst>
                <a:tab pos="179388" algn="r"/>
              </a:tabLst>
              <a:defRPr sz="2400">
                <a:solidFill>
                  <a:schemeClr val="tx1"/>
                </a:solidFill>
                <a:latin typeface="Times New Roman" pitchFamily="18" charset="0"/>
              </a:defRPr>
            </a:lvl5pPr>
            <a:lvl6pPr eaLnBrk="0" fontAlgn="base" hangingPunct="0">
              <a:spcBef>
                <a:spcPct val="0"/>
              </a:spcBef>
              <a:spcAft>
                <a:spcPct val="0"/>
              </a:spcAft>
              <a:tabLst>
                <a:tab pos="179388" algn="r"/>
              </a:tabLst>
              <a:defRPr sz="2400">
                <a:solidFill>
                  <a:schemeClr val="tx1"/>
                </a:solidFill>
                <a:latin typeface="Times New Roman" pitchFamily="18" charset="0"/>
              </a:defRPr>
            </a:lvl6pPr>
            <a:lvl7pPr eaLnBrk="0" fontAlgn="base" hangingPunct="0">
              <a:spcBef>
                <a:spcPct val="0"/>
              </a:spcBef>
              <a:spcAft>
                <a:spcPct val="0"/>
              </a:spcAft>
              <a:tabLst>
                <a:tab pos="179388" algn="r"/>
              </a:tabLst>
              <a:defRPr sz="2400">
                <a:solidFill>
                  <a:schemeClr val="tx1"/>
                </a:solidFill>
                <a:latin typeface="Times New Roman" pitchFamily="18" charset="0"/>
              </a:defRPr>
            </a:lvl7pPr>
            <a:lvl8pPr eaLnBrk="0" fontAlgn="base" hangingPunct="0">
              <a:spcBef>
                <a:spcPct val="0"/>
              </a:spcBef>
              <a:spcAft>
                <a:spcPct val="0"/>
              </a:spcAft>
              <a:tabLst>
                <a:tab pos="179388" algn="r"/>
              </a:tabLst>
              <a:defRPr sz="2400">
                <a:solidFill>
                  <a:schemeClr val="tx1"/>
                </a:solidFill>
                <a:latin typeface="Times New Roman" pitchFamily="18" charset="0"/>
              </a:defRPr>
            </a:lvl8pPr>
            <a:lvl9pPr eaLnBrk="0" fontAlgn="base" hangingPunct="0">
              <a:spcBef>
                <a:spcPct val="0"/>
              </a:spcBef>
              <a:spcAft>
                <a:spcPct val="0"/>
              </a:spcAft>
              <a:tabLst>
                <a:tab pos="179388" algn="r"/>
              </a:tabLst>
              <a:defRPr sz="2400">
                <a:solidFill>
                  <a:schemeClr val="tx1"/>
                </a:solidFill>
                <a:latin typeface="Times New Roman" pitchFamily="18" charset="0"/>
              </a:defRPr>
            </a:lvl9pPr>
          </a:lstStyle>
          <a:p>
            <a:pPr>
              <a:spcBef>
                <a:spcPct val="50000"/>
              </a:spcBef>
            </a:pPr>
            <a:r>
              <a:rPr lang="en-US" sz="1000" dirty="0">
                <a:solidFill>
                  <a:srgbClr val="3366FF"/>
                </a:solidFill>
                <a:latin typeface="Arial" charset="0"/>
              </a:rPr>
              <a:t>	</a:t>
            </a:r>
            <a:r>
              <a:rPr lang="en-US" sz="1000" dirty="0" smtClean="0">
                <a:solidFill>
                  <a:srgbClr val="3366FF"/>
                </a:solidFill>
                <a:latin typeface="Arial" charset="0"/>
              </a:rPr>
              <a:t>8</a:t>
            </a:r>
            <a:endParaRPr lang="en-US" sz="1000" dirty="0">
              <a:solidFill>
                <a:srgbClr val="3366FF"/>
              </a:solidFill>
              <a:latin typeface="Arial" charset="0"/>
            </a:endParaRPr>
          </a:p>
        </p:txBody>
      </p:sp>
      <p:sp>
        <p:nvSpPr>
          <p:cNvPr id="25" name="Line 2"/>
          <p:cNvSpPr>
            <a:spLocks noChangeAspect="1" noChangeShapeType="1"/>
          </p:cNvSpPr>
          <p:nvPr/>
        </p:nvSpPr>
        <p:spPr bwMode="auto">
          <a:xfrm>
            <a:off x="1479600" y="1598613"/>
            <a:ext cx="0" cy="3143250"/>
          </a:xfrm>
          <a:prstGeom prst="line">
            <a:avLst/>
          </a:prstGeom>
          <a:noFill/>
          <a:ln w="254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6" name="Rectangle 3"/>
          <p:cNvSpPr>
            <a:spLocks noChangeAspect="1" noChangeArrowheads="1"/>
          </p:cNvSpPr>
          <p:nvPr/>
        </p:nvSpPr>
        <p:spPr bwMode="auto">
          <a:xfrm>
            <a:off x="2455863" y="2455863"/>
            <a:ext cx="4568825" cy="2286000"/>
          </a:xfrm>
          <a:prstGeom prst="rect">
            <a:avLst/>
          </a:prstGeom>
          <a:solidFill>
            <a:srgbClr val="66FFFF"/>
          </a:solidFill>
          <a:ln w="9525">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7" name="Text Box 4"/>
          <p:cNvSpPr txBox="1">
            <a:spLocks noChangeAspect="1" noChangeArrowheads="1"/>
          </p:cNvSpPr>
          <p:nvPr/>
        </p:nvSpPr>
        <p:spPr bwMode="auto">
          <a:xfrm>
            <a:off x="2259013" y="4819650"/>
            <a:ext cx="857250" cy="320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500" b="1">
                <a:solidFill>
                  <a:srgbClr val="000000"/>
                </a:solidFill>
              </a:rPr>
              <a:t>55</a:t>
            </a:r>
            <a:endParaRPr lang="en-US" sz="1500">
              <a:solidFill>
                <a:schemeClr val="bg1"/>
              </a:solidFill>
            </a:endParaRPr>
          </a:p>
        </p:txBody>
      </p:sp>
      <p:sp>
        <p:nvSpPr>
          <p:cNvPr id="28" name="Text Box 5"/>
          <p:cNvSpPr txBox="1">
            <a:spLocks noChangeAspect="1" noChangeArrowheads="1"/>
          </p:cNvSpPr>
          <p:nvPr/>
        </p:nvSpPr>
        <p:spPr bwMode="auto">
          <a:xfrm>
            <a:off x="3387725" y="4821238"/>
            <a:ext cx="650875" cy="320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500" b="1" dirty="0">
                <a:solidFill>
                  <a:srgbClr val="000000"/>
                </a:solidFill>
              </a:rPr>
              <a:t>60</a:t>
            </a:r>
            <a:endParaRPr lang="en-US" sz="1500" dirty="0">
              <a:solidFill>
                <a:schemeClr val="bg1"/>
              </a:solidFill>
            </a:endParaRPr>
          </a:p>
        </p:txBody>
      </p:sp>
      <p:sp>
        <p:nvSpPr>
          <p:cNvPr id="29" name="Text Box 6"/>
          <p:cNvSpPr txBox="1">
            <a:spLocks noChangeAspect="1" noChangeArrowheads="1"/>
          </p:cNvSpPr>
          <p:nvPr/>
        </p:nvSpPr>
        <p:spPr bwMode="auto">
          <a:xfrm>
            <a:off x="5657850" y="4821238"/>
            <a:ext cx="666750" cy="320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500" b="1">
                <a:solidFill>
                  <a:srgbClr val="000000"/>
                </a:solidFill>
              </a:rPr>
              <a:t>70</a:t>
            </a:r>
            <a:endParaRPr lang="en-US" sz="1500">
              <a:solidFill>
                <a:schemeClr val="bg1"/>
              </a:solidFill>
            </a:endParaRPr>
          </a:p>
        </p:txBody>
      </p:sp>
      <p:sp>
        <p:nvSpPr>
          <p:cNvPr id="30" name="Text Box 7"/>
          <p:cNvSpPr txBox="1">
            <a:spLocks noChangeAspect="1" noChangeArrowheads="1"/>
          </p:cNvSpPr>
          <p:nvPr/>
        </p:nvSpPr>
        <p:spPr bwMode="auto">
          <a:xfrm>
            <a:off x="6800850" y="4821238"/>
            <a:ext cx="666750" cy="320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500" b="1">
                <a:solidFill>
                  <a:srgbClr val="000000"/>
                </a:solidFill>
              </a:rPr>
              <a:t>75</a:t>
            </a:r>
            <a:endParaRPr lang="en-US" sz="1500">
              <a:solidFill>
                <a:schemeClr val="bg1"/>
              </a:solidFill>
            </a:endParaRPr>
          </a:p>
        </p:txBody>
      </p:sp>
      <p:sp>
        <p:nvSpPr>
          <p:cNvPr id="31" name="Text Box 8"/>
          <p:cNvSpPr txBox="1">
            <a:spLocks noChangeAspect="1" noChangeArrowheads="1"/>
          </p:cNvSpPr>
          <p:nvPr/>
        </p:nvSpPr>
        <p:spPr bwMode="auto">
          <a:xfrm>
            <a:off x="7658100" y="4724400"/>
            <a:ext cx="6667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2400" b="1" i="1">
                <a:solidFill>
                  <a:srgbClr val="000000"/>
                </a:solidFill>
                <a:latin typeface="Times New Roman" pitchFamily="18" charset="0"/>
              </a:rPr>
              <a:t>X</a:t>
            </a:r>
            <a:endParaRPr lang="en-US" sz="1500" i="1">
              <a:solidFill>
                <a:schemeClr val="bg1"/>
              </a:solidFill>
            </a:endParaRPr>
          </a:p>
        </p:txBody>
      </p:sp>
      <p:sp>
        <p:nvSpPr>
          <p:cNvPr id="32" name="Text Box 9"/>
          <p:cNvSpPr txBox="1">
            <a:spLocks noChangeAspect="1" noChangeArrowheads="1"/>
          </p:cNvSpPr>
          <p:nvPr/>
        </p:nvSpPr>
        <p:spPr bwMode="auto">
          <a:xfrm>
            <a:off x="4530725" y="4819650"/>
            <a:ext cx="555625" cy="320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500" b="1">
                <a:solidFill>
                  <a:srgbClr val="000000"/>
                </a:solidFill>
              </a:rPr>
              <a:t>65</a:t>
            </a:r>
            <a:endParaRPr lang="en-US" sz="1500">
              <a:solidFill>
                <a:schemeClr val="bg1"/>
              </a:solidFill>
            </a:endParaRPr>
          </a:p>
        </p:txBody>
      </p:sp>
      <p:sp>
        <p:nvSpPr>
          <p:cNvPr id="33" name="Line 10"/>
          <p:cNvSpPr>
            <a:spLocks noChangeAspect="1" noChangeShapeType="1"/>
          </p:cNvSpPr>
          <p:nvPr/>
        </p:nvSpPr>
        <p:spPr bwMode="auto">
          <a:xfrm>
            <a:off x="2455863" y="4741200"/>
            <a:ext cx="0" cy="79375"/>
          </a:xfrm>
          <a:prstGeom prst="line">
            <a:avLst/>
          </a:prstGeom>
          <a:noFill/>
          <a:ln w="254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4" name="Line 11"/>
          <p:cNvSpPr>
            <a:spLocks noChangeAspect="1" noChangeShapeType="1"/>
          </p:cNvSpPr>
          <p:nvPr/>
        </p:nvSpPr>
        <p:spPr bwMode="auto">
          <a:xfrm>
            <a:off x="3598863" y="4741863"/>
            <a:ext cx="0" cy="79375"/>
          </a:xfrm>
          <a:prstGeom prst="line">
            <a:avLst/>
          </a:prstGeom>
          <a:noFill/>
          <a:ln w="254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5" name="Line 12"/>
          <p:cNvSpPr>
            <a:spLocks noChangeAspect="1" noChangeShapeType="1"/>
          </p:cNvSpPr>
          <p:nvPr/>
        </p:nvSpPr>
        <p:spPr bwMode="auto">
          <a:xfrm>
            <a:off x="4741863" y="4741863"/>
            <a:ext cx="0" cy="79375"/>
          </a:xfrm>
          <a:prstGeom prst="line">
            <a:avLst/>
          </a:prstGeom>
          <a:noFill/>
          <a:ln w="254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6" name="Line 13"/>
          <p:cNvSpPr>
            <a:spLocks noChangeAspect="1" noChangeShapeType="1"/>
          </p:cNvSpPr>
          <p:nvPr/>
        </p:nvSpPr>
        <p:spPr bwMode="auto">
          <a:xfrm>
            <a:off x="5884863" y="4741863"/>
            <a:ext cx="0" cy="79375"/>
          </a:xfrm>
          <a:prstGeom prst="line">
            <a:avLst/>
          </a:prstGeom>
          <a:noFill/>
          <a:ln w="254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7" name="Line 14"/>
          <p:cNvSpPr>
            <a:spLocks noChangeAspect="1" noChangeShapeType="1"/>
          </p:cNvSpPr>
          <p:nvPr/>
        </p:nvSpPr>
        <p:spPr bwMode="auto">
          <a:xfrm>
            <a:off x="7024688" y="4741863"/>
            <a:ext cx="0" cy="79375"/>
          </a:xfrm>
          <a:prstGeom prst="line">
            <a:avLst/>
          </a:prstGeom>
          <a:noFill/>
          <a:ln w="254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8" name="Text Box 17"/>
          <p:cNvSpPr txBox="1">
            <a:spLocks noChangeAspect="1" noChangeArrowheads="1"/>
          </p:cNvSpPr>
          <p:nvPr/>
        </p:nvSpPr>
        <p:spPr bwMode="auto">
          <a:xfrm>
            <a:off x="704850" y="838200"/>
            <a:ext cx="180975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endParaRPr lang="en-US" sz="1800" b="1">
              <a:solidFill>
                <a:srgbClr val="000000"/>
              </a:solidFill>
            </a:endParaRPr>
          </a:p>
          <a:p>
            <a:r>
              <a:rPr lang="en-US" sz="1800" b="1">
                <a:solidFill>
                  <a:srgbClr val="000000"/>
                </a:solidFill>
              </a:rPr>
              <a:t>height</a:t>
            </a:r>
            <a:endParaRPr lang="en-US" sz="1500">
              <a:solidFill>
                <a:schemeClr val="bg1"/>
              </a:solidFill>
            </a:endParaRPr>
          </a:p>
        </p:txBody>
      </p:sp>
      <p:sp>
        <p:nvSpPr>
          <p:cNvPr id="41" name="Rectangle 20"/>
          <p:cNvSpPr>
            <a:spLocks noChangeAspect="1" noChangeArrowheads="1"/>
          </p:cNvSpPr>
          <p:nvPr/>
        </p:nvSpPr>
        <p:spPr bwMode="auto">
          <a:xfrm>
            <a:off x="2454275" y="2455200"/>
            <a:ext cx="228600" cy="2286000"/>
          </a:xfrm>
          <a:prstGeom prst="rect">
            <a:avLst/>
          </a:prstGeom>
          <a:solidFill>
            <a:srgbClr val="969696"/>
          </a:solidFill>
          <a:ln w="9525">
            <a:solidFill>
              <a:srgbClr val="969696"/>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9" name="Line 18"/>
          <p:cNvSpPr>
            <a:spLocks noChangeAspect="1" noChangeShapeType="1"/>
          </p:cNvSpPr>
          <p:nvPr/>
        </p:nvSpPr>
        <p:spPr bwMode="auto">
          <a:xfrm>
            <a:off x="1479600" y="4743450"/>
            <a:ext cx="6566400" cy="0"/>
          </a:xfrm>
          <a:prstGeom prst="line">
            <a:avLst/>
          </a:prstGeom>
          <a:noFill/>
          <a:ln w="254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2" name="Text Box 19"/>
          <p:cNvSpPr txBox="1">
            <a:spLocks noChangeAspect="1" noChangeArrowheads="1"/>
          </p:cNvSpPr>
          <p:nvPr/>
        </p:nvSpPr>
        <p:spPr bwMode="auto">
          <a:xfrm>
            <a:off x="2495550" y="4820400"/>
            <a:ext cx="428625" cy="320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sz="1500" b="1" dirty="0">
                <a:solidFill>
                  <a:srgbClr val="000000"/>
                </a:solidFill>
              </a:rPr>
              <a:t>56</a:t>
            </a:r>
            <a:endParaRPr lang="en-US" sz="1500" dirty="0">
              <a:solidFill>
                <a:schemeClr val="bg1"/>
              </a:solidFill>
            </a:endParaRPr>
          </a:p>
        </p:txBody>
      </p:sp>
      <p:sp>
        <p:nvSpPr>
          <p:cNvPr id="43" name="Line 17"/>
          <p:cNvSpPr>
            <a:spLocks noChangeAspect="1" noChangeShapeType="1"/>
          </p:cNvSpPr>
          <p:nvPr/>
        </p:nvSpPr>
        <p:spPr bwMode="auto">
          <a:xfrm>
            <a:off x="2682875" y="4741200"/>
            <a:ext cx="0" cy="79375"/>
          </a:xfrm>
          <a:prstGeom prst="line">
            <a:avLst/>
          </a:prstGeom>
          <a:noFill/>
          <a:ln w="254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4" name="Text Box 20"/>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Given that the temperature lies anywhere between 55 and 75 with equal probability, the probability of it lying between 55 and 56 must be 0.05.</a:t>
            </a:r>
          </a:p>
        </p:txBody>
      </p:sp>
      <p:sp>
        <p:nvSpPr>
          <p:cNvPr id="45" name="Rectangle 21"/>
          <p:cNvSpPr>
            <a:spLocks noChangeArrowheads="1"/>
          </p:cNvSpPr>
          <p:nvPr/>
        </p:nvSpPr>
        <p:spPr bwMode="auto">
          <a:xfrm>
            <a:off x="2436813" y="1831975"/>
            <a:ext cx="496887" cy="3048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6" name="Text Box 22"/>
          <p:cNvSpPr txBox="1">
            <a:spLocks noChangeAspect="1" noChangeArrowheads="1"/>
          </p:cNvSpPr>
          <p:nvPr/>
        </p:nvSpPr>
        <p:spPr bwMode="auto">
          <a:xfrm>
            <a:off x="2417763" y="1828800"/>
            <a:ext cx="857250" cy="320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500" b="1">
                <a:solidFill>
                  <a:srgbClr val="000000"/>
                </a:solidFill>
              </a:rPr>
              <a:t>0.05</a:t>
            </a:r>
            <a:endParaRPr lang="en-US" sz="1500">
              <a:solidFill>
                <a:schemeClr val="bg1"/>
              </a:solidFill>
            </a:endParaRPr>
          </a:p>
        </p:txBody>
      </p:sp>
      <p:sp>
        <p:nvSpPr>
          <p:cNvPr id="47" name="Line 23"/>
          <p:cNvSpPr>
            <a:spLocks noChangeAspect="1" noChangeShapeType="1"/>
          </p:cNvSpPr>
          <p:nvPr/>
        </p:nvSpPr>
        <p:spPr bwMode="auto">
          <a:xfrm flipH="1">
            <a:off x="2586038" y="2179637"/>
            <a:ext cx="100013" cy="252000"/>
          </a:xfrm>
          <a:prstGeom prst="line">
            <a:avLst/>
          </a:prstGeom>
          <a:noFill/>
          <a:ln w="15875">
            <a:solidFill>
              <a:schemeClr val="tx1"/>
            </a:solidFill>
            <a:round/>
            <a:headEn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48"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CONTINUOUS RANDOM VARIABLES</a:t>
            </a:r>
            <a:endParaRPr lang="en-GB" sz="1600" dirty="0">
              <a:latin typeface="Times New Roman" pitchFamily="18" charset="0"/>
            </a:endParaRPr>
          </a:p>
        </p:txBody>
      </p:sp>
    </p:spTree>
    <p:extLst>
      <p:ext uri="{BB962C8B-B14F-4D97-AF65-F5344CB8AC3E}">
        <p14:creationId xmlns:p14="http://schemas.microsoft.com/office/powerpoint/2010/main" val="149358208"/>
      </p:ext>
    </p:extLst>
  </p:cSld>
  <p:clrMapOvr>
    <a:masterClrMapping/>
  </p:clrMapOvr>
  <p:timing>
    <p:tnLst>
      <p:par>
        <p:cTn id="1" dur="indefinite" restart="never" nodeType="tmRoot"/>
      </p:par>
    </p:tn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400" b="0" i="0"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8900F5E31C89A48940A57403082843D" ma:contentTypeVersion="20" ma:contentTypeDescription="Create a new document." ma:contentTypeScope="" ma:versionID="88874d72363f998fddc7eb7299333ae6">
  <xsd:schema xmlns:xsd="http://www.w3.org/2001/XMLSchema" xmlns:xs="http://www.w3.org/2001/XMLSchema" xmlns:p="http://schemas.microsoft.com/office/2006/metadata/properties" xmlns:ns1="http://schemas.microsoft.com/sharepoint/v3" xmlns:ns2="37b7e42e-eaac-4c0c-b7ab-65d932e301c3" xmlns:ns3="7c20e60f-09c9-4b20-a5fa-550b7d980542" targetNamespace="http://schemas.microsoft.com/office/2006/metadata/properties" ma:root="true" ma:fieldsID="06086891c1d7afe90fabd02406972d02" ns1:_="" ns2:_="" ns3:_="">
    <xsd:import namespace="http://schemas.microsoft.com/sharepoint/v3"/>
    <xsd:import namespace="37b7e42e-eaac-4c0c-b7ab-65d932e301c3"/>
    <xsd:import namespace="7c20e60f-09c9-4b20-a5fa-550b7d980542"/>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LengthInSecond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ForpracticeorgradableforLMS_x003f_" minOccurs="0"/>
                <xsd:element ref="ns2:MediaServiceObjectDetectorVersions" minOccurs="0"/>
                <xsd:element ref="ns2:MediaServiceLocation" minOccurs="0"/>
                <xsd:element ref="ns1:_ip_UnifiedCompliancePolicyProperties" minOccurs="0"/>
                <xsd:element ref="ns1:_ip_UnifiedCompliancePolicyUIAction" minOccurs="0"/>
                <xsd:element ref="ns2:CanthisbeconvertedbyStraive" minOccurs="0"/>
                <xsd:element ref="ns2:Date"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3" nillable="true" ma:displayName="Unified Compliance Policy Properties" ma:hidden="true" ma:internalName="_ip_UnifiedCompliancePolicyProperties">
      <xsd:simpleType>
        <xsd:restriction base="dms:Note"/>
      </xsd:simpleType>
    </xsd:element>
    <xsd:element name="_ip_UnifiedCompliancePolicyUIAction" ma:index="24"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37b7e42e-eaac-4c0c-b7ab-65d932e301c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ff217fd5-6bb5-4de3-bf71-ef5eb62cb525" ma:termSetId="09814cd3-568e-fe90-9814-8d621ff8fb84" ma:anchorId="fba54fb3-c3e1-fe81-a776-ca4b69148c4d" ma:open="true" ma:isKeyword="false">
      <xsd:complexType>
        <xsd:sequence>
          <xsd:element ref="pc:Terms" minOccurs="0" maxOccurs="1"/>
        </xsd:sequence>
      </xsd:complex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ForpracticeorgradableforLMS_x003f_" ma:index="20" nillable="true" ma:displayName="For practice or gradable for LMS?" ma:format="Dropdown" ma:internalName="ForpracticeorgradableforLMS_x003f_">
      <xsd:simpleType>
        <xsd:restriction base="dms:Choice">
          <xsd:enumeration value="For Practice"/>
          <xsd:enumeration value="For Grading"/>
          <xsd:enumeration value="For Practice OR Grading"/>
        </xsd:restriction>
      </xsd:simpleType>
    </xsd:element>
    <xsd:element name="MediaServiceObjectDetectorVersions" ma:index="21" nillable="true" ma:displayName="MediaServiceObjectDetectorVersions" ma:hidden="true" ma:indexed="true" ma:internalName="MediaServiceObjectDetectorVersions" ma:readOnly="true">
      <xsd:simpleType>
        <xsd:restriction base="dms:Text"/>
      </xsd:simpleType>
    </xsd:element>
    <xsd:element name="MediaServiceLocation" ma:index="22" nillable="true" ma:displayName="Location" ma:indexed="true" ma:internalName="MediaServiceLocation" ma:readOnly="true">
      <xsd:simpleType>
        <xsd:restriction base="dms:Text"/>
      </xsd:simpleType>
    </xsd:element>
    <xsd:element name="CanthisbeconvertedbyStraive" ma:index="25" nillable="true" ma:displayName="Can be converted by Straive" ma:default="No" ma:format="Dropdown" ma:internalName="CanthisbeconvertedbyStraive">
      <xsd:simpleType>
        <xsd:restriction base="dms:Choice">
          <xsd:enumeration value="Yes"/>
          <xsd:enumeration value="No"/>
        </xsd:restriction>
      </xsd:simpleType>
    </xsd:element>
    <xsd:element name="Date" ma:index="26" nillable="true" ma:displayName="Date" ma:format="DateOnly" ma:internalName="Date">
      <xsd:simpleType>
        <xsd:restriction base="dms:DateTime"/>
      </xsd:simpleType>
    </xsd:element>
    <xsd:element name="MediaServiceSearchProperties" ma:index="27"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7c20e60f-09c9-4b20-a5fa-550b7d980542"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6927d970-8a6b-4b37-beb7-fd1884633f11}" ma:internalName="TaxCatchAll" ma:showField="CatchAllData" ma:web="7c20e60f-09c9-4b20-a5fa-550b7d980542">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CanthisbeconvertedbyStraive xmlns="37b7e42e-eaac-4c0c-b7ab-65d932e301c3">No</CanthisbeconvertedbyStraive>
    <Date xmlns="37b7e42e-eaac-4c0c-b7ab-65d932e301c3" xsi:nil="true"/>
    <TaxCatchAll xmlns="7c20e60f-09c9-4b20-a5fa-550b7d980542" xsi:nil="true"/>
    <_ip_UnifiedCompliancePolicyProperties xmlns="http://schemas.microsoft.com/sharepoint/v3" xsi:nil="true"/>
    <ForpracticeorgradableforLMS_x003f_ xmlns="37b7e42e-eaac-4c0c-b7ab-65d932e301c3" xsi:nil="true"/>
    <lcf76f155ced4ddcb4097134ff3c332f xmlns="37b7e42e-eaac-4c0c-b7ab-65d932e301c3">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12D50D19-9F15-4286-99E4-D48DB1FB07FE}"/>
</file>

<file path=customXml/itemProps2.xml><?xml version="1.0" encoding="utf-8"?>
<ds:datastoreItem xmlns:ds="http://schemas.openxmlformats.org/officeDocument/2006/customXml" ds:itemID="{57D02A06-FC0B-4ED3-BEEC-1FE518E33FCE}"/>
</file>

<file path=customXml/itemProps3.xml><?xml version="1.0" encoding="utf-8"?>
<ds:datastoreItem xmlns:ds="http://schemas.openxmlformats.org/officeDocument/2006/customXml" ds:itemID="{B02547F7-3912-43A3-9537-55351D8385F7}"/>
</file>

<file path=docProps/app.xml><?xml version="1.0" encoding="utf-8"?>
<Properties xmlns="http://schemas.openxmlformats.org/officeDocument/2006/extended-properties" xmlns:vt="http://schemas.openxmlformats.org/officeDocument/2006/docPropsVTypes">
  <TotalTime>2933</TotalTime>
  <Words>1471</Words>
  <Application>Microsoft Office PowerPoint</Application>
  <PresentationFormat>On-screen Show (4:3)</PresentationFormat>
  <Paragraphs>429</Paragraphs>
  <Slides>26</Slides>
  <Notes>0</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26</vt:i4>
      </vt:variant>
    </vt:vector>
  </HeadingPairs>
  <TitlesOfParts>
    <vt:vector size="28" baseType="lpstr">
      <vt:lpstr>Default Design</vt:lpstr>
      <vt:lpstr>Equation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Dell Computer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 Slide Title</dc:title>
  <dc:creator>CRSD</dc:creator>
  <cp:lastModifiedBy>GOODALL, Fiona</cp:lastModifiedBy>
  <cp:revision>68</cp:revision>
  <dcterms:created xsi:type="dcterms:W3CDTF">1998-05-09T13:24:56Z</dcterms:created>
  <dcterms:modified xsi:type="dcterms:W3CDTF">2016-04-21T12:28:29Z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0x010100E8900F5E31C89A48940A57403082843D</vt:lpwstr>
  </property>
</Properties>
</file>