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12" r:id="rId2"/>
    <p:sldId id="299" r:id="rId3"/>
    <p:sldId id="311" r:id="rId4"/>
    <p:sldId id="310" r:id="rId5"/>
    <p:sldId id="309" r:id="rId6"/>
    <p:sldId id="308" r:id="rId7"/>
    <p:sldId id="307" r:id="rId8"/>
    <p:sldId id="306" r:id="rId9"/>
    <p:sldId id="305" r:id="rId10"/>
    <p:sldId id="28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148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71785-74A1-44CC-8D87-BBBE4A7069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932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AAB9B-9CAD-482B-9227-EA98B8F851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3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A5788-201D-41C0-AA7B-B704A9B474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0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8904B-2DCA-484D-AA4F-CBDFCBCD27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6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C5E13-BFDC-47F7-9E47-7260A2D83E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83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214D3-1280-404E-8A76-8AD8523520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4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BFEC4-AF54-4A63-84E1-45C820B098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BFC9CA-3068-41C3-A2CE-EF6D101AFC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34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71F60-1D2E-42A4-9706-5654956A8D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59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E6454-1F5E-4EAE-B497-7B2C4CDDFF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05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E2C00-AD58-44EF-9EF3-FC1EF29656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90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83369194-5322-4168-95E6-1CEF66C3DC8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3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  <a:endParaRPr lang="en-GB" altLang="en-US" sz="1800" dirty="0" smtClean="0">
              <a:solidFill>
                <a:srgbClr val="04296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Review: Random Variables, Sampling, Estimation, and Inference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R.2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smtClean="0">
                <a:solidFill>
                  <a:schemeClr val="bg1"/>
                </a:solidFill>
                <a:hlinkClick r:id="rId2"/>
              </a:rPr>
              <a:t>http://www.oxfordtextbooks.co.uk/orc/dougherty5e/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8229600" y="65532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2015.12.17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This sequence states the rules for manipulating expected values.  First, the additive rule.  The expected value of the sum of two random variables is the sum of their expected values.</a:t>
            </a:r>
            <a:endParaRPr lang="en-GB" sz="15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GB" sz="1500" b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653401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35" name="Equation" r:id="rId3" imgW="4698720" imgH="355320" progId="Equation.3">
                  <p:embed/>
                </p:oleObj>
              </mc:Choice>
              <mc:Fallback>
                <p:oleObj name="Equation" r:id="rId3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Here the sum consists of three variables.  But the rule generalizes to any number.</a:t>
            </a:r>
            <a:endParaRPr lang="en-GB" sz="1500" b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653401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7" name="Equation" r:id="rId3" imgW="4698720" imgH="355320" progId="Equation.3">
                  <p:embed/>
                </p:oleObj>
              </mc:Choice>
              <mc:Fallback>
                <p:oleObj name="Equation" r:id="rId3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88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second rule is the multiplicative rule.  The expected value of </a:t>
            </a:r>
            <a:r>
              <a:rPr lang="en-GB" sz="1500" b="1" dirty="0" smtClean="0"/>
              <a:t>a </a:t>
            </a:r>
            <a:r>
              <a:rPr lang="en-GB" sz="1500" b="1" dirty="0"/>
              <a:t>variable </a:t>
            </a:r>
            <a:r>
              <a:rPr lang="en-GB" sz="1500" b="1" dirty="0" smtClean="0"/>
              <a:t>that has been multiplied </a:t>
            </a:r>
            <a:r>
              <a:rPr lang="en-GB" sz="1500" b="1" dirty="0"/>
              <a:t>by a constant) is equal to the constant multiplied by the expected value of the variable.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809935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84" name="Equation" r:id="rId3" imgW="4698720" imgH="355320" progId="Equation.3">
                  <p:embed/>
                </p:oleObj>
              </mc:Choice>
              <mc:Fallback>
                <p:oleObj name="Equation" r:id="rId3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962706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85" name="Equation" r:id="rId5" imgW="2044440" imgH="355320" progId="Equation.3">
                  <p:embed/>
                </p:oleObj>
              </mc:Choice>
              <mc:Fallback>
                <p:oleObj name="Equation" r:id="rId5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18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940400"/>
            <a:ext cx="9144000" cy="58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example, the expected value of 3</a:t>
            </a:r>
            <a:r>
              <a:rPr lang="en-GB" sz="1500" b="1" i="1"/>
              <a:t>X</a:t>
            </a:r>
            <a:r>
              <a:rPr lang="en-GB" sz="1500" b="1"/>
              <a:t> is three times the expected value of </a:t>
            </a:r>
            <a:r>
              <a:rPr lang="en-GB" sz="1500" b="1" i="1"/>
              <a:t>X</a:t>
            </a:r>
            <a:r>
              <a:rPr lang="en-GB" sz="1500" b="1"/>
              <a:t>.</a:t>
            </a: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1597026" y="2048400"/>
            <a:ext cx="138430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Example: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839539"/>
              </p:ext>
            </p:extLst>
          </p:nvPr>
        </p:nvGraphicFramePr>
        <p:xfrm>
          <a:off x="3095625" y="2048400"/>
          <a:ext cx="2108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1" name="Equation" r:id="rId3" imgW="2108160" imgH="355320" progId="Equation.3">
                  <p:embed/>
                </p:oleObj>
              </mc:Choice>
              <mc:Fallback>
                <p:oleObj name="Equation" r:id="rId3" imgW="21081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25" y="2048400"/>
                        <a:ext cx="2108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809935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2" name="Equation" r:id="rId5" imgW="4698720" imgH="355320" progId="Equation.3">
                  <p:embed/>
                </p:oleObj>
              </mc:Choice>
              <mc:Fallback>
                <p:oleObj name="Equation" r:id="rId5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962706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3" name="Equation" r:id="rId7" imgW="2044440" imgH="355320" progId="Equation.3">
                  <p:embed/>
                </p:oleObj>
              </mc:Choice>
              <mc:Fallback>
                <p:oleObj name="Equation" r:id="rId7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529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Finally, the expected value of a constant is just the constant.  Of course this is obvious.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19404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639395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5" name="Equation" r:id="rId3" imgW="4698720" imgH="355320" progId="Equation.3">
                  <p:embed/>
                </p:oleObj>
              </mc:Choice>
              <mc:Fallback>
                <p:oleObj name="Equation" r:id="rId3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737105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6" name="Equation" r:id="rId5" imgW="2044440" imgH="355320" progId="Equation.3">
                  <p:embed/>
                </p:oleObj>
              </mc:Choice>
              <mc:Fallback>
                <p:oleObj name="Equation" r:id="rId5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590676" y="2048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3.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506067"/>
              </p:ext>
            </p:extLst>
          </p:nvPr>
        </p:nvGraphicFramePr>
        <p:xfrm>
          <a:off x="3368675" y="2048400"/>
          <a:ext cx="1104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47" name="Equation" r:id="rId7" imgW="1104840" imgH="355320" progId="Equation.3">
                  <p:embed/>
                </p:oleObj>
              </mc:Choice>
              <mc:Fallback>
                <p:oleObj name="Equation" r:id="rId7" imgW="1104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2048400"/>
                        <a:ext cx="1104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61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3321524"/>
            <a:ext cx="9144000" cy="1812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2631600"/>
            <a:ext cx="9144000" cy="58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9404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845493"/>
              </p:ext>
            </p:extLst>
          </p:nvPr>
        </p:nvGraphicFramePr>
        <p:xfrm>
          <a:off x="3762000" y="2738438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5" name="Equation" r:id="rId3" imgW="1600200" imgH="368280" progId="Equation.3">
                  <p:embed/>
                </p:oleObj>
              </mc:Choice>
              <mc:Fallback>
                <p:oleObj name="Equation" r:id="rId3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000" y="2738438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749461"/>
              </p:ext>
            </p:extLst>
          </p:nvPr>
        </p:nvGraphicFramePr>
        <p:xfrm>
          <a:off x="3314700" y="3513138"/>
          <a:ext cx="29464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6" name="Equation" r:id="rId5" imgW="2946240" imgH="1460160" progId="Equation.3">
                  <p:embed/>
                </p:oleObj>
              </mc:Choice>
              <mc:Fallback>
                <p:oleObj name="Equation" r:id="rId5" imgW="2946240" imgH="1460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3513138"/>
                        <a:ext cx="2946400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373746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7" name="Equation" r:id="rId7" imgW="4698720" imgH="355320" progId="Equation.3">
                  <p:embed/>
                </p:oleObj>
              </mc:Choice>
              <mc:Fallback>
                <p:oleObj name="Equation" r:id="rId7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890805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8" name="Equation" r:id="rId9" imgW="2044440" imgH="355320" progId="Equation.3">
                  <p:embed/>
                </p:oleObj>
              </mc:Choice>
              <mc:Fallback>
                <p:oleObj name="Equation" r:id="rId9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1590676" y="2048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3.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188760"/>
              </p:ext>
            </p:extLst>
          </p:nvPr>
        </p:nvGraphicFramePr>
        <p:xfrm>
          <a:off x="3368675" y="2048400"/>
          <a:ext cx="1104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99" name="Equation" r:id="rId11" imgW="1104840" imgH="355320" progId="Equation.3">
                  <p:embed/>
                </p:oleObj>
              </mc:Choice>
              <mc:Fallback>
                <p:oleObj name="Equation" r:id="rId11" imgW="1104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2048400"/>
                        <a:ext cx="1104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As an exercise, we will use the rules to simplify the expected value of an expression.   Suppose that we are interested in the expected value of a variable </a:t>
            </a:r>
            <a:r>
              <a:rPr lang="en-GB" sz="1500" b="1" i="1"/>
              <a:t>Y</a:t>
            </a:r>
            <a:r>
              <a:rPr lang="en-GB" sz="1500" b="1"/>
              <a:t>, where </a:t>
            </a:r>
            <a:r>
              <a:rPr lang="en-GB" sz="1500" b="1" i="1"/>
              <a:t>Y</a:t>
            </a:r>
            <a:r>
              <a:rPr lang="en-GB" sz="1500" b="1"/>
              <a:t> = </a:t>
            </a:r>
            <a:r>
              <a:rPr lang="en-GB" sz="1500" b="1" i="1"/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/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/>
              <a:t>.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019425" y="3933825"/>
            <a:ext cx="3479800" cy="1085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3321524"/>
            <a:ext cx="9144000" cy="1812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2631600"/>
            <a:ext cx="9144000" cy="58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9404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366649"/>
              </p:ext>
            </p:extLst>
          </p:nvPr>
        </p:nvGraphicFramePr>
        <p:xfrm>
          <a:off x="3762000" y="2738438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9" name="Equation" r:id="rId3" imgW="1600200" imgH="368280" progId="Equation.3">
                  <p:embed/>
                </p:oleObj>
              </mc:Choice>
              <mc:Fallback>
                <p:oleObj name="Equation" r:id="rId3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000" y="2738438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668148"/>
              </p:ext>
            </p:extLst>
          </p:nvPr>
        </p:nvGraphicFramePr>
        <p:xfrm>
          <a:off x="3314700" y="3513138"/>
          <a:ext cx="29464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0" name="Equation" r:id="rId5" imgW="2946240" imgH="1460160" progId="Equation.3">
                  <p:embed/>
                </p:oleObj>
              </mc:Choice>
              <mc:Fallback>
                <p:oleObj name="Equation" r:id="rId5" imgW="2946240" imgH="1460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3513138"/>
                        <a:ext cx="2946400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800694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1" name="Equation" r:id="rId7" imgW="4698720" imgH="355320" progId="Equation.3">
                  <p:embed/>
                </p:oleObj>
              </mc:Choice>
              <mc:Fallback>
                <p:oleObj name="Equation" r:id="rId7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743649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2" name="Equation" r:id="rId9" imgW="2044440" imgH="355320" progId="Equation.3">
                  <p:embed/>
                </p:oleObj>
              </mc:Choice>
              <mc:Fallback>
                <p:oleObj name="Equation" r:id="rId9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1590676" y="2048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3.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548955"/>
              </p:ext>
            </p:extLst>
          </p:nvPr>
        </p:nvGraphicFramePr>
        <p:xfrm>
          <a:off x="3368675" y="2048400"/>
          <a:ext cx="1104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3" name="Equation" r:id="rId11" imgW="1104840" imgH="355320" progId="Equation.3">
                  <p:embed/>
                </p:oleObj>
              </mc:Choice>
              <mc:Fallback>
                <p:oleObj name="Equation" r:id="rId11" imgW="1104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2048400"/>
                        <a:ext cx="1104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use the first rule to break up the expected value into its two components.</a:t>
            </a: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3019425" y="4486275"/>
            <a:ext cx="3479800" cy="5429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51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3321524"/>
            <a:ext cx="9144000" cy="1812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2631600"/>
            <a:ext cx="9144000" cy="58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9404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2672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76000"/>
            <a:ext cx="9144000" cy="583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Then we use the second rule to replace </a:t>
            </a:r>
            <a:r>
              <a:rPr lang="en-GB" sz="1500" b="1" i="1"/>
              <a:t>E</a:t>
            </a:r>
            <a:r>
              <a:rPr lang="en-GB" sz="1500" b="1"/>
              <a:t>(</a:t>
            </a:r>
            <a:r>
              <a:rPr lang="en-GB" sz="1500" b="1" i="1"/>
              <a:t>b</a:t>
            </a:r>
            <a:r>
              <a:rPr lang="en-GB" sz="1500" b="1" baseline="-25000"/>
              <a:t>2</a:t>
            </a:r>
            <a:r>
              <a:rPr lang="en-GB" sz="1500" b="1" i="1"/>
              <a:t>X</a:t>
            </a:r>
            <a:r>
              <a:rPr lang="en-GB" sz="1500" b="1"/>
              <a:t>) by </a:t>
            </a:r>
            <a:r>
              <a:rPr lang="en-GB" sz="1500" b="1" i="1"/>
              <a:t>b</a:t>
            </a:r>
            <a:r>
              <a:rPr lang="en-GB" sz="1500" b="1" baseline="-25000"/>
              <a:t>2</a:t>
            </a:r>
            <a:r>
              <a:rPr lang="en-GB" sz="1500" b="1" i="1"/>
              <a:t>E</a:t>
            </a:r>
            <a:r>
              <a:rPr lang="en-GB" sz="1500" b="1"/>
              <a:t>(</a:t>
            </a:r>
            <a:r>
              <a:rPr lang="en-GB" sz="1500" b="1" i="1"/>
              <a:t>X</a:t>
            </a:r>
            <a:r>
              <a:rPr lang="en-GB" sz="1500" b="1"/>
              <a:t>) and the third rule to simplify </a:t>
            </a:r>
            <a:r>
              <a:rPr lang="en-GB" sz="1500" b="1" i="1"/>
              <a:t>E</a:t>
            </a:r>
            <a:r>
              <a:rPr lang="en-GB" sz="1500" b="1"/>
              <a:t>(</a:t>
            </a:r>
            <a:r>
              <a:rPr lang="en-GB" sz="1500" b="1" i="1"/>
              <a:t>b</a:t>
            </a:r>
            <a:r>
              <a:rPr lang="en-GB" sz="1500" b="1" baseline="-25000"/>
              <a:t>1</a:t>
            </a:r>
            <a:r>
              <a:rPr lang="en-GB" sz="1500" b="1"/>
              <a:t>) to just </a:t>
            </a:r>
            <a:r>
              <a:rPr lang="en-GB" sz="1500" b="1" i="1"/>
              <a:t>b</a:t>
            </a:r>
            <a:r>
              <a:rPr lang="en-GB" sz="1500" b="1" baseline="-25000"/>
              <a:t>1</a:t>
            </a:r>
            <a:r>
              <a:rPr lang="en-GB" sz="1500" b="1"/>
              <a:t>.  This is as far as we can go in this example.</a:t>
            </a:r>
          </a:p>
        </p:txBody>
      </p:sp>
      <p:graphicFrame>
        <p:nvGraphicFramePr>
          <p:cNvPr id="890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270200"/>
              </p:ext>
            </p:extLst>
          </p:nvPr>
        </p:nvGraphicFramePr>
        <p:xfrm>
          <a:off x="3762000" y="2738438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3" name="Equation" r:id="rId3" imgW="1600200" imgH="368280" progId="Equation.3">
                  <p:embed/>
                </p:oleObj>
              </mc:Choice>
              <mc:Fallback>
                <p:oleObj name="Equation" r:id="rId3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000" y="2738438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777683"/>
              </p:ext>
            </p:extLst>
          </p:nvPr>
        </p:nvGraphicFramePr>
        <p:xfrm>
          <a:off x="3314700" y="3513138"/>
          <a:ext cx="294640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4" name="Equation" r:id="rId5" imgW="2946240" imgH="1460160" progId="Equation.3">
                  <p:embed/>
                </p:oleObj>
              </mc:Choice>
              <mc:Fallback>
                <p:oleObj name="Equation" r:id="rId5" imgW="2946240" imgH="1460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3513138"/>
                        <a:ext cx="2946400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1590676" y="6840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1.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8691563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EXPECTED VALUE RULES</a:t>
            </a:r>
            <a:endParaRPr lang="en-GB" sz="160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789548"/>
              </p:ext>
            </p:extLst>
          </p:nvPr>
        </p:nvGraphicFramePr>
        <p:xfrm>
          <a:off x="2247900" y="684000"/>
          <a:ext cx="4699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5" name="Equation" r:id="rId7" imgW="4698720" imgH="355320" progId="Equation.3">
                  <p:embed/>
                </p:oleObj>
              </mc:Choice>
              <mc:Fallback>
                <p:oleObj name="Equation" r:id="rId7" imgW="46987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684000"/>
                        <a:ext cx="4699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600201" y="1382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564307"/>
              </p:ext>
            </p:extLst>
          </p:nvPr>
        </p:nvGraphicFramePr>
        <p:xfrm>
          <a:off x="3127375" y="1382400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6" name="Equation" r:id="rId9" imgW="2044440" imgH="355320" progId="Equation.3">
                  <p:embed/>
                </p:oleObj>
              </mc:Choice>
              <mc:Fallback>
                <p:oleObj name="Equation" r:id="rId9" imgW="2044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382400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590676" y="2048400"/>
            <a:ext cx="609600" cy="51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0" algn="l"/>
                <a:tab pos="2692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80000"/>
              </a:spcBef>
              <a:tabLst/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3.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484425"/>
              </p:ext>
            </p:extLst>
          </p:nvPr>
        </p:nvGraphicFramePr>
        <p:xfrm>
          <a:off x="3368675" y="2048400"/>
          <a:ext cx="11049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7" name="Equation" r:id="rId11" imgW="1104840" imgH="355320" progId="Equation.3">
                  <p:embed/>
                </p:oleObj>
              </mc:Choice>
              <mc:Fallback>
                <p:oleObj name="Equation" r:id="rId11" imgW="1104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8675" y="2048400"/>
                        <a:ext cx="11049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3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12C062D-8427-44E1-9074-DA9041784E85}"/>
</file>

<file path=customXml/itemProps2.xml><?xml version="1.0" encoding="utf-8"?>
<ds:datastoreItem xmlns:ds="http://schemas.openxmlformats.org/officeDocument/2006/customXml" ds:itemID="{5996B5F6-5619-4CD2-AB9B-070257CB34DB}"/>
</file>

<file path=customXml/itemProps3.xml><?xml version="1.0" encoding="utf-8"?>
<ds:datastoreItem xmlns:ds="http://schemas.openxmlformats.org/officeDocument/2006/customXml" ds:itemID="{D6B5325E-5E5A-4CEB-A9E6-D525EBBD0A87}"/>
</file>

<file path=docProps/app.xml><?xml version="1.0" encoding="utf-8"?>
<Properties xmlns="http://schemas.openxmlformats.org/officeDocument/2006/extended-properties" xmlns:vt="http://schemas.openxmlformats.org/officeDocument/2006/docPropsVTypes">
  <TotalTime>2162</TotalTime>
  <Words>464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 Dougherty</dc:creator>
  <cp:lastModifiedBy>GOODALL, Fiona</cp:lastModifiedBy>
  <cp:revision>53</cp:revision>
  <dcterms:created xsi:type="dcterms:W3CDTF">1998-05-09T13:24:56Z</dcterms:created>
  <dcterms:modified xsi:type="dcterms:W3CDTF">2016-04-21T12:27:56Z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