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4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1.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60" r:id="rId2"/>
    <p:sldId id="396" r:id="rId3"/>
    <p:sldId id="428" r:id="rId4"/>
    <p:sldId id="429" r:id="rId5"/>
    <p:sldId id="430" r:id="rId6"/>
    <p:sldId id="431" r:id="rId7"/>
    <p:sldId id="432" r:id="rId8"/>
    <p:sldId id="399" r:id="rId9"/>
    <p:sldId id="415" r:id="rId10"/>
    <p:sldId id="411" r:id="rId11"/>
    <p:sldId id="412" r:id="rId12"/>
    <p:sldId id="414" r:id="rId13"/>
    <p:sldId id="407" r:id="rId14"/>
    <p:sldId id="416" r:id="rId15"/>
    <p:sldId id="417" r:id="rId16"/>
    <p:sldId id="418" r:id="rId17"/>
    <p:sldId id="433" r:id="rId18"/>
    <p:sldId id="434" r:id="rId19"/>
    <p:sldId id="442" r:id="rId20"/>
    <p:sldId id="440" r:id="rId21"/>
    <p:sldId id="451" r:id="rId22"/>
    <p:sldId id="446" r:id="rId23"/>
    <p:sldId id="445" r:id="rId24"/>
    <p:sldId id="450" r:id="rId25"/>
    <p:sldId id="452" r:id="rId26"/>
    <p:sldId id="455" r:id="rId27"/>
    <p:sldId id="456" r:id="rId28"/>
    <p:sldId id="457" r:id="rId29"/>
    <p:sldId id="459" r:id="rId30"/>
    <p:sldId id="458" r:id="rId31"/>
    <p:sldId id="419" r:id="rId32"/>
    <p:sldId id="427" r:id="rId33"/>
    <p:sldId id="420" r:id="rId34"/>
    <p:sldId id="421" r:id="rId35"/>
    <p:sldId id="422" r:id="rId36"/>
    <p:sldId id="423" r:id="rId37"/>
    <p:sldId id="424" r:id="rId38"/>
    <p:sldId id="425" r:id="rId39"/>
    <p:sldId id="426" r:id="rId40"/>
    <p:sldId id="284" r:id="rId41"/>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66"/>
    <a:srgbClr val="F8F8FA"/>
    <a:srgbClr val="969696"/>
    <a:srgbClr val="004D99"/>
    <a:srgbClr val="3366FF"/>
    <a:srgbClr val="FFFF00"/>
    <a:srgbClr val="00FF00"/>
    <a:srgbClr val="FF0000"/>
    <a:srgbClr val="0000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16" autoAdjust="0"/>
    <p:restoredTop sz="94660"/>
  </p:normalViewPr>
  <p:slideViewPr>
    <p:cSldViewPr snapToGrid="0" showGuides="1">
      <p:cViewPr>
        <p:scale>
          <a:sx n="100" d="100"/>
          <a:sy n="100" d="100"/>
        </p:scale>
        <p:origin x="-2082" y="-462"/>
      </p:cViewPr>
      <p:guideLst>
        <p:guide orient="horz" pos="3675"/>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1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1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4.wmf"/><Relationship Id="rId4"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3.wmf"/><Relationship Id="rId7" Type="http://schemas.openxmlformats.org/officeDocument/2006/relationships/image" Target="../media/image18.wmf"/><Relationship Id="rId2" Type="http://schemas.openxmlformats.org/officeDocument/2006/relationships/image" Target="../media/image12.wmf"/><Relationship Id="rId1" Type="http://schemas.openxmlformats.org/officeDocument/2006/relationships/image" Target="../media/image16.wmf"/><Relationship Id="rId6" Type="http://schemas.openxmlformats.org/officeDocument/2006/relationships/image" Target="../media/image17.wmf"/><Relationship Id="rId5" Type="http://schemas.openxmlformats.org/officeDocument/2006/relationships/image" Target="../media/image14.wmf"/><Relationship Id="rId4"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7" Type="http://schemas.openxmlformats.org/officeDocument/2006/relationships/image" Target="../media/image18.wmf"/><Relationship Id="rId2" Type="http://schemas.openxmlformats.org/officeDocument/2006/relationships/image" Target="../media/image12.wmf"/><Relationship Id="rId1" Type="http://schemas.openxmlformats.org/officeDocument/2006/relationships/image" Target="../media/image19.wmf"/><Relationship Id="rId6" Type="http://schemas.openxmlformats.org/officeDocument/2006/relationships/image" Target="../media/image17.wmf"/><Relationship Id="rId5" Type="http://schemas.openxmlformats.org/officeDocument/2006/relationships/image" Target="../media/image14.wmf"/><Relationship Id="rId4"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3.wmf"/><Relationship Id="rId7" Type="http://schemas.openxmlformats.org/officeDocument/2006/relationships/image" Target="../media/image18.wmf"/><Relationship Id="rId2" Type="http://schemas.openxmlformats.org/officeDocument/2006/relationships/image" Target="../media/image12.wmf"/><Relationship Id="rId1" Type="http://schemas.openxmlformats.org/officeDocument/2006/relationships/image" Target="../media/image19.wmf"/><Relationship Id="rId6" Type="http://schemas.openxmlformats.org/officeDocument/2006/relationships/image" Target="../media/image17.wmf"/><Relationship Id="rId5" Type="http://schemas.openxmlformats.org/officeDocument/2006/relationships/image" Target="../media/image14.wmf"/><Relationship Id="rId4"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20.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22.wmf"/><Relationship Id="rId1" Type="http://schemas.openxmlformats.org/officeDocument/2006/relationships/image" Target="../media/image21.wmf"/><Relationship Id="rId4" Type="http://schemas.openxmlformats.org/officeDocument/2006/relationships/image" Target="../media/image19.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1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AA81469-8862-4A8B-943F-E697E596500F}" type="slidenum">
              <a:rPr lang="en-US"/>
              <a:pPr/>
              <a:t>‹#›</a:t>
            </a:fld>
            <a:endParaRPr lang="en-US"/>
          </a:p>
        </p:txBody>
      </p:sp>
    </p:spTree>
    <p:extLst>
      <p:ext uri="{BB962C8B-B14F-4D97-AF65-F5344CB8AC3E}">
        <p14:creationId xmlns:p14="http://schemas.microsoft.com/office/powerpoint/2010/main" val="4172726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CDAEED4-1AF4-49FF-A25F-F4C9EAF153E6}" type="slidenum">
              <a:rPr lang="en-US"/>
              <a:pPr/>
              <a:t>‹#›</a:t>
            </a:fld>
            <a:endParaRPr lang="en-US"/>
          </a:p>
        </p:txBody>
      </p:sp>
    </p:spTree>
    <p:extLst>
      <p:ext uri="{BB962C8B-B14F-4D97-AF65-F5344CB8AC3E}">
        <p14:creationId xmlns:p14="http://schemas.microsoft.com/office/powerpoint/2010/main" val="3500692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6E0D31A-ACA7-4A06-85B0-CE3DF0671223}" type="slidenum">
              <a:rPr lang="en-US"/>
              <a:pPr/>
              <a:t>‹#›</a:t>
            </a:fld>
            <a:endParaRPr lang="en-US"/>
          </a:p>
        </p:txBody>
      </p:sp>
    </p:spTree>
    <p:extLst>
      <p:ext uri="{BB962C8B-B14F-4D97-AF65-F5344CB8AC3E}">
        <p14:creationId xmlns:p14="http://schemas.microsoft.com/office/powerpoint/2010/main" val="2480126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D3B0AE3-E2A9-4752-9A7E-796ACFE759F1}" type="slidenum">
              <a:rPr lang="en-US"/>
              <a:pPr/>
              <a:t>‹#›</a:t>
            </a:fld>
            <a:endParaRPr lang="en-US"/>
          </a:p>
        </p:txBody>
      </p:sp>
    </p:spTree>
    <p:extLst>
      <p:ext uri="{BB962C8B-B14F-4D97-AF65-F5344CB8AC3E}">
        <p14:creationId xmlns:p14="http://schemas.microsoft.com/office/powerpoint/2010/main" val="3556931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4545B6B-23F0-496B-B226-135991A09468}" type="slidenum">
              <a:rPr lang="en-US"/>
              <a:pPr/>
              <a:t>‹#›</a:t>
            </a:fld>
            <a:endParaRPr lang="en-US"/>
          </a:p>
        </p:txBody>
      </p:sp>
    </p:spTree>
    <p:extLst>
      <p:ext uri="{BB962C8B-B14F-4D97-AF65-F5344CB8AC3E}">
        <p14:creationId xmlns:p14="http://schemas.microsoft.com/office/powerpoint/2010/main" val="293769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2858C81-0E2C-4750-B57C-787D2E6279B4}" type="slidenum">
              <a:rPr lang="en-US"/>
              <a:pPr/>
              <a:t>‹#›</a:t>
            </a:fld>
            <a:endParaRPr lang="en-US"/>
          </a:p>
        </p:txBody>
      </p:sp>
    </p:spTree>
    <p:extLst>
      <p:ext uri="{BB962C8B-B14F-4D97-AF65-F5344CB8AC3E}">
        <p14:creationId xmlns:p14="http://schemas.microsoft.com/office/powerpoint/2010/main" val="2218357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456F265-17ED-4CA3-921C-3076D1CF859D}" type="slidenum">
              <a:rPr lang="en-US"/>
              <a:pPr/>
              <a:t>‹#›</a:t>
            </a:fld>
            <a:endParaRPr lang="en-US"/>
          </a:p>
        </p:txBody>
      </p:sp>
    </p:spTree>
    <p:extLst>
      <p:ext uri="{BB962C8B-B14F-4D97-AF65-F5344CB8AC3E}">
        <p14:creationId xmlns:p14="http://schemas.microsoft.com/office/powerpoint/2010/main" val="252896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863AC36-9CC5-4264-AC30-3339922D66DB}" type="slidenum">
              <a:rPr lang="en-US"/>
              <a:pPr/>
              <a:t>‹#›</a:t>
            </a:fld>
            <a:endParaRPr lang="en-US"/>
          </a:p>
        </p:txBody>
      </p:sp>
    </p:spTree>
    <p:extLst>
      <p:ext uri="{BB962C8B-B14F-4D97-AF65-F5344CB8AC3E}">
        <p14:creationId xmlns:p14="http://schemas.microsoft.com/office/powerpoint/2010/main" val="1658983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8668D6C-9B29-499A-BE1E-93F90964B9B0}" type="slidenum">
              <a:rPr lang="en-US"/>
              <a:pPr/>
              <a:t>‹#›</a:t>
            </a:fld>
            <a:endParaRPr lang="en-US"/>
          </a:p>
        </p:txBody>
      </p:sp>
    </p:spTree>
    <p:extLst>
      <p:ext uri="{BB962C8B-B14F-4D97-AF65-F5344CB8AC3E}">
        <p14:creationId xmlns:p14="http://schemas.microsoft.com/office/powerpoint/2010/main" val="3876346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9F55446-EBEC-4031-97B1-D156CAD214E8}" type="slidenum">
              <a:rPr lang="en-US"/>
              <a:pPr/>
              <a:t>‹#›</a:t>
            </a:fld>
            <a:endParaRPr lang="en-US"/>
          </a:p>
        </p:txBody>
      </p:sp>
    </p:spTree>
    <p:extLst>
      <p:ext uri="{BB962C8B-B14F-4D97-AF65-F5344CB8AC3E}">
        <p14:creationId xmlns:p14="http://schemas.microsoft.com/office/powerpoint/2010/main" val="3385358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F828E6C-1CBD-4B56-AD3C-C1140ED5BB38}" type="slidenum">
              <a:rPr lang="en-US"/>
              <a:pPr/>
              <a:t>‹#›</a:t>
            </a:fld>
            <a:endParaRPr lang="en-US"/>
          </a:p>
        </p:txBody>
      </p:sp>
    </p:spTree>
    <p:extLst>
      <p:ext uri="{BB962C8B-B14F-4D97-AF65-F5344CB8AC3E}">
        <p14:creationId xmlns:p14="http://schemas.microsoft.com/office/powerpoint/2010/main" val="2772627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FFEF498A-A5DE-47E7-9C4F-B20CB145AD2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0.wmf"/></Relationships>
</file>

<file path=ppt/slides/_rels/slide21.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2.wmf"/><Relationship Id="rId11" Type="http://schemas.openxmlformats.org/officeDocument/2006/relationships/oleObject" Target="../embeddings/oleObject6.bin"/><Relationship Id="rId5" Type="http://schemas.openxmlformats.org/officeDocument/2006/relationships/oleObject" Target="../embeddings/oleObject3.bin"/><Relationship Id="rId10" Type="http://schemas.openxmlformats.org/officeDocument/2006/relationships/image" Target="../media/image10.wmf"/><Relationship Id="rId4" Type="http://schemas.openxmlformats.org/officeDocument/2006/relationships/image" Target="../media/image11.wmf"/><Relationship Id="rId9" Type="http://schemas.openxmlformats.org/officeDocument/2006/relationships/oleObject" Target="../embeddings/oleObject5.bin"/></Relationships>
</file>

<file path=ppt/slides/_rels/slide22.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2.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10.wmf"/><Relationship Id="rId4" Type="http://schemas.openxmlformats.org/officeDocument/2006/relationships/image" Target="../media/image15.wmf"/><Relationship Id="rId9" Type="http://schemas.openxmlformats.org/officeDocument/2006/relationships/oleObject" Target="../embeddings/oleObject10.bin"/></Relationships>
</file>

<file path=ppt/slides/_rels/slide23.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17.bin"/><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14.wmf"/><Relationship Id="rId2" Type="http://schemas.openxmlformats.org/officeDocument/2006/relationships/slideLayout" Target="../slideLayouts/slideLayout7.xml"/><Relationship Id="rId16" Type="http://schemas.openxmlformats.org/officeDocument/2006/relationships/image" Target="../media/image18.wmf"/><Relationship Id="rId1" Type="http://schemas.openxmlformats.org/officeDocument/2006/relationships/vmlDrawing" Target="../drawings/vmlDrawing4.vml"/><Relationship Id="rId6" Type="http://schemas.openxmlformats.org/officeDocument/2006/relationships/image" Target="../media/image12.wmf"/><Relationship Id="rId11" Type="http://schemas.openxmlformats.org/officeDocument/2006/relationships/oleObject" Target="../embeddings/oleObject16.bin"/><Relationship Id="rId5" Type="http://schemas.openxmlformats.org/officeDocument/2006/relationships/oleObject" Target="../embeddings/oleObject13.bin"/><Relationship Id="rId15" Type="http://schemas.openxmlformats.org/officeDocument/2006/relationships/oleObject" Target="../embeddings/oleObject18.bin"/><Relationship Id="rId10" Type="http://schemas.openxmlformats.org/officeDocument/2006/relationships/image" Target="../media/image10.wmf"/><Relationship Id="rId4" Type="http://schemas.openxmlformats.org/officeDocument/2006/relationships/image" Target="../media/image16.wmf"/><Relationship Id="rId9" Type="http://schemas.openxmlformats.org/officeDocument/2006/relationships/oleObject" Target="../embeddings/oleObject15.bin"/><Relationship Id="rId14" Type="http://schemas.openxmlformats.org/officeDocument/2006/relationships/image" Target="../media/image17.wmf"/></Relationships>
</file>

<file path=ppt/slides/_rels/slide24.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24.bin"/><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14.wmf"/><Relationship Id="rId2" Type="http://schemas.openxmlformats.org/officeDocument/2006/relationships/slideLayout" Target="../slideLayouts/slideLayout7.xml"/><Relationship Id="rId16" Type="http://schemas.openxmlformats.org/officeDocument/2006/relationships/image" Target="../media/image18.wmf"/><Relationship Id="rId1" Type="http://schemas.openxmlformats.org/officeDocument/2006/relationships/vmlDrawing" Target="../drawings/vmlDrawing5.vml"/><Relationship Id="rId6" Type="http://schemas.openxmlformats.org/officeDocument/2006/relationships/image" Target="../media/image12.wmf"/><Relationship Id="rId11" Type="http://schemas.openxmlformats.org/officeDocument/2006/relationships/oleObject" Target="../embeddings/oleObject23.bin"/><Relationship Id="rId5" Type="http://schemas.openxmlformats.org/officeDocument/2006/relationships/oleObject" Target="../embeddings/oleObject20.bin"/><Relationship Id="rId15" Type="http://schemas.openxmlformats.org/officeDocument/2006/relationships/oleObject" Target="../embeddings/oleObject25.bin"/><Relationship Id="rId10" Type="http://schemas.openxmlformats.org/officeDocument/2006/relationships/image" Target="../media/image10.wmf"/><Relationship Id="rId4" Type="http://schemas.openxmlformats.org/officeDocument/2006/relationships/image" Target="../media/image19.wmf"/><Relationship Id="rId9" Type="http://schemas.openxmlformats.org/officeDocument/2006/relationships/oleObject" Target="../embeddings/oleObject22.bin"/><Relationship Id="rId14" Type="http://schemas.openxmlformats.org/officeDocument/2006/relationships/image" Target="../media/image17.wmf"/></Relationships>
</file>

<file path=ppt/slides/_rels/slide25.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31.bin"/><Relationship Id="rId3" Type="http://schemas.openxmlformats.org/officeDocument/2006/relationships/oleObject" Target="../embeddings/oleObject26.bin"/><Relationship Id="rId7" Type="http://schemas.openxmlformats.org/officeDocument/2006/relationships/oleObject" Target="../embeddings/oleObject28.bin"/><Relationship Id="rId12" Type="http://schemas.openxmlformats.org/officeDocument/2006/relationships/image" Target="../media/image14.wmf"/><Relationship Id="rId2" Type="http://schemas.openxmlformats.org/officeDocument/2006/relationships/slideLayout" Target="../slideLayouts/slideLayout7.xml"/><Relationship Id="rId16" Type="http://schemas.openxmlformats.org/officeDocument/2006/relationships/image" Target="../media/image18.wmf"/><Relationship Id="rId1" Type="http://schemas.openxmlformats.org/officeDocument/2006/relationships/vmlDrawing" Target="../drawings/vmlDrawing6.vml"/><Relationship Id="rId6" Type="http://schemas.openxmlformats.org/officeDocument/2006/relationships/image" Target="../media/image12.wmf"/><Relationship Id="rId11" Type="http://schemas.openxmlformats.org/officeDocument/2006/relationships/oleObject" Target="../embeddings/oleObject30.bin"/><Relationship Id="rId5" Type="http://schemas.openxmlformats.org/officeDocument/2006/relationships/oleObject" Target="../embeddings/oleObject27.bin"/><Relationship Id="rId15" Type="http://schemas.openxmlformats.org/officeDocument/2006/relationships/oleObject" Target="../embeddings/oleObject32.bin"/><Relationship Id="rId10" Type="http://schemas.openxmlformats.org/officeDocument/2006/relationships/image" Target="../media/image10.wmf"/><Relationship Id="rId4" Type="http://schemas.openxmlformats.org/officeDocument/2006/relationships/image" Target="../media/image19.wmf"/><Relationship Id="rId9" Type="http://schemas.openxmlformats.org/officeDocument/2006/relationships/oleObject" Target="../embeddings/oleObject29.bin"/><Relationship Id="rId14" Type="http://schemas.openxmlformats.org/officeDocument/2006/relationships/image" Target="../media/image17.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9.wmf"/><Relationship Id="rId5" Type="http://schemas.openxmlformats.org/officeDocument/2006/relationships/oleObject" Target="../embeddings/oleObject34.bin"/><Relationship Id="rId4" Type="http://schemas.openxmlformats.org/officeDocument/2006/relationships/image" Target="../media/image20.wmf"/></Relationships>
</file>

<file path=ppt/slides/_rels/slide27.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35.bin"/><Relationship Id="rId7"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2.wmf"/><Relationship Id="rId5" Type="http://schemas.openxmlformats.org/officeDocument/2006/relationships/oleObject" Target="../embeddings/oleObject36.bin"/><Relationship Id="rId10" Type="http://schemas.openxmlformats.org/officeDocument/2006/relationships/image" Target="../media/image19.wmf"/><Relationship Id="rId4" Type="http://schemas.openxmlformats.org/officeDocument/2006/relationships/image" Target="../media/image21.wmf"/><Relationship Id="rId9" Type="http://schemas.openxmlformats.org/officeDocument/2006/relationships/oleObject" Target="../embeddings/oleObject38.bin"/></Relationships>
</file>

<file path=ppt/slides/_rels/slide28.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39.bin"/><Relationship Id="rId7"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23.wmf"/><Relationship Id="rId5" Type="http://schemas.openxmlformats.org/officeDocument/2006/relationships/oleObject" Target="../embeddings/oleObject40.bin"/><Relationship Id="rId10" Type="http://schemas.openxmlformats.org/officeDocument/2006/relationships/image" Target="../media/image19.wmf"/><Relationship Id="rId4" Type="http://schemas.openxmlformats.org/officeDocument/2006/relationships/image" Target="../media/image22.wmf"/><Relationship Id="rId9" Type="http://schemas.openxmlformats.org/officeDocument/2006/relationships/oleObject" Target="../embeddings/oleObject42.bin"/></Relationships>
</file>

<file path=ppt/slides/_rels/slide29.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43.bin"/><Relationship Id="rId7"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23.wmf"/><Relationship Id="rId5" Type="http://schemas.openxmlformats.org/officeDocument/2006/relationships/oleObject" Target="../embeddings/oleObject44.bin"/><Relationship Id="rId10" Type="http://schemas.openxmlformats.org/officeDocument/2006/relationships/image" Target="../media/image19.wmf"/><Relationship Id="rId4" Type="http://schemas.openxmlformats.org/officeDocument/2006/relationships/image" Target="../media/image22.wmf"/><Relationship Id="rId9" Type="http://schemas.openxmlformats.org/officeDocument/2006/relationships/oleObject" Target="../embeddings/oleObject46.bin"/></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47.bin"/><Relationship Id="rId7"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23.wmf"/><Relationship Id="rId5" Type="http://schemas.openxmlformats.org/officeDocument/2006/relationships/oleObject" Target="../embeddings/oleObject48.bin"/><Relationship Id="rId10" Type="http://schemas.openxmlformats.org/officeDocument/2006/relationships/image" Target="../media/image19.wmf"/><Relationship Id="rId4" Type="http://schemas.openxmlformats.org/officeDocument/2006/relationships/image" Target="../media/image22.wmf"/><Relationship Id="rId9" Type="http://schemas.openxmlformats.org/officeDocument/2006/relationships/oleObject" Target="../embeddings/oleObject50.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24.emf"/><Relationship Id="rId4" Type="http://schemas.openxmlformats.org/officeDocument/2006/relationships/image" Target="../media/image16.w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image" Target="../media/image25.emf"/><Relationship Id="rId4" Type="http://schemas.openxmlformats.org/officeDocument/2006/relationships/image" Target="../media/image16.wmf"/></Relationships>
</file>

<file path=ppt/slides/_rels/slide3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image" Target="../media/image27.emf"/><Relationship Id="rId4" Type="http://schemas.openxmlformats.org/officeDocument/2006/relationships/image" Target="../media/image16.wmf"/></Relationships>
</file>

<file path=ppt/slides/_rels/slide3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image" Target="../media/image29.emf"/><Relationship Id="rId4" Type="http://schemas.openxmlformats.org/officeDocument/2006/relationships/image" Target="../media/image16.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7.xml"/><Relationship Id="rId1" Type="http://schemas.openxmlformats.org/officeDocument/2006/relationships/vmlDrawing" Target="../drawings/vmlDrawing16.vml"/><Relationship Id="rId5" Type="http://schemas.openxmlformats.org/officeDocument/2006/relationships/image" Target="../media/image30.emf"/><Relationship Id="rId4" Type="http://schemas.openxmlformats.org/officeDocument/2006/relationships/image" Target="../media/image16.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17.vml"/><Relationship Id="rId5" Type="http://schemas.openxmlformats.org/officeDocument/2006/relationships/image" Target="../media/image31.emf"/><Relationship Id="rId4" Type="http://schemas.openxmlformats.org/officeDocument/2006/relationships/image" Target="../media/image16.wmf"/></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32.emf"/><Relationship Id="rId4" Type="http://schemas.openxmlformats.org/officeDocument/2006/relationships/image" Target="../media/image16.wmf"/></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7213200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558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95601"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We now show the distribution of </a:t>
            </a:r>
            <a:r>
              <a:rPr lang="en-GB" sz="1500" b="1" i="1" dirty="0"/>
              <a:t>X</a:t>
            </a:r>
            <a:r>
              <a:rPr lang="en-GB" sz="1500" b="1" dirty="0"/>
              <a:t> for a sample of size 10, for </a:t>
            </a:r>
            <a:r>
              <a:rPr lang="en-GB" sz="1500" b="1" dirty="0" smtClean="0"/>
              <a:t>10 million </a:t>
            </a:r>
            <a:r>
              <a:rPr lang="en-GB" sz="1500" b="1" dirty="0"/>
              <a:t>samples.  It can be seen that </a:t>
            </a:r>
            <a:r>
              <a:rPr lang="en-GB" sz="1500" b="1" i="1" dirty="0"/>
              <a:t>X</a:t>
            </a:r>
            <a:r>
              <a:rPr lang="en-GB" sz="1500" b="1" dirty="0"/>
              <a:t> has a distribution very close to a normal distribution even </a:t>
            </a:r>
            <a:r>
              <a:rPr lang="en-GB" sz="1500" b="1" dirty="0" smtClean="0"/>
              <a:t>though </a:t>
            </a:r>
            <a:r>
              <a:rPr lang="en-GB" sz="1500" b="1" dirty="0"/>
              <a:t>the sample size is quite small.</a:t>
            </a:r>
            <a:endParaRPr lang="en-GB" sz="1500" b="1" dirty="0">
              <a:cs typeface="Arial" charset="0"/>
            </a:endParaRPr>
          </a:p>
        </p:txBody>
      </p:sp>
      <p:sp>
        <p:nvSpPr>
          <p:cNvPr id="195602" name="Line 18"/>
          <p:cNvSpPr>
            <a:spLocks noChangeShapeType="1"/>
          </p:cNvSpPr>
          <p:nvPr/>
        </p:nvSpPr>
        <p:spPr bwMode="auto">
          <a:xfrm>
            <a:off x="3394075" y="5896800"/>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5603" name="Line 19"/>
          <p:cNvSpPr>
            <a:spLocks noChangeShapeType="1"/>
          </p:cNvSpPr>
          <p:nvPr/>
        </p:nvSpPr>
        <p:spPr bwMode="auto">
          <a:xfrm>
            <a:off x="1314450" y="6127200"/>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195607" name="Picture 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5381625" y="3867150"/>
            <a:ext cx="847725"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23" name="Line 10"/>
          <p:cNvSpPr>
            <a:spLocks noChangeShapeType="1"/>
          </p:cNvSpPr>
          <p:nvPr/>
        </p:nvSpPr>
        <p:spPr bwMode="auto">
          <a:xfrm flipH="1">
            <a:off x="5221288" y="4152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TextBox 23"/>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5"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6" name="Straight Connector 25"/>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661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96626" name="Text Box 1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Here is the distribution of </a:t>
            </a:r>
            <a:r>
              <a:rPr lang="en-GB" sz="1500" b="1" i="1" dirty="0"/>
              <a:t>X</a:t>
            </a:r>
            <a:r>
              <a:rPr lang="en-GB" sz="1500" b="1" dirty="0"/>
              <a:t> for </a:t>
            </a:r>
            <a:r>
              <a:rPr lang="en-GB" sz="1500" b="1" dirty="0" smtClean="0"/>
              <a:t>samples </a:t>
            </a:r>
            <a:r>
              <a:rPr lang="en-GB" sz="1500" b="1" dirty="0"/>
              <a:t>of size 25.  It is even closer to normal.</a:t>
            </a:r>
            <a:endParaRPr lang="en-GB" sz="1500" b="1" dirty="0">
              <a:cs typeface="Arial" charset="0"/>
            </a:endParaRPr>
          </a:p>
        </p:txBody>
      </p:sp>
      <p:sp>
        <p:nvSpPr>
          <p:cNvPr id="196630" name="Line 22"/>
          <p:cNvSpPr>
            <a:spLocks noChangeShapeType="1"/>
          </p:cNvSpPr>
          <p:nvPr/>
        </p:nvSpPr>
        <p:spPr bwMode="auto">
          <a:xfrm>
            <a:off x="2773363"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196633" name="Picture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5029200" y="3324225"/>
            <a:ext cx="847725"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2" name="Line 10"/>
          <p:cNvSpPr>
            <a:spLocks noChangeShapeType="1"/>
          </p:cNvSpPr>
          <p:nvPr/>
        </p:nvSpPr>
        <p:spPr bwMode="auto">
          <a:xfrm flipH="1">
            <a:off x="4868863" y="36099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TextBox 22"/>
          <p:cNvSpPr txBox="1"/>
          <p:nvPr/>
        </p:nvSpPr>
        <p:spPr>
          <a:xfrm>
            <a:off x="5381625" y="3867150"/>
            <a:ext cx="847725"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24" name="Line 10"/>
          <p:cNvSpPr>
            <a:spLocks noChangeShapeType="1"/>
          </p:cNvSpPr>
          <p:nvPr/>
        </p:nvSpPr>
        <p:spPr bwMode="auto">
          <a:xfrm flipH="1">
            <a:off x="5221288" y="4152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 name="TextBox 24"/>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6"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7" name="Straight Connector 26"/>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865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98685" name="Text Box 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Here is the distribution </a:t>
            </a:r>
            <a:r>
              <a:rPr lang="en-GB" sz="1500" b="1" dirty="0" smtClean="0"/>
              <a:t>for sample </a:t>
            </a:r>
            <a:r>
              <a:rPr lang="en-GB" sz="1500" b="1" dirty="0"/>
              <a:t>size 100.  It is indistinguishable from normal.</a:t>
            </a:r>
            <a:endParaRPr lang="en-GB" sz="1500" b="1" dirty="0">
              <a:cs typeface="Arial" charset="0"/>
            </a:endParaRPr>
          </a:p>
        </p:txBody>
      </p:sp>
      <p:sp>
        <p:nvSpPr>
          <p:cNvPr id="198687"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pic>
        <p:nvPicPr>
          <p:cNvPr id="198689"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4"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25" name="TextBox 24"/>
          <p:cNvSpPr txBox="1"/>
          <p:nvPr/>
        </p:nvSpPr>
        <p:spPr>
          <a:xfrm>
            <a:off x="4800600" y="17526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26" name="Line 10"/>
          <p:cNvSpPr>
            <a:spLocks noChangeShapeType="1"/>
          </p:cNvSpPr>
          <p:nvPr/>
        </p:nvSpPr>
        <p:spPr bwMode="auto">
          <a:xfrm flipH="1">
            <a:off x="4640263"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TextBox 26"/>
          <p:cNvSpPr txBox="1"/>
          <p:nvPr/>
        </p:nvSpPr>
        <p:spPr>
          <a:xfrm>
            <a:off x="5029200" y="3324225"/>
            <a:ext cx="847725"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8" name="Line 10"/>
          <p:cNvSpPr>
            <a:spLocks noChangeShapeType="1"/>
          </p:cNvSpPr>
          <p:nvPr/>
        </p:nvSpPr>
        <p:spPr bwMode="auto">
          <a:xfrm flipH="1">
            <a:off x="4868863" y="36099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9" name="TextBox 28"/>
          <p:cNvSpPr txBox="1"/>
          <p:nvPr/>
        </p:nvSpPr>
        <p:spPr>
          <a:xfrm>
            <a:off x="5381625" y="3867150"/>
            <a:ext cx="847725"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30" name="Line 10"/>
          <p:cNvSpPr>
            <a:spLocks noChangeShapeType="1"/>
          </p:cNvSpPr>
          <p:nvPr/>
        </p:nvSpPr>
        <p:spPr bwMode="auto">
          <a:xfrm flipH="1">
            <a:off x="5221288" y="41529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 name="TextBox 30"/>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32"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3" name="Straight Connector 2"/>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149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12</a:t>
            </a:r>
            <a:endParaRPr lang="en-US" sz="1000">
              <a:solidFill>
                <a:srgbClr val="3366FF"/>
              </a:solidFill>
            </a:endParaRPr>
          </a:p>
        </p:txBody>
      </p:sp>
      <p:sp>
        <p:nvSpPr>
          <p:cNvPr id="19149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149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If </a:t>
            </a:r>
            <a:r>
              <a:rPr lang="en-GB" sz="1500" b="1" i="1"/>
              <a:t>X</a:t>
            </a:r>
            <a:r>
              <a:rPr lang="en-GB" sz="1500" b="1"/>
              <a:t> had a different distribution, the sample size required for a good approximation would be different.  The figure shows the case where </a:t>
            </a:r>
            <a:r>
              <a:rPr lang="en-GB" sz="1500" b="1" i="1"/>
              <a:t>X</a:t>
            </a:r>
            <a:r>
              <a:rPr lang="en-GB" sz="1500" b="1"/>
              <a:t> has a lognormal distribution.  As you can see, it is heavily skewed.</a:t>
            </a:r>
            <a:endParaRPr lang="en-GB" sz="1500" b="1">
              <a:cs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191511" name="Picture 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1676400" y="3305175"/>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4" name="Line 10"/>
          <p:cNvSpPr>
            <a:spLocks noChangeShapeType="1"/>
          </p:cNvSpPr>
          <p:nvPr/>
        </p:nvSpPr>
        <p:spPr bwMode="auto">
          <a:xfrm flipH="1">
            <a:off x="1716088" y="35718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070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13</a:t>
            </a:r>
            <a:endParaRPr lang="en-US" sz="1000">
              <a:solidFill>
                <a:srgbClr val="3366FF"/>
              </a:solidFill>
            </a:endParaRPr>
          </a:p>
        </p:txBody>
      </p:sp>
      <p:sp>
        <p:nvSpPr>
          <p:cNvPr id="200707"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070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Here is the distribution of </a:t>
            </a:r>
            <a:r>
              <a:rPr lang="en-GB" sz="1500" b="1" i="1" dirty="0"/>
              <a:t>X</a:t>
            </a:r>
            <a:r>
              <a:rPr lang="en-GB" sz="1500" b="1" dirty="0"/>
              <a:t> for sample size 10, for </a:t>
            </a:r>
            <a:r>
              <a:rPr lang="en-GB" sz="1500" b="1" dirty="0" smtClean="0"/>
              <a:t>10 million </a:t>
            </a:r>
            <a:r>
              <a:rPr lang="en-GB" sz="1500" b="1" dirty="0"/>
              <a:t>samples.  It is </a:t>
            </a:r>
            <a:r>
              <a:rPr lang="en-GB" sz="1500" b="1" dirty="0" smtClean="0"/>
              <a:t>still heavily </a:t>
            </a:r>
            <a:r>
              <a:rPr lang="en-GB" sz="1500" b="1" dirty="0"/>
              <a:t>skewed.</a:t>
            </a:r>
            <a:endParaRPr lang="en-GB" sz="1500" b="1" dirty="0">
              <a:cs typeface="Arial" charset="0"/>
            </a:endParaRPr>
          </a:p>
        </p:txBody>
      </p:sp>
      <p:sp>
        <p:nvSpPr>
          <p:cNvPr id="200715" name="Line 11"/>
          <p:cNvSpPr>
            <a:spLocks noChangeShapeType="1"/>
          </p:cNvSpPr>
          <p:nvPr/>
        </p:nvSpPr>
        <p:spPr bwMode="auto">
          <a:xfrm>
            <a:off x="2773363"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00717"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3162300" y="3419475"/>
            <a:ext cx="847725"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24" name="Line 10"/>
          <p:cNvSpPr>
            <a:spLocks noChangeShapeType="1"/>
          </p:cNvSpPr>
          <p:nvPr/>
        </p:nvSpPr>
        <p:spPr bwMode="auto">
          <a:xfrm flipH="1">
            <a:off x="3001963" y="37052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 name="TextBox 24"/>
          <p:cNvSpPr txBox="1"/>
          <p:nvPr/>
        </p:nvSpPr>
        <p:spPr>
          <a:xfrm>
            <a:off x="1676400" y="3305175"/>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6" name="Line 10"/>
          <p:cNvSpPr>
            <a:spLocks noChangeShapeType="1"/>
          </p:cNvSpPr>
          <p:nvPr/>
        </p:nvSpPr>
        <p:spPr bwMode="auto">
          <a:xfrm flipH="1">
            <a:off x="1716088" y="35718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Text Box 31"/>
          <p:cNvSpPr txBox="1">
            <a:spLocks noChangeArrowheads="1"/>
          </p:cNvSpPr>
          <p:nvPr/>
        </p:nvSpPr>
        <p:spPr bwMode="auto">
          <a:xfrm>
            <a:off x="6724650" y="459898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173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14</a:t>
            </a:r>
            <a:endParaRPr lang="en-US" sz="1000">
              <a:solidFill>
                <a:srgbClr val="3366FF"/>
              </a:solidFill>
            </a:endParaRPr>
          </a:p>
        </p:txBody>
      </p:sp>
      <p:sp>
        <p:nvSpPr>
          <p:cNvPr id="201731"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17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With sample size 25, the distribution is </a:t>
            </a:r>
            <a:r>
              <a:rPr lang="en-GB" sz="1500" b="1" dirty="0" smtClean="0"/>
              <a:t>becoming less skewed.</a:t>
            </a:r>
            <a:endParaRPr lang="en-GB" sz="1500" b="1" dirty="0">
              <a:cs typeface="Arial" charset="0"/>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01742" name="Picture 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3114675" y="2809875"/>
            <a:ext cx="847725"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3" name="Line 10"/>
          <p:cNvSpPr>
            <a:spLocks noChangeShapeType="1"/>
          </p:cNvSpPr>
          <p:nvPr/>
        </p:nvSpPr>
        <p:spPr bwMode="auto">
          <a:xfrm flipH="1">
            <a:off x="2954338" y="3095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TextBox 23"/>
          <p:cNvSpPr txBox="1"/>
          <p:nvPr/>
        </p:nvSpPr>
        <p:spPr>
          <a:xfrm>
            <a:off x="3162300" y="3419475"/>
            <a:ext cx="847725"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25" name="Line 10"/>
          <p:cNvSpPr>
            <a:spLocks noChangeShapeType="1"/>
          </p:cNvSpPr>
          <p:nvPr/>
        </p:nvSpPr>
        <p:spPr bwMode="auto">
          <a:xfrm flipH="1">
            <a:off x="3001963" y="37052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TextBox 25"/>
          <p:cNvSpPr txBox="1"/>
          <p:nvPr/>
        </p:nvSpPr>
        <p:spPr>
          <a:xfrm>
            <a:off x="1676400" y="3305175"/>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7" name="Line 10"/>
          <p:cNvSpPr>
            <a:spLocks noChangeShapeType="1"/>
          </p:cNvSpPr>
          <p:nvPr/>
        </p:nvSpPr>
        <p:spPr bwMode="auto">
          <a:xfrm flipH="1">
            <a:off x="1716088" y="35718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8" name="Text Box 31"/>
          <p:cNvSpPr txBox="1">
            <a:spLocks noChangeArrowheads="1"/>
          </p:cNvSpPr>
          <p:nvPr/>
        </p:nvSpPr>
        <p:spPr bwMode="auto">
          <a:xfrm>
            <a:off x="6724650" y="459898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275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15</a:t>
            </a:r>
            <a:endParaRPr lang="en-US" sz="1000">
              <a:solidFill>
                <a:srgbClr val="3366FF"/>
              </a:solidFill>
            </a:endParaRPr>
          </a:p>
        </p:txBody>
      </p:sp>
      <p:sp>
        <p:nvSpPr>
          <p:cNvPr id="202755"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275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However, even with sample size 100, the distribution is only an approximation to a normal distribution.  Notice the difference in the shapes of the tails</a:t>
            </a:r>
            <a:r>
              <a:rPr lang="en-GB" sz="1500" b="1" dirty="0" smtClean="0"/>
              <a:t>.  We need a larger value of </a:t>
            </a:r>
            <a:r>
              <a:rPr lang="en-GB" sz="1500" b="1" i="1" dirty="0" smtClean="0"/>
              <a:t>n</a:t>
            </a:r>
            <a:r>
              <a:rPr lang="en-GB" sz="1500" b="1" dirty="0" smtClean="0"/>
              <a:t> before we can say that the distribution is approximately normal.</a:t>
            </a:r>
            <a:endParaRPr lang="en-GB" sz="1500" b="1" dirty="0">
              <a:cs typeface="Arial"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3"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 Box 31"/>
          <p:cNvSpPr txBox="1">
            <a:spLocks noChangeArrowheads="1"/>
          </p:cNvSpPr>
          <p:nvPr/>
        </p:nvSpPr>
        <p:spPr bwMode="auto">
          <a:xfrm>
            <a:off x="6724650" y="459898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25" name="TextBox 24"/>
          <p:cNvSpPr txBox="1"/>
          <p:nvPr/>
        </p:nvSpPr>
        <p:spPr>
          <a:xfrm>
            <a:off x="3162300" y="17526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26" name="Line 10"/>
          <p:cNvSpPr>
            <a:spLocks noChangeShapeType="1"/>
          </p:cNvSpPr>
          <p:nvPr/>
        </p:nvSpPr>
        <p:spPr bwMode="auto">
          <a:xfrm flipH="1">
            <a:off x="3001963"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TextBox 26"/>
          <p:cNvSpPr txBox="1"/>
          <p:nvPr/>
        </p:nvSpPr>
        <p:spPr>
          <a:xfrm>
            <a:off x="3114675" y="2809875"/>
            <a:ext cx="847725"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8" name="Line 10"/>
          <p:cNvSpPr>
            <a:spLocks noChangeShapeType="1"/>
          </p:cNvSpPr>
          <p:nvPr/>
        </p:nvSpPr>
        <p:spPr bwMode="auto">
          <a:xfrm flipH="1">
            <a:off x="2954338" y="3095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9" name="TextBox 28"/>
          <p:cNvSpPr txBox="1"/>
          <p:nvPr/>
        </p:nvSpPr>
        <p:spPr>
          <a:xfrm>
            <a:off x="3162300" y="3419475"/>
            <a:ext cx="847725"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30" name="Line 10"/>
          <p:cNvSpPr>
            <a:spLocks noChangeShapeType="1"/>
          </p:cNvSpPr>
          <p:nvPr/>
        </p:nvSpPr>
        <p:spPr bwMode="auto">
          <a:xfrm flipH="1">
            <a:off x="3001963" y="37052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 name="TextBox 30"/>
          <p:cNvSpPr txBox="1"/>
          <p:nvPr/>
        </p:nvSpPr>
        <p:spPr>
          <a:xfrm>
            <a:off x="1676400" y="3305175"/>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32" name="Line 10"/>
          <p:cNvSpPr>
            <a:spLocks noChangeShapeType="1"/>
          </p:cNvSpPr>
          <p:nvPr/>
        </p:nvSpPr>
        <p:spPr bwMode="auto">
          <a:xfrm flipH="1">
            <a:off x="1716088" y="35718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811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16</a:t>
            </a:r>
            <a:endParaRPr lang="en-US" sz="1000">
              <a:solidFill>
                <a:srgbClr val="3366FF"/>
              </a:solidFill>
            </a:endParaRPr>
          </a:p>
        </p:txBody>
      </p:sp>
      <p:sp>
        <p:nvSpPr>
          <p:cNvPr id="218115"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811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In asserting that the distribution of </a:t>
            </a:r>
            <a:r>
              <a:rPr lang="en-GB" sz="1500" b="1" i="1" dirty="0"/>
              <a:t>X</a:t>
            </a:r>
            <a:r>
              <a:rPr lang="en-GB" sz="1500" b="1" dirty="0"/>
              <a:t> tends to become normal as the sample size increases, we have glossed over an important technical point that needs to be addressed.  The central limit theorem applies only in the limit, as the sample size tends to infinity.</a:t>
            </a:r>
            <a:endParaRPr lang="en-GB" sz="1500" dirty="0"/>
          </a:p>
        </p:txBody>
      </p:sp>
      <p:sp>
        <p:nvSpPr>
          <p:cNvPr id="218127" name="Line 15"/>
          <p:cNvSpPr>
            <a:spLocks noChangeShapeType="1"/>
          </p:cNvSpPr>
          <p:nvPr/>
        </p:nvSpPr>
        <p:spPr bwMode="auto">
          <a:xfrm>
            <a:off x="3607200" y="5896800"/>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4"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 Box 31"/>
          <p:cNvSpPr txBox="1">
            <a:spLocks noChangeArrowheads="1"/>
          </p:cNvSpPr>
          <p:nvPr/>
        </p:nvSpPr>
        <p:spPr bwMode="auto">
          <a:xfrm>
            <a:off x="6724650" y="459898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26" name="TextBox 25"/>
          <p:cNvSpPr txBox="1"/>
          <p:nvPr/>
        </p:nvSpPr>
        <p:spPr>
          <a:xfrm>
            <a:off x="3162300" y="17526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27" name="Line 10"/>
          <p:cNvSpPr>
            <a:spLocks noChangeShapeType="1"/>
          </p:cNvSpPr>
          <p:nvPr/>
        </p:nvSpPr>
        <p:spPr bwMode="auto">
          <a:xfrm flipH="1">
            <a:off x="3001963"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8" name="TextBox 27"/>
          <p:cNvSpPr txBox="1"/>
          <p:nvPr/>
        </p:nvSpPr>
        <p:spPr>
          <a:xfrm>
            <a:off x="3114675" y="2809875"/>
            <a:ext cx="847725"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9" name="Line 10"/>
          <p:cNvSpPr>
            <a:spLocks noChangeShapeType="1"/>
          </p:cNvSpPr>
          <p:nvPr/>
        </p:nvSpPr>
        <p:spPr bwMode="auto">
          <a:xfrm flipH="1">
            <a:off x="2954338" y="3095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0" name="TextBox 29"/>
          <p:cNvSpPr txBox="1"/>
          <p:nvPr/>
        </p:nvSpPr>
        <p:spPr>
          <a:xfrm>
            <a:off x="3162300" y="3419475"/>
            <a:ext cx="847725"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31" name="Line 10"/>
          <p:cNvSpPr>
            <a:spLocks noChangeShapeType="1"/>
          </p:cNvSpPr>
          <p:nvPr/>
        </p:nvSpPr>
        <p:spPr bwMode="auto">
          <a:xfrm flipH="1">
            <a:off x="3001963" y="37052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2" name="TextBox 31"/>
          <p:cNvSpPr txBox="1"/>
          <p:nvPr/>
        </p:nvSpPr>
        <p:spPr>
          <a:xfrm>
            <a:off x="1676400" y="3305175"/>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33" name="Line 10"/>
          <p:cNvSpPr>
            <a:spLocks noChangeShapeType="1"/>
          </p:cNvSpPr>
          <p:nvPr/>
        </p:nvSpPr>
        <p:spPr bwMode="auto">
          <a:xfrm flipH="1">
            <a:off x="1716088" y="35718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913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17</a:t>
            </a:r>
            <a:endParaRPr lang="en-US" sz="1000">
              <a:solidFill>
                <a:srgbClr val="3366FF"/>
              </a:solidFill>
            </a:endParaRPr>
          </a:p>
        </p:txBody>
      </p:sp>
      <p:sp>
        <p:nvSpPr>
          <p:cNvPr id="219139"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914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However, as the sample size tends to infinity, the distribution of </a:t>
            </a:r>
            <a:r>
              <a:rPr lang="en-GB" sz="1500" b="1" i="1"/>
              <a:t>X</a:t>
            </a:r>
            <a:r>
              <a:rPr lang="en-GB" sz="1500" b="1"/>
              <a:t> degenerates to a spike located at the population mean.  So how can we talk about the limiting distribution being normal?</a:t>
            </a:r>
            <a:r>
              <a:rPr lang="en-US" sz="1500"/>
              <a:t> </a:t>
            </a:r>
            <a:endParaRPr lang="en-GB" sz="1500"/>
          </a:p>
        </p:txBody>
      </p:sp>
      <p:sp>
        <p:nvSpPr>
          <p:cNvPr id="219151" name="Line 15"/>
          <p:cNvSpPr>
            <a:spLocks noChangeShapeType="1"/>
          </p:cNvSpPr>
          <p:nvPr/>
        </p:nvSpPr>
        <p:spPr bwMode="auto">
          <a:xfrm>
            <a:off x="6206400" y="5896800"/>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4"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 Box 31"/>
          <p:cNvSpPr txBox="1">
            <a:spLocks noChangeArrowheads="1"/>
          </p:cNvSpPr>
          <p:nvPr/>
        </p:nvSpPr>
        <p:spPr bwMode="auto">
          <a:xfrm>
            <a:off x="6724650" y="459898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26" name="TextBox 25"/>
          <p:cNvSpPr txBox="1"/>
          <p:nvPr/>
        </p:nvSpPr>
        <p:spPr>
          <a:xfrm>
            <a:off x="3162300" y="17526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27" name="Line 10"/>
          <p:cNvSpPr>
            <a:spLocks noChangeShapeType="1"/>
          </p:cNvSpPr>
          <p:nvPr/>
        </p:nvSpPr>
        <p:spPr bwMode="auto">
          <a:xfrm flipH="1">
            <a:off x="3001963"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8" name="TextBox 27"/>
          <p:cNvSpPr txBox="1"/>
          <p:nvPr/>
        </p:nvSpPr>
        <p:spPr>
          <a:xfrm>
            <a:off x="3114675" y="2809875"/>
            <a:ext cx="847725"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9" name="Line 10"/>
          <p:cNvSpPr>
            <a:spLocks noChangeShapeType="1"/>
          </p:cNvSpPr>
          <p:nvPr/>
        </p:nvSpPr>
        <p:spPr bwMode="auto">
          <a:xfrm flipH="1">
            <a:off x="2954338" y="3095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0" name="TextBox 29"/>
          <p:cNvSpPr txBox="1"/>
          <p:nvPr/>
        </p:nvSpPr>
        <p:spPr>
          <a:xfrm>
            <a:off x="3162300" y="3419475"/>
            <a:ext cx="847725"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31" name="Line 10"/>
          <p:cNvSpPr>
            <a:spLocks noChangeShapeType="1"/>
          </p:cNvSpPr>
          <p:nvPr/>
        </p:nvSpPr>
        <p:spPr bwMode="auto">
          <a:xfrm flipH="1">
            <a:off x="3001963" y="37052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2" name="TextBox 31"/>
          <p:cNvSpPr txBox="1"/>
          <p:nvPr/>
        </p:nvSpPr>
        <p:spPr>
          <a:xfrm>
            <a:off x="1676400" y="3305175"/>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33" name="Line 10"/>
          <p:cNvSpPr>
            <a:spLocks noChangeShapeType="1"/>
          </p:cNvSpPr>
          <p:nvPr/>
        </p:nvSpPr>
        <p:spPr bwMode="auto">
          <a:xfrm flipH="1">
            <a:off x="1716088" y="35718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733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18</a:t>
            </a:r>
            <a:endParaRPr lang="en-US" sz="1000">
              <a:solidFill>
                <a:srgbClr val="3366FF"/>
              </a:solidFill>
            </a:endParaRPr>
          </a:p>
        </p:txBody>
      </p:sp>
      <p:sp>
        <p:nvSpPr>
          <p:cNvPr id="227331"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734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answer is to transform the estimator in an appropriate way so that the transformation does have a limiting distribution.  Having established the limiting distribution of the transformation, we may be able to work backwards to the properties of the estimator. </a:t>
            </a:r>
            <a:endParaRPr lang="en-GB" sz="1500"/>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2"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 Box 31"/>
          <p:cNvSpPr txBox="1">
            <a:spLocks noChangeArrowheads="1"/>
          </p:cNvSpPr>
          <p:nvPr/>
        </p:nvSpPr>
        <p:spPr bwMode="auto">
          <a:xfrm>
            <a:off x="6724650" y="459898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24" name="TextBox 23"/>
          <p:cNvSpPr txBox="1"/>
          <p:nvPr/>
        </p:nvSpPr>
        <p:spPr>
          <a:xfrm>
            <a:off x="3162300" y="17526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25" name="Line 10"/>
          <p:cNvSpPr>
            <a:spLocks noChangeShapeType="1"/>
          </p:cNvSpPr>
          <p:nvPr/>
        </p:nvSpPr>
        <p:spPr bwMode="auto">
          <a:xfrm flipH="1">
            <a:off x="3001963" y="20383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TextBox 25"/>
          <p:cNvSpPr txBox="1"/>
          <p:nvPr/>
        </p:nvSpPr>
        <p:spPr>
          <a:xfrm>
            <a:off x="3114675" y="2809875"/>
            <a:ext cx="847725"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7" name="Line 10"/>
          <p:cNvSpPr>
            <a:spLocks noChangeShapeType="1"/>
          </p:cNvSpPr>
          <p:nvPr/>
        </p:nvSpPr>
        <p:spPr bwMode="auto">
          <a:xfrm flipH="1">
            <a:off x="2954338" y="3095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8" name="TextBox 27"/>
          <p:cNvSpPr txBox="1"/>
          <p:nvPr/>
        </p:nvSpPr>
        <p:spPr>
          <a:xfrm>
            <a:off x="3162300" y="3419475"/>
            <a:ext cx="847725"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29" name="Line 10"/>
          <p:cNvSpPr>
            <a:spLocks noChangeShapeType="1"/>
          </p:cNvSpPr>
          <p:nvPr/>
        </p:nvSpPr>
        <p:spPr bwMode="auto">
          <a:xfrm flipH="1">
            <a:off x="3001963" y="37052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0" name="TextBox 29"/>
          <p:cNvSpPr txBox="1"/>
          <p:nvPr/>
        </p:nvSpPr>
        <p:spPr>
          <a:xfrm>
            <a:off x="1676400" y="3305175"/>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31" name="Line 10"/>
          <p:cNvSpPr>
            <a:spLocks noChangeShapeType="1"/>
          </p:cNvSpPr>
          <p:nvPr/>
        </p:nvSpPr>
        <p:spPr bwMode="auto">
          <a:xfrm flipH="1">
            <a:off x="1716088" y="35718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716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7716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7167"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177168"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If a random variable </a:t>
            </a:r>
            <a:r>
              <a:rPr lang="en-GB" sz="1500" b="1" i="1" dirty="0"/>
              <a:t>X</a:t>
            </a:r>
            <a:r>
              <a:rPr lang="en-GB" sz="1500" b="1" dirty="0"/>
              <a:t> has a normal distribution, its sample mean </a:t>
            </a:r>
            <a:r>
              <a:rPr lang="en-GB" sz="1500" b="1" i="1" dirty="0"/>
              <a:t>X</a:t>
            </a:r>
            <a:r>
              <a:rPr lang="en-GB" sz="1500" b="1" dirty="0"/>
              <a:t> will also have a normal distribution.  This fact is useful for the construction of </a:t>
            </a:r>
            <a:r>
              <a:rPr lang="en-GB" sz="1500" b="1" i="1" dirty="0"/>
              <a:t>t</a:t>
            </a:r>
            <a:r>
              <a:rPr lang="en-GB" sz="1500" b="1" dirty="0"/>
              <a:t> statistics and confidence intervals if we are employing </a:t>
            </a:r>
            <a:r>
              <a:rPr lang="en-GB" sz="1500" b="1" i="1" dirty="0"/>
              <a:t>X</a:t>
            </a:r>
            <a:r>
              <a:rPr lang="en-GB" sz="1500" b="1" dirty="0"/>
              <a:t> as an estimator of the population mean.</a:t>
            </a:r>
          </a:p>
          <a:p>
            <a:endParaRPr lang="en-GB" sz="1500" b="1" dirty="0">
              <a:cs typeface="Arial" charset="0"/>
            </a:endParaRPr>
          </a:p>
        </p:txBody>
      </p:sp>
      <p:sp>
        <p:nvSpPr>
          <p:cNvPr id="177169" name="Line 17"/>
          <p:cNvSpPr>
            <a:spLocks noChangeShapeType="1"/>
          </p:cNvSpPr>
          <p:nvPr/>
        </p:nvSpPr>
        <p:spPr bwMode="auto">
          <a:xfrm>
            <a:off x="6364800" y="5896800"/>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7174" name="Line 22"/>
          <p:cNvSpPr>
            <a:spLocks noChangeShapeType="1"/>
          </p:cNvSpPr>
          <p:nvPr/>
        </p:nvSpPr>
        <p:spPr bwMode="auto">
          <a:xfrm>
            <a:off x="2077200" y="6354000"/>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16"/>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1"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2" name="Straight Connector 21"/>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528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19</a:t>
            </a:r>
            <a:endParaRPr lang="en-US" sz="1000">
              <a:solidFill>
                <a:srgbClr val="3366FF"/>
              </a:solidFill>
            </a:endParaRPr>
          </a:p>
        </p:txBody>
      </p:sp>
      <p:sp>
        <p:nvSpPr>
          <p:cNvPr id="22529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5314" name="Text Box 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If </a:t>
            </a:r>
            <a:r>
              <a:rPr lang="en-GB" sz="1500" b="1" i="1" dirty="0"/>
              <a:t>X</a:t>
            </a:r>
            <a:r>
              <a:rPr lang="en-GB" sz="1500" b="1" dirty="0"/>
              <a:t> </a:t>
            </a:r>
            <a:r>
              <a:rPr lang="en-GB" sz="1500" b="1" dirty="0" smtClean="0"/>
              <a:t>has mean </a:t>
            </a:r>
            <a:r>
              <a:rPr lang="en-GB" sz="1500" b="1" i="1" dirty="0" smtClean="0">
                <a:latin typeface="Symbol" pitchFamily="18" charset="2"/>
              </a:rPr>
              <a:t>m</a:t>
            </a:r>
            <a:r>
              <a:rPr lang="en-GB" sz="1500" b="1" dirty="0" smtClean="0"/>
              <a:t> and variance </a:t>
            </a:r>
            <a:r>
              <a:rPr lang="en-GB" sz="1500" b="1" i="1" dirty="0" smtClean="0">
                <a:latin typeface="Symbol" pitchFamily="18" charset="2"/>
              </a:rPr>
              <a:t>s</a:t>
            </a:r>
            <a:r>
              <a:rPr lang="en-GB" sz="1500" b="1" baseline="30000" dirty="0" smtClean="0"/>
              <a:t>2</a:t>
            </a:r>
            <a:r>
              <a:rPr lang="en-GB" sz="1500" b="1" dirty="0" smtClean="0"/>
              <a:t>, </a:t>
            </a:r>
            <a:r>
              <a:rPr lang="en-GB" sz="1500" b="1" i="1" dirty="0" smtClean="0"/>
              <a:t>X</a:t>
            </a:r>
            <a:r>
              <a:rPr lang="en-GB" sz="1500" b="1" dirty="0" smtClean="0"/>
              <a:t> has mean </a:t>
            </a:r>
            <a:r>
              <a:rPr lang="en-GB" sz="1500" b="1" i="1" dirty="0" smtClean="0">
                <a:latin typeface="Symbol" pitchFamily="18" charset="2"/>
              </a:rPr>
              <a:t>m</a:t>
            </a:r>
            <a:r>
              <a:rPr lang="en-GB" sz="1500" b="1" dirty="0" smtClean="0"/>
              <a:t> and variance </a:t>
            </a:r>
            <a:r>
              <a:rPr lang="en-GB" sz="1500" b="1" i="1" dirty="0" smtClean="0">
                <a:latin typeface="Symbol" pitchFamily="18" charset="2"/>
              </a:rPr>
              <a:t>s</a:t>
            </a:r>
            <a:r>
              <a:rPr lang="en-GB" sz="1500" b="1" baseline="30000" dirty="0" smtClean="0"/>
              <a:t>2</a:t>
            </a:r>
            <a:r>
              <a:rPr lang="en-GB" sz="1500" b="1" dirty="0" smtClean="0"/>
              <a:t>/</a:t>
            </a:r>
            <a:r>
              <a:rPr lang="en-GB" sz="1500" b="1" i="1" dirty="0" smtClean="0"/>
              <a:t>n</a:t>
            </a:r>
            <a:r>
              <a:rPr lang="en-GB" sz="1500" b="1" dirty="0" smtClean="0"/>
              <a:t>.  The mean is independent of </a:t>
            </a:r>
            <a:r>
              <a:rPr lang="en-GB" sz="1500" b="1" i="1" dirty="0" smtClean="0"/>
              <a:t>n</a:t>
            </a:r>
            <a:r>
              <a:rPr lang="en-GB" sz="1500" b="1" dirty="0" smtClean="0"/>
              <a:t>, but the variance tends to zero as </a:t>
            </a:r>
            <a:r>
              <a:rPr lang="en-GB" sz="1500" b="1" i="1" dirty="0" smtClean="0"/>
              <a:t>n</a:t>
            </a:r>
            <a:r>
              <a:rPr lang="en-GB" sz="1500" b="1" dirty="0" smtClean="0"/>
              <a:t> tends to infinity.</a:t>
            </a:r>
            <a:endParaRPr lang="en-GB" b="1" dirty="0"/>
          </a:p>
        </p:txBody>
      </p:sp>
      <p:sp>
        <p:nvSpPr>
          <p:cNvPr id="225316" name="Line 36"/>
          <p:cNvSpPr>
            <a:spLocks noChangeShapeType="1"/>
          </p:cNvSpPr>
          <p:nvPr/>
        </p:nvSpPr>
        <p:spPr bwMode="auto">
          <a:xfrm>
            <a:off x="3369600"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2"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41" name="Rectangle 40"/>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3"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44"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Rectangle 78"/>
          <p:cNvSpPr>
            <a:spLocks noChangeArrowheads="1"/>
          </p:cNvSpPr>
          <p:nvPr/>
        </p:nvSpPr>
        <p:spPr bwMode="auto">
          <a:xfrm>
            <a:off x="0" y="1108075"/>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80"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Search for a transformation of </a:t>
            </a:r>
            <a:r>
              <a:rPr lang="en-GB" sz="1800" b="1" i="1" dirty="0" smtClean="0">
                <a:latin typeface="Arial" charset="0"/>
              </a:rPr>
              <a:t>X</a:t>
            </a:r>
            <a:r>
              <a:rPr lang="en-GB" sz="1800" b="1" dirty="0" smtClean="0">
                <a:latin typeface="Arial" charset="0"/>
              </a:rPr>
              <a:t> that has a limiting distribution </a:t>
            </a:r>
            <a:endParaRPr lang="en-GB" b="1" dirty="0">
              <a:latin typeface="Arial" charset="0"/>
            </a:endParaRPr>
          </a:p>
        </p:txBody>
      </p:sp>
      <p:sp>
        <p:nvSpPr>
          <p:cNvPr id="81" name="Line 15"/>
          <p:cNvSpPr>
            <a:spLocks noChangeShapeType="1"/>
          </p:cNvSpPr>
          <p:nvPr/>
        </p:nvSpPr>
        <p:spPr bwMode="auto">
          <a:xfrm>
            <a:off x="4439250" y="12183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5"/>
          <p:cNvSpPr>
            <a:spLocks noChangeArrowheads="1"/>
          </p:cNvSpPr>
          <p:nvPr/>
        </p:nvSpPr>
        <p:spPr bwMode="auto">
          <a:xfrm>
            <a:off x="700575" y="1653275"/>
            <a:ext cx="7740000" cy="26139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5" name="Text Box 6"/>
          <p:cNvSpPr txBox="1">
            <a:spLocks noChangeArrowheads="1"/>
          </p:cNvSpPr>
          <p:nvPr/>
        </p:nvSpPr>
        <p:spPr bwMode="auto">
          <a:xfrm>
            <a:off x="4676775" y="2265365"/>
            <a:ext cx="35528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mean stable, but variance → 0</a:t>
            </a:r>
            <a:endParaRPr lang="en-GB" b="1" dirty="0">
              <a:latin typeface="Arial" charset="0"/>
            </a:endParaRPr>
          </a:p>
        </p:txBody>
      </p:sp>
      <p:graphicFrame>
        <p:nvGraphicFramePr>
          <p:cNvPr id="38" name="Object 37"/>
          <p:cNvGraphicFramePr>
            <a:graphicFrameLocks noChangeAspect="1"/>
          </p:cNvGraphicFramePr>
          <p:nvPr>
            <p:extLst>
              <p:ext uri="{D42A27DB-BD31-4B8C-83A1-F6EECF244321}">
                <p14:modId xmlns:p14="http://schemas.microsoft.com/office/powerpoint/2010/main" val="955003905"/>
              </p:ext>
            </p:extLst>
          </p:nvPr>
        </p:nvGraphicFramePr>
        <p:xfrm>
          <a:off x="3709988" y="2181225"/>
          <a:ext cx="330200" cy="584200"/>
        </p:xfrm>
        <a:graphic>
          <a:graphicData uri="http://schemas.openxmlformats.org/presentationml/2006/ole">
            <mc:AlternateContent xmlns:mc="http://schemas.openxmlformats.org/markup-compatibility/2006">
              <mc:Choice xmlns:v="urn:schemas-microsoft-com:vml" Requires="v">
                <p:oleObj spid="_x0000_s225415" name="Equation" r:id="rId3" imgW="330120" imgH="583920" progId="Equation.3">
                  <p:embed/>
                </p:oleObj>
              </mc:Choice>
              <mc:Fallback>
                <p:oleObj name="Equation" r:id="rId3" imgW="330120" imgH="583920" progId="Equation.3">
                  <p:embed/>
                  <p:pic>
                    <p:nvPicPr>
                      <p:cNvPr id="0" name=""/>
                      <p:cNvPicPr>
                        <a:picLocks noChangeAspect="1" noChangeArrowheads="1"/>
                      </p:cNvPicPr>
                      <p:nvPr/>
                    </p:nvPicPr>
                    <p:blipFill>
                      <a:blip r:embed="rId4"/>
                      <a:srcRect/>
                      <a:stretch>
                        <a:fillRect/>
                      </a:stretch>
                    </p:blipFill>
                    <p:spPr bwMode="auto">
                      <a:xfrm>
                        <a:off x="3709988" y="2181225"/>
                        <a:ext cx="330200"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TextBox 39"/>
          <p:cNvSpPr txBox="1"/>
          <p:nvPr/>
        </p:nvSpPr>
        <p:spPr>
          <a:xfrm>
            <a:off x="1181100" y="2247900"/>
            <a:ext cx="342900" cy="369332"/>
          </a:xfrm>
          <a:prstGeom prst="rect">
            <a:avLst/>
          </a:prstGeom>
          <a:noFill/>
        </p:spPr>
        <p:txBody>
          <a:bodyPr wrap="square" rtlCol="0">
            <a:spAutoFit/>
          </a:bodyPr>
          <a:lstStyle/>
          <a:p>
            <a:r>
              <a:rPr lang="en-GB" sz="1800" b="1" i="1" dirty="0" smtClean="0"/>
              <a:t>X</a:t>
            </a:r>
            <a:endParaRPr lang="en-GB" sz="1800" b="1" i="1" dirty="0"/>
          </a:p>
        </p:txBody>
      </p:sp>
      <p:sp>
        <p:nvSpPr>
          <p:cNvPr id="42" name="TextBox 41"/>
          <p:cNvSpPr txBox="1"/>
          <p:nvPr/>
        </p:nvSpPr>
        <p:spPr>
          <a:xfrm>
            <a:off x="2600325" y="2257425"/>
            <a:ext cx="342900" cy="369332"/>
          </a:xfrm>
          <a:prstGeom prst="rect">
            <a:avLst/>
          </a:prstGeom>
          <a:noFill/>
        </p:spPr>
        <p:txBody>
          <a:bodyPr wrap="square" rtlCol="0">
            <a:spAutoFit/>
          </a:bodyPr>
          <a:lstStyle/>
          <a:p>
            <a:r>
              <a:rPr lang="en-GB" sz="1800" b="1" i="1" dirty="0" smtClean="0">
                <a:latin typeface="Symbol" pitchFamily="18" charset="2"/>
              </a:rPr>
              <a:t>m</a:t>
            </a:r>
            <a:endParaRPr lang="en-GB" sz="1800" b="1" i="1" dirty="0">
              <a:latin typeface="Symbol" pitchFamily="18" charset="2"/>
            </a:endParaRPr>
          </a:p>
        </p:txBody>
      </p:sp>
      <p:sp>
        <p:nvSpPr>
          <p:cNvPr id="45" name="Rectangle 44"/>
          <p:cNvSpPr/>
          <p:nvPr/>
        </p:nvSpPr>
        <p:spPr>
          <a:xfrm>
            <a:off x="745200" y="1696200"/>
            <a:ext cx="7653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 Box 6"/>
          <p:cNvSpPr txBox="1">
            <a:spLocks noChangeArrowheads="1"/>
          </p:cNvSpPr>
          <p:nvPr/>
        </p:nvSpPr>
        <p:spPr bwMode="auto">
          <a:xfrm>
            <a:off x="2381251" y="1665290"/>
            <a:ext cx="800099"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mean</a:t>
            </a:r>
            <a:endParaRPr lang="en-GB" b="1" dirty="0">
              <a:latin typeface="Arial" charset="0"/>
            </a:endParaRPr>
          </a:p>
        </p:txBody>
      </p:sp>
      <p:sp>
        <p:nvSpPr>
          <p:cNvPr id="47" name="Line 15"/>
          <p:cNvSpPr>
            <a:spLocks noChangeShapeType="1"/>
          </p:cNvSpPr>
          <p:nvPr/>
        </p:nvSpPr>
        <p:spPr bwMode="auto">
          <a:xfrm>
            <a:off x="1315050" y="23232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6"/>
          <p:cNvSpPr txBox="1">
            <a:spLocks noChangeArrowheads="1"/>
          </p:cNvSpPr>
          <p:nvPr/>
        </p:nvSpPr>
        <p:spPr bwMode="auto">
          <a:xfrm>
            <a:off x="3305175" y="1666800"/>
            <a:ext cx="11906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variance</a:t>
            </a:r>
            <a:endParaRPr lang="en-GB" b="1" dirty="0">
              <a:latin typeface="Arial" charset="0"/>
            </a:endParaRPr>
          </a:p>
        </p:txBody>
      </p:sp>
      <p:sp>
        <p:nvSpPr>
          <p:cNvPr id="49" name="Text Box 6"/>
          <p:cNvSpPr txBox="1">
            <a:spLocks noChangeArrowheads="1"/>
          </p:cNvSpPr>
          <p:nvPr/>
        </p:nvSpPr>
        <p:spPr bwMode="auto">
          <a:xfrm>
            <a:off x="4667250" y="1665290"/>
            <a:ext cx="33242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properties as </a:t>
            </a:r>
            <a:r>
              <a:rPr lang="en-GB" sz="1800" b="1" i="1" dirty="0" smtClean="0">
                <a:latin typeface="Arial" charset="0"/>
              </a:rPr>
              <a:t>n</a:t>
            </a:r>
            <a:r>
              <a:rPr lang="en-GB" sz="1800" b="1" dirty="0" smtClean="0">
                <a:latin typeface="Arial" charset="0"/>
              </a:rPr>
              <a:t> increases</a:t>
            </a:r>
            <a:endParaRPr lang="en-GB" b="1" dirty="0">
              <a:latin typeface="Arial" charset="0"/>
            </a:endParaRPr>
          </a:p>
        </p:txBody>
      </p:sp>
      <p:sp>
        <p:nvSpPr>
          <p:cNvPr id="50" name="Line 6"/>
          <p:cNvSpPr>
            <a:spLocks noChangeShapeType="1"/>
          </p:cNvSpPr>
          <p:nvPr/>
        </p:nvSpPr>
        <p:spPr bwMode="auto">
          <a:xfrm>
            <a:off x="723600" y="2063400"/>
            <a:ext cx="8416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528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225295"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25314" name="Text Box 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can deal with the vanishing variance problem by scaling the estimator by      .  This multiplies its variance by </a:t>
            </a:r>
            <a:r>
              <a:rPr lang="en-GB" sz="1500" b="1" i="1" dirty="0" smtClean="0"/>
              <a:t>n</a:t>
            </a:r>
            <a:r>
              <a:rPr lang="en-GB" sz="1500" b="1" dirty="0" smtClean="0"/>
              <a:t>, and so the variance becomes</a:t>
            </a:r>
            <a:r>
              <a:rPr lang="en-GB" b="1" dirty="0" smtClean="0"/>
              <a:t> </a:t>
            </a:r>
            <a:r>
              <a:rPr lang="en-GB" b="1" i="1" dirty="0">
                <a:latin typeface="Symbol" pitchFamily="18" charset="2"/>
              </a:rPr>
              <a:t>s</a:t>
            </a:r>
            <a:r>
              <a:rPr lang="en-GB" b="1" baseline="30000" dirty="0"/>
              <a:t>2</a:t>
            </a:r>
            <a:r>
              <a:rPr lang="en-GB" b="1" dirty="0"/>
              <a:t>, which is independent of </a:t>
            </a:r>
            <a:r>
              <a:rPr lang="en-GB" b="1" i="1" dirty="0"/>
              <a:t>n</a:t>
            </a:r>
            <a:r>
              <a:rPr lang="en-GB" b="1" dirty="0"/>
              <a:t>.  We are making progress in finding the appropriate transformation. </a:t>
            </a:r>
          </a:p>
        </p:txBody>
      </p:sp>
      <p:graphicFrame>
        <p:nvGraphicFramePr>
          <p:cNvPr id="225315" name="Object 35"/>
          <p:cNvGraphicFramePr>
            <a:graphicFrameLocks noChangeAspect="1"/>
          </p:cNvGraphicFramePr>
          <p:nvPr>
            <p:extLst>
              <p:ext uri="{D42A27DB-BD31-4B8C-83A1-F6EECF244321}">
                <p14:modId xmlns:p14="http://schemas.microsoft.com/office/powerpoint/2010/main" val="4287472867"/>
              </p:ext>
            </p:extLst>
          </p:nvPr>
        </p:nvGraphicFramePr>
        <p:xfrm>
          <a:off x="7346950" y="5857200"/>
          <a:ext cx="294916" cy="231869"/>
        </p:xfrm>
        <a:graphic>
          <a:graphicData uri="http://schemas.openxmlformats.org/presentationml/2006/ole">
            <mc:AlternateContent xmlns:mc="http://schemas.openxmlformats.org/markup-compatibility/2006">
              <mc:Choice xmlns:v="urn:schemas-microsoft-com:vml" Requires="v">
                <p:oleObj spid="_x0000_s237655" name="Equation" r:id="rId3" imgW="355320" imgH="279360" progId="Equation.3">
                  <p:embed/>
                </p:oleObj>
              </mc:Choice>
              <mc:Fallback>
                <p:oleObj name="Equation" r:id="rId3" imgW="355320" imgH="279360" progId="Equation.3">
                  <p:embed/>
                  <p:pic>
                    <p:nvPicPr>
                      <p:cNvPr id="0" name=""/>
                      <p:cNvPicPr>
                        <a:picLocks noChangeAspect="1" noChangeArrowheads="1"/>
                      </p:cNvPicPr>
                      <p:nvPr/>
                    </p:nvPicPr>
                    <p:blipFill>
                      <a:blip r:embed="rId4"/>
                      <a:srcRect/>
                      <a:stretch>
                        <a:fillRect/>
                      </a:stretch>
                    </p:blipFill>
                    <p:spPr bwMode="auto">
                      <a:xfrm>
                        <a:off x="7346950" y="5857200"/>
                        <a:ext cx="294916" cy="2318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1"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2"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58" name="Rectangle 57"/>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59"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60"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 name="Rectangle 85"/>
          <p:cNvSpPr>
            <a:spLocks noChangeArrowheads="1"/>
          </p:cNvSpPr>
          <p:nvPr/>
        </p:nvSpPr>
        <p:spPr bwMode="auto">
          <a:xfrm>
            <a:off x="0" y="1108075"/>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87"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Search for a transformation of </a:t>
            </a:r>
            <a:r>
              <a:rPr lang="en-GB" sz="1800" b="1" i="1" dirty="0" smtClean="0">
                <a:latin typeface="Arial" charset="0"/>
              </a:rPr>
              <a:t>X</a:t>
            </a:r>
            <a:r>
              <a:rPr lang="en-GB" sz="1800" b="1" dirty="0" smtClean="0">
                <a:latin typeface="Arial" charset="0"/>
              </a:rPr>
              <a:t> that has a limiting distribution </a:t>
            </a:r>
            <a:endParaRPr lang="en-GB" b="1" dirty="0">
              <a:latin typeface="Arial" charset="0"/>
            </a:endParaRPr>
          </a:p>
        </p:txBody>
      </p:sp>
      <p:sp>
        <p:nvSpPr>
          <p:cNvPr id="88" name="Line 15"/>
          <p:cNvSpPr>
            <a:spLocks noChangeShapeType="1"/>
          </p:cNvSpPr>
          <p:nvPr/>
        </p:nvSpPr>
        <p:spPr bwMode="auto">
          <a:xfrm>
            <a:off x="4439250" y="12183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5"/>
          <p:cNvSpPr>
            <a:spLocks noChangeArrowheads="1"/>
          </p:cNvSpPr>
          <p:nvPr/>
        </p:nvSpPr>
        <p:spPr bwMode="auto">
          <a:xfrm>
            <a:off x="700575" y="1653275"/>
            <a:ext cx="7740000" cy="2613925"/>
          </a:xfrm>
          <a:prstGeom prst="rect">
            <a:avLst/>
          </a:prstGeom>
          <a:solidFill>
            <a:srgbClr val="FBFCFF"/>
          </a:solidFill>
          <a:ln>
            <a:noFill/>
          </a:ln>
          <a:effectLst>
            <a:innerShdw blurRad="95250">
              <a:srgbClr val="004D99"/>
            </a:innerShdw>
          </a:effectLst>
        </p:spPr>
        <p:txBody>
          <a:bodyPr/>
          <a:lstStyle/>
          <a:p>
            <a:pPr>
              <a:defRPr/>
            </a:pPr>
            <a:endParaRPr lang="en-GB"/>
          </a:p>
        </p:txBody>
      </p:sp>
      <p:graphicFrame>
        <p:nvGraphicFramePr>
          <p:cNvPr id="35" name="Object 20"/>
          <p:cNvGraphicFramePr>
            <a:graphicFrameLocks noChangeAspect="1"/>
          </p:cNvGraphicFramePr>
          <p:nvPr>
            <p:extLst>
              <p:ext uri="{D42A27DB-BD31-4B8C-83A1-F6EECF244321}">
                <p14:modId xmlns:p14="http://schemas.microsoft.com/office/powerpoint/2010/main" val="46614846"/>
              </p:ext>
            </p:extLst>
          </p:nvPr>
        </p:nvGraphicFramePr>
        <p:xfrm>
          <a:off x="1090800" y="2962275"/>
          <a:ext cx="546100" cy="279400"/>
        </p:xfrm>
        <a:graphic>
          <a:graphicData uri="http://schemas.openxmlformats.org/presentationml/2006/ole">
            <mc:AlternateContent xmlns:mc="http://schemas.openxmlformats.org/markup-compatibility/2006">
              <mc:Choice xmlns:v="urn:schemas-microsoft-com:vml" Requires="v">
                <p:oleObj spid="_x0000_s237656" name="Equation" r:id="rId5" imgW="545760" imgH="279360" progId="Equation.3">
                  <p:embed/>
                </p:oleObj>
              </mc:Choice>
              <mc:Fallback>
                <p:oleObj name="Equation" r:id="rId5" imgW="545760" imgH="279360" progId="Equation.3">
                  <p:embed/>
                  <p:pic>
                    <p:nvPicPr>
                      <p:cNvPr id="0" name=""/>
                      <p:cNvPicPr>
                        <a:picLocks noChangeAspect="1" noChangeArrowheads="1"/>
                      </p:cNvPicPr>
                      <p:nvPr/>
                    </p:nvPicPr>
                    <p:blipFill>
                      <a:blip r:embed="rId6"/>
                      <a:srcRect/>
                      <a:stretch>
                        <a:fillRect/>
                      </a:stretch>
                    </p:blipFill>
                    <p:spPr bwMode="auto">
                      <a:xfrm>
                        <a:off x="1090800" y="2962275"/>
                        <a:ext cx="546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Line 21"/>
          <p:cNvSpPr>
            <a:spLocks noChangeShapeType="1"/>
          </p:cNvSpPr>
          <p:nvPr/>
        </p:nvSpPr>
        <p:spPr bwMode="auto">
          <a:xfrm>
            <a:off x="1454400" y="3014663"/>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Text Box 6"/>
          <p:cNvSpPr txBox="1">
            <a:spLocks noChangeArrowheads="1"/>
          </p:cNvSpPr>
          <p:nvPr/>
        </p:nvSpPr>
        <p:spPr bwMode="auto">
          <a:xfrm>
            <a:off x="4676775" y="2265365"/>
            <a:ext cx="35528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mean stable, but variance → 0</a:t>
            </a:r>
            <a:endParaRPr lang="en-GB" b="1" dirty="0">
              <a:latin typeface="Arial" charset="0"/>
            </a:endParaRPr>
          </a:p>
        </p:txBody>
      </p:sp>
      <p:sp>
        <p:nvSpPr>
          <p:cNvPr id="38" name="Text Box 6"/>
          <p:cNvSpPr txBox="1">
            <a:spLocks noChangeArrowheads="1"/>
          </p:cNvSpPr>
          <p:nvPr/>
        </p:nvSpPr>
        <p:spPr bwMode="auto">
          <a:xfrm>
            <a:off x="4676773" y="2932115"/>
            <a:ext cx="3086101" cy="6683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variance stable, but mean increases</a:t>
            </a:r>
            <a:endParaRPr lang="en-GB" b="1" dirty="0">
              <a:latin typeface="Arial" charset="0"/>
            </a:endParaRPr>
          </a:p>
        </p:txBody>
      </p:sp>
      <p:graphicFrame>
        <p:nvGraphicFramePr>
          <p:cNvPr id="39" name="Object 38"/>
          <p:cNvGraphicFramePr>
            <a:graphicFrameLocks noChangeAspect="1"/>
          </p:cNvGraphicFramePr>
          <p:nvPr>
            <p:extLst>
              <p:ext uri="{D42A27DB-BD31-4B8C-83A1-F6EECF244321}">
                <p14:modId xmlns:p14="http://schemas.microsoft.com/office/powerpoint/2010/main" val="585434076"/>
              </p:ext>
            </p:extLst>
          </p:nvPr>
        </p:nvGraphicFramePr>
        <p:xfrm>
          <a:off x="2513013" y="2963400"/>
          <a:ext cx="495300" cy="317500"/>
        </p:xfrm>
        <a:graphic>
          <a:graphicData uri="http://schemas.openxmlformats.org/presentationml/2006/ole">
            <mc:AlternateContent xmlns:mc="http://schemas.openxmlformats.org/markup-compatibility/2006">
              <mc:Choice xmlns:v="urn:schemas-microsoft-com:vml" Requires="v">
                <p:oleObj spid="_x0000_s237657" name="Equation" r:id="rId7" imgW="495000" imgH="317160" progId="Equation.3">
                  <p:embed/>
                </p:oleObj>
              </mc:Choice>
              <mc:Fallback>
                <p:oleObj name="Equation" r:id="rId7" imgW="495000" imgH="317160" progId="Equation.3">
                  <p:embed/>
                  <p:pic>
                    <p:nvPicPr>
                      <p:cNvPr id="0" name=""/>
                      <p:cNvPicPr>
                        <a:picLocks noChangeAspect="1" noChangeArrowheads="1"/>
                      </p:cNvPicPr>
                      <p:nvPr/>
                    </p:nvPicPr>
                    <p:blipFill>
                      <a:blip r:embed="rId8"/>
                      <a:srcRect/>
                      <a:stretch>
                        <a:fillRect/>
                      </a:stretch>
                    </p:blipFill>
                    <p:spPr bwMode="auto">
                      <a:xfrm>
                        <a:off x="2513013" y="2963400"/>
                        <a:ext cx="4953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955003905"/>
              </p:ext>
            </p:extLst>
          </p:nvPr>
        </p:nvGraphicFramePr>
        <p:xfrm>
          <a:off x="3709988" y="2181225"/>
          <a:ext cx="330200" cy="584200"/>
        </p:xfrm>
        <a:graphic>
          <a:graphicData uri="http://schemas.openxmlformats.org/presentationml/2006/ole">
            <mc:AlternateContent xmlns:mc="http://schemas.openxmlformats.org/markup-compatibility/2006">
              <mc:Choice xmlns:v="urn:schemas-microsoft-com:vml" Requires="v">
                <p:oleObj spid="_x0000_s237658" name="Equation" r:id="rId9" imgW="330120" imgH="583920" progId="Equation.3">
                  <p:embed/>
                </p:oleObj>
              </mc:Choice>
              <mc:Fallback>
                <p:oleObj name="Equation" r:id="rId9" imgW="330120" imgH="583920" progId="Equation.3">
                  <p:embed/>
                  <p:pic>
                    <p:nvPicPr>
                      <p:cNvPr id="0" name=""/>
                      <p:cNvPicPr>
                        <a:picLocks noChangeAspect="1" noChangeArrowheads="1"/>
                      </p:cNvPicPr>
                      <p:nvPr/>
                    </p:nvPicPr>
                    <p:blipFill>
                      <a:blip r:embed="rId10"/>
                      <a:srcRect/>
                      <a:stretch>
                        <a:fillRect/>
                      </a:stretch>
                    </p:blipFill>
                    <p:spPr bwMode="auto">
                      <a:xfrm>
                        <a:off x="3709988" y="2181225"/>
                        <a:ext cx="330200"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1006863577"/>
              </p:ext>
            </p:extLst>
          </p:nvPr>
        </p:nvGraphicFramePr>
        <p:xfrm>
          <a:off x="3719513" y="2956200"/>
          <a:ext cx="292100" cy="279400"/>
        </p:xfrm>
        <a:graphic>
          <a:graphicData uri="http://schemas.openxmlformats.org/presentationml/2006/ole">
            <mc:AlternateContent xmlns:mc="http://schemas.openxmlformats.org/markup-compatibility/2006">
              <mc:Choice xmlns:v="urn:schemas-microsoft-com:vml" Requires="v">
                <p:oleObj spid="_x0000_s237659" name="Equation" r:id="rId11" imgW="291960" imgH="279360" progId="Equation.3">
                  <p:embed/>
                </p:oleObj>
              </mc:Choice>
              <mc:Fallback>
                <p:oleObj name="Equation" r:id="rId11" imgW="291960" imgH="279360" progId="Equation.3">
                  <p:embed/>
                  <p:pic>
                    <p:nvPicPr>
                      <p:cNvPr id="0" name=""/>
                      <p:cNvPicPr>
                        <a:picLocks noChangeAspect="1" noChangeArrowheads="1"/>
                      </p:cNvPicPr>
                      <p:nvPr/>
                    </p:nvPicPr>
                    <p:blipFill>
                      <a:blip r:embed="rId12"/>
                      <a:srcRect/>
                      <a:stretch>
                        <a:fillRect/>
                      </a:stretch>
                    </p:blipFill>
                    <p:spPr bwMode="auto">
                      <a:xfrm>
                        <a:off x="3719513" y="2956200"/>
                        <a:ext cx="292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TextBox 41"/>
          <p:cNvSpPr txBox="1"/>
          <p:nvPr/>
        </p:nvSpPr>
        <p:spPr>
          <a:xfrm>
            <a:off x="1181100" y="2247900"/>
            <a:ext cx="342900" cy="369332"/>
          </a:xfrm>
          <a:prstGeom prst="rect">
            <a:avLst/>
          </a:prstGeom>
          <a:noFill/>
        </p:spPr>
        <p:txBody>
          <a:bodyPr wrap="square" rtlCol="0">
            <a:spAutoFit/>
          </a:bodyPr>
          <a:lstStyle/>
          <a:p>
            <a:r>
              <a:rPr lang="en-GB" sz="1800" b="1" i="1" dirty="0" smtClean="0"/>
              <a:t>X</a:t>
            </a:r>
            <a:endParaRPr lang="en-GB" sz="1800" b="1" i="1" dirty="0"/>
          </a:p>
        </p:txBody>
      </p:sp>
      <p:sp>
        <p:nvSpPr>
          <p:cNvPr id="43" name="TextBox 42"/>
          <p:cNvSpPr txBox="1"/>
          <p:nvPr/>
        </p:nvSpPr>
        <p:spPr>
          <a:xfrm>
            <a:off x="2600325" y="2257425"/>
            <a:ext cx="342900" cy="369332"/>
          </a:xfrm>
          <a:prstGeom prst="rect">
            <a:avLst/>
          </a:prstGeom>
          <a:noFill/>
        </p:spPr>
        <p:txBody>
          <a:bodyPr wrap="square" rtlCol="0">
            <a:spAutoFit/>
          </a:bodyPr>
          <a:lstStyle/>
          <a:p>
            <a:r>
              <a:rPr lang="en-GB" sz="1800" b="1" i="1" dirty="0" smtClean="0">
                <a:latin typeface="Symbol" pitchFamily="18" charset="2"/>
              </a:rPr>
              <a:t>m</a:t>
            </a:r>
            <a:endParaRPr lang="en-GB" sz="1800" b="1" i="1" dirty="0">
              <a:latin typeface="Symbol" pitchFamily="18" charset="2"/>
            </a:endParaRPr>
          </a:p>
        </p:txBody>
      </p:sp>
      <p:sp>
        <p:nvSpPr>
          <p:cNvPr id="44" name="Rectangle 43"/>
          <p:cNvSpPr/>
          <p:nvPr/>
        </p:nvSpPr>
        <p:spPr>
          <a:xfrm>
            <a:off x="745200" y="1696200"/>
            <a:ext cx="7653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 Box 6"/>
          <p:cNvSpPr txBox="1">
            <a:spLocks noChangeArrowheads="1"/>
          </p:cNvSpPr>
          <p:nvPr/>
        </p:nvSpPr>
        <p:spPr bwMode="auto">
          <a:xfrm>
            <a:off x="2381251" y="1665290"/>
            <a:ext cx="800099"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mean</a:t>
            </a:r>
            <a:endParaRPr lang="en-GB" b="1" dirty="0">
              <a:latin typeface="Arial" charset="0"/>
            </a:endParaRPr>
          </a:p>
        </p:txBody>
      </p:sp>
      <p:sp>
        <p:nvSpPr>
          <p:cNvPr id="46" name="Line 15"/>
          <p:cNvSpPr>
            <a:spLocks noChangeShapeType="1"/>
          </p:cNvSpPr>
          <p:nvPr/>
        </p:nvSpPr>
        <p:spPr bwMode="auto">
          <a:xfrm>
            <a:off x="1315050" y="23232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6"/>
          <p:cNvSpPr txBox="1">
            <a:spLocks noChangeArrowheads="1"/>
          </p:cNvSpPr>
          <p:nvPr/>
        </p:nvSpPr>
        <p:spPr bwMode="auto">
          <a:xfrm>
            <a:off x="3305175" y="1666800"/>
            <a:ext cx="11906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variance</a:t>
            </a:r>
            <a:endParaRPr lang="en-GB" b="1" dirty="0">
              <a:latin typeface="Arial" charset="0"/>
            </a:endParaRPr>
          </a:p>
        </p:txBody>
      </p:sp>
      <p:sp>
        <p:nvSpPr>
          <p:cNvPr id="48" name="Text Box 6"/>
          <p:cNvSpPr txBox="1">
            <a:spLocks noChangeArrowheads="1"/>
          </p:cNvSpPr>
          <p:nvPr/>
        </p:nvSpPr>
        <p:spPr bwMode="auto">
          <a:xfrm>
            <a:off x="4667250" y="1665290"/>
            <a:ext cx="33242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properties as </a:t>
            </a:r>
            <a:r>
              <a:rPr lang="en-GB" sz="1800" b="1" i="1" dirty="0" smtClean="0">
                <a:latin typeface="Arial" charset="0"/>
              </a:rPr>
              <a:t>n</a:t>
            </a:r>
            <a:r>
              <a:rPr lang="en-GB" sz="1800" b="1" dirty="0" smtClean="0">
                <a:latin typeface="Arial" charset="0"/>
              </a:rPr>
              <a:t> increases</a:t>
            </a:r>
            <a:endParaRPr lang="en-GB" b="1" dirty="0">
              <a:latin typeface="Arial" charset="0"/>
            </a:endParaRPr>
          </a:p>
        </p:txBody>
      </p:sp>
      <p:sp>
        <p:nvSpPr>
          <p:cNvPr id="49" name="Line 6"/>
          <p:cNvSpPr>
            <a:spLocks noChangeShapeType="1"/>
          </p:cNvSpPr>
          <p:nvPr/>
        </p:nvSpPr>
        <p:spPr bwMode="auto">
          <a:xfrm>
            <a:off x="723600" y="2063400"/>
            <a:ext cx="8416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6489962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14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231436"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31447"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However, </a:t>
            </a:r>
            <a:r>
              <a:rPr lang="en-GB" sz="1500" b="1" dirty="0" smtClean="0"/>
              <a:t>we now have a problem with the mean.  This is now        .  It </a:t>
            </a:r>
            <a:r>
              <a:rPr lang="en-GB" sz="1500" b="1" dirty="0"/>
              <a:t>increases with </a:t>
            </a:r>
            <a:r>
              <a:rPr lang="en-GB" sz="1500" b="1" i="1" dirty="0"/>
              <a:t>n</a:t>
            </a:r>
            <a:r>
              <a:rPr lang="en-GB" sz="1500" b="1" dirty="0"/>
              <a:t>, so </a:t>
            </a:r>
            <a:r>
              <a:rPr lang="en-GB" sz="1500" b="1" dirty="0" smtClean="0"/>
              <a:t>the statistic </a:t>
            </a:r>
            <a:r>
              <a:rPr lang="en-GB" sz="1500" b="1" dirty="0"/>
              <a:t>cannot have a limiting distribution.</a:t>
            </a:r>
            <a:endParaRPr lang="en-GB" b="1" dirty="0"/>
          </a:p>
        </p:txBody>
      </p:sp>
      <p:graphicFrame>
        <p:nvGraphicFramePr>
          <p:cNvPr id="231449" name="Object 25"/>
          <p:cNvGraphicFramePr>
            <a:graphicFrameLocks noChangeAspect="1"/>
          </p:cNvGraphicFramePr>
          <p:nvPr>
            <p:extLst>
              <p:ext uri="{D42A27DB-BD31-4B8C-83A1-F6EECF244321}">
                <p14:modId xmlns:p14="http://schemas.microsoft.com/office/powerpoint/2010/main" val="2458829881"/>
              </p:ext>
            </p:extLst>
          </p:nvPr>
        </p:nvGraphicFramePr>
        <p:xfrm>
          <a:off x="5911850" y="5861050"/>
          <a:ext cx="419100" cy="279400"/>
        </p:xfrm>
        <a:graphic>
          <a:graphicData uri="http://schemas.openxmlformats.org/presentationml/2006/ole">
            <mc:AlternateContent xmlns:mc="http://schemas.openxmlformats.org/markup-compatibility/2006">
              <mc:Choice xmlns:v="urn:schemas-microsoft-com:vml" Requires="v">
                <p:oleObj spid="_x0000_s231640" name="Equation" r:id="rId3" imgW="419040" imgH="279360" progId="Equation.3">
                  <p:embed/>
                </p:oleObj>
              </mc:Choice>
              <mc:Fallback>
                <p:oleObj name="Equation" r:id="rId3" imgW="419040" imgH="279360" progId="Equation.3">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1850" y="5861050"/>
                        <a:ext cx="419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2"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3"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37" name="Rectangle 36"/>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8"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39"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 name="Rectangle 80"/>
          <p:cNvSpPr>
            <a:spLocks noChangeArrowheads="1"/>
          </p:cNvSpPr>
          <p:nvPr/>
        </p:nvSpPr>
        <p:spPr bwMode="auto">
          <a:xfrm>
            <a:off x="0" y="1108075"/>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82"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Search for a transformation of </a:t>
            </a:r>
            <a:r>
              <a:rPr lang="en-GB" sz="1800" b="1" i="1" dirty="0" smtClean="0">
                <a:latin typeface="Arial" charset="0"/>
              </a:rPr>
              <a:t>X</a:t>
            </a:r>
            <a:r>
              <a:rPr lang="en-GB" sz="1800" b="1" dirty="0" smtClean="0">
                <a:latin typeface="Arial" charset="0"/>
              </a:rPr>
              <a:t> that has a limiting distribution </a:t>
            </a:r>
            <a:endParaRPr lang="en-GB" b="1" dirty="0">
              <a:latin typeface="Arial" charset="0"/>
            </a:endParaRPr>
          </a:p>
        </p:txBody>
      </p:sp>
      <p:sp>
        <p:nvSpPr>
          <p:cNvPr id="89" name="Line 15"/>
          <p:cNvSpPr>
            <a:spLocks noChangeShapeType="1"/>
          </p:cNvSpPr>
          <p:nvPr/>
        </p:nvSpPr>
        <p:spPr bwMode="auto">
          <a:xfrm>
            <a:off x="4439250" y="12183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5"/>
          <p:cNvSpPr>
            <a:spLocks noChangeArrowheads="1"/>
          </p:cNvSpPr>
          <p:nvPr/>
        </p:nvSpPr>
        <p:spPr bwMode="auto">
          <a:xfrm>
            <a:off x="700575" y="1653275"/>
            <a:ext cx="7740000" cy="2613925"/>
          </a:xfrm>
          <a:prstGeom prst="rect">
            <a:avLst/>
          </a:prstGeom>
          <a:solidFill>
            <a:srgbClr val="FBFCFF"/>
          </a:solidFill>
          <a:ln>
            <a:noFill/>
          </a:ln>
          <a:effectLst>
            <a:innerShdw blurRad="95250">
              <a:srgbClr val="004D99"/>
            </a:innerShdw>
          </a:effectLst>
        </p:spPr>
        <p:txBody>
          <a:bodyPr/>
          <a:lstStyle/>
          <a:p>
            <a:pPr>
              <a:defRPr/>
            </a:pPr>
            <a:endParaRPr lang="en-GB"/>
          </a:p>
        </p:txBody>
      </p:sp>
      <p:graphicFrame>
        <p:nvGraphicFramePr>
          <p:cNvPr id="36" name="Object 20"/>
          <p:cNvGraphicFramePr>
            <a:graphicFrameLocks noChangeAspect="1"/>
          </p:cNvGraphicFramePr>
          <p:nvPr>
            <p:extLst>
              <p:ext uri="{D42A27DB-BD31-4B8C-83A1-F6EECF244321}">
                <p14:modId xmlns:p14="http://schemas.microsoft.com/office/powerpoint/2010/main" val="3102889445"/>
              </p:ext>
            </p:extLst>
          </p:nvPr>
        </p:nvGraphicFramePr>
        <p:xfrm>
          <a:off x="1090800" y="2962275"/>
          <a:ext cx="546100" cy="279400"/>
        </p:xfrm>
        <a:graphic>
          <a:graphicData uri="http://schemas.openxmlformats.org/presentationml/2006/ole">
            <mc:AlternateContent xmlns:mc="http://schemas.openxmlformats.org/markup-compatibility/2006">
              <mc:Choice xmlns:v="urn:schemas-microsoft-com:vml" Requires="v">
                <p:oleObj spid="_x0000_s231641" name="Equation" r:id="rId5" imgW="545760" imgH="279360" progId="Equation.3">
                  <p:embed/>
                </p:oleObj>
              </mc:Choice>
              <mc:Fallback>
                <p:oleObj name="Equation" r:id="rId5" imgW="545760" imgH="279360" progId="Equation.3">
                  <p:embed/>
                  <p:pic>
                    <p:nvPicPr>
                      <p:cNvPr id="0" name=""/>
                      <p:cNvPicPr>
                        <a:picLocks noChangeAspect="1" noChangeArrowheads="1"/>
                      </p:cNvPicPr>
                      <p:nvPr/>
                    </p:nvPicPr>
                    <p:blipFill>
                      <a:blip r:embed="rId6"/>
                      <a:srcRect/>
                      <a:stretch>
                        <a:fillRect/>
                      </a:stretch>
                    </p:blipFill>
                    <p:spPr bwMode="auto">
                      <a:xfrm>
                        <a:off x="1090800" y="2962275"/>
                        <a:ext cx="546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Line 21"/>
          <p:cNvSpPr>
            <a:spLocks noChangeShapeType="1"/>
          </p:cNvSpPr>
          <p:nvPr/>
        </p:nvSpPr>
        <p:spPr bwMode="auto">
          <a:xfrm>
            <a:off x="1454400" y="3014663"/>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6"/>
          <p:cNvSpPr txBox="1">
            <a:spLocks noChangeArrowheads="1"/>
          </p:cNvSpPr>
          <p:nvPr/>
        </p:nvSpPr>
        <p:spPr bwMode="auto">
          <a:xfrm>
            <a:off x="4676775" y="2265365"/>
            <a:ext cx="35528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mean stable, but variance → 0</a:t>
            </a:r>
            <a:endParaRPr lang="en-GB" b="1" dirty="0">
              <a:latin typeface="Arial" charset="0"/>
            </a:endParaRPr>
          </a:p>
        </p:txBody>
      </p:sp>
      <p:sp>
        <p:nvSpPr>
          <p:cNvPr id="42" name="Text Box 6"/>
          <p:cNvSpPr txBox="1">
            <a:spLocks noChangeArrowheads="1"/>
          </p:cNvSpPr>
          <p:nvPr/>
        </p:nvSpPr>
        <p:spPr bwMode="auto">
          <a:xfrm>
            <a:off x="4676773" y="2932115"/>
            <a:ext cx="3086101" cy="6683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variance stable, but mean increases</a:t>
            </a:r>
            <a:endParaRPr lang="en-GB" b="1" dirty="0">
              <a:latin typeface="Arial" charset="0"/>
            </a:endParaRPr>
          </a:p>
        </p:txBody>
      </p:sp>
      <p:graphicFrame>
        <p:nvGraphicFramePr>
          <p:cNvPr id="43" name="Object 42"/>
          <p:cNvGraphicFramePr>
            <a:graphicFrameLocks noChangeAspect="1"/>
          </p:cNvGraphicFramePr>
          <p:nvPr>
            <p:extLst>
              <p:ext uri="{D42A27DB-BD31-4B8C-83A1-F6EECF244321}">
                <p14:modId xmlns:p14="http://schemas.microsoft.com/office/powerpoint/2010/main" val="3489262575"/>
              </p:ext>
            </p:extLst>
          </p:nvPr>
        </p:nvGraphicFramePr>
        <p:xfrm>
          <a:off x="2513013" y="2963400"/>
          <a:ext cx="495300" cy="317500"/>
        </p:xfrm>
        <a:graphic>
          <a:graphicData uri="http://schemas.openxmlformats.org/presentationml/2006/ole">
            <mc:AlternateContent xmlns:mc="http://schemas.openxmlformats.org/markup-compatibility/2006">
              <mc:Choice xmlns:v="urn:schemas-microsoft-com:vml" Requires="v">
                <p:oleObj spid="_x0000_s231642" name="Equation" r:id="rId7" imgW="495000" imgH="317160" progId="Equation.3">
                  <p:embed/>
                </p:oleObj>
              </mc:Choice>
              <mc:Fallback>
                <p:oleObj name="Equation" r:id="rId7" imgW="495000" imgH="317160" progId="Equation.3">
                  <p:embed/>
                  <p:pic>
                    <p:nvPicPr>
                      <p:cNvPr id="0" name=""/>
                      <p:cNvPicPr>
                        <a:picLocks noChangeAspect="1" noChangeArrowheads="1"/>
                      </p:cNvPicPr>
                      <p:nvPr/>
                    </p:nvPicPr>
                    <p:blipFill>
                      <a:blip r:embed="rId8"/>
                      <a:srcRect/>
                      <a:stretch>
                        <a:fillRect/>
                      </a:stretch>
                    </p:blipFill>
                    <p:spPr bwMode="auto">
                      <a:xfrm>
                        <a:off x="2513013" y="2963400"/>
                        <a:ext cx="4953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2308181351"/>
              </p:ext>
            </p:extLst>
          </p:nvPr>
        </p:nvGraphicFramePr>
        <p:xfrm>
          <a:off x="3709988" y="2181225"/>
          <a:ext cx="330200" cy="584200"/>
        </p:xfrm>
        <a:graphic>
          <a:graphicData uri="http://schemas.openxmlformats.org/presentationml/2006/ole">
            <mc:AlternateContent xmlns:mc="http://schemas.openxmlformats.org/markup-compatibility/2006">
              <mc:Choice xmlns:v="urn:schemas-microsoft-com:vml" Requires="v">
                <p:oleObj spid="_x0000_s231643" name="Equation" r:id="rId9" imgW="330120" imgH="583920" progId="Equation.3">
                  <p:embed/>
                </p:oleObj>
              </mc:Choice>
              <mc:Fallback>
                <p:oleObj name="Equation" r:id="rId9" imgW="330120" imgH="583920" progId="Equation.3">
                  <p:embed/>
                  <p:pic>
                    <p:nvPicPr>
                      <p:cNvPr id="0" name=""/>
                      <p:cNvPicPr>
                        <a:picLocks noChangeAspect="1" noChangeArrowheads="1"/>
                      </p:cNvPicPr>
                      <p:nvPr/>
                    </p:nvPicPr>
                    <p:blipFill>
                      <a:blip r:embed="rId10"/>
                      <a:srcRect/>
                      <a:stretch>
                        <a:fillRect/>
                      </a:stretch>
                    </p:blipFill>
                    <p:spPr bwMode="auto">
                      <a:xfrm>
                        <a:off x="3709988" y="2181225"/>
                        <a:ext cx="330200"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3115364444"/>
              </p:ext>
            </p:extLst>
          </p:nvPr>
        </p:nvGraphicFramePr>
        <p:xfrm>
          <a:off x="3719513" y="2956200"/>
          <a:ext cx="292100" cy="279400"/>
        </p:xfrm>
        <a:graphic>
          <a:graphicData uri="http://schemas.openxmlformats.org/presentationml/2006/ole">
            <mc:AlternateContent xmlns:mc="http://schemas.openxmlformats.org/markup-compatibility/2006">
              <mc:Choice xmlns:v="urn:schemas-microsoft-com:vml" Requires="v">
                <p:oleObj spid="_x0000_s231644" name="Equation" r:id="rId11" imgW="291960" imgH="279360" progId="Equation.3">
                  <p:embed/>
                </p:oleObj>
              </mc:Choice>
              <mc:Fallback>
                <p:oleObj name="Equation" r:id="rId11" imgW="291960" imgH="279360" progId="Equation.3">
                  <p:embed/>
                  <p:pic>
                    <p:nvPicPr>
                      <p:cNvPr id="0" name=""/>
                      <p:cNvPicPr>
                        <a:picLocks noChangeAspect="1" noChangeArrowheads="1"/>
                      </p:cNvPicPr>
                      <p:nvPr/>
                    </p:nvPicPr>
                    <p:blipFill>
                      <a:blip r:embed="rId12"/>
                      <a:srcRect/>
                      <a:stretch>
                        <a:fillRect/>
                      </a:stretch>
                    </p:blipFill>
                    <p:spPr bwMode="auto">
                      <a:xfrm>
                        <a:off x="3719513" y="2956200"/>
                        <a:ext cx="292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Box 46"/>
          <p:cNvSpPr txBox="1"/>
          <p:nvPr/>
        </p:nvSpPr>
        <p:spPr>
          <a:xfrm>
            <a:off x="1181100" y="2247900"/>
            <a:ext cx="342900" cy="369332"/>
          </a:xfrm>
          <a:prstGeom prst="rect">
            <a:avLst/>
          </a:prstGeom>
          <a:noFill/>
        </p:spPr>
        <p:txBody>
          <a:bodyPr wrap="square" rtlCol="0">
            <a:spAutoFit/>
          </a:bodyPr>
          <a:lstStyle/>
          <a:p>
            <a:r>
              <a:rPr lang="en-GB" sz="1800" b="1" i="1" dirty="0" smtClean="0"/>
              <a:t>X</a:t>
            </a:r>
            <a:endParaRPr lang="en-GB" sz="1800" b="1" i="1" dirty="0"/>
          </a:p>
        </p:txBody>
      </p:sp>
      <p:sp>
        <p:nvSpPr>
          <p:cNvPr id="48" name="TextBox 47"/>
          <p:cNvSpPr txBox="1"/>
          <p:nvPr/>
        </p:nvSpPr>
        <p:spPr>
          <a:xfrm>
            <a:off x="2600325" y="2257425"/>
            <a:ext cx="342900" cy="369332"/>
          </a:xfrm>
          <a:prstGeom prst="rect">
            <a:avLst/>
          </a:prstGeom>
          <a:noFill/>
        </p:spPr>
        <p:txBody>
          <a:bodyPr wrap="square" rtlCol="0">
            <a:spAutoFit/>
          </a:bodyPr>
          <a:lstStyle/>
          <a:p>
            <a:r>
              <a:rPr lang="en-GB" sz="1800" b="1" i="1" dirty="0" smtClean="0">
                <a:latin typeface="Symbol" pitchFamily="18" charset="2"/>
              </a:rPr>
              <a:t>m</a:t>
            </a:r>
            <a:endParaRPr lang="en-GB" sz="1800" b="1" i="1" dirty="0">
              <a:latin typeface="Symbol" pitchFamily="18" charset="2"/>
            </a:endParaRPr>
          </a:p>
        </p:txBody>
      </p:sp>
      <p:sp>
        <p:nvSpPr>
          <p:cNvPr id="53" name="Rectangle 52"/>
          <p:cNvSpPr/>
          <p:nvPr/>
        </p:nvSpPr>
        <p:spPr>
          <a:xfrm>
            <a:off x="745200" y="1696200"/>
            <a:ext cx="7653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 Box 6"/>
          <p:cNvSpPr txBox="1">
            <a:spLocks noChangeArrowheads="1"/>
          </p:cNvSpPr>
          <p:nvPr/>
        </p:nvSpPr>
        <p:spPr bwMode="auto">
          <a:xfrm>
            <a:off x="2381251" y="1665290"/>
            <a:ext cx="800099"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mean</a:t>
            </a:r>
            <a:endParaRPr lang="en-GB" b="1" dirty="0">
              <a:latin typeface="Arial" charset="0"/>
            </a:endParaRPr>
          </a:p>
        </p:txBody>
      </p:sp>
      <p:sp>
        <p:nvSpPr>
          <p:cNvPr id="55" name="Line 15"/>
          <p:cNvSpPr>
            <a:spLocks noChangeShapeType="1"/>
          </p:cNvSpPr>
          <p:nvPr/>
        </p:nvSpPr>
        <p:spPr bwMode="auto">
          <a:xfrm>
            <a:off x="1315050" y="23232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Text Box 6"/>
          <p:cNvSpPr txBox="1">
            <a:spLocks noChangeArrowheads="1"/>
          </p:cNvSpPr>
          <p:nvPr/>
        </p:nvSpPr>
        <p:spPr bwMode="auto">
          <a:xfrm>
            <a:off x="3305175" y="1666800"/>
            <a:ext cx="11906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variance</a:t>
            </a:r>
            <a:endParaRPr lang="en-GB" b="1" dirty="0">
              <a:latin typeface="Arial" charset="0"/>
            </a:endParaRPr>
          </a:p>
        </p:txBody>
      </p:sp>
      <p:sp>
        <p:nvSpPr>
          <p:cNvPr id="57" name="Text Box 6"/>
          <p:cNvSpPr txBox="1">
            <a:spLocks noChangeArrowheads="1"/>
          </p:cNvSpPr>
          <p:nvPr/>
        </p:nvSpPr>
        <p:spPr bwMode="auto">
          <a:xfrm>
            <a:off x="4667250" y="1665290"/>
            <a:ext cx="33242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properties as </a:t>
            </a:r>
            <a:r>
              <a:rPr lang="en-GB" sz="1800" b="1" i="1" dirty="0" smtClean="0">
                <a:latin typeface="Arial" charset="0"/>
              </a:rPr>
              <a:t>n</a:t>
            </a:r>
            <a:r>
              <a:rPr lang="en-GB" sz="1800" b="1" dirty="0" smtClean="0">
                <a:latin typeface="Arial" charset="0"/>
              </a:rPr>
              <a:t> increases</a:t>
            </a:r>
            <a:endParaRPr lang="en-GB" b="1" dirty="0">
              <a:latin typeface="Arial" charset="0"/>
            </a:endParaRPr>
          </a:p>
        </p:txBody>
      </p:sp>
      <p:sp>
        <p:nvSpPr>
          <p:cNvPr id="58" name="Line 6"/>
          <p:cNvSpPr>
            <a:spLocks noChangeShapeType="1"/>
          </p:cNvSpPr>
          <p:nvPr/>
        </p:nvSpPr>
        <p:spPr bwMode="auto">
          <a:xfrm>
            <a:off x="723600" y="2063400"/>
            <a:ext cx="8416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2304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30423"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To deal with this, we consider instead the statistic                  .  This is what we </a:t>
            </a:r>
            <a:r>
              <a:rPr lang="en-GB" sz="1500" b="1" dirty="0" smtClean="0"/>
              <a:t>need.  </a:t>
            </a:r>
            <a:r>
              <a:rPr lang="en-GB" b="1" dirty="0" smtClean="0"/>
              <a:t>Its mean is zero and its variance is unaffected.  The </a:t>
            </a:r>
            <a:r>
              <a:rPr lang="en-GB" b="1" dirty="0"/>
              <a:t>mean and variance are both independent of </a:t>
            </a:r>
            <a:r>
              <a:rPr lang="en-GB" b="1" i="1" dirty="0"/>
              <a:t>n</a:t>
            </a:r>
            <a:r>
              <a:rPr lang="en-GB" b="1" dirty="0"/>
              <a:t>, and so </a:t>
            </a:r>
            <a:r>
              <a:rPr lang="en-GB" b="1" dirty="0" smtClean="0"/>
              <a:t>this statistic </a:t>
            </a:r>
            <a:r>
              <a:rPr lang="en-GB" b="1" dirty="0"/>
              <a:t>can have a limiting distribution.</a:t>
            </a:r>
            <a:endParaRPr lang="en-GB" b="1" dirty="0">
              <a:cs typeface="Arial" charset="0"/>
            </a:endParaRPr>
          </a:p>
        </p:txBody>
      </p:sp>
      <p:graphicFrame>
        <p:nvGraphicFramePr>
          <p:cNvPr id="230424" name="Object 24"/>
          <p:cNvGraphicFramePr>
            <a:graphicFrameLocks noChangeAspect="1"/>
          </p:cNvGraphicFramePr>
          <p:nvPr>
            <p:extLst>
              <p:ext uri="{D42A27DB-BD31-4B8C-83A1-F6EECF244321}">
                <p14:modId xmlns:p14="http://schemas.microsoft.com/office/powerpoint/2010/main" val="2204544946"/>
              </p:ext>
            </p:extLst>
          </p:nvPr>
        </p:nvGraphicFramePr>
        <p:xfrm>
          <a:off x="4932363" y="5864400"/>
          <a:ext cx="914400" cy="279400"/>
        </p:xfrm>
        <a:graphic>
          <a:graphicData uri="http://schemas.openxmlformats.org/presentationml/2006/ole">
            <mc:AlternateContent xmlns:mc="http://schemas.openxmlformats.org/markup-compatibility/2006">
              <mc:Choice xmlns:v="urn:schemas-microsoft-com:vml" Requires="v">
                <p:oleObj spid="_x0000_s230688" name="Equation" r:id="rId3" imgW="914400" imgH="279360" progId="Equation.3">
                  <p:embed/>
                </p:oleObj>
              </mc:Choice>
              <mc:Fallback>
                <p:oleObj name="Equation" r:id="rId3" imgW="914400" imgH="279360" progId="Equation.3">
                  <p:embed/>
                  <p:pic>
                    <p:nvPicPr>
                      <p:cNvPr id="0"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5864400"/>
                        <a:ext cx="9144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0425" name="Line 25"/>
          <p:cNvSpPr>
            <a:spLocks noChangeShapeType="1"/>
          </p:cNvSpPr>
          <p:nvPr/>
        </p:nvSpPr>
        <p:spPr bwMode="auto">
          <a:xfrm>
            <a:off x="5318125" y="5891213"/>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1"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45" name="Rectangle 44"/>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6"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47"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6" name="Rectangle 95"/>
          <p:cNvSpPr>
            <a:spLocks noChangeArrowheads="1"/>
          </p:cNvSpPr>
          <p:nvPr/>
        </p:nvSpPr>
        <p:spPr bwMode="auto">
          <a:xfrm>
            <a:off x="0" y="1108075"/>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97"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Search for a transformation of </a:t>
            </a:r>
            <a:r>
              <a:rPr lang="en-GB" sz="1800" b="1" i="1" dirty="0" smtClean="0">
                <a:latin typeface="Arial" charset="0"/>
              </a:rPr>
              <a:t>X</a:t>
            </a:r>
            <a:r>
              <a:rPr lang="en-GB" sz="1800" b="1" dirty="0" smtClean="0">
                <a:latin typeface="Arial" charset="0"/>
              </a:rPr>
              <a:t> that has a limiting distribution </a:t>
            </a:r>
            <a:endParaRPr lang="en-GB" b="1" dirty="0">
              <a:latin typeface="Arial" charset="0"/>
            </a:endParaRPr>
          </a:p>
        </p:txBody>
      </p:sp>
      <p:sp>
        <p:nvSpPr>
          <p:cNvPr id="98" name="Line 15"/>
          <p:cNvSpPr>
            <a:spLocks noChangeShapeType="1"/>
          </p:cNvSpPr>
          <p:nvPr/>
        </p:nvSpPr>
        <p:spPr bwMode="auto">
          <a:xfrm>
            <a:off x="4439250" y="12183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5"/>
          <p:cNvSpPr>
            <a:spLocks noChangeArrowheads="1"/>
          </p:cNvSpPr>
          <p:nvPr/>
        </p:nvSpPr>
        <p:spPr bwMode="auto">
          <a:xfrm>
            <a:off x="700575" y="1653275"/>
            <a:ext cx="7740000" cy="2613925"/>
          </a:xfrm>
          <a:prstGeom prst="rect">
            <a:avLst/>
          </a:prstGeom>
          <a:solidFill>
            <a:srgbClr val="FBFCFF"/>
          </a:solidFill>
          <a:ln>
            <a:noFill/>
          </a:ln>
          <a:effectLst>
            <a:innerShdw blurRad="95250">
              <a:srgbClr val="004D99"/>
            </a:innerShdw>
          </a:effectLst>
        </p:spPr>
        <p:txBody>
          <a:bodyPr/>
          <a:lstStyle/>
          <a:p>
            <a:pPr>
              <a:defRPr/>
            </a:pPr>
            <a:endParaRPr lang="en-GB"/>
          </a:p>
        </p:txBody>
      </p:sp>
      <p:graphicFrame>
        <p:nvGraphicFramePr>
          <p:cNvPr id="41" name="Object 20"/>
          <p:cNvGraphicFramePr>
            <a:graphicFrameLocks noChangeAspect="1"/>
          </p:cNvGraphicFramePr>
          <p:nvPr>
            <p:extLst>
              <p:ext uri="{D42A27DB-BD31-4B8C-83A1-F6EECF244321}">
                <p14:modId xmlns:p14="http://schemas.microsoft.com/office/powerpoint/2010/main" val="3102889445"/>
              </p:ext>
            </p:extLst>
          </p:nvPr>
        </p:nvGraphicFramePr>
        <p:xfrm>
          <a:off x="1090800" y="2962275"/>
          <a:ext cx="546100" cy="279400"/>
        </p:xfrm>
        <a:graphic>
          <a:graphicData uri="http://schemas.openxmlformats.org/presentationml/2006/ole">
            <mc:AlternateContent xmlns:mc="http://schemas.openxmlformats.org/markup-compatibility/2006">
              <mc:Choice xmlns:v="urn:schemas-microsoft-com:vml" Requires="v">
                <p:oleObj spid="_x0000_s230689" name="Equation" r:id="rId5" imgW="545760" imgH="279360" progId="Equation.3">
                  <p:embed/>
                </p:oleObj>
              </mc:Choice>
              <mc:Fallback>
                <p:oleObj name="Equation" r:id="rId5" imgW="545760" imgH="279360" progId="Equation.3">
                  <p:embed/>
                  <p:pic>
                    <p:nvPicPr>
                      <p:cNvPr id="0" name=""/>
                      <p:cNvPicPr>
                        <a:picLocks noChangeAspect="1" noChangeArrowheads="1"/>
                      </p:cNvPicPr>
                      <p:nvPr/>
                    </p:nvPicPr>
                    <p:blipFill>
                      <a:blip r:embed="rId6"/>
                      <a:srcRect/>
                      <a:stretch>
                        <a:fillRect/>
                      </a:stretch>
                    </p:blipFill>
                    <p:spPr bwMode="auto">
                      <a:xfrm>
                        <a:off x="1090800" y="2962275"/>
                        <a:ext cx="546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Line 21"/>
          <p:cNvSpPr>
            <a:spLocks noChangeShapeType="1"/>
          </p:cNvSpPr>
          <p:nvPr/>
        </p:nvSpPr>
        <p:spPr bwMode="auto">
          <a:xfrm>
            <a:off x="1454400" y="3014663"/>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Text Box 6"/>
          <p:cNvSpPr txBox="1">
            <a:spLocks noChangeArrowheads="1"/>
          </p:cNvSpPr>
          <p:nvPr/>
        </p:nvSpPr>
        <p:spPr bwMode="auto">
          <a:xfrm>
            <a:off x="4676775" y="2265365"/>
            <a:ext cx="35528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mean stable, but variance → 0</a:t>
            </a:r>
            <a:endParaRPr lang="en-GB" b="1" dirty="0">
              <a:latin typeface="Arial" charset="0"/>
            </a:endParaRPr>
          </a:p>
        </p:txBody>
      </p:sp>
      <p:sp>
        <p:nvSpPr>
          <p:cNvPr id="44" name="Text Box 6"/>
          <p:cNvSpPr txBox="1">
            <a:spLocks noChangeArrowheads="1"/>
          </p:cNvSpPr>
          <p:nvPr/>
        </p:nvSpPr>
        <p:spPr bwMode="auto">
          <a:xfrm>
            <a:off x="4676773" y="2932115"/>
            <a:ext cx="3086101" cy="6683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variance stable, but mean increases</a:t>
            </a:r>
            <a:endParaRPr lang="en-GB" b="1" dirty="0">
              <a:latin typeface="Arial" charset="0"/>
            </a:endParaRPr>
          </a:p>
        </p:txBody>
      </p:sp>
      <p:graphicFrame>
        <p:nvGraphicFramePr>
          <p:cNvPr id="48" name="Object 47"/>
          <p:cNvGraphicFramePr>
            <a:graphicFrameLocks noChangeAspect="1"/>
          </p:cNvGraphicFramePr>
          <p:nvPr>
            <p:extLst>
              <p:ext uri="{D42A27DB-BD31-4B8C-83A1-F6EECF244321}">
                <p14:modId xmlns:p14="http://schemas.microsoft.com/office/powerpoint/2010/main" val="3489262575"/>
              </p:ext>
            </p:extLst>
          </p:nvPr>
        </p:nvGraphicFramePr>
        <p:xfrm>
          <a:off x="2513013" y="2963400"/>
          <a:ext cx="495300" cy="317500"/>
        </p:xfrm>
        <a:graphic>
          <a:graphicData uri="http://schemas.openxmlformats.org/presentationml/2006/ole">
            <mc:AlternateContent xmlns:mc="http://schemas.openxmlformats.org/markup-compatibility/2006">
              <mc:Choice xmlns:v="urn:schemas-microsoft-com:vml" Requires="v">
                <p:oleObj spid="_x0000_s230690" name="Equation" r:id="rId7" imgW="495000" imgH="317160" progId="Equation.3">
                  <p:embed/>
                </p:oleObj>
              </mc:Choice>
              <mc:Fallback>
                <p:oleObj name="Equation" r:id="rId7" imgW="495000" imgH="317160" progId="Equation.3">
                  <p:embed/>
                  <p:pic>
                    <p:nvPicPr>
                      <p:cNvPr id="0" name=""/>
                      <p:cNvPicPr>
                        <a:picLocks noChangeAspect="1" noChangeArrowheads="1"/>
                      </p:cNvPicPr>
                      <p:nvPr/>
                    </p:nvPicPr>
                    <p:blipFill>
                      <a:blip r:embed="rId8"/>
                      <a:srcRect/>
                      <a:stretch>
                        <a:fillRect/>
                      </a:stretch>
                    </p:blipFill>
                    <p:spPr bwMode="auto">
                      <a:xfrm>
                        <a:off x="2513013" y="2963400"/>
                        <a:ext cx="4953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2308181351"/>
              </p:ext>
            </p:extLst>
          </p:nvPr>
        </p:nvGraphicFramePr>
        <p:xfrm>
          <a:off x="3709988" y="2181225"/>
          <a:ext cx="330200" cy="584200"/>
        </p:xfrm>
        <a:graphic>
          <a:graphicData uri="http://schemas.openxmlformats.org/presentationml/2006/ole">
            <mc:AlternateContent xmlns:mc="http://schemas.openxmlformats.org/markup-compatibility/2006">
              <mc:Choice xmlns:v="urn:schemas-microsoft-com:vml" Requires="v">
                <p:oleObj spid="_x0000_s230691" name="Equation" r:id="rId9" imgW="330120" imgH="583920" progId="Equation.3">
                  <p:embed/>
                </p:oleObj>
              </mc:Choice>
              <mc:Fallback>
                <p:oleObj name="Equation" r:id="rId9" imgW="330120" imgH="583920" progId="Equation.3">
                  <p:embed/>
                  <p:pic>
                    <p:nvPicPr>
                      <p:cNvPr id="0" name=""/>
                      <p:cNvPicPr>
                        <a:picLocks noChangeAspect="1" noChangeArrowheads="1"/>
                      </p:cNvPicPr>
                      <p:nvPr/>
                    </p:nvPicPr>
                    <p:blipFill>
                      <a:blip r:embed="rId10"/>
                      <a:srcRect/>
                      <a:stretch>
                        <a:fillRect/>
                      </a:stretch>
                    </p:blipFill>
                    <p:spPr bwMode="auto">
                      <a:xfrm>
                        <a:off x="3709988" y="2181225"/>
                        <a:ext cx="330200"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3115364444"/>
              </p:ext>
            </p:extLst>
          </p:nvPr>
        </p:nvGraphicFramePr>
        <p:xfrm>
          <a:off x="3719513" y="2956200"/>
          <a:ext cx="292100" cy="279400"/>
        </p:xfrm>
        <a:graphic>
          <a:graphicData uri="http://schemas.openxmlformats.org/presentationml/2006/ole">
            <mc:AlternateContent xmlns:mc="http://schemas.openxmlformats.org/markup-compatibility/2006">
              <mc:Choice xmlns:v="urn:schemas-microsoft-com:vml" Requires="v">
                <p:oleObj spid="_x0000_s230692" name="Equation" r:id="rId11" imgW="291960" imgH="279360" progId="Equation.3">
                  <p:embed/>
                </p:oleObj>
              </mc:Choice>
              <mc:Fallback>
                <p:oleObj name="Equation" r:id="rId11" imgW="291960" imgH="279360" progId="Equation.3">
                  <p:embed/>
                  <p:pic>
                    <p:nvPicPr>
                      <p:cNvPr id="0" name=""/>
                      <p:cNvPicPr>
                        <a:picLocks noChangeAspect="1" noChangeArrowheads="1"/>
                      </p:cNvPicPr>
                      <p:nvPr/>
                    </p:nvPicPr>
                    <p:blipFill>
                      <a:blip r:embed="rId12"/>
                      <a:srcRect/>
                      <a:stretch>
                        <a:fillRect/>
                      </a:stretch>
                    </p:blipFill>
                    <p:spPr bwMode="auto">
                      <a:xfrm>
                        <a:off x="3719513" y="2956200"/>
                        <a:ext cx="292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1266708750"/>
              </p:ext>
            </p:extLst>
          </p:nvPr>
        </p:nvGraphicFramePr>
        <p:xfrm>
          <a:off x="1090613" y="3723000"/>
          <a:ext cx="1092200" cy="317500"/>
        </p:xfrm>
        <a:graphic>
          <a:graphicData uri="http://schemas.openxmlformats.org/presentationml/2006/ole">
            <mc:AlternateContent xmlns:mc="http://schemas.openxmlformats.org/markup-compatibility/2006">
              <mc:Choice xmlns:v="urn:schemas-microsoft-com:vml" Requires="v">
                <p:oleObj spid="_x0000_s230693" name="Equation" r:id="rId13" imgW="1091880" imgH="317160" progId="Equation.3">
                  <p:embed/>
                </p:oleObj>
              </mc:Choice>
              <mc:Fallback>
                <p:oleObj name="Equation" r:id="rId13" imgW="1091880" imgH="317160" progId="Equation.3">
                  <p:embed/>
                  <p:pic>
                    <p:nvPicPr>
                      <p:cNvPr id="0" name=""/>
                      <p:cNvPicPr>
                        <a:picLocks noChangeAspect="1" noChangeArrowheads="1"/>
                      </p:cNvPicPr>
                      <p:nvPr/>
                    </p:nvPicPr>
                    <p:blipFill>
                      <a:blip r:embed="rId14"/>
                      <a:srcRect/>
                      <a:stretch>
                        <a:fillRect/>
                      </a:stretch>
                    </p:blipFill>
                    <p:spPr bwMode="auto">
                      <a:xfrm>
                        <a:off x="1090613" y="3723000"/>
                        <a:ext cx="10922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 name="TextBox 51"/>
          <p:cNvSpPr txBox="1"/>
          <p:nvPr/>
        </p:nvSpPr>
        <p:spPr>
          <a:xfrm>
            <a:off x="1181100" y="2247900"/>
            <a:ext cx="342900" cy="369332"/>
          </a:xfrm>
          <a:prstGeom prst="rect">
            <a:avLst/>
          </a:prstGeom>
          <a:noFill/>
        </p:spPr>
        <p:txBody>
          <a:bodyPr wrap="square" rtlCol="0">
            <a:spAutoFit/>
          </a:bodyPr>
          <a:lstStyle/>
          <a:p>
            <a:r>
              <a:rPr lang="en-GB" sz="1800" b="1" i="1" dirty="0" smtClean="0"/>
              <a:t>X</a:t>
            </a:r>
            <a:endParaRPr lang="en-GB" sz="1800" b="1" i="1" dirty="0"/>
          </a:p>
        </p:txBody>
      </p:sp>
      <p:sp>
        <p:nvSpPr>
          <p:cNvPr id="53" name="TextBox 52"/>
          <p:cNvSpPr txBox="1"/>
          <p:nvPr/>
        </p:nvSpPr>
        <p:spPr>
          <a:xfrm>
            <a:off x="2600325" y="2257425"/>
            <a:ext cx="342900" cy="369332"/>
          </a:xfrm>
          <a:prstGeom prst="rect">
            <a:avLst/>
          </a:prstGeom>
          <a:noFill/>
        </p:spPr>
        <p:txBody>
          <a:bodyPr wrap="square" rtlCol="0">
            <a:spAutoFit/>
          </a:bodyPr>
          <a:lstStyle/>
          <a:p>
            <a:r>
              <a:rPr lang="en-GB" sz="1800" b="1" i="1" dirty="0" smtClean="0">
                <a:latin typeface="Symbol" pitchFamily="18" charset="2"/>
              </a:rPr>
              <a:t>m</a:t>
            </a:r>
            <a:endParaRPr lang="en-GB" sz="1800" b="1" i="1" dirty="0">
              <a:latin typeface="Symbol" pitchFamily="18" charset="2"/>
            </a:endParaRPr>
          </a:p>
        </p:txBody>
      </p:sp>
      <p:sp>
        <p:nvSpPr>
          <p:cNvPr id="54" name="TextBox 53"/>
          <p:cNvSpPr txBox="1"/>
          <p:nvPr/>
        </p:nvSpPr>
        <p:spPr>
          <a:xfrm>
            <a:off x="2590800" y="3690600"/>
            <a:ext cx="342900" cy="369332"/>
          </a:xfrm>
          <a:prstGeom prst="rect">
            <a:avLst/>
          </a:prstGeom>
          <a:noFill/>
        </p:spPr>
        <p:txBody>
          <a:bodyPr wrap="square" rtlCol="0">
            <a:spAutoFit/>
          </a:bodyPr>
          <a:lstStyle/>
          <a:p>
            <a:r>
              <a:rPr lang="en-GB" sz="1800" b="1" dirty="0" smtClean="0">
                <a:latin typeface="Arial" pitchFamily="34" charset="0"/>
                <a:cs typeface="Arial" pitchFamily="34" charset="0"/>
              </a:rPr>
              <a:t>0</a:t>
            </a:r>
            <a:endParaRPr lang="en-GB" sz="1800" b="1" dirty="0">
              <a:latin typeface="Arial" pitchFamily="34" charset="0"/>
              <a:cs typeface="Arial" pitchFamily="34" charset="0"/>
            </a:endParaRPr>
          </a:p>
        </p:txBody>
      </p:sp>
      <p:graphicFrame>
        <p:nvGraphicFramePr>
          <p:cNvPr id="55" name="Object 54"/>
          <p:cNvGraphicFramePr>
            <a:graphicFrameLocks noChangeAspect="1"/>
          </p:cNvGraphicFramePr>
          <p:nvPr>
            <p:extLst>
              <p:ext uri="{D42A27DB-BD31-4B8C-83A1-F6EECF244321}">
                <p14:modId xmlns:p14="http://schemas.microsoft.com/office/powerpoint/2010/main" val="2813078763"/>
              </p:ext>
            </p:extLst>
          </p:nvPr>
        </p:nvGraphicFramePr>
        <p:xfrm>
          <a:off x="3719513" y="3719400"/>
          <a:ext cx="292100" cy="279400"/>
        </p:xfrm>
        <a:graphic>
          <a:graphicData uri="http://schemas.openxmlformats.org/presentationml/2006/ole">
            <mc:AlternateContent xmlns:mc="http://schemas.openxmlformats.org/markup-compatibility/2006">
              <mc:Choice xmlns:v="urn:schemas-microsoft-com:vml" Requires="v">
                <p:oleObj spid="_x0000_s230694" name="Equation" r:id="rId15" imgW="291960" imgH="279360" progId="Equation.3">
                  <p:embed/>
                </p:oleObj>
              </mc:Choice>
              <mc:Fallback>
                <p:oleObj name="Equation" r:id="rId15" imgW="291960" imgH="2793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19513" y="3719400"/>
                        <a:ext cx="292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6" name="Text Box 6"/>
          <p:cNvSpPr txBox="1">
            <a:spLocks noChangeArrowheads="1"/>
          </p:cNvSpPr>
          <p:nvPr/>
        </p:nvSpPr>
        <p:spPr bwMode="auto">
          <a:xfrm>
            <a:off x="4676400" y="3694115"/>
            <a:ext cx="35528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mean and variance both stable</a:t>
            </a:r>
            <a:endParaRPr lang="en-GB" b="1" dirty="0">
              <a:latin typeface="Arial" charset="0"/>
            </a:endParaRPr>
          </a:p>
        </p:txBody>
      </p:sp>
      <p:sp>
        <p:nvSpPr>
          <p:cNvPr id="57" name="Line 19"/>
          <p:cNvSpPr>
            <a:spLocks noChangeShapeType="1"/>
          </p:cNvSpPr>
          <p:nvPr/>
        </p:nvSpPr>
        <p:spPr bwMode="auto">
          <a:xfrm>
            <a:off x="1548000" y="37734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Rectangle 57"/>
          <p:cNvSpPr/>
          <p:nvPr/>
        </p:nvSpPr>
        <p:spPr>
          <a:xfrm>
            <a:off x="745200" y="1696200"/>
            <a:ext cx="7653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Text Box 6"/>
          <p:cNvSpPr txBox="1">
            <a:spLocks noChangeArrowheads="1"/>
          </p:cNvSpPr>
          <p:nvPr/>
        </p:nvSpPr>
        <p:spPr bwMode="auto">
          <a:xfrm>
            <a:off x="2381251" y="1665290"/>
            <a:ext cx="800099"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mean</a:t>
            </a:r>
            <a:endParaRPr lang="en-GB" b="1" dirty="0">
              <a:latin typeface="Arial" charset="0"/>
            </a:endParaRPr>
          </a:p>
        </p:txBody>
      </p:sp>
      <p:sp>
        <p:nvSpPr>
          <p:cNvPr id="60" name="Line 15"/>
          <p:cNvSpPr>
            <a:spLocks noChangeShapeType="1"/>
          </p:cNvSpPr>
          <p:nvPr/>
        </p:nvSpPr>
        <p:spPr bwMode="auto">
          <a:xfrm>
            <a:off x="1315050" y="23232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Text Box 6"/>
          <p:cNvSpPr txBox="1">
            <a:spLocks noChangeArrowheads="1"/>
          </p:cNvSpPr>
          <p:nvPr/>
        </p:nvSpPr>
        <p:spPr bwMode="auto">
          <a:xfrm>
            <a:off x="3305175" y="1666800"/>
            <a:ext cx="11906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variance</a:t>
            </a:r>
            <a:endParaRPr lang="en-GB" b="1" dirty="0">
              <a:latin typeface="Arial" charset="0"/>
            </a:endParaRPr>
          </a:p>
        </p:txBody>
      </p:sp>
      <p:sp>
        <p:nvSpPr>
          <p:cNvPr id="62" name="Text Box 6"/>
          <p:cNvSpPr txBox="1">
            <a:spLocks noChangeArrowheads="1"/>
          </p:cNvSpPr>
          <p:nvPr/>
        </p:nvSpPr>
        <p:spPr bwMode="auto">
          <a:xfrm>
            <a:off x="4667250" y="1665290"/>
            <a:ext cx="33242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properties as </a:t>
            </a:r>
            <a:r>
              <a:rPr lang="en-GB" sz="1800" b="1" i="1" dirty="0" smtClean="0">
                <a:latin typeface="Arial" charset="0"/>
              </a:rPr>
              <a:t>n</a:t>
            </a:r>
            <a:r>
              <a:rPr lang="en-GB" sz="1800" b="1" dirty="0" smtClean="0">
                <a:latin typeface="Arial" charset="0"/>
              </a:rPr>
              <a:t> increases</a:t>
            </a:r>
            <a:endParaRPr lang="en-GB" b="1" dirty="0">
              <a:latin typeface="Arial" charset="0"/>
            </a:endParaRPr>
          </a:p>
        </p:txBody>
      </p:sp>
      <p:sp>
        <p:nvSpPr>
          <p:cNvPr id="63" name="Line 6"/>
          <p:cNvSpPr>
            <a:spLocks noChangeShapeType="1"/>
          </p:cNvSpPr>
          <p:nvPr/>
        </p:nvSpPr>
        <p:spPr bwMode="auto">
          <a:xfrm>
            <a:off x="723600" y="2063400"/>
            <a:ext cx="8416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2304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30423"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The </a:t>
            </a:r>
            <a:r>
              <a:rPr lang="en-GB" sz="1500" b="1" dirty="0" err="1"/>
              <a:t>Lindeberg</a:t>
            </a:r>
            <a:r>
              <a:rPr lang="en-GB" sz="1500" b="1" dirty="0">
                <a:cs typeface="Arial" charset="0"/>
              </a:rPr>
              <a:t>–Levy central limit theorem states that, as </a:t>
            </a:r>
            <a:r>
              <a:rPr lang="en-GB" sz="1500" b="1" i="1" dirty="0">
                <a:cs typeface="Arial" charset="0"/>
              </a:rPr>
              <a:t>n</a:t>
            </a:r>
            <a:r>
              <a:rPr lang="en-GB" sz="1500" b="1" dirty="0">
                <a:cs typeface="Arial" charset="0"/>
              </a:rPr>
              <a:t> tends to infinity, </a:t>
            </a:r>
            <a:r>
              <a:rPr lang="en-GB" sz="1500" b="1" dirty="0" smtClean="0">
                <a:cs typeface="Arial" charset="0"/>
              </a:rPr>
              <a:t>this statistic has </a:t>
            </a:r>
            <a:r>
              <a:rPr lang="en-GB" sz="1500" b="1" dirty="0">
                <a:cs typeface="Arial" charset="0"/>
              </a:rPr>
              <a:t>a normal distribution with mean zero and variance </a:t>
            </a:r>
            <a:r>
              <a:rPr lang="en-GB" sz="1500" b="1" i="1" dirty="0">
                <a:latin typeface="Symbol" pitchFamily="18" charset="2"/>
                <a:cs typeface="Arial" charset="0"/>
              </a:rPr>
              <a:t>s</a:t>
            </a:r>
            <a:r>
              <a:rPr lang="en-GB" sz="1500" b="1" baseline="30000" dirty="0">
                <a:cs typeface="Arial" charset="0"/>
              </a:rPr>
              <a:t>2</a:t>
            </a:r>
            <a:r>
              <a:rPr lang="en-GB" sz="1500" b="1" dirty="0">
                <a:cs typeface="Arial" charset="0"/>
              </a:rPr>
              <a:t>.</a:t>
            </a:r>
            <a:endParaRPr lang="en-GB" b="1" dirty="0">
              <a:cs typeface="Arial" charset="0"/>
            </a:endParaRPr>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1"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47" name="Rectangle 46"/>
          <p:cNvSpPr>
            <a:spLocks noChangeArrowheads="1"/>
          </p:cNvSpPr>
          <p:nvPr/>
        </p:nvSpPr>
        <p:spPr bwMode="auto">
          <a:xfrm>
            <a:off x="0" y="4899025"/>
            <a:ext cx="9144000" cy="615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55" name="Object 13"/>
          <p:cNvGraphicFramePr>
            <a:graphicFrameLocks noChangeAspect="1"/>
          </p:cNvGraphicFramePr>
          <p:nvPr>
            <p:extLst>
              <p:ext uri="{D42A27DB-BD31-4B8C-83A1-F6EECF244321}">
                <p14:modId xmlns:p14="http://schemas.microsoft.com/office/powerpoint/2010/main" val="239380186"/>
              </p:ext>
            </p:extLst>
          </p:nvPr>
        </p:nvGraphicFramePr>
        <p:xfrm>
          <a:off x="1090800" y="5018088"/>
          <a:ext cx="2857500" cy="355600"/>
        </p:xfrm>
        <a:graphic>
          <a:graphicData uri="http://schemas.openxmlformats.org/presentationml/2006/ole">
            <mc:AlternateContent xmlns:mc="http://schemas.openxmlformats.org/markup-compatibility/2006">
              <mc:Choice xmlns:v="urn:schemas-microsoft-com:vml" Requires="v">
                <p:oleObj spid="_x0000_s236658" name="Equation" r:id="rId3" imgW="2857320" imgH="355320" progId="Equation.3">
                  <p:embed/>
                </p:oleObj>
              </mc:Choice>
              <mc:Fallback>
                <p:oleObj name="Equation" r:id="rId3" imgW="2857320" imgH="355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800" y="5018088"/>
                        <a:ext cx="28575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Line 19"/>
          <p:cNvSpPr>
            <a:spLocks noChangeShapeType="1"/>
          </p:cNvSpPr>
          <p:nvPr/>
        </p:nvSpPr>
        <p:spPr bwMode="auto">
          <a:xfrm>
            <a:off x="1604925" y="5072175"/>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Rectangle 58"/>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60"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61"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Rectangle 75"/>
          <p:cNvSpPr>
            <a:spLocks noChangeArrowheads="1"/>
          </p:cNvSpPr>
          <p:nvPr/>
        </p:nvSpPr>
        <p:spPr bwMode="auto">
          <a:xfrm>
            <a:off x="0" y="438467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77" name="Text Box 6"/>
          <p:cNvSpPr txBox="1">
            <a:spLocks noChangeArrowheads="1"/>
          </p:cNvSpPr>
          <p:nvPr/>
        </p:nvSpPr>
        <p:spPr bwMode="auto">
          <a:xfrm>
            <a:off x="971550" y="439896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Application of central limit theorem </a:t>
            </a:r>
            <a:endParaRPr lang="en-GB" b="1" dirty="0">
              <a:latin typeface="Arial" charset="0"/>
            </a:endParaRPr>
          </a:p>
        </p:txBody>
      </p:sp>
      <p:sp>
        <p:nvSpPr>
          <p:cNvPr id="89" name="Rectangle 88"/>
          <p:cNvSpPr>
            <a:spLocks noChangeArrowheads="1"/>
          </p:cNvSpPr>
          <p:nvPr/>
        </p:nvSpPr>
        <p:spPr bwMode="auto">
          <a:xfrm>
            <a:off x="0" y="1108075"/>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90"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Search for a transformation of </a:t>
            </a:r>
            <a:r>
              <a:rPr lang="en-GB" sz="1800" b="1" i="1" dirty="0" smtClean="0">
                <a:latin typeface="Arial" charset="0"/>
              </a:rPr>
              <a:t>X</a:t>
            </a:r>
            <a:r>
              <a:rPr lang="en-GB" sz="1800" b="1" dirty="0" smtClean="0">
                <a:latin typeface="Arial" charset="0"/>
              </a:rPr>
              <a:t> that has a limiting distribution </a:t>
            </a:r>
            <a:endParaRPr lang="en-GB" b="1" dirty="0">
              <a:latin typeface="Arial" charset="0"/>
            </a:endParaRPr>
          </a:p>
        </p:txBody>
      </p:sp>
      <p:sp>
        <p:nvSpPr>
          <p:cNvPr id="91" name="Line 15"/>
          <p:cNvSpPr>
            <a:spLocks noChangeShapeType="1"/>
          </p:cNvSpPr>
          <p:nvPr/>
        </p:nvSpPr>
        <p:spPr bwMode="auto">
          <a:xfrm>
            <a:off x="4439250" y="12183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5"/>
          <p:cNvSpPr>
            <a:spLocks noChangeArrowheads="1"/>
          </p:cNvSpPr>
          <p:nvPr/>
        </p:nvSpPr>
        <p:spPr bwMode="auto">
          <a:xfrm>
            <a:off x="700575" y="1653275"/>
            <a:ext cx="7740000" cy="2613925"/>
          </a:xfrm>
          <a:prstGeom prst="rect">
            <a:avLst/>
          </a:prstGeom>
          <a:solidFill>
            <a:srgbClr val="FBFCFF"/>
          </a:solidFill>
          <a:ln>
            <a:noFill/>
          </a:ln>
          <a:effectLst>
            <a:innerShdw blurRad="95250">
              <a:srgbClr val="004D99"/>
            </a:innerShdw>
          </a:effectLst>
        </p:spPr>
        <p:txBody>
          <a:bodyPr/>
          <a:lstStyle/>
          <a:p>
            <a:pPr>
              <a:defRPr/>
            </a:pPr>
            <a:endParaRPr lang="en-GB"/>
          </a:p>
        </p:txBody>
      </p:sp>
      <p:graphicFrame>
        <p:nvGraphicFramePr>
          <p:cNvPr id="44" name="Object 20"/>
          <p:cNvGraphicFramePr>
            <a:graphicFrameLocks noChangeAspect="1"/>
          </p:cNvGraphicFramePr>
          <p:nvPr>
            <p:extLst>
              <p:ext uri="{D42A27DB-BD31-4B8C-83A1-F6EECF244321}">
                <p14:modId xmlns:p14="http://schemas.microsoft.com/office/powerpoint/2010/main" val="3102889445"/>
              </p:ext>
            </p:extLst>
          </p:nvPr>
        </p:nvGraphicFramePr>
        <p:xfrm>
          <a:off x="1090800" y="2962275"/>
          <a:ext cx="546100" cy="279400"/>
        </p:xfrm>
        <a:graphic>
          <a:graphicData uri="http://schemas.openxmlformats.org/presentationml/2006/ole">
            <mc:AlternateContent xmlns:mc="http://schemas.openxmlformats.org/markup-compatibility/2006">
              <mc:Choice xmlns:v="urn:schemas-microsoft-com:vml" Requires="v">
                <p:oleObj spid="_x0000_s236659" name="Equation" r:id="rId5" imgW="545760" imgH="279360" progId="Equation.3">
                  <p:embed/>
                </p:oleObj>
              </mc:Choice>
              <mc:Fallback>
                <p:oleObj name="Equation" r:id="rId5" imgW="545760" imgH="279360" progId="Equation.3">
                  <p:embed/>
                  <p:pic>
                    <p:nvPicPr>
                      <p:cNvPr id="0" name=""/>
                      <p:cNvPicPr>
                        <a:picLocks noChangeAspect="1" noChangeArrowheads="1"/>
                      </p:cNvPicPr>
                      <p:nvPr/>
                    </p:nvPicPr>
                    <p:blipFill>
                      <a:blip r:embed="rId6"/>
                      <a:srcRect/>
                      <a:stretch>
                        <a:fillRect/>
                      </a:stretch>
                    </p:blipFill>
                    <p:spPr bwMode="auto">
                      <a:xfrm>
                        <a:off x="1090800" y="2962275"/>
                        <a:ext cx="546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Line 21"/>
          <p:cNvSpPr>
            <a:spLocks noChangeShapeType="1"/>
          </p:cNvSpPr>
          <p:nvPr/>
        </p:nvSpPr>
        <p:spPr bwMode="auto">
          <a:xfrm>
            <a:off x="1454400" y="3014663"/>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Text Box 6"/>
          <p:cNvSpPr txBox="1">
            <a:spLocks noChangeArrowheads="1"/>
          </p:cNvSpPr>
          <p:nvPr/>
        </p:nvSpPr>
        <p:spPr bwMode="auto">
          <a:xfrm>
            <a:off x="4676775" y="2265365"/>
            <a:ext cx="35528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mean stable, but variance → 0</a:t>
            </a:r>
            <a:endParaRPr lang="en-GB" b="1" dirty="0">
              <a:latin typeface="Arial" charset="0"/>
            </a:endParaRPr>
          </a:p>
        </p:txBody>
      </p:sp>
      <p:sp>
        <p:nvSpPr>
          <p:cNvPr id="48" name="Text Box 6"/>
          <p:cNvSpPr txBox="1">
            <a:spLocks noChangeArrowheads="1"/>
          </p:cNvSpPr>
          <p:nvPr/>
        </p:nvSpPr>
        <p:spPr bwMode="auto">
          <a:xfrm>
            <a:off x="4676773" y="2932115"/>
            <a:ext cx="3086101" cy="6683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variance stable, but mean increases</a:t>
            </a:r>
            <a:endParaRPr lang="en-GB" b="1" dirty="0">
              <a:latin typeface="Arial" charset="0"/>
            </a:endParaRPr>
          </a:p>
        </p:txBody>
      </p:sp>
      <p:graphicFrame>
        <p:nvGraphicFramePr>
          <p:cNvPr id="49" name="Object 48"/>
          <p:cNvGraphicFramePr>
            <a:graphicFrameLocks noChangeAspect="1"/>
          </p:cNvGraphicFramePr>
          <p:nvPr>
            <p:extLst>
              <p:ext uri="{D42A27DB-BD31-4B8C-83A1-F6EECF244321}">
                <p14:modId xmlns:p14="http://schemas.microsoft.com/office/powerpoint/2010/main" val="3489262575"/>
              </p:ext>
            </p:extLst>
          </p:nvPr>
        </p:nvGraphicFramePr>
        <p:xfrm>
          <a:off x="2513013" y="2963400"/>
          <a:ext cx="495300" cy="317500"/>
        </p:xfrm>
        <a:graphic>
          <a:graphicData uri="http://schemas.openxmlformats.org/presentationml/2006/ole">
            <mc:AlternateContent xmlns:mc="http://schemas.openxmlformats.org/markup-compatibility/2006">
              <mc:Choice xmlns:v="urn:schemas-microsoft-com:vml" Requires="v">
                <p:oleObj spid="_x0000_s236660" name="Equation" r:id="rId7" imgW="495000" imgH="317160" progId="Equation.3">
                  <p:embed/>
                </p:oleObj>
              </mc:Choice>
              <mc:Fallback>
                <p:oleObj name="Equation" r:id="rId7" imgW="495000" imgH="317160" progId="Equation.3">
                  <p:embed/>
                  <p:pic>
                    <p:nvPicPr>
                      <p:cNvPr id="0" name=""/>
                      <p:cNvPicPr>
                        <a:picLocks noChangeAspect="1" noChangeArrowheads="1"/>
                      </p:cNvPicPr>
                      <p:nvPr/>
                    </p:nvPicPr>
                    <p:blipFill>
                      <a:blip r:embed="rId8"/>
                      <a:srcRect/>
                      <a:stretch>
                        <a:fillRect/>
                      </a:stretch>
                    </p:blipFill>
                    <p:spPr bwMode="auto">
                      <a:xfrm>
                        <a:off x="2513013" y="2963400"/>
                        <a:ext cx="4953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2308181351"/>
              </p:ext>
            </p:extLst>
          </p:nvPr>
        </p:nvGraphicFramePr>
        <p:xfrm>
          <a:off x="3709988" y="2181225"/>
          <a:ext cx="330200" cy="584200"/>
        </p:xfrm>
        <a:graphic>
          <a:graphicData uri="http://schemas.openxmlformats.org/presentationml/2006/ole">
            <mc:AlternateContent xmlns:mc="http://schemas.openxmlformats.org/markup-compatibility/2006">
              <mc:Choice xmlns:v="urn:schemas-microsoft-com:vml" Requires="v">
                <p:oleObj spid="_x0000_s236661" name="Equation" r:id="rId9" imgW="330120" imgH="583920" progId="Equation.3">
                  <p:embed/>
                </p:oleObj>
              </mc:Choice>
              <mc:Fallback>
                <p:oleObj name="Equation" r:id="rId9" imgW="330120" imgH="583920" progId="Equation.3">
                  <p:embed/>
                  <p:pic>
                    <p:nvPicPr>
                      <p:cNvPr id="0" name=""/>
                      <p:cNvPicPr>
                        <a:picLocks noChangeAspect="1" noChangeArrowheads="1"/>
                      </p:cNvPicPr>
                      <p:nvPr/>
                    </p:nvPicPr>
                    <p:blipFill>
                      <a:blip r:embed="rId10"/>
                      <a:srcRect/>
                      <a:stretch>
                        <a:fillRect/>
                      </a:stretch>
                    </p:blipFill>
                    <p:spPr bwMode="auto">
                      <a:xfrm>
                        <a:off x="3709988" y="2181225"/>
                        <a:ext cx="330200"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3115364444"/>
              </p:ext>
            </p:extLst>
          </p:nvPr>
        </p:nvGraphicFramePr>
        <p:xfrm>
          <a:off x="3719513" y="2956200"/>
          <a:ext cx="292100" cy="279400"/>
        </p:xfrm>
        <a:graphic>
          <a:graphicData uri="http://schemas.openxmlformats.org/presentationml/2006/ole">
            <mc:AlternateContent xmlns:mc="http://schemas.openxmlformats.org/markup-compatibility/2006">
              <mc:Choice xmlns:v="urn:schemas-microsoft-com:vml" Requires="v">
                <p:oleObj spid="_x0000_s236662" name="Equation" r:id="rId11" imgW="291960" imgH="279360" progId="Equation.3">
                  <p:embed/>
                </p:oleObj>
              </mc:Choice>
              <mc:Fallback>
                <p:oleObj name="Equation" r:id="rId11" imgW="291960" imgH="279360" progId="Equation.3">
                  <p:embed/>
                  <p:pic>
                    <p:nvPicPr>
                      <p:cNvPr id="0" name=""/>
                      <p:cNvPicPr>
                        <a:picLocks noChangeAspect="1" noChangeArrowheads="1"/>
                      </p:cNvPicPr>
                      <p:nvPr/>
                    </p:nvPicPr>
                    <p:blipFill>
                      <a:blip r:embed="rId12"/>
                      <a:srcRect/>
                      <a:stretch>
                        <a:fillRect/>
                      </a:stretch>
                    </p:blipFill>
                    <p:spPr bwMode="auto">
                      <a:xfrm>
                        <a:off x="3719513" y="2956200"/>
                        <a:ext cx="292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1266708750"/>
              </p:ext>
            </p:extLst>
          </p:nvPr>
        </p:nvGraphicFramePr>
        <p:xfrm>
          <a:off x="1090613" y="3723000"/>
          <a:ext cx="1092200" cy="317500"/>
        </p:xfrm>
        <a:graphic>
          <a:graphicData uri="http://schemas.openxmlformats.org/presentationml/2006/ole">
            <mc:AlternateContent xmlns:mc="http://schemas.openxmlformats.org/markup-compatibility/2006">
              <mc:Choice xmlns:v="urn:schemas-microsoft-com:vml" Requires="v">
                <p:oleObj spid="_x0000_s236663" name="Equation" r:id="rId13" imgW="1091880" imgH="317160" progId="Equation.3">
                  <p:embed/>
                </p:oleObj>
              </mc:Choice>
              <mc:Fallback>
                <p:oleObj name="Equation" r:id="rId13" imgW="1091880" imgH="317160" progId="Equation.3">
                  <p:embed/>
                  <p:pic>
                    <p:nvPicPr>
                      <p:cNvPr id="0" name=""/>
                      <p:cNvPicPr>
                        <a:picLocks noChangeAspect="1" noChangeArrowheads="1"/>
                      </p:cNvPicPr>
                      <p:nvPr/>
                    </p:nvPicPr>
                    <p:blipFill>
                      <a:blip r:embed="rId14"/>
                      <a:srcRect/>
                      <a:stretch>
                        <a:fillRect/>
                      </a:stretch>
                    </p:blipFill>
                    <p:spPr bwMode="auto">
                      <a:xfrm>
                        <a:off x="1090613" y="3723000"/>
                        <a:ext cx="10922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 name="TextBox 52"/>
          <p:cNvSpPr txBox="1"/>
          <p:nvPr/>
        </p:nvSpPr>
        <p:spPr>
          <a:xfrm>
            <a:off x="1181100" y="2247900"/>
            <a:ext cx="342900" cy="369332"/>
          </a:xfrm>
          <a:prstGeom prst="rect">
            <a:avLst/>
          </a:prstGeom>
          <a:noFill/>
        </p:spPr>
        <p:txBody>
          <a:bodyPr wrap="square" rtlCol="0">
            <a:spAutoFit/>
          </a:bodyPr>
          <a:lstStyle/>
          <a:p>
            <a:r>
              <a:rPr lang="en-GB" sz="1800" b="1" i="1" dirty="0" smtClean="0"/>
              <a:t>X</a:t>
            </a:r>
            <a:endParaRPr lang="en-GB" sz="1800" b="1" i="1" dirty="0"/>
          </a:p>
        </p:txBody>
      </p:sp>
      <p:sp>
        <p:nvSpPr>
          <p:cNvPr id="54" name="TextBox 53"/>
          <p:cNvSpPr txBox="1"/>
          <p:nvPr/>
        </p:nvSpPr>
        <p:spPr>
          <a:xfrm>
            <a:off x="2600325" y="2257425"/>
            <a:ext cx="342900" cy="369332"/>
          </a:xfrm>
          <a:prstGeom prst="rect">
            <a:avLst/>
          </a:prstGeom>
          <a:noFill/>
        </p:spPr>
        <p:txBody>
          <a:bodyPr wrap="square" rtlCol="0">
            <a:spAutoFit/>
          </a:bodyPr>
          <a:lstStyle/>
          <a:p>
            <a:r>
              <a:rPr lang="en-GB" sz="1800" b="1" i="1" dirty="0" smtClean="0">
                <a:latin typeface="Symbol" pitchFamily="18" charset="2"/>
              </a:rPr>
              <a:t>m</a:t>
            </a:r>
            <a:endParaRPr lang="en-GB" sz="1800" b="1" i="1" dirty="0">
              <a:latin typeface="Symbol" pitchFamily="18" charset="2"/>
            </a:endParaRPr>
          </a:p>
        </p:txBody>
      </p:sp>
      <p:sp>
        <p:nvSpPr>
          <p:cNvPr id="57" name="TextBox 56"/>
          <p:cNvSpPr txBox="1"/>
          <p:nvPr/>
        </p:nvSpPr>
        <p:spPr>
          <a:xfrm>
            <a:off x="2590800" y="3690600"/>
            <a:ext cx="342900" cy="369332"/>
          </a:xfrm>
          <a:prstGeom prst="rect">
            <a:avLst/>
          </a:prstGeom>
          <a:noFill/>
        </p:spPr>
        <p:txBody>
          <a:bodyPr wrap="square" rtlCol="0">
            <a:spAutoFit/>
          </a:bodyPr>
          <a:lstStyle/>
          <a:p>
            <a:r>
              <a:rPr lang="en-GB" sz="1800" b="1" dirty="0" smtClean="0">
                <a:latin typeface="Arial" pitchFamily="34" charset="0"/>
                <a:cs typeface="Arial" pitchFamily="34" charset="0"/>
              </a:rPr>
              <a:t>0</a:t>
            </a:r>
            <a:endParaRPr lang="en-GB" sz="1800" b="1" dirty="0">
              <a:latin typeface="Arial" pitchFamily="34" charset="0"/>
              <a:cs typeface="Arial" pitchFamily="34" charset="0"/>
            </a:endParaRPr>
          </a:p>
        </p:txBody>
      </p:sp>
      <p:graphicFrame>
        <p:nvGraphicFramePr>
          <p:cNvPr id="58" name="Object 57"/>
          <p:cNvGraphicFramePr>
            <a:graphicFrameLocks noChangeAspect="1"/>
          </p:cNvGraphicFramePr>
          <p:nvPr>
            <p:extLst>
              <p:ext uri="{D42A27DB-BD31-4B8C-83A1-F6EECF244321}">
                <p14:modId xmlns:p14="http://schemas.microsoft.com/office/powerpoint/2010/main" val="2813078763"/>
              </p:ext>
            </p:extLst>
          </p:nvPr>
        </p:nvGraphicFramePr>
        <p:xfrm>
          <a:off x="3719513" y="3719400"/>
          <a:ext cx="292100" cy="279400"/>
        </p:xfrm>
        <a:graphic>
          <a:graphicData uri="http://schemas.openxmlformats.org/presentationml/2006/ole">
            <mc:AlternateContent xmlns:mc="http://schemas.openxmlformats.org/markup-compatibility/2006">
              <mc:Choice xmlns:v="urn:schemas-microsoft-com:vml" Requires="v">
                <p:oleObj spid="_x0000_s236664" name="Equation" r:id="rId15" imgW="291960" imgH="279360" progId="Equation.3">
                  <p:embed/>
                </p:oleObj>
              </mc:Choice>
              <mc:Fallback>
                <p:oleObj name="Equation" r:id="rId15" imgW="291960" imgH="2793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19513" y="3719400"/>
                        <a:ext cx="292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2" name="Text Box 6"/>
          <p:cNvSpPr txBox="1">
            <a:spLocks noChangeArrowheads="1"/>
          </p:cNvSpPr>
          <p:nvPr/>
        </p:nvSpPr>
        <p:spPr bwMode="auto">
          <a:xfrm>
            <a:off x="4676400" y="3694115"/>
            <a:ext cx="35528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mean and variance both stable</a:t>
            </a:r>
            <a:endParaRPr lang="en-GB" b="1" dirty="0">
              <a:latin typeface="Arial" charset="0"/>
            </a:endParaRPr>
          </a:p>
        </p:txBody>
      </p:sp>
      <p:sp>
        <p:nvSpPr>
          <p:cNvPr id="63" name="Line 19"/>
          <p:cNvSpPr>
            <a:spLocks noChangeShapeType="1"/>
          </p:cNvSpPr>
          <p:nvPr/>
        </p:nvSpPr>
        <p:spPr bwMode="auto">
          <a:xfrm>
            <a:off x="1548000" y="37734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Rectangle 63"/>
          <p:cNvSpPr/>
          <p:nvPr/>
        </p:nvSpPr>
        <p:spPr>
          <a:xfrm>
            <a:off x="745200" y="1696200"/>
            <a:ext cx="7653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Text Box 6"/>
          <p:cNvSpPr txBox="1">
            <a:spLocks noChangeArrowheads="1"/>
          </p:cNvSpPr>
          <p:nvPr/>
        </p:nvSpPr>
        <p:spPr bwMode="auto">
          <a:xfrm>
            <a:off x="2381251" y="1665290"/>
            <a:ext cx="800099"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mean</a:t>
            </a:r>
            <a:endParaRPr lang="en-GB" b="1" dirty="0">
              <a:latin typeface="Arial" charset="0"/>
            </a:endParaRPr>
          </a:p>
        </p:txBody>
      </p:sp>
      <p:sp>
        <p:nvSpPr>
          <p:cNvPr id="66" name="Line 15"/>
          <p:cNvSpPr>
            <a:spLocks noChangeShapeType="1"/>
          </p:cNvSpPr>
          <p:nvPr/>
        </p:nvSpPr>
        <p:spPr bwMode="auto">
          <a:xfrm>
            <a:off x="1315050" y="23232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Text Box 6"/>
          <p:cNvSpPr txBox="1">
            <a:spLocks noChangeArrowheads="1"/>
          </p:cNvSpPr>
          <p:nvPr/>
        </p:nvSpPr>
        <p:spPr bwMode="auto">
          <a:xfrm>
            <a:off x="3305175" y="1666800"/>
            <a:ext cx="11906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variance</a:t>
            </a:r>
            <a:endParaRPr lang="en-GB" b="1" dirty="0">
              <a:latin typeface="Arial" charset="0"/>
            </a:endParaRPr>
          </a:p>
        </p:txBody>
      </p:sp>
      <p:sp>
        <p:nvSpPr>
          <p:cNvPr id="68" name="Text Box 6"/>
          <p:cNvSpPr txBox="1">
            <a:spLocks noChangeArrowheads="1"/>
          </p:cNvSpPr>
          <p:nvPr/>
        </p:nvSpPr>
        <p:spPr bwMode="auto">
          <a:xfrm>
            <a:off x="4667250" y="1665290"/>
            <a:ext cx="33242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properties as </a:t>
            </a:r>
            <a:r>
              <a:rPr lang="en-GB" sz="1800" b="1" i="1" dirty="0" smtClean="0">
                <a:latin typeface="Arial" charset="0"/>
              </a:rPr>
              <a:t>n</a:t>
            </a:r>
            <a:r>
              <a:rPr lang="en-GB" sz="1800" b="1" dirty="0" smtClean="0">
                <a:latin typeface="Arial" charset="0"/>
              </a:rPr>
              <a:t> increases</a:t>
            </a:r>
            <a:endParaRPr lang="en-GB" b="1" dirty="0">
              <a:latin typeface="Arial" charset="0"/>
            </a:endParaRPr>
          </a:p>
        </p:txBody>
      </p:sp>
      <p:sp>
        <p:nvSpPr>
          <p:cNvPr id="69" name="Line 6"/>
          <p:cNvSpPr>
            <a:spLocks noChangeShapeType="1"/>
          </p:cNvSpPr>
          <p:nvPr/>
        </p:nvSpPr>
        <p:spPr bwMode="auto">
          <a:xfrm>
            <a:off x="723600" y="2063400"/>
            <a:ext cx="8416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17327755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
          <p:cNvSpPr>
            <a:spLocks noChangeArrowheads="1"/>
          </p:cNvSpPr>
          <p:nvPr/>
        </p:nvSpPr>
        <p:spPr bwMode="auto">
          <a:xfrm>
            <a:off x="700575" y="1653275"/>
            <a:ext cx="7740000" cy="26139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54" name="Rectangle 53"/>
          <p:cNvSpPr>
            <a:spLocks noChangeArrowheads="1"/>
          </p:cNvSpPr>
          <p:nvPr/>
        </p:nvSpPr>
        <p:spPr bwMode="auto">
          <a:xfrm>
            <a:off x="0" y="4899025"/>
            <a:ext cx="9144000" cy="615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2304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230413" name="Object 13"/>
          <p:cNvGraphicFramePr>
            <a:graphicFrameLocks noChangeAspect="1"/>
          </p:cNvGraphicFramePr>
          <p:nvPr>
            <p:extLst>
              <p:ext uri="{D42A27DB-BD31-4B8C-83A1-F6EECF244321}">
                <p14:modId xmlns:p14="http://schemas.microsoft.com/office/powerpoint/2010/main" val="3841014085"/>
              </p:ext>
            </p:extLst>
          </p:nvPr>
        </p:nvGraphicFramePr>
        <p:xfrm>
          <a:off x="1090800" y="5018088"/>
          <a:ext cx="2857500" cy="355600"/>
        </p:xfrm>
        <a:graphic>
          <a:graphicData uri="http://schemas.openxmlformats.org/presentationml/2006/ole">
            <mc:AlternateContent xmlns:mc="http://schemas.openxmlformats.org/markup-compatibility/2006">
              <mc:Choice xmlns:v="urn:schemas-microsoft-com:vml" Requires="v">
                <p:oleObj spid="_x0000_s239737" name="Equation" r:id="rId3" imgW="2857320" imgH="355320" progId="Equation.3">
                  <p:embed/>
                </p:oleObj>
              </mc:Choice>
              <mc:Fallback>
                <p:oleObj name="Equation" r:id="rId3" imgW="2857320" imgH="355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800" y="5018088"/>
                        <a:ext cx="28575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0419" name="Line 19"/>
          <p:cNvSpPr>
            <a:spLocks noChangeShapeType="1"/>
          </p:cNvSpPr>
          <p:nvPr/>
        </p:nvSpPr>
        <p:spPr bwMode="auto">
          <a:xfrm>
            <a:off x="1604925" y="5072175"/>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30420" name="Object 20"/>
          <p:cNvGraphicFramePr>
            <a:graphicFrameLocks noChangeAspect="1"/>
          </p:cNvGraphicFramePr>
          <p:nvPr>
            <p:extLst>
              <p:ext uri="{D42A27DB-BD31-4B8C-83A1-F6EECF244321}">
                <p14:modId xmlns:p14="http://schemas.microsoft.com/office/powerpoint/2010/main" val="631395783"/>
              </p:ext>
            </p:extLst>
          </p:nvPr>
        </p:nvGraphicFramePr>
        <p:xfrm>
          <a:off x="1090800" y="2962275"/>
          <a:ext cx="546100" cy="279400"/>
        </p:xfrm>
        <a:graphic>
          <a:graphicData uri="http://schemas.openxmlformats.org/presentationml/2006/ole">
            <mc:AlternateContent xmlns:mc="http://schemas.openxmlformats.org/markup-compatibility/2006">
              <mc:Choice xmlns:v="urn:schemas-microsoft-com:vml" Requires="v">
                <p:oleObj spid="_x0000_s239738" name="Equation" r:id="rId5" imgW="545760" imgH="279360" progId="Equation.3">
                  <p:embed/>
                </p:oleObj>
              </mc:Choice>
              <mc:Fallback>
                <p:oleObj name="Equation" r:id="rId5" imgW="545760" imgH="279360" progId="Equation.3">
                  <p:embed/>
                  <p:pic>
                    <p:nvPicPr>
                      <p:cNvPr id="0" name=""/>
                      <p:cNvPicPr>
                        <a:picLocks noChangeAspect="1" noChangeArrowheads="1"/>
                      </p:cNvPicPr>
                      <p:nvPr/>
                    </p:nvPicPr>
                    <p:blipFill>
                      <a:blip r:embed="rId6"/>
                      <a:srcRect/>
                      <a:stretch>
                        <a:fillRect/>
                      </a:stretch>
                    </p:blipFill>
                    <p:spPr bwMode="auto">
                      <a:xfrm>
                        <a:off x="1090800" y="2962275"/>
                        <a:ext cx="546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0421" name="Line 21"/>
          <p:cNvSpPr>
            <a:spLocks noChangeShapeType="1"/>
          </p:cNvSpPr>
          <p:nvPr/>
        </p:nvSpPr>
        <p:spPr bwMode="auto">
          <a:xfrm>
            <a:off x="1454400" y="3014663"/>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1"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33" name="Rectangle 32"/>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4"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230415"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34"/>
          <p:cNvSpPr>
            <a:spLocks noChangeArrowheads="1"/>
          </p:cNvSpPr>
          <p:nvPr/>
        </p:nvSpPr>
        <p:spPr bwMode="auto">
          <a:xfrm>
            <a:off x="0" y="1108075"/>
            <a:ext cx="9144000" cy="468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37"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Search for a transformation of </a:t>
            </a:r>
            <a:r>
              <a:rPr lang="en-GB" sz="1800" b="1" i="1" dirty="0" smtClean="0">
                <a:latin typeface="Arial" charset="0"/>
              </a:rPr>
              <a:t>X</a:t>
            </a:r>
            <a:r>
              <a:rPr lang="en-GB" sz="1800" b="1" dirty="0" smtClean="0">
                <a:latin typeface="Arial" charset="0"/>
              </a:rPr>
              <a:t> that has a limiting distribution </a:t>
            </a:r>
            <a:endParaRPr lang="en-GB" b="1" dirty="0">
              <a:latin typeface="Arial" charset="0"/>
            </a:endParaRPr>
          </a:p>
        </p:txBody>
      </p:sp>
      <p:sp>
        <p:nvSpPr>
          <p:cNvPr id="38" name="Line 15"/>
          <p:cNvSpPr>
            <a:spLocks noChangeShapeType="1"/>
          </p:cNvSpPr>
          <p:nvPr/>
        </p:nvSpPr>
        <p:spPr bwMode="auto">
          <a:xfrm>
            <a:off x="4439250" y="12183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Text Box 6"/>
          <p:cNvSpPr txBox="1">
            <a:spLocks noChangeArrowheads="1"/>
          </p:cNvSpPr>
          <p:nvPr/>
        </p:nvSpPr>
        <p:spPr bwMode="auto">
          <a:xfrm>
            <a:off x="4676775" y="2265365"/>
            <a:ext cx="35528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mean stable, but variance → 0</a:t>
            </a:r>
            <a:endParaRPr lang="en-GB" b="1" dirty="0">
              <a:latin typeface="Arial" charset="0"/>
            </a:endParaRPr>
          </a:p>
        </p:txBody>
      </p:sp>
      <p:sp>
        <p:nvSpPr>
          <p:cNvPr id="42" name="Text Box 6"/>
          <p:cNvSpPr txBox="1">
            <a:spLocks noChangeArrowheads="1"/>
          </p:cNvSpPr>
          <p:nvPr/>
        </p:nvSpPr>
        <p:spPr bwMode="auto">
          <a:xfrm>
            <a:off x="4676773" y="2932115"/>
            <a:ext cx="3086101" cy="66833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variance stable, but mean increases</a:t>
            </a:r>
            <a:endParaRPr lang="en-GB"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067462844"/>
              </p:ext>
            </p:extLst>
          </p:nvPr>
        </p:nvGraphicFramePr>
        <p:xfrm>
          <a:off x="2513013" y="2963400"/>
          <a:ext cx="495300" cy="317500"/>
        </p:xfrm>
        <a:graphic>
          <a:graphicData uri="http://schemas.openxmlformats.org/presentationml/2006/ole">
            <mc:AlternateContent xmlns:mc="http://schemas.openxmlformats.org/markup-compatibility/2006">
              <mc:Choice xmlns:v="urn:schemas-microsoft-com:vml" Requires="v">
                <p:oleObj spid="_x0000_s239739" name="Equation" r:id="rId7" imgW="495000" imgH="317160" progId="Equation.3">
                  <p:embed/>
                </p:oleObj>
              </mc:Choice>
              <mc:Fallback>
                <p:oleObj name="Equation" r:id="rId7" imgW="495000" imgH="317160" progId="Equation.3">
                  <p:embed/>
                  <p:pic>
                    <p:nvPicPr>
                      <p:cNvPr id="0" name=""/>
                      <p:cNvPicPr>
                        <a:picLocks noChangeAspect="1" noChangeArrowheads="1"/>
                      </p:cNvPicPr>
                      <p:nvPr/>
                    </p:nvPicPr>
                    <p:blipFill>
                      <a:blip r:embed="rId8"/>
                      <a:srcRect/>
                      <a:stretch>
                        <a:fillRect/>
                      </a:stretch>
                    </p:blipFill>
                    <p:spPr bwMode="auto">
                      <a:xfrm>
                        <a:off x="2513013" y="2963400"/>
                        <a:ext cx="4953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663429056"/>
              </p:ext>
            </p:extLst>
          </p:nvPr>
        </p:nvGraphicFramePr>
        <p:xfrm>
          <a:off x="3709988" y="2181225"/>
          <a:ext cx="330200" cy="584200"/>
        </p:xfrm>
        <a:graphic>
          <a:graphicData uri="http://schemas.openxmlformats.org/presentationml/2006/ole">
            <mc:AlternateContent xmlns:mc="http://schemas.openxmlformats.org/markup-compatibility/2006">
              <mc:Choice xmlns:v="urn:schemas-microsoft-com:vml" Requires="v">
                <p:oleObj spid="_x0000_s239740" name="Equation" r:id="rId9" imgW="330120" imgH="583920" progId="Equation.3">
                  <p:embed/>
                </p:oleObj>
              </mc:Choice>
              <mc:Fallback>
                <p:oleObj name="Equation" r:id="rId9" imgW="330120" imgH="583920" progId="Equation.3">
                  <p:embed/>
                  <p:pic>
                    <p:nvPicPr>
                      <p:cNvPr id="0" name=""/>
                      <p:cNvPicPr>
                        <a:picLocks noChangeAspect="1" noChangeArrowheads="1"/>
                      </p:cNvPicPr>
                      <p:nvPr/>
                    </p:nvPicPr>
                    <p:blipFill>
                      <a:blip r:embed="rId10"/>
                      <a:srcRect/>
                      <a:stretch>
                        <a:fillRect/>
                      </a:stretch>
                    </p:blipFill>
                    <p:spPr bwMode="auto">
                      <a:xfrm>
                        <a:off x="3709988" y="2181225"/>
                        <a:ext cx="330200"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063296722"/>
              </p:ext>
            </p:extLst>
          </p:nvPr>
        </p:nvGraphicFramePr>
        <p:xfrm>
          <a:off x="3719513" y="2956200"/>
          <a:ext cx="292100" cy="279400"/>
        </p:xfrm>
        <a:graphic>
          <a:graphicData uri="http://schemas.openxmlformats.org/presentationml/2006/ole">
            <mc:AlternateContent xmlns:mc="http://schemas.openxmlformats.org/markup-compatibility/2006">
              <mc:Choice xmlns:v="urn:schemas-microsoft-com:vml" Requires="v">
                <p:oleObj spid="_x0000_s239741" name="Equation" r:id="rId11" imgW="291960" imgH="279360" progId="Equation.3">
                  <p:embed/>
                </p:oleObj>
              </mc:Choice>
              <mc:Fallback>
                <p:oleObj name="Equation" r:id="rId11" imgW="291960" imgH="279360" progId="Equation.3">
                  <p:embed/>
                  <p:pic>
                    <p:nvPicPr>
                      <p:cNvPr id="0" name=""/>
                      <p:cNvPicPr>
                        <a:picLocks noChangeAspect="1" noChangeArrowheads="1"/>
                      </p:cNvPicPr>
                      <p:nvPr/>
                    </p:nvPicPr>
                    <p:blipFill>
                      <a:blip r:embed="rId12"/>
                      <a:srcRect/>
                      <a:stretch>
                        <a:fillRect/>
                      </a:stretch>
                    </p:blipFill>
                    <p:spPr bwMode="auto">
                      <a:xfrm>
                        <a:off x="3719513" y="2956200"/>
                        <a:ext cx="292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91143468"/>
              </p:ext>
            </p:extLst>
          </p:nvPr>
        </p:nvGraphicFramePr>
        <p:xfrm>
          <a:off x="1090613" y="3723000"/>
          <a:ext cx="1092200" cy="317500"/>
        </p:xfrm>
        <a:graphic>
          <a:graphicData uri="http://schemas.openxmlformats.org/presentationml/2006/ole">
            <mc:AlternateContent xmlns:mc="http://schemas.openxmlformats.org/markup-compatibility/2006">
              <mc:Choice xmlns:v="urn:schemas-microsoft-com:vml" Requires="v">
                <p:oleObj spid="_x0000_s239742" name="Equation" r:id="rId13" imgW="1091880" imgH="317160" progId="Equation.3">
                  <p:embed/>
                </p:oleObj>
              </mc:Choice>
              <mc:Fallback>
                <p:oleObj name="Equation" r:id="rId13" imgW="1091880" imgH="317160" progId="Equation.3">
                  <p:embed/>
                  <p:pic>
                    <p:nvPicPr>
                      <p:cNvPr id="0" name=""/>
                      <p:cNvPicPr>
                        <a:picLocks noChangeAspect="1" noChangeArrowheads="1"/>
                      </p:cNvPicPr>
                      <p:nvPr/>
                    </p:nvPicPr>
                    <p:blipFill>
                      <a:blip r:embed="rId14"/>
                      <a:srcRect/>
                      <a:stretch>
                        <a:fillRect/>
                      </a:stretch>
                    </p:blipFill>
                    <p:spPr bwMode="auto">
                      <a:xfrm>
                        <a:off x="1090613" y="3723000"/>
                        <a:ext cx="10922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1181100" y="2247900"/>
            <a:ext cx="342900" cy="369332"/>
          </a:xfrm>
          <a:prstGeom prst="rect">
            <a:avLst/>
          </a:prstGeom>
          <a:noFill/>
        </p:spPr>
        <p:txBody>
          <a:bodyPr wrap="square" rtlCol="0">
            <a:spAutoFit/>
          </a:bodyPr>
          <a:lstStyle/>
          <a:p>
            <a:r>
              <a:rPr lang="en-GB" sz="1800" b="1" i="1" dirty="0" smtClean="0"/>
              <a:t>X</a:t>
            </a:r>
            <a:endParaRPr lang="en-GB" sz="1800" b="1" i="1" dirty="0"/>
          </a:p>
        </p:txBody>
      </p:sp>
      <p:sp>
        <p:nvSpPr>
          <p:cNvPr id="36" name="TextBox 35"/>
          <p:cNvSpPr txBox="1"/>
          <p:nvPr/>
        </p:nvSpPr>
        <p:spPr>
          <a:xfrm>
            <a:off x="2600325" y="2257425"/>
            <a:ext cx="342900" cy="369332"/>
          </a:xfrm>
          <a:prstGeom prst="rect">
            <a:avLst/>
          </a:prstGeom>
          <a:noFill/>
        </p:spPr>
        <p:txBody>
          <a:bodyPr wrap="square" rtlCol="0">
            <a:spAutoFit/>
          </a:bodyPr>
          <a:lstStyle/>
          <a:p>
            <a:r>
              <a:rPr lang="en-GB" sz="1800" b="1" i="1" dirty="0" smtClean="0">
                <a:latin typeface="Symbol" pitchFamily="18" charset="2"/>
              </a:rPr>
              <a:t>m</a:t>
            </a:r>
            <a:endParaRPr lang="en-GB" sz="1800" b="1" i="1" dirty="0">
              <a:latin typeface="Symbol" pitchFamily="18" charset="2"/>
            </a:endParaRPr>
          </a:p>
        </p:txBody>
      </p:sp>
      <p:sp>
        <p:nvSpPr>
          <p:cNvPr id="43" name="TextBox 42"/>
          <p:cNvSpPr txBox="1"/>
          <p:nvPr/>
        </p:nvSpPr>
        <p:spPr>
          <a:xfrm>
            <a:off x="2590800" y="3690600"/>
            <a:ext cx="342900" cy="369332"/>
          </a:xfrm>
          <a:prstGeom prst="rect">
            <a:avLst/>
          </a:prstGeom>
          <a:noFill/>
        </p:spPr>
        <p:txBody>
          <a:bodyPr wrap="square" rtlCol="0">
            <a:spAutoFit/>
          </a:bodyPr>
          <a:lstStyle/>
          <a:p>
            <a:r>
              <a:rPr lang="en-GB" sz="1800" b="1" dirty="0" smtClean="0">
                <a:latin typeface="Arial" pitchFamily="34" charset="0"/>
                <a:cs typeface="Arial" pitchFamily="34" charset="0"/>
              </a:rPr>
              <a:t>0</a:t>
            </a:r>
            <a:endParaRPr lang="en-GB" sz="1800" b="1" dirty="0">
              <a:latin typeface="Arial" pitchFamily="34" charset="0"/>
              <a:cs typeface="Arial" pitchFamily="34" charset="0"/>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4035210404"/>
              </p:ext>
            </p:extLst>
          </p:nvPr>
        </p:nvGraphicFramePr>
        <p:xfrm>
          <a:off x="3719513" y="3719400"/>
          <a:ext cx="292100" cy="279400"/>
        </p:xfrm>
        <a:graphic>
          <a:graphicData uri="http://schemas.openxmlformats.org/presentationml/2006/ole">
            <mc:AlternateContent xmlns:mc="http://schemas.openxmlformats.org/markup-compatibility/2006">
              <mc:Choice xmlns:v="urn:schemas-microsoft-com:vml" Requires="v">
                <p:oleObj spid="_x0000_s239743" name="Equation" r:id="rId15" imgW="291960" imgH="279360" progId="Equation.3">
                  <p:embed/>
                </p:oleObj>
              </mc:Choice>
              <mc:Fallback>
                <p:oleObj name="Equation" r:id="rId15" imgW="291960" imgH="2793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19513" y="3719400"/>
                        <a:ext cx="2921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Text Box 6"/>
          <p:cNvSpPr txBox="1">
            <a:spLocks noChangeArrowheads="1"/>
          </p:cNvSpPr>
          <p:nvPr/>
        </p:nvSpPr>
        <p:spPr bwMode="auto">
          <a:xfrm>
            <a:off x="4676400" y="3694115"/>
            <a:ext cx="35528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tabLst>
                <a:tab pos="946150" algn="l"/>
                <a:tab pos="2152650" algn="l"/>
                <a:tab pos="3590925" algn="l"/>
              </a:tabLst>
            </a:pPr>
            <a:r>
              <a:rPr lang="en-GB" sz="1800" b="1" dirty="0" smtClean="0">
                <a:latin typeface="Arial" charset="0"/>
              </a:rPr>
              <a:t>mean and variance both stable</a:t>
            </a:r>
            <a:endParaRPr lang="en-GB" b="1" dirty="0">
              <a:latin typeface="Arial" charset="0"/>
            </a:endParaRPr>
          </a:p>
        </p:txBody>
      </p:sp>
      <p:sp>
        <p:nvSpPr>
          <p:cNvPr id="45" name="Rectangle 44"/>
          <p:cNvSpPr>
            <a:spLocks noChangeArrowheads="1"/>
          </p:cNvSpPr>
          <p:nvPr/>
        </p:nvSpPr>
        <p:spPr bwMode="auto">
          <a:xfrm>
            <a:off x="0" y="438467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46" name="Text Box 6"/>
          <p:cNvSpPr txBox="1">
            <a:spLocks noChangeArrowheads="1"/>
          </p:cNvSpPr>
          <p:nvPr/>
        </p:nvSpPr>
        <p:spPr bwMode="auto">
          <a:xfrm>
            <a:off x="971550" y="439896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Application of central limit theorem </a:t>
            </a:r>
            <a:endParaRPr lang="en-GB" b="1" dirty="0">
              <a:latin typeface="Arial" charset="0"/>
            </a:endParaRPr>
          </a:p>
        </p:txBody>
      </p:sp>
      <p:sp>
        <p:nvSpPr>
          <p:cNvPr id="48" name="Line 19"/>
          <p:cNvSpPr>
            <a:spLocks noChangeShapeType="1"/>
          </p:cNvSpPr>
          <p:nvPr/>
        </p:nvSpPr>
        <p:spPr bwMode="auto">
          <a:xfrm>
            <a:off x="1548000" y="37734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Rectangle 51"/>
          <p:cNvSpPr/>
          <p:nvPr/>
        </p:nvSpPr>
        <p:spPr>
          <a:xfrm>
            <a:off x="745200" y="1696200"/>
            <a:ext cx="76536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ext Box 6"/>
          <p:cNvSpPr txBox="1">
            <a:spLocks noChangeArrowheads="1"/>
          </p:cNvSpPr>
          <p:nvPr/>
        </p:nvSpPr>
        <p:spPr bwMode="auto">
          <a:xfrm>
            <a:off x="2381251" y="1665290"/>
            <a:ext cx="800099"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mean</a:t>
            </a:r>
            <a:endParaRPr lang="en-GB" b="1" dirty="0">
              <a:latin typeface="Arial" charset="0"/>
            </a:endParaRPr>
          </a:p>
        </p:txBody>
      </p:sp>
      <p:sp>
        <p:nvSpPr>
          <p:cNvPr id="41" name="Line 15"/>
          <p:cNvSpPr>
            <a:spLocks noChangeShapeType="1"/>
          </p:cNvSpPr>
          <p:nvPr/>
        </p:nvSpPr>
        <p:spPr bwMode="auto">
          <a:xfrm>
            <a:off x="1315050" y="23232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Text Box 6"/>
          <p:cNvSpPr txBox="1">
            <a:spLocks noChangeArrowheads="1"/>
          </p:cNvSpPr>
          <p:nvPr/>
        </p:nvSpPr>
        <p:spPr bwMode="auto">
          <a:xfrm>
            <a:off x="3305175" y="1666800"/>
            <a:ext cx="11906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variance</a:t>
            </a:r>
            <a:endParaRPr lang="en-GB" b="1" dirty="0">
              <a:latin typeface="Arial" charset="0"/>
            </a:endParaRPr>
          </a:p>
        </p:txBody>
      </p:sp>
      <p:sp>
        <p:nvSpPr>
          <p:cNvPr id="50" name="Text Box 6"/>
          <p:cNvSpPr txBox="1">
            <a:spLocks noChangeArrowheads="1"/>
          </p:cNvSpPr>
          <p:nvPr/>
        </p:nvSpPr>
        <p:spPr bwMode="auto">
          <a:xfrm>
            <a:off x="4667250" y="1665290"/>
            <a:ext cx="332422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properties as </a:t>
            </a:r>
            <a:r>
              <a:rPr lang="en-GB" sz="1800" b="1" i="1" dirty="0" smtClean="0">
                <a:latin typeface="Arial" charset="0"/>
              </a:rPr>
              <a:t>n</a:t>
            </a:r>
            <a:r>
              <a:rPr lang="en-GB" sz="1800" b="1" dirty="0" smtClean="0">
                <a:latin typeface="Arial" charset="0"/>
              </a:rPr>
              <a:t> increases</a:t>
            </a:r>
            <a:endParaRPr lang="en-GB" b="1" dirty="0">
              <a:latin typeface="Arial" charset="0"/>
            </a:endParaRPr>
          </a:p>
        </p:txBody>
      </p:sp>
      <p:sp>
        <p:nvSpPr>
          <p:cNvPr id="53" name="Line 6"/>
          <p:cNvSpPr>
            <a:spLocks noChangeShapeType="1"/>
          </p:cNvSpPr>
          <p:nvPr/>
        </p:nvSpPr>
        <p:spPr bwMode="auto">
          <a:xfrm>
            <a:off x="723600" y="2063400"/>
            <a:ext cx="8416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47"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arrow with a </a:t>
            </a:r>
            <a:r>
              <a:rPr lang="en-GB" sz="1500" b="1" i="1"/>
              <a:t>d</a:t>
            </a:r>
            <a:r>
              <a:rPr lang="en-GB" sz="1500" b="1"/>
              <a:t> over it is mathematical shorthand that means ‘has limiting distribution as </a:t>
            </a:r>
            <a:r>
              <a:rPr lang="en-GB" sz="1500" b="1" i="1"/>
              <a:t>n</a:t>
            </a:r>
            <a:r>
              <a:rPr lang="en-GB" sz="1500" b="1"/>
              <a:t> tends to infinity’.</a:t>
            </a:r>
            <a:endParaRPr lang="en-GB" b="1">
              <a:cs typeface="Arial" charset="0"/>
            </a:endParaRPr>
          </a:p>
        </p:txBody>
      </p:sp>
    </p:spTree>
    <p:extLst>
      <p:ext uri="{BB962C8B-B14F-4D97-AF65-F5344CB8AC3E}">
        <p14:creationId xmlns:p14="http://schemas.microsoft.com/office/powerpoint/2010/main" val="35207607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2304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1"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33" name="Rectangle 32"/>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4"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230415"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a:t>
            </a:r>
            <a:r>
              <a:rPr lang="en-GB" sz="1500" b="1" dirty="0" smtClean="0"/>
              <a:t>his </a:t>
            </a:r>
            <a:r>
              <a:rPr lang="en-GB" sz="1500" b="1" dirty="0"/>
              <a:t>relationship is true only as </a:t>
            </a:r>
            <a:r>
              <a:rPr lang="en-GB" sz="1500" b="1" i="1" dirty="0"/>
              <a:t>n</a:t>
            </a:r>
            <a:r>
              <a:rPr lang="en-GB" sz="1500" b="1" dirty="0"/>
              <a:t> goes to infinity.  However, from the limiting distribution, we can start working back tentatively to finite samples.  We can say, that for large </a:t>
            </a:r>
            <a:r>
              <a:rPr lang="en-GB" sz="1500" b="1" i="1" dirty="0"/>
              <a:t>n</a:t>
            </a:r>
            <a:r>
              <a:rPr lang="en-GB" sz="1500" b="1" dirty="0"/>
              <a:t>, the relationship may hold approximately</a:t>
            </a:r>
            <a:r>
              <a:rPr lang="en-GB" sz="1500" b="1" dirty="0" smtClean="0"/>
              <a:t>.</a:t>
            </a:r>
            <a:r>
              <a:rPr lang="en-US" sz="1600" b="1" dirty="0" smtClean="0"/>
              <a:t>  </a:t>
            </a:r>
            <a:r>
              <a:rPr lang="en-US" sz="1600" b="1" dirty="0"/>
              <a:t>(The symbol  </a:t>
            </a:r>
            <a:r>
              <a:rPr lang="en-US" sz="1600" b="1" dirty="0">
                <a:cs typeface="Arial" charset="0"/>
              </a:rPr>
              <a:t>~</a:t>
            </a:r>
            <a:r>
              <a:rPr lang="en-US" sz="1600" b="1" dirty="0"/>
              <a:t>  means ‘is distributed as’.)</a:t>
            </a:r>
            <a:endParaRPr lang="en-GB" sz="1600" b="1" dirty="0"/>
          </a:p>
          <a:p>
            <a:endParaRPr lang="en-GB" sz="1500" dirty="0"/>
          </a:p>
        </p:txBody>
      </p:sp>
      <p:sp>
        <p:nvSpPr>
          <p:cNvPr id="27" name="Rectangle 26"/>
          <p:cNvSpPr>
            <a:spLocks noChangeArrowheads="1"/>
          </p:cNvSpPr>
          <p:nvPr/>
        </p:nvSpPr>
        <p:spPr bwMode="auto">
          <a:xfrm>
            <a:off x="0" y="2860675"/>
            <a:ext cx="9144000" cy="23495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31"/>
          <p:cNvSpPr>
            <a:spLocks noChangeArrowheads="1"/>
          </p:cNvSpPr>
          <p:nvPr/>
        </p:nvSpPr>
        <p:spPr bwMode="auto">
          <a:xfrm>
            <a:off x="0" y="234632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35" name="Text Box 6"/>
          <p:cNvSpPr txBox="1">
            <a:spLocks noChangeArrowheads="1"/>
          </p:cNvSpPr>
          <p:nvPr/>
        </p:nvSpPr>
        <p:spPr bwMode="auto">
          <a:xfrm>
            <a:off x="971550" y="2370140"/>
            <a:ext cx="4333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Approximation for finite samples </a:t>
            </a:r>
            <a:endParaRPr lang="en-GB" b="1" dirty="0">
              <a:latin typeface="Arial" charset="0"/>
            </a:endParaRPr>
          </a:p>
        </p:txBody>
      </p:sp>
      <p:graphicFrame>
        <p:nvGraphicFramePr>
          <p:cNvPr id="40" name="Object 13"/>
          <p:cNvGraphicFramePr>
            <a:graphicFrameLocks noChangeAspect="1"/>
          </p:cNvGraphicFramePr>
          <p:nvPr>
            <p:extLst>
              <p:ext uri="{D42A27DB-BD31-4B8C-83A1-F6EECF244321}">
                <p14:modId xmlns:p14="http://schemas.microsoft.com/office/powerpoint/2010/main" val="1668332615"/>
              </p:ext>
            </p:extLst>
          </p:nvPr>
        </p:nvGraphicFramePr>
        <p:xfrm>
          <a:off x="1135063" y="3014663"/>
          <a:ext cx="2311400" cy="330200"/>
        </p:xfrm>
        <a:graphic>
          <a:graphicData uri="http://schemas.openxmlformats.org/presentationml/2006/ole">
            <mc:AlternateContent xmlns:mc="http://schemas.openxmlformats.org/markup-compatibility/2006">
              <mc:Choice xmlns:v="urn:schemas-microsoft-com:vml" Requires="v">
                <p:oleObj spid="_x0000_s240680" name="Equation" r:id="rId3" imgW="2311200" imgH="330120" progId="Equation.3">
                  <p:embed/>
                </p:oleObj>
              </mc:Choice>
              <mc:Fallback>
                <p:oleObj name="Equation" r:id="rId3" imgW="2311200" imgH="330120" progId="Equation.3">
                  <p:embed/>
                  <p:pic>
                    <p:nvPicPr>
                      <p:cNvPr id="0" name=""/>
                      <p:cNvPicPr>
                        <a:picLocks noChangeAspect="1" noChangeArrowheads="1"/>
                      </p:cNvPicPr>
                      <p:nvPr/>
                    </p:nvPicPr>
                    <p:blipFill>
                      <a:blip r:embed="rId4"/>
                      <a:srcRect/>
                      <a:stretch>
                        <a:fillRect/>
                      </a:stretch>
                    </p:blipFill>
                    <p:spPr bwMode="auto">
                      <a:xfrm>
                        <a:off x="1135063" y="3014663"/>
                        <a:ext cx="2311400"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Line 19"/>
          <p:cNvSpPr>
            <a:spLocks noChangeShapeType="1"/>
          </p:cNvSpPr>
          <p:nvPr/>
        </p:nvSpPr>
        <p:spPr bwMode="auto">
          <a:xfrm>
            <a:off x="1595400" y="305295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Rectangle 41"/>
          <p:cNvSpPr>
            <a:spLocks noChangeArrowheads="1"/>
          </p:cNvSpPr>
          <p:nvPr/>
        </p:nvSpPr>
        <p:spPr bwMode="auto">
          <a:xfrm>
            <a:off x="0" y="1622425"/>
            <a:ext cx="9144000" cy="615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3" name="Object 13"/>
          <p:cNvGraphicFramePr>
            <a:graphicFrameLocks noChangeAspect="1"/>
          </p:cNvGraphicFramePr>
          <p:nvPr>
            <p:extLst>
              <p:ext uri="{D42A27DB-BD31-4B8C-83A1-F6EECF244321}">
                <p14:modId xmlns:p14="http://schemas.microsoft.com/office/powerpoint/2010/main" val="2058489361"/>
              </p:ext>
            </p:extLst>
          </p:nvPr>
        </p:nvGraphicFramePr>
        <p:xfrm>
          <a:off x="1090800" y="1741488"/>
          <a:ext cx="2857500" cy="355600"/>
        </p:xfrm>
        <a:graphic>
          <a:graphicData uri="http://schemas.openxmlformats.org/presentationml/2006/ole">
            <mc:AlternateContent xmlns:mc="http://schemas.openxmlformats.org/markup-compatibility/2006">
              <mc:Choice xmlns:v="urn:schemas-microsoft-com:vml" Requires="v">
                <p:oleObj spid="_x0000_s240681" name="Equation" r:id="rId5" imgW="2857320" imgH="355320" progId="Equation.3">
                  <p:embed/>
                </p:oleObj>
              </mc:Choice>
              <mc:Fallback>
                <p:oleObj name="Equation" r:id="rId5" imgW="2857320" imgH="3553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0800" y="1741488"/>
                        <a:ext cx="28575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 name="Line 19"/>
          <p:cNvSpPr>
            <a:spLocks noChangeShapeType="1"/>
          </p:cNvSpPr>
          <p:nvPr/>
        </p:nvSpPr>
        <p:spPr bwMode="auto">
          <a:xfrm>
            <a:off x="1604925" y="1795575"/>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46"/>
          <p:cNvSpPr>
            <a:spLocks noChangeArrowheads="1"/>
          </p:cNvSpPr>
          <p:nvPr/>
        </p:nvSpPr>
        <p:spPr bwMode="auto">
          <a:xfrm>
            <a:off x="0" y="110807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48"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Application of central limit theorem </a:t>
            </a:r>
            <a:endParaRPr lang="en-GB" b="1" dirty="0">
              <a:latin typeface="Arial" charset="0"/>
            </a:endParaRPr>
          </a:p>
        </p:txBody>
      </p:sp>
    </p:spTree>
    <p:extLst>
      <p:ext uri="{BB962C8B-B14F-4D97-AF65-F5344CB8AC3E}">
        <p14:creationId xmlns:p14="http://schemas.microsoft.com/office/powerpoint/2010/main" val="16248248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2304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1"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33" name="Rectangle 32"/>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4"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230415"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b="1" dirty="0"/>
              <a:t>Then, dividing the statistic by       , we can say that, for sufficiently large </a:t>
            </a:r>
            <a:r>
              <a:rPr lang="en-GB" b="1" i="1" dirty="0"/>
              <a:t>n</a:t>
            </a:r>
            <a:r>
              <a:rPr lang="en-GB" b="1" dirty="0"/>
              <a:t>, the second equation is approximately true</a:t>
            </a:r>
            <a:r>
              <a:rPr lang="en-GB" b="1" dirty="0" smtClean="0"/>
              <a:t>.</a:t>
            </a:r>
            <a:endParaRPr lang="en-GB" b="1" dirty="0"/>
          </a:p>
        </p:txBody>
      </p:sp>
      <p:graphicFrame>
        <p:nvGraphicFramePr>
          <p:cNvPr id="23" name="Object 17"/>
          <p:cNvGraphicFramePr>
            <a:graphicFrameLocks noChangeAspect="1"/>
          </p:cNvGraphicFramePr>
          <p:nvPr>
            <p:extLst>
              <p:ext uri="{D42A27DB-BD31-4B8C-83A1-F6EECF244321}">
                <p14:modId xmlns:p14="http://schemas.microsoft.com/office/powerpoint/2010/main" val="989272171"/>
              </p:ext>
            </p:extLst>
          </p:nvPr>
        </p:nvGraphicFramePr>
        <p:xfrm>
          <a:off x="2919413" y="5845175"/>
          <a:ext cx="304800" cy="241300"/>
        </p:xfrm>
        <a:graphic>
          <a:graphicData uri="http://schemas.openxmlformats.org/presentationml/2006/ole">
            <mc:AlternateContent xmlns:mc="http://schemas.openxmlformats.org/markup-compatibility/2006">
              <mc:Choice xmlns:v="urn:schemas-microsoft-com:vml" Requires="v">
                <p:oleObj spid="_x0000_s241737" name="Equation" r:id="rId3" imgW="304560" imgH="241200" progId="Equation.3">
                  <p:embed/>
                </p:oleObj>
              </mc:Choice>
              <mc:Fallback>
                <p:oleObj name="Equation" r:id="rId3" imgW="30456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9413" y="5845175"/>
                        <a:ext cx="304800" cy="24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23"/>
          <p:cNvSpPr>
            <a:spLocks noChangeArrowheads="1"/>
          </p:cNvSpPr>
          <p:nvPr/>
        </p:nvSpPr>
        <p:spPr bwMode="auto">
          <a:xfrm>
            <a:off x="0" y="2860675"/>
            <a:ext cx="9144000" cy="23495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24"/>
          <p:cNvSpPr>
            <a:spLocks noChangeArrowheads="1"/>
          </p:cNvSpPr>
          <p:nvPr/>
        </p:nvSpPr>
        <p:spPr bwMode="auto">
          <a:xfrm>
            <a:off x="0" y="234632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26" name="Text Box 6"/>
          <p:cNvSpPr txBox="1">
            <a:spLocks noChangeArrowheads="1"/>
          </p:cNvSpPr>
          <p:nvPr/>
        </p:nvSpPr>
        <p:spPr bwMode="auto">
          <a:xfrm>
            <a:off x="971550" y="2370140"/>
            <a:ext cx="4333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Approximation for finite samples </a:t>
            </a:r>
            <a:endParaRPr lang="en-GB" b="1" dirty="0">
              <a:latin typeface="Arial" charset="0"/>
            </a:endParaRPr>
          </a:p>
        </p:txBody>
      </p:sp>
      <p:graphicFrame>
        <p:nvGraphicFramePr>
          <p:cNvPr id="27" name="Object 9"/>
          <p:cNvGraphicFramePr>
            <a:graphicFrameLocks noChangeAspect="1"/>
          </p:cNvGraphicFramePr>
          <p:nvPr>
            <p:extLst>
              <p:ext uri="{D42A27DB-BD31-4B8C-83A1-F6EECF244321}">
                <p14:modId xmlns:p14="http://schemas.microsoft.com/office/powerpoint/2010/main" val="3027720344"/>
              </p:ext>
            </p:extLst>
          </p:nvPr>
        </p:nvGraphicFramePr>
        <p:xfrm>
          <a:off x="1447800" y="3521075"/>
          <a:ext cx="2159000" cy="673100"/>
        </p:xfrm>
        <a:graphic>
          <a:graphicData uri="http://schemas.openxmlformats.org/presentationml/2006/ole">
            <mc:AlternateContent xmlns:mc="http://schemas.openxmlformats.org/markup-compatibility/2006">
              <mc:Choice xmlns:v="urn:schemas-microsoft-com:vml" Requires="v">
                <p:oleObj spid="_x0000_s241738" name="Equation" r:id="rId5" imgW="2158920" imgH="672840" progId="Equation.3">
                  <p:embed/>
                </p:oleObj>
              </mc:Choice>
              <mc:Fallback>
                <p:oleObj name="Equation" r:id="rId5" imgW="2158920" imgH="672840" progId="Equation.3">
                  <p:embed/>
                  <p:pic>
                    <p:nvPicPr>
                      <p:cNvPr id="0" name=""/>
                      <p:cNvPicPr>
                        <a:picLocks noChangeAspect="1" noChangeArrowheads="1"/>
                      </p:cNvPicPr>
                      <p:nvPr/>
                    </p:nvPicPr>
                    <p:blipFill>
                      <a:blip r:embed="rId6"/>
                      <a:srcRect/>
                      <a:stretch>
                        <a:fillRect/>
                      </a:stretch>
                    </p:blipFill>
                    <p:spPr bwMode="auto">
                      <a:xfrm>
                        <a:off x="1447800" y="3521075"/>
                        <a:ext cx="2159000" cy="673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Line 14"/>
          <p:cNvSpPr>
            <a:spLocks noChangeShapeType="1"/>
          </p:cNvSpPr>
          <p:nvPr/>
        </p:nvSpPr>
        <p:spPr bwMode="auto">
          <a:xfrm>
            <a:off x="1590675" y="3725863"/>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9" name="Object 13"/>
          <p:cNvGraphicFramePr>
            <a:graphicFrameLocks noChangeAspect="1"/>
          </p:cNvGraphicFramePr>
          <p:nvPr>
            <p:extLst>
              <p:ext uri="{D42A27DB-BD31-4B8C-83A1-F6EECF244321}">
                <p14:modId xmlns:p14="http://schemas.microsoft.com/office/powerpoint/2010/main" val="1668332615"/>
              </p:ext>
            </p:extLst>
          </p:nvPr>
        </p:nvGraphicFramePr>
        <p:xfrm>
          <a:off x="1135063" y="3014663"/>
          <a:ext cx="2311400" cy="330200"/>
        </p:xfrm>
        <a:graphic>
          <a:graphicData uri="http://schemas.openxmlformats.org/presentationml/2006/ole">
            <mc:AlternateContent xmlns:mc="http://schemas.openxmlformats.org/markup-compatibility/2006">
              <mc:Choice xmlns:v="urn:schemas-microsoft-com:vml" Requires="v">
                <p:oleObj spid="_x0000_s241739" name="Equation" r:id="rId7" imgW="2311200" imgH="330120" progId="Equation.3">
                  <p:embed/>
                </p:oleObj>
              </mc:Choice>
              <mc:Fallback>
                <p:oleObj name="Equation" r:id="rId7" imgW="2311200" imgH="330120" progId="Equation.3">
                  <p:embed/>
                  <p:pic>
                    <p:nvPicPr>
                      <p:cNvPr id="0" name=""/>
                      <p:cNvPicPr>
                        <a:picLocks noChangeAspect="1" noChangeArrowheads="1"/>
                      </p:cNvPicPr>
                      <p:nvPr/>
                    </p:nvPicPr>
                    <p:blipFill>
                      <a:blip r:embed="rId8"/>
                      <a:srcRect/>
                      <a:stretch>
                        <a:fillRect/>
                      </a:stretch>
                    </p:blipFill>
                    <p:spPr bwMode="auto">
                      <a:xfrm>
                        <a:off x="1135063" y="3014663"/>
                        <a:ext cx="2311400"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0" name="Line 19"/>
          <p:cNvSpPr>
            <a:spLocks noChangeShapeType="1"/>
          </p:cNvSpPr>
          <p:nvPr/>
        </p:nvSpPr>
        <p:spPr bwMode="auto">
          <a:xfrm>
            <a:off x="1595400" y="305295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42"/>
          <p:cNvSpPr>
            <a:spLocks noChangeArrowheads="1"/>
          </p:cNvSpPr>
          <p:nvPr/>
        </p:nvSpPr>
        <p:spPr bwMode="auto">
          <a:xfrm>
            <a:off x="0" y="1622425"/>
            <a:ext cx="9144000" cy="615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4" name="Object 13"/>
          <p:cNvGraphicFramePr>
            <a:graphicFrameLocks noChangeAspect="1"/>
          </p:cNvGraphicFramePr>
          <p:nvPr>
            <p:extLst>
              <p:ext uri="{D42A27DB-BD31-4B8C-83A1-F6EECF244321}">
                <p14:modId xmlns:p14="http://schemas.microsoft.com/office/powerpoint/2010/main" val="2058489361"/>
              </p:ext>
            </p:extLst>
          </p:nvPr>
        </p:nvGraphicFramePr>
        <p:xfrm>
          <a:off x="1090800" y="1741488"/>
          <a:ext cx="2857500" cy="355600"/>
        </p:xfrm>
        <a:graphic>
          <a:graphicData uri="http://schemas.openxmlformats.org/presentationml/2006/ole">
            <mc:AlternateContent xmlns:mc="http://schemas.openxmlformats.org/markup-compatibility/2006">
              <mc:Choice xmlns:v="urn:schemas-microsoft-com:vml" Requires="v">
                <p:oleObj spid="_x0000_s241740" name="Equation" r:id="rId9" imgW="2857320" imgH="355320" progId="Equation.3">
                  <p:embed/>
                </p:oleObj>
              </mc:Choice>
              <mc:Fallback>
                <p:oleObj name="Equation" r:id="rId9" imgW="2857320" imgH="3553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0800" y="1741488"/>
                        <a:ext cx="28575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 name="Line 19"/>
          <p:cNvSpPr>
            <a:spLocks noChangeShapeType="1"/>
          </p:cNvSpPr>
          <p:nvPr/>
        </p:nvSpPr>
        <p:spPr bwMode="auto">
          <a:xfrm>
            <a:off x="1604925" y="1795575"/>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47"/>
          <p:cNvSpPr>
            <a:spLocks noChangeArrowheads="1"/>
          </p:cNvSpPr>
          <p:nvPr/>
        </p:nvSpPr>
        <p:spPr bwMode="auto">
          <a:xfrm>
            <a:off x="0" y="110807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52"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Application of central limit theorem </a:t>
            </a:r>
            <a:endParaRPr lang="en-GB" b="1" dirty="0">
              <a:latin typeface="Arial" charset="0"/>
            </a:endParaRPr>
          </a:p>
        </p:txBody>
      </p:sp>
    </p:spTree>
    <p:extLst>
      <p:ext uri="{BB962C8B-B14F-4D97-AF65-F5344CB8AC3E}">
        <p14:creationId xmlns:p14="http://schemas.microsoft.com/office/powerpoint/2010/main" val="20380760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2304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1"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33" name="Rectangle 32"/>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4"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230415"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This implies the </a:t>
            </a:r>
            <a:r>
              <a:rPr lang="en-GB" sz="1500" b="1" dirty="0" smtClean="0"/>
              <a:t>last </a:t>
            </a:r>
            <a:r>
              <a:rPr lang="en-GB" sz="1500" b="1" dirty="0"/>
              <a:t>equation.  We </a:t>
            </a:r>
            <a:r>
              <a:rPr lang="en-GB" sz="1500" b="1" dirty="0" smtClean="0"/>
              <a:t>knew, from the beginning, </a:t>
            </a:r>
            <a:r>
              <a:rPr lang="en-GB" sz="1500" b="1" dirty="0"/>
              <a:t>that the sample mean was distributed with mean </a:t>
            </a:r>
            <a:r>
              <a:rPr lang="en-GB" sz="1500" b="1" i="1" dirty="0">
                <a:latin typeface="Symbol" pitchFamily="18" charset="2"/>
              </a:rPr>
              <a:t>m</a:t>
            </a:r>
            <a:r>
              <a:rPr lang="en-GB" sz="1500" b="1" dirty="0"/>
              <a:t> and variance </a:t>
            </a:r>
            <a:r>
              <a:rPr lang="en-GB" sz="1500" b="1" i="1" dirty="0">
                <a:latin typeface="Symbol" pitchFamily="18" charset="2"/>
              </a:rPr>
              <a:t>s</a:t>
            </a:r>
            <a:r>
              <a:rPr lang="en-GB" sz="1500" b="1" baseline="30000" dirty="0"/>
              <a:t>2</a:t>
            </a:r>
            <a:r>
              <a:rPr lang="en-GB" sz="1500" b="1" dirty="0"/>
              <a:t>/</a:t>
            </a:r>
            <a:r>
              <a:rPr lang="en-GB" sz="1500" b="1" i="1" dirty="0"/>
              <a:t>n</a:t>
            </a:r>
            <a:r>
              <a:rPr lang="en-GB" sz="1500" b="1" dirty="0" smtClean="0"/>
              <a:t>.</a:t>
            </a:r>
            <a:endParaRPr lang="en-GB" sz="1500" dirty="0"/>
          </a:p>
        </p:txBody>
      </p:sp>
      <p:sp>
        <p:nvSpPr>
          <p:cNvPr id="25" name="Rectangle 24"/>
          <p:cNvSpPr>
            <a:spLocks noChangeArrowheads="1"/>
          </p:cNvSpPr>
          <p:nvPr/>
        </p:nvSpPr>
        <p:spPr bwMode="auto">
          <a:xfrm>
            <a:off x="0" y="2860675"/>
            <a:ext cx="9144000" cy="23495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25"/>
          <p:cNvSpPr>
            <a:spLocks noChangeArrowheads="1"/>
          </p:cNvSpPr>
          <p:nvPr/>
        </p:nvSpPr>
        <p:spPr bwMode="auto">
          <a:xfrm>
            <a:off x="0" y="234632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27" name="Text Box 6"/>
          <p:cNvSpPr txBox="1">
            <a:spLocks noChangeArrowheads="1"/>
          </p:cNvSpPr>
          <p:nvPr/>
        </p:nvSpPr>
        <p:spPr bwMode="auto">
          <a:xfrm>
            <a:off x="971550" y="2370140"/>
            <a:ext cx="4333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Approximation for finite samples </a:t>
            </a:r>
            <a:endParaRPr lang="en-GB" b="1" dirty="0">
              <a:latin typeface="Arial" charset="0"/>
            </a:endParaRPr>
          </a:p>
        </p:txBody>
      </p:sp>
      <p:graphicFrame>
        <p:nvGraphicFramePr>
          <p:cNvPr id="41" name="Object 9"/>
          <p:cNvGraphicFramePr>
            <a:graphicFrameLocks noChangeAspect="1"/>
          </p:cNvGraphicFramePr>
          <p:nvPr>
            <p:extLst>
              <p:ext uri="{D42A27DB-BD31-4B8C-83A1-F6EECF244321}">
                <p14:modId xmlns:p14="http://schemas.microsoft.com/office/powerpoint/2010/main" val="3027720344"/>
              </p:ext>
            </p:extLst>
          </p:nvPr>
        </p:nvGraphicFramePr>
        <p:xfrm>
          <a:off x="1447800" y="3521075"/>
          <a:ext cx="2159000" cy="673100"/>
        </p:xfrm>
        <a:graphic>
          <a:graphicData uri="http://schemas.openxmlformats.org/presentationml/2006/ole">
            <mc:AlternateContent xmlns:mc="http://schemas.openxmlformats.org/markup-compatibility/2006">
              <mc:Choice xmlns:v="urn:schemas-microsoft-com:vml" Requires="v">
                <p:oleObj spid="_x0000_s242757" name="Equation" r:id="rId3" imgW="2158920" imgH="672840" progId="Equation.3">
                  <p:embed/>
                </p:oleObj>
              </mc:Choice>
              <mc:Fallback>
                <p:oleObj name="Equation" r:id="rId3" imgW="2158920" imgH="672840" progId="Equation.3">
                  <p:embed/>
                  <p:pic>
                    <p:nvPicPr>
                      <p:cNvPr id="0" name=""/>
                      <p:cNvPicPr>
                        <a:picLocks noChangeAspect="1" noChangeArrowheads="1"/>
                      </p:cNvPicPr>
                      <p:nvPr/>
                    </p:nvPicPr>
                    <p:blipFill>
                      <a:blip r:embed="rId4"/>
                      <a:srcRect/>
                      <a:stretch>
                        <a:fillRect/>
                      </a:stretch>
                    </p:blipFill>
                    <p:spPr bwMode="auto">
                      <a:xfrm>
                        <a:off x="1447800" y="3521075"/>
                        <a:ext cx="2159000" cy="673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2" name="Line 14"/>
          <p:cNvSpPr>
            <a:spLocks noChangeShapeType="1"/>
          </p:cNvSpPr>
          <p:nvPr/>
        </p:nvSpPr>
        <p:spPr bwMode="auto">
          <a:xfrm>
            <a:off x="1590675" y="3725863"/>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11"/>
          <p:cNvGraphicFramePr>
            <a:graphicFrameLocks noChangeAspect="1"/>
          </p:cNvGraphicFramePr>
          <p:nvPr>
            <p:extLst>
              <p:ext uri="{D42A27DB-BD31-4B8C-83A1-F6EECF244321}">
                <p14:modId xmlns:p14="http://schemas.microsoft.com/office/powerpoint/2010/main" val="3139400143"/>
              </p:ext>
            </p:extLst>
          </p:nvPr>
        </p:nvGraphicFramePr>
        <p:xfrm>
          <a:off x="1983600" y="4375150"/>
          <a:ext cx="1663700" cy="673100"/>
        </p:xfrm>
        <a:graphic>
          <a:graphicData uri="http://schemas.openxmlformats.org/presentationml/2006/ole">
            <mc:AlternateContent xmlns:mc="http://schemas.openxmlformats.org/markup-compatibility/2006">
              <mc:Choice xmlns:v="urn:schemas-microsoft-com:vml" Requires="v">
                <p:oleObj spid="_x0000_s242758" name="Equation" r:id="rId5" imgW="1663560" imgH="672840" progId="Equation.3">
                  <p:embed/>
                </p:oleObj>
              </mc:Choice>
              <mc:Fallback>
                <p:oleObj name="Equation" r:id="rId5" imgW="1663560" imgH="672840" progId="Equation.3">
                  <p:embed/>
                  <p:pic>
                    <p:nvPicPr>
                      <p:cNvPr id="0" name=""/>
                      <p:cNvPicPr>
                        <a:picLocks noChangeAspect="1" noChangeArrowheads="1"/>
                      </p:cNvPicPr>
                      <p:nvPr/>
                    </p:nvPicPr>
                    <p:blipFill>
                      <a:blip r:embed="rId6"/>
                      <a:srcRect/>
                      <a:stretch>
                        <a:fillRect/>
                      </a:stretch>
                    </p:blipFill>
                    <p:spPr bwMode="auto">
                      <a:xfrm>
                        <a:off x="1983600" y="4375150"/>
                        <a:ext cx="1663700" cy="673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13"/>
          <p:cNvGraphicFramePr>
            <a:graphicFrameLocks noChangeAspect="1"/>
          </p:cNvGraphicFramePr>
          <p:nvPr>
            <p:extLst>
              <p:ext uri="{D42A27DB-BD31-4B8C-83A1-F6EECF244321}">
                <p14:modId xmlns:p14="http://schemas.microsoft.com/office/powerpoint/2010/main" val="1668332615"/>
              </p:ext>
            </p:extLst>
          </p:nvPr>
        </p:nvGraphicFramePr>
        <p:xfrm>
          <a:off x="1135063" y="3014663"/>
          <a:ext cx="2311400" cy="330200"/>
        </p:xfrm>
        <a:graphic>
          <a:graphicData uri="http://schemas.openxmlformats.org/presentationml/2006/ole">
            <mc:AlternateContent xmlns:mc="http://schemas.openxmlformats.org/markup-compatibility/2006">
              <mc:Choice xmlns:v="urn:schemas-microsoft-com:vml" Requires="v">
                <p:oleObj spid="_x0000_s242759" name="Equation" r:id="rId7" imgW="2311200" imgH="330120" progId="Equation.3">
                  <p:embed/>
                </p:oleObj>
              </mc:Choice>
              <mc:Fallback>
                <p:oleObj name="Equation" r:id="rId7" imgW="2311200" imgH="330120" progId="Equation.3">
                  <p:embed/>
                  <p:pic>
                    <p:nvPicPr>
                      <p:cNvPr id="0" name=""/>
                      <p:cNvPicPr>
                        <a:picLocks noChangeAspect="1" noChangeArrowheads="1"/>
                      </p:cNvPicPr>
                      <p:nvPr/>
                    </p:nvPicPr>
                    <p:blipFill>
                      <a:blip r:embed="rId8"/>
                      <a:srcRect/>
                      <a:stretch>
                        <a:fillRect/>
                      </a:stretch>
                    </p:blipFill>
                    <p:spPr bwMode="auto">
                      <a:xfrm>
                        <a:off x="1135063" y="3014663"/>
                        <a:ext cx="2311400"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 name="Line 19"/>
          <p:cNvSpPr>
            <a:spLocks noChangeShapeType="1"/>
          </p:cNvSpPr>
          <p:nvPr/>
        </p:nvSpPr>
        <p:spPr bwMode="auto">
          <a:xfrm>
            <a:off x="1595400" y="305295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47"/>
          <p:cNvSpPr>
            <a:spLocks noChangeArrowheads="1"/>
          </p:cNvSpPr>
          <p:nvPr/>
        </p:nvSpPr>
        <p:spPr bwMode="auto">
          <a:xfrm>
            <a:off x="0" y="1622425"/>
            <a:ext cx="9144000" cy="615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9" name="Object 13"/>
          <p:cNvGraphicFramePr>
            <a:graphicFrameLocks noChangeAspect="1"/>
          </p:cNvGraphicFramePr>
          <p:nvPr>
            <p:extLst>
              <p:ext uri="{D42A27DB-BD31-4B8C-83A1-F6EECF244321}">
                <p14:modId xmlns:p14="http://schemas.microsoft.com/office/powerpoint/2010/main" val="2058489361"/>
              </p:ext>
            </p:extLst>
          </p:nvPr>
        </p:nvGraphicFramePr>
        <p:xfrm>
          <a:off x="1090800" y="1741488"/>
          <a:ext cx="2857500" cy="355600"/>
        </p:xfrm>
        <a:graphic>
          <a:graphicData uri="http://schemas.openxmlformats.org/presentationml/2006/ole">
            <mc:AlternateContent xmlns:mc="http://schemas.openxmlformats.org/markup-compatibility/2006">
              <mc:Choice xmlns:v="urn:schemas-microsoft-com:vml" Requires="v">
                <p:oleObj spid="_x0000_s242760" name="Equation" r:id="rId9" imgW="2857320" imgH="355320" progId="Equation.3">
                  <p:embed/>
                </p:oleObj>
              </mc:Choice>
              <mc:Fallback>
                <p:oleObj name="Equation" r:id="rId9" imgW="2857320" imgH="3553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0800" y="1741488"/>
                        <a:ext cx="28575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0" name="Line 19"/>
          <p:cNvSpPr>
            <a:spLocks noChangeShapeType="1"/>
          </p:cNvSpPr>
          <p:nvPr/>
        </p:nvSpPr>
        <p:spPr bwMode="auto">
          <a:xfrm>
            <a:off x="1604925" y="1795575"/>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Rectangle 50"/>
          <p:cNvSpPr>
            <a:spLocks noChangeArrowheads="1"/>
          </p:cNvSpPr>
          <p:nvPr/>
        </p:nvSpPr>
        <p:spPr bwMode="auto">
          <a:xfrm>
            <a:off x="0" y="110807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53" name="Line 15"/>
          <p:cNvSpPr>
            <a:spLocks noChangeShapeType="1"/>
          </p:cNvSpPr>
          <p:nvPr/>
        </p:nvSpPr>
        <p:spPr bwMode="auto">
          <a:xfrm>
            <a:off x="2055600" y="4578300"/>
            <a:ext cx="129600" cy="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Application of central limit theorem </a:t>
            </a:r>
            <a:endParaRPr lang="en-GB" b="1" dirty="0">
              <a:latin typeface="Arial" charset="0"/>
            </a:endParaRPr>
          </a:p>
        </p:txBody>
      </p:sp>
    </p:spTree>
    <p:extLst>
      <p:ext uri="{BB962C8B-B14F-4D97-AF65-F5344CB8AC3E}">
        <p14:creationId xmlns:p14="http://schemas.microsoft.com/office/powerpoint/2010/main" val="37014592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2304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1"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33" name="Rectangle 32"/>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4"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230415"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What we have shown is that, irrespective of the distribution of </a:t>
            </a:r>
            <a:r>
              <a:rPr lang="en-GB" sz="1500" b="1" i="1" dirty="0" smtClean="0"/>
              <a:t>X</a:t>
            </a:r>
            <a:r>
              <a:rPr lang="en-GB" sz="1500" b="1" dirty="0" smtClean="0"/>
              <a:t>, the distribution of the sample mean is approximately normal in sufficiently large samples.  This enables us to perform the usual tests.</a:t>
            </a:r>
            <a:endParaRPr lang="en-GB" sz="1500" dirty="0"/>
          </a:p>
        </p:txBody>
      </p:sp>
      <p:sp>
        <p:nvSpPr>
          <p:cNvPr id="25" name="Rectangle 24"/>
          <p:cNvSpPr>
            <a:spLocks noChangeArrowheads="1"/>
          </p:cNvSpPr>
          <p:nvPr/>
        </p:nvSpPr>
        <p:spPr bwMode="auto">
          <a:xfrm>
            <a:off x="0" y="2860675"/>
            <a:ext cx="9144000" cy="23495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25"/>
          <p:cNvSpPr>
            <a:spLocks noChangeArrowheads="1"/>
          </p:cNvSpPr>
          <p:nvPr/>
        </p:nvSpPr>
        <p:spPr bwMode="auto">
          <a:xfrm>
            <a:off x="0" y="234632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27" name="Text Box 6"/>
          <p:cNvSpPr txBox="1">
            <a:spLocks noChangeArrowheads="1"/>
          </p:cNvSpPr>
          <p:nvPr/>
        </p:nvSpPr>
        <p:spPr bwMode="auto">
          <a:xfrm>
            <a:off x="971550" y="2370140"/>
            <a:ext cx="4333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Approximation for finite samples </a:t>
            </a:r>
            <a:endParaRPr lang="en-GB" b="1" dirty="0">
              <a:latin typeface="Arial" charset="0"/>
            </a:endParaRPr>
          </a:p>
        </p:txBody>
      </p:sp>
      <p:graphicFrame>
        <p:nvGraphicFramePr>
          <p:cNvPr id="41" name="Object 9"/>
          <p:cNvGraphicFramePr>
            <a:graphicFrameLocks noChangeAspect="1"/>
          </p:cNvGraphicFramePr>
          <p:nvPr>
            <p:extLst>
              <p:ext uri="{D42A27DB-BD31-4B8C-83A1-F6EECF244321}">
                <p14:modId xmlns:p14="http://schemas.microsoft.com/office/powerpoint/2010/main" val="3027720344"/>
              </p:ext>
            </p:extLst>
          </p:nvPr>
        </p:nvGraphicFramePr>
        <p:xfrm>
          <a:off x="1447800" y="3521075"/>
          <a:ext cx="2159000" cy="673100"/>
        </p:xfrm>
        <a:graphic>
          <a:graphicData uri="http://schemas.openxmlformats.org/presentationml/2006/ole">
            <mc:AlternateContent xmlns:mc="http://schemas.openxmlformats.org/markup-compatibility/2006">
              <mc:Choice xmlns:v="urn:schemas-microsoft-com:vml" Requires="v">
                <p:oleObj spid="_x0000_s243778" name="Equation" r:id="rId3" imgW="2158920" imgH="672840" progId="Equation.3">
                  <p:embed/>
                </p:oleObj>
              </mc:Choice>
              <mc:Fallback>
                <p:oleObj name="Equation" r:id="rId3" imgW="2158920" imgH="672840" progId="Equation.3">
                  <p:embed/>
                  <p:pic>
                    <p:nvPicPr>
                      <p:cNvPr id="0" name=""/>
                      <p:cNvPicPr>
                        <a:picLocks noChangeAspect="1" noChangeArrowheads="1"/>
                      </p:cNvPicPr>
                      <p:nvPr/>
                    </p:nvPicPr>
                    <p:blipFill>
                      <a:blip r:embed="rId4"/>
                      <a:srcRect/>
                      <a:stretch>
                        <a:fillRect/>
                      </a:stretch>
                    </p:blipFill>
                    <p:spPr bwMode="auto">
                      <a:xfrm>
                        <a:off x="1447800" y="3521075"/>
                        <a:ext cx="2159000" cy="673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2" name="Line 14"/>
          <p:cNvSpPr>
            <a:spLocks noChangeShapeType="1"/>
          </p:cNvSpPr>
          <p:nvPr/>
        </p:nvSpPr>
        <p:spPr bwMode="auto">
          <a:xfrm>
            <a:off x="1590675" y="3725863"/>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11"/>
          <p:cNvGraphicFramePr>
            <a:graphicFrameLocks noChangeAspect="1"/>
          </p:cNvGraphicFramePr>
          <p:nvPr>
            <p:extLst>
              <p:ext uri="{D42A27DB-BD31-4B8C-83A1-F6EECF244321}">
                <p14:modId xmlns:p14="http://schemas.microsoft.com/office/powerpoint/2010/main" val="3139400143"/>
              </p:ext>
            </p:extLst>
          </p:nvPr>
        </p:nvGraphicFramePr>
        <p:xfrm>
          <a:off x="1983600" y="4375150"/>
          <a:ext cx="1663700" cy="673100"/>
        </p:xfrm>
        <a:graphic>
          <a:graphicData uri="http://schemas.openxmlformats.org/presentationml/2006/ole">
            <mc:AlternateContent xmlns:mc="http://schemas.openxmlformats.org/markup-compatibility/2006">
              <mc:Choice xmlns:v="urn:schemas-microsoft-com:vml" Requires="v">
                <p:oleObj spid="_x0000_s243779" name="Equation" r:id="rId5" imgW="1663560" imgH="672840" progId="Equation.3">
                  <p:embed/>
                </p:oleObj>
              </mc:Choice>
              <mc:Fallback>
                <p:oleObj name="Equation" r:id="rId5" imgW="1663560" imgH="672840" progId="Equation.3">
                  <p:embed/>
                  <p:pic>
                    <p:nvPicPr>
                      <p:cNvPr id="0" name=""/>
                      <p:cNvPicPr>
                        <a:picLocks noChangeAspect="1" noChangeArrowheads="1"/>
                      </p:cNvPicPr>
                      <p:nvPr/>
                    </p:nvPicPr>
                    <p:blipFill>
                      <a:blip r:embed="rId6"/>
                      <a:srcRect/>
                      <a:stretch>
                        <a:fillRect/>
                      </a:stretch>
                    </p:blipFill>
                    <p:spPr bwMode="auto">
                      <a:xfrm>
                        <a:off x="1983600" y="4375150"/>
                        <a:ext cx="1663700" cy="673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13"/>
          <p:cNvGraphicFramePr>
            <a:graphicFrameLocks noChangeAspect="1"/>
          </p:cNvGraphicFramePr>
          <p:nvPr>
            <p:extLst>
              <p:ext uri="{D42A27DB-BD31-4B8C-83A1-F6EECF244321}">
                <p14:modId xmlns:p14="http://schemas.microsoft.com/office/powerpoint/2010/main" val="1668332615"/>
              </p:ext>
            </p:extLst>
          </p:nvPr>
        </p:nvGraphicFramePr>
        <p:xfrm>
          <a:off x="1135063" y="3014663"/>
          <a:ext cx="2311400" cy="330200"/>
        </p:xfrm>
        <a:graphic>
          <a:graphicData uri="http://schemas.openxmlformats.org/presentationml/2006/ole">
            <mc:AlternateContent xmlns:mc="http://schemas.openxmlformats.org/markup-compatibility/2006">
              <mc:Choice xmlns:v="urn:schemas-microsoft-com:vml" Requires="v">
                <p:oleObj spid="_x0000_s243780" name="Equation" r:id="rId7" imgW="2311200" imgH="330120" progId="Equation.3">
                  <p:embed/>
                </p:oleObj>
              </mc:Choice>
              <mc:Fallback>
                <p:oleObj name="Equation" r:id="rId7" imgW="2311200" imgH="330120" progId="Equation.3">
                  <p:embed/>
                  <p:pic>
                    <p:nvPicPr>
                      <p:cNvPr id="0" name=""/>
                      <p:cNvPicPr>
                        <a:picLocks noChangeAspect="1" noChangeArrowheads="1"/>
                      </p:cNvPicPr>
                      <p:nvPr/>
                    </p:nvPicPr>
                    <p:blipFill>
                      <a:blip r:embed="rId8"/>
                      <a:srcRect/>
                      <a:stretch>
                        <a:fillRect/>
                      </a:stretch>
                    </p:blipFill>
                    <p:spPr bwMode="auto">
                      <a:xfrm>
                        <a:off x="1135063" y="3014663"/>
                        <a:ext cx="2311400"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 name="Line 19"/>
          <p:cNvSpPr>
            <a:spLocks noChangeShapeType="1"/>
          </p:cNvSpPr>
          <p:nvPr/>
        </p:nvSpPr>
        <p:spPr bwMode="auto">
          <a:xfrm>
            <a:off x="1595400" y="305295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47"/>
          <p:cNvSpPr>
            <a:spLocks noChangeArrowheads="1"/>
          </p:cNvSpPr>
          <p:nvPr/>
        </p:nvSpPr>
        <p:spPr bwMode="auto">
          <a:xfrm>
            <a:off x="0" y="1622425"/>
            <a:ext cx="9144000" cy="615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9" name="Object 13"/>
          <p:cNvGraphicFramePr>
            <a:graphicFrameLocks noChangeAspect="1"/>
          </p:cNvGraphicFramePr>
          <p:nvPr>
            <p:extLst>
              <p:ext uri="{D42A27DB-BD31-4B8C-83A1-F6EECF244321}">
                <p14:modId xmlns:p14="http://schemas.microsoft.com/office/powerpoint/2010/main" val="2058489361"/>
              </p:ext>
            </p:extLst>
          </p:nvPr>
        </p:nvGraphicFramePr>
        <p:xfrm>
          <a:off x="1090800" y="1741488"/>
          <a:ext cx="2857500" cy="355600"/>
        </p:xfrm>
        <a:graphic>
          <a:graphicData uri="http://schemas.openxmlformats.org/presentationml/2006/ole">
            <mc:AlternateContent xmlns:mc="http://schemas.openxmlformats.org/markup-compatibility/2006">
              <mc:Choice xmlns:v="urn:schemas-microsoft-com:vml" Requires="v">
                <p:oleObj spid="_x0000_s243781" name="Equation" r:id="rId9" imgW="2857320" imgH="355320" progId="Equation.3">
                  <p:embed/>
                </p:oleObj>
              </mc:Choice>
              <mc:Fallback>
                <p:oleObj name="Equation" r:id="rId9" imgW="2857320" imgH="3553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0800" y="1741488"/>
                        <a:ext cx="28575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0" name="Line 19"/>
          <p:cNvSpPr>
            <a:spLocks noChangeShapeType="1"/>
          </p:cNvSpPr>
          <p:nvPr/>
        </p:nvSpPr>
        <p:spPr bwMode="auto">
          <a:xfrm>
            <a:off x="1604925" y="1795575"/>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Rectangle 50"/>
          <p:cNvSpPr>
            <a:spLocks noChangeArrowheads="1"/>
          </p:cNvSpPr>
          <p:nvPr/>
        </p:nvSpPr>
        <p:spPr bwMode="auto">
          <a:xfrm>
            <a:off x="0" y="110807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53" name="Line 15"/>
          <p:cNvSpPr>
            <a:spLocks noChangeShapeType="1"/>
          </p:cNvSpPr>
          <p:nvPr/>
        </p:nvSpPr>
        <p:spPr bwMode="auto">
          <a:xfrm>
            <a:off x="2055600" y="4578300"/>
            <a:ext cx="129600" cy="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Application of central limit theorem </a:t>
            </a:r>
            <a:endParaRPr lang="en-GB" b="1" dirty="0">
              <a:latin typeface="Arial" charset="0"/>
            </a:endParaRPr>
          </a:p>
        </p:txBody>
      </p:sp>
    </p:spTree>
    <p:extLst>
      <p:ext uri="{BB962C8B-B14F-4D97-AF65-F5344CB8AC3E}">
        <p14:creationId xmlns:p14="http://schemas.microsoft.com/office/powerpoint/2010/main" val="42544822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299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21299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299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b="1" dirty="0"/>
              <a:t>However, what happens if we are </a:t>
            </a:r>
            <a:r>
              <a:rPr lang="en-GB" b="1" i="1" dirty="0"/>
              <a:t>not</a:t>
            </a:r>
            <a:r>
              <a:rPr lang="en-GB" b="1" dirty="0"/>
              <a:t> able to assume that </a:t>
            </a:r>
            <a:r>
              <a:rPr lang="en-GB" b="1" i="1" dirty="0"/>
              <a:t>X</a:t>
            </a:r>
            <a:r>
              <a:rPr lang="en-GB" b="1" dirty="0"/>
              <a:t> </a:t>
            </a:r>
            <a:r>
              <a:rPr lang="en-GB" b="1" dirty="0" smtClean="0"/>
              <a:t>has a normal distribution?</a:t>
            </a:r>
            <a:endParaRPr lang="en-GB" b="1" dirty="0"/>
          </a:p>
          <a:p>
            <a:endParaRPr lang="en-GB" sz="1500" b="1" dirty="0">
              <a:cs typeface="Arial"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19"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1"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2" name="Straight Connector 21"/>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a:spLocks noChangeArrowheads="1"/>
          </p:cNvSpPr>
          <p:nvPr/>
        </p:nvSpPr>
        <p:spPr bwMode="auto">
          <a:xfrm>
            <a:off x="0" y="2860675"/>
            <a:ext cx="9144000" cy="23495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04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23041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0"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31"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33" name="Rectangle 32"/>
          <p:cNvSpPr>
            <a:spLocks noChangeArrowheads="1"/>
          </p:cNvSpPr>
          <p:nvPr/>
        </p:nvSpPr>
        <p:spPr bwMode="auto">
          <a:xfrm>
            <a:off x="0" y="5365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4" name="Text Box 6"/>
          <p:cNvSpPr txBox="1">
            <a:spLocks noChangeArrowheads="1"/>
          </p:cNvSpPr>
          <p:nvPr/>
        </p:nvSpPr>
        <p:spPr bwMode="auto">
          <a:xfrm>
            <a:off x="971550" y="569915"/>
            <a:ext cx="628650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i="1" dirty="0" smtClean="0">
                <a:latin typeface="Arial" charset="0"/>
              </a:rPr>
              <a:t>X</a:t>
            </a:r>
            <a:r>
              <a:rPr lang="en-GB" sz="1800" b="1" dirty="0" smtClean="0">
                <a:latin typeface="Arial" charset="0"/>
              </a:rPr>
              <a:t> has mean </a:t>
            </a:r>
            <a:r>
              <a:rPr lang="en-GB" sz="1800" b="1" i="1" dirty="0" smtClean="0">
                <a:latin typeface="Symbol" pitchFamily="18" charset="2"/>
              </a:rPr>
              <a:t>m</a:t>
            </a:r>
            <a:r>
              <a:rPr lang="en-GB" sz="1800" b="1" dirty="0" smtClean="0">
                <a:latin typeface="Arial" charset="0"/>
              </a:rPr>
              <a:t> and variance </a:t>
            </a:r>
            <a:r>
              <a:rPr lang="en-GB" sz="1800" b="1" i="1" dirty="0" smtClean="0">
                <a:latin typeface="Symbol" pitchFamily="18" charset="2"/>
              </a:rPr>
              <a:t>s</a:t>
            </a:r>
            <a:r>
              <a:rPr lang="en-GB" sz="1800" b="1" baseline="30000" dirty="0" smtClean="0">
                <a:latin typeface="Arial" charset="0"/>
              </a:rPr>
              <a:t>2</a:t>
            </a:r>
            <a:r>
              <a:rPr lang="en-GB" sz="1800" b="1" dirty="0" smtClean="0">
                <a:latin typeface="Arial" charset="0"/>
              </a:rPr>
              <a:t>.  </a:t>
            </a:r>
            <a:r>
              <a:rPr lang="en-GB" sz="1800" b="1" i="1" dirty="0" smtClean="0">
                <a:latin typeface="Arial" charset="0"/>
              </a:rPr>
              <a:t>X</a:t>
            </a:r>
            <a:r>
              <a:rPr lang="en-GB" sz="1800" b="1" dirty="0" smtClean="0">
                <a:latin typeface="Arial" charset="0"/>
              </a:rPr>
              <a:t> is an estimator of </a:t>
            </a:r>
            <a:r>
              <a:rPr lang="en-GB" sz="1800" b="1" i="1" dirty="0" smtClean="0">
                <a:latin typeface="Symbol" pitchFamily="18" charset="2"/>
              </a:rPr>
              <a:t>m</a:t>
            </a:r>
            <a:r>
              <a:rPr lang="en-GB" sz="1800" b="1" dirty="0" smtClean="0">
                <a:latin typeface="Arial" charset="0"/>
              </a:rPr>
              <a:t>. </a:t>
            </a:r>
            <a:endParaRPr lang="en-GB" b="1" dirty="0">
              <a:latin typeface="Arial" charset="0"/>
            </a:endParaRPr>
          </a:p>
        </p:txBody>
      </p:sp>
      <p:sp>
        <p:nvSpPr>
          <p:cNvPr id="230415" name="Line 15"/>
          <p:cNvSpPr>
            <a:spLocks noChangeShapeType="1"/>
          </p:cNvSpPr>
          <p:nvPr/>
        </p:nvSpPr>
        <p:spPr bwMode="auto">
          <a:xfrm>
            <a:off x="4496400" y="64380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Rectangle 53"/>
          <p:cNvSpPr>
            <a:spLocks noChangeArrowheads="1"/>
          </p:cNvSpPr>
          <p:nvPr/>
        </p:nvSpPr>
        <p:spPr bwMode="auto">
          <a:xfrm>
            <a:off x="0" y="234632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55" name="Text Box 6"/>
          <p:cNvSpPr txBox="1">
            <a:spLocks noChangeArrowheads="1"/>
          </p:cNvSpPr>
          <p:nvPr/>
        </p:nvSpPr>
        <p:spPr bwMode="auto">
          <a:xfrm>
            <a:off x="971550" y="2370140"/>
            <a:ext cx="4333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Approximation for finite samples </a:t>
            </a:r>
            <a:endParaRPr lang="en-GB" b="1" dirty="0">
              <a:latin typeface="Arial" charset="0"/>
            </a:endParaRPr>
          </a:p>
        </p:txBody>
      </p:sp>
      <p:graphicFrame>
        <p:nvGraphicFramePr>
          <p:cNvPr id="56" name="Object 9"/>
          <p:cNvGraphicFramePr>
            <a:graphicFrameLocks noChangeAspect="1"/>
          </p:cNvGraphicFramePr>
          <p:nvPr>
            <p:extLst>
              <p:ext uri="{D42A27DB-BD31-4B8C-83A1-F6EECF244321}">
                <p14:modId xmlns:p14="http://schemas.microsoft.com/office/powerpoint/2010/main" val="1837788910"/>
              </p:ext>
            </p:extLst>
          </p:nvPr>
        </p:nvGraphicFramePr>
        <p:xfrm>
          <a:off x="1447800" y="3521075"/>
          <a:ext cx="2159000" cy="673100"/>
        </p:xfrm>
        <a:graphic>
          <a:graphicData uri="http://schemas.openxmlformats.org/presentationml/2006/ole">
            <mc:AlternateContent xmlns:mc="http://schemas.openxmlformats.org/markup-compatibility/2006">
              <mc:Choice xmlns:v="urn:schemas-microsoft-com:vml" Requires="v">
                <p:oleObj spid="_x0000_s244806" name="Equation" r:id="rId3" imgW="2158920" imgH="672840" progId="Equation.3">
                  <p:embed/>
                </p:oleObj>
              </mc:Choice>
              <mc:Fallback>
                <p:oleObj name="Equation" r:id="rId3" imgW="2158920" imgH="672840" progId="Equation.3">
                  <p:embed/>
                  <p:pic>
                    <p:nvPicPr>
                      <p:cNvPr id="0" name=""/>
                      <p:cNvPicPr>
                        <a:picLocks noChangeAspect="1" noChangeArrowheads="1"/>
                      </p:cNvPicPr>
                      <p:nvPr/>
                    </p:nvPicPr>
                    <p:blipFill>
                      <a:blip r:embed="rId4"/>
                      <a:srcRect/>
                      <a:stretch>
                        <a:fillRect/>
                      </a:stretch>
                    </p:blipFill>
                    <p:spPr bwMode="auto">
                      <a:xfrm>
                        <a:off x="1447800" y="3521075"/>
                        <a:ext cx="2159000" cy="673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Line 14"/>
          <p:cNvSpPr>
            <a:spLocks noChangeShapeType="1"/>
          </p:cNvSpPr>
          <p:nvPr/>
        </p:nvSpPr>
        <p:spPr bwMode="auto">
          <a:xfrm>
            <a:off x="1590675" y="3725863"/>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11"/>
          <p:cNvGraphicFramePr>
            <a:graphicFrameLocks noChangeAspect="1"/>
          </p:cNvGraphicFramePr>
          <p:nvPr>
            <p:extLst>
              <p:ext uri="{D42A27DB-BD31-4B8C-83A1-F6EECF244321}">
                <p14:modId xmlns:p14="http://schemas.microsoft.com/office/powerpoint/2010/main" val="319996380"/>
              </p:ext>
            </p:extLst>
          </p:nvPr>
        </p:nvGraphicFramePr>
        <p:xfrm>
          <a:off x="1983600" y="4375150"/>
          <a:ext cx="1663700" cy="673100"/>
        </p:xfrm>
        <a:graphic>
          <a:graphicData uri="http://schemas.openxmlformats.org/presentationml/2006/ole">
            <mc:AlternateContent xmlns:mc="http://schemas.openxmlformats.org/markup-compatibility/2006">
              <mc:Choice xmlns:v="urn:schemas-microsoft-com:vml" Requires="v">
                <p:oleObj spid="_x0000_s244807" name="Equation" r:id="rId5" imgW="1663560" imgH="672840" progId="Equation.3">
                  <p:embed/>
                </p:oleObj>
              </mc:Choice>
              <mc:Fallback>
                <p:oleObj name="Equation" r:id="rId5" imgW="1663560" imgH="672840" progId="Equation.3">
                  <p:embed/>
                  <p:pic>
                    <p:nvPicPr>
                      <p:cNvPr id="0" name=""/>
                      <p:cNvPicPr>
                        <a:picLocks noChangeAspect="1" noChangeArrowheads="1"/>
                      </p:cNvPicPr>
                      <p:nvPr/>
                    </p:nvPicPr>
                    <p:blipFill>
                      <a:blip r:embed="rId6"/>
                      <a:srcRect/>
                      <a:stretch>
                        <a:fillRect/>
                      </a:stretch>
                    </p:blipFill>
                    <p:spPr bwMode="auto">
                      <a:xfrm>
                        <a:off x="1983600" y="4375150"/>
                        <a:ext cx="1663700" cy="673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Of course, this begs the question of what might be considered to be ‘sufficiently large </a:t>
            </a:r>
            <a:r>
              <a:rPr lang="en-GB" sz="1500" b="1" i="1"/>
              <a:t>n</a:t>
            </a:r>
            <a:r>
              <a:rPr lang="en-GB" sz="1500" b="1"/>
              <a:t>’.  To answer this question, the analysis must be supplemented by simulation.</a:t>
            </a:r>
            <a:r>
              <a:rPr lang="en-US"/>
              <a:t> </a:t>
            </a:r>
            <a:endParaRPr lang="en-GB"/>
          </a:p>
        </p:txBody>
      </p:sp>
      <p:graphicFrame>
        <p:nvGraphicFramePr>
          <p:cNvPr id="35" name="Object 13"/>
          <p:cNvGraphicFramePr>
            <a:graphicFrameLocks noChangeAspect="1"/>
          </p:cNvGraphicFramePr>
          <p:nvPr>
            <p:extLst>
              <p:ext uri="{D42A27DB-BD31-4B8C-83A1-F6EECF244321}">
                <p14:modId xmlns:p14="http://schemas.microsoft.com/office/powerpoint/2010/main" val="2835672786"/>
              </p:ext>
            </p:extLst>
          </p:nvPr>
        </p:nvGraphicFramePr>
        <p:xfrm>
          <a:off x="1135063" y="3014663"/>
          <a:ext cx="2311400" cy="330200"/>
        </p:xfrm>
        <a:graphic>
          <a:graphicData uri="http://schemas.openxmlformats.org/presentationml/2006/ole">
            <mc:AlternateContent xmlns:mc="http://schemas.openxmlformats.org/markup-compatibility/2006">
              <mc:Choice xmlns:v="urn:schemas-microsoft-com:vml" Requires="v">
                <p:oleObj spid="_x0000_s244808" name="Equation" r:id="rId7" imgW="2311200" imgH="330120" progId="Equation.3">
                  <p:embed/>
                </p:oleObj>
              </mc:Choice>
              <mc:Fallback>
                <p:oleObj name="Equation" r:id="rId7" imgW="2311200" imgH="330120" progId="Equation.3">
                  <p:embed/>
                  <p:pic>
                    <p:nvPicPr>
                      <p:cNvPr id="0" name=""/>
                      <p:cNvPicPr>
                        <a:picLocks noChangeAspect="1" noChangeArrowheads="1"/>
                      </p:cNvPicPr>
                      <p:nvPr/>
                    </p:nvPicPr>
                    <p:blipFill>
                      <a:blip r:embed="rId8"/>
                      <a:srcRect/>
                      <a:stretch>
                        <a:fillRect/>
                      </a:stretch>
                    </p:blipFill>
                    <p:spPr bwMode="auto">
                      <a:xfrm>
                        <a:off x="1135063" y="3014663"/>
                        <a:ext cx="2311400"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Line 19"/>
          <p:cNvSpPr>
            <a:spLocks noChangeShapeType="1"/>
          </p:cNvSpPr>
          <p:nvPr/>
        </p:nvSpPr>
        <p:spPr bwMode="auto">
          <a:xfrm>
            <a:off x="1595400" y="3052950"/>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25"/>
          <p:cNvSpPr>
            <a:spLocks noChangeArrowheads="1"/>
          </p:cNvSpPr>
          <p:nvPr/>
        </p:nvSpPr>
        <p:spPr bwMode="auto">
          <a:xfrm>
            <a:off x="0" y="1622425"/>
            <a:ext cx="9144000" cy="6159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2" name="Object 13"/>
          <p:cNvGraphicFramePr>
            <a:graphicFrameLocks noChangeAspect="1"/>
          </p:cNvGraphicFramePr>
          <p:nvPr>
            <p:extLst>
              <p:ext uri="{D42A27DB-BD31-4B8C-83A1-F6EECF244321}">
                <p14:modId xmlns:p14="http://schemas.microsoft.com/office/powerpoint/2010/main" val="3983302536"/>
              </p:ext>
            </p:extLst>
          </p:nvPr>
        </p:nvGraphicFramePr>
        <p:xfrm>
          <a:off x="1090800" y="1741488"/>
          <a:ext cx="2857500" cy="355600"/>
        </p:xfrm>
        <a:graphic>
          <a:graphicData uri="http://schemas.openxmlformats.org/presentationml/2006/ole">
            <mc:AlternateContent xmlns:mc="http://schemas.openxmlformats.org/markup-compatibility/2006">
              <mc:Choice xmlns:v="urn:schemas-microsoft-com:vml" Requires="v">
                <p:oleObj spid="_x0000_s244809" name="Equation" r:id="rId9" imgW="2857320" imgH="355320" progId="Equation.3">
                  <p:embed/>
                </p:oleObj>
              </mc:Choice>
              <mc:Fallback>
                <p:oleObj name="Equation" r:id="rId9" imgW="2857320" imgH="3553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0800" y="1741488"/>
                        <a:ext cx="28575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 name="Line 19"/>
          <p:cNvSpPr>
            <a:spLocks noChangeShapeType="1"/>
          </p:cNvSpPr>
          <p:nvPr/>
        </p:nvSpPr>
        <p:spPr bwMode="auto">
          <a:xfrm>
            <a:off x="1604925" y="1795575"/>
            <a:ext cx="1296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38"/>
          <p:cNvSpPr>
            <a:spLocks noChangeArrowheads="1"/>
          </p:cNvSpPr>
          <p:nvPr/>
        </p:nvSpPr>
        <p:spPr bwMode="auto">
          <a:xfrm>
            <a:off x="0" y="1108075"/>
            <a:ext cx="9144000" cy="4500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43" name="Line 15"/>
          <p:cNvSpPr>
            <a:spLocks noChangeShapeType="1"/>
          </p:cNvSpPr>
          <p:nvPr/>
        </p:nvSpPr>
        <p:spPr bwMode="auto">
          <a:xfrm>
            <a:off x="2055600" y="4578300"/>
            <a:ext cx="129600" cy="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Text Box 6"/>
          <p:cNvSpPr txBox="1">
            <a:spLocks noChangeArrowheads="1"/>
          </p:cNvSpPr>
          <p:nvPr/>
        </p:nvSpPr>
        <p:spPr bwMode="auto">
          <a:xfrm>
            <a:off x="971550" y="1141415"/>
            <a:ext cx="7334250"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Application of central limit theorem </a:t>
            </a:r>
            <a:endParaRPr lang="en-GB" b="1" dirty="0">
              <a:latin typeface="Arial" charset="0"/>
            </a:endParaRPr>
          </a:p>
        </p:txBody>
      </p:sp>
    </p:spTree>
    <p:extLst>
      <p:ext uri="{BB962C8B-B14F-4D97-AF65-F5344CB8AC3E}">
        <p14:creationId xmlns:p14="http://schemas.microsoft.com/office/powerpoint/2010/main" val="24012631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377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203779"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37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figure shows the distribution of                    for the uniform distribution when </a:t>
            </a:r>
            <a:r>
              <a:rPr lang="en-GB" sz="1500" b="1" i="1"/>
              <a:t>n</a:t>
            </a:r>
            <a:r>
              <a:rPr lang="en-GB" sz="1500" b="1"/>
              <a:t> = 1.  It is, of course, just the uniform distribution itself, with the mean of 0.5 subtracted.</a:t>
            </a:r>
            <a:endParaRPr lang="en-GB" sz="1500" b="1">
              <a:cs typeface="Arial" charset="0"/>
            </a:endParaRPr>
          </a:p>
        </p:txBody>
      </p:sp>
      <p:graphicFrame>
        <p:nvGraphicFramePr>
          <p:cNvPr id="203786" name="Object 10"/>
          <p:cNvGraphicFramePr>
            <a:graphicFrameLocks noChangeAspect="1"/>
          </p:cNvGraphicFramePr>
          <p:nvPr>
            <p:extLst>
              <p:ext uri="{D42A27DB-BD31-4B8C-83A1-F6EECF244321}">
                <p14:modId xmlns:p14="http://schemas.microsoft.com/office/powerpoint/2010/main" val="289277498"/>
              </p:ext>
            </p:extLst>
          </p:nvPr>
        </p:nvGraphicFramePr>
        <p:xfrm>
          <a:off x="3670300" y="5859463"/>
          <a:ext cx="914400" cy="279400"/>
        </p:xfrm>
        <a:graphic>
          <a:graphicData uri="http://schemas.openxmlformats.org/presentationml/2006/ole">
            <mc:AlternateContent xmlns:mc="http://schemas.openxmlformats.org/markup-compatibility/2006">
              <mc:Choice xmlns:v="urn:schemas-microsoft-com:vml" Requires="v">
                <p:oleObj spid="_x0000_s203817" name="Equation" r:id="rId3" imgW="914400" imgH="279360" progId="Equation.3">
                  <p:embed/>
                </p:oleObj>
              </mc:Choice>
              <mc:Fallback>
                <p:oleObj name="Equation" r:id="rId3" imgW="914400" imgH="27936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0300" y="5859463"/>
                        <a:ext cx="9144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3787" name="Line 11"/>
          <p:cNvSpPr>
            <a:spLocks noChangeShapeType="1"/>
          </p:cNvSpPr>
          <p:nvPr/>
        </p:nvSpPr>
        <p:spPr bwMode="auto">
          <a:xfrm>
            <a:off x="4059238" y="5891213"/>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03797" name="Picture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Box 7"/>
          <p:cNvSpPr txBox="1">
            <a:spLocks noChangeArrowheads="1"/>
          </p:cNvSpPr>
          <p:nvPr/>
        </p:nvSpPr>
        <p:spPr bwMode="auto">
          <a:xfrm>
            <a:off x="885825" y="465613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17" name="TextBox 16"/>
          <p:cNvSpPr txBox="1"/>
          <p:nvPr/>
        </p:nvSpPr>
        <p:spPr>
          <a:xfrm>
            <a:off x="5629275" y="2390775"/>
            <a:ext cx="1028700" cy="338554"/>
          </a:xfrm>
          <a:prstGeom prst="rect">
            <a:avLst/>
          </a:prstGeom>
          <a:noFill/>
        </p:spPr>
        <p:txBody>
          <a:bodyPr wrap="square" rtlCol="0">
            <a:spAutoFit/>
          </a:bodyPr>
          <a:lstStyle/>
          <a:p>
            <a:r>
              <a:rPr lang="en-GB" sz="1600" b="1" i="1" dirty="0" smtClean="0"/>
              <a:t>n</a:t>
            </a:r>
            <a:r>
              <a:rPr lang="en-GB" sz="1600" b="1" dirty="0" smtClean="0"/>
              <a:t> = 1</a:t>
            </a:r>
            <a:endParaRPr lang="en-GB" sz="1600" b="1" dirty="0"/>
          </a:p>
        </p:txBody>
      </p:sp>
      <p:sp>
        <p:nvSpPr>
          <p:cNvPr id="18" name="Line 10"/>
          <p:cNvSpPr>
            <a:spLocks noChangeShapeType="1"/>
          </p:cNvSpPr>
          <p:nvPr/>
        </p:nvSpPr>
        <p:spPr bwMode="auto">
          <a:xfrm flipH="1">
            <a:off x="5468938" y="26765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197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211971"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197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Here is the distribution of                    when </a:t>
            </a:r>
            <a:r>
              <a:rPr lang="en-GB" sz="1500" b="1" i="1"/>
              <a:t>n</a:t>
            </a:r>
            <a:r>
              <a:rPr lang="en-GB" sz="1500" b="1"/>
              <a:t> = 10.  It looks very like a normal distribution.</a:t>
            </a:r>
            <a:endParaRPr lang="en-GB" sz="1500" b="1">
              <a:cs typeface="Arial" charset="0"/>
            </a:endParaRPr>
          </a:p>
        </p:txBody>
      </p:sp>
      <p:graphicFrame>
        <p:nvGraphicFramePr>
          <p:cNvPr id="211976" name="Object 8"/>
          <p:cNvGraphicFramePr>
            <a:graphicFrameLocks noChangeAspect="1"/>
          </p:cNvGraphicFramePr>
          <p:nvPr>
            <p:extLst>
              <p:ext uri="{D42A27DB-BD31-4B8C-83A1-F6EECF244321}">
                <p14:modId xmlns:p14="http://schemas.microsoft.com/office/powerpoint/2010/main" val="2851640966"/>
              </p:ext>
            </p:extLst>
          </p:nvPr>
        </p:nvGraphicFramePr>
        <p:xfrm>
          <a:off x="2733675" y="5859463"/>
          <a:ext cx="914400" cy="279400"/>
        </p:xfrm>
        <a:graphic>
          <a:graphicData uri="http://schemas.openxmlformats.org/presentationml/2006/ole">
            <mc:AlternateContent xmlns:mc="http://schemas.openxmlformats.org/markup-compatibility/2006">
              <mc:Choice xmlns:v="urn:schemas-microsoft-com:vml" Requires="v">
                <p:oleObj spid="_x0000_s212011" name="Equation" r:id="rId3" imgW="914400" imgH="279360" progId="Equation.3">
                  <p:embed/>
                </p:oleObj>
              </mc:Choice>
              <mc:Fallback>
                <p:oleObj name="Equation" r:id="rId3" imgW="914400" imgH="27936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3675" y="5859463"/>
                        <a:ext cx="9144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1977" name="Line 9"/>
          <p:cNvSpPr>
            <a:spLocks noChangeShapeType="1"/>
          </p:cNvSpPr>
          <p:nvPr/>
        </p:nvSpPr>
        <p:spPr bwMode="auto">
          <a:xfrm>
            <a:off x="3122613" y="5891213"/>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11992" name="Picture 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7"/>
          <p:cNvSpPr txBox="1">
            <a:spLocks noChangeArrowheads="1"/>
          </p:cNvSpPr>
          <p:nvPr/>
        </p:nvSpPr>
        <p:spPr bwMode="auto">
          <a:xfrm>
            <a:off x="885825" y="465613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20" name="TextBox 19"/>
          <p:cNvSpPr txBox="1"/>
          <p:nvPr/>
        </p:nvSpPr>
        <p:spPr>
          <a:xfrm>
            <a:off x="5076825" y="1943100"/>
            <a:ext cx="1028700"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21" name="Line 10"/>
          <p:cNvSpPr>
            <a:spLocks noChangeShapeType="1"/>
          </p:cNvSpPr>
          <p:nvPr/>
        </p:nvSpPr>
        <p:spPr bwMode="auto">
          <a:xfrm flipH="1">
            <a:off x="4916488" y="22288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480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32</a:t>
            </a:r>
            <a:endParaRPr lang="en-US" sz="1000" dirty="0">
              <a:solidFill>
                <a:srgbClr val="3366FF"/>
              </a:solidFill>
            </a:endParaRPr>
          </a:p>
        </p:txBody>
      </p:sp>
      <p:sp>
        <p:nvSpPr>
          <p:cNvPr id="2048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Here is the same figure with the theoretical limiting normal </a:t>
            </a:r>
            <a:r>
              <a:rPr lang="en-GB" sz="1500" b="1" dirty="0" smtClean="0"/>
              <a:t>distribution, in red.  </a:t>
            </a:r>
            <a:r>
              <a:rPr lang="en-GB" sz="1500" b="1" dirty="0"/>
              <a:t>It confirms that the distribution for the sample mean has virtually converged to normality with a sample size of only 10.</a:t>
            </a:r>
            <a:endParaRPr lang="en-GB" sz="1500" b="1" dirty="0">
              <a:cs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457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Box 7"/>
          <p:cNvSpPr txBox="1">
            <a:spLocks noChangeArrowheads="1"/>
          </p:cNvSpPr>
          <p:nvPr/>
        </p:nvSpPr>
        <p:spPr bwMode="auto">
          <a:xfrm>
            <a:off x="885825" y="465613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17" name="TextBox 16"/>
          <p:cNvSpPr txBox="1"/>
          <p:nvPr/>
        </p:nvSpPr>
        <p:spPr>
          <a:xfrm>
            <a:off x="5076825" y="1943100"/>
            <a:ext cx="1028700"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18" name="Line 10"/>
          <p:cNvSpPr>
            <a:spLocks noChangeShapeType="1"/>
          </p:cNvSpPr>
          <p:nvPr/>
        </p:nvSpPr>
        <p:spPr bwMode="auto">
          <a:xfrm flipH="1">
            <a:off x="4916488" y="22288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8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33</a:t>
            </a:r>
            <a:endParaRPr lang="en-US" sz="1000" dirty="0">
              <a:solidFill>
                <a:srgbClr val="3366FF"/>
              </a:solidFill>
            </a:endParaRPr>
          </a:p>
        </p:txBody>
      </p:sp>
      <p:sp>
        <p:nvSpPr>
          <p:cNvPr id="205827"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58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curve for </a:t>
            </a:r>
            <a:r>
              <a:rPr lang="en-GB" sz="1500" b="1" i="1" dirty="0"/>
              <a:t>n</a:t>
            </a:r>
            <a:r>
              <a:rPr lang="en-GB" sz="1500" b="1" dirty="0"/>
              <a:t> = 25 has been added.  There is hardly any change because convergence has already been achieved.</a:t>
            </a:r>
            <a:endParaRPr lang="en-GB" sz="1500" b="1" dirty="0">
              <a:cs typeface="Arial" charset="0"/>
            </a:endParaRPr>
          </a:p>
        </p:txBody>
      </p:sp>
      <p:graphicFrame>
        <p:nvGraphicFramePr>
          <p:cNvPr id="205832" name="Object 8"/>
          <p:cNvGraphicFramePr>
            <a:graphicFrameLocks noChangeAspect="1"/>
          </p:cNvGraphicFramePr>
          <p:nvPr>
            <p:extLst>
              <p:ext uri="{D42A27DB-BD31-4B8C-83A1-F6EECF244321}">
                <p14:modId xmlns:p14="http://schemas.microsoft.com/office/powerpoint/2010/main" val="2802344010"/>
              </p:ext>
            </p:extLst>
          </p:nvPr>
        </p:nvGraphicFramePr>
        <p:xfrm>
          <a:off x="777875" y="5859463"/>
          <a:ext cx="914400" cy="279400"/>
        </p:xfrm>
        <a:graphic>
          <a:graphicData uri="http://schemas.openxmlformats.org/presentationml/2006/ole">
            <mc:AlternateContent xmlns:mc="http://schemas.openxmlformats.org/markup-compatibility/2006">
              <mc:Choice xmlns:v="urn:schemas-microsoft-com:vml" Requires="v">
                <p:oleObj spid="_x0000_s205862" name="Equation" r:id="rId3" imgW="914400" imgH="279360" progId="Equation.3">
                  <p:embed/>
                </p:oleObj>
              </mc:Choice>
              <mc:Fallback>
                <p:oleObj name="Equation" r:id="rId3" imgW="914400" imgH="27936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875" y="5859463"/>
                        <a:ext cx="9144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833" name="Line 9"/>
          <p:cNvSpPr>
            <a:spLocks noChangeShapeType="1"/>
          </p:cNvSpPr>
          <p:nvPr/>
        </p:nvSpPr>
        <p:spPr bwMode="auto">
          <a:xfrm>
            <a:off x="1166813" y="5891213"/>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05845" name="Picture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7"/>
          <p:cNvSpPr txBox="1">
            <a:spLocks noChangeArrowheads="1"/>
          </p:cNvSpPr>
          <p:nvPr/>
        </p:nvSpPr>
        <p:spPr bwMode="auto">
          <a:xfrm>
            <a:off x="885825" y="465613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20" name="TextBox 19"/>
          <p:cNvSpPr txBox="1"/>
          <p:nvPr/>
        </p:nvSpPr>
        <p:spPr>
          <a:xfrm>
            <a:off x="5076825" y="1943100"/>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1" name="Line 10"/>
          <p:cNvSpPr>
            <a:spLocks noChangeShapeType="1"/>
          </p:cNvSpPr>
          <p:nvPr/>
        </p:nvSpPr>
        <p:spPr bwMode="auto">
          <a:xfrm flipH="1">
            <a:off x="4916488" y="22288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685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34</a:t>
            </a:r>
            <a:endParaRPr lang="en-US" sz="1000" dirty="0">
              <a:solidFill>
                <a:srgbClr val="3366FF"/>
              </a:solidFill>
            </a:endParaRPr>
          </a:p>
        </p:txBody>
      </p:sp>
      <p:sp>
        <p:nvSpPr>
          <p:cNvPr id="206851"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685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Of course, the curve for </a:t>
            </a:r>
            <a:r>
              <a:rPr lang="en-GB" sz="1500" b="1" i="1" dirty="0"/>
              <a:t>n</a:t>
            </a:r>
            <a:r>
              <a:rPr lang="en-GB" sz="1500" b="1" dirty="0"/>
              <a:t> = 100 also coincides</a:t>
            </a:r>
            <a:r>
              <a:rPr lang="en-GB" sz="1500" b="1" dirty="0" smtClean="0"/>
              <a:t>.  In this case, </a:t>
            </a:r>
            <a:r>
              <a:rPr lang="en-GB" sz="1500" b="1" i="1" dirty="0" smtClean="0"/>
              <a:t>n</a:t>
            </a:r>
            <a:r>
              <a:rPr lang="en-GB" sz="1500" b="1" dirty="0" smtClean="0"/>
              <a:t> = </a:t>
            </a:r>
            <a:r>
              <a:rPr lang="en-GB" sz="1500" b="1" dirty="0"/>
              <a:t>25 was ‘sufficiently large</a:t>
            </a:r>
            <a:r>
              <a:rPr lang="en-GB" sz="1500" b="1" dirty="0" smtClean="0"/>
              <a:t>’.  Perhaps even </a:t>
            </a:r>
            <a:r>
              <a:rPr lang="en-GB" sz="1500" b="1" i="1" dirty="0" smtClean="0"/>
              <a:t>n</a:t>
            </a:r>
            <a:r>
              <a:rPr lang="en-GB" sz="1500" b="1" dirty="0" smtClean="0"/>
              <a:t> = 10.</a:t>
            </a:r>
            <a:endParaRPr lang="en-GB" sz="1500" b="1" dirty="0">
              <a:cs typeface="Arial" charset="0"/>
            </a:endParaRPr>
          </a:p>
        </p:txBody>
      </p:sp>
      <p:sp>
        <p:nvSpPr>
          <p:cNvPr id="206855" name="Text Box 7"/>
          <p:cNvSpPr txBox="1">
            <a:spLocks noChangeArrowheads="1"/>
          </p:cNvSpPr>
          <p:nvPr/>
        </p:nvSpPr>
        <p:spPr bwMode="auto">
          <a:xfrm>
            <a:off x="885825" y="465613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467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5076825" y="19431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18" name="Line 10"/>
          <p:cNvSpPr>
            <a:spLocks noChangeShapeType="1"/>
          </p:cNvSpPr>
          <p:nvPr/>
        </p:nvSpPr>
        <p:spPr bwMode="auto">
          <a:xfrm flipH="1">
            <a:off x="4916488" y="222885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787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35</a:t>
            </a:r>
            <a:endParaRPr lang="en-US" sz="1000" dirty="0">
              <a:solidFill>
                <a:srgbClr val="3366FF"/>
              </a:solidFill>
            </a:endParaRPr>
          </a:p>
        </p:txBody>
      </p:sp>
      <p:sp>
        <p:nvSpPr>
          <p:cNvPr id="207875"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787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Now consider the example of the lognormal distribution.  Here is the distribution of            for </a:t>
            </a:r>
            <a:r>
              <a:rPr lang="en-GB" sz="1500" b="1" i="1"/>
              <a:t>n</a:t>
            </a:r>
            <a:r>
              <a:rPr lang="en-GB" sz="1500" b="1"/>
              <a:t> = 1.  It is just the lognormal distribution itself with the mean subtracted.</a:t>
            </a:r>
            <a:endParaRPr lang="en-GB" sz="1500" b="1">
              <a:cs typeface="Arial" charset="0"/>
            </a:endParaRPr>
          </a:p>
        </p:txBody>
      </p:sp>
      <p:graphicFrame>
        <p:nvGraphicFramePr>
          <p:cNvPr id="207879" name="Object 7"/>
          <p:cNvGraphicFramePr>
            <a:graphicFrameLocks noChangeAspect="1"/>
          </p:cNvGraphicFramePr>
          <p:nvPr>
            <p:extLst>
              <p:ext uri="{D42A27DB-BD31-4B8C-83A1-F6EECF244321}">
                <p14:modId xmlns:p14="http://schemas.microsoft.com/office/powerpoint/2010/main" val="1898354849"/>
              </p:ext>
            </p:extLst>
          </p:nvPr>
        </p:nvGraphicFramePr>
        <p:xfrm>
          <a:off x="7956550" y="5859463"/>
          <a:ext cx="914400" cy="279400"/>
        </p:xfrm>
        <a:graphic>
          <a:graphicData uri="http://schemas.openxmlformats.org/presentationml/2006/ole">
            <mc:AlternateContent xmlns:mc="http://schemas.openxmlformats.org/markup-compatibility/2006">
              <mc:Choice xmlns:v="urn:schemas-microsoft-com:vml" Requires="v">
                <p:oleObj spid="_x0000_s207906" name="Equation" r:id="rId3" imgW="914400" imgH="279360" progId="Equation.3">
                  <p:embed/>
                </p:oleObj>
              </mc:Choice>
              <mc:Fallback>
                <p:oleObj name="Equation" r:id="rId3" imgW="914400" imgH="27936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6550" y="5859463"/>
                        <a:ext cx="9144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7880" name="Line 8"/>
          <p:cNvSpPr>
            <a:spLocks noChangeShapeType="1"/>
          </p:cNvSpPr>
          <p:nvPr/>
        </p:nvSpPr>
        <p:spPr bwMode="auto">
          <a:xfrm>
            <a:off x="8345488" y="5891213"/>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07889" name="Picture 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Box 7"/>
          <p:cNvSpPr txBox="1">
            <a:spLocks noChangeArrowheads="1"/>
          </p:cNvSpPr>
          <p:nvPr/>
        </p:nvSpPr>
        <p:spPr bwMode="auto">
          <a:xfrm>
            <a:off x="885825" y="4656138"/>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889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36</a:t>
            </a:r>
            <a:endParaRPr lang="en-US" sz="1000" dirty="0">
              <a:solidFill>
                <a:srgbClr val="3366FF"/>
              </a:solidFill>
            </a:endParaRPr>
          </a:p>
        </p:txBody>
      </p:sp>
      <p:sp>
        <p:nvSpPr>
          <p:cNvPr id="208899"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89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Here is the distribution of                    for </a:t>
            </a:r>
            <a:r>
              <a:rPr lang="en-GB" sz="1500" b="1" i="1" dirty="0"/>
              <a:t>n</a:t>
            </a:r>
            <a:r>
              <a:rPr lang="en-GB" sz="1500" b="1" dirty="0"/>
              <a:t> = 10.  The theoretical limiting distribution is also shown.  Clearly, </a:t>
            </a:r>
            <a:r>
              <a:rPr lang="en-GB" sz="1500" b="1" i="1" dirty="0"/>
              <a:t>n</a:t>
            </a:r>
            <a:r>
              <a:rPr lang="en-GB" sz="1500" b="1" dirty="0"/>
              <a:t> = 10 </a:t>
            </a:r>
            <a:r>
              <a:rPr lang="en-GB" sz="1500" b="1" dirty="0" smtClean="0"/>
              <a:t>is </a:t>
            </a:r>
            <a:r>
              <a:rPr lang="en-GB" sz="1500" b="1" dirty="0"/>
              <a:t>far from being ‘sufficiently large’. </a:t>
            </a:r>
            <a:endParaRPr lang="en-GB" sz="1500" b="1" dirty="0">
              <a:cs typeface="Arial" charset="0"/>
            </a:endParaRPr>
          </a:p>
        </p:txBody>
      </p:sp>
      <p:graphicFrame>
        <p:nvGraphicFramePr>
          <p:cNvPr id="208903" name="Object 7"/>
          <p:cNvGraphicFramePr>
            <a:graphicFrameLocks noChangeAspect="1"/>
          </p:cNvGraphicFramePr>
          <p:nvPr>
            <p:extLst>
              <p:ext uri="{D42A27DB-BD31-4B8C-83A1-F6EECF244321}">
                <p14:modId xmlns:p14="http://schemas.microsoft.com/office/powerpoint/2010/main" val="4235044651"/>
              </p:ext>
            </p:extLst>
          </p:nvPr>
        </p:nvGraphicFramePr>
        <p:xfrm>
          <a:off x="2733675" y="5859463"/>
          <a:ext cx="914400" cy="279400"/>
        </p:xfrm>
        <a:graphic>
          <a:graphicData uri="http://schemas.openxmlformats.org/presentationml/2006/ole">
            <mc:AlternateContent xmlns:mc="http://schemas.openxmlformats.org/markup-compatibility/2006">
              <mc:Choice xmlns:v="urn:schemas-microsoft-com:vml" Requires="v">
                <p:oleObj spid="_x0000_s208933" name="Equation" r:id="rId3" imgW="914400" imgH="279360" progId="Equation.3">
                  <p:embed/>
                </p:oleObj>
              </mc:Choice>
              <mc:Fallback>
                <p:oleObj name="Equation" r:id="rId3" imgW="914400" imgH="27936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3675" y="5859463"/>
                        <a:ext cx="9144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8904" name="Line 8"/>
          <p:cNvSpPr>
            <a:spLocks noChangeShapeType="1"/>
          </p:cNvSpPr>
          <p:nvPr/>
        </p:nvSpPr>
        <p:spPr bwMode="auto">
          <a:xfrm>
            <a:off x="3122613" y="5891213"/>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08916" name="Picture 2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 Box 10"/>
          <p:cNvSpPr txBox="1">
            <a:spLocks noChangeArrowheads="1"/>
          </p:cNvSpPr>
          <p:nvPr/>
        </p:nvSpPr>
        <p:spPr bwMode="auto">
          <a:xfrm>
            <a:off x="885600" y="44370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20" name="TextBox 19"/>
          <p:cNvSpPr txBox="1"/>
          <p:nvPr/>
        </p:nvSpPr>
        <p:spPr>
          <a:xfrm>
            <a:off x="6562724" y="3743325"/>
            <a:ext cx="1819276" cy="584775"/>
          </a:xfrm>
          <a:prstGeom prst="rect">
            <a:avLst/>
          </a:prstGeom>
          <a:noFill/>
        </p:spPr>
        <p:txBody>
          <a:bodyPr wrap="square" rtlCol="0">
            <a:spAutoFit/>
          </a:bodyPr>
          <a:lstStyle/>
          <a:p>
            <a:r>
              <a:rPr lang="en-GB" sz="1600" b="1" dirty="0" smtClean="0"/>
              <a:t>limiting normal distribution</a:t>
            </a:r>
            <a:endParaRPr lang="en-GB" sz="1600" b="1" dirty="0"/>
          </a:p>
        </p:txBody>
      </p:sp>
      <p:sp>
        <p:nvSpPr>
          <p:cNvPr id="21" name="Line 10"/>
          <p:cNvSpPr>
            <a:spLocks noChangeShapeType="1"/>
          </p:cNvSpPr>
          <p:nvPr/>
        </p:nvSpPr>
        <p:spPr bwMode="auto">
          <a:xfrm flipH="1">
            <a:off x="6354763" y="42672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TextBox 21"/>
          <p:cNvSpPr txBox="1"/>
          <p:nvPr/>
        </p:nvSpPr>
        <p:spPr>
          <a:xfrm>
            <a:off x="5124450" y="3581400"/>
            <a:ext cx="1028700" cy="338554"/>
          </a:xfrm>
          <a:prstGeom prst="rect">
            <a:avLst/>
          </a:prstGeom>
          <a:noFill/>
        </p:spPr>
        <p:txBody>
          <a:bodyPr wrap="square" rtlCol="0">
            <a:spAutoFit/>
          </a:bodyPr>
          <a:lstStyle/>
          <a:p>
            <a:r>
              <a:rPr lang="en-GB" sz="1600" b="1" i="1" dirty="0" smtClean="0"/>
              <a:t>n</a:t>
            </a:r>
            <a:r>
              <a:rPr lang="en-GB" sz="1600" b="1" dirty="0" smtClean="0"/>
              <a:t> = 10</a:t>
            </a:r>
            <a:endParaRPr lang="en-GB" sz="1600" b="1" dirty="0"/>
          </a:p>
        </p:txBody>
      </p:sp>
      <p:sp>
        <p:nvSpPr>
          <p:cNvPr id="23" name="Line 10"/>
          <p:cNvSpPr>
            <a:spLocks noChangeShapeType="1"/>
          </p:cNvSpPr>
          <p:nvPr/>
        </p:nvSpPr>
        <p:spPr bwMode="auto">
          <a:xfrm flipH="1">
            <a:off x="5011738" y="38481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992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37</a:t>
            </a:r>
            <a:endParaRPr lang="en-US" sz="1000" dirty="0">
              <a:solidFill>
                <a:srgbClr val="3366FF"/>
              </a:solidFill>
            </a:endParaRPr>
          </a:p>
        </p:txBody>
      </p:sp>
      <p:sp>
        <p:nvSpPr>
          <p:cNvPr id="209923"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99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Here is the distribution of                    for </a:t>
            </a:r>
            <a:r>
              <a:rPr lang="en-GB" sz="1500" b="1" i="1"/>
              <a:t>n</a:t>
            </a:r>
            <a:r>
              <a:rPr lang="en-GB" sz="1500" b="1"/>
              <a:t> = 25.  It is closer to the limiting distribution but there is still a long way to go.</a:t>
            </a:r>
            <a:endParaRPr lang="en-GB" sz="1500" b="1">
              <a:cs typeface="Arial" charset="0"/>
            </a:endParaRPr>
          </a:p>
        </p:txBody>
      </p:sp>
      <p:graphicFrame>
        <p:nvGraphicFramePr>
          <p:cNvPr id="209928" name="Object 8"/>
          <p:cNvGraphicFramePr>
            <a:graphicFrameLocks noChangeAspect="1"/>
          </p:cNvGraphicFramePr>
          <p:nvPr>
            <p:extLst>
              <p:ext uri="{D42A27DB-BD31-4B8C-83A1-F6EECF244321}">
                <p14:modId xmlns:p14="http://schemas.microsoft.com/office/powerpoint/2010/main" val="18772599"/>
              </p:ext>
            </p:extLst>
          </p:nvPr>
        </p:nvGraphicFramePr>
        <p:xfrm>
          <a:off x="2733675" y="5859463"/>
          <a:ext cx="914400" cy="279400"/>
        </p:xfrm>
        <a:graphic>
          <a:graphicData uri="http://schemas.openxmlformats.org/presentationml/2006/ole">
            <mc:AlternateContent xmlns:mc="http://schemas.openxmlformats.org/markup-compatibility/2006">
              <mc:Choice xmlns:v="urn:schemas-microsoft-com:vml" Requires="v">
                <p:oleObj spid="_x0000_s209959" name="Equation" r:id="rId3" imgW="914400" imgH="279360" progId="Equation.3">
                  <p:embed/>
                </p:oleObj>
              </mc:Choice>
              <mc:Fallback>
                <p:oleObj name="Equation" r:id="rId3" imgW="914400" imgH="27936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3675" y="5859463"/>
                        <a:ext cx="9144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9929" name="Line 9"/>
          <p:cNvSpPr>
            <a:spLocks noChangeShapeType="1"/>
          </p:cNvSpPr>
          <p:nvPr/>
        </p:nvSpPr>
        <p:spPr bwMode="auto">
          <a:xfrm>
            <a:off x="3122613" y="5891213"/>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09941" name="Picture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10"/>
          <p:cNvSpPr txBox="1">
            <a:spLocks noChangeArrowheads="1"/>
          </p:cNvSpPr>
          <p:nvPr/>
        </p:nvSpPr>
        <p:spPr bwMode="auto">
          <a:xfrm>
            <a:off x="885600" y="44370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
        <p:nvSpPr>
          <p:cNvPr id="21" name="TextBox 20"/>
          <p:cNvSpPr txBox="1"/>
          <p:nvPr/>
        </p:nvSpPr>
        <p:spPr>
          <a:xfrm>
            <a:off x="6562724" y="3743325"/>
            <a:ext cx="1819276" cy="584775"/>
          </a:xfrm>
          <a:prstGeom prst="rect">
            <a:avLst/>
          </a:prstGeom>
          <a:noFill/>
        </p:spPr>
        <p:txBody>
          <a:bodyPr wrap="square" rtlCol="0">
            <a:spAutoFit/>
          </a:bodyPr>
          <a:lstStyle/>
          <a:p>
            <a:r>
              <a:rPr lang="en-GB" sz="1600" b="1" dirty="0" smtClean="0"/>
              <a:t>limiting normal distribution</a:t>
            </a:r>
            <a:endParaRPr lang="en-GB" sz="1600" b="1" dirty="0"/>
          </a:p>
        </p:txBody>
      </p:sp>
      <p:sp>
        <p:nvSpPr>
          <p:cNvPr id="22" name="Line 10"/>
          <p:cNvSpPr>
            <a:spLocks noChangeShapeType="1"/>
          </p:cNvSpPr>
          <p:nvPr/>
        </p:nvSpPr>
        <p:spPr bwMode="auto">
          <a:xfrm flipH="1">
            <a:off x="6354763" y="42672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TextBox 22"/>
          <p:cNvSpPr txBox="1"/>
          <p:nvPr/>
        </p:nvSpPr>
        <p:spPr>
          <a:xfrm>
            <a:off x="5334000" y="3657600"/>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4" name="Line 10"/>
          <p:cNvSpPr>
            <a:spLocks noChangeShapeType="1"/>
          </p:cNvSpPr>
          <p:nvPr/>
        </p:nvSpPr>
        <p:spPr bwMode="auto">
          <a:xfrm flipH="1">
            <a:off x="5221288" y="39243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094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38</a:t>
            </a:r>
            <a:endParaRPr lang="en-US" sz="1000" dirty="0">
              <a:solidFill>
                <a:srgbClr val="3366FF"/>
              </a:solidFill>
            </a:endParaRPr>
          </a:p>
        </p:txBody>
      </p:sp>
      <p:sp>
        <p:nvSpPr>
          <p:cNvPr id="210947"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095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Here is the distribution of                    for </a:t>
            </a:r>
            <a:r>
              <a:rPr lang="en-GB" sz="1500" b="1" i="1" dirty="0"/>
              <a:t>n</a:t>
            </a:r>
            <a:r>
              <a:rPr lang="en-GB" sz="1500" b="1" dirty="0"/>
              <a:t> = 100.  It is closer still to the limiting distribution but convergence has not been achieved.  In the case of the lognormal distribution, </a:t>
            </a:r>
            <a:r>
              <a:rPr lang="en-GB" sz="1500" b="1" dirty="0" smtClean="0"/>
              <a:t>even a </a:t>
            </a:r>
            <a:r>
              <a:rPr lang="en-GB" sz="1500" b="1" dirty="0"/>
              <a:t>sample size of 100 is clearly not ‘sufficiently large’.  We should try 200, perhaps 500.</a:t>
            </a:r>
            <a:endParaRPr lang="en-GB" sz="1500" b="1" dirty="0">
              <a:cs typeface="Arial" charset="0"/>
            </a:endParaRPr>
          </a:p>
        </p:txBody>
      </p:sp>
      <p:graphicFrame>
        <p:nvGraphicFramePr>
          <p:cNvPr id="210952" name="Object 8"/>
          <p:cNvGraphicFramePr>
            <a:graphicFrameLocks noChangeAspect="1"/>
          </p:cNvGraphicFramePr>
          <p:nvPr>
            <p:extLst>
              <p:ext uri="{D42A27DB-BD31-4B8C-83A1-F6EECF244321}">
                <p14:modId xmlns:p14="http://schemas.microsoft.com/office/powerpoint/2010/main" val="3547878468"/>
              </p:ext>
            </p:extLst>
          </p:nvPr>
        </p:nvGraphicFramePr>
        <p:xfrm>
          <a:off x="2733675" y="5859463"/>
          <a:ext cx="914400" cy="279400"/>
        </p:xfrm>
        <a:graphic>
          <a:graphicData uri="http://schemas.openxmlformats.org/presentationml/2006/ole">
            <mc:AlternateContent xmlns:mc="http://schemas.openxmlformats.org/markup-compatibility/2006">
              <mc:Choice xmlns:v="urn:schemas-microsoft-com:vml" Requires="v">
                <p:oleObj spid="_x0000_s210987" name="Equation" r:id="rId3" imgW="914400" imgH="279360" progId="Equation.3">
                  <p:embed/>
                </p:oleObj>
              </mc:Choice>
              <mc:Fallback>
                <p:oleObj name="Equation" r:id="rId3" imgW="914400" imgH="27936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3675" y="5859463"/>
                        <a:ext cx="9144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0953" name="Line 9"/>
          <p:cNvSpPr>
            <a:spLocks noChangeShapeType="1"/>
          </p:cNvSpPr>
          <p:nvPr/>
        </p:nvSpPr>
        <p:spPr bwMode="auto">
          <a:xfrm>
            <a:off x="3122613" y="5891213"/>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sp>
        <p:nvSpPr>
          <p:cNvPr id="2" name="TextBox 1"/>
          <p:cNvSpPr txBox="1"/>
          <p:nvPr/>
        </p:nvSpPr>
        <p:spPr>
          <a:xfrm>
            <a:off x="6562724" y="3743325"/>
            <a:ext cx="1819276" cy="584775"/>
          </a:xfrm>
          <a:prstGeom prst="rect">
            <a:avLst/>
          </a:prstGeom>
          <a:noFill/>
        </p:spPr>
        <p:txBody>
          <a:bodyPr wrap="square" rtlCol="0">
            <a:spAutoFit/>
          </a:bodyPr>
          <a:lstStyle/>
          <a:p>
            <a:r>
              <a:rPr lang="en-GB" sz="1600" b="1" dirty="0" smtClean="0"/>
              <a:t>limiting normal distribution</a:t>
            </a:r>
            <a:endParaRPr lang="en-GB" sz="1600" b="1" dirty="0"/>
          </a:p>
        </p:txBody>
      </p:sp>
      <p:sp>
        <p:nvSpPr>
          <p:cNvPr id="19" name="TextBox 18"/>
          <p:cNvSpPr txBox="1"/>
          <p:nvPr/>
        </p:nvSpPr>
        <p:spPr>
          <a:xfrm>
            <a:off x="5334000" y="365760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20" name="Line 10"/>
          <p:cNvSpPr>
            <a:spLocks noChangeShapeType="1"/>
          </p:cNvSpPr>
          <p:nvPr/>
        </p:nvSpPr>
        <p:spPr bwMode="auto">
          <a:xfrm flipH="1">
            <a:off x="5354638" y="39243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Line 10"/>
          <p:cNvSpPr>
            <a:spLocks noChangeShapeType="1"/>
          </p:cNvSpPr>
          <p:nvPr/>
        </p:nvSpPr>
        <p:spPr bwMode="auto">
          <a:xfrm flipH="1">
            <a:off x="6354763" y="42672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210969" name="Picture 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 Box 10"/>
          <p:cNvSpPr txBox="1">
            <a:spLocks noChangeArrowheads="1"/>
          </p:cNvSpPr>
          <p:nvPr/>
        </p:nvSpPr>
        <p:spPr bwMode="auto">
          <a:xfrm>
            <a:off x="885600" y="44370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401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21402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40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standard response is to make use of a central limit theorem.  Loosely speaking, a central limit theorem states that the distribution of </a:t>
            </a:r>
            <a:r>
              <a:rPr lang="en-GB" sz="1500" b="1" i="1"/>
              <a:t>X</a:t>
            </a:r>
            <a:r>
              <a:rPr lang="en-GB" sz="1500" b="1"/>
              <a:t> will approximate a normal distribution as the sample size becomes large, even when the distribution of </a:t>
            </a:r>
            <a:r>
              <a:rPr lang="en-GB" sz="1500" b="1" i="1"/>
              <a:t>X</a:t>
            </a:r>
            <a:r>
              <a:rPr lang="en-GB" sz="1500" b="1"/>
              <a:t> itself is not normal.</a:t>
            </a:r>
          </a:p>
        </p:txBody>
      </p:sp>
      <p:sp>
        <p:nvSpPr>
          <p:cNvPr id="214027" name="Line 11"/>
          <p:cNvSpPr>
            <a:spLocks noChangeShapeType="1"/>
          </p:cNvSpPr>
          <p:nvPr/>
        </p:nvSpPr>
        <p:spPr bwMode="auto">
          <a:xfrm>
            <a:off x="5022000" y="61272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0"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2"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3" name="Straight Connector 22"/>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R.15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191500" y="6553200"/>
            <a:ext cx="8763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504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21504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504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There are a number of central limit theorems, differing only in the assumptions that they make in order to obtain this result.  Here we shall be content with using the simplest one, the Lindeberg–Levy central limit theorem.</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19"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1"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2" name="Straight Connector 21"/>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606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21606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6070" name="Text Box 6"/>
          <p:cNvSpPr txBox="1">
            <a:spLocks noChangeArrowheads="1"/>
          </p:cNvSpPr>
          <p:nvPr/>
        </p:nvSpPr>
        <p:spPr bwMode="auto">
          <a:xfrm>
            <a:off x="301624" y="5835650"/>
            <a:ext cx="874712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It states that, provided that </a:t>
            </a:r>
            <a:r>
              <a:rPr lang="en-GB" sz="1500" b="1" dirty="0" smtClean="0"/>
              <a:t>the </a:t>
            </a:r>
            <a:r>
              <a:rPr lang="en-GB" sz="1500" b="1" i="1" dirty="0"/>
              <a:t>X</a:t>
            </a:r>
            <a:r>
              <a:rPr lang="en-GB" sz="1500" b="1" i="1" baseline="-25000" dirty="0"/>
              <a:t>i</a:t>
            </a:r>
            <a:r>
              <a:rPr lang="en-GB" sz="1500" b="1" dirty="0"/>
              <a:t> in the sample are all drawn independently from the same distribution (the distribution of </a:t>
            </a:r>
            <a:r>
              <a:rPr lang="en-GB" sz="1500" b="1" i="1" dirty="0"/>
              <a:t>X</a:t>
            </a:r>
            <a:r>
              <a:rPr lang="en-GB" sz="1500" b="1" dirty="0"/>
              <a:t>), and provided that this distribution has finite population mean and variance, the distribution of </a:t>
            </a:r>
            <a:r>
              <a:rPr lang="en-GB" sz="1500" b="1" i="1" dirty="0"/>
              <a:t>X</a:t>
            </a:r>
            <a:r>
              <a:rPr lang="en-GB" sz="1500" b="1" dirty="0"/>
              <a:t> will converge on a normal </a:t>
            </a:r>
            <a:r>
              <a:rPr lang="en-GB" sz="1500" b="1" dirty="0" smtClean="0"/>
              <a:t>distribution as </a:t>
            </a:r>
            <a:r>
              <a:rPr lang="en-GB" sz="1500" b="1" i="1" dirty="0" smtClean="0"/>
              <a:t>n</a:t>
            </a:r>
            <a:r>
              <a:rPr lang="en-GB" sz="1500" b="1" dirty="0" smtClean="0"/>
              <a:t> increases.</a:t>
            </a:r>
            <a:endParaRPr lang="en-GB" sz="1500" b="1" dirty="0"/>
          </a:p>
        </p:txBody>
      </p:sp>
      <p:sp>
        <p:nvSpPr>
          <p:cNvPr id="216075" name="Line 11"/>
          <p:cNvSpPr>
            <a:spLocks noChangeShapeType="1"/>
          </p:cNvSpPr>
          <p:nvPr/>
        </p:nvSpPr>
        <p:spPr bwMode="auto">
          <a:xfrm>
            <a:off x="3906000" y="6354000"/>
            <a:ext cx="1095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20"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2"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3" name="Straight Connector 22"/>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709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21709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170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This means that our </a:t>
            </a:r>
            <a:r>
              <a:rPr lang="en-GB" sz="1500" b="1" i="1"/>
              <a:t>t</a:t>
            </a:r>
            <a:r>
              <a:rPr lang="en-GB" sz="1500" b="1"/>
              <a:t> statistics and confidence intervals will be approximately valid after all, provided that the sample size is large enough.</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19"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1"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2" name="Straight Connector 21"/>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022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8023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80237"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figure shows the distribution of </a:t>
            </a:r>
            <a:r>
              <a:rPr lang="en-GB" sz="1500" b="1" i="1" dirty="0"/>
              <a:t>X</a:t>
            </a:r>
            <a:r>
              <a:rPr lang="en-GB" sz="1500" b="1" dirty="0"/>
              <a:t> for the case where the </a:t>
            </a:r>
            <a:r>
              <a:rPr lang="en-GB" sz="1500" b="1" i="1" dirty="0"/>
              <a:t>X</a:t>
            </a:r>
            <a:r>
              <a:rPr lang="en-GB" sz="1500" b="1" dirty="0"/>
              <a:t> has a uniform distribution with range 0 to 1, for </a:t>
            </a:r>
            <a:r>
              <a:rPr lang="en-GB" sz="1500" b="1" dirty="0" smtClean="0"/>
              <a:t>10 million </a:t>
            </a:r>
            <a:r>
              <a:rPr lang="en-GB" sz="1500" b="1" dirty="0"/>
              <a:t>samples.  A uniform distribution is one in which all values over a finite range are equally likely.</a:t>
            </a:r>
            <a:endParaRPr lang="en-GB" sz="1500" b="1" dirty="0">
              <a:cs typeface="Arial" charset="0"/>
            </a:endParaRPr>
          </a:p>
        </p:txBody>
      </p:sp>
      <p:sp>
        <p:nvSpPr>
          <p:cNvPr id="180243" name="Line 19"/>
          <p:cNvSpPr>
            <a:spLocks noChangeShapeType="1"/>
          </p:cNvSpPr>
          <p:nvPr/>
        </p:nvSpPr>
        <p:spPr bwMode="auto">
          <a:xfrm>
            <a:off x="3709988"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19"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1"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2" name="Straight Connector 21"/>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96800" y="698400"/>
            <a:ext cx="8150400" cy="4780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968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9968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For a sample of 1, the distribution of </a:t>
            </a:r>
            <a:r>
              <a:rPr lang="en-GB" sz="1500" b="1" i="1"/>
              <a:t>X</a:t>
            </a:r>
            <a:r>
              <a:rPr lang="en-GB" sz="1500" b="1"/>
              <a:t> is the uniform distribution itself, and so it is a horizontal line.</a:t>
            </a:r>
            <a:endParaRPr lang="en-GB" sz="1500" b="1">
              <a:cs typeface="Arial" charset="0"/>
            </a:endParaRPr>
          </a:p>
        </p:txBody>
      </p:sp>
      <p:sp>
        <p:nvSpPr>
          <p:cNvPr id="199684" name="Line 4"/>
          <p:cNvSpPr>
            <a:spLocks noChangeShapeType="1"/>
          </p:cNvSpPr>
          <p:nvPr/>
        </p:nvSpPr>
        <p:spPr bwMode="auto">
          <a:xfrm>
            <a:off x="3758400"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1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CENTRAL LIMIT THEOREM</a:t>
            </a:r>
            <a:endParaRPr lang="en-GB" sz="1800" b="1" dirty="0"/>
          </a:p>
        </p:txBody>
      </p:sp>
      <p:pic>
        <p:nvPicPr>
          <p:cNvPr id="199696"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716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6467475" y="4171950"/>
            <a:ext cx="847725" cy="338554"/>
          </a:xfrm>
          <a:prstGeom prst="rect">
            <a:avLst/>
          </a:prstGeom>
          <a:noFill/>
        </p:spPr>
        <p:txBody>
          <a:bodyPr wrap="square" rtlCol="0">
            <a:spAutoFit/>
          </a:bodyPr>
          <a:lstStyle/>
          <a:p>
            <a:r>
              <a:rPr lang="en-GB" sz="1600" b="1" i="1" dirty="0" smtClean="0"/>
              <a:t>n</a:t>
            </a:r>
            <a:r>
              <a:rPr lang="en-GB" sz="1600" b="1" dirty="0" smtClean="0"/>
              <a:t> = </a:t>
            </a:r>
            <a:r>
              <a:rPr lang="en-GB" sz="1600" b="1" dirty="0"/>
              <a:t>1</a:t>
            </a:r>
          </a:p>
        </p:txBody>
      </p:sp>
      <p:sp>
        <p:nvSpPr>
          <p:cNvPr id="21" name="Line 10"/>
          <p:cNvSpPr>
            <a:spLocks noChangeShapeType="1"/>
          </p:cNvSpPr>
          <p:nvPr/>
        </p:nvSpPr>
        <p:spPr bwMode="auto">
          <a:xfrm flipH="1">
            <a:off x="6307138" y="44577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2" name="Straight Connector 21"/>
          <p:cNvCxnSpPr/>
          <p:nvPr/>
        </p:nvCxnSpPr>
        <p:spPr bwMode="auto">
          <a:xfrm>
            <a:off x="7880343" y="4738687"/>
            <a:ext cx="0" cy="244800"/>
          </a:xfrm>
          <a:prstGeom prst="line">
            <a:avLst/>
          </a:pr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 Box 31"/>
          <p:cNvSpPr txBox="1">
            <a:spLocks noChangeArrowheads="1"/>
          </p:cNvSpPr>
          <p:nvPr/>
        </p:nvSpPr>
        <p:spPr bwMode="auto">
          <a:xfrm>
            <a:off x="1143000" y="4360863"/>
            <a:ext cx="1854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10 million samples</a:t>
            </a:r>
            <a:endParaRPr lang="en-US" sz="1200" b="1"/>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4B39FBB-15B4-43CC-ACA2-0C5DB12DB302}"/>
</file>

<file path=customXml/itemProps2.xml><?xml version="1.0" encoding="utf-8"?>
<ds:datastoreItem xmlns:ds="http://schemas.openxmlformats.org/officeDocument/2006/customXml" ds:itemID="{2E1232A3-F64F-47F6-B2A4-F4A8DD967088}"/>
</file>

<file path=customXml/itemProps3.xml><?xml version="1.0" encoding="utf-8"?>
<ds:datastoreItem xmlns:ds="http://schemas.openxmlformats.org/officeDocument/2006/customXml" ds:itemID="{F191D543-11D4-432D-B841-D4CB6D63D61A}"/>
</file>

<file path=docProps/app.xml><?xml version="1.0" encoding="utf-8"?>
<Properties xmlns="http://schemas.openxmlformats.org/officeDocument/2006/extended-properties" xmlns:vt="http://schemas.openxmlformats.org/officeDocument/2006/docPropsVTypes">
  <TotalTime>4095</TotalTime>
  <Words>2319</Words>
  <Application>Microsoft Office PowerPoint</Application>
  <PresentationFormat>On-screen Show (4:3)</PresentationFormat>
  <Paragraphs>288</Paragraphs>
  <Slides>40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2"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123</cp:revision>
  <dcterms:created xsi:type="dcterms:W3CDTF">1998-05-09T13:24:56Z</dcterms:created>
  <dcterms:modified xsi:type="dcterms:W3CDTF">2016-04-21T12:31:06Z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