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89" r:id="rId2"/>
    <p:sldId id="286" r:id="rId3"/>
    <p:sldId id="287" r:id="rId4"/>
    <p:sldId id="288" r:id="rId5"/>
    <p:sldId id="284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3366"/>
    <a:srgbClr val="F8F8FA"/>
    <a:srgbClr val="3366FF"/>
    <a:srgbClr val="FFFF00"/>
    <a:srgbClr val="00FF00"/>
    <a:srgbClr val="FF0000"/>
    <a:srgbClr val="000000"/>
    <a:srgbClr val="66FF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1944" y="-324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3C7B5-EB68-45A5-8802-98E3FF79E4A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4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1354DA-89D7-4D1B-AA2A-347AB3AC6D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981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EB6105-FDBD-4D5E-9A9E-91441F87EE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368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460E-5AEF-44DA-9D71-901CF6A39CE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410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EB3843-9B5F-46D5-8926-E2B9E18197E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572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D26645-8B66-4780-84D5-63E68ADF4C4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669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40A5C7-0CE8-45FF-8BA9-98F09DCAFB5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597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BB1C56-74C2-47CE-A587-47C72EF6D3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197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A8E55E-7B47-44DE-B9AA-9720FDE3F3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854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CEB978-1054-47E5-B2A6-B3655AF226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048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7FAEA-727F-4789-BEA8-189A1F0001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065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156FFBC2-66BA-4FBD-A2D0-2C741921188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up.com/uk/orc/bin/9780199567089/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../www.londoninternational.ac.uk/lse" TargetMode="External"/><Relationship Id="rId4" Type="http://schemas.openxmlformats.org/officeDocument/2006/relationships/hyperlink" Target="http://www2.lse.ac.uk/study/summerSchools/summerSchool/Home.asp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  <a:endParaRPr lang="en-GB" altLang="en-US" sz="1800" dirty="0" smtClean="0">
              <a:solidFill>
                <a:srgbClr val="04296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Review: Random Variables, Sampling, Estimation, and Inference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31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722700"/>
            <a:ext cx="9144000" cy="207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This very short sequence presents an important definition, that of the independence of two random variables.</a:t>
            </a:r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>
            <a:off x="301625" y="455613"/>
            <a:ext cx="8532813" cy="520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1" dirty="0">
              <a:solidFill>
                <a:srgbClr val="000000"/>
              </a:solidFill>
              <a:latin typeface="Arial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Two random variables 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and </a:t>
            </a:r>
            <a:r>
              <a:rPr lang="en-US" b="1" i="1" dirty="0">
                <a:solidFill>
                  <a:srgbClr val="000000"/>
                </a:solidFill>
              </a:rPr>
              <a:t>Y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are said to be</a:t>
            </a:r>
          </a:p>
          <a:p>
            <a:r>
              <a:rPr lang="en-US" b="1" dirty="0">
                <a:solidFill>
                  <a:srgbClr val="000000"/>
                </a:solidFill>
              </a:rPr>
              <a:t>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independent if and only if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</a:rPr>
              <a:t>		</a:t>
            </a:r>
            <a:r>
              <a:rPr lang="en-US" b="1" i="1" dirty="0">
                <a:solidFill>
                  <a:srgbClr val="000000"/>
                </a:solidFill>
              </a:rPr>
              <a:t>E</a:t>
            </a:r>
            <a:r>
              <a:rPr lang="en-US" b="1" dirty="0">
                <a:solidFill>
                  <a:srgbClr val="000000"/>
                </a:solidFill>
              </a:rPr>
              <a:t>[</a:t>
            </a:r>
            <a:r>
              <a:rPr lang="en-US" b="1" i="1" dirty="0">
                <a:solidFill>
                  <a:srgbClr val="000000"/>
                </a:solidFill>
              </a:rPr>
              <a:t>f</a:t>
            </a:r>
            <a:r>
              <a:rPr lang="en-US" b="1" dirty="0">
                <a:solidFill>
                  <a:srgbClr val="000000"/>
                </a:solidFill>
              </a:rPr>
              <a:t>(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b="1" dirty="0">
                <a:solidFill>
                  <a:srgbClr val="000000"/>
                </a:solidFill>
              </a:rPr>
              <a:t>)</a:t>
            </a:r>
            <a:r>
              <a:rPr lang="en-US" b="1" i="1" dirty="0">
                <a:solidFill>
                  <a:srgbClr val="000000"/>
                </a:solidFill>
              </a:rPr>
              <a:t>g</a:t>
            </a:r>
            <a:r>
              <a:rPr lang="en-US" b="1" dirty="0">
                <a:solidFill>
                  <a:srgbClr val="000000"/>
                </a:solidFill>
              </a:rPr>
              <a:t>(</a:t>
            </a:r>
            <a:r>
              <a:rPr lang="en-US" b="1" i="1" dirty="0">
                <a:solidFill>
                  <a:srgbClr val="000000"/>
                </a:solidFill>
              </a:rPr>
              <a:t>Y</a:t>
            </a:r>
            <a:r>
              <a:rPr lang="en-US" b="1" dirty="0">
                <a:solidFill>
                  <a:srgbClr val="000000"/>
                </a:solidFill>
              </a:rPr>
              <a:t>)]  = </a:t>
            </a:r>
            <a:r>
              <a:rPr lang="en-US" b="1" i="1" dirty="0">
                <a:solidFill>
                  <a:srgbClr val="000000"/>
                </a:solidFill>
              </a:rPr>
              <a:t>E</a:t>
            </a:r>
            <a:r>
              <a:rPr lang="en-US" b="1" dirty="0">
                <a:solidFill>
                  <a:srgbClr val="000000"/>
                </a:solidFill>
              </a:rPr>
              <a:t>[</a:t>
            </a:r>
            <a:r>
              <a:rPr lang="en-US" b="1" i="1" dirty="0">
                <a:solidFill>
                  <a:srgbClr val="000000"/>
                </a:solidFill>
              </a:rPr>
              <a:t>f</a:t>
            </a:r>
            <a:r>
              <a:rPr lang="en-US" b="1" dirty="0">
                <a:solidFill>
                  <a:srgbClr val="000000"/>
                </a:solidFill>
              </a:rPr>
              <a:t>(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b="1" dirty="0">
                <a:solidFill>
                  <a:srgbClr val="000000"/>
                </a:solidFill>
              </a:rPr>
              <a:t>)] </a:t>
            </a:r>
            <a:r>
              <a:rPr lang="en-US" b="1" i="1" dirty="0">
                <a:solidFill>
                  <a:srgbClr val="000000"/>
                </a:solidFill>
              </a:rPr>
              <a:t>E</a:t>
            </a:r>
            <a:r>
              <a:rPr lang="en-US" b="1" dirty="0">
                <a:solidFill>
                  <a:srgbClr val="000000"/>
                </a:solidFill>
              </a:rPr>
              <a:t>[</a:t>
            </a:r>
            <a:r>
              <a:rPr lang="en-US" b="1" i="1" dirty="0">
                <a:solidFill>
                  <a:srgbClr val="000000"/>
                </a:solidFill>
              </a:rPr>
              <a:t>g</a:t>
            </a:r>
            <a:r>
              <a:rPr lang="en-US" b="1" dirty="0">
                <a:solidFill>
                  <a:srgbClr val="000000"/>
                </a:solidFill>
              </a:rPr>
              <a:t>(</a:t>
            </a:r>
            <a:r>
              <a:rPr lang="en-US" b="1" i="1" dirty="0">
                <a:solidFill>
                  <a:srgbClr val="000000"/>
                </a:solidFill>
              </a:rPr>
              <a:t>Y</a:t>
            </a:r>
            <a:r>
              <a:rPr lang="en-US" b="1" dirty="0">
                <a:solidFill>
                  <a:srgbClr val="000000"/>
                </a:solidFill>
              </a:rPr>
              <a:t>)]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</a:rPr>
              <a:t>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for any functions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en-US" b="1" i="1" dirty="0">
                <a:solidFill>
                  <a:srgbClr val="000000"/>
                </a:solidFill>
              </a:rPr>
              <a:t>f</a:t>
            </a:r>
            <a:r>
              <a:rPr lang="en-US" b="1" dirty="0">
                <a:solidFill>
                  <a:srgbClr val="000000"/>
                </a:solidFill>
              </a:rPr>
              <a:t>(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b="1" dirty="0">
                <a:solidFill>
                  <a:srgbClr val="000000"/>
                </a:solidFill>
              </a:rPr>
              <a:t>)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and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en-US" b="1" i="1" dirty="0">
                <a:solidFill>
                  <a:srgbClr val="000000"/>
                </a:solidFill>
              </a:rPr>
              <a:t>g</a:t>
            </a:r>
            <a:r>
              <a:rPr lang="en-US" b="1" dirty="0">
                <a:solidFill>
                  <a:srgbClr val="000000"/>
                </a:solidFill>
              </a:rPr>
              <a:t>(</a:t>
            </a:r>
            <a:r>
              <a:rPr lang="en-US" b="1" i="1" dirty="0">
                <a:solidFill>
                  <a:srgbClr val="000000"/>
                </a:solidFill>
              </a:rPr>
              <a:t>Y</a:t>
            </a:r>
            <a:r>
              <a:rPr lang="en-US" b="1" dirty="0">
                <a:solidFill>
                  <a:srgbClr val="000000"/>
                </a:solidFill>
              </a:rPr>
              <a:t>).</a:t>
            </a:r>
          </a:p>
          <a:p>
            <a:r>
              <a:rPr lang="en-US" b="1" dirty="0">
                <a:solidFill>
                  <a:srgbClr val="000000"/>
                </a:solidFill>
              </a:rPr>
              <a:t> </a:t>
            </a:r>
          </a:p>
          <a:p>
            <a:r>
              <a:rPr lang="en-US" b="1" dirty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INDEPENDENCE OF TWO RANDOM VARIABLES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722700"/>
            <a:ext cx="9144000" cy="207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059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Two variables </a:t>
            </a:r>
            <a:r>
              <a:rPr lang="en-GB" sz="1500" b="1" i="1"/>
              <a:t>X</a:t>
            </a:r>
            <a:r>
              <a:rPr lang="en-GB" sz="1500" b="1"/>
              <a:t> and </a:t>
            </a:r>
            <a:r>
              <a:rPr lang="en-GB" sz="1500" b="1" i="1"/>
              <a:t>Y</a:t>
            </a:r>
            <a:r>
              <a:rPr lang="en-GB" sz="1500" b="1"/>
              <a:t> are independent if and only if, given any functions </a:t>
            </a:r>
            <a:r>
              <a:rPr lang="en-GB" sz="1500" b="1" i="1"/>
              <a:t>f</a:t>
            </a:r>
            <a:r>
              <a:rPr lang="en-GB" sz="1500" b="1"/>
              <a:t>(</a:t>
            </a:r>
            <a:r>
              <a:rPr lang="en-GB" sz="1500" b="1" i="1"/>
              <a:t>X</a:t>
            </a:r>
            <a:r>
              <a:rPr lang="en-GB" sz="1500" b="1"/>
              <a:t>) and </a:t>
            </a:r>
            <a:r>
              <a:rPr lang="en-GB" sz="1500" b="1" i="1"/>
              <a:t>g</a:t>
            </a:r>
            <a:r>
              <a:rPr lang="en-GB" sz="1500" b="1"/>
              <a:t>(</a:t>
            </a:r>
            <a:r>
              <a:rPr lang="en-GB" sz="1500" b="1" i="1"/>
              <a:t>Y</a:t>
            </a:r>
            <a:r>
              <a:rPr lang="en-GB" sz="1500" b="1"/>
              <a:t>), the expected value of the product </a:t>
            </a:r>
            <a:r>
              <a:rPr lang="en-GB" sz="1500" b="1" i="1"/>
              <a:t>f</a:t>
            </a:r>
            <a:r>
              <a:rPr lang="en-GB" sz="1500" b="1"/>
              <a:t>(</a:t>
            </a:r>
            <a:r>
              <a:rPr lang="en-GB" sz="1500" b="1" i="1"/>
              <a:t>X</a:t>
            </a:r>
            <a:r>
              <a:rPr lang="en-GB" sz="1500" b="1"/>
              <a:t>)</a:t>
            </a:r>
            <a:r>
              <a:rPr lang="en-GB" sz="1500" b="1" i="1"/>
              <a:t>g</a:t>
            </a:r>
            <a:r>
              <a:rPr lang="en-GB" sz="1500" b="1"/>
              <a:t>(</a:t>
            </a:r>
            <a:r>
              <a:rPr lang="en-GB" sz="1500" b="1" i="1"/>
              <a:t>Y</a:t>
            </a:r>
            <a:r>
              <a:rPr lang="en-GB" sz="1500" b="1"/>
              <a:t>) is equal to the expected value of </a:t>
            </a:r>
            <a:r>
              <a:rPr lang="en-GB" sz="1500" b="1" i="1"/>
              <a:t>f</a:t>
            </a:r>
            <a:r>
              <a:rPr lang="en-GB" sz="1500" b="1"/>
              <a:t>(</a:t>
            </a:r>
            <a:r>
              <a:rPr lang="en-GB" sz="1500" b="1" i="1"/>
              <a:t>X</a:t>
            </a:r>
            <a:r>
              <a:rPr lang="en-GB" sz="1500" b="1"/>
              <a:t>) multiplied by the expected value of </a:t>
            </a:r>
            <a:r>
              <a:rPr lang="en-GB" sz="1500" b="1" i="1"/>
              <a:t>g</a:t>
            </a:r>
            <a:r>
              <a:rPr lang="en-GB" sz="1500" b="1"/>
              <a:t>(</a:t>
            </a:r>
            <a:r>
              <a:rPr lang="en-GB" sz="1500" b="1" i="1"/>
              <a:t>Y</a:t>
            </a:r>
            <a:r>
              <a:rPr lang="en-GB" sz="1500" b="1"/>
              <a:t>).</a:t>
            </a:r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301625" y="455613"/>
            <a:ext cx="8532813" cy="520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1">
              <a:solidFill>
                <a:srgbClr val="000000"/>
              </a:solidFill>
              <a:latin typeface="Arial" charset="0"/>
            </a:endParaRPr>
          </a:p>
          <a:p>
            <a:r>
              <a:rPr lang="en-US" sz="1800" b="1">
                <a:solidFill>
                  <a:srgbClr val="000000"/>
                </a:solidFill>
                <a:latin typeface="Arial" charset="0"/>
              </a:rPr>
              <a:t>	Two random variables </a:t>
            </a:r>
            <a:r>
              <a:rPr lang="en-US" b="1" i="1">
                <a:solidFill>
                  <a:srgbClr val="000000"/>
                </a:solidFill>
              </a:rPr>
              <a:t>X</a:t>
            </a:r>
            <a:r>
              <a:rPr lang="en-US" sz="1800" b="1">
                <a:solidFill>
                  <a:srgbClr val="000000"/>
                </a:solidFill>
                <a:latin typeface="Arial" charset="0"/>
              </a:rPr>
              <a:t> and </a:t>
            </a:r>
            <a:r>
              <a:rPr lang="en-US" b="1" i="1">
                <a:solidFill>
                  <a:srgbClr val="000000"/>
                </a:solidFill>
              </a:rPr>
              <a:t>Y</a:t>
            </a:r>
            <a:r>
              <a:rPr lang="en-US" sz="1800" b="1">
                <a:solidFill>
                  <a:srgbClr val="000000"/>
                </a:solidFill>
                <a:latin typeface="Arial" charset="0"/>
              </a:rPr>
              <a:t> are said to be</a:t>
            </a:r>
          </a:p>
          <a:p>
            <a:r>
              <a:rPr lang="en-US" b="1">
                <a:solidFill>
                  <a:srgbClr val="000000"/>
                </a:solidFill>
              </a:rPr>
              <a:t>	</a:t>
            </a:r>
            <a:r>
              <a:rPr lang="en-US" sz="1800" b="1">
                <a:solidFill>
                  <a:srgbClr val="000000"/>
                </a:solidFill>
                <a:latin typeface="Arial" charset="0"/>
              </a:rPr>
              <a:t>independent if and only if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000000"/>
                </a:solidFill>
              </a:rPr>
              <a:t>		</a:t>
            </a:r>
            <a:r>
              <a:rPr lang="en-US" b="1" i="1">
                <a:solidFill>
                  <a:srgbClr val="000000"/>
                </a:solidFill>
              </a:rPr>
              <a:t>E</a:t>
            </a:r>
            <a:r>
              <a:rPr lang="en-US" b="1">
                <a:solidFill>
                  <a:srgbClr val="000000"/>
                </a:solidFill>
              </a:rPr>
              <a:t>[</a:t>
            </a:r>
            <a:r>
              <a:rPr lang="en-US" b="1" i="1">
                <a:solidFill>
                  <a:srgbClr val="000000"/>
                </a:solidFill>
              </a:rPr>
              <a:t>f</a:t>
            </a:r>
            <a:r>
              <a:rPr lang="en-US" b="1">
                <a:solidFill>
                  <a:srgbClr val="000000"/>
                </a:solidFill>
              </a:rPr>
              <a:t>(</a:t>
            </a:r>
            <a:r>
              <a:rPr lang="en-US" b="1" i="1">
                <a:solidFill>
                  <a:srgbClr val="000000"/>
                </a:solidFill>
              </a:rPr>
              <a:t>X</a:t>
            </a:r>
            <a:r>
              <a:rPr lang="en-US" b="1">
                <a:solidFill>
                  <a:srgbClr val="000000"/>
                </a:solidFill>
              </a:rPr>
              <a:t>)</a:t>
            </a:r>
            <a:r>
              <a:rPr lang="en-US" b="1" i="1">
                <a:solidFill>
                  <a:srgbClr val="000000"/>
                </a:solidFill>
              </a:rPr>
              <a:t>g</a:t>
            </a:r>
            <a:r>
              <a:rPr lang="en-US" b="1">
                <a:solidFill>
                  <a:srgbClr val="000000"/>
                </a:solidFill>
              </a:rPr>
              <a:t>(</a:t>
            </a:r>
            <a:r>
              <a:rPr lang="en-US" b="1" i="1">
                <a:solidFill>
                  <a:srgbClr val="000000"/>
                </a:solidFill>
              </a:rPr>
              <a:t>Y</a:t>
            </a:r>
            <a:r>
              <a:rPr lang="en-US" b="1">
                <a:solidFill>
                  <a:srgbClr val="000000"/>
                </a:solidFill>
              </a:rPr>
              <a:t>)]  = </a:t>
            </a:r>
            <a:r>
              <a:rPr lang="en-US" b="1" i="1">
                <a:solidFill>
                  <a:srgbClr val="000000"/>
                </a:solidFill>
              </a:rPr>
              <a:t>E</a:t>
            </a:r>
            <a:r>
              <a:rPr lang="en-US" b="1">
                <a:solidFill>
                  <a:srgbClr val="000000"/>
                </a:solidFill>
              </a:rPr>
              <a:t>[</a:t>
            </a:r>
            <a:r>
              <a:rPr lang="en-US" b="1" i="1">
                <a:solidFill>
                  <a:srgbClr val="000000"/>
                </a:solidFill>
              </a:rPr>
              <a:t>f</a:t>
            </a:r>
            <a:r>
              <a:rPr lang="en-US" b="1">
                <a:solidFill>
                  <a:srgbClr val="000000"/>
                </a:solidFill>
              </a:rPr>
              <a:t>(</a:t>
            </a:r>
            <a:r>
              <a:rPr lang="en-US" b="1" i="1">
                <a:solidFill>
                  <a:srgbClr val="000000"/>
                </a:solidFill>
              </a:rPr>
              <a:t>X</a:t>
            </a:r>
            <a:r>
              <a:rPr lang="en-US" b="1">
                <a:solidFill>
                  <a:srgbClr val="000000"/>
                </a:solidFill>
              </a:rPr>
              <a:t>)] </a:t>
            </a:r>
            <a:r>
              <a:rPr lang="en-US" b="1" i="1">
                <a:solidFill>
                  <a:srgbClr val="000000"/>
                </a:solidFill>
              </a:rPr>
              <a:t>E</a:t>
            </a:r>
            <a:r>
              <a:rPr lang="en-US" b="1">
                <a:solidFill>
                  <a:srgbClr val="000000"/>
                </a:solidFill>
              </a:rPr>
              <a:t>[</a:t>
            </a:r>
            <a:r>
              <a:rPr lang="en-US" b="1" i="1">
                <a:solidFill>
                  <a:srgbClr val="000000"/>
                </a:solidFill>
              </a:rPr>
              <a:t>g</a:t>
            </a:r>
            <a:r>
              <a:rPr lang="en-US" b="1">
                <a:solidFill>
                  <a:srgbClr val="000000"/>
                </a:solidFill>
              </a:rPr>
              <a:t>(</a:t>
            </a:r>
            <a:r>
              <a:rPr lang="en-US" b="1" i="1">
                <a:solidFill>
                  <a:srgbClr val="000000"/>
                </a:solidFill>
              </a:rPr>
              <a:t>Y</a:t>
            </a:r>
            <a:r>
              <a:rPr lang="en-US" b="1">
                <a:solidFill>
                  <a:srgbClr val="000000"/>
                </a:solidFill>
              </a:rPr>
              <a:t>)]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000000"/>
                </a:solidFill>
              </a:rPr>
              <a:t>	</a:t>
            </a:r>
            <a:r>
              <a:rPr lang="en-US" sz="1800" b="1">
                <a:solidFill>
                  <a:srgbClr val="000000"/>
                </a:solidFill>
                <a:latin typeface="Arial" charset="0"/>
              </a:rPr>
              <a:t>for any functions</a:t>
            </a:r>
            <a:r>
              <a:rPr lang="en-US" b="1">
                <a:solidFill>
                  <a:srgbClr val="000000"/>
                </a:solidFill>
              </a:rPr>
              <a:t> </a:t>
            </a:r>
            <a:r>
              <a:rPr lang="en-US" b="1" i="1">
                <a:solidFill>
                  <a:srgbClr val="000000"/>
                </a:solidFill>
              </a:rPr>
              <a:t>f</a:t>
            </a:r>
            <a:r>
              <a:rPr lang="en-US" b="1">
                <a:solidFill>
                  <a:srgbClr val="000000"/>
                </a:solidFill>
              </a:rPr>
              <a:t>(</a:t>
            </a:r>
            <a:r>
              <a:rPr lang="en-US" b="1" i="1">
                <a:solidFill>
                  <a:srgbClr val="000000"/>
                </a:solidFill>
              </a:rPr>
              <a:t>X</a:t>
            </a:r>
            <a:r>
              <a:rPr lang="en-US" b="1">
                <a:solidFill>
                  <a:srgbClr val="000000"/>
                </a:solidFill>
              </a:rPr>
              <a:t>) </a:t>
            </a:r>
            <a:r>
              <a:rPr lang="en-US" sz="1800" b="1">
                <a:solidFill>
                  <a:srgbClr val="000000"/>
                </a:solidFill>
                <a:latin typeface="Arial" charset="0"/>
              </a:rPr>
              <a:t>and</a:t>
            </a:r>
            <a:r>
              <a:rPr lang="en-US" b="1">
                <a:solidFill>
                  <a:srgbClr val="000000"/>
                </a:solidFill>
              </a:rPr>
              <a:t> </a:t>
            </a:r>
            <a:r>
              <a:rPr lang="en-US" b="1" i="1">
                <a:solidFill>
                  <a:srgbClr val="000000"/>
                </a:solidFill>
              </a:rPr>
              <a:t>g</a:t>
            </a:r>
            <a:r>
              <a:rPr lang="en-US" b="1">
                <a:solidFill>
                  <a:srgbClr val="000000"/>
                </a:solidFill>
              </a:rPr>
              <a:t>(</a:t>
            </a:r>
            <a:r>
              <a:rPr lang="en-US" b="1" i="1">
                <a:solidFill>
                  <a:srgbClr val="000000"/>
                </a:solidFill>
              </a:rPr>
              <a:t>Y</a:t>
            </a:r>
            <a:r>
              <a:rPr lang="en-US" b="1">
                <a:solidFill>
                  <a:srgbClr val="000000"/>
                </a:solidFill>
              </a:rPr>
              <a:t>).</a:t>
            </a:r>
          </a:p>
          <a:p>
            <a:r>
              <a:rPr lang="en-US" b="1">
                <a:solidFill>
                  <a:srgbClr val="000000"/>
                </a:solidFill>
              </a:rPr>
              <a:t> </a:t>
            </a:r>
          </a:p>
          <a:p>
            <a:r>
              <a:rPr lang="en-US" b="1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INDEPENDENCE OF TWO RANDOM VARIABLES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3037275"/>
            <a:ext cx="9144000" cy="122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0" y="722700"/>
            <a:ext cx="9144000" cy="2070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1618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520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1" dirty="0">
              <a:solidFill>
                <a:srgbClr val="000000"/>
              </a:solidFill>
              <a:latin typeface="Arial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Two random variables 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and </a:t>
            </a:r>
            <a:r>
              <a:rPr lang="en-US" b="1" i="1" dirty="0">
                <a:solidFill>
                  <a:srgbClr val="000000"/>
                </a:solidFill>
              </a:rPr>
              <a:t>Y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are said to be</a:t>
            </a:r>
          </a:p>
          <a:p>
            <a:r>
              <a:rPr lang="en-US" b="1" dirty="0">
                <a:solidFill>
                  <a:srgbClr val="000000"/>
                </a:solidFill>
              </a:rPr>
              <a:t>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independent if and only if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</a:rPr>
              <a:t>		</a:t>
            </a:r>
            <a:r>
              <a:rPr lang="en-US" b="1" i="1" dirty="0">
                <a:solidFill>
                  <a:srgbClr val="000000"/>
                </a:solidFill>
              </a:rPr>
              <a:t>E</a:t>
            </a:r>
            <a:r>
              <a:rPr lang="en-US" b="1" dirty="0">
                <a:solidFill>
                  <a:srgbClr val="000000"/>
                </a:solidFill>
              </a:rPr>
              <a:t>[</a:t>
            </a:r>
            <a:r>
              <a:rPr lang="en-US" b="1" i="1" dirty="0">
                <a:solidFill>
                  <a:srgbClr val="000000"/>
                </a:solidFill>
              </a:rPr>
              <a:t>f</a:t>
            </a:r>
            <a:r>
              <a:rPr lang="en-US" b="1" dirty="0">
                <a:solidFill>
                  <a:srgbClr val="000000"/>
                </a:solidFill>
              </a:rPr>
              <a:t>(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b="1" dirty="0">
                <a:solidFill>
                  <a:srgbClr val="000000"/>
                </a:solidFill>
              </a:rPr>
              <a:t>)</a:t>
            </a:r>
            <a:r>
              <a:rPr lang="en-US" b="1" i="1" dirty="0">
                <a:solidFill>
                  <a:srgbClr val="000000"/>
                </a:solidFill>
              </a:rPr>
              <a:t>g</a:t>
            </a:r>
            <a:r>
              <a:rPr lang="en-US" b="1" dirty="0">
                <a:solidFill>
                  <a:srgbClr val="000000"/>
                </a:solidFill>
              </a:rPr>
              <a:t>(</a:t>
            </a:r>
            <a:r>
              <a:rPr lang="en-US" b="1" i="1" dirty="0">
                <a:solidFill>
                  <a:srgbClr val="000000"/>
                </a:solidFill>
              </a:rPr>
              <a:t>Y</a:t>
            </a:r>
            <a:r>
              <a:rPr lang="en-US" b="1" dirty="0">
                <a:solidFill>
                  <a:srgbClr val="000000"/>
                </a:solidFill>
              </a:rPr>
              <a:t>)]  = </a:t>
            </a:r>
            <a:r>
              <a:rPr lang="en-US" b="1" i="1" dirty="0">
                <a:solidFill>
                  <a:srgbClr val="000000"/>
                </a:solidFill>
              </a:rPr>
              <a:t>E</a:t>
            </a:r>
            <a:r>
              <a:rPr lang="en-US" b="1" dirty="0">
                <a:solidFill>
                  <a:srgbClr val="000000"/>
                </a:solidFill>
              </a:rPr>
              <a:t>[</a:t>
            </a:r>
            <a:r>
              <a:rPr lang="en-US" b="1" i="1" dirty="0">
                <a:solidFill>
                  <a:srgbClr val="000000"/>
                </a:solidFill>
              </a:rPr>
              <a:t>f</a:t>
            </a:r>
            <a:r>
              <a:rPr lang="en-US" b="1" dirty="0">
                <a:solidFill>
                  <a:srgbClr val="000000"/>
                </a:solidFill>
              </a:rPr>
              <a:t>(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b="1" dirty="0">
                <a:solidFill>
                  <a:srgbClr val="000000"/>
                </a:solidFill>
              </a:rPr>
              <a:t>)] </a:t>
            </a:r>
            <a:r>
              <a:rPr lang="en-US" b="1" i="1" dirty="0">
                <a:solidFill>
                  <a:srgbClr val="000000"/>
                </a:solidFill>
              </a:rPr>
              <a:t>E</a:t>
            </a:r>
            <a:r>
              <a:rPr lang="en-US" b="1" dirty="0">
                <a:solidFill>
                  <a:srgbClr val="000000"/>
                </a:solidFill>
              </a:rPr>
              <a:t>[</a:t>
            </a:r>
            <a:r>
              <a:rPr lang="en-US" b="1" i="1" dirty="0">
                <a:solidFill>
                  <a:srgbClr val="000000"/>
                </a:solidFill>
              </a:rPr>
              <a:t>g</a:t>
            </a:r>
            <a:r>
              <a:rPr lang="en-US" b="1" dirty="0">
                <a:solidFill>
                  <a:srgbClr val="000000"/>
                </a:solidFill>
              </a:rPr>
              <a:t>(</a:t>
            </a:r>
            <a:r>
              <a:rPr lang="en-US" b="1" i="1" dirty="0">
                <a:solidFill>
                  <a:srgbClr val="000000"/>
                </a:solidFill>
              </a:rPr>
              <a:t>Y</a:t>
            </a:r>
            <a:r>
              <a:rPr lang="en-US" b="1" dirty="0">
                <a:solidFill>
                  <a:srgbClr val="000000"/>
                </a:solidFill>
              </a:rPr>
              <a:t>)]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</a:rPr>
              <a:t>	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for any functions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en-US" b="1" i="1" dirty="0">
                <a:solidFill>
                  <a:srgbClr val="000000"/>
                </a:solidFill>
              </a:rPr>
              <a:t>f</a:t>
            </a:r>
            <a:r>
              <a:rPr lang="en-US" b="1" dirty="0">
                <a:solidFill>
                  <a:srgbClr val="000000"/>
                </a:solidFill>
              </a:rPr>
              <a:t>(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b="1" dirty="0">
                <a:solidFill>
                  <a:srgbClr val="000000"/>
                </a:solidFill>
              </a:rPr>
              <a:t>)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and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en-US" b="1" i="1" dirty="0">
                <a:solidFill>
                  <a:srgbClr val="000000"/>
                </a:solidFill>
              </a:rPr>
              <a:t>g</a:t>
            </a:r>
            <a:r>
              <a:rPr lang="en-US" b="1" dirty="0">
                <a:solidFill>
                  <a:srgbClr val="000000"/>
                </a:solidFill>
              </a:rPr>
              <a:t>(</a:t>
            </a:r>
            <a:r>
              <a:rPr lang="en-US" b="1" i="1" dirty="0">
                <a:solidFill>
                  <a:srgbClr val="000000"/>
                </a:solidFill>
              </a:rPr>
              <a:t>Y</a:t>
            </a:r>
            <a:r>
              <a:rPr lang="en-US" b="1" dirty="0">
                <a:solidFill>
                  <a:srgbClr val="000000"/>
                </a:solidFill>
              </a:rPr>
              <a:t>).</a:t>
            </a:r>
          </a:p>
          <a:p>
            <a:r>
              <a:rPr lang="en-US" b="1" dirty="0">
                <a:solidFill>
                  <a:srgbClr val="000000"/>
                </a:solidFill>
              </a:rPr>
              <a:t> </a:t>
            </a:r>
          </a:p>
          <a:p>
            <a:pPr>
              <a:spcBef>
                <a:spcPts val="1200"/>
              </a:spcBef>
            </a:pPr>
            <a:r>
              <a:rPr lang="en-US" b="1" dirty="0">
                <a:solidFill>
                  <a:srgbClr val="000000"/>
                </a:solidFill>
              </a:rPr>
              <a:t>	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Special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case:  if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and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en-US" b="1" i="1" dirty="0">
                <a:solidFill>
                  <a:srgbClr val="000000"/>
                </a:solidFill>
              </a:rPr>
              <a:t>Y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are independent,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</a:rPr>
              <a:t>		  </a:t>
            </a:r>
            <a:r>
              <a:rPr lang="en-US" b="1" i="1" dirty="0">
                <a:solidFill>
                  <a:srgbClr val="000000"/>
                </a:solidFill>
              </a:rPr>
              <a:t>E</a:t>
            </a:r>
            <a:r>
              <a:rPr lang="en-US" b="1" dirty="0">
                <a:solidFill>
                  <a:srgbClr val="000000"/>
                </a:solidFill>
              </a:rPr>
              <a:t>(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sz="800" b="1" i="1" dirty="0">
                <a:solidFill>
                  <a:srgbClr val="000000"/>
                </a:solidFill>
              </a:rPr>
              <a:t> </a:t>
            </a:r>
            <a:r>
              <a:rPr lang="en-US" b="1" i="1" dirty="0">
                <a:solidFill>
                  <a:srgbClr val="000000"/>
                </a:solidFill>
              </a:rPr>
              <a:t>Y</a:t>
            </a:r>
            <a:r>
              <a:rPr lang="en-US" b="1" dirty="0">
                <a:solidFill>
                  <a:srgbClr val="000000"/>
                </a:solidFill>
              </a:rPr>
              <a:t>)  =  </a:t>
            </a:r>
            <a:r>
              <a:rPr lang="en-US" b="1" i="1" dirty="0">
                <a:solidFill>
                  <a:srgbClr val="000000"/>
                </a:solidFill>
              </a:rPr>
              <a:t>E</a:t>
            </a:r>
            <a:r>
              <a:rPr lang="en-US" b="1" dirty="0">
                <a:solidFill>
                  <a:srgbClr val="000000"/>
                </a:solidFill>
              </a:rPr>
              <a:t>(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b="1" dirty="0">
                <a:solidFill>
                  <a:srgbClr val="000000"/>
                </a:solidFill>
              </a:rPr>
              <a:t>) </a:t>
            </a:r>
            <a:r>
              <a:rPr lang="en-US" b="1" i="1" dirty="0">
                <a:solidFill>
                  <a:srgbClr val="000000"/>
                </a:solidFill>
              </a:rPr>
              <a:t>E</a:t>
            </a:r>
            <a:r>
              <a:rPr lang="en-US" b="1" dirty="0">
                <a:solidFill>
                  <a:srgbClr val="000000"/>
                </a:solidFill>
              </a:rPr>
              <a:t>(</a:t>
            </a:r>
            <a:r>
              <a:rPr lang="en-US" b="1" i="1" dirty="0">
                <a:solidFill>
                  <a:srgbClr val="000000"/>
                </a:solidFill>
              </a:rPr>
              <a:t>Y</a:t>
            </a:r>
            <a:r>
              <a:rPr lang="en-US" b="1" dirty="0">
                <a:solidFill>
                  <a:srgbClr val="000000"/>
                </a:solidFill>
              </a:rPr>
              <a:t>) </a:t>
            </a:r>
          </a:p>
          <a:p>
            <a:pPr>
              <a:spcBef>
                <a:spcPct val="50000"/>
              </a:spcBef>
            </a:pP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1161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INDEPENDENCE OF TWO RANDOM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As a special case, the expected value of </a:t>
            </a:r>
            <a:r>
              <a:rPr lang="en-GB" sz="1500" b="1" i="1"/>
              <a:t>XY</a:t>
            </a:r>
            <a:r>
              <a:rPr lang="en-GB" sz="1500" b="1"/>
              <a:t> is equal to the expected value of </a:t>
            </a:r>
            <a:r>
              <a:rPr lang="en-GB" sz="1500" b="1" i="1"/>
              <a:t>X</a:t>
            </a:r>
            <a:r>
              <a:rPr lang="en-GB" sz="1500" b="1"/>
              <a:t> multiplied by the expected value of </a:t>
            </a:r>
            <a:r>
              <a:rPr lang="en-GB" sz="1500" b="1" i="1"/>
              <a:t>Y</a:t>
            </a:r>
            <a:r>
              <a:rPr lang="en-GB" sz="1500" b="1"/>
              <a:t> if and only if </a:t>
            </a:r>
            <a:r>
              <a:rPr lang="en-GB" sz="1500" b="1" i="1"/>
              <a:t>X</a:t>
            </a:r>
            <a:r>
              <a:rPr lang="en-GB" sz="1500" b="1"/>
              <a:t> and </a:t>
            </a:r>
            <a:r>
              <a:rPr lang="en-GB" sz="1500" b="1" i="1"/>
              <a:t>Y</a:t>
            </a:r>
            <a:r>
              <a:rPr lang="en-GB" sz="1500" b="1"/>
              <a:t> are independent.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R.3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smtClean="0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r>
              <a:rPr lang="en-GB" sz="1200" b="1" smtClean="0">
                <a:solidFill>
                  <a:schemeClr val="bg1"/>
                </a:solidFill>
                <a:hlinkClick r:id="rId3"/>
              </a:rPr>
              <a:t>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4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5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8210550" y="6553200"/>
            <a:ext cx="857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2015.12.17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CD2E406-D2C5-48D2-A8A0-B5DDF9A9BC68}"/>
</file>

<file path=customXml/itemProps2.xml><?xml version="1.0" encoding="utf-8"?>
<ds:datastoreItem xmlns:ds="http://schemas.openxmlformats.org/officeDocument/2006/customXml" ds:itemID="{AD4E8D9B-D32B-4C2D-94FE-0F7086F200A4}"/>
</file>

<file path=customXml/itemProps3.xml><?xml version="1.0" encoding="utf-8"?>
<ds:datastoreItem xmlns:ds="http://schemas.openxmlformats.org/officeDocument/2006/customXml" ds:itemID="{57129DCC-665F-4F36-AF04-A37B95D4ABAE}"/>
</file>

<file path=docProps/app.xml><?xml version="1.0" encoding="utf-8"?>
<Properties xmlns="http://schemas.openxmlformats.org/officeDocument/2006/extended-properties" xmlns:vt="http://schemas.openxmlformats.org/officeDocument/2006/docPropsVTypes">
  <TotalTime>3094</TotalTime>
  <Words>304</Words>
  <Application>Microsoft Office PowerPoint</Application>
  <PresentationFormat>On-screen Show (4:3)</PresentationFormat>
  <Paragraphs>53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63</cp:revision>
  <dcterms:created xsi:type="dcterms:W3CDTF">1998-05-09T13:24:56Z</dcterms:created>
  <dcterms:modified xsi:type="dcterms:W3CDTF">2016-04-21T12:28:36Z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