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7" r:id="rId2"/>
    <p:sldId id="271" r:id="rId3"/>
    <p:sldId id="324" r:id="rId4"/>
    <p:sldId id="326" r:id="rId5"/>
    <p:sldId id="346" r:id="rId6"/>
    <p:sldId id="345" r:id="rId7"/>
    <p:sldId id="344" r:id="rId8"/>
    <p:sldId id="343" r:id="rId9"/>
    <p:sldId id="342" r:id="rId10"/>
    <p:sldId id="341" r:id="rId11"/>
    <p:sldId id="340" r:id="rId12"/>
    <p:sldId id="339" r:id="rId13"/>
    <p:sldId id="338" r:id="rId14"/>
    <p:sldId id="337" r:id="rId15"/>
    <p:sldId id="336" r:id="rId16"/>
    <p:sldId id="323" r:id="rId17"/>
    <p:sldId id="284" r:id="rId1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003366"/>
    <a:srgbClr val="F8F8FA"/>
    <a:srgbClr val="FBFCFF"/>
    <a:srgbClr val="DDEEFF"/>
    <a:srgbClr val="0099CC"/>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59" autoAdjust="0"/>
    <p:restoredTop sz="97192" autoAdjust="0"/>
  </p:normalViewPr>
  <p:slideViewPr>
    <p:cSldViewPr snapToGrid="0" showGuides="1">
      <p:cViewPr>
        <p:scale>
          <a:sx n="100" d="100"/>
          <a:sy n="100" d="100"/>
        </p:scale>
        <p:origin x="-2094" y="-390"/>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E7C84CF-90EC-426B-85D0-020AA40AA8BE}" type="slidenum">
              <a:rPr lang="en-US"/>
              <a:pPr/>
              <a:t>‹#›</a:t>
            </a:fld>
            <a:endParaRPr lang="en-US"/>
          </a:p>
        </p:txBody>
      </p:sp>
    </p:spTree>
    <p:extLst>
      <p:ext uri="{BB962C8B-B14F-4D97-AF65-F5344CB8AC3E}">
        <p14:creationId xmlns:p14="http://schemas.microsoft.com/office/powerpoint/2010/main" val="3473160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A6617A3-CC6F-4CE4-A124-50AB2F80F1A4}" type="slidenum">
              <a:rPr lang="en-US"/>
              <a:pPr/>
              <a:t>‹#›</a:t>
            </a:fld>
            <a:endParaRPr lang="en-US"/>
          </a:p>
        </p:txBody>
      </p:sp>
    </p:spTree>
    <p:extLst>
      <p:ext uri="{BB962C8B-B14F-4D97-AF65-F5344CB8AC3E}">
        <p14:creationId xmlns:p14="http://schemas.microsoft.com/office/powerpoint/2010/main" val="3819396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4A7F0EC-7879-407C-9C12-0428054EF1F0}" type="slidenum">
              <a:rPr lang="en-US"/>
              <a:pPr/>
              <a:t>‹#›</a:t>
            </a:fld>
            <a:endParaRPr lang="en-US"/>
          </a:p>
        </p:txBody>
      </p:sp>
    </p:spTree>
    <p:extLst>
      <p:ext uri="{BB962C8B-B14F-4D97-AF65-F5344CB8AC3E}">
        <p14:creationId xmlns:p14="http://schemas.microsoft.com/office/powerpoint/2010/main" val="3212023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41F44C-D1F2-4084-9EDA-86546C716DF9}" type="slidenum">
              <a:rPr lang="en-US"/>
              <a:pPr/>
              <a:t>‹#›</a:t>
            </a:fld>
            <a:endParaRPr lang="en-US"/>
          </a:p>
        </p:txBody>
      </p:sp>
    </p:spTree>
    <p:extLst>
      <p:ext uri="{BB962C8B-B14F-4D97-AF65-F5344CB8AC3E}">
        <p14:creationId xmlns:p14="http://schemas.microsoft.com/office/powerpoint/2010/main" val="2866127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F336B3-C684-4F76-969B-DAC74A82FD49}" type="slidenum">
              <a:rPr lang="en-US"/>
              <a:pPr/>
              <a:t>‹#›</a:t>
            </a:fld>
            <a:endParaRPr lang="en-US"/>
          </a:p>
        </p:txBody>
      </p:sp>
    </p:spTree>
    <p:extLst>
      <p:ext uri="{BB962C8B-B14F-4D97-AF65-F5344CB8AC3E}">
        <p14:creationId xmlns:p14="http://schemas.microsoft.com/office/powerpoint/2010/main" val="3527067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1B9CEC2-DDED-4F99-926C-9EEFAC9260A7}" type="slidenum">
              <a:rPr lang="en-US"/>
              <a:pPr/>
              <a:t>‹#›</a:t>
            </a:fld>
            <a:endParaRPr lang="en-US"/>
          </a:p>
        </p:txBody>
      </p:sp>
    </p:spTree>
    <p:extLst>
      <p:ext uri="{BB962C8B-B14F-4D97-AF65-F5344CB8AC3E}">
        <p14:creationId xmlns:p14="http://schemas.microsoft.com/office/powerpoint/2010/main" val="3920043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A721BB2-9181-4D21-AA74-AC8C09F74A74}" type="slidenum">
              <a:rPr lang="en-US"/>
              <a:pPr/>
              <a:t>‹#›</a:t>
            </a:fld>
            <a:endParaRPr lang="en-US"/>
          </a:p>
        </p:txBody>
      </p:sp>
    </p:spTree>
    <p:extLst>
      <p:ext uri="{BB962C8B-B14F-4D97-AF65-F5344CB8AC3E}">
        <p14:creationId xmlns:p14="http://schemas.microsoft.com/office/powerpoint/2010/main" val="2407844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1B8AF0C-718D-4F6D-ADF4-49D3DAD91C30}" type="slidenum">
              <a:rPr lang="en-US"/>
              <a:pPr/>
              <a:t>‹#›</a:t>
            </a:fld>
            <a:endParaRPr lang="en-US"/>
          </a:p>
        </p:txBody>
      </p:sp>
    </p:spTree>
    <p:extLst>
      <p:ext uri="{BB962C8B-B14F-4D97-AF65-F5344CB8AC3E}">
        <p14:creationId xmlns:p14="http://schemas.microsoft.com/office/powerpoint/2010/main" val="3883325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41F918A-13A2-4AD4-AB4C-BCD0AE891EAA}" type="slidenum">
              <a:rPr lang="en-US"/>
              <a:pPr/>
              <a:t>‹#›</a:t>
            </a:fld>
            <a:endParaRPr lang="en-US"/>
          </a:p>
        </p:txBody>
      </p:sp>
    </p:spTree>
    <p:extLst>
      <p:ext uri="{BB962C8B-B14F-4D97-AF65-F5344CB8AC3E}">
        <p14:creationId xmlns:p14="http://schemas.microsoft.com/office/powerpoint/2010/main" val="2892182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2308E37-C6BF-4B22-8573-7A11B090908D}" type="slidenum">
              <a:rPr lang="en-US"/>
              <a:pPr/>
              <a:t>‹#›</a:t>
            </a:fld>
            <a:endParaRPr lang="en-US"/>
          </a:p>
        </p:txBody>
      </p:sp>
    </p:spTree>
    <p:extLst>
      <p:ext uri="{BB962C8B-B14F-4D97-AF65-F5344CB8AC3E}">
        <p14:creationId xmlns:p14="http://schemas.microsoft.com/office/powerpoint/2010/main" val="21133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E942796-27D8-43CA-A566-1665EFDE0A49}" type="slidenum">
              <a:rPr lang="en-US"/>
              <a:pPr/>
              <a:t>‹#›</a:t>
            </a:fld>
            <a:endParaRPr lang="en-US"/>
          </a:p>
        </p:txBody>
      </p:sp>
    </p:spTree>
    <p:extLst>
      <p:ext uri="{BB962C8B-B14F-4D97-AF65-F5344CB8AC3E}">
        <p14:creationId xmlns:p14="http://schemas.microsoft.com/office/powerpoint/2010/main" val="2284758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F323DCC-665F-4CD2-9B57-94B7DF35593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3.wmf"/></Relationships>
</file>

<file path=ppt/slides/_rels/slide1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731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Rectangle 1026"/>
          <p:cNvSpPr>
            <a:spLocks noChangeArrowheads="1"/>
          </p:cNvSpPr>
          <p:nvPr/>
        </p:nvSpPr>
        <p:spPr bwMode="auto">
          <a:xfrm>
            <a:off x="5029200" y="994649"/>
            <a:ext cx="1562101" cy="410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6894513" y="1057274"/>
            <a:ext cx="792162" cy="3931527"/>
          </a:xfrm>
          <a:prstGeom prst="rect">
            <a:avLst/>
          </a:prstGeom>
          <a:solidFill>
            <a:srgbClr val="FBFCFF"/>
          </a:solidFill>
          <a:ln>
            <a:noFill/>
          </a:ln>
          <a:effectLst/>
        </p:spPr>
        <p:txBody>
          <a:bodyPr wrap="none" anchor="ctr"/>
          <a:lstStyle/>
          <a:p>
            <a:endParaRPr lang="en-GB"/>
          </a:p>
        </p:txBody>
      </p:sp>
      <p:sp>
        <p:nvSpPr>
          <p:cNvPr id="25"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random variable </a:t>
            </a:r>
            <a:r>
              <a:rPr lang="en-GB" sz="1500" b="1" i="1"/>
              <a:t>X</a:t>
            </a:r>
            <a:r>
              <a:rPr lang="en-GB" sz="1500" b="1"/>
              <a:t> defined in the previous sequence could be any of the integers from 2 to 12 with probabilities as shown.</a:t>
            </a:r>
          </a:p>
        </p:txBody>
      </p:sp>
      <p:sp>
        <p:nvSpPr>
          <p:cNvPr id="2" name="Rectangle 1"/>
          <p:cNvSpPr/>
          <p:nvPr/>
        </p:nvSpPr>
        <p:spPr bwMode="auto">
          <a:xfrm>
            <a:off x="6753225" y="631049"/>
            <a:ext cx="1047750"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3338578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10</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Rectangle 1026"/>
          <p:cNvSpPr>
            <a:spLocks noChangeArrowheads="1"/>
          </p:cNvSpPr>
          <p:nvPr/>
        </p:nvSpPr>
        <p:spPr bwMode="auto">
          <a:xfrm>
            <a:off x="5192713" y="1035050"/>
            <a:ext cx="2505075" cy="3317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6894513" y="1476375"/>
            <a:ext cx="792162" cy="3571876"/>
          </a:xfrm>
          <a:prstGeom prst="rect">
            <a:avLst/>
          </a:prstGeom>
          <a:solidFill>
            <a:srgbClr val="FBFCFF"/>
          </a:solidFill>
          <a:ln>
            <a:noFill/>
          </a:ln>
          <a:effectLst/>
        </p:spPr>
        <p:txBody>
          <a:bodyPr wrap="none" anchor="ctr"/>
          <a:lstStyle/>
          <a:p>
            <a:endParaRPr lang="en-GB"/>
          </a:p>
        </p:txBody>
      </p:sp>
      <p:sp>
        <p:nvSpPr>
          <p:cNvPr id="24"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X</a:t>
            </a:r>
            <a:r>
              <a:rPr lang="en-GB" sz="1500" b="1"/>
              <a:t> could be equal to 2 with probability 1/36, so the first entry in the calculation of the expected value is 2/36.</a:t>
            </a:r>
          </a:p>
        </p:txBody>
      </p:sp>
    </p:spTree>
    <p:extLst>
      <p:ext uri="{BB962C8B-B14F-4D97-AF65-F5344CB8AC3E}">
        <p14:creationId xmlns:p14="http://schemas.microsoft.com/office/powerpoint/2010/main" val="18603288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probability of </a:t>
            </a:r>
            <a:r>
              <a:rPr lang="en-GB" sz="1500" b="1" i="1"/>
              <a:t>x</a:t>
            </a:r>
            <a:r>
              <a:rPr lang="en-GB" sz="1500" b="1"/>
              <a:t> being equal to 3 was 2/36, so the second entry is 6/36.</a:t>
            </a:r>
          </a:p>
        </p:txBody>
      </p:sp>
      <p:sp>
        <p:nvSpPr>
          <p:cNvPr id="23" name="Rectangle 1026"/>
          <p:cNvSpPr>
            <a:spLocks noChangeArrowheads="1"/>
          </p:cNvSpPr>
          <p:nvPr/>
        </p:nvSpPr>
        <p:spPr bwMode="auto">
          <a:xfrm>
            <a:off x="5192713" y="1400400"/>
            <a:ext cx="2505075" cy="3317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6894513" y="1795463"/>
            <a:ext cx="792162" cy="3252788"/>
          </a:xfrm>
          <a:prstGeom prst="rect">
            <a:avLst/>
          </a:prstGeom>
          <a:solidFill>
            <a:srgbClr val="FBFCFF"/>
          </a:solidFill>
          <a:ln>
            <a:noFill/>
          </a:ln>
          <a:effectLst/>
        </p:spPr>
        <p:txBody>
          <a:bodyPr wrap="none" anchor="ctr"/>
          <a:lstStyle/>
          <a:p>
            <a:endParaRPr lang="en-GB"/>
          </a:p>
        </p:txBody>
      </p:sp>
    </p:spTree>
    <p:extLst>
      <p:ext uri="{BB962C8B-B14F-4D97-AF65-F5344CB8AC3E}">
        <p14:creationId xmlns:p14="http://schemas.microsoft.com/office/powerpoint/2010/main" val="27963752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Rectangle 1026"/>
          <p:cNvSpPr>
            <a:spLocks noChangeArrowheads="1"/>
          </p:cNvSpPr>
          <p:nvPr/>
        </p:nvSpPr>
        <p:spPr bwMode="auto">
          <a:xfrm>
            <a:off x="6894513" y="1738312"/>
            <a:ext cx="792162" cy="336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1" name="Text Box 103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for the other 9 possible values.</a:t>
            </a:r>
          </a:p>
        </p:txBody>
      </p:sp>
    </p:spTree>
    <p:extLst>
      <p:ext uri="{BB962C8B-B14F-4D97-AF65-F5344CB8AC3E}">
        <p14:creationId xmlns:p14="http://schemas.microsoft.com/office/powerpoint/2010/main" val="26849962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2" name="Rectangle 1026"/>
          <p:cNvSpPr>
            <a:spLocks noChangeArrowheads="1"/>
          </p:cNvSpPr>
          <p:nvPr/>
        </p:nvSpPr>
        <p:spPr bwMode="auto">
          <a:xfrm>
            <a:off x="6858000" y="5157788"/>
            <a:ext cx="827088"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r>
              <a:rPr lang="en-US" sz="1800" b="1" dirty="0">
                <a:solidFill>
                  <a:srgbClr val="000000"/>
                </a:solidFill>
                <a:latin typeface="Arial" charset="0"/>
              </a:rPr>
              <a:t>252/36</a:t>
            </a:r>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76808"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obtain the expected value, we sum the entries in this column.</a:t>
            </a:r>
            <a:endParaRPr lang="en-GB" sz="1500" b="1">
              <a:latin typeface="Times New Roman" pitchFamily="18" charset="0"/>
            </a:endParaRPr>
          </a:p>
          <a:p>
            <a:pPr>
              <a:spcBef>
                <a:spcPct val="50000"/>
              </a:spcBef>
            </a:pPr>
            <a:endParaRPr lang="en-GB" sz="1500" b="1"/>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6644878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2" name="Rectangle 1026"/>
          <p:cNvSpPr>
            <a:spLocks noChangeArrowheads="1"/>
          </p:cNvSpPr>
          <p:nvPr/>
        </p:nvSpPr>
        <p:spPr bwMode="auto">
          <a:xfrm>
            <a:off x="7633494" y="5157788"/>
            <a:ext cx="45000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r>
              <a:rPr lang="en-US" sz="1800" b="1" dirty="0" smtClean="0">
                <a:solidFill>
                  <a:srgbClr val="000000"/>
                </a:solidFill>
                <a:latin typeface="Arial" charset="0"/>
              </a:rPr>
              <a:t>252/36 = 7</a:t>
            </a:r>
            <a:endParaRPr lang="en-US" sz="1800" b="1" dirty="0">
              <a:solidFill>
                <a:srgbClr val="000000"/>
              </a:solidFill>
              <a:latin typeface="Arial" charset="0"/>
            </a:endParaRPr>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expected value turns out to be 7.  Actually, this was obvious anyway.  We saw in the previous sequence that the distribution is symmetrical about 7.</a:t>
            </a:r>
          </a:p>
        </p:txBody>
      </p:sp>
    </p:spTree>
    <p:extLst>
      <p:ext uri="{BB962C8B-B14F-4D97-AF65-F5344CB8AC3E}">
        <p14:creationId xmlns:p14="http://schemas.microsoft.com/office/powerpoint/2010/main" val="4679069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979874"/>
            <a:ext cx="9144000" cy="14585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3731" name="Text Box 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Very often the expected value of a random variable is represented by </a:t>
            </a:r>
            <a:r>
              <a:rPr lang="en-GB" sz="1500" b="1" i="1">
                <a:latin typeface="Symbol" pitchFamily="18" charset="2"/>
              </a:rPr>
              <a:t>m</a:t>
            </a:r>
            <a:r>
              <a:rPr lang="en-GB" sz="1500" b="1"/>
              <a:t>, the Greek </a:t>
            </a:r>
            <a:r>
              <a:rPr lang="en-GB" sz="1500" b="1" i="1"/>
              <a:t>m</a:t>
            </a:r>
            <a:r>
              <a:rPr lang="en-GB" sz="1500" b="1"/>
              <a:t>.  If there is more than one random variable, their expected values are differentiated by adding subscripts to </a:t>
            </a:r>
            <a:r>
              <a:rPr lang="en-GB" sz="1500" b="1" i="1">
                <a:latin typeface="Symbol" pitchFamily="18" charset="2"/>
              </a:rPr>
              <a:t>m</a:t>
            </a:r>
            <a:r>
              <a:rPr lang="en-GB" sz="1500" b="1"/>
              <a:t>.</a:t>
            </a:r>
            <a:endParaRPr lang="en-GB" sz="1500" b="1">
              <a:latin typeface="Times New Roman" pitchFamily="18" charset="0"/>
            </a:endParaRPr>
          </a:p>
        </p:txBody>
      </p:sp>
      <p:sp>
        <p:nvSpPr>
          <p:cNvPr id="73734" name="Text Box 6"/>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73737" name="Text Box 9"/>
          <p:cNvSpPr txBox="1">
            <a:spLocks noChangeArrowheads="1"/>
          </p:cNvSpPr>
          <p:nvPr/>
        </p:nvSpPr>
        <p:spPr bwMode="auto">
          <a:xfrm>
            <a:off x="301625" y="1055689"/>
            <a:ext cx="8532813" cy="6969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90700" algn="l"/>
                <a:tab pos="2400300" algn="l"/>
                <a:tab pos="2686050" algn="l"/>
              </a:tabLst>
              <a:defRPr sz="2400">
                <a:solidFill>
                  <a:schemeClr val="tx1"/>
                </a:solidFill>
                <a:latin typeface="Times New Roman" pitchFamily="18" charset="0"/>
              </a:defRPr>
            </a:lvl1pPr>
            <a:lvl2pPr>
              <a:tabLst>
                <a:tab pos="1790700" algn="l"/>
                <a:tab pos="2400300" algn="l"/>
                <a:tab pos="2686050" algn="l"/>
              </a:tabLst>
              <a:defRPr sz="2400">
                <a:solidFill>
                  <a:schemeClr val="tx1"/>
                </a:solidFill>
                <a:latin typeface="Times New Roman" pitchFamily="18" charset="0"/>
              </a:defRPr>
            </a:lvl2pPr>
            <a:lvl3pPr>
              <a:tabLst>
                <a:tab pos="1790700" algn="l"/>
                <a:tab pos="2400300" algn="l"/>
                <a:tab pos="2686050" algn="l"/>
              </a:tabLst>
              <a:defRPr sz="2400">
                <a:solidFill>
                  <a:schemeClr val="tx1"/>
                </a:solidFill>
                <a:latin typeface="Times New Roman" pitchFamily="18" charset="0"/>
              </a:defRPr>
            </a:lvl3pPr>
            <a:lvl4pPr>
              <a:tabLst>
                <a:tab pos="1790700" algn="l"/>
                <a:tab pos="2400300" algn="l"/>
                <a:tab pos="2686050" algn="l"/>
              </a:tabLst>
              <a:defRPr sz="2400">
                <a:solidFill>
                  <a:schemeClr val="tx1"/>
                </a:solidFill>
                <a:latin typeface="Times New Roman" pitchFamily="18" charset="0"/>
              </a:defRPr>
            </a:lvl4pPr>
            <a:lvl5pPr>
              <a:tabLst>
                <a:tab pos="1790700" algn="l"/>
                <a:tab pos="24003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9pPr>
          </a:lstStyle>
          <a:p>
            <a:r>
              <a:rPr lang="en-GB" sz="1800" b="1" dirty="0">
                <a:solidFill>
                  <a:srgbClr val="000000"/>
                </a:solidFill>
                <a:latin typeface="Arial" charset="0"/>
              </a:rPr>
              <a:t>	</a:t>
            </a:r>
            <a:r>
              <a:rPr lang="en-GB" sz="1800" b="1" dirty="0" smtClean="0">
                <a:solidFill>
                  <a:srgbClr val="000000"/>
                </a:solidFill>
                <a:latin typeface="Arial" charset="0"/>
              </a:rPr>
              <a:t>               Alternative </a:t>
            </a:r>
            <a:r>
              <a:rPr lang="en-GB" sz="1800" b="1" dirty="0">
                <a:solidFill>
                  <a:srgbClr val="000000"/>
                </a:solidFill>
                <a:latin typeface="Arial" charset="0"/>
              </a:rPr>
              <a:t>notation for </a:t>
            </a:r>
            <a:r>
              <a:rPr lang="en-GB" b="1" i="1" dirty="0">
                <a:solidFill>
                  <a:srgbClr val="000000"/>
                </a:solidFill>
              </a:rPr>
              <a:t>E</a:t>
            </a:r>
            <a:r>
              <a:rPr lang="en-GB" b="1" dirty="0">
                <a:solidFill>
                  <a:srgbClr val="000000"/>
                </a:solidFill>
              </a:rPr>
              <a:t>(</a:t>
            </a:r>
            <a:r>
              <a:rPr lang="en-GB" b="1" i="1" dirty="0">
                <a:solidFill>
                  <a:srgbClr val="000000"/>
                </a:solidFill>
              </a:rPr>
              <a:t>X</a:t>
            </a:r>
            <a:r>
              <a:rPr lang="en-GB" b="1" dirty="0" smtClean="0">
                <a:solidFill>
                  <a:srgbClr val="000000"/>
                </a:solidFill>
              </a:rPr>
              <a:t>): </a:t>
            </a:r>
            <a:endParaRPr lang="en-US" b="1" dirty="0">
              <a:solidFill>
                <a:srgbClr val="000000"/>
              </a:solidFill>
            </a:endParaRPr>
          </a:p>
        </p:txBody>
      </p:sp>
      <p:sp>
        <p:nvSpPr>
          <p:cNvPr id="16" name="Rectangle 1026"/>
          <p:cNvSpPr>
            <a:spLocks noChangeArrowheads="1"/>
          </p:cNvSpPr>
          <p:nvPr/>
        </p:nvSpPr>
        <p:spPr bwMode="auto">
          <a:xfrm>
            <a:off x="6480967" y="1671638"/>
            <a:ext cx="738000" cy="4429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4" name="Object 1030"/>
          <p:cNvGraphicFramePr>
            <a:graphicFrameLocks noChangeAspect="1"/>
          </p:cNvGraphicFramePr>
          <p:nvPr>
            <p:extLst>
              <p:ext uri="{D42A27DB-BD31-4B8C-83A1-F6EECF244321}">
                <p14:modId xmlns:p14="http://schemas.microsoft.com/office/powerpoint/2010/main" val="2576979679"/>
              </p:ext>
            </p:extLst>
          </p:nvPr>
        </p:nvGraphicFramePr>
        <p:xfrm>
          <a:off x="2197100" y="1479600"/>
          <a:ext cx="4978400" cy="811213"/>
        </p:xfrm>
        <a:graphic>
          <a:graphicData uri="http://schemas.openxmlformats.org/presentationml/2006/ole">
            <mc:AlternateContent xmlns:mc="http://schemas.openxmlformats.org/markup-compatibility/2006">
              <mc:Choice xmlns:v="urn:schemas-microsoft-com:vml" Requires="v">
                <p:oleObj spid="_x0000_s89106" name="Equation" r:id="rId3" imgW="4978080" imgH="812520" progId="Equation.3">
                  <p:embed/>
                </p:oleObj>
              </mc:Choice>
              <mc:Fallback>
                <p:oleObj name="Equation" r:id="rId3" imgW="4978080" imgH="812520" progId="Equation.3">
                  <p:embed/>
                  <p:pic>
                    <p:nvPicPr>
                      <p:cNvPr id="0" name=""/>
                      <p:cNvPicPr>
                        <a:picLocks noChangeAspect="1" noChangeArrowheads="1"/>
                      </p:cNvPicPr>
                      <p:nvPr/>
                    </p:nvPicPr>
                    <p:blipFill>
                      <a:blip r:embed="rId4"/>
                      <a:srcRect/>
                      <a:stretch>
                        <a:fillRect/>
                      </a:stretch>
                    </p:blipFill>
                    <p:spPr bwMode="auto">
                      <a:xfrm>
                        <a:off x="2197100" y="1479600"/>
                        <a:ext cx="497840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42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expected value of a random variable, also known as its population mean, is the weighted average of its possible values, the weights being the probabilities attached to the values.</a:t>
            </a:r>
          </a:p>
        </p:txBody>
      </p:sp>
      <p:sp>
        <p:nvSpPr>
          <p:cNvPr id="11" name="Rectangle 16"/>
          <p:cNvSpPr>
            <a:spLocks noChangeArrowheads="1"/>
          </p:cNvSpPr>
          <p:nvPr/>
        </p:nvSpPr>
        <p:spPr bwMode="auto">
          <a:xfrm>
            <a:off x="0" y="979874"/>
            <a:ext cx="9144000" cy="14585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Text Box 1026"/>
          <p:cNvSpPr txBox="1">
            <a:spLocks noChangeArrowheads="1"/>
          </p:cNvSpPr>
          <p:nvPr/>
        </p:nvSpPr>
        <p:spPr bwMode="auto">
          <a:xfrm>
            <a:off x="301625" y="1055689"/>
            <a:ext cx="8532813" cy="6778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90700" algn="l"/>
                <a:tab pos="2400300" algn="l"/>
                <a:tab pos="2686050" algn="l"/>
              </a:tabLst>
              <a:defRPr sz="2400">
                <a:solidFill>
                  <a:schemeClr val="tx1"/>
                </a:solidFill>
                <a:latin typeface="Times New Roman" pitchFamily="18" charset="0"/>
              </a:defRPr>
            </a:lvl1pPr>
            <a:lvl2pPr>
              <a:tabLst>
                <a:tab pos="1790700" algn="l"/>
                <a:tab pos="2400300" algn="l"/>
                <a:tab pos="2686050" algn="l"/>
              </a:tabLst>
              <a:defRPr sz="2400">
                <a:solidFill>
                  <a:schemeClr val="tx1"/>
                </a:solidFill>
                <a:latin typeface="Times New Roman" pitchFamily="18" charset="0"/>
              </a:defRPr>
            </a:lvl2pPr>
            <a:lvl3pPr>
              <a:tabLst>
                <a:tab pos="1790700" algn="l"/>
                <a:tab pos="2400300" algn="l"/>
                <a:tab pos="2686050" algn="l"/>
              </a:tabLst>
              <a:defRPr sz="2400">
                <a:solidFill>
                  <a:schemeClr val="tx1"/>
                </a:solidFill>
                <a:latin typeface="Times New Roman" pitchFamily="18" charset="0"/>
              </a:defRPr>
            </a:lvl3pPr>
            <a:lvl4pPr>
              <a:tabLst>
                <a:tab pos="1790700" algn="l"/>
                <a:tab pos="2400300" algn="l"/>
                <a:tab pos="2686050" algn="l"/>
              </a:tabLst>
              <a:defRPr sz="2400">
                <a:solidFill>
                  <a:schemeClr val="tx1"/>
                </a:solidFill>
                <a:latin typeface="Times New Roman" pitchFamily="18" charset="0"/>
              </a:defRPr>
            </a:lvl4pPr>
            <a:lvl5pPr>
              <a:tabLst>
                <a:tab pos="1790700" algn="l"/>
                <a:tab pos="24003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9pPr>
          </a:lstStyle>
          <a:p>
            <a:pPr>
              <a:spcBef>
                <a:spcPct val="50000"/>
              </a:spcBef>
            </a:pPr>
            <a:r>
              <a:rPr lang="en-US" sz="1800" dirty="0">
                <a:solidFill>
                  <a:srgbClr val="000000"/>
                </a:solidFill>
                <a:latin typeface="Arial" charset="0"/>
              </a:rPr>
              <a:t>	</a:t>
            </a:r>
            <a:r>
              <a:rPr lang="en-US" sz="1800" b="1" dirty="0">
                <a:solidFill>
                  <a:srgbClr val="000000"/>
                </a:solidFill>
                <a:latin typeface="Arial" charset="0"/>
              </a:rPr>
              <a:t>Definition of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the expected value of </a:t>
            </a:r>
            <a:r>
              <a:rPr lang="en-US" b="1" i="1" dirty="0">
                <a:solidFill>
                  <a:srgbClr val="000000"/>
                </a:solidFill>
              </a:rPr>
              <a:t>X</a:t>
            </a:r>
            <a:r>
              <a:rPr lang="en-US" sz="1800" b="1" dirty="0">
                <a:solidFill>
                  <a:srgbClr val="000000"/>
                </a:solidFill>
                <a:latin typeface="Arial" charset="0"/>
              </a:rPr>
              <a:t>:</a:t>
            </a:r>
          </a:p>
          <a:p>
            <a:pPr>
              <a:spcBef>
                <a:spcPct val="50000"/>
              </a:spcBef>
            </a:pPr>
            <a:endParaRPr lang="en-US" b="1" dirty="0">
              <a:solidFill>
                <a:srgbClr val="000000"/>
              </a:solidFill>
            </a:endParaRPr>
          </a:p>
          <a:p>
            <a:pPr>
              <a:spcBef>
                <a:spcPct val="50000"/>
              </a:spcBef>
            </a:pPr>
            <a:r>
              <a:rPr lang="en-US" b="1" dirty="0">
                <a:solidFill>
                  <a:srgbClr val="000000"/>
                </a:solidFill>
              </a:rPr>
              <a:t>	</a:t>
            </a:r>
          </a:p>
        </p:txBody>
      </p:sp>
      <p:graphicFrame>
        <p:nvGraphicFramePr>
          <p:cNvPr id="13" name="Object 1030"/>
          <p:cNvGraphicFramePr>
            <a:graphicFrameLocks noChangeAspect="1"/>
          </p:cNvGraphicFramePr>
          <p:nvPr>
            <p:extLst>
              <p:ext uri="{D42A27DB-BD31-4B8C-83A1-F6EECF244321}">
                <p14:modId xmlns:p14="http://schemas.microsoft.com/office/powerpoint/2010/main" val="3184070798"/>
              </p:ext>
            </p:extLst>
          </p:nvPr>
        </p:nvGraphicFramePr>
        <p:xfrm>
          <a:off x="2432050" y="1479550"/>
          <a:ext cx="4279900" cy="811213"/>
        </p:xfrm>
        <a:graphic>
          <a:graphicData uri="http://schemas.openxmlformats.org/presentationml/2006/ole">
            <mc:AlternateContent xmlns:mc="http://schemas.openxmlformats.org/markup-compatibility/2006">
              <mc:Choice xmlns:v="urn:schemas-microsoft-com:vml" Requires="v">
                <p:oleObj spid="_x0000_s17443" name="Equation" r:id="rId3" imgW="4279680" imgH="812520" progId="Equation.3">
                  <p:embed/>
                </p:oleObj>
              </mc:Choice>
              <mc:Fallback>
                <p:oleObj name="Equation" r:id="rId3" imgW="427968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2050" y="1479550"/>
                        <a:ext cx="427990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979874"/>
            <a:ext cx="9144000" cy="145852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4756" name="Text Box 102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74757"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the sum of the probabilities must be unity, so there is no need to divide by the sum of the weights.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4" name="Text Box 1026"/>
          <p:cNvSpPr txBox="1">
            <a:spLocks noChangeArrowheads="1"/>
          </p:cNvSpPr>
          <p:nvPr/>
        </p:nvSpPr>
        <p:spPr bwMode="auto">
          <a:xfrm>
            <a:off x="301625" y="1055689"/>
            <a:ext cx="8532813" cy="6778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790700" algn="l"/>
                <a:tab pos="2400300" algn="l"/>
                <a:tab pos="2686050" algn="l"/>
              </a:tabLst>
              <a:defRPr sz="2400">
                <a:solidFill>
                  <a:schemeClr val="tx1"/>
                </a:solidFill>
                <a:latin typeface="Times New Roman" pitchFamily="18" charset="0"/>
              </a:defRPr>
            </a:lvl1pPr>
            <a:lvl2pPr>
              <a:tabLst>
                <a:tab pos="1790700" algn="l"/>
                <a:tab pos="2400300" algn="l"/>
                <a:tab pos="2686050" algn="l"/>
              </a:tabLst>
              <a:defRPr sz="2400">
                <a:solidFill>
                  <a:schemeClr val="tx1"/>
                </a:solidFill>
                <a:latin typeface="Times New Roman" pitchFamily="18" charset="0"/>
              </a:defRPr>
            </a:lvl2pPr>
            <a:lvl3pPr>
              <a:tabLst>
                <a:tab pos="1790700" algn="l"/>
                <a:tab pos="2400300" algn="l"/>
                <a:tab pos="2686050" algn="l"/>
              </a:tabLst>
              <a:defRPr sz="2400">
                <a:solidFill>
                  <a:schemeClr val="tx1"/>
                </a:solidFill>
                <a:latin typeface="Times New Roman" pitchFamily="18" charset="0"/>
              </a:defRPr>
            </a:lvl3pPr>
            <a:lvl4pPr>
              <a:tabLst>
                <a:tab pos="1790700" algn="l"/>
                <a:tab pos="2400300" algn="l"/>
                <a:tab pos="2686050" algn="l"/>
              </a:tabLst>
              <a:defRPr sz="2400">
                <a:solidFill>
                  <a:schemeClr val="tx1"/>
                </a:solidFill>
                <a:latin typeface="Times New Roman" pitchFamily="18" charset="0"/>
              </a:defRPr>
            </a:lvl4pPr>
            <a:lvl5pPr>
              <a:tabLst>
                <a:tab pos="1790700" algn="l"/>
                <a:tab pos="24003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1790700" algn="l"/>
                <a:tab pos="2400300" algn="l"/>
                <a:tab pos="2686050" algn="l"/>
              </a:tabLst>
              <a:defRPr sz="2400">
                <a:solidFill>
                  <a:schemeClr val="tx1"/>
                </a:solidFill>
                <a:latin typeface="Times New Roman" pitchFamily="18" charset="0"/>
              </a:defRPr>
            </a:lvl9pPr>
          </a:lstStyle>
          <a:p>
            <a:pPr>
              <a:spcBef>
                <a:spcPct val="50000"/>
              </a:spcBef>
            </a:pPr>
            <a:r>
              <a:rPr lang="en-US" sz="1800" dirty="0">
                <a:solidFill>
                  <a:srgbClr val="000000"/>
                </a:solidFill>
                <a:latin typeface="Arial" charset="0"/>
              </a:rPr>
              <a:t>	</a:t>
            </a:r>
            <a:r>
              <a:rPr lang="en-US" sz="1800" b="1" dirty="0">
                <a:solidFill>
                  <a:srgbClr val="000000"/>
                </a:solidFill>
                <a:latin typeface="Arial" charset="0"/>
              </a:rPr>
              <a:t>Definition of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the expected value of </a:t>
            </a:r>
            <a:r>
              <a:rPr lang="en-US" b="1" i="1" dirty="0">
                <a:solidFill>
                  <a:srgbClr val="000000"/>
                </a:solidFill>
              </a:rPr>
              <a:t>X</a:t>
            </a:r>
            <a:r>
              <a:rPr lang="en-US" sz="1800" b="1" dirty="0">
                <a:solidFill>
                  <a:srgbClr val="000000"/>
                </a:solidFill>
                <a:latin typeface="Arial" charset="0"/>
              </a:rPr>
              <a:t>:</a:t>
            </a:r>
          </a:p>
          <a:p>
            <a:pPr>
              <a:spcBef>
                <a:spcPct val="50000"/>
              </a:spcBef>
            </a:pPr>
            <a:endParaRPr lang="en-US" b="1" dirty="0">
              <a:solidFill>
                <a:srgbClr val="000000"/>
              </a:solidFill>
            </a:endParaRPr>
          </a:p>
          <a:p>
            <a:pPr>
              <a:spcBef>
                <a:spcPct val="50000"/>
              </a:spcBef>
            </a:pPr>
            <a:r>
              <a:rPr lang="en-US" b="1" dirty="0">
                <a:solidFill>
                  <a:srgbClr val="000000"/>
                </a:solidFill>
              </a:rPr>
              <a:t>	</a:t>
            </a:r>
          </a:p>
        </p:txBody>
      </p:sp>
      <p:graphicFrame>
        <p:nvGraphicFramePr>
          <p:cNvPr id="15" name="Object 1030"/>
          <p:cNvGraphicFramePr>
            <a:graphicFrameLocks noChangeAspect="1"/>
          </p:cNvGraphicFramePr>
          <p:nvPr>
            <p:extLst>
              <p:ext uri="{D42A27DB-BD31-4B8C-83A1-F6EECF244321}">
                <p14:modId xmlns:p14="http://schemas.microsoft.com/office/powerpoint/2010/main" val="2555237616"/>
              </p:ext>
            </p:extLst>
          </p:nvPr>
        </p:nvGraphicFramePr>
        <p:xfrm>
          <a:off x="2432050" y="1479550"/>
          <a:ext cx="4279900" cy="811213"/>
        </p:xfrm>
        <a:graphic>
          <a:graphicData uri="http://schemas.openxmlformats.org/presentationml/2006/ole">
            <mc:AlternateContent xmlns:mc="http://schemas.openxmlformats.org/markup-compatibility/2006">
              <mc:Choice xmlns:v="urn:schemas-microsoft-com:vml" Requires="v">
                <p:oleObj spid="_x0000_s88082" name="Equation" r:id="rId3" imgW="4279680" imgH="812520" progId="Equation.3">
                  <p:embed/>
                </p:oleObj>
              </mc:Choice>
              <mc:Fallback>
                <p:oleObj name="Equation" r:id="rId3" imgW="427968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2050" y="1479550"/>
                        <a:ext cx="427990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3</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9" name="Rectangle 1026"/>
          <p:cNvSpPr>
            <a:spLocks noChangeArrowheads="1"/>
          </p:cNvSpPr>
          <p:nvPr/>
        </p:nvSpPr>
        <p:spPr bwMode="auto">
          <a:xfrm>
            <a:off x="2990849" y="1782000"/>
            <a:ext cx="990601" cy="3276000"/>
          </a:xfrm>
          <a:prstGeom prst="rect">
            <a:avLst/>
          </a:prstGeom>
          <a:solidFill>
            <a:srgbClr val="FBFCFF"/>
          </a:solidFill>
          <a:ln>
            <a:noFill/>
          </a:ln>
          <a:effec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sz="1800" b="1" dirty="0" smtClean="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5029200" y="1057274"/>
            <a:ext cx="2657475" cy="3931527"/>
          </a:xfrm>
          <a:prstGeom prst="rect">
            <a:avLst/>
          </a:prstGeom>
          <a:solidFill>
            <a:srgbClr val="FBFCFF"/>
          </a:solidFill>
          <a:ln>
            <a:noFill/>
          </a:ln>
          <a:effectLst/>
        </p:spPr>
        <p:txBody>
          <a:bodyPr wrap="none" anchor="ctr"/>
          <a:lstStyle/>
          <a:p>
            <a:endParaRPr lang="en-GB"/>
          </a:p>
        </p:txBody>
      </p:sp>
      <p:sp>
        <p:nvSpPr>
          <p:cNvPr id="2" name="Rectangle 1"/>
          <p:cNvSpPr/>
          <p:nvPr/>
        </p:nvSpPr>
        <p:spPr bwMode="auto">
          <a:xfrm>
            <a:off x="5029200" y="631049"/>
            <a:ext cx="2771775"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1026"/>
          <p:cNvSpPr>
            <a:spLocks noChangeArrowheads="1"/>
          </p:cNvSpPr>
          <p:nvPr/>
        </p:nvSpPr>
        <p:spPr bwMode="auto">
          <a:xfrm>
            <a:off x="2714624" y="5130000"/>
            <a:ext cx="1797975" cy="388800"/>
          </a:xfrm>
          <a:prstGeom prst="rect">
            <a:avLst/>
          </a:prstGeom>
          <a:solidFill>
            <a:srgbClr val="DDEEFF"/>
          </a:solidFill>
          <a:ln>
            <a:noFill/>
          </a:ln>
          <a:effectLst/>
        </p:spPr>
        <p:txBody>
          <a:bodyPr wrap="none" anchor="ctr"/>
          <a:lstStyle/>
          <a:p>
            <a:endParaRPr lang="en-GB"/>
          </a:p>
        </p:txBody>
      </p:sp>
      <p:sp>
        <p:nvSpPr>
          <p:cNvPr id="32" name="Rectangle 1026"/>
          <p:cNvSpPr>
            <a:spLocks noChangeArrowheads="1"/>
          </p:cNvSpPr>
          <p:nvPr/>
        </p:nvSpPr>
        <p:spPr bwMode="auto">
          <a:xfrm>
            <a:off x="2133601" y="1057275"/>
            <a:ext cx="1847850" cy="4014076"/>
          </a:xfrm>
          <a:prstGeom prst="rect">
            <a:avLst/>
          </a:prstGeom>
          <a:solidFill>
            <a:srgbClr val="FBFCFF"/>
          </a:solidFill>
          <a:ln>
            <a:noFill/>
          </a:ln>
          <a:effectLst/>
        </p:spPr>
        <p:txBody>
          <a:bodyPr wrap="none" anchor="ctr"/>
          <a:lstStyle/>
          <a:p>
            <a:endParaRPr lang="en-GB"/>
          </a:p>
        </p:txBody>
      </p:sp>
      <p:sp>
        <p:nvSpPr>
          <p:cNvPr id="23"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sequence shows how the expected value is calculated, first in abstract and then with the random variable defined in the first sequence.  We begin by listing the possible values of </a:t>
            </a:r>
            <a:r>
              <a:rPr lang="en-GB" sz="1500" b="1" i="1"/>
              <a:t>X</a:t>
            </a:r>
            <a:r>
              <a:rPr lang="en-GB" sz="1500" b="1"/>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4</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Rectangle 1026"/>
          <p:cNvSpPr>
            <a:spLocks noChangeArrowheads="1"/>
          </p:cNvSpPr>
          <p:nvPr/>
        </p:nvSpPr>
        <p:spPr bwMode="auto">
          <a:xfrm>
            <a:off x="2171701" y="994649"/>
            <a:ext cx="612000" cy="410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026"/>
          <p:cNvSpPr>
            <a:spLocks noChangeArrowheads="1"/>
          </p:cNvSpPr>
          <p:nvPr/>
        </p:nvSpPr>
        <p:spPr bwMode="auto">
          <a:xfrm>
            <a:off x="2990849" y="1782000"/>
            <a:ext cx="990601" cy="3276000"/>
          </a:xfrm>
          <a:prstGeom prst="rect">
            <a:avLst/>
          </a:prstGeom>
          <a:solidFill>
            <a:srgbClr val="FBFCFF"/>
          </a:solidFill>
          <a:ln>
            <a:noFill/>
          </a:ln>
          <a:effec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5029200" y="1057274"/>
            <a:ext cx="2657475" cy="3931527"/>
          </a:xfrm>
          <a:prstGeom prst="rect">
            <a:avLst/>
          </a:prstGeom>
          <a:solidFill>
            <a:srgbClr val="FBFCFF"/>
          </a:solidFill>
          <a:ln>
            <a:noFill/>
          </a:ln>
          <a:effectLst/>
        </p:spPr>
        <p:txBody>
          <a:bodyPr wrap="none" anchor="ctr"/>
          <a:lstStyle/>
          <a:p>
            <a:endParaRPr lang="en-GB"/>
          </a:p>
        </p:txBody>
      </p:sp>
      <p:sp>
        <p:nvSpPr>
          <p:cNvPr id="2" name="Rectangle 1"/>
          <p:cNvSpPr/>
          <p:nvPr/>
        </p:nvSpPr>
        <p:spPr bwMode="auto">
          <a:xfrm>
            <a:off x="5029200" y="631049"/>
            <a:ext cx="2771775"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1026"/>
          <p:cNvSpPr>
            <a:spLocks noChangeArrowheads="1"/>
          </p:cNvSpPr>
          <p:nvPr/>
        </p:nvSpPr>
        <p:spPr bwMode="auto">
          <a:xfrm>
            <a:off x="2714624" y="5130000"/>
            <a:ext cx="1797975" cy="388800"/>
          </a:xfrm>
          <a:prstGeom prst="rect">
            <a:avLst/>
          </a:prstGeom>
          <a:solidFill>
            <a:srgbClr val="DDEEFF"/>
          </a:solidFill>
          <a:ln>
            <a:noFill/>
          </a:ln>
          <a:effectLst/>
        </p:spPr>
        <p:txBody>
          <a:bodyPr wrap="none" anchor="ctr"/>
          <a:lstStyle/>
          <a:p>
            <a:endParaRPr lang="en-GB"/>
          </a:p>
        </p:txBody>
      </p:sp>
      <p:sp>
        <p:nvSpPr>
          <p:cNvPr id="32" name="Rectangle 1026"/>
          <p:cNvSpPr>
            <a:spLocks noChangeArrowheads="1"/>
          </p:cNvSpPr>
          <p:nvPr/>
        </p:nvSpPr>
        <p:spPr bwMode="auto">
          <a:xfrm>
            <a:off x="2990849" y="1057275"/>
            <a:ext cx="990601" cy="4014076"/>
          </a:xfrm>
          <a:prstGeom prst="rect">
            <a:avLst/>
          </a:prstGeom>
          <a:solidFill>
            <a:srgbClr val="FBFCFF"/>
          </a:solidFill>
          <a:ln>
            <a:noFill/>
          </a:ln>
          <a:effectLst/>
        </p:spPr>
        <p:txBody>
          <a:bodyPr wrap="none" anchor="ctr"/>
          <a:lstStyle/>
          <a:p>
            <a:endParaRPr lang="en-GB"/>
          </a:p>
        </p:txBody>
      </p:sp>
      <p:sp>
        <p:nvSpPr>
          <p:cNvPr id="21" name="Text Box 10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we list the probabilities attached to the different possible values of </a:t>
            </a:r>
            <a:r>
              <a:rPr lang="en-GB" sz="1500" b="1" i="1"/>
              <a:t>X</a:t>
            </a:r>
            <a:r>
              <a:rPr lang="en-GB" sz="1500" b="1"/>
              <a:t>.</a:t>
            </a:r>
          </a:p>
        </p:txBody>
      </p:sp>
    </p:spTree>
    <p:extLst>
      <p:ext uri="{BB962C8B-B14F-4D97-AF65-F5344CB8AC3E}">
        <p14:creationId xmlns:p14="http://schemas.microsoft.com/office/powerpoint/2010/main" val="3527929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5</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9" name="Rectangle 1026"/>
          <p:cNvSpPr>
            <a:spLocks noChangeArrowheads="1"/>
          </p:cNvSpPr>
          <p:nvPr/>
        </p:nvSpPr>
        <p:spPr bwMode="auto">
          <a:xfrm>
            <a:off x="2990849" y="1782000"/>
            <a:ext cx="990601" cy="3276000"/>
          </a:xfrm>
          <a:prstGeom prst="rect">
            <a:avLst/>
          </a:prstGeom>
          <a:solidFill>
            <a:srgbClr val="FBFCFF"/>
          </a:solidFill>
          <a:ln>
            <a:noFill/>
          </a:ln>
          <a:effectLst/>
        </p:spPr>
        <p:txBody>
          <a:bodyPr wrap="none" anchor="ctr"/>
          <a:lstStyle/>
          <a:p>
            <a:endParaRPr lang="en-GB"/>
          </a:p>
        </p:txBody>
      </p:sp>
      <p:sp>
        <p:nvSpPr>
          <p:cNvPr id="30" name="Rectangle 1026"/>
          <p:cNvSpPr>
            <a:spLocks noChangeArrowheads="1"/>
          </p:cNvSpPr>
          <p:nvPr/>
        </p:nvSpPr>
        <p:spPr bwMode="auto">
          <a:xfrm>
            <a:off x="1398588" y="1036800"/>
            <a:ext cx="2411412" cy="381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5029200" y="1057274"/>
            <a:ext cx="2657475" cy="3931527"/>
          </a:xfrm>
          <a:prstGeom prst="rect">
            <a:avLst/>
          </a:prstGeom>
          <a:solidFill>
            <a:srgbClr val="FBFCFF"/>
          </a:solidFill>
          <a:ln>
            <a:noFill/>
          </a:ln>
          <a:effectLst/>
        </p:spPr>
        <p:txBody>
          <a:bodyPr wrap="none" anchor="ctr"/>
          <a:lstStyle/>
          <a:p>
            <a:endParaRPr lang="en-GB"/>
          </a:p>
        </p:txBody>
      </p:sp>
      <p:sp>
        <p:nvSpPr>
          <p:cNvPr id="2" name="Rectangle 1"/>
          <p:cNvSpPr/>
          <p:nvPr/>
        </p:nvSpPr>
        <p:spPr bwMode="auto">
          <a:xfrm>
            <a:off x="5029200" y="631049"/>
            <a:ext cx="2771775"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1026"/>
          <p:cNvSpPr>
            <a:spLocks noChangeArrowheads="1"/>
          </p:cNvSpPr>
          <p:nvPr/>
        </p:nvSpPr>
        <p:spPr bwMode="auto">
          <a:xfrm>
            <a:off x="2714624" y="5130000"/>
            <a:ext cx="1797975" cy="388800"/>
          </a:xfrm>
          <a:prstGeom prst="rect">
            <a:avLst/>
          </a:prstGeom>
          <a:solidFill>
            <a:srgbClr val="DDEEFF"/>
          </a:solidFill>
          <a:ln>
            <a:noFill/>
          </a:ln>
          <a:effectLst/>
        </p:spPr>
        <p:txBody>
          <a:bodyPr wrap="none" anchor="ctr"/>
          <a:lstStyle/>
          <a:p>
            <a:endParaRPr lang="en-GB"/>
          </a:p>
        </p:txBody>
      </p:sp>
      <p:sp>
        <p:nvSpPr>
          <p:cNvPr id="32" name="Rectangle 1026"/>
          <p:cNvSpPr>
            <a:spLocks noChangeArrowheads="1"/>
          </p:cNvSpPr>
          <p:nvPr/>
        </p:nvSpPr>
        <p:spPr bwMode="auto">
          <a:xfrm>
            <a:off x="2990849" y="1514475"/>
            <a:ext cx="990601" cy="3556875"/>
          </a:xfrm>
          <a:prstGeom prst="rect">
            <a:avLst/>
          </a:prstGeom>
          <a:solidFill>
            <a:srgbClr val="FBFCFF"/>
          </a:solidFill>
          <a:ln>
            <a:noFill/>
          </a:ln>
          <a:effectLst/>
        </p:spPr>
        <p:txBody>
          <a:bodyPr wrap="none" anchor="ctr"/>
          <a:lstStyle/>
          <a:p>
            <a:endParaRPr lang="en-GB"/>
          </a:p>
        </p:txBody>
      </p:sp>
      <p:sp>
        <p:nvSpPr>
          <p:cNvPr id="33" name="Text Box 10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Then we define a column in which the values are weighted by the corresponding probabilities.</a:t>
            </a:r>
          </a:p>
        </p:txBody>
      </p:sp>
    </p:spTree>
    <p:extLst>
      <p:ext uri="{BB962C8B-B14F-4D97-AF65-F5344CB8AC3E}">
        <p14:creationId xmlns:p14="http://schemas.microsoft.com/office/powerpoint/2010/main" val="243908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6</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9" name="Rectangle 1026"/>
          <p:cNvSpPr>
            <a:spLocks noChangeArrowheads="1"/>
          </p:cNvSpPr>
          <p:nvPr/>
        </p:nvSpPr>
        <p:spPr bwMode="auto">
          <a:xfrm>
            <a:off x="2990849" y="1782000"/>
            <a:ext cx="990601" cy="3276000"/>
          </a:xfrm>
          <a:prstGeom prst="rect">
            <a:avLst/>
          </a:prstGeom>
          <a:solidFill>
            <a:srgbClr val="FBFCFF"/>
          </a:solidFill>
          <a:ln>
            <a:noFill/>
          </a:ln>
          <a:effectLst/>
        </p:spPr>
        <p:txBody>
          <a:bodyPr wrap="none" anchor="ctr"/>
          <a:lstStyle/>
          <a:p>
            <a:endParaRPr lang="en-GB"/>
          </a:p>
        </p:txBody>
      </p:sp>
      <p:sp>
        <p:nvSpPr>
          <p:cNvPr id="30" name="Rectangle 1026"/>
          <p:cNvSpPr>
            <a:spLocks noChangeArrowheads="1"/>
          </p:cNvSpPr>
          <p:nvPr/>
        </p:nvSpPr>
        <p:spPr bwMode="auto">
          <a:xfrm>
            <a:off x="1398588" y="1404000"/>
            <a:ext cx="2411412" cy="381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5029200" y="1057274"/>
            <a:ext cx="2657475" cy="3931527"/>
          </a:xfrm>
          <a:prstGeom prst="rect">
            <a:avLst/>
          </a:prstGeom>
          <a:solidFill>
            <a:srgbClr val="FBFCFF"/>
          </a:solidFill>
          <a:ln>
            <a:noFill/>
          </a:ln>
          <a:effectLst/>
        </p:spPr>
        <p:txBody>
          <a:bodyPr wrap="none" anchor="ctr"/>
          <a:lstStyle/>
          <a:p>
            <a:endParaRPr lang="en-GB"/>
          </a:p>
        </p:txBody>
      </p:sp>
      <p:sp>
        <p:nvSpPr>
          <p:cNvPr id="2" name="Rectangle 1"/>
          <p:cNvSpPr/>
          <p:nvPr/>
        </p:nvSpPr>
        <p:spPr bwMode="auto">
          <a:xfrm>
            <a:off x="5029200" y="631049"/>
            <a:ext cx="2771775"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1026"/>
          <p:cNvSpPr>
            <a:spLocks noChangeArrowheads="1"/>
          </p:cNvSpPr>
          <p:nvPr/>
        </p:nvSpPr>
        <p:spPr bwMode="auto">
          <a:xfrm>
            <a:off x="2714624" y="5130000"/>
            <a:ext cx="1797975" cy="388800"/>
          </a:xfrm>
          <a:prstGeom prst="rect">
            <a:avLst/>
          </a:prstGeom>
          <a:solidFill>
            <a:srgbClr val="DDEEFF"/>
          </a:solidFill>
          <a:ln>
            <a:noFill/>
          </a:ln>
          <a:effectLst/>
        </p:spPr>
        <p:txBody>
          <a:bodyPr wrap="none" anchor="ctr"/>
          <a:lstStyle/>
          <a:p>
            <a:endParaRPr lang="en-GB"/>
          </a:p>
        </p:txBody>
      </p:sp>
      <p:sp>
        <p:nvSpPr>
          <p:cNvPr id="31" name="Text Box 10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do this for each value separately.</a:t>
            </a:r>
          </a:p>
        </p:txBody>
      </p:sp>
      <p:sp>
        <p:nvSpPr>
          <p:cNvPr id="32" name="Rectangle 1026"/>
          <p:cNvSpPr>
            <a:spLocks noChangeArrowheads="1"/>
          </p:cNvSpPr>
          <p:nvPr/>
        </p:nvSpPr>
        <p:spPr bwMode="auto">
          <a:xfrm>
            <a:off x="2990849" y="1847850"/>
            <a:ext cx="990601" cy="3223500"/>
          </a:xfrm>
          <a:prstGeom prst="rect">
            <a:avLst/>
          </a:prstGeom>
          <a:solidFill>
            <a:srgbClr val="FBFCFF"/>
          </a:solidFill>
          <a:ln>
            <a:noFill/>
          </a:ln>
          <a:effectLst/>
        </p:spPr>
        <p:txBody>
          <a:bodyPr wrap="none" anchor="ctr"/>
          <a:lstStyle/>
          <a:p>
            <a:endParaRPr lang="en-GB"/>
          </a:p>
        </p:txBody>
      </p:sp>
    </p:spTree>
    <p:extLst>
      <p:ext uri="{BB962C8B-B14F-4D97-AF65-F5344CB8AC3E}">
        <p14:creationId xmlns:p14="http://schemas.microsoft.com/office/powerpoint/2010/main" val="2165345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7</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7"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Here we are assuming that </a:t>
            </a:r>
            <a:r>
              <a:rPr lang="en-GB" sz="1500" b="1" i="1" dirty="0" smtClean="0"/>
              <a:t>n</a:t>
            </a:r>
            <a:r>
              <a:rPr lang="en-GB" sz="1500" b="1" dirty="0" smtClean="0"/>
              <a:t>, the number of possible values, is equal to 11, but it could be any number.</a:t>
            </a:r>
          </a:p>
        </p:txBody>
      </p:sp>
      <p:sp>
        <p:nvSpPr>
          <p:cNvPr id="29" name="Rectangle 1026"/>
          <p:cNvSpPr>
            <a:spLocks noChangeArrowheads="1"/>
          </p:cNvSpPr>
          <p:nvPr/>
        </p:nvSpPr>
        <p:spPr bwMode="auto">
          <a:xfrm>
            <a:off x="2990849" y="1782000"/>
            <a:ext cx="990601" cy="3308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5029200" y="1057274"/>
            <a:ext cx="2657475" cy="3931527"/>
          </a:xfrm>
          <a:prstGeom prst="rect">
            <a:avLst/>
          </a:prstGeom>
          <a:solidFill>
            <a:srgbClr val="FBFCFF"/>
          </a:solidFill>
          <a:ln>
            <a:noFill/>
          </a:ln>
          <a:effectLst/>
        </p:spPr>
        <p:txBody>
          <a:bodyPr wrap="none" anchor="ctr"/>
          <a:lstStyle/>
          <a:p>
            <a:endParaRPr lang="en-GB"/>
          </a:p>
        </p:txBody>
      </p:sp>
      <p:sp>
        <p:nvSpPr>
          <p:cNvPr id="2" name="Rectangle 1"/>
          <p:cNvSpPr/>
          <p:nvPr/>
        </p:nvSpPr>
        <p:spPr bwMode="auto">
          <a:xfrm>
            <a:off x="5029200" y="631049"/>
            <a:ext cx="2771775"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1026"/>
          <p:cNvSpPr>
            <a:spLocks noChangeArrowheads="1"/>
          </p:cNvSpPr>
          <p:nvPr/>
        </p:nvSpPr>
        <p:spPr bwMode="auto">
          <a:xfrm>
            <a:off x="2714624" y="5130000"/>
            <a:ext cx="1797975" cy="388800"/>
          </a:xfrm>
          <a:prstGeom prst="rect">
            <a:avLst/>
          </a:prstGeom>
          <a:solidFill>
            <a:srgbClr val="DDEEFF"/>
          </a:solidFill>
          <a:ln>
            <a:noFill/>
          </a:ln>
          <a:effectLst/>
        </p:spPr>
        <p:txBody>
          <a:bodyPr wrap="none" anchor="ctr"/>
          <a:lstStyle/>
          <a:p>
            <a:endParaRPr lang="en-GB"/>
          </a:p>
        </p:txBody>
      </p:sp>
    </p:spTree>
    <p:extLst>
      <p:ext uri="{BB962C8B-B14F-4D97-AF65-F5344CB8AC3E}">
        <p14:creationId xmlns:p14="http://schemas.microsoft.com/office/powerpoint/2010/main" val="26555841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3"/>
            <a:ext cx="7232400"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8"/>
          <p:cNvSpPr/>
          <p:nvPr/>
        </p:nvSpPr>
        <p:spPr>
          <a:xfrm>
            <a:off x="943200" y="510120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04" name="Line 1028"/>
          <p:cNvSpPr>
            <a:spLocks noChangeShapeType="1"/>
          </p:cNvSpPr>
          <p:nvPr/>
        </p:nvSpPr>
        <p:spPr bwMode="auto">
          <a:xfrm>
            <a:off x="4562475"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7" name="Text Box 1031"/>
          <p:cNvSpPr txBox="1">
            <a:spLocks noChangeArrowheads="1"/>
          </p:cNvSpPr>
          <p:nvPr/>
        </p:nvSpPr>
        <p:spPr bwMode="auto">
          <a:xfrm>
            <a:off x="86106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8</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6"/>
          <p:cNvSpPr txBox="1">
            <a:spLocks noChangeArrowheads="1"/>
          </p:cNvSpPr>
          <p:nvPr/>
        </p:nvSpPr>
        <p:spPr bwMode="auto">
          <a:xfrm>
            <a:off x="301625" y="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a:solidFill>
                  <a:srgbClr val="000000"/>
                </a:solidFill>
              </a:rPr>
              <a:t>EXPECTED VALUE OF A RANDOM VARIABLE</a:t>
            </a:r>
            <a:endParaRPr lang="en-GB" sz="1600">
              <a:latin typeface="Times New Roman" pitchFamily="18" charset="0"/>
            </a:endParaRPr>
          </a:p>
        </p:txBody>
      </p:sp>
      <p:sp>
        <p:nvSpPr>
          <p:cNvPr id="17"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924150" y="5099925"/>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7"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expected value is the sum of the entries in the third column.</a:t>
            </a:r>
          </a:p>
        </p:txBody>
      </p:sp>
      <p:sp>
        <p:nvSpPr>
          <p:cNvPr id="28" name="Rectangle 1026"/>
          <p:cNvSpPr>
            <a:spLocks noChangeArrowheads="1"/>
          </p:cNvSpPr>
          <p:nvPr/>
        </p:nvSpPr>
        <p:spPr bwMode="auto">
          <a:xfrm>
            <a:off x="2714624" y="5119200"/>
            <a:ext cx="1797975" cy="39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803" name="Text Box 1027"/>
          <p:cNvSpPr txBox="1">
            <a:spLocks noChangeArrowheads="1"/>
          </p:cNvSpPr>
          <p:nvPr/>
        </p:nvSpPr>
        <p:spPr bwMode="auto">
          <a:xfrm>
            <a:off x="301625" y="381000"/>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143000" algn="l"/>
                <a:tab pos="1943100" algn="l"/>
                <a:tab pos="2743200" algn="l"/>
                <a:tab pos="5029200" algn="r"/>
                <a:tab pos="6057900" algn="r"/>
                <a:tab pos="7200900" algn="r"/>
              </a:tabLst>
              <a:defRPr sz="2400">
                <a:solidFill>
                  <a:schemeClr val="tx1"/>
                </a:solidFill>
                <a:latin typeface="Times New Roman" pitchFamily="18" charset="0"/>
              </a:defRPr>
            </a:lvl1pPr>
            <a:lvl2pPr>
              <a:tabLst>
                <a:tab pos="1143000" algn="l"/>
                <a:tab pos="1943100" algn="l"/>
                <a:tab pos="2743200" algn="l"/>
                <a:tab pos="5029200" algn="r"/>
                <a:tab pos="6057900" algn="r"/>
                <a:tab pos="7200900" algn="r"/>
              </a:tabLst>
              <a:defRPr sz="2400">
                <a:solidFill>
                  <a:schemeClr val="tx1"/>
                </a:solidFill>
                <a:latin typeface="Times New Roman" pitchFamily="18" charset="0"/>
              </a:defRPr>
            </a:lvl2pPr>
            <a:lvl3pPr>
              <a:tabLst>
                <a:tab pos="1143000" algn="l"/>
                <a:tab pos="1943100" algn="l"/>
                <a:tab pos="2743200" algn="l"/>
                <a:tab pos="5029200" algn="r"/>
                <a:tab pos="6057900" algn="r"/>
                <a:tab pos="7200900" algn="r"/>
              </a:tabLst>
              <a:defRPr sz="2400">
                <a:solidFill>
                  <a:schemeClr val="tx1"/>
                </a:solidFill>
                <a:latin typeface="Times New Roman" pitchFamily="18" charset="0"/>
              </a:defRPr>
            </a:lvl3pPr>
            <a:lvl4pPr>
              <a:tabLst>
                <a:tab pos="1143000" algn="l"/>
                <a:tab pos="1943100" algn="l"/>
                <a:tab pos="2743200" algn="l"/>
                <a:tab pos="5029200" algn="r"/>
                <a:tab pos="6057900" algn="r"/>
                <a:tab pos="7200900" algn="r"/>
              </a:tabLst>
              <a:defRPr sz="2400">
                <a:solidFill>
                  <a:schemeClr val="tx1"/>
                </a:solidFill>
                <a:latin typeface="Times New Roman" pitchFamily="18" charset="0"/>
              </a:defRPr>
            </a:lvl4pPr>
            <a:lvl5pPr>
              <a:tabLst>
                <a:tab pos="1143000" algn="l"/>
                <a:tab pos="1943100" algn="l"/>
                <a:tab pos="2743200" algn="l"/>
                <a:tab pos="5029200" algn="r"/>
                <a:tab pos="6057900" algn="r"/>
                <a:tab pos="7200900" algn="r"/>
              </a:tabLst>
              <a:defRPr sz="2400">
                <a:solidFill>
                  <a:schemeClr val="tx1"/>
                </a:solidFill>
                <a:latin typeface="Times New Roman" pitchFamily="18" charset="0"/>
              </a:defRPr>
            </a:lvl5pPr>
            <a:lvl6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6pPr>
            <a:lvl7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7pPr>
            <a:lvl8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8pPr>
            <a:lvl9pPr eaLnBrk="0" fontAlgn="base" hangingPunct="0">
              <a:spcBef>
                <a:spcPct val="0"/>
              </a:spcBef>
              <a:spcAft>
                <a:spcPct val="0"/>
              </a:spcAft>
              <a:tabLst>
                <a:tab pos="1143000" algn="l"/>
                <a:tab pos="1943100" algn="l"/>
                <a:tab pos="2743200" algn="l"/>
                <a:tab pos="5029200" algn="r"/>
                <a:tab pos="6057900" algn="r"/>
                <a:tab pos="7200900" algn="r"/>
              </a:tabLst>
              <a:defRPr sz="2400">
                <a:solidFill>
                  <a:schemeClr val="tx1"/>
                </a:solidFill>
                <a:latin typeface="Times New Roman" pitchFamily="18" charset="0"/>
              </a:defRPr>
            </a:lvl9pPr>
          </a:lstStyle>
          <a:p>
            <a:endParaRPr lang="en-US" sz="800" dirty="0">
              <a:solidFill>
                <a:srgbClr val="00FFFF"/>
              </a:solidFill>
              <a:latin typeface="Arial" charset="0"/>
            </a:endParaRPr>
          </a:p>
          <a:p>
            <a:r>
              <a:rPr lang="en-US" sz="1000" dirty="0">
                <a:solidFill>
                  <a:schemeClr val="bg1"/>
                </a:solidFill>
                <a:latin typeface="Arial" charset="0"/>
              </a:rPr>
              <a:t>	</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  </a:t>
            </a:r>
            <a:endParaRPr lang="en-US" sz="1000" b="1" dirty="0">
              <a:solidFill>
                <a:srgbClr val="000000"/>
              </a:solidFill>
            </a:endParaRPr>
          </a:p>
          <a:p>
            <a:pPr>
              <a:spcBef>
                <a:spcPts val="600"/>
              </a:spcBef>
            </a:pPr>
            <a:r>
              <a:rPr lang="en-US"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x</a:t>
            </a:r>
            <a:r>
              <a:rPr lang="en-US" b="1" baseline="-25000" dirty="0">
                <a:solidFill>
                  <a:srgbClr val="000000"/>
                </a:solidFill>
              </a:rPr>
              <a:t>1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x</a:t>
            </a:r>
            <a:r>
              <a:rPr lang="en-US" b="1" baseline="-25000" dirty="0">
                <a:solidFill>
                  <a:srgbClr val="000000"/>
                </a:solidFill>
              </a:rPr>
              <a:t>2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x</a:t>
            </a:r>
            <a:r>
              <a:rPr lang="en-US" b="1" baseline="-25000" dirty="0">
                <a:solidFill>
                  <a:srgbClr val="000000"/>
                </a:solidFill>
              </a:rPr>
              <a:t>3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4</a:t>
            </a:r>
            <a:r>
              <a:rPr lang="en-US" b="1" dirty="0">
                <a:solidFill>
                  <a:srgbClr val="000000"/>
                </a:solidFill>
              </a:rPr>
              <a:t>	</a:t>
            </a:r>
            <a:r>
              <a:rPr lang="en-US" b="1" i="1" dirty="0">
                <a:solidFill>
                  <a:srgbClr val="000000"/>
                </a:solidFill>
              </a:rPr>
              <a:t>p</a:t>
            </a:r>
            <a:r>
              <a:rPr lang="en-US" b="1" baseline="-25000" dirty="0">
                <a:solidFill>
                  <a:srgbClr val="000000"/>
                </a:solidFill>
              </a:rPr>
              <a:t>4</a:t>
            </a:r>
            <a:r>
              <a:rPr lang="en-US" b="1" dirty="0">
                <a:solidFill>
                  <a:srgbClr val="000000"/>
                </a:solidFill>
              </a:rPr>
              <a:t>	</a:t>
            </a:r>
            <a:r>
              <a:rPr lang="en-US" b="1" i="1" dirty="0">
                <a:solidFill>
                  <a:srgbClr val="000000"/>
                </a:solidFill>
              </a:rPr>
              <a:t>x</a:t>
            </a:r>
            <a:r>
              <a:rPr lang="en-US" b="1" baseline="-25000" dirty="0">
                <a:solidFill>
                  <a:srgbClr val="000000"/>
                </a:solidFill>
              </a:rPr>
              <a:t>4 </a:t>
            </a:r>
            <a:r>
              <a:rPr lang="en-US" b="1" i="1" dirty="0">
                <a:solidFill>
                  <a:srgbClr val="000000"/>
                </a:solidFill>
              </a:rPr>
              <a:t>p</a:t>
            </a:r>
            <a:r>
              <a:rPr lang="en-US" b="1" baseline="-25000" dirty="0">
                <a:solidFill>
                  <a:srgbClr val="000000"/>
                </a:solidFill>
              </a:rPr>
              <a:t>4</a:t>
            </a:r>
            <a:r>
              <a:rPr lang="en-US" sz="1800" b="1" dirty="0">
                <a:solidFill>
                  <a:srgbClr val="000000"/>
                </a:solidFill>
                <a:latin typeface="Arial" charset="0"/>
              </a:rPr>
              <a:t>	5	4/36	20/36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5</a:t>
            </a:r>
            <a:r>
              <a:rPr lang="en-US" b="1" dirty="0">
                <a:solidFill>
                  <a:srgbClr val="000000"/>
                </a:solidFill>
              </a:rPr>
              <a:t>	</a:t>
            </a:r>
            <a:r>
              <a:rPr lang="en-US" b="1" i="1" dirty="0">
                <a:solidFill>
                  <a:srgbClr val="000000"/>
                </a:solidFill>
              </a:rPr>
              <a:t>p</a:t>
            </a:r>
            <a:r>
              <a:rPr lang="en-US" b="1" baseline="-25000" dirty="0">
                <a:solidFill>
                  <a:srgbClr val="000000"/>
                </a:solidFill>
              </a:rPr>
              <a:t>5</a:t>
            </a:r>
            <a:r>
              <a:rPr lang="en-US" b="1" dirty="0">
                <a:solidFill>
                  <a:srgbClr val="000000"/>
                </a:solidFill>
              </a:rPr>
              <a:t>	</a:t>
            </a:r>
            <a:r>
              <a:rPr lang="en-US" b="1" i="1" dirty="0">
                <a:solidFill>
                  <a:srgbClr val="000000"/>
                </a:solidFill>
              </a:rPr>
              <a:t>x</a:t>
            </a:r>
            <a:r>
              <a:rPr lang="en-US" b="1" baseline="-25000" dirty="0">
                <a:solidFill>
                  <a:srgbClr val="000000"/>
                </a:solidFill>
              </a:rPr>
              <a:t>5 </a:t>
            </a:r>
            <a:r>
              <a:rPr lang="en-US" b="1" i="1" dirty="0">
                <a:solidFill>
                  <a:srgbClr val="000000"/>
                </a:solidFill>
              </a:rPr>
              <a:t>p</a:t>
            </a:r>
            <a:r>
              <a:rPr lang="en-US" b="1" baseline="-25000" dirty="0">
                <a:solidFill>
                  <a:srgbClr val="000000"/>
                </a:solidFill>
              </a:rPr>
              <a:t>5</a:t>
            </a:r>
            <a:r>
              <a:rPr lang="en-US" sz="1800" b="1" dirty="0">
                <a:solidFill>
                  <a:srgbClr val="000000"/>
                </a:solidFill>
                <a:latin typeface="Arial" charset="0"/>
              </a:rPr>
              <a:t>	6	5/36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6</a:t>
            </a:r>
            <a:r>
              <a:rPr lang="en-US" b="1" dirty="0">
                <a:solidFill>
                  <a:srgbClr val="000000"/>
                </a:solidFill>
              </a:rPr>
              <a:t>	</a:t>
            </a:r>
            <a:r>
              <a:rPr lang="en-US" b="1" i="1" dirty="0">
                <a:solidFill>
                  <a:srgbClr val="000000"/>
                </a:solidFill>
              </a:rPr>
              <a:t>p</a:t>
            </a:r>
            <a:r>
              <a:rPr lang="en-US" b="1" baseline="-25000" dirty="0">
                <a:solidFill>
                  <a:srgbClr val="000000"/>
                </a:solidFill>
              </a:rPr>
              <a:t>6</a:t>
            </a:r>
            <a:r>
              <a:rPr lang="en-US" b="1" dirty="0">
                <a:solidFill>
                  <a:srgbClr val="000000"/>
                </a:solidFill>
              </a:rPr>
              <a:t>	</a:t>
            </a:r>
            <a:r>
              <a:rPr lang="en-US" b="1" i="1" dirty="0">
                <a:solidFill>
                  <a:srgbClr val="000000"/>
                </a:solidFill>
              </a:rPr>
              <a:t>x</a:t>
            </a:r>
            <a:r>
              <a:rPr lang="en-US" b="1" baseline="-25000" dirty="0">
                <a:solidFill>
                  <a:srgbClr val="000000"/>
                </a:solidFill>
              </a:rPr>
              <a:t>6 </a:t>
            </a:r>
            <a:r>
              <a:rPr lang="en-US" b="1" i="1" dirty="0">
                <a:solidFill>
                  <a:srgbClr val="000000"/>
                </a:solidFill>
              </a:rPr>
              <a:t>p</a:t>
            </a:r>
            <a:r>
              <a:rPr lang="en-US" b="1" baseline="-25000" dirty="0">
                <a:solidFill>
                  <a:srgbClr val="000000"/>
                </a:solidFill>
              </a:rPr>
              <a:t>6</a:t>
            </a:r>
            <a:r>
              <a:rPr lang="en-US" sz="1800" b="1" dirty="0">
                <a:solidFill>
                  <a:srgbClr val="000000"/>
                </a:solidFill>
                <a:latin typeface="Arial" charset="0"/>
              </a:rPr>
              <a:t>	7	6/36	42/36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7</a:t>
            </a:r>
            <a:r>
              <a:rPr lang="en-US" b="1" dirty="0">
                <a:solidFill>
                  <a:srgbClr val="000000"/>
                </a:solidFill>
              </a:rPr>
              <a:t>	</a:t>
            </a:r>
            <a:r>
              <a:rPr lang="en-US" b="1" i="1" dirty="0">
                <a:solidFill>
                  <a:srgbClr val="000000"/>
                </a:solidFill>
              </a:rPr>
              <a:t>p</a:t>
            </a:r>
            <a:r>
              <a:rPr lang="en-US" b="1" baseline="-25000" dirty="0">
                <a:solidFill>
                  <a:srgbClr val="000000"/>
                </a:solidFill>
              </a:rPr>
              <a:t>7</a:t>
            </a:r>
            <a:r>
              <a:rPr lang="en-US" b="1" dirty="0">
                <a:solidFill>
                  <a:srgbClr val="000000"/>
                </a:solidFill>
              </a:rPr>
              <a:t>	</a:t>
            </a:r>
            <a:r>
              <a:rPr lang="en-US" b="1" i="1" dirty="0">
                <a:solidFill>
                  <a:srgbClr val="000000"/>
                </a:solidFill>
              </a:rPr>
              <a:t>x</a:t>
            </a:r>
            <a:r>
              <a:rPr lang="en-US" b="1" baseline="-25000" dirty="0">
                <a:solidFill>
                  <a:srgbClr val="000000"/>
                </a:solidFill>
              </a:rPr>
              <a:t>7 </a:t>
            </a:r>
            <a:r>
              <a:rPr lang="en-US" b="1" i="1" dirty="0">
                <a:solidFill>
                  <a:srgbClr val="000000"/>
                </a:solidFill>
              </a:rPr>
              <a:t>p</a:t>
            </a:r>
            <a:r>
              <a:rPr lang="en-US" b="1" baseline="-25000" dirty="0">
                <a:solidFill>
                  <a:srgbClr val="000000"/>
                </a:solidFill>
              </a:rPr>
              <a:t>7</a:t>
            </a:r>
            <a:r>
              <a:rPr lang="en-US" sz="1800" b="1" dirty="0">
                <a:solidFill>
                  <a:srgbClr val="000000"/>
                </a:solidFill>
                <a:latin typeface="Arial" charset="0"/>
              </a:rPr>
              <a:t>	8	5/36	40/36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8</a:t>
            </a:r>
            <a:r>
              <a:rPr lang="en-US" b="1" dirty="0">
                <a:solidFill>
                  <a:srgbClr val="000000"/>
                </a:solidFill>
              </a:rPr>
              <a:t>	</a:t>
            </a:r>
            <a:r>
              <a:rPr lang="en-US" b="1" i="1" dirty="0">
                <a:solidFill>
                  <a:srgbClr val="000000"/>
                </a:solidFill>
              </a:rPr>
              <a:t>p</a:t>
            </a:r>
            <a:r>
              <a:rPr lang="en-US" b="1" baseline="-25000" dirty="0">
                <a:solidFill>
                  <a:srgbClr val="000000"/>
                </a:solidFill>
              </a:rPr>
              <a:t>8</a:t>
            </a:r>
            <a:r>
              <a:rPr lang="en-US" b="1" dirty="0">
                <a:solidFill>
                  <a:srgbClr val="000000"/>
                </a:solidFill>
              </a:rPr>
              <a:t>	</a:t>
            </a:r>
            <a:r>
              <a:rPr lang="en-US" b="1" i="1" dirty="0">
                <a:solidFill>
                  <a:srgbClr val="000000"/>
                </a:solidFill>
              </a:rPr>
              <a:t>x</a:t>
            </a:r>
            <a:r>
              <a:rPr lang="en-US" b="1" baseline="-25000" dirty="0">
                <a:solidFill>
                  <a:srgbClr val="000000"/>
                </a:solidFill>
              </a:rPr>
              <a:t>8 </a:t>
            </a:r>
            <a:r>
              <a:rPr lang="en-US" b="1" i="1" dirty="0">
                <a:solidFill>
                  <a:srgbClr val="000000"/>
                </a:solidFill>
              </a:rPr>
              <a:t>p</a:t>
            </a:r>
            <a:r>
              <a:rPr lang="en-US" b="1" baseline="-25000" dirty="0">
                <a:solidFill>
                  <a:srgbClr val="000000"/>
                </a:solidFill>
              </a:rPr>
              <a:t>8</a:t>
            </a:r>
            <a:r>
              <a:rPr lang="en-US" sz="1800" b="1" dirty="0">
                <a:solidFill>
                  <a:srgbClr val="000000"/>
                </a:solidFill>
                <a:latin typeface="Arial" charset="0"/>
              </a:rPr>
              <a:t>	9	4/36	36/36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9</a:t>
            </a:r>
            <a:r>
              <a:rPr lang="en-US" b="1" dirty="0">
                <a:solidFill>
                  <a:srgbClr val="000000"/>
                </a:solidFill>
              </a:rPr>
              <a:t>	</a:t>
            </a:r>
            <a:r>
              <a:rPr lang="en-US" b="1" i="1" dirty="0">
                <a:solidFill>
                  <a:srgbClr val="000000"/>
                </a:solidFill>
              </a:rPr>
              <a:t>p</a:t>
            </a:r>
            <a:r>
              <a:rPr lang="en-US" b="1" baseline="-25000" dirty="0">
                <a:solidFill>
                  <a:srgbClr val="000000"/>
                </a:solidFill>
              </a:rPr>
              <a:t>9</a:t>
            </a:r>
            <a:r>
              <a:rPr lang="en-US" b="1" dirty="0">
                <a:solidFill>
                  <a:srgbClr val="000000"/>
                </a:solidFill>
              </a:rPr>
              <a:t>	</a:t>
            </a:r>
            <a:r>
              <a:rPr lang="en-US" b="1" i="1" dirty="0">
                <a:solidFill>
                  <a:srgbClr val="000000"/>
                </a:solidFill>
              </a:rPr>
              <a:t>x</a:t>
            </a:r>
            <a:r>
              <a:rPr lang="en-US" b="1" baseline="-25000" dirty="0">
                <a:solidFill>
                  <a:srgbClr val="000000"/>
                </a:solidFill>
              </a:rPr>
              <a:t>9 </a:t>
            </a:r>
            <a:r>
              <a:rPr lang="en-US" b="1" i="1" dirty="0">
                <a:solidFill>
                  <a:srgbClr val="000000"/>
                </a:solidFill>
              </a:rPr>
              <a:t>p</a:t>
            </a:r>
            <a:r>
              <a:rPr lang="en-US" b="1" baseline="-25000" dirty="0">
                <a:solidFill>
                  <a:srgbClr val="000000"/>
                </a:solidFill>
              </a:rPr>
              <a:t>9</a:t>
            </a:r>
            <a:r>
              <a:rPr lang="en-US" sz="1800" b="1" dirty="0">
                <a:solidFill>
                  <a:srgbClr val="000000"/>
                </a:solidFill>
                <a:latin typeface="Arial" charset="0"/>
              </a:rPr>
              <a:t>	10	3/36	30/36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10</a:t>
            </a:r>
            <a:r>
              <a:rPr lang="en-US" b="1" dirty="0">
                <a:solidFill>
                  <a:srgbClr val="000000"/>
                </a:solidFill>
              </a:rPr>
              <a:t>	</a:t>
            </a:r>
            <a:r>
              <a:rPr lang="en-US" b="1" i="1" dirty="0">
                <a:solidFill>
                  <a:srgbClr val="000000"/>
                </a:solidFill>
              </a:rPr>
              <a:t>p</a:t>
            </a:r>
            <a:r>
              <a:rPr lang="en-US" b="1" baseline="-25000" dirty="0">
                <a:solidFill>
                  <a:srgbClr val="000000"/>
                </a:solidFill>
              </a:rPr>
              <a:t>10</a:t>
            </a:r>
            <a:r>
              <a:rPr lang="en-US" b="1" dirty="0">
                <a:solidFill>
                  <a:srgbClr val="000000"/>
                </a:solidFill>
              </a:rPr>
              <a:t>	</a:t>
            </a:r>
            <a:r>
              <a:rPr lang="en-US" b="1" i="1" dirty="0">
                <a:solidFill>
                  <a:srgbClr val="000000"/>
                </a:solidFill>
              </a:rPr>
              <a:t>x</a:t>
            </a:r>
            <a:r>
              <a:rPr lang="en-US" b="1" baseline="-25000" dirty="0">
                <a:solidFill>
                  <a:srgbClr val="000000"/>
                </a:solidFill>
              </a:rPr>
              <a:t>10 </a:t>
            </a:r>
            <a:r>
              <a:rPr lang="en-US" b="1" i="1" dirty="0">
                <a:solidFill>
                  <a:srgbClr val="000000"/>
                </a:solidFill>
              </a:rPr>
              <a:t>p</a:t>
            </a:r>
            <a:r>
              <a:rPr lang="en-US" b="1" baseline="-25000" dirty="0">
                <a:solidFill>
                  <a:srgbClr val="000000"/>
                </a:solidFill>
              </a:rPr>
              <a:t>10</a:t>
            </a:r>
            <a:r>
              <a:rPr lang="en-US" sz="1800" b="1" dirty="0">
                <a:solidFill>
                  <a:srgbClr val="000000"/>
                </a:solidFill>
                <a:latin typeface="Arial" charset="0"/>
              </a:rPr>
              <a:t>	11	2/36	22/36</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11</a:t>
            </a:r>
            <a:r>
              <a:rPr lang="en-US" b="1" dirty="0">
                <a:solidFill>
                  <a:srgbClr val="000000"/>
                </a:solidFill>
              </a:rPr>
              <a:t>	</a:t>
            </a:r>
            <a:r>
              <a:rPr lang="en-US" b="1" i="1" dirty="0">
                <a:solidFill>
                  <a:srgbClr val="000000"/>
                </a:solidFill>
              </a:rPr>
              <a:t>p</a:t>
            </a:r>
            <a:r>
              <a:rPr lang="en-US" b="1" baseline="-25000" dirty="0">
                <a:solidFill>
                  <a:srgbClr val="000000"/>
                </a:solidFill>
              </a:rPr>
              <a:t>11</a:t>
            </a:r>
            <a:r>
              <a:rPr lang="en-US" b="1" dirty="0">
                <a:solidFill>
                  <a:srgbClr val="000000"/>
                </a:solidFill>
              </a:rPr>
              <a:t>	</a:t>
            </a:r>
            <a:r>
              <a:rPr lang="en-US" b="1" i="1" dirty="0">
                <a:solidFill>
                  <a:srgbClr val="000000"/>
                </a:solidFill>
              </a:rPr>
              <a:t>x</a:t>
            </a:r>
            <a:r>
              <a:rPr lang="en-US" b="1" baseline="-25000" dirty="0">
                <a:solidFill>
                  <a:srgbClr val="000000"/>
                </a:solidFill>
              </a:rPr>
              <a:t>11 </a:t>
            </a:r>
            <a:r>
              <a:rPr lang="en-US" b="1" i="1" dirty="0">
                <a:solidFill>
                  <a:srgbClr val="000000"/>
                </a:solidFill>
              </a:rPr>
              <a:t>p</a:t>
            </a:r>
            <a:r>
              <a:rPr lang="en-US" b="1" baseline="-25000" dirty="0">
                <a:solidFill>
                  <a:srgbClr val="000000"/>
                </a:solidFill>
              </a:rPr>
              <a:t>11</a:t>
            </a:r>
            <a:r>
              <a:rPr lang="en-US" sz="1800" b="1" dirty="0">
                <a:solidFill>
                  <a:srgbClr val="000000"/>
                </a:solidFill>
                <a:latin typeface="Arial" charset="0"/>
              </a:rPr>
              <a:t>	12	1/36	12/36</a:t>
            </a:r>
          </a:p>
          <a:p>
            <a:pPr>
              <a:spcBef>
                <a:spcPts val="600"/>
              </a:spcBef>
            </a:pPr>
            <a:r>
              <a:rPr lang="en-US" sz="1800" b="1" dirty="0">
                <a:solidFill>
                  <a:srgbClr val="000000"/>
                </a:solidFill>
                <a:latin typeface="Arial" charset="0"/>
              </a:rPr>
              <a:t>		       </a:t>
            </a:r>
            <a:r>
              <a:rPr lang="en-US" b="1" dirty="0">
                <a:solidFill>
                  <a:srgbClr val="000000"/>
                </a:solidFill>
                <a:latin typeface="Symbol" pitchFamily="18" charset="2"/>
              </a:rPr>
              <a:t>S</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i="1" dirty="0">
                <a:solidFill>
                  <a:srgbClr val="000000"/>
                </a:solidFill>
              </a:rPr>
              <a:t>p</a:t>
            </a:r>
            <a:r>
              <a:rPr lang="en-US" b="1" i="1" baseline="-25000" dirty="0">
                <a:solidFill>
                  <a:srgbClr val="000000"/>
                </a:solidFill>
              </a:rPr>
              <a:t>i</a:t>
            </a:r>
            <a:r>
              <a:rPr lang="en-US" b="1" dirty="0">
                <a:solidFill>
                  <a:srgbClr val="000000"/>
                </a:solidFill>
              </a:rPr>
              <a:t> = </a:t>
            </a:r>
            <a:r>
              <a:rPr lang="en-US" b="1" i="1" dirty="0">
                <a:solidFill>
                  <a:srgbClr val="000000"/>
                </a:solidFill>
              </a:rPr>
              <a:t>E</a:t>
            </a:r>
            <a:r>
              <a:rPr lang="en-US" b="1" dirty="0">
                <a:solidFill>
                  <a:srgbClr val="000000"/>
                </a:solidFill>
              </a:rPr>
              <a:t>(</a:t>
            </a:r>
            <a:r>
              <a:rPr lang="en-US" b="1" i="1" dirty="0">
                <a:solidFill>
                  <a:srgbClr val="000000"/>
                </a:solidFill>
              </a:rPr>
              <a:t>X</a:t>
            </a:r>
            <a:r>
              <a:rPr lang="en-US" b="1" dirty="0">
                <a:solidFill>
                  <a:srgbClr val="000000"/>
                </a:solidFill>
              </a:rPr>
              <a:t>)</a:t>
            </a:r>
            <a:r>
              <a:rPr lang="en-US" sz="1800" b="1" dirty="0">
                <a:solidFill>
                  <a:srgbClr val="000000"/>
                </a:solidFill>
                <a:latin typeface="Arial" charset="0"/>
              </a:rPr>
              <a:t>                                   </a:t>
            </a:r>
            <a:r>
              <a:rPr lang="en-US" sz="1800" b="1" i="1" dirty="0">
                <a:solidFill>
                  <a:srgbClr val="000000"/>
                </a:solidFill>
                <a:latin typeface="Arial" charset="0"/>
              </a:rPr>
              <a:t>  </a:t>
            </a:r>
            <a:endParaRPr lang="en-US" sz="1800" b="1" dirty="0">
              <a:solidFill>
                <a:srgbClr val="000000"/>
              </a:solidFill>
              <a:latin typeface="Arial" charset="0"/>
            </a:endParaRPr>
          </a:p>
        </p:txBody>
      </p:sp>
      <p:sp>
        <p:nvSpPr>
          <p:cNvPr id="20" name="Rectangle 1026"/>
          <p:cNvSpPr>
            <a:spLocks noChangeArrowheads="1"/>
          </p:cNvSpPr>
          <p:nvPr/>
        </p:nvSpPr>
        <p:spPr bwMode="auto">
          <a:xfrm>
            <a:off x="5029200" y="1057274"/>
            <a:ext cx="2657475" cy="3931527"/>
          </a:xfrm>
          <a:prstGeom prst="rect">
            <a:avLst/>
          </a:prstGeom>
          <a:solidFill>
            <a:srgbClr val="FBFCFF"/>
          </a:solidFill>
          <a:ln>
            <a:noFill/>
          </a:ln>
          <a:effectLst/>
        </p:spPr>
        <p:txBody>
          <a:bodyPr wrap="none" anchor="ctr"/>
          <a:lstStyle/>
          <a:p>
            <a:endParaRPr lang="en-GB"/>
          </a:p>
        </p:txBody>
      </p:sp>
      <p:sp>
        <p:nvSpPr>
          <p:cNvPr id="2" name="Rectangle 1"/>
          <p:cNvSpPr/>
          <p:nvPr/>
        </p:nvSpPr>
        <p:spPr bwMode="auto">
          <a:xfrm>
            <a:off x="5029200" y="631049"/>
            <a:ext cx="2771775" cy="324000"/>
          </a:xfrm>
          <a:prstGeom prst="rect">
            <a:avLst/>
          </a:prstGeom>
          <a:solidFill>
            <a:srgbClr val="DDEE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250627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46F369F-3401-46BE-BBC9-9C75A169F84D}"/>
</file>

<file path=customXml/itemProps2.xml><?xml version="1.0" encoding="utf-8"?>
<ds:datastoreItem xmlns:ds="http://schemas.openxmlformats.org/officeDocument/2006/customXml" ds:itemID="{768D4F7A-F5F6-41EA-9C02-2DB6628BB6BC}"/>
</file>

<file path=customXml/itemProps3.xml><?xml version="1.0" encoding="utf-8"?>
<ds:datastoreItem xmlns:ds="http://schemas.openxmlformats.org/officeDocument/2006/customXml" ds:itemID="{78E9818E-2369-4818-8CC5-12CCB84D5307}"/>
</file>

<file path=docProps/app.xml><?xml version="1.0" encoding="utf-8"?>
<Properties xmlns="http://schemas.openxmlformats.org/officeDocument/2006/extended-properties" xmlns:vt="http://schemas.openxmlformats.org/officeDocument/2006/docPropsVTypes">
  <TotalTime>2290</TotalTime>
  <Words>620</Words>
  <Application>Microsoft Office PowerPoint</Application>
  <PresentationFormat>On-screen Show (4:3)</PresentationFormat>
  <Paragraphs>242</Paragraphs>
  <Slides>17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61</cp:revision>
  <dcterms:created xsi:type="dcterms:W3CDTF">1998-05-09T13:24:56Z</dcterms:created>
  <dcterms:modified xsi:type="dcterms:W3CDTF">2016-04-21T12:27:39Z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