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4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92" r:id="rId2"/>
    <p:sldId id="391" r:id="rId3"/>
    <p:sldId id="369" r:id="rId4"/>
    <p:sldId id="370" r:id="rId5"/>
    <p:sldId id="371" r:id="rId6"/>
    <p:sldId id="372" r:id="rId7"/>
    <p:sldId id="373" r:id="rId8"/>
    <p:sldId id="374" r:id="rId9"/>
    <p:sldId id="375" r:id="rId10"/>
    <p:sldId id="376" r:id="rId11"/>
    <p:sldId id="377" r:id="rId12"/>
    <p:sldId id="378" r:id="rId13"/>
    <p:sldId id="379" r:id="rId14"/>
    <p:sldId id="380" r:id="rId15"/>
    <p:sldId id="381" r:id="rId16"/>
    <p:sldId id="382" r:id="rId17"/>
    <p:sldId id="383" r:id="rId18"/>
    <p:sldId id="384" r:id="rId19"/>
    <p:sldId id="385" r:id="rId20"/>
    <p:sldId id="387" r:id="rId21"/>
    <p:sldId id="388" r:id="rId22"/>
    <p:sldId id="389" r:id="rId23"/>
    <p:sldId id="390" r:id="rId24"/>
    <p:sldId id="284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FFFF"/>
    <a:srgbClr val="3366FF"/>
    <a:srgbClr val="FFFF00"/>
    <a:srgbClr val="00FF00"/>
    <a:srgbClr val="FF0000"/>
    <a:srgbClr val="000000"/>
    <a:srgbClr val="66FFFF"/>
    <a:srgbClr val="0000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9" autoAdjust="0"/>
    <p:restoredTop sz="97197" autoAdjust="0"/>
  </p:normalViewPr>
  <p:slideViewPr>
    <p:cSldViewPr snapToGrid="0" showGuides="1">
      <p:cViewPr>
        <p:scale>
          <a:sx n="100" d="100"/>
          <a:sy n="100" d="100"/>
        </p:scale>
        <p:origin x="-2124" y="-390"/>
      </p:cViewPr>
      <p:guideLst>
        <p:guide orient="horz" pos="3678"/>
        <p:guide pos="30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17D02-4720-4422-92E8-8EA439DC517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41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30FF4-2A1F-4254-9939-E0E73211EA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535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34754-3E9B-47F7-9CC7-1421485D8C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72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9976F3-CD4A-46F6-84EB-A02682D20D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257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27BE7-5A59-4CBE-8234-40836D844B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39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C43AF-762C-4E9F-AF49-4BCB205B84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85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373FA6-E0F6-47AB-A319-16C27B1A8F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09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70D398-C91D-4CEA-9CD7-01D09A9A50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648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90E8C8-DE9A-474B-87D3-73E3938F0A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29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47D04-486C-4DDA-ADAD-F1F457417A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771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A7FAF-D64F-48AA-8A24-682458FEBC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426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DD399377-3693-4235-B4D8-33C0F1629A3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132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685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probability of rejecting the null hypothesis, when it is false, is known as the power of a test.  By definition, it is equal to 1 minus the probability of making a Type II error.  It is therefore 0.85 in this example.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206858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5719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cxnSp>
        <p:nvCxnSpPr>
          <p:cNvPr id="19" name="Straight Arrow Connector 18"/>
          <p:cNvCxnSpPr>
            <a:cxnSpLocks noChangeAspect="1"/>
          </p:cNvCxnSpPr>
          <p:nvPr/>
        </p:nvCxnSpPr>
        <p:spPr bwMode="auto">
          <a:xfrm flipH="1">
            <a:off x="6324600" y="250507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1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" name="Freeform 22"/>
          <p:cNvSpPr>
            <a:spLocks noChangeAspect="1"/>
          </p:cNvSpPr>
          <p:nvPr/>
        </p:nvSpPr>
        <p:spPr bwMode="auto">
          <a:xfrm>
            <a:off x="4000343" y="3362420"/>
            <a:ext cx="1266381" cy="1550423"/>
          </a:xfrm>
          <a:custGeom>
            <a:avLst/>
            <a:gdLst>
              <a:gd name="T0" fmla="*/ 1390650 w 1390650"/>
              <a:gd name="T1" fmla="*/ 66734 h 1809750"/>
              <a:gd name="T2" fmla="*/ 1371730 w 1390650"/>
              <a:gd name="T3" fmla="*/ 1801806 h 1809750"/>
              <a:gd name="T4" fmla="*/ 0 w 1390650"/>
              <a:gd name="T5" fmla="*/ 1792273 h 1809750"/>
              <a:gd name="T6" fmla="*/ 331107 w 1390650"/>
              <a:gd name="T7" fmla="*/ 1696939 h 1809750"/>
              <a:gd name="T8" fmla="*/ 662214 w 1390650"/>
              <a:gd name="T9" fmla="*/ 1477672 h 1809750"/>
              <a:gd name="T10" fmla="*/ 908180 w 1390650"/>
              <a:gd name="T11" fmla="*/ 1134470 h 1809750"/>
              <a:gd name="T12" fmla="*/ 1144685 w 1390650"/>
              <a:gd name="T13" fmla="*/ 638735 h 1809750"/>
              <a:gd name="T14" fmla="*/ 1390650 w 1390650"/>
              <a:gd name="T15" fmla="*/ 0 h 1809750"/>
              <a:gd name="connsiteX0" fmla="*/ 1489015 w 1489015"/>
              <a:gd name="connsiteY0" fmla="*/ 66734 h 1825081"/>
              <a:gd name="connsiteX1" fmla="*/ 1470095 w 1489015"/>
              <a:gd name="connsiteY1" fmla="*/ 1801806 h 1825081"/>
              <a:gd name="connsiteX2" fmla="*/ 0 w 1489015"/>
              <a:gd name="connsiteY2" fmla="*/ 1820291 h 1825081"/>
              <a:gd name="connsiteX3" fmla="*/ 429472 w 1489015"/>
              <a:gd name="connsiteY3" fmla="*/ 1696939 h 1825081"/>
              <a:gd name="connsiteX4" fmla="*/ 760579 w 1489015"/>
              <a:gd name="connsiteY4" fmla="*/ 1477672 h 1825081"/>
              <a:gd name="connsiteX5" fmla="*/ 1006545 w 1489015"/>
              <a:gd name="connsiteY5" fmla="*/ 1134470 h 1825081"/>
              <a:gd name="connsiteX6" fmla="*/ 1243050 w 1489015"/>
              <a:gd name="connsiteY6" fmla="*/ 638735 h 1825081"/>
              <a:gd name="connsiteX7" fmla="*/ 1489015 w 1489015"/>
              <a:gd name="connsiteY7" fmla="*/ 0 h 1825081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760579 w 1489015"/>
              <a:gd name="connsiteY4" fmla="*/ 1477672 h 1824220"/>
              <a:gd name="connsiteX5" fmla="*/ 1006545 w 1489015"/>
              <a:gd name="connsiteY5" fmla="*/ 1134470 h 1824220"/>
              <a:gd name="connsiteX6" fmla="*/ 1243050 w 1489015"/>
              <a:gd name="connsiteY6" fmla="*/ 638735 h 1824220"/>
              <a:gd name="connsiteX7" fmla="*/ 1489015 w 1489015"/>
              <a:gd name="connsiteY7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87571 w 1489015"/>
              <a:gd name="connsiteY4" fmla="*/ 1588490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88289 w 1489015"/>
              <a:gd name="connsiteY6" fmla="*/ 1319521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1694 w 1551694"/>
              <a:gd name="connsiteY0" fmla="*/ 66734 h 1824220"/>
              <a:gd name="connsiteX1" fmla="*/ 1546826 w 1551694"/>
              <a:gd name="connsiteY1" fmla="*/ 1824220 h 1824220"/>
              <a:gd name="connsiteX2" fmla="*/ 62679 w 1551694"/>
              <a:gd name="connsiteY2" fmla="*/ 1820291 h 1824220"/>
              <a:gd name="connsiteX3" fmla="*/ 298943 w 1551694"/>
              <a:gd name="connsiteY3" fmla="*/ 1770605 h 1824220"/>
              <a:gd name="connsiteX4" fmla="*/ 497772 w 1551694"/>
              <a:gd name="connsiteY4" fmla="*/ 1708147 h 1824220"/>
              <a:gd name="connsiteX5" fmla="*/ 661491 w 1551694"/>
              <a:gd name="connsiteY5" fmla="*/ 1613706 h 1824220"/>
              <a:gd name="connsiteX6" fmla="*/ 823258 w 1551694"/>
              <a:gd name="connsiteY6" fmla="*/ 1477672 h 1824220"/>
              <a:gd name="connsiteX7" fmla="*/ 950968 w 1551694"/>
              <a:gd name="connsiteY7" fmla="*/ 1319521 h 1824220"/>
              <a:gd name="connsiteX8" fmla="*/ 1069224 w 1551694"/>
              <a:gd name="connsiteY8" fmla="*/ 1134470 h 1824220"/>
              <a:gd name="connsiteX9" fmla="*/ 1305729 w 1551694"/>
              <a:gd name="connsiteY9" fmla="*/ 638735 h 1824220"/>
              <a:gd name="connsiteX10" fmla="*/ 1551694 w 1551694"/>
              <a:gd name="connsiteY10" fmla="*/ 0 h 1824220"/>
              <a:gd name="connsiteX0" fmla="*/ 1556756 w 1556756"/>
              <a:gd name="connsiteY0" fmla="*/ 66734 h 1824220"/>
              <a:gd name="connsiteX1" fmla="*/ 1551888 w 1556756"/>
              <a:gd name="connsiteY1" fmla="*/ 1824220 h 1824220"/>
              <a:gd name="connsiteX2" fmla="*/ 62120 w 1556756"/>
              <a:gd name="connsiteY2" fmla="*/ 1823094 h 1824220"/>
              <a:gd name="connsiteX3" fmla="*/ 304005 w 1556756"/>
              <a:gd name="connsiteY3" fmla="*/ 1770605 h 1824220"/>
              <a:gd name="connsiteX4" fmla="*/ 502834 w 1556756"/>
              <a:gd name="connsiteY4" fmla="*/ 1708147 h 1824220"/>
              <a:gd name="connsiteX5" fmla="*/ 666553 w 1556756"/>
              <a:gd name="connsiteY5" fmla="*/ 1613706 h 1824220"/>
              <a:gd name="connsiteX6" fmla="*/ 828320 w 1556756"/>
              <a:gd name="connsiteY6" fmla="*/ 1477672 h 1824220"/>
              <a:gd name="connsiteX7" fmla="*/ 956030 w 1556756"/>
              <a:gd name="connsiteY7" fmla="*/ 1319521 h 1824220"/>
              <a:gd name="connsiteX8" fmla="*/ 1074286 w 1556756"/>
              <a:gd name="connsiteY8" fmla="*/ 1134470 h 1824220"/>
              <a:gd name="connsiteX9" fmla="*/ 1310791 w 1556756"/>
              <a:gd name="connsiteY9" fmla="*/ 638735 h 1824220"/>
              <a:gd name="connsiteX10" fmla="*/ 1556756 w 1556756"/>
              <a:gd name="connsiteY10" fmla="*/ 0 h 1824220"/>
              <a:gd name="connsiteX0" fmla="*/ 1547957 w 1547957"/>
              <a:gd name="connsiteY0" fmla="*/ 66734 h 1824220"/>
              <a:gd name="connsiteX1" fmla="*/ 1543089 w 1547957"/>
              <a:gd name="connsiteY1" fmla="*/ 1824220 h 1824220"/>
              <a:gd name="connsiteX2" fmla="*/ 53321 w 1547957"/>
              <a:gd name="connsiteY2" fmla="*/ 1823094 h 1824220"/>
              <a:gd name="connsiteX3" fmla="*/ 295206 w 1547957"/>
              <a:gd name="connsiteY3" fmla="*/ 1770605 h 1824220"/>
              <a:gd name="connsiteX4" fmla="*/ 494035 w 1547957"/>
              <a:gd name="connsiteY4" fmla="*/ 1708147 h 1824220"/>
              <a:gd name="connsiteX5" fmla="*/ 657754 w 1547957"/>
              <a:gd name="connsiteY5" fmla="*/ 1613706 h 1824220"/>
              <a:gd name="connsiteX6" fmla="*/ 819521 w 1547957"/>
              <a:gd name="connsiteY6" fmla="*/ 1477672 h 1824220"/>
              <a:gd name="connsiteX7" fmla="*/ 947231 w 1547957"/>
              <a:gd name="connsiteY7" fmla="*/ 1319521 h 1824220"/>
              <a:gd name="connsiteX8" fmla="*/ 1065487 w 1547957"/>
              <a:gd name="connsiteY8" fmla="*/ 1134470 h 1824220"/>
              <a:gd name="connsiteX9" fmla="*/ 1301992 w 1547957"/>
              <a:gd name="connsiteY9" fmla="*/ 638735 h 1824220"/>
              <a:gd name="connsiteX10" fmla="*/ 1547957 w 1547957"/>
              <a:gd name="connsiteY10" fmla="*/ 0 h 1824220"/>
              <a:gd name="connsiteX0" fmla="*/ 1502965 w 1502965"/>
              <a:gd name="connsiteY0" fmla="*/ 66734 h 1824220"/>
              <a:gd name="connsiteX1" fmla="*/ 1498097 w 1502965"/>
              <a:gd name="connsiteY1" fmla="*/ 1824220 h 1824220"/>
              <a:gd name="connsiteX2" fmla="*/ 8329 w 1502965"/>
              <a:gd name="connsiteY2" fmla="*/ 1823094 h 1824220"/>
              <a:gd name="connsiteX3" fmla="*/ 250214 w 1502965"/>
              <a:gd name="connsiteY3" fmla="*/ 1770605 h 1824220"/>
              <a:gd name="connsiteX4" fmla="*/ 449043 w 1502965"/>
              <a:gd name="connsiteY4" fmla="*/ 1708147 h 1824220"/>
              <a:gd name="connsiteX5" fmla="*/ 612762 w 1502965"/>
              <a:gd name="connsiteY5" fmla="*/ 1613706 h 1824220"/>
              <a:gd name="connsiteX6" fmla="*/ 774529 w 1502965"/>
              <a:gd name="connsiteY6" fmla="*/ 1477672 h 1824220"/>
              <a:gd name="connsiteX7" fmla="*/ 902239 w 1502965"/>
              <a:gd name="connsiteY7" fmla="*/ 1319521 h 1824220"/>
              <a:gd name="connsiteX8" fmla="*/ 1020495 w 1502965"/>
              <a:gd name="connsiteY8" fmla="*/ 1134470 h 1824220"/>
              <a:gd name="connsiteX9" fmla="*/ 1257000 w 1502965"/>
              <a:gd name="connsiteY9" fmla="*/ 638735 h 1824220"/>
              <a:gd name="connsiteX10" fmla="*/ 1502965 w 1502965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248671 w 1494636"/>
              <a:gd name="connsiteY9" fmla="*/ 638735 h 1824220"/>
              <a:gd name="connsiteX10" fmla="*/ 1494636 w 1494636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32797 w 1494636"/>
              <a:gd name="connsiteY9" fmla="*/ 902057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4636" h="1824220">
                <a:moveTo>
                  <a:pt x="1494636" y="66734"/>
                </a:moveTo>
                <a:cubicBezTo>
                  <a:pt x="1491482" y="355912"/>
                  <a:pt x="1493826" y="1508314"/>
                  <a:pt x="1489768" y="1824220"/>
                </a:cubicBezTo>
                <a:lnTo>
                  <a:pt x="0" y="1823094"/>
                </a:lnTo>
                <a:cubicBezTo>
                  <a:pt x="120942" y="1796849"/>
                  <a:pt x="168433" y="1789763"/>
                  <a:pt x="241885" y="1770605"/>
                </a:cubicBezTo>
                <a:cubicBezTo>
                  <a:pt x="315337" y="1751447"/>
                  <a:pt x="379821" y="1731962"/>
                  <a:pt x="440714" y="1708147"/>
                </a:cubicBezTo>
                <a:cubicBezTo>
                  <a:pt x="495287" y="1676667"/>
                  <a:pt x="550185" y="1652118"/>
                  <a:pt x="604433" y="1613706"/>
                </a:cubicBezTo>
                <a:cubicBezTo>
                  <a:pt x="658681" y="1575294"/>
                  <a:pt x="719827" y="1528571"/>
                  <a:pt x="766200" y="1477672"/>
                </a:cubicBezTo>
                <a:lnTo>
                  <a:pt x="893910" y="1319521"/>
                </a:lnTo>
                <a:cubicBezTo>
                  <a:pt x="933786" y="1261536"/>
                  <a:pt x="951166" y="1246066"/>
                  <a:pt x="1012166" y="1134470"/>
                </a:cubicBezTo>
                <a:lnTo>
                  <a:pt x="1132797" y="902057"/>
                </a:lnTo>
                <a:cubicBezTo>
                  <a:pt x="1171025" y="818878"/>
                  <a:pt x="1186491" y="788144"/>
                  <a:pt x="1248671" y="638735"/>
                </a:cubicBezTo>
                <a:lnTo>
                  <a:pt x="1494636" y="0"/>
                </a:lnTo>
              </a:path>
            </a:pathLst>
          </a:custGeom>
          <a:solidFill>
            <a:srgbClr val="00FFFF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4657725" y="4429125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0.15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29375" y="2219325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28" name="Straight Arrow Connector 27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5819775" y="4429125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0.85</a:t>
            </a:r>
            <a:endParaRPr lang="en-GB" sz="1800" b="1" dirty="0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7875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power depends on the distance between the value of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under the false null hypothesis and its actual value.  The closer that the actual value is to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0</a:t>
            </a:r>
            <a:r>
              <a:rPr lang="en-GB" sz="1500" b="1"/>
              <a:t>, the harder it is to demonstrate that </a:t>
            </a:r>
            <a:r>
              <a:rPr lang="en-GB" sz="1500" b="1" i="1"/>
              <a:t>H</a:t>
            </a:r>
            <a:r>
              <a:rPr lang="en-GB" sz="1500" b="1" baseline="-25000"/>
              <a:t>0</a:t>
            </a:r>
            <a:r>
              <a:rPr lang="en-GB" sz="1500" b="1"/>
              <a:t>: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0</a:t>
            </a:r>
            <a:r>
              <a:rPr lang="en-GB" sz="1500" b="1"/>
              <a:t> is false.</a:t>
            </a:r>
            <a:r>
              <a:rPr lang="en-GB" sz="1500"/>
              <a:t> </a:t>
            </a:r>
          </a:p>
        </p:txBody>
      </p:sp>
      <p:sp>
        <p:nvSpPr>
          <p:cNvPr id="207882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5719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  <p:cxnSp>
        <p:nvCxnSpPr>
          <p:cNvPr id="19" name="Straight Arrow Connector 18"/>
          <p:cNvCxnSpPr>
            <a:cxnSpLocks noChangeAspect="1"/>
          </p:cNvCxnSpPr>
          <p:nvPr/>
        </p:nvCxnSpPr>
        <p:spPr bwMode="auto">
          <a:xfrm flipH="1">
            <a:off x="6324600" y="250507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1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" name="Freeform 22"/>
          <p:cNvSpPr>
            <a:spLocks noChangeAspect="1"/>
          </p:cNvSpPr>
          <p:nvPr/>
        </p:nvSpPr>
        <p:spPr bwMode="auto">
          <a:xfrm>
            <a:off x="4000343" y="3362420"/>
            <a:ext cx="1266381" cy="1550423"/>
          </a:xfrm>
          <a:custGeom>
            <a:avLst/>
            <a:gdLst>
              <a:gd name="T0" fmla="*/ 1390650 w 1390650"/>
              <a:gd name="T1" fmla="*/ 66734 h 1809750"/>
              <a:gd name="T2" fmla="*/ 1371730 w 1390650"/>
              <a:gd name="T3" fmla="*/ 1801806 h 1809750"/>
              <a:gd name="T4" fmla="*/ 0 w 1390650"/>
              <a:gd name="T5" fmla="*/ 1792273 h 1809750"/>
              <a:gd name="T6" fmla="*/ 331107 w 1390650"/>
              <a:gd name="T7" fmla="*/ 1696939 h 1809750"/>
              <a:gd name="T8" fmla="*/ 662214 w 1390650"/>
              <a:gd name="T9" fmla="*/ 1477672 h 1809750"/>
              <a:gd name="T10" fmla="*/ 908180 w 1390650"/>
              <a:gd name="T11" fmla="*/ 1134470 h 1809750"/>
              <a:gd name="T12" fmla="*/ 1144685 w 1390650"/>
              <a:gd name="T13" fmla="*/ 638735 h 1809750"/>
              <a:gd name="T14" fmla="*/ 1390650 w 1390650"/>
              <a:gd name="T15" fmla="*/ 0 h 1809750"/>
              <a:gd name="connsiteX0" fmla="*/ 1489015 w 1489015"/>
              <a:gd name="connsiteY0" fmla="*/ 66734 h 1825081"/>
              <a:gd name="connsiteX1" fmla="*/ 1470095 w 1489015"/>
              <a:gd name="connsiteY1" fmla="*/ 1801806 h 1825081"/>
              <a:gd name="connsiteX2" fmla="*/ 0 w 1489015"/>
              <a:gd name="connsiteY2" fmla="*/ 1820291 h 1825081"/>
              <a:gd name="connsiteX3" fmla="*/ 429472 w 1489015"/>
              <a:gd name="connsiteY3" fmla="*/ 1696939 h 1825081"/>
              <a:gd name="connsiteX4" fmla="*/ 760579 w 1489015"/>
              <a:gd name="connsiteY4" fmla="*/ 1477672 h 1825081"/>
              <a:gd name="connsiteX5" fmla="*/ 1006545 w 1489015"/>
              <a:gd name="connsiteY5" fmla="*/ 1134470 h 1825081"/>
              <a:gd name="connsiteX6" fmla="*/ 1243050 w 1489015"/>
              <a:gd name="connsiteY6" fmla="*/ 638735 h 1825081"/>
              <a:gd name="connsiteX7" fmla="*/ 1489015 w 1489015"/>
              <a:gd name="connsiteY7" fmla="*/ 0 h 1825081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760579 w 1489015"/>
              <a:gd name="connsiteY4" fmla="*/ 1477672 h 1824220"/>
              <a:gd name="connsiteX5" fmla="*/ 1006545 w 1489015"/>
              <a:gd name="connsiteY5" fmla="*/ 1134470 h 1824220"/>
              <a:gd name="connsiteX6" fmla="*/ 1243050 w 1489015"/>
              <a:gd name="connsiteY6" fmla="*/ 638735 h 1824220"/>
              <a:gd name="connsiteX7" fmla="*/ 1489015 w 1489015"/>
              <a:gd name="connsiteY7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87571 w 1489015"/>
              <a:gd name="connsiteY4" fmla="*/ 1588490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88289 w 1489015"/>
              <a:gd name="connsiteY6" fmla="*/ 1319521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1694 w 1551694"/>
              <a:gd name="connsiteY0" fmla="*/ 66734 h 1824220"/>
              <a:gd name="connsiteX1" fmla="*/ 1546826 w 1551694"/>
              <a:gd name="connsiteY1" fmla="*/ 1824220 h 1824220"/>
              <a:gd name="connsiteX2" fmla="*/ 62679 w 1551694"/>
              <a:gd name="connsiteY2" fmla="*/ 1820291 h 1824220"/>
              <a:gd name="connsiteX3" fmla="*/ 298943 w 1551694"/>
              <a:gd name="connsiteY3" fmla="*/ 1770605 h 1824220"/>
              <a:gd name="connsiteX4" fmla="*/ 497772 w 1551694"/>
              <a:gd name="connsiteY4" fmla="*/ 1708147 h 1824220"/>
              <a:gd name="connsiteX5" fmla="*/ 661491 w 1551694"/>
              <a:gd name="connsiteY5" fmla="*/ 1613706 h 1824220"/>
              <a:gd name="connsiteX6" fmla="*/ 823258 w 1551694"/>
              <a:gd name="connsiteY6" fmla="*/ 1477672 h 1824220"/>
              <a:gd name="connsiteX7" fmla="*/ 950968 w 1551694"/>
              <a:gd name="connsiteY7" fmla="*/ 1319521 h 1824220"/>
              <a:gd name="connsiteX8" fmla="*/ 1069224 w 1551694"/>
              <a:gd name="connsiteY8" fmla="*/ 1134470 h 1824220"/>
              <a:gd name="connsiteX9" fmla="*/ 1305729 w 1551694"/>
              <a:gd name="connsiteY9" fmla="*/ 638735 h 1824220"/>
              <a:gd name="connsiteX10" fmla="*/ 1551694 w 1551694"/>
              <a:gd name="connsiteY10" fmla="*/ 0 h 1824220"/>
              <a:gd name="connsiteX0" fmla="*/ 1556756 w 1556756"/>
              <a:gd name="connsiteY0" fmla="*/ 66734 h 1824220"/>
              <a:gd name="connsiteX1" fmla="*/ 1551888 w 1556756"/>
              <a:gd name="connsiteY1" fmla="*/ 1824220 h 1824220"/>
              <a:gd name="connsiteX2" fmla="*/ 62120 w 1556756"/>
              <a:gd name="connsiteY2" fmla="*/ 1823094 h 1824220"/>
              <a:gd name="connsiteX3" fmla="*/ 304005 w 1556756"/>
              <a:gd name="connsiteY3" fmla="*/ 1770605 h 1824220"/>
              <a:gd name="connsiteX4" fmla="*/ 502834 w 1556756"/>
              <a:gd name="connsiteY4" fmla="*/ 1708147 h 1824220"/>
              <a:gd name="connsiteX5" fmla="*/ 666553 w 1556756"/>
              <a:gd name="connsiteY5" fmla="*/ 1613706 h 1824220"/>
              <a:gd name="connsiteX6" fmla="*/ 828320 w 1556756"/>
              <a:gd name="connsiteY6" fmla="*/ 1477672 h 1824220"/>
              <a:gd name="connsiteX7" fmla="*/ 956030 w 1556756"/>
              <a:gd name="connsiteY7" fmla="*/ 1319521 h 1824220"/>
              <a:gd name="connsiteX8" fmla="*/ 1074286 w 1556756"/>
              <a:gd name="connsiteY8" fmla="*/ 1134470 h 1824220"/>
              <a:gd name="connsiteX9" fmla="*/ 1310791 w 1556756"/>
              <a:gd name="connsiteY9" fmla="*/ 638735 h 1824220"/>
              <a:gd name="connsiteX10" fmla="*/ 1556756 w 1556756"/>
              <a:gd name="connsiteY10" fmla="*/ 0 h 1824220"/>
              <a:gd name="connsiteX0" fmla="*/ 1547957 w 1547957"/>
              <a:gd name="connsiteY0" fmla="*/ 66734 h 1824220"/>
              <a:gd name="connsiteX1" fmla="*/ 1543089 w 1547957"/>
              <a:gd name="connsiteY1" fmla="*/ 1824220 h 1824220"/>
              <a:gd name="connsiteX2" fmla="*/ 53321 w 1547957"/>
              <a:gd name="connsiteY2" fmla="*/ 1823094 h 1824220"/>
              <a:gd name="connsiteX3" fmla="*/ 295206 w 1547957"/>
              <a:gd name="connsiteY3" fmla="*/ 1770605 h 1824220"/>
              <a:gd name="connsiteX4" fmla="*/ 494035 w 1547957"/>
              <a:gd name="connsiteY4" fmla="*/ 1708147 h 1824220"/>
              <a:gd name="connsiteX5" fmla="*/ 657754 w 1547957"/>
              <a:gd name="connsiteY5" fmla="*/ 1613706 h 1824220"/>
              <a:gd name="connsiteX6" fmla="*/ 819521 w 1547957"/>
              <a:gd name="connsiteY6" fmla="*/ 1477672 h 1824220"/>
              <a:gd name="connsiteX7" fmla="*/ 947231 w 1547957"/>
              <a:gd name="connsiteY7" fmla="*/ 1319521 h 1824220"/>
              <a:gd name="connsiteX8" fmla="*/ 1065487 w 1547957"/>
              <a:gd name="connsiteY8" fmla="*/ 1134470 h 1824220"/>
              <a:gd name="connsiteX9" fmla="*/ 1301992 w 1547957"/>
              <a:gd name="connsiteY9" fmla="*/ 638735 h 1824220"/>
              <a:gd name="connsiteX10" fmla="*/ 1547957 w 1547957"/>
              <a:gd name="connsiteY10" fmla="*/ 0 h 1824220"/>
              <a:gd name="connsiteX0" fmla="*/ 1502965 w 1502965"/>
              <a:gd name="connsiteY0" fmla="*/ 66734 h 1824220"/>
              <a:gd name="connsiteX1" fmla="*/ 1498097 w 1502965"/>
              <a:gd name="connsiteY1" fmla="*/ 1824220 h 1824220"/>
              <a:gd name="connsiteX2" fmla="*/ 8329 w 1502965"/>
              <a:gd name="connsiteY2" fmla="*/ 1823094 h 1824220"/>
              <a:gd name="connsiteX3" fmla="*/ 250214 w 1502965"/>
              <a:gd name="connsiteY3" fmla="*/ 1770605 h 1824220"/>
              <a:gd name="connsiteX4" fmla="*/ 449043 w 1502965"/>
              <a:gd name="connsiteY4" fmla="*/ 1708147 h 1824220"/>
              <a:gd name="connsiteX5" fmla="*/ 612762 w 1502965"/>
              <a:gd name="connsiteY5" fmla="*/ 1613706 h 1824220"/>
              <a:gd name="connsiteX6" fmla="*/ 774529 w 1502965"/>
              <a:gd name="connsiteY6" fmla="*/ 1477672 h 1824220"/>
              <a:gd name="connsiteX7" fmla="*/ 902239 w 1502965"/>
              <a:gd name="connsiteY7" fmla="*/ 1319521 h 1824220"/>
              <a:gd name="connsiteX8" fmla="*/ 1020495 w 1502965"/>
              <a:gd name="connsiteY8" fmla="*/ 1134470 h 1824220"/>
              <a:gd name="connsiteX9" fmla="*/ 1257000 w 1502965"/>
              <a:gd name="connsiteY9" fmla="*/ 638735 h 1824220"/>
              <a:gd name="connsiteX10" fmla="*/ 1502965 w 1502965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248671 w 1494636"/>
              <a:gd name="connsiteY9" fmla="*/ 638735 h 1824220"/>
              <a:gd name="connsiteX10" fmla="*/ 1494636 w 1494636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32797 w 1494636"/>
              <a:gd name="connsiteY9" fmla="*/ 902057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4636" h="1824220">
                <a:moveTo>
                  <a:pt x="1494636" y="66734"/>
                </a:moveTo>
                <a:cubicBezTo>
                  <a:pt x="1491482" y="355912"/>
                  <a:pt x="1493826" y="1508314"/>
                  <a:pt x="1489768" y="1824220"/>
                </a:cubicBezTo>
                <a:lnTo>
                  <a:pt x="0" y="1823094"/>
                </a:lnTo>
                <a:cubicBezTo>
                  <a:pt x="120942" y="1796849"/>
                  <a:pt x="168433" y="1789763"/>
                  <a:pt x="241885" y="1770605"/>
                </a:cubicBezTo>
                <a:cubicBezTo>
                  <a:pt x="315337" y="1751447"/>
                  <a:pt x="379821" y="1731962"/>
                  <a:pt x="440714" y="1708147"/>
                </a:cubicBezTo>
                <a:cubicBezTo>
                  <a:pt x="495287" y="1676667"/>
                  <a:pt x="550185" y="1652118"/>
                  <a:pt x="604433" y="1613706"/>
                </a:cubicBezTo>
                <a:cubicBezTo>
                  <a:pt x="658681" y="1575294"/>
                  <a:pt x="719827" y="1528571"/>
                  <a:pt x="766200" y="1477672"/>
                </a:cubicBezTo>
                <a:lnTo>
                  <a:pt x="893910" y="1319521"/>
                </a:lnTo>
                <a:cubicBezTo>
                  <a:pt x="933786" y="1261536"/>
                  <a:pt x="951166" y="1246066"/>
                  <a:pt x="1012166" y="1134470"/>
                </a:cubicBezTo>
                <a:lnTo>
                  <a:pt x="1132797" y="902057"/>
                </a:lnTo>
                <a:cubicBezTo>
                  <a:pt x="1171025" y="818878"/>
                  <a:pt x="1186491" y="788144"/>
                  <a:pt x="1248671" y="638735"/>
                </a:cubicBezTo>
                <a:lnTo>
                  <a:pt x="1494636" y="0"/>
                </a:lnTo>
              </a:path>
            </a:pathLst>
          </a:custGeom>
          <a:solidFill>
            <a:srgbClr val="00FFFF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4657725" y="4429125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0.15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29375" y="2219325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28" name="Straight Arrow Connector 27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5819775" y="4429125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0.85</a:t>
            </a:r>
            <a:endParaRPr lang="en-GB" sz="1800" b="1" dirty="0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889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This is illustrated in the figure. 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0</a:t>
            </a:r>
            <a:r>
              <a:rPr lang="en-GB" sz="1500" b="1"/>
              <a:t> is the same as in the previous figure, and so the acceptance region and rejection regions for the test of </a:t>
            </a:r>
            <a:r>
              <a:rPr lang="en-GB" sz="1500" b="1" i="1"/>
              <a:t>H</a:t>
            </a:r>
            <a:r>
              <a:rPr lang="en-GB" sz="1500" b="1" baseline="-25000"/>
              <a:t>0</a:t>
            </a:r>
            <a:r>
              <a:rPr lang="en-GB" sz="1500" b="1"/>
              <a:t>: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0</a:t>
            </a:r>
            <a:r>
              <a:rPr lang="en-GB" sz="1500" b="1"/>
              <a:t> are the same as in the previous figure.</a:t>
            </a:r>
          </a:p>
        </p:txBody>
      </p:sp>
      <p:sp>
        <p:nvSpPr>
          <p:cNvPr id="208908" name="Text Box 1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16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18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0768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819649" y="48861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2</a:t>
            </a:r>
            <a:endParaRPr lang="en-GB" sz="16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24" name="Straight Arrow Connector 23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Arrow Connector 24"/>
          <p:cNvCxnSpPr>
            <a:cxnSpLocks noChangeAspect="1"/>
          </p:cNvCxnSpPr>
          <p:nvPr/>
        </p:nvCxnSpPr>
        <p:spPr bwMode="auto">
          <a:xfrm flipH="1">
            <a:off x="5581650" y="29146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TextBox 25"/>
          <p:cNvSpPr txBox="1"/>
          <p:nvPr/>
        </p:nvSpPr>
        <p:spPr>
          <a:xfrm>
            <a:off x="5686425" y="2628900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29" name="Freeform 28"/>
          <p:cNvSpPr>
            <a:spLocks noChangeAspect="1"/>
          </p:cNvSpPr>
          <p:nvPr/>
        </p:nvSpPr>
        <p:spPr bwMode="auto">
          <a:xfrm>
            <a:off x="3134762" y="2220313"/>
            <a:ext cx="2145624" cy="2691995"/>
          </a:xfrm>
          <a:custGeom>
            <a:avLst/>
            <a:gdLst>
              <a:gd name="T0" fmla="*/ 2495550 w 2495550"/>
              <a:gd name="T1" fmla="*/ 1429160 h 3181350"/>
              <a:gd name="T2" fmla="*/ 2476500 w 2495550"/>
              <a:gd name="T3" fmla="*/ 3171825 h 3181350"/>
              <a:gd name="T4" fmla="*/ 0 w 2495550"/>
              <a:gd name="T5" fmla="*/ 3163781 h 3181350"/>
              <a:gd name="T6" fmla="*/ 495300 w 2495550"/>
              <a:gd name="T7" fmla="*/ 3028950 h 3181350"/>
              <a:gd name="T8" fmla="*/ 838200 w 2495550"/>
              <a:gd name="T9" fmla="*/ 2695575 h 3181350"/>
              <a:gd name="T10" fmla="*/ 1152525 w 2495550"/>
              <a:gd name="T11" fmla="*/ 2133600 h 3181350"/>
              <a:gd name="T12" fmla="*/ 1504950 w 2495550"/>
              <a:gd name="T13" fmla="*/ 1209675 h 3181350"/>
              <a:gd name="T14" fmla="*/ 1743075 w 2495550"/>
              <a:gd name="T15" fmla="*/ 571500 h 3181350"/>
              <a:gd name="T16" fmla="*/ 1914525 w 2495550"/>
              <a:gd name="T17" fmla="*/ 200025 h 3181350"/>
              <a:gd name="T18" fmla="*/ 2066925 w 2495550"/>
              <a:gd name="T19" fmla="*/ 57150 h 3181350"/>
              <a:gd name="T20" fmla="*/ 2152650 w 2495550"/>
              <a:gd name="T21" fmla="*/ 0 h 3181350"/>
              <a:gd name="T22" fmla="*/ 2247900 w 2495550"/>
              <a:gd name="T23" fmla="*/ 28575 h 3181350"/>
              <a:gd name="T24" fmla="*/ 2400300 w 2495550"/>
              <a:gd name="T25" fmla="*/ 171450 h 3181350"/>
              <a:gd name="T26" fmla="*/ 2486025 w 2495550"/>
              <a:gd name="T27" fmla="*/ 361950 h 3181350"/>
              <a:gd name="connsiteX0" fmla="*/ 2495550 w 2499991"/>
              <a:gd name="connsiteY0" fmla="*/ 1429160 h 3171825"/>
              <a:gd name="connsiteX1" fmla="*/ 2476500 w 2499991"/>
              <a:gd name="connsiteY1" fmla="*/ 3171825 h 3171825"/>
              <a:gd name="connsiteX2" fmla="*/ 0 w 2499991"/>
              <a:gd name="connsiteY2" fmla="*/ 3163781 h 3171825"/>
              <a:gd name="connsiteX3" fmla="*/ 495300 w 2499991"/>
              <a:gd name="connsiteY3" fmla="*/ 3028950 h 3171825"/>
              <a:gd name="connsiteX4" fmla="*/ 838200 w 2499991"/>
              <a:gd name="connsiteY4" fmla="*/ 2695575 h 3171825"/>
              <a:gd name="connsiteX5" fmla="*/ 1152525 w 2499991"/>
              <a:gd name="connsiteY5" fmla="*/ 2133600 h 3171825"/>
              <a:gd name="connsiteX6" fmla="*/ 1504950 w 2499991"/>
              <a:gd name="connsiteY6" fmla="*/ 1209675 h 3171825"/>
              <a:gd name="connsiteX7" fmla="*/ 1743075 w 2499991"/>
              <a:gd name="connsiteY7" fmla="*/ 571500 h 3171825"/>
              <a:gd name="connsiteX8" fmla="*/ 1914525 w 2499991"/>
              <a:gd name="connsiteY8" fmla="*/ 200025 h 3171825"/>
              <a:gd name="connsiteX9" fmla="*/ 2066925 w 2499991"/>
              <a:gd name="connsiteY9" fmla="*/ 57150 h 3171825"/>
              <a:gd name="connsiteX10" fmla="*/ 2152650 w 2499991"/>
              <a:gd name="connsiteY10" fmla="*/ 0 h 3171825"/>
              <a:gd name="connsiteX11" fmla="*/ 2247900 w 2499991"/>
              <a:gd name="connsiteY11" fmla="*/ 28575 h 3171825"/>
              <a:gd name="connsiteX12" fmla="*/ 2400300 w 2499991"/>
              <a:gd name="connsiteY12" fmla="*/ 171450 h 3171825"/>
              <a:gd name="connsiteX13" fmla="*/ 2499991 w 2499991"/>
              <a:gd name="connsiteY13" fmla="*/ 364754 h 3171825"/>
              <a:gd name="connsiteX0" fmla="*/ 2498343 w 2499991"/>
              <a:gd name="connsiteY0" fmla="*/ 1429160 h 3171825"/>
              <a:gd name="connsiteX1" fmla="*/ 2476500 w 2499991"/>
              <a:gd name="connsiteY1" fmla="*/ 3171825 h 3171825"/>
              <a:gd name="connsiteX2" fmla="*/ 0 w 2499991"/>
              <a:gd name="connsiteY2" fmla="*/ 3163781 h 3171825"/>
              <a:gd name="connsiteX3" fmla="*/ 495300 w 2499991"/>
              <a:gd name="connsiteY3" fmla="*/ 3028950 h 3171825"/>
              <a:gd name="connsiteX4" fmla="*/ 838200 w 2499991"/>
              <a:gd name="connsiteY4" fmla="*/ 2695575 h 3171825"/>
              <a:gd name="connsiteX5" fmla="*/ 1152525 w 2499991"/>
              <a:gd name="connsiteY5" fmla="*/ 2133600 h 3171825"/>
              <a:gd name="connsiteX6" fmla="*/ 1504950 w 2499991"/>
              <a:gd name="connsiteY6" fmla="*/ 1209675 h 3171825"/>
              <a:gd name="connsiteX7" fmla="*/ 1743075 w 2499991"/>
              <a:gd name="connsiteY7" fmla="*/ 571500 h 3171825"/>
              <a:gd name="connsiteX8" fmla="*/ 1914525 w 2499991"/>
              <a:gd name="connsiteY8" fmla="*/ 200025 h 3171825"/>
              <a:gd name="connsiteX9" fmla="*/ 2066925 w 2499991"/>
              <a:gd name="connsiteY9" fmla="*/ 57150 h 3171825"/>
              <a:gd name="connsiteX10" fmla="*/ 2152650 w 2499991"/>
              <a:gd name="connsiteY10" fmla="*/ 0 h 3171825"/>
              <a:gd name="connsiteX11" fmla="*/ 2247900 w 2499991"/>
              <a:gd name="connsiteY11" fmla="*/ 28575 h 3171825"/>
              <a:gd name="connsiteX12" fmla="*/ 2400300 w 2499991"/>
              <a:gd name="connsiteY12" fmla="*/ 171450 h 3171825"/>
              <a:gd name="connsiteX13" fmla="*/ 2499991 w 2499991"/>
              <a:gd name="connsiteY13" fmla="*/ 364754 h 3171825"/>
              <a:gd name="connsiteX0" fmla="*/ 2498343 w 2499991"/>
              <a:gd name="connsiteY0" fmla="*/ 1429160 h 3180235"/>
              <a:gd name="connsiteX1" fmla="*/ 2496051 w 2499991"/>
              <a:gd name="connsiteY1" fmla="*/ 3180235 h 3180235"/>
              <a:gd name="connsiteX2" fmla="*/ 0 w 2499991"/>
              <a:gd name="connsiteY2" fmla="*/ 3163781 h 3180235"/>
              <a:gd name="connsiteX3" fmla="*/ 495300 w 2499991"/>
              <a:gd name="connsiteY3" fmla="*/ 3028950 h 3180235"/>
              <a:gd name="connsiteX4" fmla="*/ 838200 w 2499991"/>
              <a:gd name="connsiteY4" fmla="*/ 2695575 h 3180235"/>
              <a:gd name="connsiteX5" fmla="*/ 1152525 w 2499991"/>
              <a:gd name="connsiteY5" fmla="*/ 2133600 h 3180235"/>
              <a:gd name="connsiteX6" fmla="*/ 1504950 w 2499991"/>
              <a:gd name="connsiteY6" fmla="*/ 1209675 h 3180235"/>
              <a:gd name="connsiteX7" fmla="*/ 1743075 w 2499991"/>
              <a:gd name="connsiteY7" fmla="*/ 571500 h 3180235"/>
              <a:gd name="connsiteX8" fmla="*/ 1914525 w 2499991"/>
              <a:gd name="connsiteY8" fmla="*/ 200025 h 3180235"/>
              <a:gd name="connsiteX9" fmla="*/ 2066925 w 2499991"/>
              <a:gd name="connsiteY9" fmla="*/ 57150 h 3180235"/>
              <a:gd name="connsiteX10" fmla="*/ 2152650 w 2499991"/>
              <a:gd name="connsiteY10" fmla="*/ 0 h 3180235"/>
              <a:gd name="connsiteX11" fmla="*/ 2247900 w 2499991"/>
              <a:gd name="connsiteY11" fmla="*/ 28575 h 3180235"/>
              <a:gd name="connsiteX12" fmla="*/ 2400300 w 2499991"/>
              <a:gd name="connsiteY12" fmla="*/ 171450 h 3180235"/>
              <a:gd name="connsiteX13" fmla="*/ 2499991 w 2499991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12058 w 2516749"/>
              <a:gd name="connsiteY3" fmla="*/ 302895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9663 w 2516749"/>
              <a:gd name="connsiteY8" fmla="*/ 208434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9663 w 2516749"/>
              <a:gd name="connsiteY8" fmla="*/ 208434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9663 w 2516749"/>
              <a:gd name="connsiteY8" fmla="*/ 208434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9663 w 2516749"/>
              <a:gd name="connsiteY8" fmla="*/ 208434 h 3180235"/>
              <a:gd name="connsiteX9" fmla="*/ 2075304 w 2516749"/>
              <a:gd name="connsiteY9" fmla="*/ 51544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17947 h 3169022"/>
              <a:gd name="connsiteX1" fmla="*/ 2512809 w 2516749"/>
              <a:gd name="connsiteY1" fmla="*/ 3169022 h 3169022"/>
              <a:gd name="connsiteX2" fmla="*/ 0 w 2516749"/>
              <a:gd name="connsiteY2" fmla="*/ 3163781 h 3169022"/>
              <a:gd name="connsiteX3" fmla="*/ 506471 w 2516749"/>
              <a:gd name="connsiteY3" fmla="*/ 3009327 h 3169022"/>
              <a:gd name="connsiteX4" fmla="*/ 843785 w 2516749"/>
              <a:gd name="connsiteY4" fmla="*/ 2675953 h 3169022"/>
              <a:gd name="connsiteX5" fmla="*/ 1155316 w 2516749"/>
              <a:gd name="connsiteY5" fmla="*/ 2119583 h 3169022"/>
              <a:gd name="connsiteX6" fmla="*/ 1510536 w 2516749"/>
              <a:gd name="connsiteY6" fmla="*/ 1192856 h 3169022"/>
              <a:gd name="connsiteX7" fmla="*/ 1759833 w 2516749"/>
              <a:gd name="connsiteY7" fmla="*/ 560287 h 3169022"/>
              <a:gd name="connsiteX8" fmla="*/ 1939663 w 2516749"/>
              <a:gd name="connsiteY8" fmla="*/ 197221 h 3169022"/>
              <a:gd name="connsiteX9" fmla="*/ 2075304 w 2516749"/>
              <a:gd name="connsiteY9" fmla="*/ 40331 h 3169022"/>
              <a:gd name="connsiteX10" fmla="*/ 2169408 w 2516749"/>
              <a:gd name="connsiteY10" fmla="*/ 0 h 3169022"/>
              <a:gd name="connsiteX11" fmla="*/ 2264658 w 2516749"/>
              <a:gd name="connsiteY11" fmla="*/ 17362 h 3169022"/>
              <a:gd name="connsiteX12" fmla="*/ 2417058 w 2516749"/>
              <a:gd name="connsiteY12" fmla="*/ 160237 h 3169022"/>
              <a:gd name="connsiteX13" fmla="*/ 2516749 w 2516749"/>
              <a:gd name="connsiteY13" fmla="*/ 353541 h 3169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16749" h="3169022">
                <a:moveTo>
                  <a:pt x="2515101" y="1417947"/>
                </a:moveTo>
                <a:cubicBezTo>
                  <a:pt x="2511926" y="1708391"/>
                  <a:pt x="2520091" y="2851454"/>
                  <a:pt x="2512809" y="3169022"/>
                </a:cubicBezTo>
                <a:lnTo>
                  <a:pt x="0" y="3163781"/>
                </a:lnTo>
                <a:cubicBezTo>
                  <a:pt x="273485" y="3133474"/>
                  <a:pt x="258820" y="3097767"/>
                  <a:pt x="506471" y="3009327"/>
                </a:cubicBezTo>
                <a:cubicBezTo>
                  <a:pt x="633805" y="2920628"/>
                  <a:pt x="744381" y="2795488"/>
                  <a:pt x="843785" y="2675953"/>
                </a:cubicBezTo>
                <a:cubicBezTo>
                  <a:pt x="963456" y="2499841"/>
                  <a:pt x="1069162" y="2318121"/>
                  <a:pt x="1155316" y="2119583"/>
                </a:cubicBezTo>
                <a:cubicBezTo>
                  <a:pt x="1273723" y="1810674"/>
                  <a:pt x="1400509" y="1504569"/>
                  <a:pt x="1510536" y="1192856"/>
                </a:cubicBezTo>
                <a:lnTo>
                  <a:pt x="1759833" y="560287"/>
                </a:lnTo>
                <a:cubicBezTo>
                  <a:pt x="1819776" y="439265"/>
                  <a:pt x="1860168" y="312636"/>
                  <a:pt x="1939663" y="197221"/>
                </a:cubicBezTo>
                <a:cubicBezTo>
                  <a:pt x="1979291" y="135581"/>
                  <a:pt x="2027297" y="90759"/>
                  <a:pt x="2075304" y="40331"/>
                </a:cubicBezTo>
                <a:lnTo>
                  <a:pt x="2169408" y="0"/>
                </a:lnTo>
                <a:lnTo>
                  <a:pt x="2264658" y="17362"/>
                </a:lnTo>
                <a:lnTo>
                  <a:pt x="2417058" y="160237"/>
                </a:lnTo>
                <a:cubicBezTo>
                  <a:pt x="2445633" y="223737"/>
                  <a:pt x="2488174" y="290041"/>
                  <a:pt x="2516749" y="353541"/>
                </a:cubicBezTo>
              </a:path>
            </a:pathLst>
          </a:custGeom>
          <a:solidFill>
            <a:srgbClr val="00FFFF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992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As in the previous figure, </a:t>
            </a:r>
            <a:r>
              <a:rPr lang="en-GB" sz="1500" b="1" i="1"/>
              <a:t>H</a:t>
            </a:r>
            <a:r>
              <a:rPr lang="en-GB" sz="1500" b="1" baseline="-25000"/>
              <a:t>0</a:t>
            </a:r>
            <a:r>
              <a:rPr lang="en-GB" sz="1500" b="1"/>
              <a:t> is false, but now the true value is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2</a:t>
            </a:r>
            <a:r>
              <a:rPr lang="en-GB" sz="1500" b="1"/>
              <a:t>, and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2</a:t>
            </a:r>
            <a:r>
              <a:rPr lang="en-GB" sz="1500" b="1"/>
              <a:t> is closer to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0</a:t>
            </a:r>
            <a:r>
              <a:rPr lang="en-GB" sz="1500" b="1"/>
              <a:t>.  As a consequence, the probability of </a:t>
            </a:r>
            <a:r>
              <a:rPr lang="en-GB" sz="1500" b="1" i="1"/>
              <a:t>X</a:t>
            </a:r>
            <a:r>
              <a:rPr lang="en-GB" sz="1500" b="1"/>
              <a:t> lying in the acceptance region for </a:t>
            </a:r>
            <a:r>
              <a:rPr lang="en-GB" sz="1500" b="1" i="1"/>
              <a:t>H</a:t>
            </a:r>
            <a:r>
              <a:rPr lang="en-GB" sz="1500" b="1" baseline="-25000"/>
              <a:t>0</a:t>
            </a:r>
            <a:r>
              <a:rPr lang="en-GB" sz="1500" b="1"/>
              <a:t> is much greater, 0.68 instead of 0.15, and so the power of the test, 0.32, is much lower.</a:t>
            </a:r>
            <a:r>
              <a:rPr lang="en-US" sz="1500" b="1"/>
              <a:t> </a:t>
            </a:r>
            <a:endParaRPr lang="en-GB" sz="1500" b="1"/>
          </a:p>
        </p:txBody>
      </p:sp>
      <p:sp>
        <p:nvSpPr>
          <p:cNvPr id="209925" name="Line 5"/>
          <p:cNvSpPr>
            <a:spLocks noChangeShapeType="1"/>
          </p:cNvSpPr>
          <p:nvPr/>
        </p:nvSpPr>
        <p:spPr bwMode="auto">
          <a:xfrm>
            <a:off x="3349625" y="6083300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9930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20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2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0768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819649" y="48861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2</a:t>
            </a:r>
            <a:endParaRPr lang="en-GB" sz="1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28" name="Straight Arrow Connector 27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Arrow Connector 28"/>
          <p:cNvCxnSpPr>
            <a:cxnSpLocks noChangeAspect="1"/>
          </p:cNvCxnSpPr>
          <p:nvPr/>
        </p:nvCxnSpPr>
        <p:spPr bwMode="auto">
          <a:xfrm flipH="1">
            <a:off x="5581650" y="29146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5686425" y="2628900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31" name="Freeform 30"/>
          <p:cNvSpPr>
            <a:spLocks noChangeAspect="1"/>
          </p:cNvSpPr>
          <p:nvPr/>
        </p:nvSpPr>
        <p:spPr bwMode="auto">
          <a:xfrm>
            <a:off x="3134762" y="2220313"/>
            <a:ext cx="2145624" cy="2691995"/>
          </a:xfrm>
          <a:custGeom>
            <a:avLst/>
            <a:gdLst>
              <a:gd name="T0" fmla="*/ 2495550 w 2495550"/>
              <a:gd name="T1" fmla="*/ 1429160 h 3181350"/>
              <a:gd name="T2" fmla="*/ 2476500 w 2495550"/>
              <a:gd name="T3" fmla="*/ 3171825 h 3181350"/>
              <a:gd name="T4" fmla="*/ 0 w 2495550"/>
              <a:gd name="T5" fmla="*/ 3163781 h 3181350"/>
              <a:gd name="T6" fmla="*/ 495300 w 2495550"/>
              <a:gd name="T7" fmla="*/ 3028950 h 3181350"/>
              <a:gd name="T8" fmla="*/ 838200 w 2495550"/>
              <a:gd name="T9" fmla="*/ 2695575 h 3181350"/>
              <a:gd name="T10" fmla="*/ 1152525 w 2495550"/>
              <a:gd name="T11" fmla="*/ 2133600 h 3181350"/>
              <a:gd name="T12" fmla="*/ 1504950 w 2495550"/>
              <a:gd name="T13" fmla="*/ 1209675 h 3181350"/>
              <a:gd name="T14" fmla="*/ 1743075 w 2495550"/>
              <a:gd name="T15" fmla="*/ 571500 h 3181350"/>
              <a:gd name="T16" fmla="*/ 1914525 w 2495550"/>
              <a:gd name="T17" fmla="*/ 200025 h 3181350"/>
              <a:gd name="T18" fmla="*/ 2066925 w 2495550"/>
              <a:gd name="T19" fmla="*/ 57150 h 3181350"/>
              <a:gd name="T20" fmla="*/ 2152650 w 2495550"/>
              <a:gd name="T21" fmla="*/ 0 h 3181350"/>
              <a:gd name="T22" fmla="*/ 2247900 w 2495550"/>
              <a:gd name="T23" fmla="*/ 28575 h 3181350"/>
              <a:gd name="T24" fmla="*/ 2400300 w 2495550"/>
              <a:gd name="T25" fmla="*/ 171450 h 3181350"/>
              <a:gd name="T26" fmla="*/ 2486025 w 2495550"/>
              <a:gd name="T27" fmla="*/ 361950 h 3181350"/>
              <a:gd name="connsiteX0" fmla="*/ 2495550 w 2499991"/>
              <a:gd name="connsiteY0" fmla="*/ 1429160 h 3171825"/>
              <a:gd name="connsiteX1" fmla="*/ 2476500 w 2499991"/>
              <a:gd name="connsiteY1" fmla="*/ 3171825 h 3171825"/>
              <a:gd name="connsiteX2" fmla="*/ 0 w 2499991"/>
              <a:gd name="connsiteY2" fmla="*/ 3163781 h 3171825"/>
              <a:gd name="connsiteX3" fmla="*/ 495300 w 2499991"/>
              <a:gd name="connsiteY3" fmla="*/ 3028950 h 3171825"/>
              <a:gd name="connsiteX4" fmla="*/ 838200 w 2499991"/>
              <a:gd name="connsiteY4" fmla="*/ 2695575 h 3171825"/>
              <a:gd name="connsiteX5" fmla="*/ 1152525 w 2499991"/>
              <a:gd name="connsiteY5" fmla="*/ 2133600 h 3171825"/>
              <a:gd name="connsiteX6" fmla="*/ 1504950 w 2499991"/>
              <a:gd name="connsiteY6" fmla="*/ 1209675 h 3171825"/>
              <a:gd name="connsiteX7" fmla="*/ 1743075 w 2499991"/>
              <a:gd name="connsiteY7" fmla="*/ 571500 h 3171825"/>
              <a:gd name="connsiteX8" fmla="*/ 1914525 w 2499991"/>
              <a:gd name="connsiteY8" fmla="*/ 200025 h 3171825"/>
              <a:gd name="connsiteX9" fmla="*/ 2066925 w 2499991"/>
              <a:gd name="connsiteY9" fmla="*/ 57150 h 3171825"/>
              <a:gd name="connsiteX10" fmla="*/ 2152650 w 2499991"/>
              <a:gd name="connsiteY10" fmla="*/ 0 h 3171825"/>
              <a:gd name="connsiteX11" fmla="*/ 2247900 w 2499991"/>
              <a:gd name="connsiteY11" fmla="*/ 28575 h 3171825"/>
              <a:gd name="connsiteX12" fmla="*/ 2400300 w 2499991"/>
              <a:gd name="connsiteY12" fmla="*/ 171450 h 3171825"/>
              <a:gd name="connsiteX13" fmla="*/ 2499991 w 2499991"/>
              <a:gd name="connsiteY13" fmla="*/ 364754 h 3171825"/>
              <a:gd name="connsiteX0" fmla="*/ 2498343 w 2499991"/>
              <a:gd name="connsiteY0" fmla="*/ 1429160 h 3171825"/>
              <a:gd name="connsiteX1" fmla="*/ 2476500 w 2499991"/>
              <a:gd name="connsiteY1" fmla="*/ 3171825 h 3171825"/>
              <a:gd name="connsiteX2" fmla="*/ 0 w 2499991"/>
              <a:gd name="connsiteY2" fmla="*/ 3163781 h 3171825"/>
              <a:gd name="connsiteX3" fmla="*/ 495300 w 2499991"/>
              <a:gd name="connsiteY3" fmla="*/ 3028950 h 3171825"/>
              <a:gd name="connsiteX4" fmla="*/ 838200 w 2499991"/>
              <a:gd name="connsiteY4" fmla="*/ 2695575 h 3171825"/>
              <a:gd name="connsiteX5" fmla="*/ 1152525 w 2499991"/>
              <a:gd name="connsiteY5" fmla="*/ 2133600 h 3171825"/>
              <a:gd name="connsiteX6" fmla="*/ 1504950 w 2499991"/>
              <a:gd name="connsiteY6" fmla="*/ 1209675 h 3171825"/>
              <a:gd name="connsiteX7" fmla="*/ 1743075 w 2499991"/>
              <a:gd name="connsiteY7" fmla="*/ 571500 h 3171825"/>
              <a:gd name="connsiteX8" fmla="*/ 1914525 w 2499991"/>
              <a:gd name="connsiteY8" fmla="*/ 200025 h 3171825"/>
              <a:gd name="connsiteX9" fmla="*/ 2066925 w 2499991"/>
              <a:gd name="connsiteY9" fmla="*/ 57150 h 3171825"/>
              <a:gd name="connsiteX10" fmla="*/ 2152650 w 2499991"/>
              <a:gd name="connsiteY10" fmla="*/ 0 h 3171825"/>
              <a:gd name="connsiteX11" fmla="*/ 2247900 w 2499991"/>
              <a:gd name="connsiteY11" fmla="*/ 28575 h 3171825"/>
              <a:gd name="connsiteX12" fmla="*/ 2400300 w 2499991"/>
              <a:gd name="connsiteY12" fmla="*/ 171450 h 3171825"/>
              <a:gd name="connsiteX13" fmla="*/ 2499991 w 2499991"/>
              <a:gd name="connsiteY13" fmla="*/ 364754 h 3171825"/>
              <a:gd name="connsiteX0" fmla="*/ 2498343 w 2499991"/>
              <a:gd name="connsiteY0" fmla="*/ 1429160 h 3180235"/>
              <a:gd name="connsiteX1" fmla="*/ 2496051 w 2499991"/>
              <a:gd name="connsiteY1" fmla="*/ 3180235 h 3180235"/>
              <a:gd name="connsiteX2" fmla="*/ 0 w 2499991"/>
              <a:gd name="connsiteY2" fmla="*/ 3163781 h 3180235"/>
              <a:gd name="connsiteX3" fmla="*/ 495300 w 2499991"/>
              <a:gd name="connsiteY3" fmla="*/ 3028950 h 3180235"/>
              <a:gd name="connsiteX4" fmla="*/ 838200 w 2499991"/>
              <a:gd name="connsiteY4" fmla="*/ 2695575 h 3180235"/>
              <a:gd name="connsiteX5" fmla="*/ 1152525 w 2499991"/>
              <a:gd name="connsiteY5" fmla="*/ 2133600 h 3180235"/>
              <a:gd name="connsiteX6" fmla="*/ 1504950 w 2499991"/>
              <a:gd name="connsiteY6" fmla="*/ 1209675 h 3180235"/>
              <a:gd name="connsiteX7" fmla="*/ 1743075 w 2499991"/>
              <a:gd name="connsiteY7" fmla="*/ 571500 h 3180235"/>
              <a:gd name="connsiteX8" fmla="*/ 1914525 w 2499991"/>
              <a:gd name="connsiteY8" fmla="*/ 200025 h 3180235"/>
              <a:gd name="connsiteX9" fmla="*/ 2066925 w 2499991"/>
              <a:gd name="connsiteY9" fmla="*/ 57150 h 3180235"/>
              <a:gd name="connsiteX10" fmla="*/ 2152650 w 2499991"/>
              <a:gd name="connsiteY10" fmla="*/ 0 h 3180235"/>
              <a:gd name="connsiteX11" fmla="*/ 2247900 w 2499991"/>
              <a:gd name="connsiteY11" fmla="*/ 28575 h 3180235"/>
              <a:gd name="connsiteX12" fmla="*/ 2400300 w 2499991"/>
              <a:gd name="connsiteY12" fmla="*/ 171450 h 3180235"/>
              <a:gd name="connsiteX13" fmla="*/ 2499991 w 2499991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12058 w 2516749"/>
              <a:gd name="connsiteY3" fmla="*/ 302895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54958 w 2516749"/>
              <a:gd name="connsiteY4" fmla="*/ 2695575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69283 w 2516749"/>
              <a:gd name="connsiteY5" fmla="*/ 2133600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21708 w 2516749"/>
              <a:gd name="connsiteY6" fmla="*/ 1209675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1283 w 2516749"/>
              <a:gd name="connsiteY8" fmla="*/ 200025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9663 w 2516749"/>
              <a:gd name="connsiteY8" fmla="*/ 208434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9663 w 2516749"/>
              <a:gd name="connsiteY8" fmla="*/ 208434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9663 w 2516749"/>
              <a:gd name="connsiteY8" fmla="*/ 208434 h 3180235"/>
              <a:gd name="connsiteX9" fmla="*/ 2083683 w 2516749"/>
              <a:gd name="connsiteY9" fmla="*/ 57150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29160 h 3180235"/>
              <a:gd name="connsiteX1" fmla="*/ 2512809 w 2516749"/>
              <a:gd name="connsiteY1" fmla="*/ 3180235 h 3180235"/>
              <a:gd name="connsiteX2" fmla="*/ 0 w 2516749"/>
              <a:gd name="connsiteY2" fmla="*/ 3174994 h 3180235"/>
              <a:gd name="connsiteX3" fmla="*/ 506471 w 2516749"/>
              <a:gd name="connsiteY3" fmla="*/ 3020540 h 3180235"/>
              <a:gd name="connsiteX4" fmla="*/ 843785 w 2516749"/>
              <a:gd name="connsiteY4" fmla="*/ 2687166 h 3180235"/>
              <a:gd name="connsiteX5" fmla="*/ 1155316 w 2516749"/>
              <a:gd name="connsiteY5" fmla="*/ 2130796 h 3180235"/>
              <a:gd name="connsiteX6" fmla="*/ 1510536 w 2516749"/>
              <a:gd name="connsiteY6" fmla="*/ 1204069 h 3180235"/>
              <a:gd name="connsiteX7" fmla="*/ 1759833 w 2516749"/>
              <a:gd name="connsiteY7" fmla="*/ 571500 h 3180235"/>
              <a:gd name="connsiteX8" fmla="*/ 1939663 w 2516749"/>
              <a:gd name="connsiteY8" fmla="*/ 208434 h 3180235"/>
              <a:gd name="connsiteX9" fmla="*/ 2075304 w 2516749"/>
              <a:gd name="connsiteY9" fmla="*/ 51544 h 3180235"/>
              <a:gd name="connsiteX10" fmla="*/ 2169408 w 2516749"/>
              <a:gd name="connsiteY10" fmla="*/ 0 h 3180235"/>
              <a:gd name="connsiteX11" fmla="*/ 2264658 w 2516749"/>
              <a:gd name="connsiteY11" fmla="*/ 28575 h 3180235"/>
              <a:gd name="connsiteX12" fmla="*/ 2417058 w 2516749"/>
              <a:gd name="connsiteY12" fmla="*/ 171450 h 3180235"/>
              <a:gd name="connsiteX13" fmla="*/ 2516749 w 2516749"/>
              <a:gd name="connsiteY13" fmla="*/ 364754 h 3180235"/>
              <a:gd name="connsiteX0" fmla="*/ 2515101 w 2516749"/>
              <a:gd name="connsiteY0" fmla="*/ 1417947 h 3169022"/>
              <a:gd name="connsiteX1" fmla="*/ 2512809 w 2516749"/>
              <a:gd name="connsiteY1" fmla="*/ 3169022 h 3169022"/>
              <a:gd name="connsiteX2" fmla="*/ 0 w 2516749"/>
              <a:gd name="connsiteY2" fmla="*/ 3163781 h 3169022"/>
              <a:gd name="connsiteX3" fmla="*/ 506471 w 2516749"/>
              <a:gd name="connsiteY3" fmla="*/ 3009327 h 3169022"/>
              <a:gd name="connsiteX4" fmla="*/ 843785 w 2516749"/>
              <a:gd name="connsiteY4" fmla="*/ 2675953 h 3169022"/>
              <a:gd name="connsiteX5" fmla="*/ 1155316 w 2516749"/>
              <a:gd name="connsiteY5" fmla="*/ 2119583 h 3169022"/>
              <a:gd name="connsiteX6" fmla="*/ 1510536 w 2516749"/>
              <a:gd name="connsiteY6" fmla="*/ 1192856 h 3169022"/>
              <a:gd name="connsiteX7" fmla="*/ 1759833 w 2516749"/>
              <a:gd name="connsiteY7" fmla="*/ 560287 h 3169022"/>
              <a:gd name="connsiteX8" fmla="*/ 1939663 w 2516749"/>
              <a:gd name="connsiteY8" fmla="*/ 197221 h 3169022"/>
              <a:gd name="connsiteX9" fmla="*/ 2075304 w 2516749"/>
              <a:gd name="connsiteY9" fmla="*/ 40331 h 3169022"/>
              <a:gd name="connsiteX10" fmla="*/ 2169408 w 2516749"/>
              <a:gd name="connsiteY10" fmla="*/ 0 h 3169022"/>
              <a:gd name="connsiteX11" fmla="*/ 2264658 w 2516749"/>
              <a:gd name="connsiteY11" fmla="*/ 17362 h 3169022"/>
              <a:gd name="connsiteX12" fmla="*/ 2417058 w 2516749"/>
              <a:gd name="connsiteY12" fmla="*/ 160237 h 3169022"/>
              <a:gd name="connsiteX13" fmla="*/ 2516749 w 2516749"/>
              <a:gd name="connsiteY13" fmla="*/ 353541 h 3169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16749" h="3169022">
                <a:moveTo>
                  <a:pt x="2515101" y="1417947"/>
                </a:moveTo>
                <a:cubicBezTo>
                  <a:pt x="2511926" y="1708391"/>
                  <a:pt x="2520091" y="2851454"/>
                  <a:pt x="2512809" y="3169022"/>
                </a:cubicBezTo>
                <a:lnTo>
                  <a:pt x="0" y="3163781"/>
                </a:lnTo>
                <a:cubicBezTo>
                  <a:pt x="273485" y="3133474"/>
                  <a:pt x="258820" y="3097767"/>
                  <a:pt x="506471" y="3009327"/>
                </a:cubicBezTo>
                <a:cubicBezTo>
                  <a:pt x="633805" y="2920628"/>
                  <a:pt x="744381" y="2795488"/>
                  <a:pt x="843785" y="2675953"/>
                </a:cubicBezTo>
                <a:cubicBezTo>
                  <a:pt x="963456" y="2499841"/>
                  <a:pt x="1069162" y="2318121"/>
                  <a:pt x="1155316" y="2119583"/>
                </a:cubicBezTo>
                <a:cubicBezTo>
                  <a:pt x="1273723" y="1810674"/>
                  <a:pt x="1400509" y="1504569"/>
                  <a:pt x="1510536" y="1192856"/>
                </a:cubicBezTo>
                <a:lnTo>
                  <a:pt x="1759833" y="560287"/>
                </a:lnTo>
                <a:cubicBezTo>
                  <a:pt x="1819776" y="439265"/>
                  <a:pt x="1860168" y="312636"/>
                  <a:pt x="1939663" y="197221"/>
                </a:cubicBezTo>
                <a:cubicBezTo>
                  <a:pt x="1979291" y="135581"/>
                  <a:pt x="2027297" y="90759"/>
                  <a:pt x="2075304" y="40331"/>
                </a:cubicBezTo>
                <a:lnTo>
                  <a:pt x="2169408" y="0"/>
                </a:lnTo>
                <a:lnTo>
                  <a:pt x="2264658" y="17362"/>
                </a:lnTo>
                <a:lnTo>
                  <a:pt x="2417058" y="160237"/>
                </a:lnTo>
                <a:cubicBezTo>
                  <a:pt x="2445633" y="223737"/>
                  <a:pt x="2488174" y="290041"/>
                  <a:pt x="2516749" y="353541"/>
                </a:cubicBezTo>
              </a:path>
            </a:pathLst>
          </a:custGeom>
          <a:solidFill>
            <a:srgbClr val="00FFFF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5391150" y="4257675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0.32</a:t>
            </a: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4181475" y="4257675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0.68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4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figure plots the power of a 5 percent significance test as a function of the distance separating the actual value of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and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0</a:t>
            </a:r>
            <a:r>
              <a:rPr lang="en-GB" sz="1500" b="1"/>
              <a:t>, measured in terms of the standard deviation of the distribution of </a:t>
            </a:r>
            <a:r>
              <a:rPr lang="en-GB" sz="1500" b="1" i="1"/>
              <a:t>X</a:t>
            </a:r>
            <a:r>
              <a:rPr lang="en-GB" sz="1500" b="1"/>
              <a:t>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210950" name="Line 6"/>
          <p:cNvSpPr>
            <a:spLocks noChangeShapeType="1"/>
          </p:cNvSpPr>
          <p:nvPr/>
        </p:nvSpPr>
        <p:spPr bwMode="auto">
          <a:xfrm>
            <a:off x="1768475" y="6311900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0952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33525" y="4867275"/>
            <a:ext cx="674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Distance between the actual value of </a:t>
            </a:r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dirty="0" smtClean="0"/>
              <a:t> and </a:t>
            </a:r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 (standard deviations)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197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As is intuitively obvious, the greater is the discrepancy, the greater is the probability of </a:t>
            </a:r>
            <a:r>
              <a:rPr lang="en-GB" sz="1500" b="1" i="1"/>
              <a:t>H</a:t>
            </a:r>
            <a:r>
              <a:rPr lang="en-GB" sz="1500" b="1" baseline="-25000"/>
              <a:t>0</a:t>
            </a:r>
            <a:r>
              <a:rPr lang="en-GB" sz="1500" b="1"/>
              <a:t>: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0</a:t>
            </a:r>
            <a:r>
              <a:rPr lang="en-GB" sz="1500" b="1"/>
              <a:t> being rejected.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211974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533525" y="4867275"/>
            <a:ext cx="674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Distance between the actual value of </a:t>
            </a:r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dirty="0" smtClean="0"/>
              <a:t> and </a:t>
            </a:r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 (standard deviations)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now return to the original value of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1</a:t>
            </a:r>
            <a:r>
              <a:rPr lang="en-GB" sz="1500" b="1"/>
              <a:t> and again consider the case where </a:t>
            </a:r>
            <a:r>
              <a:rPr lang="en-GB" sz="1500" b="1" i="1"/>
              <a:t>H</a:t>
            </a:r>
            <a:r>
              <a:rPr lang="en-GB" sz="1500" b="1" baseline="-25000"/>
              <a:t>0</a:t>
            </a:r>
            <a:r>
              <a:rPr lang="en-GB" sz="1500" b="1"/>
              <a:t>: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0</a:t>
            </a:r>
            <a:r>
              <a:rPr lang="en-GB" sz="1500" b="1"/>
              <a:t> is false and </a:t>
            </a:r>
            <a:r>
              <a:rPr lang="en-GB" sz="1500" b="1" i="1"/>
              <a:t>H</a:t>
            </a:r>
            <a:r>
              <a:rPr lang="en-GB" sz="1500" b="1" baseline="-25000"/>
              <a:t>1</a:t>
            </a:r>
            <a:r>
              <a:rPr lang="en-GB" sz="1500" b="1"/>
              <a:t>: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1</a:t>
            </a:r>
            <a:r>
              <a:rPr lang="en-GB" sz="1500" b="1"/>
              <a:t> is true.  What difference does it make if we perform a 1 percent test, instead of a 5 percent test?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212999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15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17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19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2019299" y="5000625"/>
            <a:ext cx="1333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6862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25" name="Straight Arrow Connector 24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  <p:cxnSp>
        <p:nvCxnSpPr>
          <p:cNvPr id="32" name="Straight Arrow Connector 31"/>
          <p:cNvCxnSpPr>
            <a:cxnSpLocks noChangeAspect="1"/>
          </p:cNvCxnSpPr>
          <p:nvPr/>
        </p:nvCxnSpPr>
        <p:spPr bwMode="auto">
          <a:xfrm flipH="1">
            <a:off x="6324600" y="250507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6429375" y="2219325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34" name="Text Box 102"/>
          <p:cNvSpPr txBox="1">
            <a:spLocks noChangeArrowheads="1"/>
          </p:cNvSpPr>
          <p:nvPr/>
        </p:nvSpPr>
        <p:spPr bwMode="auto">
          <a:xfrm>
            <a:off x="1695450" y="4335463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5" name="Straight Arrow Connector 34"/>
          <p:cNvCxnSpPr>
            <a:cxnSpLocks noChangeAspect="1"/>
          </p:cNvCxnSpPr>
          <p:nvPr/>
        </p:nvCxnSpPr>
        <p:spPr bwMode="auto">
          <a:xfrm>
            <a:off x="20669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 Box 102"/>
          <p:cNvSpPr txBox="1">
            <a:spLocks noChangeArrowheads="1"/>
          </p:cNvSpPr>
          <p:nvPr/>
        </p:nvSpPr>
        <p:spPr bwMode="auto">
          <a:xfrm>
            <a:off x="6105525" y="4334400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7" name="Straight Arrow Connector 36"/>
          <p:cNvCxnSpPr>
            <a:cxnSpLocks noChangeAspect="1"/>
          </p:cNvCxnSpPr>
          <p:nvPr/>
        </p:nvCxnSpPr>
        <p:spPr bwMode="auto">
          <a:xfrm flipH="1">
            <a:off x="58388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Freeform 37"/>
          <p:cNvSpPr>
            <a:spLocks noChangeAspect="1"/>
          </p:cNvSpPr>
          <p:nvPr/>
        </p:nvSpPr>
        <p:spPr bwMode="auto">
          <a:xfrm flipH="1">
            <a:off x="2142378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39" name="Freeform 38"/>
          <p:cNvSpPr>
            <a:spLocks noChangeAspect="1"/>
          </p:cNvSpPr>
          <p:nvPr/>
        </p:nvSpPr>
        <p:spPr bwMode="auto">
          <a:xfrm>
            <a:off x="5638053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048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791200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(1% test)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401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figure shows the acceptance region for the 1 percent test.</a:t>
            </a:r>
            <a:endParaRPr lang="en-GB" sz="1500"/>
          </a:p>
        </p:txBody>
      </p:sp>
      <p:sp>
        <p:nvSpPr>
          <p:cNvPr id="214022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16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32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34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" name="TextBox 34"/>
          <p:cNvSpPr txBox="1"/>
          <p:nvPr/>
        </p:nvSpPr>
        <p:spPr>
          <a:xfrm>
            <a:off x="2019299" y="5000625"/>
            <a:ext cx="1333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46862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39" name="Straight Arrow Connector 38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  <p:cxnSp>
        <p:nvCxnSpPr>
          <p:cNvPr id="41" name="Straight Arrow Connector 40"/>
          <p:cNvCxnSpPr>
            <a:cxnSpLocks noChangeAspect="1"/>
          </p:cNvCxnSpPr>
          <p:nvPr/>
        </p:nvCxnSpPr>
        <p:spPr bwMode="auto">
          <a:xfrm flipH="1">
            <a:off x="6324600" y="250507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TextBox 41"/>
          <p:cNvSpPr txBox="1"/>
          <p:nvPr/>
        </p:nvSpPr>
        <p:spPr>
          <a:xfrm>
            <a:off x="6429375" y="2219325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43" name="Text Box 102"/>
          <p:cNvSpPr txBox="1">
            <a:spLocks noChangeArrowheads="1"/>
          </p:cNvSpPr>
          <p:nvPr/>
        </p:nvSpPr>
        <p:spPr bwMode="auto">
          <a:xfrm>
            <a:off x="1695450" y="4335463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44" name="Straight Arrow Connector 43"/>
          <p:cNvCxnSpPr>
            <a:cxnSpLocks noChangeAspect="1"/>
          </p:cNvCxnSpPr>
          <p:nvPr/>
        </p:nvCxnSpPr>
        <p:spPr bwMode="auto">
          <a:xfrm>
            <a:off x="20669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 Box 102"/>
          <p:cNvSpPr txBox="1">
            <a:spLocks noChangeArrowheads="1"/>
          </p:cNvSpPr>
          <p:nvPr/>
        </p:nvSpPr>
        <p:spPr bwMode="auto">
          <a:xfrm>
            <a:off x="6105525" y="4334400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46" name="Straight Arrow Connector 45"/>
          <p:cNvCxnSpPr>
            <a:cxnSpLocks noChangeAspect="1"/>
          </p:cNvCxnSpPr>
          <p:nvPr/>
        </p:nvCxnSpPr>
        <p:spPr bwMode="auto">
          <a:xfrm flipH="1">
            <a:off x="58388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Freeform 46"/>
          <p:cNvSpPr>
            <a:spLocks noChangeAspect="1"/>
          </p:cNvSpPr>
          <p:nvPr/>
        </p:nvSpPr>
        <p:spPr bwMode="auto">
          <a:xfrm flipH="1">
            <a:off x="2142378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48" name="Freeform 47"/>
          <p:cNvSpPr>
            <a:spLocks noChangeAspect="1"/>
          </p:cNvSpPr>
          <p:nvPr/>
        </p:nvSpPr>
        <p:spPr bwMode="auto">
          <a:xfrm>
            <a:off x="5638053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9048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5791200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(1% test)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504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probability of </a:t>
            </a:r>
            <a:r>
              <a:rPr lang="en-GB" sz="1500" b="1" i="1"/>
              <a:t>X</a:t>
            </a:r>
            <a:r>
              <a:rPr lang="en-GB" sz="1500" b="1"/>
              <a:t> lying in this region, given that it is actually distributed with mean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1</a:t>
            </a:r>
            <a:r>
              <a:rPr lang="en-GB" sz="1500" b="1"/>
              <a:t>, is shown as the yellow shaded area.  It is 0.34.  The probability of making a Type II error is therefore 0.34.</a:t>
            </a:r>
            <a:endParaRPr lang="en-GB" sz="1500"/>
          </a:p>
        </p:txBody>
      </p:sp>
      <p:sp>
        <p:nvSpPr>
          <p:cNvPr id="215051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17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20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2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2019299" y="5000625"/>
            <a:ext cx="1333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6862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27" name="Straight Arrow Connector 26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  <p:cxnSp>
        <p:nvCxnSpPr>
          <p:cNvPr id="29" name="Straight Arrow Connector 28"/>
          <p:cNvCxnSpPr>
            <a:cxnSpLocks noChangeAspect="1"/>
          </p:cNvCxnSpPr>
          <p:nvPr/>
        </p:nvCxnSpPr>
        <p:spPr bwMode="auto">
          <a:xfrm flipH="1">
            <a:off x="6324600" y="250507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6429375" y="2219325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31" name="Text Box 102"/>
          <p:cNvSpPr txBox="1">
            <a:spLocks noChangeArrowheads="1"/>
          </p:cNvSpPr>
          <p:nvPr/>
        </p:nvSpPr>
        <p:spPr bwMode="auto">
          <a:xfrm>
            <a:off x="1695450" y="4335463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2" name="Straight Arrow Connector 31"/>
          <p:cNvCxnSpPr>
            <a:cxnSpLocks noChangeAspect="1"/>
          </p:cNvCxnSpPr>
          <p:nvPr/>
        </p:nvCxnSpPr>
        <p:spPr bwMode="auto">
          <a:xfrm>
            <a:off x="20669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 Box 102"/>
          <p:cNvSpPr txBox="1">
            <a:spLocks noChangeArrowheads="1"/>
          </p:cNvSpPr>
          <p:nvPr/>
        </p:nvSpPr>
        <p:spPr bwMode="auto">
          <a:xfrm>
            <a:off x="6105525" y="4334400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4" name="Straight Arrow Connector 33"/>
          <p:cNvCxnSpPr>
            <a:cxnSpLocks noChangeAspect="1"/>
          </p:cNvCxnSpPr>
          <p:nvPr/>
        </p:nvCxnSpPr>
        <p:spPr bwMode="auto">
          <a:xfrm flipH="1">
            <a:off x="58388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Freeform 34"/>
          <p:cNvSpPr>
            <a:spLocks noChangeAspect="1"/>
          </p:cNvSpPr>
          <p:nvPr/>
        </p:nvSpPr>
        <p:spPr bwMode="auto">
          <a:xfrm flipH="1">
            <a:off x="2142378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36" name="Freeform 35"/>
          <p:cNvSpPr>
            <a:spLocks noChangeAspect="1"/>
          </p:cNvSpPr>
          <p:nvPr/>
        </p:nvSpPr>
        <p:spPr bwMode="auto">
          <a:xfrm>
            <a:off x="5638053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39" name="Freeform 9"/>
          <p:cNvSpPr>
            <a:spLocks/>
          </p:cNvSpPr>
          <p:nvPr/>
        </p:nvSpPr>
        <p:spPr bwMode="auto">
          <a:xfrm>
            <a:off x="4017098" y="2450406"/>
            <a:ext cx="1635987" cy="2464493"/>
          </a:xfrm>
          <a:custGeom>
            <a:avLst/>
            <a:gdLst>
              <a:gd name="T0" fmla="*/ 978 w 984"/>
              <a:gd name="T1" fmla="*/ 0 h 1578"/>
              <a:gd name="T2" fmla="*/ 984 w 984"/>
              <a:gd name="T3" fmla="*/ 1578 h 1578"/>
              <a:gd name="T4" fmla="*/ 0 w 984"/>
              <a:gd name="T5" fmla="*/ 1578 h 1578"/>
              <a:gd name="T6" fmla="*/ 114 w 984"/>
              <a:gd name="T7" fmla="*/ 1554 h 1578"/>
              <a:gd name="T8" fmla="*/ 252 w 984"/>
              <a:gd name="T9" fmla="*/ 1488 h 1578"/>
              <a:gd name="T10" fmla="*/ 372 w 984"/>
              <a:gd name="T11" fmla="*/ 1368 h 1578"/>
              <a:gd name="T12" fmla="*/ 474 w 984"/>
              <a:gd name="T13" fmla="*/ 1212 h 1578"/>
              <a:gd name="T14" fmla="*/ 570 w 984"/>
              <a:gd name="T15" fmla="*/ 1026 h 1578"/>
              <a:gd name="T16" fmla="*/ 702 w 984"/>
              <a:gd name="T17" fmla="*/ 708 h 1578"/>
              <a:gd name="T18" fmla="*/ 792 w 984"/>
              <a:gd name="T19" fmla="*/ 462 h 1578"/>
              <a:gd name="T20" fmla="*/ 852 w 984"/>
              <a:gd name="T21" fmla="*/ 294 h 1578"/>
              <a:gd name="T22" fmla="*/ 930 w 984"/>
              <a:gd name="T23" fmla="*/ 102 h 1578"/>
              <a:gd name="T24" fmla="*/ 960 w 984"/>
              <a:gd name="T25" fmla="*/ 42 h 1578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632 w 10473"/>
              <a:gd name="connsiteY3" fmla="*/ 9848 h 10000"/>
              <a:gd name="connsiteX4" fmla="*/ 3034 w 10473"/>
              <a:gd name="connsiteY4" fmla="*/ 9430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34 w 10473"/>
              <a:gd name="connsiteY4" fmla="*/ 9430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10015 w 10473"/>
              <a:gd name="connsiteY11" fmla="*/ 665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10015 w 10473"/>
              <a:gd name="connsiteY11" fmla="*/ 665 h 10000"/>
              <a:gd name="connsiteX12" fmla="*/ 10305 w 10473"/>
              <a:gd name="connsiteY12" fmla="*/ 304 h 10000"/>
              <a:gd name="connsiteX0" fmla="*/ 10427 w 10473"/>
              <a:gd name="connsiteY0" fmla="*/ 0 h 9838"/>
              <a:gd name="connsiteX1" fmla="*/ 10473 w 10473"/>
              <a:gd name="connsiteY1" fmla="*/ 9838 h 9838"/>
              <a:gd name="connsiteX2" fmla="*/ 0 w 10473"/>
              <a:gd name="connsiteY2" fmla="*/ 9828 h 9838"/>
              <a:gd name="connsiteX3" fmla="*/ 1586 w 10473"/>
              <a:gd name="connsiteY3" fmla="*/ 9629 h 9838"/>
              <a:gd name="connsiteX4" fmla="*/ 3019 w 10473"/>
              <a:gd name="connsiteY4" fmla="*/ 9201 h 9838"/>
              <a:gd name="connsiteX5" fmla="*/ 4253 w 10473"/>
              <a:gd name="connsiteY5" fmla="*/ 8507 h 9838"/>
              <a:gd name="connsiteX6" fmla="*/ 5351 w 10473"/>
              <a:gd name="connsiteY6" fmla="*/ 7557 h 9838"/>
              <a:gd name="connsiteX7" fmla="*/ 6327 w 10473"/>
              <a:gd name="connsiteY7" fmla="*/ 6350 h 9838"/>
              <a:gd name="connsiteX8" fmla="*/ 7607 w 10473"/>
              <a:gd name="connsiteY8" fmla="*/ 4325 h 9838"/>
              <a:gd name="connsiteX9" fmla="*/ 8522 w 10473"/>
              <a:gd name="connsiteY9" fmla="*/ 2766 h 9838"/>
              <a:gd name="connsiteX10" fmla="*/ 9178 w 10473"/>
              <a:gd name="connsiteY10" fmla="*/ 1720 h 9838"/>
              <a:gd name="connsiteX11" fmla="*/ 10015 w 10473"/>
              <a:gd name="connsiteY11" fmla="*/ 503 h 9838"/>
              <a:gd name="connsiteX12" fmla="*/ 10305 w 10473"/>
              <a:gd name="connsiteY12" fmla="*/ 142 h 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73" h="9838">
                <a:moveTo>
                  <a:pt x="10427" y="0"/>
                </a:moveTo>
                <a:cubicBezTo>
                  <a:pt x="10447" y="3333"/>
                  <a:pt x="10453" y="6505"/>
                  <a:pt x="10473" y="9838"/>
                </a:cubicBezTo>
                <a:lnTo>
                  <a:pt x="0" y="9828"/>
                </a:lnTo>
                <a:lnTo>
                  <a:pt x="1586" y="9629"/>
                </a:lnTo>
                <a:lnTo>
                  <a:pt x="3019" y="9201"/>
                </a:lnTo>
                <a:lnTo>
                  <a:pt x="4253" y="8507"/>
                </a:lnTo>
                <a:lnTo>
                  <a:pt x="5351" y="7557"/>
                </a:lnTo>
                <a:lnTo>
                  <a:pt x="6327" y="6350"/>
                </a:lnTo>
                <a:lnTo>
                  <a:pt x="7607" y="4325"/>
                </a:lnTo>
                <a:lnTo>
                  <a:pt x="8522" y="2766"/>
                </a:lnTo>
                <a:lnTo>
                  <a:pt x="9178" y="1720"/>
                </a:lnTo>
                <a:lnTo>
                  <a:pt x="10015" y="503"/>
                </a:lnTo>
                <a:lnTo>
                  <a:pt x="10305" y="142"/>
                </a:lnTo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5048250" y="3924300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0.34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048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791200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(1% test)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606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have seen that the probability of making a Type II error with a 5 percent test, given by the blue shaded area, was 0.15.   This illustrates the trade-off between the risks of Type I and Type II error.</a:t>
            </a:r>
            <a:endParaRPr lang="en-GB" sz="1500"/>
          </a:p>
        </p:txBody>
      </p:sp>
      <p:sp>
        <p:nvSpPr>
          <p:cNvPr id="216074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18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20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2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2019299" y="5000625"/>
            <a:ext cx="1333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6862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27" name="Straight Arrow Connector 26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  <p:cxnSp>
        <p:nvCxnSpPr>
          <p:cNvPr id="29" name="Straight Arrow Connector 28"/>
          <p:cNvCxnSpPr>
            <a:cxnSpLocks noChangeAspect="1"/>
          </p:cNvCxnSpPr>
          <p:nvPr/>
        </p:nvCxnSpPr>
        <p:spPr bwMode="auto">
          <a:xfrm flipH="1">
            <a:off x="6324600" y="250507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6429375" y="2219325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31" name="Text Box 102"/>
          <p:cNvSpPr txBox="1">
            <a:spLocks noChangeArrowheads="1"/>
          </p:cNvSpPr>
          <p:nvPr/>
        </p:nvSpPr>
        <p:spPr bwMode="auto">
          <a:xfrm>
            <a:off x="1695450" y="4335463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2" name="Straight Arrow Connector 31"/>
          <p:cNvCxnSpPr>
            <a:cxnSpLocks noChangeAspect="1"/>
          </p:cNvCxnSpPr>
          <p:nvPr/>
        </p:nvCxnSpPr>
        <p:spPr bwMode="auto">
          <a:xfrm>
            <a:off x="20669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 Box 102"/>
          <p:cNvSpPr txBox="1">
            <a:spLocks noChangeArrowheads="1"/>
          </p:cNvSpPr>
          <p:nvPr/>
        </p:nvSpPr>
        <p:spPr bwMode="auto">
          <a:xfrm>
            <a:off x="6105525" y="4334400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4" name="Straight Arrow Connector 33"/>
          <p:cNvCxnSpPr>
            <a:cxnSpLocks noChangeAspect="1"/>
          </p:cNvCxnSpPr>
          <p:nvPr/>
        </p:nvCxnSpPr>
        <p:spPr bwMode="auto">
          <a:xfrm flipH="1">
            <a:off x="58388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Freeform 34"/>
          <p:cNvSpPr>
            <a:spLocks noChangeAspect="1"/>
          </p:cNvSpPr>
          <p:nvPr/>
        </p:nvSpPr>
        <p:spPr bwMode="auto">
          <a:xfrm flipH="1">
            <a:off x="2142378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36" name="Freeform 35"/>
          <p:cNvSpPr>
            <a:spLocks noChangeAspect="1"/>
          </p:cNvSpPr>
          <p:nvPr/>
        </p:nvSpPr>
        <p:spPr bwMode="auto">
          <a:xfrm>
            <a:off x="5638053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4017098" y="2450406"/>
            <a:ext cx="1635987" cy="2464493"/>
          </a:xfrm>
          <a:custGeom>
            <a:avLst/>
            <a:gdLst>
              <a:gd name="T0" fmla="*/ 978 w 984"/>
              <a:gd name="T1" fmla="*/ 0 h 1578"/>
              <a:gd name="T2" fmla="*/ 984 w 984"/>
              <a:gd name="T3" fmla="*/ 1578 h 1578"/>
              <a:gd name="T4" fmla="*/ 0 w 984"/>
              <a:gd name="T5" fmla="*/ 1578 h 1578"/>
              <a:gd name="T6" fmla="*/ 114 w 984"/>
              <a:gd name="T7" fmla="*/ 1554 h 1578"/>
              <a:gd name="T8" fmla="*/ 252 w 984"/>
              <a:gd name="T9" fmla="*/ 1488 h 1578"/>
              <a:gd name="T10" fmla="*/ 372 w 984"/>
              <a:gd name="T11" fmla="*/ 1368 h 1578"/>
              <a:gd name="T12" fmla="*/ 474 w 984"/>
              <a:gd name="T13" fmla="*/ 1212 h 1578"/>
              <a:gd name="T14" fmla="*/ 570 w 984"/>
              <a:gd name="T15" fmla="*/ 1026 h 1578"/>
              <a:gd name="T16" fmla="*/ 702 w 984"/>
              <a:gd name="T17" fmla="*/ 708 h 1578"/>
              <a:gd name="T18" fmla="*/ 792 w 984"/>
              <a:gd name="T19" fmla="*/ 462 h 1578"/>
              <a:gd name="T20" fmla="*/ 852 w 984"/>
              <a:gd name="T21" fmla="*/ 294 h 1578"/>
              <a:gd name="T22" fmla="*/ 930 w 984"/>
              <a:gd name="T23" fmla="*/ 102 h 1578"/>
              <a:gd name="T24" fmla="*/ 960 w 984"/>
              <a:gd name="T25" fmla="*/ 42 h 1578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632 w 10473"/>
              <a:gd name="connsiteY3" fmla="*/ 9848 h 10000"/>
              <a:gd name="connsiteX4" fmla="*/ 3034 w 10473"/>
              <a:gd name="connsiteY4" fmla="*/ 9430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34 w 10473"/>
              <a:gd name="connsiteY4" fmla="*/ 9430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10015 w 10473"/>
              <a:gd name="connsiteY11" fmla="*/ 665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10015 w 10473"/>
              <a:gd name="connsiteY11" fmla="*/ 665 h 10000"/>
              <a:gd name="connsiteX12" fmla="*/ 10305 w 10473"/>
              <a:gd name="connsiteY12" fmla="*/ 304 h 10000"/>
              <a:gd name="connsiteX0" fmla="*/ 10427 w 10473"/>
              <a:gd name="connsiteY0" fmla="*/ 0 h 9838"/>
              <a:gd name="connsiteX1" fmla="*/ 10473 w 10473"/>
              <a:gd name="connsiteY1" fmla="*/ 9838 h 9838"/>
              <a:gd name="connsiteX2" fmla="*/ 0 w 10473"/>
              <a:gd name="connsiteY2" fmla="*/ 9828 h 9838"/>
              <a:gd name="connsiteX3" fmla="*/ 1586 w 10473"/>
              <a:gd name="connsiteY3" fmla="*/ 9629 h 9838"/>
              <a:gd name="connsiteX4" fmla="*/ 3019 w 10473"/>
              <a:gd name="connsiteY4" fmla="*/ 9201 h 9838"/>
              <a:gd name="connsiteX5" fmla="*/ 4253 w 10473"/>
              <a:gd name="connsiteY5" fmla="*/ 8507 h 9838"/>
              <a:gd name="connsiteX6" fmla="*/ 5351 w 10473"/>
              <a:gd name="connsiteY6" fmla="*/ 7557 h 9838"/>
              <a:gd name="connsiteX7" fmla="*/ 6327 w 10473"/>
              <a:gd name="connsiteY7" fmla="*/ 6350 h 9838"/>
              <a:gd name="connsiteX8" fmla="*/ 7607 w 10473"/>
              <a:gd name="connsiteY8" fmla="*/ 4325 h 9838"/>
              <a:gd name="connsiteX9" fmla="*/ 8522 w 10473"/>
              <a:gd name="connsiteY9" fmla="*/ 2766 h 9838"/>
              <a:gd name="connsiteX10" fmla="*/ 9178 w 10473"/>
              <a:gd name="connsiteY10" fmla="*/ 1720 h 9838"/>
              <a:gd name="connsiteX11" fmla="*/ 10015 w 10473"/>
              <a:gd name="connsiteY11" fmla="*/ 503 h 9838"/>
              <a:gd name="connsiteX12" fmla="*/ 10305 w 10473"/>
              <a:gd name="connsiteY12" fmla="*/ 142 h 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73" h="9838">
                <a:moveTo>
                  <a:pt x="10427" y="0"/>
                </a:moveTo>
                <a:cubicBezTo>
                  <a:pt x="10447" y="3333"/>
                  <a:pt x="10453" y="6505"/>
                  <a:pt x="10473" y="9838"/>
                </a:cubicBezTo>
                <a:lnTo>
                  <a:pt x="0" y="9828"/>
                </a:lnTo>
                <a:lnTo>
                  <a:pt x="1586" y="9629"/>
                </a:lnTo>
                <a:lnTo>
                  <a:pt x="3019" y="9201"/>
                </a:lnTo>
                <a:lnTo>
                  <a:pt x="4253" y="8507"/>
                </a:lnTo>
                <a:lnTo>
                  <a:pt x="5351" y="7557"/>
                </a:lnTo>
                <a:lnTo>
                  <a:pt x="6327" y="6350"/>
                </a:lnTo>
                <a:lnTo>
                  <a:pt x="7607" y="4325"/>
                </a:lnTo>
                <a:lnTo>
                  <a:pt x="8522" y="2766"/>
                </a:lnTo>
                <a:lnTo>
                  <a:pt x="9178" y="1720"/>
                </a:lnTo>
                <a:lnTo>
                  <a:pt x="10015" y="503"/>
                </a:lnTo>
                <a:lnTo>
                  <a:pt x="10305" y="142"/>
                </a:lnTo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" name="Freeform 39"/>
          <p:cNvSpPr>
            <a:spLocks noChangeAspect="1"/>
          </p:cNvSpPr>
          <p:nvPr/>
        </p:nvSpPr>
        <p:spPr bwMode="auto">
          <a:xfrm>
            <a:off x="4000343" y="3362420"/>
            <a:ext cx="1266381" cy="1550423"/>
          </a:xfrm>
          <a:custGeom>
            <a:avLst/>
            <a:gdLst>
              <a:gd name="T0" fmla="*/ 1390650 w 1390650"/>
              <a:gd name="T1" fmla="*/ 66734 h 1809750"/>
              <a:gd name="T2" fmla="*/ 1371730 w 1390650"/>
              <a:gd name="T3" fmla="*/ 1801806 h 1809750"/>
              <a:gd name="T4" fmla="*/ 0 w 1390650"/>
              <a:gd name="T5" fmla="*/ 1792273 h 1809750"/>
              <a:gd name="T6" fmla="*/ 331107 w 1390650"/>
              <a:gd name="T7" fmla="*/ 1696939 h 1809750"/>
              <a:gd name="T8" fmla="*/ 662214 w 1390650"/>
              <a:gd name="T9" fmla="*/ 1477672 h 1809750"/>
              <a:gd name="T10" fmla="*/ 908180 w 1390650"/>
              <a:gd name="T11" fmla="*/ 1134470 h 1809750"/>
              <a:gd name="T12" fmla="*/ 1144685 w 1390650"/>
              <a:gd name="T13" fmla="*/ 638735 h 1809750"/>
              <a:gd name="T14" fmla="*/ 1390650 w 1390650"/>
              <a:gd name="T15" fmla="*/ 0 h 1809750"/>
              <a:gd name="connsiteX0" fmla="*/ 1489015 w 1489015"/>
              <a:gd name="connsiteY0" fmla="*/ 66734 h 1825081"/>
              <a:gd name="connsiteX1" fmla="*/ 1470095 w 1489015"/>
              <a:gd name="connsiteY1" fmla="*/ 1801806 h 1825081"/>
              <a:gd name="connsiteX2" fmla="*/ 0 w 1489015"/>
              <a:gd name="connsiteY2" fmla="*/ 1820291 h 1825081"/>
              <a:gd name="connsiteX3" fmla="*/ 429472 w 1489015"/>
              <a:gd name="connsiteY3" fmla="*/ 1696939 h 1825081"/>
              <a:gd name="connsiteX4" fmla="*/ 760579 w 1489015"/>
              <a:gd name="connsiteY4" fmla="*/ 1477672 h 1825081"/>
              <a:gd name="connsiteX5" fmla="*/ 1006545 w 1489015"/>
              <a:gd name="connsiteY5" fmla="*/ 1134470 h 1825081"/>
              <a:gd name="connsiteX6" fmla="*/ 1243050 w 1489015"/>
              <a:gd name="connsiteY6" fmla="*/ 638735 h 1825081"/>
              <a:gd name="connsiteX7" fmla="*/ 1489015 w 1489015"/>
              <a:gd name="connsiteY7" fmla="*/ 0 h 1825081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760579 w 1489015"/>
              <a:gd name="connsiteY4" fmla="*/ 1477672 h 1824220"/>
              <a:gd name="connsiteX5" fmla="*/ 1006545 w 1489015"/>
              <a:gd name="connsiteY5" fmla="*/ 1134470 h 1824220"/>
              <a:gd name="connsiteX6" fmla="*/ 1243050 w 1489015"/>
              <a:gd name="connsiteY6" fmla="*/ 638735 h 1824220"/>
              <a:gd name="connsiteX7" fmla="*/ 1489015 w 1489015"/>
              <a:gd name="connsiteY7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87571 w 1489015"/>
              <a:gd name="connsiteY4" fmla="*/ 1588490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88289 w 1489015"/>
              <a:gd name="connsiteY6" fmla="*/ 1319521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1694 w 1551694"/>
              <a:gd name="connsiteY0" fmla="*/ 66734 h 1824220"/>
              <a:gd name="connsiteX1" fmla="*/ 1546826 w 1551694"/>
              <a:gd name="connsiteY1" fmla="*/ 1824220 h 1824220"/>
              <a:gd name="connsiteX2" fmla="*/ 62679 w 1551694"/>
              <a:gd name="connsiteY2" fmla="*/ 1820291 h 1824220"/>
              <a:gd name="connsiteX3" fmla="*/ 298943 w 1551694"/>
              <a:gd name="connsiteY3" fmla="*/ 1770605 h 1824220"/>
              <a:gd name="connsiteX4" fmla="*/ 497772 w 1551694"/>
              <a:gd name="connsiteY4" fmla="*/ 1708147 h 1824220"/>
              <a:gd name="connsiteX5" fmla="*/ 661491 w 1551694"/>
              <a:gd name="connsiteY5" fmla="*/ 1613706 h 1824220"/>
              <a:gd name="connsiteX6" fmla="*/ 823258 w 1551694"/>
              <a:gd name="connsiteY6" fmla="*/ 1477672 h 1824220"/>
              <a:gd name="connsiteX7" fmla="*/ 950968 w 1551694"/>
              <a:gd name="connsiteY7" fmla="*/ 1319521 h 1824220"/>
              <a:gd name="connsiteX8" fmla="*/ 1069224 w 1551694"/>
              <a:gd name="connsiteY8" fmla="*/ 1134470 h 1824220"/>
              <a:gd name="connsiteX9" fmla="*/ 1305729 w 1551694"/>
              <a:gd name="connsiteY9" fmla="*/ 638735 h 1824220"/>
              <a:gd name="connsiteX10" fmla="*/ 1551694 w 1551694"/>
              <a:gd name="connsiteY10" fmla="*/ 0 h 1824220"/>
              <a:gd name="connsiteX0" fmla="*/ 1556756 w 1556756"/>
              <a:gd name="connsiteY0" fmla="*/ 66734 h 1824220"/>
              <a:gd name="connsiteX1" fmla="*/ 1551888 w 1556756"/>
              <a:gd name="connsiteY1" fmla="*/ 1824220 h 1824220"/>
              <a:gd name="connsiteX2" fmla="*/ 62120 w 1556756"/>
              <a:gd name="connsiteY2" fmla="*/ 1823094 h 1824220"/>
              <a:gd name="connsiteX3" fmla="*/ 304005 w 1556756"/>
              <a:gd name="connsiteY3" fmla="*/ 1770605 h 1824220"/>
              <a:gd name="connsiteX4" fmla="*/ 502834 w 1556756"/>
              <a:gd name="connsiteY4" fmla="*/ 1708147 h 1824220"/>
              <a:gd name="connsiteX5" fmla="*/ 666553 w 1556756"/>
              <a:gd name="connsiteY5" fmla="*/ 1613706 h 1824220"/>
              <a:gd name="connsiteX6" fmla="*/ 828320 w 1556756"/>
              <a:gd name="connsiteY6" fmla="*/ 1477672 h 1824220"/>
              <a:gd name="connsiteX7" fmla="*/ 956030 w 1556756"/>
              <a:gd name="connsiteY7" fmla="*/ 1319521 h 1824220"/>
              <a:gd name="connsiteX8" fmla="*/ 1074286 w 1556756"/>
              <a:gd name="connsiteY8" fmla="*/ 1134470 h 1824220"/>
              <a:gd name="connsiteX9" fmla="*/ 1310791 w 1556756"/>
              <a:gd name="connsiteY9" fmla="*/ 638735 h 1824220"/>
              <a:gd name="connsiteX10" fmla="*/ 1556756 w 1556756"/>
              <a:gd name="connsiteY10" fmla="*/ 0 h 1824220"/>
              <a:gd name="connsiteX0" fmla="*/ 1547957 w 1547957"/>
              <a:gd name="connsiteY0" fmla="*/ 66734 h 1824220"/>
              <a:gd name="connsiteX1" fmla="*/ 1543089 w 1547957"/>
              <a:gd name="connsiteY1" fmla="*/ 1824220 h 1824220"/>
              <a:gd name="connsiteX2" fmla="*/ 53321 w 1547957"/>
              <a:gd name="connsiteY2" fmla="*/ 1823094 h 1824220"/>
              <a:gd name="connsiteX3" fmla="*/ 295206 w 1547957"/>
              <a:gd name="connsiteY3" fmla="*/ 1770605 h 1824220"/>
              <a:gd name="connsiteX4" fmla="*/ 494035 w 1547957"/>
              <a:gd name="connsiteY4" fmla="*/ 1708147 h 1824220"/>
              <a:gd name="connsiteX5" fmla="*/ 657754 w 1547957"/>
              <a:gd name="connsiteY5" fmla="*/ 1613706 h 1824220"/>
              <a:gd name="connsiteX6" fmla="*/ 819521 w 1547957"/>
              <a:gd name="connsiteY6" fmla="*/ 1477672 h 1824220"/>
              <a:gd name="connsiteX7" fmla="*/ 947231 w 1547957"/>
              <a:gd name="connsiteY7" fmla="*/ 1319521 h 1824220"/>
              <a:gd name="connsiteX8" fmla="*/ 1065487 w 1547957"/>
              <a:gd name="connsiteY8" fmla="*/ 1134470 h 1824220"/>
              <a:gd name="connsiteX9" fmla="*/ 1301992 w 1547957"/>
              <a:gd name="connsiteY9" fmla="*/ 638735 h 1824220"/>
              <a:gd name="connsiteX10" fmla="*/ 1547957 w 1547957"/>
              <a:gd name="connsiteY10" fmla="*/ 0 h 1824220"/>
              <a:gd name="connsiteX0" fmla="*/ 1502965 w 1502965"/>
              <a:gd name="connsiteY0" fmla="*/ 66734 h 1824220"/>
              <a:gd name="connsiteX1" fmla="*/ 1498097 w 1502965"/>
              <a:gd name="connsiteY1" fmla="*/ 1824220 h 1824220"/>
              <a:gd name="connsiteX2" fmla="*/ 8329 w 1502965"/>
              <a:gd name="connsiteY2" fmla="*/ 1823094 h 1824220"/>
              <a:gd name="connsiteX3" fmla="*/ 250214 w 1502965"/>
              <a:gd name="connsiteY3" fmla="*/ 1770605 h 1824220"/>
              <a:gd name="connsiteX4" fmla="*/ 449043 w 1502965"/>
              <a:gd name="connsiteY4" fmla="*/ 1708147 h 1824220"/>
              <a:gd name="connsiteX5" fmla="*/ 612762 w 1502965"/>
              <a:gd name="connsiteY5" fmla="*/ 1613706 h 1824220"/>
              <a:gd name="connsiteX6" fmla="*/ 774529 w 1502965"/>
              <a:gd name="connsiteY6" fmla="*/ 1477672 h 1824220"/>
              <a:gd name="connsiteX7" fmla="*/ 902239 w 1502965"/>
              <a:gd name="connsiteY7" fmla="*/ 1319521 h 1824220"/>
              <a:gd name="connsiteX8" fmla="*/ 1020495 w 1502965"/>
              <a:gd name="connsiteY8" fmla="*/ 1134470 h 1824220"/>
              <a:gd name="connsiteX9" fmla="*/ 1257000 w 1502965"/>
              <a:gd name="connsiteY9" fmla="*/ 638735 h 1824220"/>
              <a:gd name="connsiteX10" fmla="*/ 1502965 w 1502965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248671 w 1494636"/>
              <a:gd name="connsiteY9" fmla="*/ 638735 h 1824220"/>
              <a:gd name="connsiteX10" fmla="*/ 1494636 w 1494636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32797 w 1494636"/>
              <a:gd name="connsiteY9" fmla="*/ 902057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4636" h="1824220">
                <a:moveTo>
                  <a:pt x="1494636" y="66734"/>
                </a:moveTo>
                <a:cubicBezTo>
                  <a:pt x="1491482" y="355912"/>
                  <a:pt x="1493826" y="1508314"/>
                  <a:pt x="1489768" y="1824220"/>
                </a:cubicBezTo>
                <a:lnTo>
                  <a:pt x="0" y="1823094"/>
                </a:lnTo>
                <a:cubicBezTo>
                  <a:pt x="120942" y="1796849"/>
                  <a:pt x="168433" y="1789763"/>
                  <a:pt x="241885" y="1770605"/>
                </a:cubicBezTo>
                <a:cubicBezTo>
                  <a:pt x="315337" y="1751447"/>
                  <a:pt x="379821" y="1731962"/>
                  <a:pt x="440714" y="1708147"/>
                </a:cubicBezTo>
                <a:cubicBezTo>
                  <a:pt x="495287" y="1676667"/>
                  <a:pt x="550185" y="1652118"/>
                  <a:pt x="604433" y="1613706"/>
                </a:cubicBezTo>
                <a:cubicBezTo>
                  <a:pt x="658681" y="1575294"/>
                  <a:pt x="719827" y="1528571"/>
                  <a:pt x="766200" y="1477672"/>
                </a:cubicBezTo>
                <a:lnTo>
                  <a:pt x="893910" y="1319521"/>
                </a:lnTo>
                <a:cubicBezTo>
                  <a:pt x="933786" y="1261536"/>
                  <a:pt x="951166" y="1246066"/>
                  <a:pt x="1012166" y="1134470"/>
                </a:cubicBezTo>
                <a:lnTo>
                  <a:pt x="1132797" y="902057"/>
                </a:lnTo>
                <a:cubicBezTo>
                  <a:pt x="1171025" y="818878"/>
                  <a:pt x="1186491" y="788144"/>
                  <a:pt x="1248671" y="638735"/>
                </a:cubicBezTo>
                <a:lnTo>
                  <a:pt x="1494636" y="0"/>
                </a:lnTo>
              </a:path>
            </a:pathLst>
          </a:custGeom>
          <a:solidFill>
            <a:srgbClr val="00FFFF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 Box 16"/>
          <p:cNvSpPr txBox="1">
            <a:spLocks noChangeArrowheads="1"/>
          </p:cNvSpPr>
          <p:nvPr/>
        </p:nvSpPr>
        <p:spPr bwMode="auto">
          <a:xfrm>
            <a:off x="4657725" y="4429125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0.15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048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791200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(1% test)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4941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4942" name="Text Box 7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A Type I error occurs when the null hypothesis is rejected when it is in fact true.  A Type II error occurs when the null hypothesis is not rejected when it is in fact false.</a:t>
            </a:r>
          </a:p>
        </p:txBody>
      </p:sp>
      <p:sp>
        <p:nvSpPr>
          <p:cNvPr id="164946" name="Text Box 8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5719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23" name="Text Box 102"/>
          <p:cNvSpPr txBox="1">
            <a:spLocks noChangeArrowheads="1"/>
          </p:cNvSpPr>
          <p:nvPr/>
        </p:nvSpPr>
        <p:spPr bwMode="auto">
          <a:xfrm>
            <a:off x="1866900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24" name="Straight Arrow Connector 23"/>
          <p:cNvCxnSpPr>
            <a:cxnSpLocks noChangeAspect="1"/>
          </p:cNvCxnSpPr>
          <p:nvPr/>
        </p:nvCxnSpPr>
        <p:spPr bwMode="auto">
          <a:xfrm>
            <a:off x="22383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Text Box 102"/>
          <p:cNvSpPr txBox="1">
            <a:spLocks noChangeArrowheads="1"/>
          </p:cNvSpPr>
          <p:nvPr/>
        </p:nvSpPr>
        <p:spPr bwMode="auto">
          <a:xfrm>
            <a:off x="5895975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26" name="Straight Arrow Connector 25"/>
          <p:cNvCxnSpPr>
            <a:cxnSpLocks noChangeAspect="1"/>
          </p:cNvCxnSpPr>
          <p:nvPr/>
        </p:nvCxnSpPr>
        <p:spPr bwMode="auto">
          <a:xfrm flipH="1">
            <a:off x="56292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extBox 3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8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" name="Freeform 14"/>
          <p:cNvSpPr>
            <a:spLocks noChangeAspect="1"/>
          </p:cNvSpPr>
          <p:nvPr/>
        </p:nvSpPr>
        <p:spPr bwMode="auto">
          <a:xfrm>
            <a:off x="21450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" name="Freeform 29"/>
          <p:cNvSpPr>
            <a:spLocks noChangeAspect="1"/>
          </p:cNvSpPr>
          <p:nvPr/>
        </p:nvSpPr>
        <p:spPr bwMode="auto">
          <a:xfrm flipH="1">
            <a:off x="52692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333785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8115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If we perform a 1 percent test instead of a 5 percent test, and </a:t>
            </a:r>
            <a:r>
              <a:rPr lang="en-US" sz="1500" b="1" i="1"/>
              <a:t>H</a:t>
            </a:r>
            <a:r>
              <a:rPr lang="en-US" sz="1500" b="1" baseline="-25000"/>
              <a:t>0</a:t>
            </a:r>
            <a:r>
              <a:rPr lang="en-US" sz="1500" b="1"/>
              <a:t> is true, the risk of mistakenly rejecting it (and therefore committing a Type I error) is only 1 percent instead of 5 percent.</a:t>
            </a:r>
            <a:endParaRPr lang="en-GB" sz="1500"/>
          </a:p>
        </p:txBody>
      </p:sp>
      <p:sp>
        <p:nvSpPr>
          <p:cNvPr id="218120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19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20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2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2019299" y="5000625"/>
            <a:ext cx="1333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6862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27" name="Straight Arrow Connector 26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  <p:cxnSp>
        <p:nvCxnSpPr>
          <p:cNvPr id="29" name="Straight Arrow Connector 28"/>
          <p:cNvCxnSpPr>
            <a:cxnSpLocks noChangeAspect="1"/>
          </p:cNvCxnSpPr>
          <p:nvPr/>
        </p:nvCxnSpPr>
        <p:spPr bwMode="auto">
          <a:xfrm flipH="1">
            <a:off x="6324600" y="250507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6429375" y="2219325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31" name="Text Box 102"/>
          <p:cNvSpPr txBox="1">
            <a:spLocks noChangeArrowheads="1"/>
          </p:cNvSpPr>
          <p:nvPr/>
        </p:nvSpPr>
        <p:spPr bwMode="auto">
          <a:xfrm>
            <a:off x="1695450" y="4335463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2" name="Straight Arrow Connector 31"/>
          <p:cNvCxnSpPr>
            <a:cxnSpLocks noChangeAspect="1"/>
          </p:cNvCxnSpPr>
          <p:nvPr/>
        </p:nvCxnSpPr>
        <p:spPr bwMode="auto">
          <a:xfrm>
            <a:off x="20669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 Box 102"/>
          <p:cNvSpPr txBox="1">
            <a:spLocks noChangeArrowheads="1"/>
          </p:cNvSpPr>
          <p:nvPr/>
        </p:nvSpPr>
        <p:spPr bwMode="auto">
          <a:xfrm>
            <a:off x="6105525" y="4334400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4" name="Straight Arrow Connector 33"/>
          <p:cNvCxnSpPr>
            <a:cxnSpLocks noChangeAspect="1"/>
          </p:cNvCxnSpPr>
          <p:nvPr/>
        </p:nvCxnSpPr>
        <p:spPr bwMode="auto">
          <a:xfrm flipH="1">
            <a:off x="58388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Freeform 34"/>
          <p:cNvSpPr>
            <a:spLocks noChangeAspect="1"/>
          </p:cNvSpPr>
          <p:nvPr/>
        </p:nvSpPr>
        <p:spPr bwMode="auto">
          <a:xfrm flipH="1">
            <a:off x="2142378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36" name="Freeform 35"/>
          <p:cNvSpPr>
            <a:spLocks noChangeAspect="1"/>
          </p:cNvSpPr>
          <p:nvPr/>
        </p:nvSpPr>
        <p:spPr bwMode="auto">
          <a:xfrm>
            <a:off x="5638053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4017098" y="2450406"/>
            <a:ext cx="1635987" cy="2464493"/>
          </a:xfrm>
          <a:custGeom>
            <a:avLst/>
            <a:gdLst>
              <a:gd name="T0" fmla="*/ 978 w 984"/>
              <a:gd name="T1" fmla="*/ 0 h 1578"/>
              <a:gd name="T2" fmla="*/ 984 w 984"/>
              <a:gd name="T3" fmla="*/ 1578 h 1578"/>
              <a:gd name="T4" fmla="*/ 0 w 984"/>
              <a:gd name="T5" fmla="*/ 1578 h 1578"/>
              <a:gd name="T6" fmla="*/ 114 w 984"/>
              <a:gd name="T7" fmla="*/ 1554 h 1578"/>
              <a:gd name="T8" fmla="*/ 252 w 984"/>
              <a:gd name="T9" fmla="*/ 1488 h 1578"/>
              <a:gd name="T10" fmla="*/ 372 w 984"/>
              <a:gd name="T11" fmla="*/ 1368 h 1578"/>
              <a:gd name="T12" fmla="*/ 474 w 984"/>
              <a:gd name="T13" fmla="*/ 1212 h 1578"/>
              <a:gd name="T14" fmla="*/ 570 w 984"/>
              <a:gd name="T15" fmla="*/ 1026 h 1578"/>
              <a:gd name="T16" fmla="*/ 702 w 984"/>
              <a:gd name="T17" fmla="*/ 708 h 1578"/>
              <a:gd name="T18" fmla="*/ 792 w 984"/>
              <a:gd name="T19" fmla="*/ 462 h 1578"/>
              <a:gd name="T20" fmla="*/ 852 w 984"/>
              <a:gd name="T21" fmla="*/ 294 h 1578"/>
              <a:gd name="T22" fmla="*/ 930 w 984"/>
              <a:gd name="T23" fmla="*/ 102 h 1578"/>
              <a:gd name="T24" fmla="*/ 960 w 984"/>
              <a:gd name="T25" fmla="*/ 42 h 1578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632 w 10473"/>
              <a:gd name="connsiteY3" fmla="*/ 9848 h 10000"/>
              <a:gd name="connsiteX4" fmla="*/ 3034 w 10473"/>
              <a:gd name="connsiteY4" fmla="*/ 9430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34 w 10473"/>
              <a:gd name="connsiteY4" fmla="*/ 9430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10015 w 10473"/>
              <a:gd name="connsiteY11" fmla="*/ 665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10015 w 10473"/>
              <a:gd name="connsiteY11" fmla="*/ 665 h 10000"/>
              <a:gd name="connsiteX12" fmla="*/ 10305 w 10473"/>
              <a:gd name="connsiteY12" fmla="*/ 304 h 10000"/>
              <a:gd name="connsiteX0" fmla="*/ 10427 w 10473"/>
              <a:gd name="connsiteY0" fmla="*/ 0 h 9838"/>
              <a:gd name="connsiteX1" fmla="*/ 10473 w 10473"/>
              <a:gd name="connsiteY1" fmla="*/ 9838 h 9838"/>
              <a:gd name="connsiteX2" fmla="*/ 0 w 10473"/>
              <a:gd name="connsiteY2" fmla="*/ 9828 h 9838"/>
              <a:gd name="connsiteX3" fmla="*/ 1586 w 10473"/>
              <a:gd name="connsiteY3" fmla="*/ 9629 h 9838"/>
              <a:gd name="connsiteX4" fmla="*/ 3019 w 10473"/>
              <a:gd name="connsiteY4" fmla="*/ 9201 h 9838"/>
              <a:gd name="connsiteX5" fmla="*/ 4253 w 10473"/>
              <a:gd name="connsiteY5" fmla="*/ 8507 h 9838"/>
              <a:gd name="connsiteX6" fmla="*/ 5351 w 10473"/>
              <a:gd name="connsiteY6" fmla="*/ 7557 h 9838"/>
              <a:gd name="connsiteX7" fmla="*/ 6327 w 10473"/>
              <a:gd name="connsiteY7" fmla="*/ 6350 h 9838"/>
              <a:gd name="connsiteX8" fmla="*/ 7607 w 10473"/>
              <a:gd name="connsiteY8" fmla="*/ 4325 h 9838"/>
              <a:gd name="connsiteX9" fmla="*/ 8522 w 10473"/>
              <a:gd name="connsiteY9" fmla="*/ 2766 h 9838"/>
              <a:gd name="connsiteX10" fmla="*/ 9178 w 10473"/>
              <a:gd name="connsiteY10" fmla="*/ 1720 h 9838"/>
              <a:gd name="connsiteX11" fmla="*/ 10015 w 10473"/>
              <a:gd name="connsiteY11" fmla="*/ 503 h 9838"/>
              <a:gd name="connsiteX12" fmla="*/ 10305 w 10473"/>
              <a:gd name="connsiteY12" fmla="*/ 142 h 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73" h="9838">
                <a:moveTo>
                  <a:pt x="10427" y="0"/>
                </a:moveTo>
                <a:cubicBezTo>
                  <a:pt x="10447" y="3333"/>
                  <a:pt x="10453" y="6505"/>
                  <a:pt x="10473" y="9838"/>
                </a:cubicBezTo>
                <a:lnTo>
                  <a:pt x="0" y="9828"/>
                </a:lnTo>
                <a:lnTo>
                  <a:pt x="1586" y="9629"/>
                </a:lnTo>
                <a:lnTo>
                  <a:pt x="3019" y="9201"/>
                </a:lnTo>
                <a:lnTo>
                  <a:pt x="4253" y="8507"/>
                </a:lnTo>
                <a:lnTo>
                  <a:pt x="5351" y="7557"/>
                </a:lnTo>
                <a:lnTo>
                  <a:pt x="6327" y="6350"/>
                </a:lnTo>
                <a:lnTo>
                  <a:pt x="7607" y="4325"/>
                </a:lnTo>
                <a:lnTo>
                  <a:pt x="8522" y="2766"/>
                </a:lnTo>
                <a:lnTo>
                  <a:pt x="9178" y="1720"/>
                </a:lnTo>
                <a:lnTo>
                  <a:pt x="10015" y="503"/>
                </a:lnTo>
                <a:lnTo>
                  <a:pt x="10305" y="142"/>
                </a:lnTo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" name="Freeform 37"/>
          <p:cNvSpPr>
            <a:spLocks noChangeAspect="1"/>
          </p:cNvSpPr>
          <p:nvPr/>
        </p:nvSpPr>
        <p:spPr bwMode="auto">
          <a:xfrm>
            <a:off x="4000343" y="3362420"/>
            <a:ext cx="1266381" cy="1550423"/>
          </a:xfrm>
          <a:custGeom>
            <a:avLst/>
            <a:gdLst>
              <a:gd name="T0" fmla="*/ 1390650 w 1390650"/>
              <a:gd name="T1" fmla="*/ 66734 h 1809750"/>
              <a:gd name="T2" fmla="*/ 1371730 w 1390650"/>
              <a:gd name="T3" fmla="*/ 1801806 h 1809750"/>
              <a:gd name="T4" fmla="*/ 0 w 1390650"/>
              <a:gd name="T5" fmla="*/ 1792273 h 1809750"/>
              <a:gd name="T6" fmla="*/ 331107 w 1390650"/>
              <a:gd name="T7" fmla="*/ 1696939 h 1809750"/>
              <a:gd name="T8" fmla="*/ 662214 w 1390650"/>
              <a:gd name="T9" fmla="*/ 1477672 h 1809750"/>
              <a:gd name="T10" fmla="*/ 908180 w 1390650"/>
              <a:gd name="T11" fmla="*/ 1134470 h 1809750"/>
              <a:gd name="T12" fmla="*/ 1144685 w 1390650"/>
              <a:gd name="T13" fmla="*/ 638735 h 1809750"/>
              <a:gd name="T14" fmla="*/ 1390650 w 1390650"/>
              <a:gd name="T15" fmla="*/ 0 h 1809750"/>
              <a:gd name="connsiteX0" fmla="*/ 1489015 w 1489015"/>
              <a:gd name="connsiteY0" fmla="*/ 66734 h 1825081"/>
              <a:gd name="connsiteX1" fmla="*/ 1470095 w 1489015"/>
              <a:gd name="connsiteY1" fmla="*/ 1801806 h 1825081"/>
              <a:gd name="connsiteX2" fmla="*/ 0 w 1489015"/>
              <a:gd name="connsiteY2" fmla="*/ 1820291 h 1825081"/>
              <a:gd name="connsiteX3" fmla="*/ 429472 w 1489015"/>
              <a:gd name="connsiteY3" fmla="*/ 1696939 h 1825081"/>
              <a:gd name="connsiteX4" fmla="*/ 760579 w 1489015"/>
              <a:gd name="connsiteY4" fmla="*/ 1477672 h 1825081"/>
              <a:gd name="connsiteX5" fmla="*/ 1006545 w 1489015"/>
              <a:gd name="connsiteY5" fmla="*/ 1134470 h 1825081"/>
              <a:gd name="connsiteX6" fmla="*/ 1243050 w 1489015"/>
              <a:gd name="connsiteY6" fmla="*/ 638735 h 1825081"/>
              <a:gd name="connsiteX7" fmla="*/ 1489015 w 1489015"/>
              <a:gd name="connsiteY7" fmla="*/ 0 h 1825081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760579 w 1489015"/>
              <a:gd name="connsiteY4" fmla="*/ 1477672 h 1824220"/>
              <a:gd name="connsiteX5" fmla="*/ 1006545 w 1489015"/>
              <a:gd name="connsiteY5" fmla="*/ 1134470 h 1824220"/>
              <a:gd name="connsiteX6" fmla="*/ 1243050 w 1489015"/>
              <a:gd name="connsiteY6" fmla="*/ 638735 h 1824220"/>
              <a:gd name="connsiteX7" fmla="*/ 1489015 w 1489015"/>
              <a:gd name="connsiteY7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87571 w 1489015"/>
              <a:gd name="connsiteY4" fmla="*/ 1588490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88289 w 1489015"/>
              <a:gd name="connsiteY6" fmla="*/ 1319521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1694 w 1551694"/>
              <a:gd name="connsiteY0" fmla="*/ 66734 h 1824220"/>
              <a:gd name="connsiteX1" fmla="*/ 1546826 w 1551694"/>
              <a:gd name="connsiteY1" fmla="*/ 1824220 h 1824220"/>
              <a:gd name="connsiteX2" fmla="*/ 62679 w 1551694"/>
              <a:gd name="connsiteY2" fmla="*/ 1820291 h 1824220"/>
              <a:gd name="connsiteX3" fmla="*/ 298943 w 1551694"/>
              <a:gd name="connsiteY3" fmla="*/ 1770605 h 1824220"/>
              <a:gd name="connsiteX4" fmla="*/ 497772 w 1551694"/>
              <a:gd name="connsiteY4" fmla="*/ 1708147 h 1824220"/>
              <a:gd name="connsiteX5" fmla="*/ 661491 w 1551694"/>
              <a:gd name="connsiteY5" fmla="*/ 1613706 h 1824220"/>
              <a:gd name="connsiteX6" fmla="*/ 823258 w 1551694"/>
              <a:gd name="connsiteY6" fmla="*/ 1477672 h 1824220"/>
              <a:gd name="connsiteX7" fmla="*/ 950968 w 1551694"/>
              <a:gd name="connsiteY7" fmla="*/ 1319521 h 1824220"/>
              <a:gd name="connsiteX8" fmla="*/ 1069224 w 1551694"/>
              <a:gd name="connsiteY8" fmla="*/ 1134470 h 1824220"/>
              <a:gd name="connsiteX9" fmla="*/ 1305729 w 1551694"/>
              <a:gd name="connsiteY9" fmla="*/ 638735 h 1824220"/>
              <a:gd name="connsiteX10" fmla="*/ 1551694 w 1551694"/>
              <a:gd name="connsiteY10" fmla="*/ 0 h 1824220"/>
              <a:gd name="connsiteX0" fmla="*/ 1556756 w 1556756"/>
              <a:gd name="connsiteY0" fmla="*/ 66734 h 1824220"/>
              <a:gd name="connsiteX1" fmla="*/ 1551888 w 1556756"/>
              <a:gd name="connsiteY1" fmla="*/ 1824220 h 1824220"/>
              <a:gd name="connsiteX2" fmla="*/ 62120 w 1556756"/>
              <a:gd name="connsiteY2" fmla="*/ 1823094 h 1824220"/>
              <a:gd name="connsiteX3" fmla="*/ 304005 w 1556756"/>
              <a:gd name="connsiteY3" fmla="*/ 1770605 h 1824220"/>
              <a:gd name="connsiteX4" fmla="*/ 502834 w 1556756"/>
              <a:gd name="connsiteY4" fmla="*/ 1708147 h 1824220"/>
              <a:gd name="connsiteX5" fmla="*/ 666553 w 1556756"/>
              <a:gd name="connsiteY5" fmla="*/ 1613706 h 1824220"/>
              <a:gd name="connsiteX6" fmla="*/ 828320 w 1556756"/>
              <a:gd name="connsiteY6" fmla="*/ 1477672 h 1824220"/>
              <a:gd name="connsiteX7" fmla="*/ 956030 w 1556756"/>
              <a:gd name="connsiteY7" fmla="*/ 1319521 h 1824220"/>
              <a:gd name="connsiteX8" fmla="*/ 1074286 w 1556756"/>
              <a:gd name="connsiteY8" fmla="*/ 1134470 h 1824220"/>
              <a:gd name="connsiteX9" fmla="*/ 1310791 w 1556756"/>
              <a:gd name="connsiteY9" fmla="*/ 638735 h 1824220"/>
              <a:gd name="connsiteX10" fmla="*/ 1556756 w 1556756"/>
              <a:gd name="connsiteY10" fmla="*/ 0 h 1824220"/>
              <a:gd name="connsiteX0" fmla="*/ 1547957 w 1547957"/>
              <a:gd name="connsiteY0" fmla="*/ 66734 h 1824220"/>
              <a:gd name="connsiteX1" fmla="*/ 1543089 w 1547957"/>
              <a:gd name="connsiteY1" fmla="*/ 1824220 h 1824220"/>
              <a:gd name="connsiteX2" fmla="*/ 53321 w 1547957"/>
              <a:gd name="connsiteY2" fmla="*/ 1823094 h 1824220"/>
              <a:gd name="connsiteX3" fmla="*/ 295206 w 1547957"/>
              <a:gd name="connsiteY3" fmla="*/ 1770605 h 1824220"/>
              <a:gd name="connsiteX4" fmla="*/ 494035 w 1547957"/>
              <a:gd name="connsiteY4" fmla="*/ 1708147 h 1824220"/>
              <a:gd name="connsiteX5" fmla="*/ 657754 w 1547957"/>
              <a:gd name="connsiteY5" fmla="*/ 1613706 h 1824220"/>
              <a:gd name="connsiteX6" fmla="*/ 819521 w 1547957"/>
              <a:gd name="connsiteY6" fmla="*/ 1477672 h 1824220"/>
              <a:gd name="connsiteX7" fmla="*/ 947231 w 1547957"/>
              <a:gd name="connsiteY7" fmla="*/ 1319521 h 1824220"/>
              <a:gd name="connsiteX8" fmla="*/ 1065487 w 1547957"/>
              <a:gd name="connsiteY8" fmla="*/ 1134470 h 1824220"/>
              <a:gd name="connsiteX9" fmla="*/ 1301992 w 1547957"/>
              <a:gd name="connsiteY9" fmla="*/ 638735 h 1824220"/>
              <a:gd name="connsiteX10" fmla="*/ 1547957 w 1547957"/>
              <a:gd name="connsiteY10" fmla="*/ 0 h 1824220"/>
              <a:gd name="connsiteX0" fmla="*/ 1502965 w 1502965"/>
              <a:gd name="connsiteY0" fmla="*/ 66734 h 1824220"/>
              <a:gd name="connsiteX1" fmla="*/ 1498097 w 1502965"/>
              <a:gd name="connsiteY1" fmla="*/ 1824220 h 1824220"/>
              <a:gd name="connsiteX2" fmla="*/ 8329 w 1502965"/>
              <a:gd name="connsiteY2" fmla="*/ 1823094 h 1824220"/>
              <a:gd name="connsiteX3" fmla="*/ 250214 w 1502965"/>
              <a:gd name="connsiteY3" fmla="*/ 1770605 h 1824220"/>
              <a:gd name="connsiteX4" fmla="*/ 449043 w 1502965"/>
              <a:gd name="connsiteY4" fmla="*/ 1708147 h 1824220"/>
              <a:gd name="connsiteX5" fmla="*/ 612762 w 1502965"/>
              <a:gd name="connsiteY5" fmla="*/ 1613706 h 1824220"/>
              <a:gd name="connsiteX6" fmla="*/ 774529 w 1502965"/>
              <a:gd name="connsiteY6" fmla="*/ 1477672 h 1824220"/>
              <a:gd name="connsiteX7" fmla="*/ 902239 w 1502965"/>
              <a:gd name="connsiteY7" fmla="*/ 1319521 h 1824220"/>
              <a:gd name="connsiteX8" fmla="*/ 1020495 w 1502965"/>
              <a:gd name="connsiteY8" fmla="*/ 1134470 h 1824220"/>
              <a:gd name="connsiteX9" fmla="*/ 1257000 w 1502965"/>
              <a:gd name="connsiteY9" fmla="*/ 638735 h 1824220"/>
              <a:gd name="connsiteX10" fmla="*/ 1502965 w 1502965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248671 w 1494636"/>
              <a:gd name="connsiteY9" fmla="*/ 638735 h 1824220"/>
              <a:gd name="connsiteX10" fmla="*/ 1494636 w 1494636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32797 w 1494636"/>
              <a:gd name="connsiteY9" fmla="*/ 902057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4636" h="1824220">
                <a:moveTo>
                  <a:pt x="1494636" y="66734"/>
                </a:moveTo>
                <a:cubicBezTo>
                  <a:pt x="1491482" y="355912"/>
                  <a:pt x="1493826" y="1508314"/>
                  <a:pt x="1489768" y="1824220"/>
                </a:cubicBezTo>
                <a:lnTo>
                  <a:pt x="0" y="1823094"/>
                </a:lnTo>
                <a:cubicBezTo>
                  <a:pt x="120942" y="1796849"/>
                  <a:pt x="168433" y="1789763"/>
                  <a:pt x="241885" y="1770605"/>
                </a:cubicBezTo>
                <a:cubicBezTo>
                  <a:pt x="315337" y="1751447"/>
                  <a:pt x="379821" y="1731962"/>
                  <a:pt x="440714" y="1708147"/>
                </a:cubicBezTo>
                <a:cubicBezTo>
                  <a:pt x="495287" y="1676667"/>
                  <a:pt x="550185" y="1652118"/>
                  <a:pt x="604433" y="1613706"/>
                </a:cubicBezTo>
                <a:cubicBezTo>
                  <a:pt x="658681" y="1575294"/>
                  <a:pt x="719827" y="1528571"/>
                  <a:pt x="766200" y="1477672"/>
                </a:cubicBezTo>
                <a:lnTo>
                  <a:pt x="893910" y="1319521"/>
                </a:lnTo>
                <a:cubicBezTo>
                  <a:pt x="933786" y="1261536"/>
                  <a:pt x="951166" y="1246066"/>
                  <a:pt x="1012166" y="1134470"/>
                </a:cubicBezTo>
                <a:lnTo>
                  <a:pt x="1132797" y="902057"/>
                </a:lnTo>
                <a:cubicBezTo>
                  <a:pt x="1171025" y="818878"/>
                  <a:pt x="1186491" y="788144"/>
                  <a:pt x="1248671" y="638735"/>
                </a:cubicBezTo>
                <a:lnTo>
                  <a:pt x="1494636" y="0"/>
                </a:lnTo>
              </a:path>
            </a:pathLst>
          </a:custGeom>
          <a:solidFill>
            <a:srgbClr val="00FFFF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 Box 16"/>
          <p:cNvSpPr txBox="1">
            <a:spLocks noChangeArrowheads="1"/>
          </p:cNvSpPr>
          <p:nvPr/>
        </p:nvSpPr>
        <p:spPr bwMode="auto">
          <a:xfrm>
            <a:off x="4657725" y="4429125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0.15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048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791200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(1% test)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913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However, if </a:t>
            </a:r>
            <a:r>
              <a:rPr lang="en-US" sz="1500" b="1" i="1"/>
              <a:t>H</a:t>
            </a:r>
            <a:r>
              <a:rPr lang="en-US" sz="1500" b="1" baseline="-25000"/>
              <a:t>0</a:t>
            </a:r>
            <a:r>
              <a:rPr lang="en-US" sz="1500" b="1"/>
              <a:t> happens to be false, the probability of not rejecting it (and therefore committing a Type II error) is larger.</a:t>
            </a:r>
            <a:endParaRPr lang="en-GB" sz="1500" b="1"/>
          </a:p>
        </p:txBody>
      </p:sp>
      <p:sp>
        <p:nvSpPr>
          <p:cNvPr id="219144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20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20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2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2019299" y="5000625"/>
            <a:ext cx="1333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6862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27" name="Straight Arrow Connector 26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  <p:cxnSp>
        <p:nvCxnSpPr>
          <p:cNvPr id="29" name="Straight Arrow Connector 28"/>
          <p:cNvCxnSpPr>
            <a:cxnSpLocks noChangeAspect="1"/>
          </p:cNvCxnSpPr>
          <p:nvPr/>
        </p:nvCxnSpPr>
        <p:spPr bwMode="auto">
          <a:xfrm flipH="1">
            <a:off x="6324600" y="250507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6429375" y="2219325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31" name="Text Box 102"/>
          <p:cNvSpPr txBox="1">
            <a:spLocks noChangeArrowheads="1"/>
          </p:cNvSpPr>
          <p:nvPr/>
        </p:nvSpPr>
        <p:spPr bwMode="auto">
          <a:xfrm>
            <a:off x="1695450" y="4335463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2" name="Straight Arrow Connector 31"/>
          <p:cNvCxnSpPr>
            <a:cxnSpLocks noChangeAspect="1"/>
          </p:cNvCxnSpPr>
          <p:nvPr/>
        </p:nvCxnSpPr>
        <p:spPr bwMode="auto">
          <a:xfrm>
            <a:off x="20669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 Box 102"/>
          <p:cNvSpPr txBox="1">
            <a:spLocks noChangeArrowheads="1"/>
          </p:cNvSpPr>
          <p:nvPr/>
        </p:nvSpPr>
        <p:spPr bwMode="auto">
          <a:xfrm>
            <a:off x="6105525" y="4334400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4" name="Straight Arrow Connector 33"/>
          <p:cNvCxnSpPr>
            <a:cxnSpLocks noChangeAspect="1"/>
          </p:cNvCxnSpPr>
          <p:nvPr/>
        </p:nvCxnSpPr>
        <p:spPr bwMode="auto">
          <a:xfrm flipH="1">
            <a:off x="58388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Freeform 34"/>
          <p:cNvSpPr>
            <a:spLocks noChangeAspect="1"/>
          </p:cNvSpPr>
          <p:nvPr/>
        </p:nvSpPr>
        <p:spPr bwMode="auto">
          <a:xfrm flipH="1">
            <a:off x="2142378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36" name="Freeform 35"/>
          <p:cNvSpPr>
            <a:spLocks noChangeAspect="1"/>
          </p:cNvSpPr>
          <p:nvPr/>
        </p:nvSpPr>
        <p:spPr bwMode="auto">
          <a:xfrm>
            <a:off x="5638053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4017098" y="2450406"/>
            <a:ext cx="1635987" cy="2464493"/>
          </a:xfrm>
          <a:custGeom>
            <a:avLst/>
            <a:gdLst>
              <a:gd name="T0" fmla="*/ 978 w 984"/>
              <a:gd name="T1" fmla="*/ 0 h 1578"/>
              <a:gd name="T2" fmla="*/ 984 w 984"/>
              <a:gd name="T3" fmla="*/ 1578 h 1578"/>
              <a:gd name="T4" fmla="*/ 0 w 984"/>
              <a:gd name="T5" fmla="*/ 1578 h 1578"/>
              <a:gd name="T6" fmla="*/ 114 w 984"/>
              <a:gd name="T7" fmla="*/ 1554 h 1578"/>
              <a:gd name="T8" fmla="*/ 252 w 984"/>
              <a:gd name="T9" fmla="*/ 1488 h 1578"/>
              <a:gd name="T10" fmla="*/ 372 w 984"/>
              <a:gd name="T11" fmla="*/ 1368 h 1578"/>
              <a:gd name="T12" fmla="*/ 474 w 984"/>
              <a:gd name="T13" fmla="*/ 1212 h 1578"/>
              <a:gd name="T14" fmla="*/ 570 w 984"/>
              <a:gd name="T15" fmla="*/ 1026 h 1578"/>
              <a:gd name="T16" fmla="*/ 702 w 984"/>
              <a:gd name="T17" fmla="*/ 708 h 1578"/>
              <a:gd name="T18" fmla="*/ 792 w 984"/>
              <a:gd name="T19" fmla="*/ 462 h 1578"/>
              <a:gd name="T20" fmla="*/ 852 w 984"/>
              <a:gd name="T21" fmla="*/ 294 h 1578"/>
              <a:gd name="T22" fmla="*/ 930 w 984"/>
              <a:gd name="T23" fmla="*/ 102 h 1578"/>
              <a:gd name="T24" fmla="*/ 960 w 984"/>
              <a:gd name="T25" fmla="*/ 42 h 1578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632 w 10473"/>
              <a:gd name="connsiteY3" fmla="*/ 9848 h 10000"/>
              <a:gd name="connsiteX4" fmla="*/ 3034 w 10473"/>
              <a:gd name="connsiteY4" fmla="*/ 9430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34 w 10473"/>
              <a:gd name="connsiteY4" fmla="*/ 9430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10015 w 10473"/>
              <a:gd name="connsiteY11" fmla="*/ 665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10015 w 10473"/>
              <a:gd name="connsiteY11" fmla="*/ 665 h 10000"/>
              <a:gd name="connsiteX12" fmla="*/ 10305 w 10473"/>
              <a:gd name="connsiteY12" fmla="*/ 304 h 10000"/>
              <a:gd name="connsiteX0" fmla="*/ 10427 w 10473"/>
              <a:gd name="connsiteY0" fmla="*/ 0 h 9838"/>
              <a:gd name="connsiteX1" fmla="*/ 10473 w 10473"/>
              <a:gd name="connsiteY1" fmla="*/ 9838 h 9838"/>
              <a:gd name="connsiteX2" fmla="*/ 0 w 10473"/>
              <a:gd name="connsiteY2" fmla="*/ 9828 h 9838"/>
              <a:gd name="connsiteX3" fmla="*/ 1586 w 10473"/>
              <a:gd name="connsiteY3" fmla="*/ 9629 h 9838"/>
              <a:gd name="connsiteX4" fmla="*/ 3019 w 10473"/>
              <a:gd name="connsiteY4" fmla="*/ 9201 h 9838"/>
              <a:gd name="connsiteX5" fmla="*/ 4253 w 10473"/>
              <a:gd name="connsiteY5" fmla="*/ 8507 h 9838"/>
              <a:gd name="connsiteX6" fmla="*/ 5351 w 10473"/>
              <a:gd name="connsiteY6" fmla="*/ 7557 h 9838"/>
              <a:gd name="connsiteX7" fmla="*/ 6327 w 10473"/>
              <a:gd name="connsiteY7" fmla="*/ 6350 h 9838"/>
              <a:gd name="connsiteX8" fmla="*/ 7607 w 10473"/>
              <a:gd name="connsiteY8" fmla="*/ 4325 h 9838"/>
              <a:gd name="connsiteX9" fmla="*/ 8522 w 10473"/>
              <a:gd name="connsiteY9" fmla="*/ 2766 h 9838"/>
              <a:gd name="connsiteX10" fmla="*/ 9178 w 10473"/>
              <a:gd name="connsiteY10" fmla="*/ 1720 h 9838"/>
              <a:gd name="connsiteX11" fmla="*/ 10015 w 10473"/>
              <a:gd name="connsiteY11" fmla="*/ 503 h 9838"/>
              <a:gd name="connsiteX12" fmla="*/ 10305 w 10473"/>
              <a:gd name="connsiteY12" fmla="*/ 142 h 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73" h="9838">
                <a:moveTo>
                  <a:pt x="10427" y="0"/>
                </a:moveTo>
                <a:cubicBezTo>
                  <a:pt x="10447" y="3333"/>
                  <a:pt x="10453" y="6505"/>
                  <a:pt x="10473" y="9838"/>
                </a:cubicBezTo>
                <a:lnTo>
                  <a:pt x="0" y="9828"/>
                </a:lnTo>
                <a:lnTo>
                  <a:pt x="1586" y="9629"/>
                </a:lnTo>
                <a:lnTo>
                  <a:pt x="3019" y="9201"/>
                </a:lnTo>
                <a:lnTo>
                  <a:pt x="4253" y="8507"/>
                </a:lnTo>
                <a:lnTo>
                  <a:pt x="5351" y="7557"/>
                </a:lnTo>
                <a:lnTo>
                  <a:pt x="6327" y="6350"/>
                </a:lnTo>
                <a:lnTo>
                  <a:pt x="7607" y="4325"/>
                </a:lnTo>
                <a:lnTo>
                  <a:pt x="8522" y="2766"/>
                </a:lnTo>
                <a:lnTo>
                  <a:pt x="9178" y="1720"/>
                </a:lnTo>
                <a:lnTo>
                  <a:pt x="10015" y="503"/>
                </a:lnTo>
                <a:lnTo>
                  <a:pt x="10305" y="142"/>
                </a:lnTo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" name="Freeform 37"/>
          <p:cNvSpPr>
            <a:spLocks noChangeAspect="1"/>
          </p:cNvSpPr>
          <p:nvPr/>
        </p:nvSpPr>
        <p:spPr bwMode="auto">
          <a:xfrm>
            <a:off x="4000343" y="3362420"/>
            <a:ext cx="1266381" cy="1550423"/>
          </a:xfrm>
          <a:custGeom>
            <a:avLst/>
            <a:gdLst>
              <a:gd name="T0" fmla="*/ 1390650 w 1390650"/>
              <a:gd name="T1" fmla="*/ 66734 h 1809750"/>
              <a:gd name="T2" fmla="*/ 1371730 w 1390650"/>
              <a:gd name="T3" fmla="*/ 1801806 h 1809750"/>
              <a:gd name="T4" fmla="*/ 0 w 1390650"/>
              <a:gd name="T5" fmla="*/ 1792273 h 1809750"/>
              <a:gd name="T6" fmla="*/ 331107 w 1390650"/>
              <a:gd name="T7" fmla="*/ 1696939 h 1809750"/>
              <a:gd name="T8" fmla="*/ 662214 w 1390650"/>
              <a:gd name="T9" fmla="*/ 1477672 h 1809750"/>
              <a:gd name="T10" fmla="*/ 908180 w 1390650"/>
              <a:gd name="T11" fmla="*/ 1134470 h 1809750"/>
              <a:gd name="T12" fmla="*/ 1144685 w 1390650"/>
              <a:gd name="T13" fmla="*/ 638735 h 1809750"/>
              <a:gd name="T14" fmla="*/ 1390650 w 1390650"/>
              <a:gd name="T15" fmla="*/ 0 h 1809750"/>
              <a:gd name="connsiteX0" fmla="*/ 1489015 w 1489015"/>
              <a:gd name="connsiteY0" fmla="*/ 66734 h 1825081"/>
              <a:gd name="connsiteX1" fmla="*/ 1470095 w 1489015"/>
              <a:gd name="connsiteY1" fmla="*/ 1801806 h 1825081"/>
              <a:gd name="connsiteX2" fmla="*/ 0 w 1489015"/>
              <a:gd name="connsiteY2" fmla="*/ 1820291 h 1825081"/>
              <a:gd name="connsiteX3" fmla="*/ 429472 w 1489015"/>
              <a:gd name="connsiteY3" fmla="*/ 1696939 h 1825081"/>
              <a:gd name="connsiteX4" fmla="*/ 760579 w 1489015"/>
              <a:gd name="connsiteY4" fmla="*/ 1477672 h 1825081"/>
              <a:gd name="connsiteX5" fmla="*/ 1006545 w 1489015"/>
              <a:gd name="connsiteY5" fmla="*/ 1134470 h 1825081"/>
              <a:gd name="connsiteX6" fmla="*/ 1243050 w 1489015"/>
              <a:gd name="connsiteY6" fmla="*/ 638735 h 1825081"/>
              <a:gd name="connsiteX7" fmla="*/ 1489015 w 1489015"/>
              <a:gd name="connsiteY7" fmla="*/ 0 h 1825081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760579 w 1489015"/>
              <a:gd name="connsiteY4" fmla="*/ 1477672 h 1824220"/>
              <a:gd name="connsiteX5" fmla="*/ 1006545 w 1489015"/>
              <a:gd name="connsiteY5" fmla="*/ 1134470 h 1824220"/>
              <a:gd name="connsiteX6" fmla="*/ 1243050 w 1489015"/>
              <a:gd name="connsiteY6" fmla="*/ 638735 h 1824220"/>
              <a:gd name="connsiteX7" fmla="*/ 1489015 w 1489015"/>
              <a:gd name="connsiteY7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87571 w 1489015"/>
              <a:gd name="connsiteY4" fmla="*/ 1588490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88289 w 1489015"/>
              <a:gd name="connsiteY6" fmla="*/ 1319521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1694 w 1551694"/>
              <a:gd name="connsiteY0" fmla="*/ 66734 h 1824220"/>
              <a:gd name="connsiteX1" fmla="*/ 1546826 w 1551694"/>
              <a:gd name="connsiteY1" fmla="*/ 1824220 h 1824220"/>
              <a:gd name="connsiteX2" fmla="*/ 62679 w 1551694"/>
              <a:gd name="connsiteY2" fmla="*/ 1820291 h 1824220"/>
              <a:gd name="connsiteX3" fmla="*/ 298943 w 1551694"/>
              <a:gd name="connsiteY3" fmla="*/ 1770605 h 1824220"/>
              <a:gd name="connsiteX4" fmla="*/ 497772 w 1551694"/>
              <a:gd name="connsiteY4" fmla="*/ 1708147 h 1824220"/>
              <a:gd name="connsiteX5" fmla="*/ 661491 w 1551694"/>
              <a:gd name="connsiteY5" fmla="*/ 1613706 h 1824220"/>
              <a:gd name="connsiteX6" fmla="*/ 823258 w 1551694"/>
              <a:gd name="connsiteY6" fmla="*/ 1477672 h 1824220"/>
              <a:gd name="connsiteX7" fmla="*/ 950968 w 1551694"/>
              <a:gd name="connsiteY7" fmla="*/ 1319521 h 1824220"/>
              <a:gd name="connsiteX8" fmla="*/ 1069224 w 1551694"/>
              <a:gd name="connsiteY8" fmla="*/ 1134470 h 1824220"/>
              <a:gd name="connsiteX9" fmla="*/ 1305729 w 1551694"/>
              <a:gd name="connsiteY9" fmla="*/ 638735 h 1824220"/>
              <a:gd name="connsiteX10" fmla="*/ 1551694 w 1551694"/>
              <a:gd name="connsiteY10" fmla="*/ 0 h 1824220"/>
              <a:gd name="connsiteX0" fmla="*/ 1556756 w 1556756"/>
              <a:gd name="connsiteY0" fmla="*/ 66734 h 1824220"/>
              <a:gd name="connsiteX1" fmla="*/ 1551888 w 1556756"/>
              <a:gd name="connsiteY1" fmla="*/ 1824220 h 1824220"/>
              <a:gd name="connsiteX2" fmla="*/ 62120 w 1556756"/>
              <a:gd name="connsiteY2" fmla="*/ 1823094 h 1824220"/>
              <a:gd name="connsiteX3" fmla="*/ 304005 w 1556756"/>
              <a:gd name="connsiteY3" fmla="*/ 1770605 h 1824220"/>
              <a:gd name="connsiteX4" fmla="*/ 502834 w 1556756"/>
              <a:gd name="connsiteY4" fmla="*/ 1708147 h 1824220"/>
              <a:gd name="connsiteX5" fmla="*/ 666553 w 1556756"/>
              <a:gd name="connsiteY5" fmla="*/ 1613706 h 1824220"/>
              <a:gd name="connsiteX6" fmla="*/ 828320 w 1556756"/>
              <a:gd name="connsiteY6" fmla="*/ 1477672 h 1824220"/>
              <a:gd name="connsiteX7" fmla="*/ 956030 w 1556756"/>
              <a:gd name="connsiteY7" fmla="*/ 1319521 h 1824220"/>
              <a:gd name="connsiteX8" fmla="*/ 1074286 w 1556756"/>
              <a:gd name="connsiteY8" fmla="*/ 1134470 h 1824220"/>
              <a:gd name="connsiteX9" fmla="*/ 1310791 w 1556756"/>
              <a:gd name="connsiteY9" fmla="*/ 638735 h 1824220"/>
              <a:gd name="connsiteX10" fmla="*/ 1556756 w 1556756"/>
              <a:gd name="connsiteY10" fmla="*/ 0 h 1824220"/>
              <a:gd name="connsiteX0" fmla="*/ 1547957 w 1547957"/>
              <a:gd name="connsiteY0" fmla="*/ 66734 h 1824220"/>
              <a:gd name="connsiteX1" fmla="*/ 1543089 w 1547957"/>
              <a:gd name="connsiteY1" fmla="*/ 1824220 h 1824220"/>
              <a:gd name="connsiteX2" fmla="*/ 53321 w 1547957"/>
              <a:gd name="connsiteY2" fmla="*/ 1823094 h 1824220"/>
              <a:gd name="connsiteX3" fmla="*/ 295206 w 1547957"/>
              <a:gd name="connsiteY3" fmla="*/ 1770605 h 1824220"/>
              <a:gd name="connsiteX4" fmla="*/ 494035 w 1547957"/>
              <a:gd name="connsiteY4" fmla="*/ 1708147 h 1824220"/>
              <a:gd name="connsiteX5" fmla="*/ 657754 w 1547957"/>
              <a:gd name="connsiteY5" fmla="*/ 1613706 h 1824220"/>
              <a:gd name="connsiteX6" fmla="*/ 819521 w 1547957"/>
              <a:gd name="connsiteY6" fmla="*/ 1477672 h 1824220"/>
              <a:gd name="connsiteX7" fmla="*/ 947231 w 1547957"/>
              <a:gd name="connsiteY7" fmla="*/ 1319521 h 1824220"/>
              <a:gd name="connsiteX8" fmla="*/ 1065487 w 1547957"/>
              <a:gd name="connsiteY8" fmla="*/ 1134470 h 1824220"/>
              <a:gd name="connsiteX9" fmla="*/ 1301992 w 1547957"/>
              <a:gd name="connsiteY9" fmla="*/ 638735 h 1824220"/>
              <a:gd name="connsiteX10" fmla="*/ 1547957 w 1547957"/>
              <a:gd name="connsiteY10" fmla="*/ 0 h 1824220"/>
              <a:gd name="connsiteX0" fmla="*/ 1502965 w 1502965"/>
              <a:gd name="connsiteY0" fmla="*/ 66734 h 1824220"/>
              <a:gd name="connsiteX1" fmla="*/ 1498097 w 1502965"/>
              <a:gd name="connsiteY1" fmla="*/ 1824220 h 1824220"/>
              <a:gd name="connsiteX2" fmla="*/ 8329 w 1502965"/>
              <a:gd name="connsiteY2" fmla="*/ 1823094 h 1824220"/>
              <a:gd name="connsiteX3" fmla="*/ 250214 w 1502965"/>
              <a:gd name="connsiteY3" fmla="*/ 1770605 h 1824220"/>
              <a:gd name="connsiteX4" fmla="*/ 449043 w 1502965"/>
              <a:gd name="connsiteY4" fmla="*/ 1708147 h 1824220"/>
              <a:gd name="connsiteX5" fmla="*/ 612762 w 1502965"/>
              <a:gd name="connsiteY5" fmla="*/ 1613706 h 1824220"/>
              <a:gd name="connsiteX6" fmla="*/ 774529 w 1502965"/>
              <a:gd name="connsiteY6" fmla="*/ 1477672 h 1824220"/>
              <a:gd name="connsiteX7" fmla="*/ 902239 w 1502965"/>
              <a:gd name="connsiteY7" fmla="*/ 1319521 h 1824220"/>
              <a:gd name="connsiteX8" fmla="*/ 1020495 w 1502965"/>
              <a:gd name="connsiteY8" fmla="*/ 1134470 h 1824220"/>
              <a:gd name="connsiteX9" fmla="*/ 1257000 w 1502965"/>
              <a:gd name="connsiteY9" fmla="*/ 638735 h 1824220"/>
              <a:gd name="connsiteX10" fmla="*/ 1502965 w 1502965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248671 w 1494636"/>
              <a:gd name="connsiteY9" fmla="*/ 638735 h 1824220"/>
              <a:gd name="connsiteX10" fmla="*/ 1494636 w 1494636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32797 w 1494636"/>
              <a:gd name="connsiteY9" fmla="*/ 902057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4636" h="1824220">
                <a:moveTo>
                  <a:pt x="1494636" y="66734"/>
                </a:moveTo>
                <a:cubicBezTo>
                  <a:pt x="1491482" y="355912"/>
                  <a:pt x="1493826" y="1508314"/>
                  <a:pt x="1489768" y="1824220"/>
                </a:cubicBezTo>
                <a:lnTo>
                  <a:pt x="0" y="1823094"/>
                </a:lnTo>
                <a:cubicBezTo>
                  <a:pt x="120942" y="1796849"/>
                  <a:pt x="168433" y="1789763"/>
                  <a:pt x="241885" y="1770605"/>
                </a:cubicBezTo>
                <a:cubicBezTo>
                  <a:pt x="315337" y="1751447"/>
                  <a:pt x="379821" y="1731962"/>
                  <a:pt x="440714" y="1708147"/>
                </a:cubicBezTo>
                <a:cubicBezTo>
                  <a:pt x="495287" y="1676667"/>
                  <a:pt x="550185" y="1652118"/>
                  <a:pt x="604433" y="1613706"/>
                </a:cubicBezTo>
                <a:cubicBezTo>
                  <a:pt x="658681" y="1575294"/>
                  <a:pt x="719827" y="1528571"/>
                  <a:pt x="766200" y="1477672"/>
                </a:cubicBezTo>
                <a:lnTo>
                  <a:pt x="893910" y="1319521"/>
                </a:lnTo>
                <a:cubicBezTo>
                  <a:pt x="933786" y="1261536"/>
                  <a:pt x="951166" y="1246066"/>
                  <a:pt x="1012166" y="1134470"/>
                </a:cubicBezTo>
                <a:lnTo>
                  <a:pt x="1132797" y="902057"/>
                </a:lnTo>
                <a:cubicBezTo>
                  <a:pt x="1171025" y="818878"/>
                  <a:pt x="1186491" y="788144"/>
                  <a:pt x="1248671" y="638735"/>
                </a:cubicBezTo>
                <a:lnTo>
                  <a:pt x="1494636" y="0"/>
                </a:lnTo>
              </a:path>
            </a:pathLst>
          </a:custGeom>
          <a:solidFill>
            <a:srgbClr val="00FFFF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 Box 16"/>
          <p:cNvSpPr txBox="1">
            <a:spLocks noChangeArrowheads="1"/>
          </p:cNvSpPr>
          <p:nvPr/>
        </p:nvSpPr>
        <p:spPr bwMode="auto">
          <a:xfrm>
            <a:off x="4657725" y="4429125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0.15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048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791200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(1% test)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016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How much larger?  This is not fixed.  It depends on the distance between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0</a:t>
            </a:r>
            <a:r>
              <a:rPr lang="en-GB" sz="1500" b="1"/>
              <a:t> and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1</a:t>
            </a:r>
            <a:r>
              <a:rPr lang="en-GB" sz="1500" b="1"/>
              <a:t>, measured in terms of standard deviations.  In this particular case, it has increased from 0.15 to 0.34, so it has about doubled.  </a:t>
            </a:r>
            <a:endParaRPr lang="en-GB" sz="1500"/>
          </a:p>
        </p:txBody>
      </p:sp>
      <p:sp>
        <p:nvSpPr>
          <p:cNvPr id="220168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21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20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2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2019299" y="5000625"/>
            <a:ext cx="1333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6862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–2.58s.d.</a:t>
            </a:r>
            <a:endParaRPr lang="en-GB" sz="1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27" name="Straight Arrow Connector 26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  <p:cxnSp>
        <p:nvCxnSpPr>
          <p:cNvPr id="29" name="Straight Arrow Connector 28"/>
          <p:cNvCxnSpPr>
            <a:cxnSpLocks noChangeAspect="1"/>
          </p:cNvCxnSpPr>
          <p:nvPr/>
        </p:nvCxnSpPr>
        <p:spPr bwMode="auto">
          <a:xfrm flipH="1">
            <a:off x="6324600" y="250507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6429375" y="2219325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31" name="Text Box 102"/>
          <p:cNvSpPr txBox="1">
            <a:spLocks noChangeArrowheads="1"/>
          </p:cNvSpPr>
          <p:nvPr/>
        </p:nvSpPr>
        <p:spPr bwMode="auto">
          <a:xfrm>
            <a:off x="1695450" y="4335463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2" name="Straight Arrow Connector 31"/>
          <p:cNvCxnSpPr>
            <a:cxnSpLocks noChangeAspect="1"/>
          </p:cNvCxnSpPr>
          <p:nvPr/>
        </p:nvCxnSpPr>
        <p:spPr bwMode="auto">
          <a:xfrm>
            <a:off x="20669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 Box 102"/>
          <p:cNvSpPr txBox="1">
            <a:spLocks noChangeArrowheads="1"/>
          </p:cNvSpPr>
          <p:nvPr/>
        </p:nvSpPr>
        <p:spPr bwMode="auto">
          <a:xfrm>
            <a:off x="6105525" y="4334400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0</a:t>
            </a:r>
            <a:r>
              <a:rPr lang="en-GB" sz="1600" b="1" dirty="0" smtClean="0"/>
              <a:t>.5</a:t>
            </a:r>
            <a:r>
              <a:rPr lang="en-GB" sz="1600" b="1" dirty="0"/>
              <a:t>%</a:t>
            </a:r>
            <a:endParaRPr lang="en-GB" sz="1600" dirty="0"/>
          </a:p>
        </p:txBody>
      </p:sp>
      <p:cxnSp>
        <p:nvCxnSpPr>
          <p:cNvPr id="34" name="Straight Arrow Connector 33"/>
          <p:cNvCxnSpPr>
            <a:cxnSpLocks noChangeAspect="1"/>
          </p:cNvCxnSpPr>
          <p:nvPr/>
        </p:nvCxnSpPr>
        <p:spPr bwMode="auto">
          <a:xfrm flipH="1">
            <a:off x="5838825" y="458152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Freeform 34"/>
          <p:cNvSpPr>
            <a:spLocks noChangeAspect="1"/>
          </p:cNvSpPr>
          <p:nvPr/>
        </p:nvSpPr>
        <p:spPr bwMode="auto">
          <a:xfrm flipH="1">
            <a:off x="2142378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36" name="Freeform 35"/>
          <p:cNvSpPr>
            <a:spLocks noChangeAspect="1"/>
          </p:cNvSpPr>
          <p:nvPr/>
        </p:nvSpPr>
        <p:spPr bwMode="auto">
          <a:xfrm>
            <a:off x="5638053" y="4807910"/>
            <a:ext cx="456336" cy="105936"/>
          </a:xfrm>
          <a:custGeom>
            <a:avLst/>
            <a:gdLst>
              <a:gd name="T0" fmla="*/ 5104 w 452437"/>
              <a:gd name="T1" fmla="*/ 0 h 81031"/>
              <a:gd name="T2" fmla="*/ 0 w 452437"/>
              <a:gd name="T3" fmla="*/ 76264 h 81031"/>
              <a:gd name="T4" fmla="*/ 452437 w 452437"/>
              <a:gd name="T5" fmla="*/ 81031 h 81031"/>
              <a:gd name="T6" fmla="*/ 342360 w 452437"/>
              <a:gd name="T7" fmla="*/ 71281 h 81031"/>
              <a:gd name="T8" fmla="*/ 263944 w 452437"/>
              <a:gd name="T9" fmla="*/ 59907 h 81031"/>
              <a:gd name="T10" fmla="*/ 133349 w 452437"/>
              <a:gd name="T11" fmla="*/ 38133 h 81031"/>
              <a:gd name="T12" fmla="*/ 66674 w 452437"/>
              <a:gd name="T13" fmla="*/ 23833 h 81031"/>
              <a:gd name="T14" fmla="*/ 5104 w 452437"/>
              <a:gd name="T15" fmla="*/ 0 h 81031"/>
              <a:gd name="connsiteX0" fmla="*/ 0 w 538599"/>
              <a:gd name="connsiteY0" fmla="*/ 0 h 125912"/>
              <a:gd name="connsiteX1" fmla="*/ 86162 w 538599"/>
              <a:gd name="connsiteY1" fmla="*/ 121145 h 125912"/>
              <a:gd name="connsiteX2" fmla="*/ 538599 w 538599"/>
              <a:gd name="connsiteY2" fmla="*/ 125912 h 125912"/>
              <a:gd name="connsiteX3" fmla="*/ 428522 w 538599"/>
              <a:gd name="connsiteY3" fmla="*/ 116162 h 125912"/>
              <a:gd name="connsiteX4" fmla="*/ 350106 w 538599"/>
              <a:gd name="connsiteY4" fmla="*/ 104788 h 125912"/>
              <a:gd name="connsiteX5" fmla="*/ 219511 w 538599"/>
              <a:gd name="connsiteY5" fmla="*/ 83014 h 125912"/>
              <a:gd name="connsiteX6" fmla="*/ 152836 w 538599"/>
              <a:gd name="connsiteY6" fmla="*/ 68714 h 125912"/>
              <a:gd name="connsiteX7" fmla="*/ 0 w 538599"/>
              <a:gd name="connsiteY7" fmla="*/ 0 h 125912"/>
              <a:gd name="connsiteX0" fmla="*/ 0 w 527191"/>
              <a:gd name="connsiteY0" fmla="*/ 0 h 125912"/>
              <a:gd name="connsiteX1" fmla="*/ 74754 w 527191"/>
              <a:gd name="connsiteY1" fmla="*/ 121145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41428 w 527191"/>
              <a:gd name="connsiteY6" fmla="*/ 68714 h 125912"/>
              <a:gd name="connsiteX7" fmla="*/ 0 w 527191"/>
              <a:gd name="connsiteY7" fmla="*/ 0 h 125912"/>
              <a:gd name="connsiteX0" fmla="*/ 0 w 527191"/>
              <a:gd name="connsiteY0" fmla="*/ 0 h 125912"/>
              <a:gd name="connsiteX1" fmla="*/ 600 w 527191"/>
              <a:gd name="connsiteY1" fmla="*/ 124137 h 125912"/>
              <a:gd name="connsiteX2" fmla="*/ 527191 w 527191"/>
              <a:gd name="connsiteY2" fmla="*/ 125912 h 125912"/>
              <a:gd name="connsiteX3" fmla="*/ 417114 w 527191"/>
              <a:gd name="connsiteY3" fmla="*/ 116162 h 125912"/>
              <a:gd name="connsiteX4" fmla="*/ 338698 w 527191"/>
              <a:gd name="connsiteY4" fmla="*/ 104788 h 125912"/>
              <a:gd name="connsiteX5" fmla="*/ 208103 w 527191"/>
              <a:gd name="connsiteY5" fmla="*/ 83014 h 125912"/>
              <a:gd name="connsiteX6" fmla="*/ 135723 w 527191"/>
              <a:gd name="connsiteY6" fmla="*/ 53752 h 125912"/>
              <a:gd name="connsiteX7" fmla="*/ 0 w 527191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17114 w 544304"/>
              <a:gd name="connsiteY3" fmla="*/ 116162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104788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83014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0 w 544304"/>
              <a:gd name="connsiteY0" fmla="*/ 0 h 125912"/>
              <a:gd name="connsiteX1" fmla="*/ 600 w 544304"/>
              <a:gd name="connsiteY1" fmla="*/ 124137 h 125912"/>
              <a:gd name="connsiteX2" fmla="*/ 544304 w 544304"/>
              <a:gd name="connsiteY2" fmla="*/ 125912 h 125912"/>
              <a:gd name="connsiteX3" fmla="*/ 428522 w 544304"/>
              <a:gd name="connsiteY3" fmla="*/ 110179 h 125912"/>
              <a:gd name="connsiteX4" fmla="*/ 338698 w 544304"/>
              <a:gd name="connsiteY4" fmla="*/ 95811 h 125912"/>
              <a:gd name="connsiteX5" fmla="*/ 208103 w 544304"/>
              <a:gd name="connsiteY5" fmla="*/ 74037 h 125912"/>
              <a:gd name="connsiteX6" fmla="*/ 135723 w 544304"/>
              <a:gd name="connsiteY6" fmla="*/ 53752 h 125912"/>
              <a:gd name="connsiteX7" fmla="*/ 0 w 544304"/>
              <a:gd name="connsiteY7" fmla="*/ 0 h 125912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  <a:gd name="connsiteX0" fmla="*/ 2253 w 546557"/>
              <a:gd name="connsiteY0" fmla="*/ 0 h 133113"/>
              <a:gd name="connsiteX1" fmla="*/ 0 w 546557"/>
              <a:gd name="connsiteY1" fmla="*/ 133113 h 133113"/>
              <a:gd name="connsiteX2" fmla="*/ 546557 w 546557"/>
              <a:gd name="connsiteY2" fmla="*/ 125912 h 133113"/>
              <a:gd name="connsiteX3" fmla="*/ 430775 w 546557"/>
              <a:gd name="connsiteY3" fmla="*/ 110179 h 133113"/>
              <a:gd name="connsiteX4" fmla="*/ 340951 w 546557"/>
              <a:gd name="connsiteY4" fmla="*/ 95811 h 133113"/>
              <a:gd name="connsiteX5" fmla="*/ 210356 w 546557"/>
              <a:gd name="connsiteY5" fmla="*/ 74037 h 133113"/>
              <a:gd name="connsiteX6" fmla="*/ 137976 w 546557"/>
              <a:gd name="connsiteY6" fmla="*/ 53752 h 133113"/>
              <a:gd name="connsiteX7" fmla="*/ 2253 w 546557"/>
              <a:gd name="connsiteY7" fmla="*/ 0 h 13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557" h="133113">
                <a:moveTo>
                  <a:pt x="2253" y="0"/>
                </a:moveTo>
                <a:lnTo>
                  <a:pt x="0" y="133113"/>
                </a:lnTo>
                <a:lnTo>
                  <a:pt x="546557" y="125912"/>
                </a:lnTo>
                <a:cubicBezTo>
                  <a:pt x="519370" y="120668"/>
                  <a:pt x="469369" y="115423"/>
                  <a:pt x="430775" y="110179"/>
                </a:cubicBezTo>
                <a:lnTo>
                  <a:pt x="340951" y="95811"/>
                </a:lnTo>
                <a:lnTo>
                  <a:pt x="210356" y="74037"/>
                </a:lnTo>
                <a:lnTo>
                  <a:pt x="137976" y="53752"/>
                </a:lnTo>
                <a:lnTo>
                  <a:pt x="22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4017098" y="2450406"/>
            <a:ext cx="1635987" cy="2464493"/>
          </a:xfrm>
          <a:custGeom>
            <a:avLst/>
            <a:gdLst>
              <a:gd name="T0" fmla="*/ 978 w 984"/>
              <a:gd name="T1" fmla="*/ 0 h 1578"/>
              <a:gd name="T2" fmla="*/ 984 w 984"/>
              <a:gd name="T3" fmla="*/ 1578 h 1578"/>
              <a:gd name="T4" fmla="*/ 0 w 984"/>
              <a:gd name="T5" fmla="*/ 1578 h 1578"/>
              <a:gd name="T6" fmla="*/ 114 w 984"/>
              <a:gd name="T7" fmla="*/ 1554 h 1578"/>
              <a:gd name="T8" fmla="*/ 252 w 984"/>
              <a:gd name="T9" fmla="*/ 1488 h 1578"/>
              <a:gd name="T10" fmla="*/ 372 w 984"/>
              <a:gd name="T11" fmla="*/ 1368 h 1578"/>
              <a:gd name="T12" fmla="*/ 474 w 984"/>
              <a:gd name="T13" fmla="*/ 1212 h 1578"/>
              <a:gd name="T14" fmla="*/ 570 w 984"/>
              <a:gd name="T15" fmla="*/ 1026 h 1578"/>
              <a:gd name="T16" fmla="*/ 702 w 984"/>
              <a:gd name="T17" fmla="*/ 708 h 1578"/>
              <a:gd name="T18" fmla="*/ 792 w 984"/>
              <a:gd name="T19" fmla="*/ 462 h 1578"/>
              <a:gd name="T20" fmla="*/ 852 w 984"/>
              <a:gd name="T21" fmla="*/ 294 h 1578"/>
              <a:gd name="T22" fmla="*/ 930 w 984"/>
              <a:gd name="T23" fmla="*/ 102 h 1578"/>
              <a:gd name="T24" fmla="*/ 960 w 984"/>
              <a:gd name="T25" fmla="*/ 42 h 1578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632 w 10473"/>
              <a:gd name="connsiteY3" fmla="*/ 9848 h 10000"/>
              <a:gd name="connsiteX4" fmla="*/ 3034 w 10473"/>
              <a:gd name="connsiteY4" fmla="*/ 9430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34 w 10473"/>
              <a:gd name="connsiteY4" fmla="*/ 9430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290 w 10473"/>
              <a:gd name="connsiteY6" fmla="*/ 7681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266 w 10473"/>
              <a:gd name="connsiteY7" fmla="*/ 650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32 w 10473"/>
              <a:gd name="connsiteY10" fmla="*/ 1863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9924 w 10473"/>
              <a:gd name="connsiteY11" fmla="*/ 646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10015 w 10473"/>
              <a:gd name="connsiteY11" fmla="*/ 665 h 10000"/>
              <a:gd name="connsiteX12" fmla="*/ 10229 w 10473"/>
              <a:gd name="connsiteY12" fmla="*/ 266 h 10000"/>
              <a:gd name="connsiteX0" fmla="*/ 10412 w 10473"/>
              <a:gd name="connsiteY0" fmla="*/ 0 h 10000"/>
              <a:gd name="connsiteX1" fmla="*/ 10473 w 10473"/>
              <a:gd name="connsiteY1" fmla="*/ 10000 h 10000"/>
              <a:gd name="connsiteX2" fmla="*/ 0 w 10473"/>
              <a:gd name="connsiteY2" fmla="*/ 9990 h 10000"/>
              <a:gd name="connsiteX3" fmla="*/ 1586 w 10473"/>
              <a:gd name="connsiteY3" fmla="*/ 9791 h 10000"/>
              <a:gd name="connsiteX4" fmla="*/ 3019 w 10473"/>
              <a:gd name="connsiteY4" fmla="*/ 9363 h 10000"/>
              <a:gd name="connsiteX5" fmla="*/ 4253 w 10473"/>
              <a:gd name="connsiteY5" fmla="*/ 8669 h 10000"/>
              <a:gd name="connsiteX6" fmla="*/ 5351 w 10473"/>
              <a:gd name="connsiteY6" fmla="*/ 7719 h 10000"/>
              <a:gd name="connsiteX7" fmla="*/ 6327 w 10473"/>
              <a:gd name="connsiteY7" fmla="*/ 6512 h 10000"/>
              <a:gd name="connsiteX8" fmla="*/ 7607 w 10473"/>
              <a:gd name="connsiteY8" fmla="*/ 4487 h 10000"/>
              <a:gd name="connsiteX9" fmla="*/ 8522 w 10473"/>
              <a:gd name="connsiteY9" fmla="*/ 2928 h 10000"/>
              <a:gd name="connsiteX10" fmla="*/ 9178 w 10473"/>
              <a:gd name="connsiteY10" fmla="*/ 1882 h 10000"/>
              <a:gd name="connsiteX11" fmla="*/ 10015 w 10473"/>
              <a:gd name="connsiteY11" fmla="*/ 665 h 10000"/>
              <a:gd name="connsiteX12" fmla="*/ 10305 w 10473"/>
              <a:gd name="connsiteY12" fmla="*/ 304 h 10000"/>
              <a:gd name="connsiteX0" fmla="*/ 10427 w 10473"/>
              <a:gd name="connsiteY0" fmla="*/ 0 h 9838"/>
              <a:gd name="connsiteX1" fmla="*/ 10473 w 10473"/>
              <a:gd name="connsiteY1" fmla="*/ 9838 h 9838"/>
              <a:gd name="connsiteX2" fmla="*/ 0 w 10473"/>
              <a:gd name="connsiteY2" fmla="*/ 9828 h 9838"/>
              <a:gd name="connsiteX3" fmla="*/ 1586 w 10473"/>
              <a:gd name="connsiteY3" fmla="*/ 9629 h 9838"/>
              <a:gd name="connsiteX4" fmla="*/ 3019 w 10473"/>
              <a:gd name="connsiteY4" fmla="*/ 9201 h 9838"/>
              <a:gd name="connsiteX5" fmla="*/ 4253 w 10473"/>
              <a:gd name="connsiteY5" fmla="*/ 8507 h 9838"/>
              <a:gd name="connsiteX6" fmla="*/ 5351 w 10473"/>
              <a:gd name="connsiteY6" fmla="*/ 7557 h 9838"/>
              <a:gd name="connsiteX7" fmla="*/ 6327 w 10473"/>
              <a:gd name="connsiteY7" fmla="*/ 6350 h 9838"/>
              <a:gd name="connsiteX8" fmla="*/ 7607 w 10473"/>
              <a:gd name="connsiteY8" fmla="*/ 4325 h 9838"/>
              <a:gd name="connsiteX9" fmla="*/ 8522 w 10473"/>
              <a:gd name="connsiteY9" fmla="*/ 2766 h 9838"/>
              <a:gd name="connsiteX10" fmla="*/ 9178 w 10473"/>
              <a:gd name="connsiteY10" fmla="*/ 1720 h 9838"/>
              <a:gd name="connsiteX11" fmla="*/ 10015 w 10473"/>
              <a:gd name="connsiteY11" fmla="*/ 503 h 9838"/>
              <a:gd name="connsiteX12" fmla="*/ 10305 w 10473"/>
              <a:gd name="connsiteY12" fmla="*/ 142 h 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73" h="9838">
                <a:moveTo>
                  <a:pt x="10427" y="0"/>
                </a:moveTo>
                <a:cubicBezTo>
                  <a:pt x="10447" y="3333"/>
                  <a:pt x="10453" y="6505"/>
                  <a:pt x="10473" y="9838"/>
                </a:cubicBezTo>
                <a:lnTo>
                  <a:pt x="0" y="9828"/>
                </a:lnTo>
                <a:lnTo>
                  <a:pt x="1586" y="9629"/>
                </a:lnTo>
                <a:lnTo>
                  <a:pt x="3019" y="9201"/>
                </a:lnTo>
                <a:lnTo>
                  <a:pt x="4253" y="8507"/>
                </a:lnTo>
                <a:lnTo>
                  <a:pt x="5351" y="7557"/>
                </a:lnTo>
                <a:lnTo>
                  <a:pt x="6327" y="6350"/>
                </a:lnTo>
                <a:lnTo>
                  <a:pt x="7607" y="4325"/>
                </a:lnTo>
                <a:lnTo>
                  <a:pt x="8522" y="2766"/>
                </a:lnTo>
                <a:lnTo>
                  <a:pt x="9178" y="1720"/>
                </a:lnTo>
                <a:lnTo>
                  <a:pt x="10015" y="503"/>
                </a:lnTo>
                <a:lnTo>
                  <a:pt x="10305" y="142"/>
                </a:lnTo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" name="Freeform 37"/>
          <p:cNvSpPr>
            <a:spLocks noChangeAspect="1"/>
          </p:cNvSpPr>
          <p:nvPr/>
        </p:nvSpPr>
        <p:spPr bwMode="auto">
          <a:xfrm>
            <a:off x="4000343" y="3362420"/>
            <a:ext cx="1266381" cy="1550423"/>
          </a:xfrm>
          <a:custGeom>
            <a:avLst/>
            <a:gdLst>
              <a:gd name="T0" fmla="*/ 1390650 w 1390650"/>
              <a:gd name="T1" fmla="*/ 66734 h 1809750"/>
              <a:gd name="T2" fmla="*/ 1371730 w 1390650"/>
              <a:gd name="T3" fmla="*/ 1801806 h 1809750"/>
              <a:gd name="T4" fmla="*/ 0 w 1390650"/>
              <a:gd name="T5" fmla="*/ 1792273 h 1809750"/>
              <a:gd name="T6" fmla="*/ 331107 w 1390650"/>
              <a:gd name="T7" fmla="*/ 1696939 h 1809750"/>
              <a:gd name="T8" fmla="*/ 662214 w 1390650"/>
              <a:gd name="T9" fmla="*/ 1477672 h 1809750"/>
              <a:gd name="T10" fmla="*/ 908180 w 1390650"/>
              <a:gd name="T11" fmla="*/ 1134470 h 1809750"/>
              <a:gd name="T12" fmla="*/ 1144685 w 1390650"/>
              <a:gd name="T13" fmla="*/ 638735 h 1809750"/>
              <a:gd name="T14" fmla="*/ 1390650 w 1390650"/>
              <a:gd name="T15" fmla="*/ 0 h 1809750"/>
              <a:gd name="connsiteX0" fmla="*/ 1489015 w 1489015"/>
              <a:gd name="connsiteY0" fmla="*/ 66734 h 1825081"/>
              <a:gd name="connsiteX1" fmla="*/ 1470095 w 1489015"/>
              <a:gd name="connsiteY1" fmla="*/ 1801806 h 1825081"/>
              <a:gd name="connsiteX2" fmla="*/ 0 w 1489015"/>
              <a:gd name="connsiteY2" fmla="*/ 1820291 h 1825081"/>
              <a:gd name="connsiteX3" fmla="*/ 429472 w 1489015"/>
              <a:gd name="connsiteY3" fmla="*/ 1696939 h 1825081"/>
              <a:gd name="connsiteX4" fmla="*/ 760579 w 1489015"/>
              <a:gd name="connsiteY4" fmla="*/ 1477672 h 1825081"/>
              <a:gd name="connsiteX5" fmla="*/ 1006545 w 1489015"/>
              <a:gd name="connsiteY5" fmla="*/ 1134470 h 1825081"/>
              <a:gd name="connsiteX6" fmla="*/ 1243050 w 1489015"/>
              <a:gd name="connsiteY6" fmla="*/ 638735 h 1825081"/>
              <a:gd name="connsiteX7" fmla="*/ 1489015 w 1489015"/>
              <a:gd name="connsiteY7" fmla="*/ 0 h 1825081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760579 w 1489015"/>
              <a:gd name="connsiteY4" fmla="*/ 1477672 h 1824220"/>
              <a:gd name="connsiteX5" fmla="*/ 1006545 w 1489015"/>
              <a:gd name="connsiteY5" fmla="*/ 1134470 h 1824220"/>
              <a:gd name="connsiteX6" fmla="*/ 1243050 w 1489015"/>
              <a:gd name="connsiteY6" fmla="*/ 638735 h 1824220"/>
              <a:gd name="connsiteX7" fmla="*/ 1489015 w 1489015"/>
              <a:gd name="connsiteY7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87571 w 1489015"/>
              <a:gd name="connsiteY4" fmla="*/ 1588490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88289 w 1489015"/>
              <a:gd name="connsiteY6" fmla="*/ 1319521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1694 w 1551694"/>
              <a:gd name="connsiteY0" fmla="*/ 66734 h 1824220"/>
              <a:gd name="connsiteX1" fmla="*/ 1546826 w 1551694"/>
              <a:gd name="connsiteY1" fmla="*/ 1824220 h 1824220"/>
              <a:gd name="connsiteX2" fmla="*/ 62679 w 1551694"/>
              <a:gd name="connsiteY2" fmla="*/ 1820291 h 1824220"/>
              <a:gd name="connsiteX3" fmla="*/ 298943 w 1551694"/>
              <a:gd name="connsiteY3" fmla="*/ 1770605 h 1824220"/>
              <a:gd name="connsiteX4" fmla="*/ 497772 w 1551694"/>
              <a:gd name="connsiteY4" fmla="*/ 1708147 h 1824220"/>
              <a:gd name="connsiteX5" fmla="*/ 661491 w 1551694"/>
              <a:gd name="connsiteY5" fmla="*/ 1613706 h 1824220"/>
              <a:gd name="connsiteX6" fmla="*/ 823258 w 1551694"/>
              <a:gd name="connsiteY6" fmla="*/ 1477672 h 1824220"/>
              <a:gd name="connsiteX7" fmla="*/ 950968 w 1551694"/>
              <a:gd name="connsiteY7" fmla="*/ 1319521 h 1824220"/>
              <a:gd name="connsiteX8" fmla="*/ 1069224 w 1551694"/>
              <a:gd name="connsiteY8" fmla="*/ 1134470 h 1824220"/>
              <a:gd name="connsiteX9" fmla="*/ 1305729 w 1551694"/>
              <a:gd name="connsiteY9" fmla="*/ 638735 h 1824220"/>
              <a:gd name="connsiteX10" fmla="*/ 1551694 w 1551694"/>
              <a:gd name="connsiteY10" fmla="*/ 0 h 1824220"/>
              <a:gd name="connsiteX0" fmla="*/ 1556756 w 1556756"/>
              <a:gd name="connsiteY0" fmla="*/ 66734 h 1824220"/>
              <a:gd name="connsiteX1" fmla="*/ 1551888 w 1556756"/>
              <a:gd name="connsiteY1" fmla="*/ 1824220 h 1824220"/>
              <a:gd name="connsiteX2" fmla="*/ 62120 w 1556756"/>
              <a:gd name="connsiteY2" fmla="*/ 1823094 h 1824220"/>
              <a:gd name="connsiteX3" fmla="*/ 304005 w 1556756"/>
              <a:gd name="connsiteY3" fmla="*/ 1770605 h 1824220"/>
              <a:gd name="connsiteX4" fmla="*/ 502834 w 1556756"/>
              <a:gd name="connsiteY4" fmla="*/ 1708147 h 1824220"/>
              <a:gd name="connsiteX5" fmla="*/ 666553 w 1556756"/>
              <a:gd name="connsiteY5" fmla="*/ 1613706 h 1824220"/>
              <a:gd name="connsiteX6" fmla="*/ 828320 w 1556756"/>
              <a:gd name="connsiteY6" fmla="*/ 1477672 h 1824220"/>
              <a:gd name="connsiteX7" fmla="*/ 956030 w 1556756"/>
              <a:gd name="connsiteY7" fmla="*/ 1319521 h 1824220"/>
              <a:gd name="connsiteX8" fmla="*/ 1074286 w 1556756"/>
              <a:gd name="connsiteY8" fmla="*/ 1134470 h 1824220"/>
              <a:gd name="connsiteX9" fmla="*/ 1310791 w 1556756"/>
              <a:gd name="connsiteY9" fmla="*/ 638735 h 1824220"/>
              <a:gd name="connsiteX10" fmla="*/ 1556756 w 1556756"/>
              <a:gd name="connsiteY10" fmla="*/ 0 h 1824220"/>
              <a:gd name="connsiteX0" fmla="*/ 1547957 w 1547957"/>
              <a:gd name="connsiteY0" fmla="*/ 66734 h 1824220"/>
              <a:gd name="connsiteX1" fmla="*/ 1543089 w 1547957"/>
              <a:gd name="connsiteY1" fmla="*/ 1824220 h 1824220"/>
              <a:gd name="connsiteX2" fmla="*/ 53321 w 1547957"/>
              <a:gd name="connsiteY2" fmla="*/ 1823094 h 1824220"/>
              <a:gd name="connsiteX3" fmla="*/ 295206 w 1547957"/>
              <a:gd name="connsiteY3" fmla="*/ 1770605 h 1824220"/>
              <a:gd name="connsiteX4" fmla="*/ 494035 w 1547957"/>
              <a:gd name="connsiteY4" fmla="*/ 1708147 h 1824220"/>
              <a:gd name="connsiteX5" fmla="*/ 657754 w 1547957"/>
              <a:gd name="connsiteY5" fmla="*/ 1613706 h 1824220"/>
              <a:gd name="connsiteX6" fmla="*/ 819521 w 1547957"/>
              <a:gd name="connsiteY6" fmla="*/ 1477672 h 1824220"/>
              <a:gd name="connsiteX7" fmla="*/ 947231 w 1547957"/>
              <a:gd name="connsiteY7" fmla="*/ 1319521 h 1824220"/>
              <a:gd name="connsiteX8" fmla="*/ 1065487 w 1547957"/>
              <a:gd name="connsiteY8" fmla="*/ 1134470 h 1824220"/>
              <a:gd name="connsiteX9" fmla="*/ 1301992 w 1547957"/>
              <a:gd name="connsiteY9" fmla="*/ 638735 h 1824220"/>
              <a:gd name="connsiteX10" fmla="*/ 1547957 w 1547957"/>
              <a:gd name="connsiteY10" fmla="*/ 0 h 1824220"/>
              <a:gd name="connsiteX0" fmla="*/ 1502965 w 1502965"/>
              <a:gd name="connsiteY0" fmla="*/ 66734 h 1824220"/>
              <a:gd name="connsiteX1" fmla="*/ 1498097 w 1502965"/>
              <a:gd name="connsiteY1" fmla="*/ 1824220 h 1824220"/>
              <a:gd name="connsiteX2" fmla="*/ 8329 w 1502965"/>
              <a:gd name="connsiteY2" fmla="*/ 1823094 h 1824220"/>
              <a:gd name="connsiteX3" fmla="*/ 250214 w 1502965"/>
              <a:gd name="connsiteY3" fmla="*/ 1770605 h 1824220"/>
              <a:gd name="connsiteX4" fmla="*/ 449043 w 1502965"/>
              <a:gd name="connsiteY4" fmla="*/ 1708147 h 1824220"/>
              <a:gd name="connsiteX5" fmla="*/ 612762 w 1502965"/>
              <a:gd name="connsiteY5" fmla="*/ 1613706 h 1824220"/>
              <a:gd name="connsiteX6" fmla="*/ 774529 w 1502965"/>
              <a:gd name="connsiteY6" fmla="*/ 1477672 h 1824220"/>
              <a:gd name="connsiteX7" fmla="*/ 902239 w 1502965"/>
              <a:gd name="connsiteY7" fmla="*/ 1319521 h 1824220"/>
              <a:gd name="connsiteX8" fmla="*/ 1020495 w 1502965"/>
              <a:gd name="connsiteY8" fmla="*/ 1134470 h 1824220"/>
              <a:gd name="connsiteX9" fmla="*/ 1257000 w 1502965"/>
              <a:gd name="connsiteY9" fmla="*/ 638735 h 1824220"/>
              <a:gd name="connsiteX10" fmla="*/ 1502965 w 1502965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248671 w 1494636"/>
              <a:gd name="connsiteY9" fmla="*/ 638735 h 1824220"/>
              <a:gd name="connsiteX10" fmla="*/ 1494636 w 1494636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32797 w 1494636"/>
              <a:gd name="connsiteY9" fmla="*/ 902057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4636" h="1824220">
                <a:moveTo>
                  <a:pt x="1494636" y="66734"/>
                </a:moveTo>
                <a:cubicBezTo>
                  <a:pt x="1491482" y="355912"/>
                  <a:pt x="1493826" y="1508314"/>
                  <a:pt x="1489768" y="1824220"/>
                </a:cubicBezTo>
                <a:lnTo>
                  <a:pt x="0" y="1823094"/>
                </a:lnTo>
                <a:cubicBezTo>
                  <a:pt x="120942" y="1796849"/>
                  <a:pt x="168433" y="1789763"/>
                  <a:pt x="241885" y="1770605"/>
                </a:cubicBezTo>
                <a:cubicBezTo>
                  <a:pt x="315337" y="1751447"/>
                  <a:pt x="379821" y="1731962"/>
                  <a:pt x="440714" y="1708147"/>
                </a:cubicBezTo>
                <a:cubicBezTo>
                  <a:pt x="495287" y="1676667"/>
                  <a:pt x="550185" y="1652118"/>
                  <a:pt x="604433" y="1613706"/>
                </a:cubicBezTo>
                <a:cubicBezTo>
                  <a:pt x="658681" y="1575294"/>
                  <a:pt x="719827" y="1528571"/>
                  <a:pt x="766200" y="1477672"/>
                </a:cubicBezTo>
                <a:lnTo>
                  <a:pt x="893910" y="1319521"/>
                </a:lnTo>
                <a:cubicBezTo>
                  <a:pt x="933786" y="1261536"/>
                  <a:pt x="951166" y="1246066"/>
                  <a:pt x="1012166" y="1134470"/>
                </a:cubicBezTo>
                <a:lnTo>
                  <a:pt x="1132797" y="902057"/>
                </a:lnTo>
                <a:cubicBezTo>
                  <a:pt x="1171025" y="818878"/>
                  <a:pt x="1186491" y="788144"/>
                  <a:pt x="1248671" y="638735"/>
                </a:cubicBezTo>
                <a:lnTo>
                  <a:pt x="1494636" y="0"/>
                </a:lnTo>
              </a:path>
            </a:pathLst>
          </a:custGeom>
          <a:solidFill>
            <a:srgbClr val="00FFFF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 Box 16"/>
          <p:cNvSpPr txBox="1">
            <a:spLocks noChangeArrowheads="1"/>
          </p:cNvSpPr>
          <p:nvPr/>
        </p:nvSpPr>
        <p:spPr bwMode="auto">
          <a:xfrm>
            <a:off x="4657725" y="4429125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0.15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048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791200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(1% test)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118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To generalize, we plot the power functions for the 5 percent and 1 percent tests.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221194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22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14749" y="1819275"/>
            <a:ext cx="1000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5% test</a:t>
            </a:r>
            <a:endParaRPr lang="en-GB" sz="1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91199" y="1819275"/>
            <a:ext cx="1000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/>
              <a:t>1</a:t>
            </a:r>
            <a:r>
              <a:rPr lang="en-GB" sz="1800" b="1" dirty="0" smtClean="0"/>
              <a:t>% test</a:t>
            </a:r>
            <a:endParaRPr lang="en-GB" sz="1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533525" y="4867275"/>
            <a:ext cx="674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Distance between the actual value of </a:t>
            </a:r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dirty="0" smtClean="0"/>
              <a:t> and </a:t>
            </a:r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 (standard deviations)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R.10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8229600" y="6553200"/>
            <a:ext cx="838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2015.12.17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968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see that, in general, there is a trade-off between the risk of making a Type I error and the risk of making a Type II error.</a:t>
            </a:r>
            <a:r>
              <a:rPr lang="en-US" sz="1500" b="1"/>
              <a:t> </a:t>
            </a:r>
            <a:endParaRPr lang="en-GB" sz="1500" b="1"/>
          </a:p>
        </p:txBody>
      </p:sp>
      <p:sp>
        <p:nvSpPr>
          <p:cNvPr id="199686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5719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21" name="Text Box 102"/>
          <p:cNvSpPr txBox="1">
            <a:spLocks noChangeArrowheads="1"/>
          </p:cNvSpPr>
          <p:nvPr/>
        </p:nvSpPr>
        <p:spPr bwMode="auto">
          <a:xfrm>
            <a:off x="1866900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22" name="Straight Arrow Connector 21"/>
          <p:cNvCxnSpPr>
            <a:cxnSpLocks noChangeAspect="1"/>
          </p:cNvCxnSpPr>
          <p:nvPr/>
        </p:nvCxnSpPr>
        <p:spPr bwMode="auto">
          <a:xfrm>
            <a:off x="22383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 Box 102"/>
          <p:cNvSpPr txBox="1">
            <a:spLocks noChangeArrowheads="1"/>
          </p:cNvSpPr>
          <p:nvPr/>
        </p:nvSpPr>
        <p:spPr bwMode="auto">
          <a:xfrm>
            <a:off x="5895975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24" name="Straight Arrow Connector 23"/>
          <p:cNvCxnSpPr>
            <a:cxnSpLocks noChangeAspect="1"/>
          </p:cNvCxnSpPr>
          <p:nvPr/>
        </p:nvCxnSpPr>
        <p:spPr bwMode="auto">
          <a:xfrm flipH="1">
            <a:off x="56292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TextBox 24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6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" name="Freeform 27"/>
          <p:cNvSpPr>
            <a:spLocks noChangeAspect="1"/>
          </p:cNvSpPr>
          <p:nvPr/>
        </p:nvSpPr>
        <p:spPr bwMode="auto">
          <a:xfrm>
            <a:off x="21450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" name="Freeform 28"/>
          <p:cNvSpPr>
            <a:spLocks noChangeAspect="1"/>
          </p:cNvSpPr>
          <p:nvPr/>
        </p:nvSpPr>
        <p:spPr bwMode="auto">
          <a:xfrm flipH="1">
            <a:off x="52692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070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consider the case where the null hypothesis, </a:t>
            </a:r>
            <a:r>
              <a:rPr lang="en-GB" sz="1500" b="1" i="1"/>
              <a:t>H</a:t>
            </a:r>
            <a:r>
              <a:rPr lang="en-GB" sz="1500" b="1" baseline="-25000"/>
              <a:t>0</a:t>
            </a:r>
            <a:r>
              <a:rPr lang="en-GB" sz="1500" b="1"/>
              <a:t>: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0</a:t>
            </a:r>
            <a:r>
              <a:rPr lang="en-GB" sz="1500" b="1"/>
              <a:t> is false and the actual value of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is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1</a:t>
            </a:r>
            <a:r>
              <a:rPr lang="en-GB" sz="1500" b="1"/>
              <a:t>.  This is shown in the figure.  </a:t>
            </a:r>
          </a:p>
        </p:txBody>
      </p:sp>
      <p:sp>
        <p:nvSpPr>
          <p:cNvPr id="200711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19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7" name="Text Box 102"/>
          <p:cNvSpPr txBox="1">
            <a:spLocks noChangeArrowheads="1"/>
          </p:cNvSpPr>
          <p:nvPr/>
        </p:nvSpPr>
        <p:spPr bwMode="auto">
          <a:xfrm>
            <a:off x="1866900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18" name="Straight Arrow Connector 17"/>
          <p:cNvCxnSpPr>
            <a:cxnSpLocks noChangeAspect="1"/>
          </p:cNvCxnSpPr>
          <p:nvPr/>
        </p:nvCxnSpPr>
        <p:spPr bwMode="auto">
          <a:xfrm>
            <a:off x="22383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 Box 102"/>
          <p:cNvSpPr txBox="1">
            <a:spLocks noChangeArrowheads="1"/>
          </p:cNvSpPr>
          <p:nvPr/>
        </p:nvSpPr>
        <p:spPr bwMode="auto">
          <a:xfrm>
            <a:off x="5895975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20" name="Straight Arrow Connector 19"/>
          <p:cNvCxnSpPr>
            <a:cxnSpLocks noChangeAspect="1"/>
          </p:cNvCxnSpPr>
          <p:nvPr/>
        </p:nvCxnSpPr>
        <p:spPr bwMode="auto">
          <a:xfrm flipH="1">
            <a:off x="56292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0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2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" name="Freeform 23"/>
          <p:cNvSpPr>
            <a:spLocks noChangeAspect="1"/>
          </p:cNvSpPr>
          <p:nvPr/>
        </p:nvSpPr>
        <p:spPr bwMode="auto">
          <a:xfrm>
            <a:off x="21450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" name="Freeform 24"/>
          <p:cNvSpPr>
            <a:spLocks noChangeAspect="1"/>
          </p:cNvSpPr>
          <p:nvPr/>
        </p:nvSpPr>
        <p:spPr bwMode="auto">
          <a:xfrm flipH="1">
            <a:off x="52692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173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the null hypothesis is tested, it will be rejected only if </a:t>
            </a:r>
            <a:r>
              <a:rPr lang="en-GB" sz="1500" b="1" i="1"/>
              <a:t>X</a:t>
            </a:r>
            <a:r>
              <a:rPr lang="en-GB" sz="1500" b="1"/>
              <a:t> lies in one of the rejection regions associated with it.</a:t>
            </a:r>
          </a:p>
        </p:txBody>
      </p:sp>
      <p:sp>
        <p:nvSpPr>
          <p:cNvPr id="201736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5719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8" name="Text Box 102"/>
          <p:cNvSpPr txBox="1">
            <a:spLocks noChangeArrowheads="1"/>
          </p:cNvSpPr>
          <p:nvPr/>
        </p:nvSpPr>
        <p:spPr bwMode="auto">
          <a:xfrm>
            <a:off x="1866900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19" name="Straight Arrow Connector 18"/>
          <p:cNvCxnSpPr>
            <a:cxnSpLocks noChangeAspect="1"/>
          </p:cNvCxnSpPr>
          <p:nvPr/>
        </p:nvCxnSpPr>
        <p:spPr bwMode="auto">
          <a:xfrm>
            <a:off x="22383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 Box 102"/>
          <p:cNvSpPr txBox="1">
            <a:spLocks noChangeArrowheads="1"/>
          </p:cNvSpPr>
          <p:nvPr/>
        </p:nvSpPr>
        <p:spPr bwMode="auto">
          <a:xfrm>
            <a:off x="5895975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21" name="Straight Arrow Connector 20"/>
          <p:cNvCxnSpPr>
            <a:cxnSpLocks noChangeAspect="1"/>
          </p:cNvCxnSpPr>
          <p:nvPr/>
        </p:nvCxnSpPr>
        <p:spPr bwMode="auto">
          <a:xfrm flipH="1">
            <a:off x="56292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Box 21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3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" name="Freeform 24"/>
          <p:cNvSpPr>
            <a:spLocks noChangeAspect="1"/>
          </p:cNvSpPr>
          <p:nvPr/>
        </p:nvSpPr>
        <p:spPr bwMode="auto">
          <a:xfrm>
            <a:off x="21450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" name="Freeform 25"/>
          <p:cNvSpPr>
            <a:spLocks noChangeAspect="1"/>
          </p:cNvSpPr>
          <p:nvPr/>
        </p:nvSpPr>
        <p:spPr bwMode="auto">
          <a:xfrm flipH="1">
            <a:off x="52692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2755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To determine the rejection regions, we draw the distribution of </a:t>
            </a:r>
            <a:r>
              <a:rPr lang="en-GB" sz="1500" b="1" i="1"/>
              <a:t>X</a:t>
            </a:r>
            <a:r>
              <a:rPr lang="en-GB" sz="1500" b="1"/>
              <a:t> conditional on </a:t>
            </a:r>
            <a:r>
              <a:rPr lang="en-GB" sz="1500" b="1" i="1"/>
              <a:t>H</a:t>
            </a:r>
            <a:r>
              <a:rPr lang="en-GB" sz="1500" b="1" baseline="-25000"/>
              <a:t>0</a:t>
            </a:r>
            <a:r>
              <a:rPr lang="en-GB" sz="1500" b="1"/>
              <a:t> being true.  The distribution is marked with a dashed curve to emphasize that </a:t>
            </a:r>
            <a:r>
              <a:rPr lang="en-GB" sz="1500" b="1" i="1"/>
              <a:t>H</a:t>
            </a:r>
            <a:r>
              <a:rPr lang="en-GB" sz="1500" b="1" baseline="-25000"/>
              <a:t>0</a:t>
            </a:r>
            <a:r>
              <a:rPr lang="en-GB" sz="1500" b="1"/>
              <a:t> is not actually true.  </a:t>
            </a:r>
          </a:p>
        </p:txBody>
      </p:sp>
      <p:sp>
        <p:nvSpPr>
          <p:cNvPr id="202761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5719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8" name="Text Box 102"/>
          <p:cNvSpPr txBox="1">
            <a:spLocks noChangeArrowheads="1"/>
          </p:cNvSpPr>
          <p:nvPr/>
        </p:nvSpPr>
        <p:spPr bwMode="auto">
          <a:xfrm>
            <a:off x="1866900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19" name="Straight Arrow Connector 18"/>
          <p:cNvCxnSpPr>
            <a:cxnSpLocks noChangeAspect="1"/>
          </p:cNvCxnSpPr>
          <p:nvPr/>
        </p:nvCxnSpPr>
        <p:spPr bwMode="auto">
          <a:xfrm>
            <a:off x="22383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 Box 102"/>
          <p:cNvSpPr txBox="1">
            <a:spLocks noChangeArrowheads="1"/>
          </p:cNvSpPr>
          <p:nvPr/>
        </p:nvSpPr>
        <p:spPr bwMode="auto">
          <a:xfrm>
            <a:off x="5895975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21" name="Straight Arrow Connector 20"/>
          <p:cNvCxnSpPr>
            <a:cxnSpLocks noChangeAspect="1"/>
          </p:cNvCxnSpPr>
          <p:nvPr/>
        </p:nvCxnSpPr>
        <p:spPr bwMode="auto">
          <a:xfrm flipH="1">
            <a:off x="56292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Box 21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3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" name="Freeform 24"/>
          <p:cNvSpPr>
            <a:spLocks noChangeAspect="1"/>
          </p:cNvSpPr>
          <p:nvPr/>
        </p:nvSpPr>
        <p:spPr bwMode="auto">
          <a:xfrm>
            <a:off x="21450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" name="Freeform 25"/>
          <p:cNvSpPr>
            <a:spLocks noChangeAspect="1"/>
          </p:cNvSpPr>
          <p:nvPr/>
        </p:nvSpPr>
        <p:spPr bwMode="auto">
          <a:xfrm flipH="1">
            <a:off x="52692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377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rejection regions for </a:t>
            </a:r>
            <a:r>
              <a:rPr lang="en-GB" sz="1500" b="1" dirty="0" smtClean="0"/>
              <a:t>a (two-sided) </a:t>
            </a:r>
            <a:r>
              <a:rPr lang="en-GB" sz="1500" b="1" dirty="0"/>
              <a:t>5 </a:t>
            </a:r>
            <a:r>
              <a:rPr lang="en-GB" sz="1500" b="1" dirty="0" err="1"/>
              <a:t>percent</a:t>
            </a:r>
            <a:r>
              <a:rPr lang="en-GB" sz="1500" b="1" dirty="0"/>
              <a:t> test, given this distribution, are marked on the diagram.</a:t>
            </a:r>
            <a:r>
              <a:rPr lang="en-US" sz="1500" b="1" dirty="0"/>
              <a:t> </a:t>
            </a:r>
            <a:endParaRPr lang="en-GB" sz="1500" b="1" dirty="0"/>
          </a:p>
        </p:txBody>
      </p:sp>
      <p:sp>
        <p:nvSpPr>
          <p:cNvPr id="203783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19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7" name="Text Box 102"/>
          <p:cNvSpPr txBox="1">
            <a:spLocks noChangeArrowheads="1"/>
          </p:cNvSpPr>
          <p:nvPr/>
        </p:nvSpPr>
        <p:spPr bwMode="auto">
          <a:xfrm>
            <a:off x="1866900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18" name="Straight Arrow Connector 17"/>
          <p:cNvCxnSpPr>
            <a:cxnSpLocks noChangeAspect="1"/>
          </p:cNvCxnSpPr>
          <p:nvPr/>
        </p:nvCxnSpPr>
        <p:spPr bwMode="auto">
          <a:xfrm>
            <a:off x="22383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 Box 102"/>
          <p:cNvSpPr txBox="1">
            <a:spLocks noChangeArrowheads="1"/>
          </p:cNvSpPr>
          <p:nvPr/>
        </p:nvSpPr>
        <p:spPr bwMode="auto">
          <a:xfrm>
            <a:off x="5895975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20" name="Straight Arrow Connector 19"/>
          <p:cNvCxnSpPr>
            <a:cxnSpLocks noChangeAspect="1"/>
          </p:cNvCxnSpPr>
          <p:nvPr/>
        </p:nvCxnSpPr>
        <p:spPr bwMode="auto">
          <a:xfrm flipH="1">
            <a:off x="56292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0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2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" name="Freeform 23"/>
          <p:cNvSpPr>
            <a:spLocks noChangeAspect="1"/>
          </p:cNvSpPr>
          <p:nvPr/>
        </p:nvSpPr>
        <p:spPr bwMode="auto">
          <a:xfrm>
            <a:off x="21450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" name="Freeform 24"/>
          <p:cNvSpPr>
            <a:spLocks noChangeAspect="1"/>
          </p:cNvSpPr>
          <p:nvPr/>
        </p:nvSpPr>
        <p:spPr bwMode="auto">
          <a:xfrm flipH="1">
            <a:off x="52692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480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</a:t>
            </a:r>
            <a:r>
              <a:rPr lang="en-GB" sz="1500" b="1" i="1"/>
              <a:t>X</a:t>
            </a:r>
            <a:r>
              <a:rPr lang="en-GB" sz="1500" b="1"/>
              <a:t> lies in the acceptance region,</a:t>
            </a:r>
            <a:r>
              <a:rPr lang="en-GB" sz="1500" b="1" i="1"/>
              <a:t> H</a:t>
            </a:r>
            <a:r>
              <a:rPr lang="en-GB" sz="1500" b="1" baseline="-25000"/>
              <a:t>0</a:t>
            </a:r>
            <a:r>
              <a:rPr lang="en-GB" sz="1500" b="1"/>
              <a:t> will not be rejected, and so a Type II error will occur.  What is the probability of this happening?  To determine this, we now turn to the actual distribution of </a:t>
            </a:r>
            <a:r>
              <a:rPr lang="en-GB" sz="1500" b="1" i="1"/>
              <a:t>X</a:t>
            </a:r>
            <a:r>
              <a:rPr lang="en-GB" sz="1500" b="1"/>
              <a:t>, given that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/>
              <a:t>1</a:t>
            </a:r>
            <a:r>
              <a:rPr lang="en-GB" sz="1500" b="1"/>
              <a:t>.  This is the solid curve on the right. </a:t>
            </a:r>
          </a:p>
        </p:txBody>
      </p:sp>
      <p:sp>
        <p:nvSpPr>
          <p:cNvPr id="204806" name="Line 6"/>
          <p:cNvSpPr>
            <a:spLocks noChangeShapeType="1"/>
          </p:cNvSpPr>
          <p:nvPr/>
        </p:nvSpPr>
        <p:spPr bwMode="auto">
          <a:xfrm>
            <a:off x="1768475" y="6369050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08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5719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9" name="Text Box 102"/>
          <p:cNvSpPr txBox="1">
            <a:spLocks noChangeArrowheads="1"/>
          </p:cNvSpPr>
          <p:nvPr/>
        </p:nvSpPr>
        <p:spPr bwMode="auto">
          <a:xfrm>
            <a:off x="1866900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20" name="Straight Arrow Connector 19"/>
          <p:cNvCxnSpPr>
            <a:cxnSpLocks noChangeAspect="1"/>
          </p:cNvCxnSpPr>
          <p:nvPr/>
        </p:nvCxnSpPr>
        <p:spPr bwMode="auto">
          <a:xfrm>
            <a:off x="22383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 Box 102"/>
          <p:cNvSpPr txBox="1">
            <a:spLocks noChangeArrowheads="1"/>
          </p:cNvSpPr>
          <p:nvPr/>
        </p:nvSpPr>
        <p:spPr bwMode="auto">
          <a:xfrm>
            <a:off x="5895975" y="4268788"/>
            <a:ext cx="609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2.5%</a:t>
            </a:r>
            <a:endParaRPr lang="en-GB" sz="1600" dirty="0"/>
          </a:p>
        </p:txBody>
      </p:sp>
      <p:cxnSp>
        <p:nvCxnSpPr>
          <p:cNvPr id="22" name="Straight Arrow Connector 21"/>
          <p:cNvCxnSpPr>
            <a:cxnSpLocks noChangeAspect="1"/>
          </p:cNvCxnSpPr>
          <p:nvPr/>
        </p:nvCxnSpPr>
        <p:spPr bwMode="auto">
          <a:xfrm flipH="1">
            <a:off x="5629275" y="451484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Box 22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4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" name="Freeform 25"/>
          <p:cNvSpPr>
            <a:spLocks noChangeAspect="1"/>
          </p:cNvSpPr>
          <p:nvPr/>
        </p:nvSpPr>
        <p:spPr bwMode="auto">
          <a:xfrm>
            <a:off x="21450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" name="Freeform 26"/>
          <p:cNvSpPr>
            <a:spLocks noChangeAspect="1"/>
          </p:cNvSpPr>
          <p:nvPr/>
        </p:nvSpPr>
        <p:spPr bwMode="auto">
          <a:xfrm flipH="1">
            <a:off x="5269225" y="4500586"/>
            <a:ext cx="820681" cy="408343"/>
          </a:xfrm>
          <a:custGeom>
            <a:avLst/>
            <a:gdLst>
              <a:gd name="T0" fmla="*/ 952500 w 952500"/>
              <a:gd name="T1" fmla="*/ 0 h 452821"/>
              <a:gd name="T2" fmla="*/ 948318 w 952500"/>
              <a:gd name="T3" fmla="*/ 452821 h 452821"/>
              <a:gd name="T4" fmla="*/ 0 w 952500"/>
              <a:gd name="T5" fmla="*/ 452821 h 452821"/>
              <a:gd name="T6" fmla="*/ 223660 w 952500"/>
              <a:gd name="T7" fmla="*/ 424222 h 452821"/>
              <a:gd name="T8" fmla="*/ 395288 w 952500"/>
              <a:gd name="T9" fmla="*/ 400389 h 452821"/>
              <a:gd name="T10" fmla="*/ 571500 w 952500"/>
              <a:gd name="T11" fmla="*/ 328891 h 452821"/>
              <a:gd name="T12" fmla="*/ 778336 w 952500"/>
              <a:gd name="T13" fmla="*/ 200194 h 452821"/>
              <a:gd name="T14" fmla="*/ 871538 w 952500"/>
              <a:gd name="T15" fmla="*/ 104864 h 452821"/>
              <a:gd name="T16" fmla="*/ 952500 w 952500"/>
              <a:gd name="T17" fmla="*/ 0 h 452821"/>
              <a:gd name="connsiteX0" fmla="*/ 969376 w 969376"/>
              <a:gd name="connsiteY0" fmla="*/ 0 h 464038"/>
              <a:gd name="connsiteX1" fmla="*/ 948318 w 969376"/>
              <a:gd name="connsiteY1" fmla="*/ 464038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3660 w 969376"/>
              <a:gd name="connsiteY3" fmla="*/ 435439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64038"/>
              <a:gd name="connsiteX1" fmla="*/ 968007 w 969376"/>
              <a:gd name="connsiteY1" fmla="*/ 461234 h 464038"/>
              <a:gd name="connsiteX2" fmla="*/ 0 w 969376"/>
              <a:gd name="connsiteY2" fmla="*/ 464038 h 464038"/>
              <a:gd name="connsiteX3" fmla="*/ 229286 w 969376"/>
              <a:gd name="connsiteY3" fmla="*/ 443852 h 464038"/>
              <a:gd name="connsiteX4" fmla="*/ 395288 w 969376"/>
              <a:gd name="connsiteY4" fmla="*/ 411606 h 464038"/>
              <a:gd name="connsiteX5" fmla="*/ 571500 w 969376"/>
              <a:gd name="connsiteY5" fmla="*/ 340108 h 464038"/>
              <a:gd name="connsiteX6" fmla="*/ 778336 w 969376"/>
              <a:gd name="connsiteY6" fmla="*/ 211411 h 464038"/>
              <a:gd name="connsiteX7" fmla="*/ 871538 w 969376"/>
              <a:gd name="connsiteY7" fmla="*/ 116081 h 464038"/>
              <a:gd name="connsiteX8" fmla="*/ 969376 w 969376"/>
              <a:gd name="connsiteY8" fmla="*/ 0 h 464038"/>
              <a:gd name="connsiteX0" fmla="*/ 969376 w 969376"/>
              <a:gd name="connsiteY0" fmla="*/ 0 h 472450"/>
              <a:gd name="connsiteX1" fmla="*/ 968007 w 969376"/>
              <a:gd name="connsiteY1" fmla="*/ 461234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8336 w 969376"/>
              <a:gd name="connsiteY6" fmla="*/ 211411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72450"/>
              <a:gd name="connsiteX1" fmla="*/ 968007 w 969376"/>
              <a:gd name="connsiteY1" fmla="*/ 469647 h 472450"/>
              <a:gd name="connsiteX2" fmla="*/ 0 w 969376"/>
              <a:gd name="connsiteY2" fmla="*/ 472450 h 472450"/>
              <a:gd name="connsiteX3" fmla="*/ 229286 w 969376"/>
              <a:gd name="connsiteY3" fmla="*/ 443852 h 472450"/>
              <a:gd name="connsiteX4" fmla="*/ 395288 w 969376"/>
              <a:gd name="connsiteY4" fmla="*/ 411606 h 472450"/>
              <a:gd name="connsiteX5" fmla="*/ 571500 w 969376"/>
              <a:gd name="connsiteY5" fmla="*/ 340108 h 472450"/>
              <a:gd name="connsiteX6" fmla="*/ 775522 w 969376"/>
              <a:gd name="connsiteY6" fmla="*/ 202999 h 472450"/>
              <a:gd name="connsiteX7" fmla="*/ 871538 w 969376"/>
              <a:gd name="connsiteY7" fmla="*/ 116081 h 472450"/>
              <a:gd name="connsiteX8" fmla="*/ 969376 w 969376"/>
              <a:gd name="connsiteY8" fmla="*/ 0 h 472450"/>
              <a:gd name="connsiteX0" fmla="*/ 969376 w 969376"/>
              <a:gd name="connsiteY0" fmla="*/ 0 h 480862"/>
              <a:gd name="connsiteX1" fmla="*/ 968007 w 969376"/>
              <a:gd name="connsiteY1" fmla="*/ 478059 h 480862"/>
              <a:gd name="connsiteX2" fmla="*/ 0 w 969376"/>
              <a:gd name="connsiteY2" fmla="*/ 480862 h 480862"/>
              <a:gd name="connsiteX3" fmla="*/ 229286 w 969376"/>
              <a:gd name="connsiteY3" fmla="*/ 452264 h 480862"/>
              <a:gd name="connsiteX4" fmla="*/ 395288 w 969376"/>
              <a:gd name="connsiteY4" fmla="*/ 420018 h 480862"/>
              <a:gd name="connsiteX5" fmla="*/ 571500 w 969376"/>
              <a:gd name="connsiteY5" fmla="*/ 348520 h 480862"/>
              <a:gd name="connsiteX6" fmla="*/ 775522 w 969376"/>
              <a:gd name="connsiteY6" fmla="*/ 211411 h 480862"/>
              <a:gd name="connsiteX7" fmla="*/ 871538 w 969376"/>
              <a:gd name="connsiteY7" fmla="*/ 124493 h 480862"/>
              <a:gd name="connsiteX8" fmla="*/ 969376 w 969376"/>
              <a:gd name="connsiteY8" fmla="*/ 0 h 4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76" h="480862">
                <a:moveTo>
                  <a:pt x="969376" y="0"/>
                </a:moveTo>
                <a:cubicBezTo>
                  <a:pt x="968920" y="153745"/>
                  <a:pt x="968463" y="324314"/>
                  <a:pt x="968007" y="478059"/>
                </a:cubicBezTo>
                <a:lnTo>
                  <a:pt x="0" y="480862"/>
                </a:lnTo>
                <a:lnTo>
                  <a:pt x="229286" y="452264"/>
                </a:lnTo>
                <a:lnTo>
                  <a:pt x="395288" y="420018"/>
                </a:lnTo>
                <a:lnTo>
                  <a:pt x="571500" y="348520"/>
                </a:lnTo>
                <a:lnTo>
                  <a:pt x="775522" y="211411"/>
                </a:lnTo>
                <a:lnTo>
                  <a:pt x="871538" y="124493"/>
                </a:lnTo>
                <a:lnTo>
                  <a:pt x="969376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9696" mc:Ignorable="a14" a14:legacySpreadsheetColorIndex="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xmlns:mc="http://schemas.openxmlformats.org/markup-compatibility/2006" val="000000" mc:Ignorable="a14" a14:legacySpreadsheetColorIndex="64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probability of </a:t>
            </a:r>
            <a:r>
              <a:rPr lang="en-GB" sz="1500" b="1" i="1" dirty="0"/>
              <a:t>X</a:t>
            </a:r>
            <a:r>
              <a:rPr lang="en-GB" sz="1500" b="1" dirty="0"/>
              <a:t> lying in the acceptance region for </a:t>
            </a:r>
            <a:r>
              <a:rPr lang="en-GB" sz="1500" b="1" i="1" dirty="0"/>
              <a:t>H</a:t>
            </a:r>
            <a:r>
              <a:rPr lang="en-GB" sz="1500" b="1" baseline="-25000" dirty="0"/>
              <a:t>0</a:t>
            </a:r>
            <a:r>
              <a:rPr lang="en-GB" sz="1500" b="1" dirty="0"/>
              <a:t> is the area under this curve in the acceptance region.  It is the </a:t>
            </a:r>
            <a:r>
              <a:rPr lang="en-GB" sz="1500" b="1" dirty="0" smtClean="0"/>
              <a:t>blue </a:t>
            </a:r>
            <a:r>
              <a:rPr lang="en-GB" sz="1500" b="1" dirty="0"/>
              <a:t>area in the figure.  In this particular case, the probability of</a:t>
            </a:r>
            <a:r>
              <a:rPr lang="en-GB" sz="1500" b="1" i="1" dirty="0"/>
              <a:t> X</a:t>
            </a:r>
            <a:r>
              <a:rPr lang="en-GB" sz="1500" b="1" dirty="0"/>
              <a:t> lying within the acceptance region for </a:t>
            </a:r>
            <a:r>
              <a:rPr lang="en-GB" sz="1500" b="1" i="1" dirty="0"/>
              <a:t>H</a:t>
            </a:r>
            <a:r>
              <a:rPr lang="en-GB" sz="1500" b="1" baseline="-25000" dirty="0"/>
              <a:t>0</a:t>
            </a:r>
            <a:r>
              <a:rPr lang="en-GB" sz="1500" b="1" dirty="0"/>
              <a:t>, thus causing a Type II error, is 0.15.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205831" name="Line 7"/>
          <p:cNvSpPr>
            <a:spLocks noChangeShapeType="1"/>
          </p:cNvSpPr>
          <p:nvPr/>
        </p:nvSpPr>
        <p:spPr bwMode="auto">
          <a:xfrm>
            <a:off x="2085975" y="5905500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5832" name="Line 8"/>
          <p:cNvSpPr>
            <a:spLocks noChangeShapeType="1"/>
          </p:cNvSpPr>
          <p:nvPr/>
        </p:nvSpPr>
        <p:spPr bwMode="auto">
          <a:xfrm>
            <a:off x="673100" y="6359525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5841" name="Text Box 1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7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TYPE II ERROR AND THE POWER OF A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3875" y="838200"/>
            <a:ext cx="70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+mn-lt"/>
              </a:rPr>
              <a:t>f</a:t>
            </a:r>
            <a:r>
              <a:rPr lang="en-GB" sz="2000" b="1" dirty="0" smtClean="0">
                <a:latin typeface="+mn-lt"/>
              </a:rPr>
              <a:t>(</a:t>
            </a:r>
            <a:r>
              <a:rPr lang="en-GB" sz="2000" b="1" i="1" dirty="0" smtClean="0">
                <a:latin typeface="+mn-lt"/>
              </a:rPr>
              <a:t>X</a:t>
            </a:r>
            <a:r>
              <a:rPr lang="en-GB" sz="2000" b="1" dirty="0" smtClean="0">
                <a:latin typeface="+mn-lt"/>
              </a:rPr>
              <a:t>)</a:t>
            </a:r>
            <a:endParaRPr lang="en-GB" sz="2000" b="1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57424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571999" y="5000625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r>
              <a:rPr lang="en-GB" sz="1600" b="1" dirty="0" smtClean="0"/>
              <a:t>–1.96s.d.</a:t>
            </a:r>
            <a:endParaRPr lang="en-GB" sz="1600" b="1" dirty="0"/>
          </a:p>
        </p:txBody>
      </p:sp>
      <p:cxnSp>
        <p:nvCxnSpPr>
          <p:cNvPr id="23" name="Straight Arrow Connector 22"/>
          <p:cNvCxnSpPr>
            <a:cxnSpLocks noChangeAspect="1"/>
          </p:cNvCxnSpPr>
          <p:nvPr/>
        </p:nvCxnSpPr>
        <p:spPr bwMode="auto">
          <a:xfrm flipH="1">
            <a:off x="6324600" y="2505074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3"/>
          <p:cNvSpPr txBox="1"/>
          <p:nvPr/>
        </p:nvSpPr>
        <p:spPr>
          <a:xfrm>
            <a:off x="7886700" y="4953000"/>
            <a:ext cx="36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latin typeface="+mn-lt"/>
              </a:rPr>
              <a:t>X</a:t>
            </a:r>
            <a:endParaRPr lang="en-GB" sz="2000" b="1" i="1" dirty="0">
              <a:latin typeface="+mn-lt"/>
            </a:endParaRPr>
          </a:p>
        </p:txBody>
      </p:sp>
      <p:sp>
        <p:nvSpPr>
          <p:cNvPr id="25" name="Line 1078"/>
          <p:cNvSpPr>
            <a:spLocks noChangeShapeType="1"/>
          </p:cNvSpPr>
          <p:nvPr/>
        </p:nvSpPr>
        <p:spPr bwMode="auto">
          <a:xfrm>
            <a:off x="8035925" y="50403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" name="Line 1078"/>
          <p:cNvSpPr>
            <a:spLocks noChangeShapeType="1"/>
          </p:cNvSpPr>
          <p:nvPr/>
        </p:nvSpPr>
        <p:spPr bwMode="auto">
          <a:xfrm>
            <a:off x="844550" y="925513"/>
            <a:ext cx="11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" name="Freeform 29"/>
          <p:cNvSpPr>
            <a:spLocks noChangeAspect="1"/>
          </p:cNvSpPr>
          <p:nvPr/>
        </p:nvSpPr>
        <p:spPr bwMode="auto">
          <a:xfrm>
            <a:off x="4000343" y="3362420"/>
            <a:ext cx="1266381" cy="1550423"/>
          </a:xfrm>
          <a:custGeom>
            <a:avLst/>
            <a:gdLst>
              <a:gd name="T0" fmla="*/ 1390650 w 1390650"/>
              <a:gd name="T1" fmla="*/ 66734 h 1809750"/>
              <a:gd name="T2" fmla="*/ 1371730 w 1390650"/>
              <a:gd name="T3" fmla="*/ 1801806 h 1809750"/>
              <a:gd name="T4" fmla="*/ 0 w 1390650"/>
              <a:gd name="T5" fmla="*/ 1792273 h 1809750"/>
              <a:gd name="T6" fmla="*/ 331107 w 1390650"/>
              <a:gd name="T7" fmla="*/ 1696939 h 1809750"/>
              <a:gd name="T8" fmla="*/ 662214 w 1390650"/>
              <a:gd name="T9" fmla="*/ 1477672 h 1809750"/>
              <a:gd name="T10" fmla="*/ 908180 w 1390650"/>
              <a:gd name="T11" fmla="*/ 1134470 h 1809750"/>
              <a:gd name="T12" fmla="*/ 1144685 w 1390650"/>
              <a:gd name="T13" fmla="*/ 638735 h 1809750"/>
              <a:gd name="T14" fmla="*/ 1390650 w 1390650"/>
              <a:gd name="T15" fmla="*/ 0 h 1809750"/>
              <a:gd name="connsiteX0" fmla="*/ 1489015 w 1489015"/>
              <a:gd name="connsiteY0" fmla="*/ 66734 h 1825081"/>
              <a:gd name="connsiteX1" fmla="*/ 1470095 w 1489015"/>
              <a:gd name="connsiteY1" fmla="*/ 1801806 h 1825081"/>
              <a:gd name="connsiteX2" fmla="*/ 0 w 1489015"/>
              <a:gd name="connsiteY2" fmla="*/ 1820291 h 1825081"/>
              <a:gd name="connsiteX3" fmla="*/ 429472 w 1489015"/>
              <a:gd name="connsiteY3" fmla="*/ 1696939 h 1825081"/>
              <a:gd name="connsiteX4" fmla="*/ 760579 w 1489015"/>
              <a:gd name="connsiteY4" fmla="*/ 1477672 h 1825081"/>
              <a:gd name="connsiteX5" fmla="*/ 1006545 w 1489015"/>
              <a:gd name="connsiteY5" fmla="*/ 1134470 h 1825081"/>
              <a:gd name="connsiteX6" fmla="*/ 1243050 w 1489015"/>
              <a:gd name="connsiteY6" fmla="*/ 638735 h 1825081"/>
              <a:gd name="connsiteX7" fmla="*/ 1489015 w 1489015"/>
              <a:gd name="connsiteY7" fmla="*/ 0 h 1825081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760579 w 1489015"/>
              <a:gd name="connsiteY4" fmla="*/ 1477672 h 1824220"/>
              <a:gd name="connsiteX5" fmla="*/ 1006545 w 1489015"/>
              <a:gd name="connsiteY5" fmla="*/ 1134470 h 1824220"/>
              <a:gd name="connsiteX6" fmla="*/ 1243050 w 1489015"/>
              <a:gd name="connsiteY6" fmla="*/ 638735 h 1824220"/>
              <a:gd name="connsiteX7" fmla="*/ 1489015 w 1489015"/>
              <a:gd name="connsiteY7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87571 w 1489015"/>
              <a:gd name="connsiteY4" fmla="*/ 1588490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29472 w 1489015"/>
              <a:gd name="connsiteY3" fmla="*/ 1696939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1006545 w 1489015"/>
              <a:gd name="connsiteY6" fmla="*/ 1134470 h 1824220"/>
              <a:gd name="connsiteX7" fmla="*/ 1243050 w 1489015"/>
              <a:gd name="connsiteY7" fmla="*/ 638735 h 1824220"/>
              <a:gd name="connsiteX8" fmla="*/ 1489015 w 1489015"/>
              <a:gd name="connsiteY8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77048 w 1489015"/>
              <a:gd name="connsiteY6" fmla="*/ 1308314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489015 w 1489015"/>
              <a:gd name="connsiteY0" fmla="*/ 66734 h 1824220"/>
              <a:gd name="connsiteX1" fmla="*/ 1484147 w 1489015"/>
              <a:gd name="connsiteY1" fmla="*/ 1824220 h 1824220"/>
              <a:gd name="connsiteX2" fmla="*/ 0 w 1489015"/>
              <a:gd name="connsiteY2" fmla="*/ 1820291 h 1824220"/>
              <a:gd name="connsiteX3" fmla="*/ 435093 w 1489015"/>
              <a:gd name="connsiteY3" fmla="*/ 1708147 h 1824220"/>
              <a:gd name="connsiteX4" fmla="*/ 598812 w 1489015"/>
              <a:gd name="connsiteY4" fmla="*/ 1613706 h 1824220"/>
              <a:gd name="connsiteX5" fmla="*/ 760579 w 1489015"/>
              <a:gd name="connsiteY5" fmla="*/ 1477672 h 1824220"/>
              <a:gd name="connsiteX6" fmla="*/ 888289 w 1489015"/>
              <a:gd name="connsiteY6" fmla="*/ 1319521 h 1824220"/>
              <a:gd name="connsiteX7" fmla="*/ 1006545 w 1489015"/>
              <a:gd name="connsiteY7" fmla="*/ 1134470 h 1824220"/>
              <a:gd name="connsiteX8" fmla="*/ 1243050 w 1489015"/>
              <a:gd name="connsiteY8" fmla="*/ 638735 h 1824220"/>
              <a:gd name="connsiteX9" fmla="*/ 1489015 w 1489015"/>
              <a:gd name="connsiteY9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2026 w 1552026"/>
              <a:gd name="connsiteY0" fmla="*/ 66734 h 1824220"/>
              <a:gd name="connsiteX1" fmla="*/ 1547158 w 1552026"/>
              <a:gd name="connsiteY1" fmla="*/ 1824220 h 1824220"/>
              <a:gd name="connsiteX2" fmla="*/ 63011 w 1552026"/>
              <a:gd name="connsiteY2" fmla="*/ 1820291 h 1824220"/>
              <a:gd name="connsiteX3" fmla="*/ 296464 w 1552026"/>
              <a:gd name="connsiteY3" fmla="*/ 1756596 h 1824220"/>
              <a:gd name="connsiteX4" fmla="*/ 498104 w 1552026"/>
              <a:gd name="connsiteY4" fmla="*/ 1708147 h 1824220"/>
              <a:gd name="connsiteX5" fmla="*/ 661823 w 1552026"/>
              <a:gd name="connsiteY5" fmla="*/ 1613706 h 1824220"/>
              <a:gd name="connsiteX6" fmla="*/ 823590 w 1552026"/>
              <a:gd name="connsiteY6" fmla="*/ 1477672 h 1824220"/>
              <a:gd name="connsiteX7" fmla="*/ 951300 w 1552026"/>
              <a:gd name="connsiteY7" fmla="*/ 1319521 h 1824220"/>
              <a:gd name="connsiteX8" fmla="*/ 1069556 w 1552026"/>
              <a:gd name="connsiteY8" fmla="*/ 1134470 h 1824220"/>
              <a:gd name="connsiteX9" fmla="*/ 1306061 w 1552026"/>
              <a:gd name="connsiteY9" fmla="*/ 638735 h 1824220"/>
              <a:gd name="connsiteX10" fmla="*/ 1552026 w 1552026"/>
              <a:gd name="connsiteY10" fmla="*/ 0 h 1824220"/>
              <a:gd name="connsiteX0" fmla="*/ 1551694 w 1551694"/>
              <a:gd name="connsiteY0" fmla="*/ 66734 h 1824220"/>
              <a:gd name="connsiteX1" fmla="*/ 1546826 w 1551694"/>
              <a:gd name="connsiteY1" fmla="*/ 1824220 h 1824220"/>
              <a:gd name="connsiteX2" fmla="*/ 62679 w 1551694"/>
              <a:gd name="connsiteY2" fmla="*/ 1820291 h 1824220"/>
              <a:gd name="connsiteX3" fmla="*/ 298943 w 1551694"/>
              <a:gd name="connsiteY3" fmla="*/ 1770605 h 1824220"/>
              <a:gd name="connsiteX4" fmla="*/ 497772 w 1551694"/>
              <a:gd name="connsiteY4" fmla="*/ 1708147 h 1824220"/>
              <a:gd name="connsiteX5" fmla="*/ 661491 w 1551694"/>
              <a:gd name="connsiteY5" fmla="*/ 1613706 h 1824220"/>
              <a:gd name="connsiteX6" fmla="*/ 823258 w 1551694"/>
              <a:gd name="connsiteY6" fmla="*/ 1477672 h 1824220"/>
              <a:gd name="connsiteX7" fmla="*/ 950968 w 1551694"/>
              <a:gd name="connsiteY7" fmla="*/ 1319521 h 1824220"/>
              <a:gd name="connsiteX8" fmla="*/ 1069224 w 1551694"/>
              <a:gd name="connsiteY8" fmla="*/ 1134470 h 1824220"/>
              <a:gd name="connsiteX9" fmla="*/ 1305729 w 1551694"/>
              <a:gd name="connsiteY9" fmla="*/ 638735 h 1824220"/>
              <a:gd name="connsiteX10" fmla="*/ 1551694 w 1551694"/>
              <a:gd name="connsiteY10" fmla="*/ 0 h 1824220"/>
              <a:gd name="connsiteX0" fmla="*/ 1556756 w 1556756"/>
              <a:gd name="connsiteY0" fmla="*/ 66734 h 1824220"/>
              <a:gd name="connsiteX1" fmla="*/ 1551888 w 1556756"/>
              <a:gd name="connsiteY1" fmla="*/ 1824220 h 1824220"/>
              <a:gd name="connsiteX2" fmla="*/ 62120 w 1556756"/>
              <a:gd name="connsiteY2" fmla="*/ 1823094 h 1824220"/>
              <a:gd name="connsiteX3" fmla="*/ 304005 w 1556756"/>
              <a:gd name="connsiteY3" fmla="*/ 1770605 h 1824220"/>
              <a:gd name="connsiteX4" fmla="*/ 502834 w 1556756"/>
              <a:gd name="connsiteY4" fmla="*/ 1708147 h 1824220"/>
              <a:gd name="connsiteX5" fmla="*/ 666553 w 1556756"/>
              <a:gd name="connsiteY5" fmla="*/ 1613706 h 1824220"/>
              <a:gd name="connsiteX6" fmla="*/ 828320 w 1556756"/>
              <a:gd name="connsiteY6" fmla="*/ 1477672 h 1824220"/>
              <a:gd name="connsiteX7" fmla="*/ 956030 w 1556756"/>
              <a:gd name="connsiteY7" fmla="*/ 1319521 h 1824220"/>
              <a:gd name="connsiteX8" fmla="*/ 1074286 w 1556756"/>
              <a:gd name="connsiteY8" fmla="*/ 1134470 h 1824220"/>
              <a:gd name="connsiteX9" fmla="*/ 1310791 w 1556756"/>
              <a:gd name="connsiteY9" fmla="*/ 638735 h 1824220"/>
              <a:gd name="connsiteX10" fmla="*/ 1556756 w 1556756"/>
              <a:gd name="connsiteY10" fmla="*/ 0 h 1824220"/>
              <a:gd name="connsiteX0" fmla="*/ 1547957 w 1547957"/>
              <a:gd name="connsiteY0" fmla="*/ 66734 h 1824220"/>
              <a:gd name="connsiteX1" fmla="*/ 1543089 w 1547957"/>
              <a:gd name="connsiteY1" fmla="*/ 1824220 h 1824220"/>
              <a:gd name="connsiteX2" fmla="*/ 53321 w 1547957"/>
              <a:gd name="connsiteY2" fmla="*/ 1823094 h 1824220"/>
              <a:gd name="connsiteX3" fmla="*/ 295206 w 1547957"/>
              <a:gd name="connsiteY3" fmla="*/ 1770605 h 1824220"/>
              <a:gd name="connsiteX4" fmla="*/ 494035 w 1547957"/>
              <a:gd name="connsiteY4" fmla="*/ 1708147 h 1824220"/>
              <a:gd name="connsiteX5" fmla="*/ 657754 w 1547957"/>
              <a:gd name="connsiteY5" fmla="*/ 1613706 h 1824220"/>
              <a:gd name="connsiteX6" fmla="*/ 819521 w 1547957"/>
              <a:gd name="connsiteY6" fmla="*/ 1477672 h 1824220"/>
              <a:gd name="connsiteX7" fmla="*/ 947231 w 1547957"/>
              <a:gd name="connsiteY7" fmla="*/ 1319521 h 1824220"/>
              <a:gd name="connsiteX8" fmla="*/ 1065487 w 1547957"/>
              <a:gd name="connsiteY8" fmla="*/ 1134470 h 1824220"/>
              <a:gd name="connsiteX9" fmla="*/ 1301992 w 1547957"/>
              <a:gd name="connsiteY9" fmla="*/ 638735 h 1824220"/>
              <a:gd name="connsiteX10" fmla="*/ 1547957 w 1547957"/>
              <a:gd name="connsiteY10" fmla="*/ 0 h 1824220"/>
              <a:gd name="connsiteX0" fmla="*/ 1502965 w 1502965"/>
              <a:gd name="connsiteY0" fmla="*/ 66734 h 1824220"/>
              <a:gd name="connsiteX1" fmla="*/ 1498097 w 1502965"/>
              <a:gd name="connsiteY1" fmla="*/ 1824220 h 1824220"/>
              <a:gd name="connsiteX2" fmla="*/ 8329 w 1502965"/>
              <a:gd name="connsiteY2" fmla="*/ 1823094 h 1824220"/>
              <a:gd name="connsiteX3" fmla="*/ 250214 w 1502965"/>
              <a:gd name="connsiteY3" fmla="*/ 1770605 h 1824220"/>
              <a:gd name="connsiteX4" fmla="*/ 449043 w 1502965"/>
              <a:gd name="connsiteY4" fmla="*/ 1708147 h 1824220"/>
              <a:gd name="connsiteX5" fmla="*/ 612762 w 1502965"/>
              <a:gd name="connsiteY5" fmla="*/ 1613706 h 1824220"/>
              <a:gd name="connsiteX6" fmla="*/ 774529 w 1502965"/>
              <a:gd name="connsiteY6" fmla="*/ 1477672 h 1824220"/>
              <a:gd name="connsiteX7" fmla="*/ 902239 w 1502965"/>
              <a:gd name="connsiteY7" fmla="*/ 1319521 h 1824220"/>
              <a:gd name="connsiteX8" fmla="*/ 1020495 w 1502965"/>
              <a:gd name="connsiteY8" fmla="*/ 1134470 h 1824220"/>
              <a:gd name="connsiteX9" fmla="*/ 1257000 w 1502965"/>
              <a:gd name="connsiteY9" fmla="*/ 638735 h 1824220"/>
              <a:gd name="connsiteX10" fmla="*/ 1502965 w 1502965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248671 w 1494636"/>
              <a:gd name="connsiteY9" fmla="*/ 638735 h 1824220"/>
              <a:gd name="connsiteX10" fmla="*/ 1494636 w 1494636"/>
              <a:gd name="connsiteY10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21556 w 1494636"/>
              <a:gd name="connsiteY9" fmla="*/ 896454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  <a:gd name="connsiteX0" fmla="*/ 1494636 w 1494636"/>
              <a:gd name="connsiteY0" fmla="*/ 66734 h 1824220"/>
              <a:gd name="connsiteX1" fmla="*/ 1489768 w 1494636"/>
              <a:gd name="connsiteY1" fmla="*/ 1824220 h 1824220"/>
              <a:gd name="connsiteX2" fmla="*/ 0 w 1494636"/>
              <a:gd name="connsiteY2" fmla="*/ 1823094 h 1824220"/>
              <a:gd name="connsiteX3" fmla="*/ 241885 w 1494636"/>
              <a:gd name="connsiteY3" fmla="*/ 1770605 h 1824220"/>
              <a:gd name="connsiteX4" fmla="*/ 440714 w 1494636"/>
              <a:gd name="connsiteY4" fmla="*/ 1708147 h 1824220"/>
              <a:gd name="connsiteX5" fmla="*/ 604433 w 1494636"/>
              <a:gd name="connsiteY5" fmla="*/ 1613706 h 1824220"/>
              <a:gd name="connsiteX6" fmla="*/ 766200 w 1494636"/>
              <a:gd name="connsiteY6" fmla="*/ 1477672 h 1824220"/>
              <a:gd name="connsiteX7" fmla="*/ 893910 w 1494636"/>
              <a:gd name="connsiteY7" fmla="*/ 1319521 h 1824220"/>
              <a:gd name="connsiteX8" fmla="*/ 1012166 w 1494636"/>
              <a:gd name="connsiteY8" fmla="*/ 1134470 h 1824220"/>
              <a:gd name="connsiteX9" fmla="*/ 1132797 w 1494636"/>
              <a:gd name="connsiteY9" fmla="*/ 902057 h 1824220"/>
              <a:gd name="connsiteX10" fmla="*/ 1248671 w 1494636"/>
              <a:gd name="connsiteY10" fmla="*/ 638735 h 1824220"/>
              <a:gd name="connsiteX11" fmla="*/ 1494636 w 1494636"/>
              <a:gd name="connsiteY11" fmla="*/ 0 h 182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4636" h="1824220">
                <a:moveTo>
                  <a:pt x="1494636" y="66734"/>
                </a:moveTo>
                <a:cubicBezTo>
                  <a:pt x="1491482" y="355912"/>
                  <a:pt x="1493826" y="1508314"/>
                  <a:pt x="1489768" y="1824220"/>
                </a:cubicBezTo>
                <a:lnTo>
                  <a:pt x="0" y="1823094"/>
                </a:lnTo>
                <a:cubicBezTo>
                  <a:pt x="120942" y="1796849"/>
                  <a:pt x="168433" y="1789763"/>
                  <a:pt x="241885" y="1770605"/>
                </a:cubicBezTo>
                <a:cubicBezTo>
                  <a:pt x="315337" y="1751447"/>
                  <a:pt x="379821" y="1731962"/>
                  <a:pt x="440714" y="1708147"/>
                </a:cubicBezTo>
                <a:cubicBezTo>
                  <a:pt x="495287" y="1676667"/>
                  <a:pt x="550185" y="1652118"/>
                  <a:pt x="604433" y="1613706"/>
                </a:cubicBezTo>
                <a:cubicBezTo>
                  <a:pt x="658681" y="1575294"/>
                  <a:pt x="719827" y="1528571"/>
                  <a:pt x="766200" y="1477672"/>
                </a:cubicBezTo>
                <a:lnTo>
                  <a:pt x="893910" y="1319521"/>
                </a:lnTo>
                <a:cubicBezTo>
                  <a:pt x="933786" y="1261536"/>
                  <a:pt x="951166" y="1246066"/>
                  <a:pt x="1012166" y="1134470"/>
                </a:cubicBezTo>
                <a:lnTo>
                  <a:pt x="1132797" y="902057"/>
                </a:lnTo>
                <a:cubicBezTo>
                  <a:pt x="1171025" y="818878"/>
                  <a:pt x="1186491" y="788144"/>
                  <a:pt x="1248671" y="638735"/>
                </a:cubicBezTo>
                <a:lnTo>
                  <a:pt x="1494636" y="0"/>
                </a:lnTo>
              </a:path>
            </a:pathLst>
          </a:custGeom>
          <a:solidFill>
            <a:srgbClr val="00FFFF"/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sp>
        <p:nvSpPr>
          <p:cNvPr id="205840" name="Text Box 16"/>
          <p:cNvSpPr txBox="1">
            <a:spLocks noChangeArrowheads="1"/>
          </p:cNvSpPr>
          <p:nvPr/>
        </p:nvSpPr>
        <p:spPr bwMode="auto">
          <a:xfrm>
            <a:off x="4657725" y="4429125"/>
            <a:ext cx="72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0.15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429375" y="2219325"/>
            <a:ext cx="177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true distribution</a:t>
            </a:r>
            <a:endParaRPr lang="en-GB" sz="16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152525" y="360045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false distribution</a:t>
            </a:r>
            <a:endParaRPr lang="en-GB" sz="1600" b="1" dirty="0"/>
          </a:p>
        </p:txBody>
      </p:sp>
      <p:cxnSp>
        <p:nvCxnSpPr>
          <p:cNvPr id="34" name="Straight Arrow Connector 33"/>
          <p:cNvCxnSpPr>
            <a:cxnSpLocks noChangeAspect="1"/>
          </p:cNvCxnSpPr>
          <p:nvPr/>
        </p:nvCxnSpPr>
        <p:spPr bwMode="auto">
          <a:xfrm>
            <a:off x="2771775" y="3886199"/>
            <a:ext cx="361075" cy="252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6408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209675" y="1352550"/>
            <a:ext cx="1695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400675" y="1353600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rejection</a:t>
            </a:r>
            <a:r>
              <a:rPr lang="en-GB" b="1" dirty="0" smtClean="0"/>
              <a:t> region</a:t>
            </a:r>
            <a:endParaRPr lang="en-GB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133725" y="13536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acceptance region</a:t>
            </a:r>
            <a:endParaRPr lang="en-GB" sz="16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3657600" y="1600200"/>
            <a:ext cx="110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(5% test)</a:t>
            </a:r>
            <a:endParaRPr lang="en-GB" sz="16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3905249" y="4885200"/>
            <a:ext cx="457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0</a:t>
            </a:r>
            <a:endParaRPr lang="en-GB" sz="16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714999" y="4885200"/>
            <a:ext cx="476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>
                <a:latin typeface="Symbol" pitchFamily="18" charset="2"/>
              </a:rPr>
              <a:t>m</a:t>
            </a:r>
            <a:r>
              <a:rPr lang="en-GB" sz="1600" b="1" baseline="-25000" dirty="0" smtClean="0"/>
              <a:t>1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4025530-0FAF-42AD-B285-A48634C3ED45}"/>
</file>

<file path=customXml/itemProps2.xml><?xml version="1.0" encoding="utf-8"?>
<ds:datastoreItem xmlns:ds="http://schemas.openxmlformats.org/officeDocument/2006/customXml" ds:itemID="{7CB3ED98-B467-457A-8CC1-ED093A3B2E5D}"/>
</file>

<file path=customXml/itemProps3.xml><?xml version="1.0" encoding="utf-8"?>
<ds:datastoreItem xmlns:ds="http://schemas.openxmlformats.org/officeDocument/2006/customXml" ds:itemID="{F1F17234-C602-42BA-B696-B8A5D558E0C0}"/>
</file>

<file path=docProps/app.xml><?xml version="1.0" encoding="utf-8"?>
<Properties xmlns="http://schemas.openxmlformats.org/officeDocument/2006/extended-properties" xmlns:vt="http://schemas.openxmlformats.org/officeDocument/2006/docPropsVTypes">
  <TotalTime>3907</TotalTime>
  <Words>1795</Words>
  <Application>Microsoft Office PowerPoint</Application>
  <PresentationFormat>On-screen Show (4:3)</PresentationFormat>
  <Paragraphs>347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Chris</dc:creator>
  <cp:lastModifiedBy>GOODALL, Fiona</cp:lastModifiedBy>
  <cp:revision>100</cp:revision>
  <dcterms:created xsi:type="dcterms:W3CDTF">1998-05-09T13:24:56Z</dcterms:created>
  <dcterms:modified xsi:type="dcterms:W3CDTF">2016-04-21T12:30:21Z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