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7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2.xml" ContentType="application/vnd.openxmlformats-officedocument.presentationml.slide+xml"/>
  <Override PartName="/ppt/slides/slide10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4"/>
  </p:notesMasterIdLst>
  <p:sldIdLst>
    <p:sldId id="344" r:id="rId2"/>
    <p:sldId id="327" r:id="rId3"/>
    <p:sldId id="333" r:id="rId4"/>
    <p:sldId id="341" r:id="rId5"/>
    <p:sldId id="340" r:id="rId6"/>
    <p:sldId id="339" r:id="rId7"/>
    <p:sldId id="338" r:id="rId8"/>
    <p:sldId id="337" r:id="rId9"/>
    <p:sldId id="336" r:id="rId10"/>
    <p:sldId id="343" r:id="rId11"/>
    <p:sldId id="342" r:id="rId12"/>
    <p:sldId id="284" r:id="rId1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69696"/>
    <a:srgbClr val="003366"/>
    <a:srgbClr val="F8F8FA"/>
    <a:srgbClr val="3366FF"/>
    <a:srgbClr val="FFFF00"/>
    <a:srgbClr val="00FF00"/>
    <a:srgbClr val="FF0000"/>
    <a:srgbClr val="000000"/>
    <a:srgbClr val="66FF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1944" y="-324"/>
      </p:cViewPr>
      <p:guideLst>
        <p:guide orient="horz" pos="367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0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3.wmf"/><Relationship Id="rId4" Type="http://schemas.openxmlformats.org/officeDocument/2006/relationships/image" Target="../media/image2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D31E2B-7E0B-4413-8384-735D8F13DBED}" type="datetimeFigureOut">
              <a:rPr lang="en-GB" smtClean="0"/>
              <a:t>21/04/2016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E01BCF-03C0-4B9B-A65D-B5857FEC2A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8126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881B7F-997A-4B26-8156-2BE283A6C16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086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9EEE6C-3883-4E1A-8A13-F3045C5DA53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8613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EEE34F-18F3-44A0-A1C5-0A1EE35C1BB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574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B272D8-7A4A-4D16-81CF-2BC785CE10F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032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759AEB-CFE6-43A8-8365-6783436C544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192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113FAD-7430-4520-9C97-B2A5C93E550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387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BFF939-8DF2-417D-B064-DFD561CEC1C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703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E86E26-066C-4CF5-A35A-46449FB2D60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953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55CFDD-84DA-4EBD-9D93-7DA3275338F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536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11A06F-DA8D-44FC-9F0F-ECD51A70005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7651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D7DBD4-E8A9-4A71-B9C7-33753DF81CC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871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+mn-lt"/>
              </a:defRPr>
            </a:lvl1pPr>
          </a:lstStyle>
          <a:p>
            <a:fld id="{D1942155-5FBF-46EE-959A-95A83F3B18C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7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9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lse.ac.uk/study/summerSchools/summerSchool/Home.aspx" TargetMode="External"/><Relationship Id="rId2" Type="http://schemas.openxmlformats.org/officeDocument/2006/relationships/hyperlink" Target="http://www.oxfordtextbooks.co.uk/orc/dougherty5e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../www.londoninternational.ac.uk/lse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2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2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2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2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2.wmf"/><Relationship Id="rId4" Type="http://schemas.openxmlformats.org/officeDocument/2006/relationships/image" Target="../media/image3.wmf"/><Relationship Id="rId9" Type="http://schemas.openxmlformats.org/officeDocument/2006/relationships/oleObject" Target="../embeddings/oleObject16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dirty="0" smtClean="0">
                <a:solidFill>
                  <a:srgbClr val="042960"/>
                </a:solidFill>
              </a:rPr>
              <a:t>Dougherty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Review: Random Variables, Sampling, Estimation, and Inference</a:t>
            </a:r>
            <a:endParaRPr lang="en-GB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0350" y="6489700"/>
            <a:ext cx="5445125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All rights reserved</a:t>
            </a:r>
            <a:r>
              <a:rPr lang="en-GB" sz="160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731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547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</a:rPr>
              <a:t>9</a:t>
            </a:r>
          </a:p>
        </p:txBody>
      </p:sp>
      <p:sp>
        <p:nvSpPr>
          <p:cNvPr id="10547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10548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10548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 ESTIMATORS OF VARIANCE, COVARIANCE, AND CORRELATION</a:t>
            </a:r>
            <a:endParaRPr lang="en-GB" sz="1800" b="1" dirty="0"/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The sample correlation coefficient, </a:t>
            </a:r>
            <a:r>
              <a:rPr lang="en-GB" sz="1500" b="1" i="1"/>
              <a:t>r</a:t>
            </a:r>
            <a:r>
              <a:rPr lang="en-GB" sz="1500" b="1" i="1" baseline="-25000"/>
              <a:t>XY</a:t>
            </a:r>
            <a:r>
              <a:rPr lang="en-GB" sz="1500" b="1"/>
              <a:t>, is obtained from this by replacing the covariance and variances by their estimators.</a:t>
            </a:r>
            <a:r>
              <a:rPr lang="en-US" sz="1500"/>
              <a:t> </a:t>
            </a:r>
            <a:endParaRPr lang="en-GB" sz="1500"/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1706401"/>
            <a:ext cx="9144000" cy="30084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0" name="Rectangle 16"/>
          <p:cNvSpPr>
            <a:spLocks noChangeArrowheads="1"/>
          </p:cNvSpPr>
          <p:nvPr/>
        </p:nvSpPr>
        <p:spPr bwMode="auto">
          <a:xfrm>
            <a:off x="0" y="576001"/>
            <a:ext cx="9144000" cy="10051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1" name="Text Box 2"/>
          <p:cNvSpPr txBox="1">
            <a:spLocks noChangeArrowheads="1"/>
          </p:cNvSpPr>
          <p:nvPr/>
        </p:nvSpPr>
        <p:spPr bwMode="auto">
          <a:xfrm>
            <a:off x="301626" y="798513"/>
            <a:ext cx="1955800" cy="51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Correlation</a:t>
            </a:r>
            <a:endParaRPr lang="en-GB" sz="1800" b="1" dirty="0">
              <a:latin typeface="Arial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0271889"/>
              </p:ext>
            </p:extLst>
          </p:nvPr>
        </p:nvGraphicFramePr>
        <p:xfrm>
          <a:off x="2016125" y="612775"/>
          <a:ext cx="18288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40" name="Equation" r:id="rId3" imgW="1828800" imgH="838200" progId="Equation.3">
                  <p:embed/>
                </p:oleObj>
              </mc:Choice>
              <mc:Fallback>
                <p:oleObj name="Equation" r:id="rId3" imgW="1828800" imgH="8382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6125" y="612775"/>
                        <a:ext cx="18288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302400" y="2352900"/>
            <a:ext cx="1304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Estimator</a:t>
            </a:r>
            <a:endParaRPr lang="en-GB" sz="1800" b="1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9732366"/>
              </p:ext>
            </p:extLst>
          </p:nvPr>
        </p:nvGraphicFramePr>
        <p:xfrm>
          <a:off x="2016125" y="1830388"/>
          <a:ext cx="6680200" cy="264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41" name="Equation" r:id="rId5" imgW="6680160" imgH="2641320" progId="Equation.DSMT4">
                  <p:embed/>
                </p:oleObj>
              </mc:Choice>
              <mc:Fallback>
                <p:oleObj name="Equation" r:id="rId5" imgW="6680160" imgH="264132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6125" y="1830388"/>
                        <a:ext cx="6680200" cy="264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2320925" y="3428999"/>
            <a:ext cx="4103688" cy="118586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588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0" y="1706401"/>
            <a:ext cx="9144000" cy="30084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547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10</a:t>
            </a:r>
          </a:p>
        </p:txBody>
      </p:sp>
      <p:sp>
        <p:nvSpPr>
          <p:cNvPr id="105477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 dirty="0"/>
              <a:t>The 1/(</a:t>
            </a:r>
            <a:r>
              <a:rPr lang="en-GB" sz="1500" b="1" i="1" dirty="0"/>
              <a:t>n</a:t>
            </a:r>
            <a:r>
              <a:rPr lang="en-GB" sz="1500" b="1" dirty="0"/>
              <a:t> </a:t>
            </a:r>
            <a:r>
              <a:rPr lang="en-GB" sz="1500" b="1" dirty="0">
                <a:cs typeface="Arial" charset="0"/>
              </a:rPr>
              <a:t>– 1) terms in the numerator and the denominator cancel and one is left with a straightforward expression.</a:t>
            </a:r>
            <a:endParaRPr lang="en-GB" sz="1500" dirty="0">
              <a:cs typeface="Arial" charset="0"/>
            </a:endParaRPr>
          </a:p>
        </p:txBody>
      </p:sp>
      <p:sp>
        <p:nvSpPr>
          <p:cNvPr id="10547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10548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10548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graphicFrame>
        <p:nvGraphicFramePr>
          <p:cNvPr id="10548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9732366"/>
              </p:ext>
            </p:extLst>
          </p:nvPr>
        </p:nvGraphicFramePr>
        <p:xfrm>
          <a:off x="2016125" y="1830388"/>
          <a:ext cx="6680200" cy="264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4" name="Equation" r:id="rId3" imgW="6680160" imgH="2641320" progId="Equation.DSMT4">
                  <p:embed/>
                </p:oleObj>
              </mc:Choice>
              <mc:Fallback>
                <p:oleObj name="Equation" r:id="rId3" imgW="6680160" imgH="2641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6125" y="1830388"/>
                        <a:ext cx="6680200" cy="2641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 ESTIMATORS OF VARIANCE, COVARIANCE, AND CORRELATION</a:t>
            </a:r>
            <a:endParaRPr lang="en-GB" sz="1800" b="1" dirty="0"/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0" y="576001"/>
            <a:ext cx="9144000" cy="10051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301626" y="798513"/>
            <a:ext cx="1955800" cy="51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Correlation</a:t>
            </a:r>
            <a:endParaRPr lang="en-GB" sz="1800" b="1" dirty="0">
              <a:latin typeface="Arial" charset="0"/>
            </a:endParaRPr>
          </a:p>
        </p:txBody>
      </p:sp>
      <p:graphicFrame>
        <p:nvGraphicFramePr>
          <p:cNvPr id="21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0271889"/>
              </p:ext>
            </p:extLst>
          </p:nvPr>
        </p:nvGraphicFramePr>
        <p:xfrm>
          <a:off x="2016000" y="612825"/>
          <a:ext cx="18288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5" name="Equation" r:id="rId5" imgW="1828800" imgH="838080" progId="Equation.3">
                  <p:embed/>
                </p:oleObj>
              </mc:Choice>
              <mc:Fallback>
                <p:oleObj name="Equation" r:id="rId5" imgW="182880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6000" y="612825"/>
                        <a:ext cx="1828800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02400" y="2352900"/>
            <a:ext cx="1304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Estimator</a:t>
            </a:r>
            <a:endParaRPr lang="en-GB" sz="1800" b="1" dirty="0"/>
          </a:p>
        </p:txBody>
      </p:sp>
    </p:spTree>
    <p:extLst>
      <p:ext uri="{BB962C8B-B14F-4D97-AF65-F5344CB8AC3E}">
        <p14:creationId xmlns:p14="http://schemas.microsoft.com/office/powerpoint/2010/main" val="1983968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b="1" dirty="0">
                <a:solidFill>
                  <a:schemeClr val="bg1"/>
                </a:solidFill>
              </a:rPr>
              <a:t>Copyright Christopher Dougherty </a:t>
            </a:r>
            <a:r>
              <a:rPr lang="en-GB" b="1" dirty="0" smtClean="0">
                <a:solidFill>
                  <a:schemeClr val="bg1"/>
                </a:solidFill>
              </a:rPr>
              <a:t>2016.</a:t>
            </a:r>
            <a:r>
              <a:rPr lang="en-GB" sz="1200" b="1" dirty="0" smtClean="0">
                <a:solidFill>
                  <a:schemeClr val="bg1"/>
                </a:solidFill>
              </a:rPr>
              <a:t> 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These slideshows may be downloaded by anyone, anywhere for personal use.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 content of this slideshow comes from Section R.7 of C. Dougherty, </a:t>
            </a:r>
            <a:r>
              <a:rPr lang="en-GB" sz="1200" b="1" i="1" dirty="0">
                <a:solidFill>
                  <a:schemeClr val="bg1"/>
                </a:solidFill>
              </a:rPr>
              <a:t>Introduction to Econometrics</a:t>
            </a:r>
            <a:r>
              <a:rPr lang="en-GB" sz="1200" b="1" dirty="0">
                <a:solidFill>
                  <a:schemeClr val="bg1"/>
                </a:solidFill>
              </a:rPr>
              <a:t>, </a:t>
            </a:r>
            <a:r>
              <a:rPr lang="en-GB" sz="1200" b="1" dirty="0" smtClean="0">
                <a:solidFill>
                  <a:schemeClr val="bg1"/>
                </a:solidFill>
              </a:rPr>
              <a:t>fifth </a:t>
            </a:r>
            <a:r>
              <a:rPr lang="en-GB" sz="1200" b="1" dirty="0">
                <a:solidFill>
                  <a:schemeClr val="bg1"/>
                </a:solidFill>
              </a:rPr>
              <a:t>edition </a:t>
            </a:r>
            <a:r>
              <a:rPr lang="en-GB" sz="1200" b="1" dirty="0" smtClean="0">
                <a:solidFill>
                  <a:schemeClr val="bg1"/>
                </a:solidFill>
              </a:rPr>
              <a:t>2016, </a:t>
            </a:r>
            <a:r>
              <a:rPr lang="en-GB" sz="1200" b="1" dirty="0">
                <a:solidFill>
                  <a:schemeClr val="bg1"/>
                </a:solidFill>
              </a:rPr>
              <a:t>Oxford University Press.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Additional (free) resources for both students and instructors may be downloaded from the OUP Online Resource Centre</a:t>
            </a:r>
          </a:p>
          <a:p>
            <a:pPr>
              <a:lnSpc>
                <a:spcPct val="120000"/>
              </a:lnSpc>
            </a:pPr>
            <a:r>
              <a:rPr lang="en-GB" sz="1200" b="1" smtClean="0">
                <a:solidFill>
                  <a:schemeClr val="bg1"/>
                </a:solidFill>
                <a:hlinkClick r:id="rId2"/>
              </a:rPr>
              <a:t>http://www.oxfordtextbooks.co.uk/orc/dougherty5e/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Individuals studying econometrics on their own </a:t>
            </a:r>
            <a:r>
              <a:rPr lang="en-GB" sz="1200" b="1" dirty="0" smtClean="0">
                <a:solidFill>
                  <a:schemeClr val="bg1"/>
                </a:solidFill>
              </a:rPr>
              <a:t>who </a:t>
            </a:r>
            <a:r>
              <a:rPr lang="en-GB" sz="1200" b="1" dirty="0">
                <a:solidFill>
                  <a:schemeClr val="bg1"/>
                </a:solidFill>
              </a:rPr>
              <a:t>feel that they might benefit from participation in a formal course should consider the London School of Economics summer school course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EC212 Introduction to Econometrics </a:t>
            </a:r>
            <a:r>
              <a:rPr lang="en-GB" sz="1200" b="1" dirty="0">
                <a:solidFill>
                  <a:schemeClr val="bg1"/>
                </a:solidFill>
                <a:hlinkClick r:id="rId3"/>
              </a:rPr>
              <a:t>http://www2.lse.ac.uk/study/summerSchools/summerSchool/Home.aspx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or the University of London International Programmes distance learning course</a:t>
            </a:r>
          </a:p>
          <a:p>
            <a:pPr>
              <a:lnSpc>
                <a:spcPct val="120000"/>
              </a:lnSpc>
            </a:pPr>
            <a:r>
              <a:rPr lang="en-GB" sz="1200" b="1" dirty="0" smtClean="0">
                <a:solidFill>
                  <a:schemeClr val="bg1"/>
                </a:solidFill>
              </a:rPr>
              <a:t>EC2020 </a:t>
            </a:r>
            <a:r>
              <a:rPr lang="en-GB" sz="1200" b="1" dirty="0">
                <a:solidFill>
                  <a:schemeClr val="bg1"/>
                </a:solidFill>
              </a:rPr>
              <a:t>Elements of Econometrics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hlinkClick r:id="rId4"/>
              </a:rPr>
              <a:t>www.londoninternational.ac.uk/lse</a:t>
            </a:r>
            <a:r>
              <a:rPr lang="en-GB" sz="1200" b="1" dirty="0">
                <a:solidFill>
                  <a:schemeClr val="bg1"/>
                </a:solidFill>
              </a:rPr>
              <a:t>.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8229601" y="6553200"/>
            <a:ext cx="8382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smtClean="0">
                <a:solidFill>
                  <a:srgbClr val="3366FF"/>
                </a:solidFill>
              </a:rPr>
              <a:t>2016.04.13</a:t>
            </a:r>
            <a:endParaRPr lang="en-US" sz="100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8851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</a:t>
            </a:r>
          </a:p>
        </p:txBody>
      </p:sp>
      <p:sp>
        <p:nvSpPr>
          <p:cNvPr id="78853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 ESTIMATORS OF VARIANCE, COVARIANCE, AND CORRELATION</a:t>
            </a:r>
            <a:endParaRPr lang="en-GB" sz="1800" b="1" dirty="0"/>
          </a:p>
        </p:txBody>
      </p:sp>
      <p:sp>
        <p:nvSpPr>
          <p:cNvPr id="78855" name="Text Box 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We have seen that the variance of a random variable X is given by the expression above.</a:t>
            </a:r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0" y="576000"/>
            <a:ext cx="9144000" cy="70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301625" y="779463"/>
            <a:ext cx="1655051" cy="477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Variance</a:t>
            </a:r>
            <a:endParaRPr lang="en-GB" sz="1800" b="1" dirty="0">
              <a:latin typeface="Arial" charset="0"/>
            </a:endParaRPr>
          </a:p>
        </p:txBody>
      </p:sp>
      <p:graphicFrame>
        <p:nvGraphicFramePr>
          <p:cNvPr id="19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7839377"/>
              </p:ext>
            </p:extLst>
          </p:nvPr>
        </p:nvGraphicFramePr>
        <p:xfrm>
          <a:off x="2662238" y="653100"/>
          <a:ext cx="391795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186" name="Equation" r:id="rId3" imgW="3924000" imgH="495000" progId="Equation.3">
                  <p:embed/>
                </p:oleObj>
              </mc:Choice>
              <mc:Fallback>
                <p:oleObj name="Equation" r:id="rId3" imgW="3924000" imgH="495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2238" y="653100"/>
                        <a:ext cx="3917950" cy="495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2403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0240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102411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102413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 ESTIMATORS OF VARIANCE, COVARIANCE, AND CORRELATION</a:t>
            </a:r>
            <a:endParaRPr lang="en-GB" sz="1800" b="1" dirty="0"/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Given a sample of </a:t>
            </a:r>
            <a:r>
              <a:rPr lang="en-GB" sz="1500" b="1" i="1" dirty="0"/>
              <a:t>n</a:t>
            </a:r>
            <a:r>
              <a:rPr lang="en-GB" sz="1500" b="1" dirty="0"/>
              <a:t> observations, the usual estimator of the variance is the sum of the squared deviations around the sample mean divided by </a:t>
            </a:r>
            <a:r>
              <a:rPr lang="en-GB" sz="1500" b="1" i="1" dirty="0"/>
              <a:t>n </a:t>
            </a:r>
            <a:r>
              <a:rPr lang="en-GB" sz="1500" b="1" dirty="0"/>
              <a:t>– 1, typically </a:t>
            </a:r>
            <a:r>
              <a:rPr lang="en-GB" sz="1500" b="1" dirty="0" smtClean="0"/>
              <a:t>denoted       .</a:t>
            </a:r>
            <a:r>
              <a:rPr lang="en-GB" sz="1500" dirty="0" smtClean="0"/>
              <a:t> </a:t>
            </a:r>
            <a:endParaRPr lang="en-GB" sz="1500" dirty="0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1404000"/>
            <a:ext cx="9144000" cy="10058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0" y="576000"/>
            <a:ext cx="9144000" cy="70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301625" y="779463"/>
            <a:ext cx="1655051" cy="477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Variance</a:t>
            </a:r>
            <a:endParaRPr lang="en-GB" sz="1800" b="1" dirty="0">
              <a:latin typeface="Arial" charset="0"/>
            </a:endParaRPr>
          </a:p>
        </p:txBody>
      </p:sp>
      <p:graphicFrame>
        <p:nvGraphicFramePr>
          <p:cNvPr id="23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7839377"/>
              </p:ext>
            </p:extLst>
          </p:nvPr>
        </p:nvGraphicFramePr>
        <p:xfrm>
          <a:off x="2662238" y="653100"/>
          <a:ext cx="391795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3" name="Equation" r:id="rId3" imgW="3924000" imgH="495000" progId="Equation.3">
                  <p:embed/>
                </p:oleObj>
              </mc:Choice>
              <mc:Fallback>
                <p:oleObj name="Equation" r:id="rId3" imgW="3924000" imgH="495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2238" y="653100"/>
                        <a:ext cx="3917950" cy="495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229688"/>
              </p:ext>
            </p:extLst>
          </p:nvPr>
        </p:nvGraphicFramePr>
        <p:xfrm>
          <a:off x="3207600" y="1487488"/>
          <a:ext cx="3016250" cy="795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4" name="Equation" r:id="rId5" imgW="3022560" imgH="799920" progId="Equation.DSMT4">
                  <p:embed/>
                </p:oleObj>
              </mc:Choice>
              <mc:Fallback>
                <p:oleObj name="Equation" r:id="rId5" imgW="3022560" imgH="799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7600" y="1487488"/>
                        <a:ext cx="3016250" cy="7953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302400" y="1684800"/>
            <a:ext cx="1304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Estimator</a:t>
            </a:r>
            <a:endParaRPr lang="en-GB" sz="1800" b="1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7023233"/>
              </p:ext>
            </p:extLst>
          </p:nvPr>
        </p:nvGraphicFramePr>
        <p:xfrm>
          <a:off x="7605723" y="6057905"/>
          <a:ext cx="295110" cy="314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5" name="Equation" r:id="rId7" imgW="393480" imgH="419040" progId="Equation.DSMT4">
                  <p:embed/>
                </p:oleObj>
              </mc:Choice>
              <mc:Fallback>
                <p:oleObj name="Equation" r:id="rId7" imgW="393480" imgH="41904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05723" y="6057905"/>
                        <a:ext cx="295110" cy="3142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2403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3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0240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102411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102413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 ESTIMATORS OF VARIANCE, COVARIANCE, AND CORRELATION</a:t>
            </a:r>
            <a:endParaRPr lang="en-GB" sz="1800" b="1" dirty="0"/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Since the variance is the expected value of the squared deviation of </a:t>
            </a:r>
            <a:r>
              <a:rPr lang="en-GB" sz="1500" b="1" i="1"/>
              <a:t>X</a:t>
            </a:r>
            <a:r>
              <a:rPr lang="en-GB" sz="1500" b="1"/>
              <a:t> about its mean, it makes intuitive sense to use the average of the sample squared deviations as an estimator.  But why divide by </a:t>
            </a:r>
            <a:r>
              <a:rPr lang="en-GB" sz="1500" b="1" i="1"/>
              <a:t>n</a:t>
            </a:r>
            <a:r>
              <a:rPr lang="en-GB" sz="1500" b="1"/>
              <a:t> – 1 rather than by </a:t>
            </a:r>
            <a:r>
              <a:rPr lang="en-GB" sz="1500" b="1" i="1"/>
              <a:t>n</a:t>
            </a:r>
            <a:r>
              <a:rPr lang="en-GB" sz="1500" b="1"/>
              <a:t>?</a:t>
            </a:r>
            <a:endParaRPr lang="en-GB" sz="1500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1404000"/>
            <a:ext cx="9144000" cy="10058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0" y="576000"/>
            <a:ext cx="9144000" cy="70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301625" y="779463"/>
            <a:ext cx="1655051" cy="477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Variance</a:t>
            </a:r>
            <a:endParaRPr lang="en-GB" sz="1800" b="1" dirty="0">
              <a:latin typeface="Arial" charset="0"/>
            </a:endParaRPr>
          </a:p>
        </p:txBody>
      </p:sp>
      <p:graphicFrame>
        <p:nvGraphicFramePr>
          <p:cNvPr id="23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7839377"/>
              </p:ext>
            </p:extLst>
          </p:nvPr>
        </p:nvGraphicFramePr>
        <p:xfrm>
          <a:off x="2662238" y="653100"/>
          <a:ext cx="391795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20" name="Equation" r:id="rId3" imgW="3924000" imgH="495000" progId="Equation.3">
                  <p:embed/>
                </p:oleObj>
              </mc:Choice>
              <mc:Fallback>
                <p:oleObj name="Equation" r:id="rId3" imgW="3924000" imgH="495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2238" y="653100"/>
                        <a:ext cx="3917950" cy="495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229688"/>
              </p:ext>
            </p:extLst>
          </p:nvPr>
        </p:nvGraphicFramePr>
        <p:xfrm>
          <a:off x="3207600" y="1487488"/>
          <a:ext cx="3016250" cy="795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21" name="Equation" r:id="rId5" imgW="3022560" imgH="799920" progId="Equation.DSMT4">
                  <p:embed/>
                </p:oleObj>
              </mc:Choice>
              <mc:Fallback>
                <p:oleObj name="Equation" r:id="rId5" imgW="3022560" imgH="799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7600" y="1487488"/>
                        <a:ext cx="3016250" cy="7953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302400" y="1684800"/>
            <a:ext cx="1304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Estimator</a:t>
            </a:r>
            <a:endParaRPr lang="en-GB" sz="1800" b="1" dirty="0"/>
          </a:p>
        </p:txBody>
      </p:sp>
    </p:spTree>
    <p:extLst>
      <p:ext uri="{BB962C8B-B14F-4D97-AF65-F5344CB8AC3E}">
        <p14:creationId xmlns:p14="http://schemas.microsoft.com/office/powerpoint/2010/main" val="360005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2403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4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0240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102411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102413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 ESTIMATORS OF VARIANCE, COVARIANCE, AND CORRELATION</a:t>
            </a:r>
            <a:endParaRPr lang="en-GB" sz="1800" b="1" dirty="0"/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reason is that the sample mean is by definition in the middle of the sample, while the unknown population mean is not, except by coincidence.</a:t>
            </a:r>
            <a:endParaRPr lang="en-GB" sz="1500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1404000"/>
            <a:ext cx="9144000" cy="10058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0" y="576000"/>
            <a:ext cx="9144000" cy="70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301625" y="779463"/>
            <a:ext cx="1655051" cy="477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Variance</a:t>
            </a:r>
            <a:endParaRPr lang="en-GB" sz="1800" b="1" dirty="0">
              <a:latin typeface="Arial" charset="0"/>
            </a:endParaRPr>
          </a:p>
        </p:txBody>
      </p:sp>
      <p:graphicFrame>
        <p:nvGraphicFramePr>
          <p:cNvPr id="23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7839377"/>
              </p:ext>
            </p:extLst>
          </p:nvPr>
        </p:nvGraphicFramePr>
        <p:xfrm>
          <a:off x="2662238" y="653100"/>
          <a:ext cx="391795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44" name="Equation" r:id="rId3" imgW="3924000" imgH="495000" progId="Equation.3">
                  <p:embed/>
                </p:oleObj>
              </mc:Choice>
              <mc:Fallback>
                <p:oleObj name="Equation" r:id="rId3" imgW="3924000" imgH="495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2238" y="653100"/>
                        <a:ext cx="3917950" cy="495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229688"/>
              </p:ext>
            </p:extLst>
          </p:nvPr>
        </p:nvGraphicFramePr>
        <p:xfrm>
          <a:off x="3207600" y="1487488"/>
          <a:ext cx="3016250" cy="795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45" name="Equation" r:id="rId5" imgW="3022560" imgH="799920" progId="Equation.DSMT4">
                  <p:embed/>
                </p:oleObj>
              </mc:Choice>
              <mc:Fallback>
                <p:oleObj name="Equation" r:id="rId5" imgW="3022560" imgH="799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7600" y="1487488"/>
                        <a:ext cx="3016250" cy="7953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302400" y="1684800"/>
            <a:ext cx="1304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Estimator</a:t>
            </a:r>
            <a:endParaRPr lang="en-GB" sz="1800" b="1" dirty="0"/>
          </a:p>
        </p:txBody>
      </p:sp>
    </p:spTree>
    <p:extLst>
      <p:ext uri="{BB962C8B-B14F-4D97-AF65-F5344CB8AC3E}">
        <p14:creationId xmlns:p14="http://schemas.microsoft.com/office/powerpoint/2010/main" val="744572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2403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5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0240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102411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102413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 ESTIMATORS OF VARIANCE, COVARIANCE, AND CORRELATION</a:t>
            </a:r>
            <a:endParaRPr lang="en-GB" sz="1800" b="1" dirty="0"/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As a consequence, the sum of the squared deviations from the sample mean tends to be slightly smaller than the sum of the squared deviations from the population mean.</a:t>
            </a:r>
            <a:endParaRPr lang="en-GB" sz="1500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1404000"/>
            <a:ext cx="9144000" cy="10058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0" y="576000"/>
            <a:ext cx="9144000" cy="70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301625" y="779463"/>
            <a:ext cx="1655051" cy="477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Variance</a:t>
            </a:r>
            <a:endParaRPr lang="en-GB" sz="1800" b="1" dirty="0">
              <a:latin typeface="Arial" charset="0"/>
            </a:endParaRPr>
          </a:p>
        </p:txBody>
      </p:sp>
      <p:graphicFrame>
        <p:nvGraphicFramePr>
          <p:cNvPr id="23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7839377"/>
              </p:ext>
            </p:extLst>
          </p:nvPr>
        </p:nvGraphicFramePr>
        <p:xfrm>
          <a:off x="2662238" y="653100"/>
          <a:ext cx="391795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68" name="Equation" r:id="rId3" imgW="3924000" imgH="495000" progId="Equation.3">
                  <p:embed/>
                </p:oleObj>
              </mc:Choice>
              <mc:Fallback>
                <p:oleObj name="Equation" r:id="rId3" imgW="3924000" imgH="495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2238" y="653100"/>
                        <a:ext cx="3917950" cy="495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229688"/>
              </p:ext>
            </p:extLst>
          </p:nvPr>
        </p:nvGraphicFramePr>
        <p:xfrm>
          <a:off x="3207600" y="1487488"/>
          <a:ext cx="3016250" cy="795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69" name="Equation" r:id="rId5" imgW="3022560" imgH="799920" progId="Equation.DSMT4">
                  <p:embed/>
                </p:oleObj>
              </mc:Choice>
              <mc:Fallback>
                <p:oleObj name="Equation" r:id="rId5" imgW="3022560" imgH="799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7600" y="1487488"/>
                        <a:ext cx="3016250" cy="7953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302400" y="1684800"/>
            <a:ext cx="1304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Estimator</a:t>
            </a:r>
            <a:endParaRPr lang="en-GB" sz="1800" b="1" dirty="0"/>
          </a:p>
        </p:txBody>
      </p:sp>
    </p:spTree>
    <p:extLst>
      <p:ext uri="{BB962C8B-B14F-4D97-AF65-F5344CB8AC3E}">
        <p14:creationId xmlns:p14="http://schemas.microsoft.com/office/powerpoint/2010/main" val="2015846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2403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6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0240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102411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102413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 ESTIMATORS OF VARIANCE, COVARIANCE, AND CORRELATION</a:t>
            </a:r>
            <a:endParaRPr lang="en-GB" sz="1800" b="1" dirty="0"/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Hence a simple average of the squared sample deviations is a downwards biased estimator of the variance.  However, the bias can be shown to be a factor of (</a:t>
            </a:r>
            <a:r>
              <a:rPr lang="en-GB" sz="1500" b="1" i="1"/>
              <a:t>n</a:t>
            </a:r>
            <a:r>
              <a:rPr lang="en-GB" sz="1500" b="1"/>
              <a:t> – 1)/</a:t>
            </a:r>
            <a:r>
              <a:rPr lang="en-GB" sz="1500" b="1" i="1"/>
              <a:t>n</a:t>
            </a:r>
            <a:r>
              <a:rPr lang="en-GB" sz="1500" b="1"/>
              <a:t>.  Thus one can allow for the bias by dividing the sum of the squared deviations by </a:t>
            </a:r>
            <a:r>
              <a:rPr lang="en-GB" sz="1500" b="1" i="1"/>
              <a:t>n</a:t>
            </a:r>
            <a:r>
              <a:rPr lang="en-GB" sz="1500" b="1"/>
              <a:t> – 1 instead of </a:t>
            </a:r>
            <a:r>
              <a:rPr lang="en-GB" sz="1500" b="1" i="1"/>
              <a:t>n</a:t>
            </a:r>
            <a:r>
              <a:rPr lang="en-GB" sz="1500" b="1"/>
              <a:t>.</a:t>
            </a:r>
            <a:r>
              <a:rPr lang="en-US" sz="1500"/>
              <a:t> </a:t>
            </a:r>
            <a:endParaRPr lang="en-GB" sz="1500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1404000"/>
            <a:ext cx="9144000" cy="10058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0" y="576000"/>
            <a:ext cx="9144000" cy="70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301625" y="779463"/>
            <a:ext cx="1655051" cy="477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Variance</a:t>
            </a:r>
            <a:endParaRPr lang="en-GB" sz="1800" b="1" dirty="0">
              <a:latin typeface="Arial" charset="0"/>
            </a:endParaRPr>
          </a:p>
        </p:txBody>
      </p:sp>
      <p:graphicFrame>
        <p:nvGraphicFramePr>
          <p:cNvPr id="23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7839377"/>
              </p:ext>
            </p:extLst>
          </p:nvPr>
        </p:nvGraphicFramePr>
        <p:xfrm>
          <a:off x="2662238" y="653100"/>
          <a:ext cx="391795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92" name="Equation" r:id="rId3" imgW="3924000" imgH="495000" progId="Equation.3">
                  <p:embed/>
                </p:oleObj>
              </mc:Choice>
              <mc:Fallback>
                <p:oleObj name="Equation" r:id="rId3" imgW="3924000" imgH="495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2238" y="653100"/>
                        <a:ext cx="3917950" cy="495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229688"/>
              </p:ext>
            </p:extLst>
          </p:nvPr>
        </p:nvGraphicFramePr>
        <p:xfrm>
          <a:off x="3207600" y="1487488"/>
          <a:ext cx="3016250" cy="795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93" name="Equation" r:id="rId5" imgW="3022560" imgH="799920" progId="Equation.DSMT4">
                  <p:embed/>
                </p:oleObj>
              </mc:Choice>
              <mc:Fallback>
                <p:oleObj name="Equation" r:id="rId5" imgW="3022560" imgH="799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7600" y="1487488"/>
                        <a:ext cx="3016250" cy="7953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302400" y="1684800"/>
            <a:ext cx="1304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Estimator</a:t>
            </a:r>
            <a:endParaRPr lang="en-GB" sz="1800" b="1" dirty="0"/>
          </a:p>
        </p:txBody>
      </p:sp>
    </p:spTree>
    <p:extLst>
      <p:ext uri="{BB962C8B-B14F-4D97-AF65-F5344CB8AC3E}">
        <p14:creationId xmlns:p14="http://schemas.microsoft.com/office/powerpoint/2010/main" val="73714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16"/>
          <p:cNvSpPr>
            <a:spLocks noChangeArrowheads="1"/>
          </p:cNvSpPr>
          <p:nvPr/>
        </p:nvSpPr>
        <p:spPr bwMode="auto">
          <a:xfrm>
            <a:off x="0" y="3470400"/>
            <a:ext cx="9144000" cy="10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1404000"/>
            <a:ext cx="9144000" cy="10058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0" y="2656275"/>
            <a:ext cx="9144000" cy="687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0" y="576000"/>
            <a:ext cx="9144000" cy="70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2402" name="Text Box 2"/>
          <p:cNvSpPr txBox="1">
            <a:spLocks noChangeArrowheads="1"/>
          </p:cNvSpPr>
          <p:nvPr/>
        </p:nvSpPr>
        <p:spPr bwMode="auto">
          <a:xfrm>
            <a:off x="301625" y="779463"/>
            <a:ext cx="1655051" cy="477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Variance</a:t>
            </a:r>
            <a:endParaRPr lang="en-GB" sz="1800" b="1" dirty="0">
              <a:latin typeface="Arial" charset="0"/>
            </a:endParaRPr>
          </a:p>
        </p:txBody>
      </p:sp>
      <p:sp>
        <p:nvSpPr>
          <p:cNvPr id="102403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7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02405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b="1"/>
              <a:t>A similar adjustment has to be made when estimating a covariance.  For two random variables </a:t>
            </a:r>
            <a:r>
              <a:rPr lang="en-GB" b="1" i="1"/>
              <a:t>X</a:t>
            </a:r>
            <a:r>
              <a:rPr lang="en-GB" b="1"/>
              <a:t> and </a:t>
            </a:r>
            <a:r>
              <a:rPr lang="en-GB" b="1" i="1"/>
              <a:t>Y</a:t>
            </a:r>
            <a:r>
              <a:rPr lang="en-GB" b="1"/>
              <a:t> an unbiased estimator of the covariance </a:t>
            </a:r>
            <a:r>
              <a:rPr lang="en-GB" b="1" i="1">
                <a:latin typeface="Symbol" pitchFamily="18" charset="2"/>
              </a:rPr>
              <a:t>s</a:t>
            </a:r>
            <a:r>
              <a:rPr lang="en-GB" b="1" i="1" baseline="-25000"/>
              <a:t>XY</a:t>
            </a:r>
            <a:r>
              <a:rPr lang="en-GB" b="1"/>
              <a:t> is given by the sum of the products of the deviations around the sample means divided by </a:t>
            </a:r>
            <a:r>
              <a:rPr lang="en-GB" b="1" i="1"/>
              <a:t>n </a:t>
            </a:r>
            <a:r>
              <a:rPr lang="en-GB" b="1"/>
              <a:t>– 1.</a:t>
            </a:r>
            <a:endParaRPr lang="en-GB"/>
          </a:p>
        </p:txBody>
      </p:sp>
      <p:sp>
        <p:nvSpPr>
          <p:cNvPr id="10240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graphicFrame>
        <p:nvGraphicFramePr>
          <p:cNvPr id="10240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9754041"/>
              </p:ext>
            </p:extLst>
          </p:nvPr>
        </p:nvGraphicFramePr>
        <p:xfrm>
          <a:off x="3207600" y="1487488"/>
          <a:ext cx="3016250" cy="795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42" name="Equation" r:id="rId3" imgW="3022560" imgH="799920" progId="Equation.DSMT4">
                  <p:embed/>
                </p:oleObj>
              </mc:Choice>
              <mc:Fallback>
                <p:oleObj name="Equation" r:id="rId3" imgW="3022560" imgH="799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7600" y="1487488"/>
                        <a:ext cx="3016250" cy="7953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11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graphicFrame>
        <p:nvGraphicFramePr>
          <p:cNvPr id="102410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0655870"/>
              </p:ext>
            </p:extLst>
          </p:nvPr>
        </p:nvGraphicFramePr>
        <p:xfrm>
          <a:off x="3103563" y="3557588"/>
          <a:ext cx="4076700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43" name="Equation" r:id="rId5" imgW="4076640" imgH="799920" progId="Equation.DSMT4">
                  <p:embed/>
                </p:oleObj>
              </mc:Choice>
              <mc:Fallback>
                <p:oleObj name="Equation" r:id="rId5" imgW="4076640" imgH="799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3563" y="3557588"/>
                        <a:ext cx="4076700" cy="793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13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graphicFrame>
        <p:nvGraphicFramePr>
          <p:cNvPr id="102412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7426528"/>
              </p:ext>
            </p:extLst>
          </p:nvPr>
        </p:nvGraphicFramePr>
        <p:xfrm>
          <a:off x="2373313" y="2767013"/>
          <a:ext cx="5149850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44" name="Equation" r:id="rId7" imgW="5143320" imgH="431640" progId="Equation.3">
                  <p:embed/>
                </p:oleObj>
              </mc:Choice>
              <mc:Fallback>
                <p:oleObj name="Equation" r:id="rId7" imgW="514332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3313" y="2767013"/>
                        <a:ext cx="5149850" cy="423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14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6263932"/>
              </p:ext>
            </p:extLst>
          </p:nvPr>
        </p:nvGraphicFramePr>
        <p:xfrm>
          <a:off x="2662238" y="653100"/>
          <a:ext cx="391795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45" name="Equation" r:id="rId9" imgW="3924000" imgH="495000" progId="Equation.3">
                  <p:embed/>
                </p:oleObj>
              </mc:Choice>
              <mc:Fallback>
                <p:oleObj name="Equation" r:id="rId9" imgW="3924000" imgH="495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2238" y="653100"/>
                        <a:ext cx="3917950" cy="495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 ESTIMATORS OF VARIANCE, COVARIANCE, AND CORRELATION</a:t>
            </a:r>
            <a:endParaRPr lang="en-GB" sz="1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02400" y="1684800"/>
            <a:ext cx="1304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Estimator</a:t>
            </a:r>
            <a:endParaRPr lang="en-GB" sz="18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302400" y="3762375"/>
            <a:ext cx="1304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Estimator</a:t>
            </a:r>
            <a:endParaRPr lang="en-GB" sz="18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302400" y="2819400"/>
            <a:ext cx="1654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Covariance</a:t>
            </a:r>
            <a:endParaRPr lang="en-GB" sz="1800" b="1" dirty="0"/>
          </a:p>
        </p:txBody>
      </p:sp>
    </p:spTree>
    <p:extLst>
      <p:ext uri="{BB962C8B-B14F-4D97-AF65-F5344CB8AC3E}">
        <p14:creationId xmlns:p14="http://schemas.microsoft.com/office/powerpoint/2010/main" val="111613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547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</a:rPr>
              <a:t>8</a:t>
            </a:r>
          </a:p>
        </p:txBody>
      </p:sp>
      <p:sp>
        <p:nvSpPr>
          <p:cNvPr id="10547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10548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10548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 ESTIMATORS OF VARIANCE, COVARIANCE, AND CORRELATION</a:t>
            </a:r>
            <a:endParaRPr lang="en-GB" sz="1800" b="1" dirty="0"/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The population correlation coefficient </a:t>
            </a:r>
            <a:r>
              <a:rPr lang="en-GB" sz="1500" b="1" i="1">
                <a:latin typeface="Symbol" pitchFamily="18" charset="2"/>
              </a:rPr>
              <a:t>r</a:t>
            </a:r>
            <a:r>
              <a:rPr lang="en-GB" sz="1500" b="1" i="1" baseline="-25000"/>
              <a:t>XY</a:t>
            </a:r>
            <a:r>
              <a:rPr lang="en-GB" sz="1500" b="1"/>
              <a:t> for two variables </a:t>
            </a:r>
            <a:r>
              <a:rPr lang="en-GB" sz="1500" b="1" i="1"/>
              <a:t>X</a:t>
            </a:r>
            <a:r>
              <a:rPr lang="en-GB" sz="1500" b="1"/>
              <a:t> and </a:t>
            </a:r>
            <a:r>
              <a:rPr lang="en-GB" sz="1500" b="1" i="1"/>
              <a:t>Y</a:t>
            </a:r>
            <a:r>
              <a:rPr lang="en-GB" sz="1500" b="1"/>
              <a:t> is defined to be their covariance divided by the square root of the product of their variances.</a:t>
            </a:r>
            <a:endParaRPr lang="en-GB" sz="1500"/>
          </a:p>
        </p:txBody>
      </p:sp>
      <p:sp>
        <p:nvSpPr>
          <p:cNvPr id="22" name="Rectangle 16"/>
          <p:cNvSpPr>
            <a:spLocks noChangeArrowheads="1"/>
          </p:cNvSpPr>
          <p:nvPr/>
        </p:nvSpPr>
        <p:spPr bwMode="auto">
          <a:xfrm>
            <a:off x="0" y="576001"/>
            <a:ext cx="9144000" cy="10051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301626" y="798513"/>
            <a:ext cx="1955800" cy="51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Correlation</a:t>
            </a:r>
            <a:endParaRPr lang="en-GB" sz="1800" b="1" dirty="0">
              <a:latin typeface="Arial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0271889"/>
              </p:ext>
            </p:extLst>
          </p:nvPr>
        </p:nvGraphicFramePr>
        <p:xfrm>
          <a:off x="2016125" y="612775"/>
          <a:ext cx="18288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04" name="Equation" r:id="rId3" imgW="1828800" imgH="838200" progId="Equation.3">
                  <p:embed/>
                </p:oleObj>
              </mc:Choice>
              <mc:Fallback>
                <p:oleObj name="Equation" r:id="rId3" imgW="1828800" imgH="8382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6125" y="612775"/>
                        <a:ext cx="18288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618938E-C25E-4609-A366-0BC570DEAC4B}"/>
</file>

<file path=customXml/itemProps2.xml><?xml version="1.0" encoding="utf-8"?>
<ds:datastoreItem xmlns:ds="http://schemas.openxmlformats.org/officeDocument/2006/customXml" ds:itemID="{5FC79E52-8643-4EB2-8EB0-C265331107DE}"/>
</file>

<file path=customXml/itemProps3.xml><?xml version="1.0" encoding="utf-8"?>
<ds:datastoreItem xmlns:ds="http://schemas.openxmlformats.org/officeDocument/2006/customXml" ds:itemID="{5C7AC86D-DFBD-48BD-9BCB-112FB903C345}"/>
</file>

<file path=docProps/app.xml><?xml version="1.0" encoding="utf-8"?>
<Properties xmlns="http://schemas.openxmlformats.org/officeDocument/2006/extended-properties" xmlns:vt="http://schemas.openxmlformats.org/officeDocument/2006/docPropsVTypes">
  <TotalTime>2305</TotalTime>
  <Words>646</Words>
  <Application>Microsoft Office PowerPoint</Application>
  <PresentationFormat>On-screen Show (4:3)</PresentationFormat>
  <Paragraphs>72</Paragraphs>
  <Slides>12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Default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CRSD</dc:creator>
  <cp:lastModifiedBy>GOODALL, Fiona</cp:lastModifiedBy>
  <cp:revision>56</cp:revision>
  <dcterms:created xsi:type="dcterms:W3CDTF">1998-05-09T13:24:56Z</dcterms:created>
  <dcterms:modified xsi:type="dcterms:W3CDTF">2016-04-21T12:29:10Z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