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28"/>
  </p:notesMasterIdLst>
  <p:handoutMasterIdLst>
    <p:handoutMasterId r:id="rId29"/>
  </p:handoutMasterIdLst>
  <p:sldIdLst>
    <p:sldId id="261" r:id="rId6"/>
    <p:sldId id="270" r:id="rId7"/>
    <p:sldId id="284" r:id="rId8"/>
    <p:sldId id="27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0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02" autoAdjust="0"/>
  </p:normalViewPr>
  <p:slideViewPr>
    <p:cSldViewPr snapToGrid="0" snapToObjects="1">
      <p:cViewPr varScale="1">
        <p:scale>
          <a:sx n="65" d="100"/>
          <a:sy n="65" d="100"/>
        </p:scale>
        <p:origin x="62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5" y="586409"/>
            <a:ext cx="11317356" cy="5665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Gendered Voices, Feminist Vision</a:t>
            </a:r>
            <a:endParaRPr lang="en-US" sz="3300" b="1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</p:spPr>
        <p:txBody>
          <a:bodyPr>
            <a:normAutofit/>
          </a:bodyPr>
          <a:lstStyle/>
          <a:p>
            <a:r>
              <a:rPr lang="en-US" dirty="0"/>
              <a:t>by Susan M. Shaw and Janet Lee</a:t>
            </a:r>
          </a:p>
        </p:txBody>
      </p:sp>
      <p:pic>
        <p:nvPicPr>
          <p:cNvPr id="12" name="Picture Placeholder 11" descr="A book cover with colorful paint&#10;&#10;Description automatically generated">
            <a:extLst>
              <a:ext uri="{FF2B5EF4-FFF2-40B4-BE49-F238E27FC236}">
                <a16:creationId xmlns:a16="http://schemas.microsoft.com/office/drawing/2014/main" id="{6B73737D-9EC0-5148-5955-80BE2DF0F1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7045" r="-2" b="-2"/>
          <a:stretch/>
        </p:blipFill>
        <p:spPr>
          <a:xfrm>
            <a:off x="3710609" y="1808921"/>
            <a:ext cx="4770784" cy="4283766"/>
          </a:xfrm>
          <a:noFill/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4FFD-5D13-B263-AE49-04B434FF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of Gender </a:t>
            </a:r>
            <a:r>
              <a:rPr lang="en-US" sz="1800" dirty="0"/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EBBC-3029-1CDE-31B0-AE9AF4E27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expression is not always the same as a persons gender identity. Or, it may not align with a persons gender at birth. </a:t>
            </a:r>
          </a:p>
          <a:p>
            <a:endParaRPr lang="en-US" dirty="0"/>
          </a:p>
          <a:p>
            <a:r>
              <a:rPr lang="en-US" dirty="0"/>
              <a:t>It is how we perform and express gender in our world which shapes an individual’s sense of self.</a:t>
            </a:r>
          </a:p>
        </p:txBody>
      </p:sp>
    </p:spTree>
    <p:extLst>
      <p:ext uri="{BB962C8B-B14F-4D97-AF65-F5344CB8AC3E}">
        <p14:creationId xmlns:p14="http://schemas.microsoft.com/office/powerpoint/2010/main" val="314426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E05C-2448-E0B7-CDDC-81B12CBA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of Gender </a:t>
            </a:r>
            <a:r>
              <a:rPr lang="en-US" sz="1800" dirty="0"/>
              <a:t>(3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F998-7A37-506F-7667-02E50351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Lorber explains, gender as a process that involves multiple interactions created and re-created in human interaction. </a:t>
            </a:r>
          </a:p>
          <a:p>
            <a:endParaRPr lang="en-US" dirty="0"/>
          </a:p>
          <a:p>
            <a:r>
              <a:rPr lang="en-US" dirty="0"/>
              <a:t>Most of what we gender, we don’t recognize and it is a normal part of assimilating to societal standards.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8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D823-F3D7-DF78-4832-EDDDA28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of Gender </a:t>
            </a:r>
            <a:r>
              <a:rPr lang="en-US" sz="1800" dirty="0"/>
              <a:t>(4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F68E-11E4-B5DF-9196-B9BF7DC9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Gender is the process of what we “do” rather than what we “have.” </a:t>
            </a:r>
          </a:p>
          <a:p>
            <a:endParaRPr lang="en-US" dirty="0"/>
          </a:p>
          <a:p>
            <a:r>
              <a:rPr lang="en-US" dirty="0"/>
              <a:t>It was not until the 1940s that manufacturers dictated specific colors for boys and girls. (e.g., pink and blue)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6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F62C-63AB-2494-FE50-E4B50EA3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Masculinity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D874-E52C-DD64-0A6D-191EAADD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Strong, independent, in control, out of touch emotionally.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Michael Kimmel discusses that boys do what is called “gender policing” which they conform to a narrow definition of “masculinity.”</a:t>
            </a:r>
          </a:p>
          <a:p>
            <a:endParaRPr lang="en-US" dirty="0"/>
          </a:p>
          <a:p>
            <a:r>
              <a:rPr lang="en-US" dirty="0"/>
              <a:t>Some key dimensions of this include “no sissy stuff” or “sturdy oak” – words used to describe boys masculinity as defined by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8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7F6E-446E-4086-05CC-1089B920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Masculinity </a:t>
            </a:r>
            <a:r>
              <a:rPr lang="en-US" sz="1800" dirty="0"/>
              <a:t>(2 of 2)</a:t>
            </a:r>
            <a:endParaRPr lang="en-US" dirty="0"/>
          </a:p>
        </p:txBody>
      </p:sp>
      <p:pic>
        <p:nvPicPr>
          <p:cNvPr id="7" name="Content Placeholder 6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48D3C9BE-AEA0-14BF-56D5-BEE20EEEF6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700" y="2524919"/>
            <a:ext cx="4038600" cy="267652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116CB7-DC33-6CAA-B297-6F7E17615B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Discuss in small groups the following questions: </a:t>
            </a:r>
          </a:p>
          <a:p>
            <a:r>
              <a:rPr lang="en-US" dirty="0"/>
              <a:t>How does American society in comparison to other groups define masculinity?</a:t>
            </a:r>
          </a:p>
          <a:p>
            <a:r>
              <a:rPr lang="en-US" dirty="0"/>
              <a:t>What masculinity characteristics does Ken represent?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4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ED45-9FB0-C678-21C0-C9298A7F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Femininity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22DF-1441-797A-CF43-57735645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Passive, dependent, intuitive, and emotional. These qualities have taken away power from women and kept them in subordinate positions in society.</a:t>
            </a:r>
          </a:p>
          <a:p>
            <a:endParaRPr lang="en-US" dirty="0"/>
          </a:p>
          <a:p>
            <a:r>
              <a:rPr lang="en-US" dirty="0"/>
              <a:t>Femininity varies across cultures.</a:t>
            </a:r>
          </a:p>
          <a:p>
            <a:endParaRPr lang="en-US" dirty="0"/>
          </a:p>
          <a:p>
            <a:r>
              <a:rPr lang="en-US" dirty="0"/>
              <a:t>A central component of femininity is that it involves chase, domestic, caring or the sexy, seductive, fun-loving playmate.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8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E6B2-95A7-E4DB-6A58-26CDF815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Femininity </a:t>
            </a:r>
            <a:r>
              <a:rPr lang="en-US" sz="1800" dirty="0"/>
              <a:t>(2 of 2)</a:t>
            </a:r>
            <a:endParaRPr lang="en-US" dirty="0"/>
          </a:p>
        </p:txBody>
      </p:sp>
      <p:pic>
        <p:nvPicPr>
          <p:cNvPr id="7" name="Content Placeholder 6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id="{3885672C-AA46-4745-36A5-4C521CFCA5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700" y="2515394"/>
            <a:ext cx="4038600" cy="26955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376D4B-D08F-F4F5-AFE0-DF96D72CCE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Discuss in small groups the following questions:</a:t>
            </a:r>
          </a:p>
          <a:p>
            <a:r>
              <a:rPr lang="en-US" dirty="0"/>
              <a:t>In what ways does femininity vary across other cultures?</a:t>
            </a:r>
          </a:p>
          <a:p>
            <a:r>
              <a:rPr lang="en-US" dirty="0"/>
              <a:t>What femininity characteristics does Barbie represent?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7ECB-25A6-55BD-861E-E35628F2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Fluidity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DE07-FDD1-2CA1-2540-F08C4776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who do not label themselves as male or female are gender fluid.</a:t>
            </a:r>
          </a:p>
          <a:p>
            <a:endParaRPr lang="en-US" dirty="0"/>
          </a:p>
          <a:p>
            <a:r>
              <a:rPr lang="en-US" dirty="0"/>
              <a:t>New trends: fashion industry is starting to create clothing that is not gendered (e.g., pink = girl, blue = boy)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2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6D90-6671-7F88-AE4A-A4BF024E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C333-E630-2885-889C-1151405B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that genders are ranked decreases the power of the devalued gender. </a:t>
            </a:r>
          </a:p>
          <a:p>
            <a:endParaRPr lang="en-US" dirty="0"/>
          </a:p>
          <a:p>
            <a:r>
              <a:rPr lang="en-US" dirty="0"/>
              <a:t>For example, African American women may be characterized as matriarchal or promiscuous while African American men are seen as strong and athletic.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8D78-FEA2-8699-B01A-1742538C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Ranks and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2E62-7F51-E8CC-3D60-4771057A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stratification system, gender ranks men above women of the same race/ethnicity and class. </a:t>
            </a:r>
          </a:p>
          <a:p>
            <a:endParaRPr lang="en-US" dirty="0"/>
          </a:p>
          <a:p>
            <a:r>
              <a:rPr lang="en-US" dirty="0"/>
              <a:t>The “other” is seen as one who lacks valuable qualities in comparison to the dominant group.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3: Learning Gender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Gender, Culture, and Biology</a:t>
            </a:r>
          </a:p>
          <a:p>
            <a:r>
              <a:rPr lang="en-US" dirty="0"/>
              <a:t>Masculinity  </a:t>
            </a:r>
          </a:p>
          <a:p>
            <a:r>
              <a:rPr lang="en-US" dirty="0"/>
              <a:t>Femininity</a:t>
            </a:r>
          </a:p>
          <a:p>
            <a:r>
              <a:rPr lang="en-US" dirty="0"/>
              <a:t>Gender Fluidity</a:t>
            </a:r>
          </a:p>
          <a:p>
            <a:r>
              <a:rPr lang="en-US" dirty="0"/>
              <a:t>Gender Ranking</a:t>
            </a:r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E5E6-7C17-2085-6552-8862B3C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of Sexuality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BB6F-19CC-1D00-E2BF-6E093CD1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Sexuality is an essential part of your identity and your relationship to others.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Across cultures and within our own, human sexual expression includes a wide range of behaviors and attitudes.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6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18DC-0A97-4B0C-C565-15AADEA9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Identity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B0FA9-D01C-98BA-86F0-98A8A6B4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Lockhart indicates in this chapter that there are twenty-seven gender identity terms that everyone should know. </a:t>
            </a:r>
          </a:p>
          <a:p>
            <a:endParaRPr lang="en-US" dirty="0"/>
          </a:p>
          <a:p>
            <a:r>
              <a:rPr lang="en-US" dirty="0"/>
              <a:t>What are they? </a:t>
            </a:r>
          </a:p>
          <a:p>
            <a:endParaRPr lang="en-US" dirty="0"/>
          </a:p>
          <a:p>
            <a:r>
              <a:rPr lang="en-US" dirty="0"/>
              <a:t>Break into groups of 3-4 to discuss them. </a:t>
            </a:r>
          </a:p>
        </p:txBody>
      </p:sp>
    </p:spTree>
    <p:extLst>
      <p:ext uri="{BB962C8B-B14F-4D97-AF65-F5344CB8AC3E}">
        <p14:creationId xmlns:p14="http://schemas.microsoft.com/office/powerpoint/2010/main" val="377260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148F-A16A-678F-4F32-27392FA9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49C59-8279-87D2-5DAE-54B9DE29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3.1 Understand the ways in which society creates patterns as it relates to gender.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3.2 Define masculinity and femininity.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3.3 Examine the differences between gender fluidity and gender ranking.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4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3: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 Understand the ways in which society creates patterns as it relates to gender.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3.2 Define masculinity and femininity.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3.3 Examine the differences between gender fluidity and gender ranking.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  <a:p>
            <a:r>
              <a:rPr lang="en-US" dirty="0"/>
              <a:t>Masculinity</a:t>
            </a:r>
          </a:p>
          <a:p>
            <a:r>
              <a:rPr lang="en-US" dirty="0"/>
              <a:t>Femininity </a:t>
            </a:r>
          </a:p>
          <a:p>
            <a:r>
              <a:rPr lang="en-US" dirty="0"/>
              <a:t>Two-Spirit</a:t>
            </a:r>
          </a:p>
          <a:p>
            <a:r>
              <a:rPr lang="en-US" dirty="0"/>
              <a:t>Transgender</a:t>
            </a:r>
          </a:p>
          <a:p>
            <a:r>
              <a:rPr lang="en-US" dirty="0"/>
              <a:t>Sexual identity </a:t>
            </a:r>
          </a:p>
          <a:p>
            <a:r>
              <a:rPr lang="en-US" dirty="0"/>
              <a:t>Intersex</a:t>
            </a:r>
          </a:p>
          <a:p>
            <a:r>
              <a:rPr lang="en-US" dirty="0"/>
              <a:t>Queer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7E61-DC68-8548-C2C1-3589BB415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Nonbinary</a:t>
            </a:r>
          </a:p>
          <a:p>
            <a:r>
              <a:rPr lang="en-US" dirty="0"/>
              <a:t>Gender Fluidity</a:t>
            </a:r>
          </a:p>
          <a:p>
            <a:r>
              <a:rPr lang="en-US" dirty="0"/>
              <a:t>Gender Ranking</a:t>
            </a:r>
          </a:p>
          <a:p>
            <a:r>
              <a:rPr lang="en-US" dirty="0"/>
              <a:t>Cisgender</a:t>
            </a:r>
          </a:p>
          <a:p>
            <a:r>
              <a:rPr lang="en-US" dirty="0"/>
              <a:t>Gender assignment</a:t>
            </a:r>
          </a:p>
          <a:p>
            <a:r>
              <a:rPr lang="en-US" dirty="0"/>
              <a:t>Gender expression</a:t>
            </a:r>
          </a:p>
          <a:p>
            <a:r>
              <a:rPr lang="en-US" dirty="0"/>
              <a:t>Gender identity</a:t>
            </a:r>
          </a:p>
          <a:p>
            <a:r>
              <a:rPr lang="en-US" dirty="0"/>
              <a:t>Gender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ECE6-7C47-7CB6-54BF-1DF98B8E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Gender, Culture, and Biology </a:t>
            </a:r>
            <a:r>
              <a:rPr lang="en-US" sz="1800" dirty="0"/>
              <a:t>( 1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B568-07F1-9229-7144-48CF7D1A9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Society constructs the gives us the definition of “feminine” and “masculine.”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meaning of “feminine” and “masculine” varies from culture to culture. </a:t>
            </a:r>
          </a:p>
          <a:p>
            <a:endParaRPr lang="en-US" dirty="0"/>
          </a:p>
          <a:p>
            <a:r>
              <a:rPr lang="en-US" dirty="0"/>
              <a:t>They are performed in by bodies daily and we see these activities as “normal” (e.g., walking, talking,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F60-C808-FF57-E2C9-DB020943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Gender, Culture, Biology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A423-0E5E-816A-163F-F81A3F3D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relationship between biology and gender is complicated, there are two things to consider: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greater gender diversity than before. Some are male or female but others are both female and male at the same time.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Biology and culture as it relates to gender are interconnected and you cannot talk about one without the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84B4-359F-8E9A-E477-0A347747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Roles </a:t>
            </a:r>
            <a:r>
              <a:rPr lang="en-US" sz="1800" dirty="0"/>
              <a:t>(1 of 2)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4A6BE2E-FC1F-0B35-DF77-7B55B625F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553" y="1600200"/>
            <a:ext cx="5860893" cy="4525963"/>
          </a:xfrm>
        </p:spPr>
      </p:pic>
    </p:spTree>
    <p:extLst>
      <p:ext uri="{BB962C8B-B14F-4D97-AF65-F5344CB8AC3E}">
        <p14:creationId xmlns:p14="http://schemas.microsoft.com/office/powerpoint/2010/main" val="374380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96D3-D5F8-2F48-62E4-BE5E2060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Roles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2863-A2BB-4E6B-912E-AD35D164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is always experienced in intersection with other identities (e.g., race, ethnicity, age, etc.)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Gender assignment is </a:t>
            </a:r>
            <a:r>
              <a:rPr lang="en-US" i="1" dirty="0"/>
              <a:t>usually</a:t>
            </a:r>
            <a:r>
              <a:rPr lang="en-US" dirty="0"/>
              <a:t> given to people at birth and determined by one’s physical body type.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223E-3A97-D30B-484F-E0A58EE7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 of Gender </a:t>
            </a:r>
            <a:r>
              <a:rPr lang="en-US" sz="1800" dirty="0"/>
              <a:t>(1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42F1-87B8-7DA5-B260-012BF3C0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Judith Lorber says that gender involves the process of multiple patterns of interactions that are created and re-created between human interactions (e.g., boys and girls).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Gender is performed daily, over and over again.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9235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B1EB30-3ADC-469C-A3E1-2CDE7A2AB996}" vid="{13131A9E-ECB2-4DCA-8240-A54DC39B6D23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B1EB30-3ADC-469C-A3E1-2CDE7A2AB996}" vid="{07371BA2-3218-4E23-961A-2B9DDBE95E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anthisbeconvertedbyStraive xmlns="37b7e42e-eaac-4c0c-b7ab-65d932e301c3">No</CanthisbeconvertedbyStraive>
    <Date xmlns="37b7e42e-eaac-4c0c-b7ab-65d932e301c3" xsi:nil="true"/>
    <TaxCatchAll xmlns="7c20e60f-09c9-4b20-a5fa-550b7d980542" xsi:nil="true"/>
    <_ip_UnifiedCompliancePolicyProperties xmlns="http://schemas.microsoft.com/sharepoint/v3" xsi:nil="true"/>
    <ForpracticeorgradableforLMS_x003f_ xmlns="37b7e42e-eaac-4c0c-b7ab-65d932e301c3" xsi:nil="true"/>
    <lcf76f155ced4ddcb4097134ff3c332f xmlns="37b7e42e-eaac-4c0c-b7ab-65d932e301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00F5E31C89A48940A57403082843D" ma:contentTypeVersion="20" ma:contentTypeDescription="Create a new document." ma:contentTypeScope="" ma:versionID="88874d72363f998fddc7eb7299333ae6">
  <xsd:schema xmlns:xsd="http://www.w3.org/2001/XMLSchema" xmlns:xs="http://www.w3.org/2001/XMLSchema" xmlns:p="http://schemas.microsoft.com/office/2006/metadata/properties" xmlns:ns1="http://schemas.microsoft.com/sharepoint/v3" xmlns:ns2="37b7e42e-eaac-4c0c-b7ab-65d932e301c3" xmlns:ns3="7c20e60f-09c9-4b20-a5fa-550b7d980542" targetNamespace="http://schemas.microsoft.com/office/2006/metadata/properties" ma:root="true" ma:fieldsID="06086891c1d7afe90fabd02406972d02" ns1:_="" ns2:_="" ns3:_="">
    <xsd:import namespace="http://schemas.microsoft.com/sharepoint/v3"/>
    <xsd:import namespace="37b7e42e-eaac-4c0c-b7ab-65d932e301c3"/>
    <xsd:import namespace="7c20e60f-09c9-4b20-a5fa-550b7d980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ForpracticeorgradableforLMS_x003f_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CanthisbeconvertedbyStraive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7e42e-eaac-4c0c-b7ab-65d932e30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217fd5-6bb5-4de3-bf71-ef5eb62cb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ForpracticeorgradableforLMS_x003f_" ma:index="20" nillable="true" ma:displayName="For practice or gradable for LMS?" ma:format="Dropdown" ma:internalName="ForpracticeorgradableforLMS_x003f_">
      <xsd:simpleType>
        <xsd:restriction base="dms:Choice">
          <xsd:enumeration value="For Practice"/>
          <xsd:enumeration value="For Grading"/>
          <xsd:enumeration value="For Practice OR Grading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CanthisbeconvertedbyStraive" ma:index="25" nillable="true" ma:displayName="Can be converted by Straive" ma:default="No" ma:format="Dropdown" ma:internalName="CanthisbeconvertedbyStraive">
      <xsd:simpleType>
        <xsd:restriction base="dms:Choice">
          <xsd:enumeration value="Yes"/>
          <xsd:enumeration value="No"/>
        </xsd:restriction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0e60f-09c9-4b20-a5fa-550b7d980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927d970-8a6b-4b37-beb7-fd1884633f11}" ma:internalName="TaxCatchAll" ma:showField="CatchAllData" ma:web="7c20e60f-09c9-4b20-a5fa-550b7d980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purl.org/dc/elements/1.1/"/>
    <ds:schemaRef ds:uri="http://schemas.openxmlformats.org/package/2006/metadata/core-properties"/>
    <ds:schemaRef ds:uri="a6c716b4-9090-4de7-aadc-2aa5f812ad24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fd39d560-5c7d-4158-98a0-f420f8fdeb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424B0-08A1-4408-8796-7EFE13B51C2E}"/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401</TotalTime>
  <Words>913</Words>
  <Application>Microsoft Office PowerPoint</Application>
  <PresentationFormat>Widescreen</PresentationFormat>
  <Paragraphs>115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Text Content Templates</vt:lpstr>
      <vt:lpstr>Figure-Only Templates</vt:lpstr>
      <vt:lpstr>Gendered Voices, Feminist Vision</vt:lpstr>
      <vt:lpstr>Chapter 3: Learning Gender</vt:lpstr>
      <vt:lpstr>Chapter 3: Learning Objectives</vt:lpstr>
      <vt:lpstr>Terminology</vt:lpstr>
      <vt:lpstr>Gender, Culture, and Biology ( 1 of 2)</vt:lpstr>
      <vt:lpstr>Gender, Culture, Biology (2 of 2)</vt:lpstr>
      <vt:lpstr>Gender Roles (1 of 2)</vt:lpstr>
      <vt:lpstr>Gender Roles (2 of 2)</vt:lpstr>
      <vt:lpstr>Social Construction of Gender (1 of 4)</vt:lpstr>
      <vt:lpstr>Social Construction of Gender (2 of 4)</vt:lpstr>
      <vt:lpstr>Social Construction of Gender (3 of 4)</vt:lpstr>
      <vt:lpstr>Social Construction of Gender (4 of 4)</vt:lpstr>
      <vt:lpstr>Masculinity (1 of 2)</vt:lpstr>
      <vt:lpstr>Masculinity (2 of 2)</vt:lpstr>
      <vt:lpstr>Femininity (1 of 2)</vt:lpstr>
      <vt:lpstr>Femininity (2 of 2)</vt:lpstr>
      <vt:lpstr>Gender Fluidity</vt:lpstr>
      <vt:lpstr>Gender Ranking</vt:lpstr>
      <vt:lpstr>Gender Ranks and Stratification</vt:lpstr>
      <vt:lpstr>Social Construction of Sexuality</vt:lpstr>
      <vt:lpstr>Gender Identity Terms</vt:lpstr>
      <vt:lpstr>Review of 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Interplay: The Process of Interpersonal Communication</dc:title>
  <dc:creator>Dirks, Jason</dc:creator>
  <cp:lastModifiedBy>Alyssa Quinones</cp:lastModifiedBy>
  <cp:revision>8</cp:revision>
  <dcterms:created xsi:type="dcterms:W3CDTF">2022-03-21T14:47:42Z</dcterms:created>
  <dcterms:modified xsi:type="dcterms:W3CDTF">2024-09-11T16:37:06Z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0x010100E8900F5E31C89A48940A57403082843D</vt:lpwstr>
  </property>
</Properties>
</file>