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  <p:sldMasterId id="2147483675" r:id="rId5"/>
  </p:sldMasterIdLst>
  <p:notesMasterIdLst>
    <p:notesMasterId r:id="rId12"/>
  </p:notesMasterIdLst>
  <p:handoutMasterIdLst>
    <p:handoutMasterId r:id="rId13"/>
  </p:handoutMasterIdLst>
  <p:sldIdLst>
    <p:sldId id="301" r:id="rId6"/>
    <p:sldId id="303" r:id="rId7"/>
    <p:sldId id="288" r:id="rId8"/>
    <p:sldId id="304" r:id="rId9"/>
    <p:sldId id="305" r:id="rId10"/>
    <p:sldId id="306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  <a:srgbClr val="014478"/>
    <a:srgbClr val="001B47"/>
    <a:srgbClr val="1F497D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4" autoAdjust="0"/>
    <p:restoredTop sz="82303" autoAdjust="0"/>
  </p:normalViewPr>
  <p:slideViewPr>
    <p:cSldViewPr snapToGrid="0" snapToObjects="1" showGuides="1">
      <p:cViewPr varScale="1">
        <p:scale>
          <a:sx n="75" d="100"/>
          <a:sy n="75" d="100"/>
        </p:scale>
        <p:origin x="90" y="336"/>
      </p:cViewPr>
      <p:guideLst>
        <p:guide orient="horz" pos="2160"/>
        <p:guide pos="3840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484EFE-59B9-4DD1-9E31-555AF443E27A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E10CF-C023-475F-8DBA-2466A9B4A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C2DBE2-B7F6-4C15-91C1-319B21052016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F973A6-1012-42FB-8183-4D3C37B2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12BA8A-E8E9-4511-909B-839A2B6A42F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9.1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Rates of Stamp Duty Land Tax (SDLT) for additional residential properties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019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9.1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HMRC guide to payment of SDLT charges on purchases of additional residential </a:t>
            </a:r>
            <a:r>
              <a:rPr lang="en-IN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properties</a:t>
            </a:r>
            <a:endParaRPr lang="en-IN" alt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0B3A7E-C633-4284-8A24-B7542F63332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9.2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Land transaction tax (LTT) main non-residential rates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459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9.3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Land transaction tax (LTT) main residential rates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9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9.4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Chargeable amounts for 1 April 2023 to 31 March 2024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720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Oxford University Press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250507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0575" y="586409"/>
            <a:ext cx="11317356" cy="56653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algn="ctr">
              <a:defRPr sz="36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0851" y="1152525"/>
            <a:ext cx="11317816" cy="477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10609" y="1808921"/>
            <a:ext cx="4770784" cy="428376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031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4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63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911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1A7EB-3577-43FD-9B2D-BCEA4F83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4AFEAB-6CC2-4F6A-8644-10935AED3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096" y="512748"/>
            <a:ext cx="11947020" cy="607605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602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42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7" r:id="rId2"/>
    <p:sldLayoutId id="2147483688" r:id="rId3"/>
    <p:sldLayoutId id="2147483689" r:id="rId4"/>
    <p:sldLayoutId id="214748369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69888"/>
          </a:xfrm>
          <a:prstGeom prst="rect">
            <a:avLst/>
          </a:prstGeom>
          <a:solidFill>
            <a:srgbClr val="001A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838200" y="952500"/>
            <a:ext cx="105156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352A1-3B59-4F46-8B27-7104614BE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39738" y="585788"/>
            <a:ext cx="11317287" cy="87945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A PRACTICAL APPROACH TO</a:t>
            </a:r>
            <a:br>
              <a:rPr lang="en-US" altLang="en-US" sz="2800" dirty="0" smtClean="0"/>
            </a:br>
            <a:r>
              <a:rPr lang="en-US" altLang="en-US" sz="3500" dirty="0" smtClean="0"/>
              <a:t>CONVEYANCING</a:t>
            </a:r>
            <a:endParaRPr lang="en-IN" altLang="en-US" sz="3500" dirty="0" smtClean="0"/>
          </a:p>
        </p:txBody>
      </p:sp>
      <p:sp>
        <p:nvSpPr>
          <p:cNvPr id="614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0850" y="1528743"/>
            <a:ext cx="11317288" cy="45085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By </a:t>
            </a:r>
            <a:r>
              <a:rPr lang="en-IN" altLang="en-US" dirty="0"/>
              <a:t>Mark B. Richards</a:t>
            </a:r>
            <a:endParaRPr lang="en-IN" altLang="en-US" dirty="0" smtClean="0"/>
          </a:p>
        </p:txBody>
      </p:sp>
      <p:pic>
        <p:nvPicPr>
          <p:cNvPr id="3" name="Picture 2" title="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78" y="2016199"/>
            <a:ext cx="3521045" cy="458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9.1 Rates of Stamp Duty Land Tax (SDLT) for additional residential properties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143324"/>
              </p:ext>
            </p:extLst>
          </p:nvPr>
        </p:nvGraphicFramePr>
        <p:xfrm>
          <a:off x="2749085" y="2717165"/>
          <a:ext cx="6693534" cy="13976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82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4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62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25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50" b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Band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4925" marB="0"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256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Existing</a:t>
                      </a:r>
                      <a:r>
                        <a:rPr sz="1150" b="1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residential</a:t>
                      </a:r>
                      <a:r>
                        <a:rPr sz="1150" b="1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SDLT</a:t>
                      </a:r>
                      <a:r>
                        <a:rPr sz="1150" b="1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rates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4925" marB="0"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01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New</a:t>
                      </a:r>
                      <a:r>
                        <a:rPr sz="1150" b="1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additional</a:t>
                      </a:r>
                      <a:r>
                        <a:rPr sz="1150" b="1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property</a:t>
                      </a:r>
                      <a:r>
                        <a:rPr sz="1150" b="1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SDLT</a:t>
                      </a:r>
                      <a:r>
                        <a:rPr sz="1150" b="1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rates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4925" marB="0">
                    <a:lnT w="9525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£0*–£250,000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8735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0%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96215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3%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£250,000–£925,000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38735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5%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96215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8%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£925,000–£1.5</a:t>
                      </a:r>
                      <a:r>
                        <a:rPr sz="115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10%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1303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13%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Above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£1.5</a:t>
                      </a:r>
                      <a:r>
                        <a:rPr sz="115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12%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3030" algn="ctr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15%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43180" marB="0"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9.1 </a:t>
            </a:r>
            <a:r>
              <a:rPr lang="en-US" dirty="0"/>
              <a:t>Rates of Stamp Duty Land Tax (SDLT) for additional residential properties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54331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Figure 9.1 </a:t>
            </a:r>
            <a:r>
              <a:rPr lang="en-US" dirty="0"/>
              <a:t>HMRC guide to payment of SDLT charges on purchases of additional residential </a:t>
            </a:r>
            <a:r>
              <a:rPr lang="en-IN" dirty="0"/>
              <a:t>properties</a:t>
            </a:r>
            <a:endParaRPr lang="en-IN" altLang="en-US" dirty="0"/>
          </a:p>
        </p:txBody>
      </p:sp>
      <p:pic>
        <p:nvPicPr>
          <p:cNvPr id="2" name="Picture 1" title="Figure 9.1 HMRC guide to payment of SDLT charges on purchases of additional residential propertie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833" y="1067083"/>
            <a:ext cx="9382335" cy="47238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9.2 Land transaction tax (LTT) main non-residential rates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038152"/>
              </p:ext>
            </p:extLst>
          </p:nvPr>
        </p:nvGraphicFramePr>
        <p:xfrm>
          <a:off x="2752786" y="2668314"/>
          <a:ext cx="6685915" cy="15151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42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3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Price</a:t>
                      </a:r>
                      <a:r>
                        <a:rPr sz="1150" b="1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threshold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492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LTT</a:t>
                      </a:r>
                      <a:r>
                        <a:rPr sz="1150" b="1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rate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492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2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£0–£225,000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0%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£225,001–£250,000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£250,001–£1</a:t>
                      </a:r>
                      <a:r>
                        <a:rPr sz="1150" spc="1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5%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Above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</a:t>
                      </a:r>
                      <a:r>
                        <a:rPr sz="115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6%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5588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9.2 </a:t>
            </a:r>
            <a:r>
              <a:rPr lang="en-US" dirty="0"/>
              <a:t>Land transaction tax (LTT) main non-residential rates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99412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9.3 Land transaction tax (LTT) main residential rates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838988"/>
              </p:ext>
            </p:extLst>
          </p:nvPr>
        </p:nvGraphicFramePr>
        <p:xfrm>
          <a:off x="2749085" y="2519560"/>
          <a:ext cx="6693534" cy="18122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17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5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Price</a:t>
                      </a:r>
                      <a:r>
                        <a:rPr sz="1150" b="1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threshold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492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LTT</a:t>
                      </a:r>
                      <a:r>
                        <a:rPr sz="1150" b="1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rate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492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2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£0–£225,000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0020" algn="ctr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0%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£225,001–£400,000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tc>
                  <a:txBody>
                    <a:bodyPr/>
                    <a:lstStyle/>
                    <a:p>
                      <a:pPr marL="16002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6%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£400,001–£750,000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7.5%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£750,001–£1.5m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tc>
                  <a:txBody>
                    <a:bodyPr/>
                    <a:lstStyle/>
                    <a:p>
                      <a:pPr marL="774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10%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Above</a:t>
                      </a:r>
                      <a:r>
                        <a:rPr sz="11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£1.5m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470"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12%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5588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9.3 </a:t>
            </a:r>
            <a:r>
              <a:rPr lang="en-US" dirty="0"/>
              <a:t>Land transaction tax (LTT) main residential rates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63546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9.4 Chargeable amounts for 1 April 2023 to 31 March 20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689877"/>
              </p:ext>
            </p:extLst>
          </p:nvPr>
        </p:nvGraphicFramePr>
        <p:xfrm>
          <a:off x="2749085" y="2386330"/>
          <a:ext cx="6694170" cy="21094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745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Property</a:t>
                      </a:r>
                      <a:r>
                        <a:rPr sz="1150" b="1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value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492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0233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15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Annual</a:t>
                      </a:r>
                      <a:r>
                        <a:rPr sz="1150" b="1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492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2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£500,000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231900"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£4,150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tc>
                  <a:txBody>
                    <a:bodyPr/>
                    <a:lstStyle/>
                    <a:p>
                      <a:pPr marL="123190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£8,450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£5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tc>
                  <a:txBody>
                    <a:bodyPr/>
                    <a:lstStyle/>
                    <a:p>
                      <a:pPr marL="114935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£28,650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£5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tc>
                  <a:txBody>
                    <a:bodyPr/>
                    <a:lstStyle/>
                    <a:p>
                      <a:pPr marL="114935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£67,050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£20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tc>
                  <a:txBody>
                    <a:bodyPr/>
                    <a:lstStyle/>
                    <a:p>
                      <a:pPr marL="106680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£134,550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46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5588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66800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£269,450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5588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9.4 </a:t>
            </a:r>
            <a:r>
              <a:rPr lang="en-US" dirty="0"/>
              <a:t>Chargeable amounts for 1 April 2023 to 31 March 2024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62052967"/>
      </p:ext>
    </p:extLst>
  </p:cSld>
  <p:clrMapOvr>
    <a:masterClrMapping/>
  </p:clrMapOvr>
</p:sld>
</file>

<file path=ppt/theme/theme1.xml><?xml version="1.0" encoding="utf-8"?>
<a:theme xmlns:a="http://schemas.openxmlformats.org/drawingml/2006/main" name="Text Content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2.xml><?xml version="1.0" encoding="utf-8"?>
<a:theme xmlns:a="http://schemas.openxmlformats.org/drawingml/2006/main" name="Figure-Only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56919D-3723-464B-9967-427A087CBD61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a6c716b4-9090-4de7-aadc-2aa5f812ad24"/>
    <ds:schemaRef ds:uri="fd39d560-5c7d-4158-98a0-f420f8fdebc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B57C1AB-C2BF-4446-AECB-681D578552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602EA0-4191-4B83-8A62-53FE8C5BA2A7}"/>
</file>

<file path=docProps/app.xml><?xml version="1.0" encoding="utf-8"?>
<Properties xmlns="http://schemas.openxmlformats.org/officeDocument/2006/extended-properties" xmlns:vt="http://schemas.openxmlformats.org/officeDocument/2006/docPropsVTypes">
  <Template>Oxford Template 2020-05-05</Template>
  <TotalTime>277</TotalTime>
  <Words>330</Words>
  <Application>Microsoft Office PowerPoint</Application>
  <PresentationFormat>Widescreen</PresentationFormat>
  <Paragraphs>69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Sabon LT Pro</vt:lpstr>
      <vt:lpstr>Text Content Templates</vt:lpstr>
      <vt:lpstr>Figure-Only Templates</vt:lpstr>
      <vt:lpstr>A PRACTICAL APPROACH TO CONVEYANCING</vt:lpstr>
      <vt:lpstr>Table 9.1 Rates of Stamp Duty Land Tax (SDLT) for additional residential properties</vt:lpstr>
      <vt:lpstr>Figure 9.1 HMRC guide to payment of SDLT charges on purchases of additional residential properties</vt:lpstr>
      <vt:lpstr>Table 9.2 Land transaction tax (LTT) main non-residential rates</vt:lpstr>
      <vt:lpstr>Table 9.3 Land transaction tax (LTT) main residential rates</vt:lpstr>
      <vt:lpstr>Table 9.4 Chargeable amounts for 1 April 2023 to 31 March 2024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Interplay</dc:title>
  <dc:creator>Oxford University Press</dc:creator>
  <cp:lastModifiedBy>MaleappaneSahayaraj Candidassane</cp:lastModifiedBy>
  <cp:revision>31</cp:revision>
  <dcterms:created xsi:type="dcterms:W3CDTF">2021-01-21T20:31:29Z</dcterms:created>
  <dcterms:modified xsi:type="dcterms:W3CDTF">2024-06-06T00:32:38Z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f61502-7731-4690-a118-333634878cc9_Enabled">
    <vt:lpwstr>true</vt:lpwstr>
  </property>
  <property fmtid="{D5CDD505-2E9C-101B-9397-08002B2CF9AE}" pid="3" name="MSIP_Label_89f61502-7731-4690-a118-333634878cc9_SetDate">
    <vt:lpwstr>2020-04-27T21:10:48Z</vt:lpwstr>
  </property>
  <property fmtid="{D5CDD505-2E9C-101B-9397-08002B2CF9AE}" pid="4" name="MSIP_Label_89f61502-7731-4690-a118-333634878cc9_Method">
    <vt:lpwstr>Standard</vt:lpwstr>
  </property>
  <property fmtid="{D5CDD505-2E9C-101B-9397-08002B2CF9AE}" pid="5" name="MSIP_Label_89f61502-7731-4690-a118-333634878cc9_Name">
    <vt:lpwstr>Internal</vt:lpwstr>
  </property>
  <property fmtid="{D5CDD505-2E9C-101B-9397-08002B2CF9AE}" pid="6" name="MSIP_Label_89f61502-7731-4690-a118-333634878cc9_SiteId">
    <vt:lpwstr>91761b62-4c45-43f5-9f0e-be8ad9b551ff</vt:lpwstr>
  </property>
  <property fmtid="{D5CDD505-2E9C-101B-9397-08002B2CF9AE}" pid="7" name="MSIP_Label_89f61502-7731-4690-a118-333634878cc9_ActionId">
    <vt:lpwstr>69912cf1-8f32-4f1f-9ade-00009ae8a75a</vt:lpwstr>
  </property>
  <property fmtid="{D5CDD505-2E9C-101B-9397-08002B2CF9AE}" pid="8" name="MSIP_Label_89f61502-7731-4690-a118-333634878cc9_ContentBits">
    <vt:lpwstr>0</vt:lpwstr>
  </property>
  <property fmtid="{D5CDD505-2E9C-101B-9397-08002B2CF9AE}" pid="9" name="ContentTypeId">
    <vt:lpwstr>0x010100E8900F5E31C89A48940A57403082843D</vt:lpwstr>
  </property>
</Properties>
</file>