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10"/>
  </p:notesMasterIdLst>
  <p:handoutMasterIdLst>
    <p:handoutMasterId r:id="rId11"/>
  </p:handoutMasterIdLst>
  <p:sldIdLst>
    <p:sldId id="301" r:id="rId6"/>
    <p:sldId id="302" r:id="rId7"/>
    <p:sldId id="303" r:id="rId8"/>
    <p:sldId id="304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0" y="336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12.1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Commercial property SDLT rates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97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12.2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SDLT on rent for commercial properties or land—new leases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44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12.3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Chargeable amounts for 1 April 2023 to 31 March 2024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3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914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title="Table 12.1 Commercial property SDLT rates"/>
          <p:cNvSpPr/>
          <p:nvPr/>
        </p:nvSpPr>
        <p:spPr>
          <a:xfrm>
            <a:off x="2749085" y="2762250"/>
            <a:ext cx="6694170" cy="0"/>
          </a:xfrm>
          <a:custGeom>
            <a:avLst/>
            <a:gdLst/>
            <a:ahLst/>
            <a:cxnLst/>
            <a:rect l="l" t="t" r="r" b="b"/>
            <a:pathLst>
              <a:path w="6694170">
                <a:moveTo>
                  <a:pt x="0" y="0"/>
                </a:moveTo>
                <a:lnTo>
                  <a:pt x="6693827" y="0"/>
                </a:lnTo>
              </a:path>
            </a:pathLst>
          </a:custGeom>
          <a:ln w="464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title="Table 12.1 Commercial property SDLT rates"/>
          <p:cNvSpPr/>
          <p:nvPr/>
        </p:nvSpPr>
        <p:spPr>
          <a:xfrm>
            <a:off x="2749085" y="3064403"/>
            <a:ext cx="6694170" cy="0"/>
          </a:xfrm>
          <a:custGeom>
            <a:avLst/>
            <a:gdLst/>
            <a:ahLst/>
            <a:cxnLst/>
            <a:rect l="l" t="t" r="r" b="b"/>
            <a:pathLst>
              <a:path w="6694170">
                <a:moveTo>
                  <a:pt x="0" y="0"/>
                </a:moveTo>
                <a:lnTo>
                  <a:pt x="6693827" y="0"/>
                </a:lnTo>
              </a:path>
            </a:pathLst>
          </a:custGeom>
          <a:ln w="464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title="Table 12.1 Commercial property SDLT rates"/>
          <p:cNvSpPr/>
          <p:nvPr/>
        </p:nvSpPr>
        <p:spPr>
          <a:xfrm>
            <a:off x="2749085" y="3901136"/>
            <a:ext cx="6694170" cy="0"/>
          </a:xfrm>
          <a:custGeom>
            <a:avLst/>
            <a:gdLst/>
            <a:ahLst/>
            <a:cxnLst/>
            <a:rect l="l" t="t" r="r" b="b"/>
            <a:pathLst>
              <a:path w="6694170">
                <a:moveTo>
                  <a:pt x="0" y="0"/>
                </a:moveTo>
                <a:lnTo>
                  <a:pt x="6693827" y="0"/>
                </a:lnTo>
              </a:path>
            </a:pathLst>
          </a:custGeom>
          <a:ln w="4648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 title="Table 12.1 Commercial property SDLT rates"/>
          <p:cNvSpPr txBox="1"/>
          <p:nvPr/>
        </p:nvSpPr>
        <p:spPr>
          <a:xfrm>
            <a:off x="2736385" y="2789062"/>
            <a:ext cx="2819400" cy="2044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Property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or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lease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premium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or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transfer</a:t>
            </a:r>
            <a:r>
              <a:rPr sz="1150" b="1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spc="-10" dirty="0">
                <a:solidFill>
                  <a:srgbClr val="231F20"/>
                </a:solidFill>
                <a:latin typeface="Sabon LT Pro"/>
                <a:cs typeface="Sabon LT Pro"/>
              </a:rPr>
              <a:t>value</a:t>
            </a:r>
            <a:endParaRPr sz="1150">
              <a:latin typeface="Sabon LT Pro"/>
              <a:cs typeface="Sabon LT Pro"/>
            </a:endParaRPr>
          </a:p>
        </p:txBody>
      </p:sp>
      <p:sp>
        <p:nvSpPr>
          <p:cNvPr id="6" name="object 6" title="Table 12.1 Commercial property SDLT rates"/>
          <p:cNvSpPr txBox="1"/>
          <p:nvPr/>
        </p:nvSpPr>
        <p:spPr>
          <a:xfrm>
            <a:off x="8240229" y="2789062"/>
            <a:ext cx="685165" cy="2044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50" b="1" dirty="0">
                <a:solidFill>
                  <a:srgbClr val="231F20"/>
                </a:solidFill>
                <a:latin typeface="Sabon LT Pro"/>
                <a:cs typeface="Sabon LT Pro"/>
              </a:rPr>
              <a:t>SDLT</a:t>
            </a:r>
            <a:r>
              <a:rPr sz="1150" b="1" spc="-6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b="1" spc="-20" dirty="0">
                <a:solidFill>
                  <a:srgbClr val="231F20"/>
                </a:solidFill>
                <a:latin typeface="Sabon LT Pro"/>
                <a:cs typeface="Sabon LT Pro"/>
              </a:rPr>
              <a:t>rate</a:t>
            </a:r>
            <a:endParaRPr sz="1150">
              <a:latin typeface="Sabon LT Pro"/>
              <a:cs typeface="Sabon LT Pro"/>
            </a:endParaRPr>
          </a:p>
        </p:txBody>
      </p:sp>
      <p:sp>
        <p:nvSpPr>
          <p:cNvPr id="7" name="object 7" title="Table 12.1 Commercial property SDLT rates"/>
          <p:cNvSpPr txBox="1"/>
          <p:nvPr/>
        </p:nvSpPr>
        <p:spPr>
          <a:xfrm>
            <a:off x="2736385" y="2986159"/>
            <a:ext cx="3969385" cy="862330"/>
          </a:xfrm>
          <a:prstGeom prst="rect">
            <a:avLst/>
          </a:prstGeom>
        </p:spPr>
        <p:txBody>
          <a:bodyPr vert="horz" wrap="square" lIns="0" tIns="1155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10"/>
              </a:spcBef>
            </a:pP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Up</a:t>
            </a:r>
            <a:r>
              <a:rPr sz="1150" spc="2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to</a:t>
            </a:r>
            <a:r>
              <a:rPr sz="1150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Sabon LT Pro"/>
                <a:cs typeface="Sabon LT Pro"/>
              </a:rPr>
              <a:t>£150,000</a:t>
            </a:r>
            <a:endParaRPr sz="1150">
              <a:latin typeface="Sabon LT Pro"/>
              <a:cs typeface="Sabon LT Pro"/>
            </a:endParaRPr>
          </a:p>
          <a:p>
            <a:pPr marL="12700" marR="5080">
              <a:lnSpc>
                <a:spcPct val="159100"/>
              </a:lnSpc>
            </a:pP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150" spc="4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next</a:t>
            </a:r>
            <a:r>
              <a:rPr sz="1150" spc="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£100,000</a:t>
            </a:r>
            <a:r>
              <a:rPr sz="1150" spc="4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(the</a:t>
            </a:r>
            <a:r>
              <a:rPr sz="1150" spc="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portion</a:t>
            </a:r>
            <a:r>
              <a:rPr sz="1150" spc="4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from</a:t>
            </a:r>
            <a:r>
              <a:rPr sz="1150" spc="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£150,001</a:t>
            </a:r>
            <a:r>
              <a:rPr sz="1150" spc="4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to</a:t>
            </a:r>
            <a:r>
              <a:rPr sz="1150" spc="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Sabon LT Pro"/>
                <a:cs typeface="Sabon LT Pro"/>
              </a:rPr>
              <a:t>£250,000)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remaining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amount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(the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portion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dirty="0">
                <a:solidFill>
                  <a:srgbClr val="231F20"/>
                </a:solidFill>
                <a:latin typeface="Sabon LT Pro"/>
                <a:cs typeface="Sabon LT Pro"/>
              </a:rPr>
              <a:t>above</a:t>
            </a:r>
            <a:r>
              <a:rPr sz="115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150" spc="-10" dirty="0">
                <a:solidFill>
                  <a:srgbClr val="231F20"/>
                </a:solidFill>
                <a:latin typeface="Sabon LT Pro"/>
                <a:cs typeface="Sabon LT Pro"/>
              </a:rPr>
              <a:t>£250,000)</a:t>
            </a:r>
            <a:endParaRPr sz="1150">
              <a:latin typeface="Sabon LT Pro"/>
              <a:cs typeface="Sabon LT Pro"/>
            </a:endParaRPr>
          </a:p>
        </p:txBody>
      </p:sp>
      <p:sp>
        <p:nvSpPr>
          <p:cNvPr id="8" name="object 8" title="Table 12.1 Commercial property SDLT rates"/>
          <p:cNvSpPr txBox="1"/>
          <p:nvPr/>
        </p:nvSpPr>
        <p:spPr>
          <a:xfrm>
            <a:off x="8240229" y="2986159"/>
            <a:ext cx="339725" cy="862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59100"/>
              </a:lnSpc>
              <a:spcBef>
                <a:spcPts val="95"/>
              </a:spcBef>
            </a:pPr>
            <a:r>
              <a:rPr sz="1150" spc="-20" dirty="0">
                <a:solidFill>
                  <a:srgbClr val="231F20"/>
                </a:solidFill>
                <a:latin typeface="Sabon LT Pro"/>
                <a:cs typeface="Sabon LT Pro"/>
              </a:rPr>
              <a:t>Zero </a:t>
            </a:r>
            <a:r>
              <a:rPr sz="1150" spc="-25" dirty="0">
                <a:solidFill>
                  <a:srgbClr val="231F20"/>
                </a:solidFill>
                <a:latin typeface="Sabon LT Pro"/>
                <a:cs typeface="Sabon LT Pro"/>
              </a:rPr>
              <a:t>2%</a:t>
            </a:r>
            <a:endParaRPr sz="1150">
              <a:latin typeface="Sabon LT Pro"/>
              <a:cs typeface="Sabon LT Pro"/>
            </a:endParaRPr>
          </a:p>
          <a:p>
            <a:pPr marL="12700">
              <a:lnSpc>
                <a:spcPct val="100000"/>
              </a:lnSpc>
              <a:spcBef>
                <a:spcPts val="815"/>
              </a:spcBef>
            </a:pPr>
            <a:r>
              <a:rPr sz="1150" spc="-25" dirty="0">
                <a:solidFill>
                  <a:srgbClr val="231F20"/>
                </a:solidFill>
                <a:latin typeface="Sabon LT Pro"/>
                <a:cs typeface="Sabon LT Pro"/>
              </a:rPr>
              <a:t>5%</a:t>
            </a:r>
            <a:endParaRPr sz="1150">
              <a:latin typeface="Sabon LT Pro"/>
              <a:cs typeface="Sabon LT Pro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12.1 </a:t>
            </a:r>
            <a:r>
              <a:rPr lang="en-US" dirty="0"/>
              <a:t>Commercial property SDLT rates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56541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12.2 SDLT on rent for commercial properties or land—new leases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673818"/>
              </p:ext>
            </p:extLst>
          </p:nvPr>
        </p:nvGraphicFramePr>
        <p:xfrm>
          <a:off x="3348744" y="2615388"/>
          <a:ext cx="5495290" cy="11722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1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9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Net</a:t>
                      </a:r>
                      <a:r>
                        <a:rPr sz="1150" b="1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present</a:t>
                      </a:r>
                      <a:r>
                        <a:rPr sz="1150" b="1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value</a:t>
                      </a:r>
                      <a:r>
                        <a:rPr sz="1150" b="1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b="1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rent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191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SDLT</a:t>
                      </a:r>
                      <a:r>
                        <a:rPr sz="1150" b="1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rate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191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£0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£150,000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Zero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portion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from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£150,001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£5,000,000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73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portion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above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£5,000,000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969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0205"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969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object 3" title="Table 12.2 SDLT on rent for commercial properties or land—new leases"/>
          <p:cNvSpPr txBox="1"/>
          <p:nvPr/>
        </p:nvSpPr>
        <p:spPr>
          <a:xfrm>
            <a:off x="3336044" y="3844307"/>
            <a:ext cx="53638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95"/>
              </a:spcBef>
            </a:pP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(N.B.</a:t>
            </a:r>
            <a:r>
              <a:rPr sz="1000" spc="-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net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present</a:t>
            </a:r>
            <a:r>
              <a:rPr sz="1000" spc="3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value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(NPV)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is</a:t>
            </a:r>
            <a:r>
              <a:rPr sz="1000" spc="3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based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on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3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total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rent</a:t>
            </a:r>
            <a:r>
              <a:rPr sz="1000" spc="3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over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life</a:t>
            </a:r>
            <a:r>
              <a:rPr sz="1000" spc="3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of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lease.</a:t>
            </a:r>
            <a:r>
              <a:rPr sz="1000" spc="-5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You</a:t>
            </a:r>
            <a:r>
              <a:rPr sz="1000" spc="4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Sabon LT Pro"/>
                <a:cs typeface="Sabon LT Pro"/>
              </a:rPr>
              <a:t>don’t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pay</a:t>
            </a:r>
            <a:r>
              <a:rPr sz="1000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SDLT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on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rent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if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the</a:t>
            </a:r>
            <a:r>
              <a:rPr sz="1000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NPV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is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less</a:t>
            </a:r>
            <a:r>
              <a:rPr sz="1000" spc="25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dirty="0">
                <a:solidFill>
                  <a:srgbClr val="231F20"/>
                </a:solidFill>
                <a:latin typeface="Sabon LT Pro"/>
                <a:cs typeface="Sabon LT Pro"/>
              </a:rPr>
              <a:t>than</a:t>
            </a:r>
            <a:r>
              <a:rPr sz="1000" spc="30" dirty="0">
                <a:solidFill>
                  <a:srgbClr val="231F20"/>
                </a:solidFill>
                <a:latin typeface="Sabon LT Pro"/>
                <a:cs typeface="Sabon LT Pro"/>
              </a:rPr>
              <a:t> </a:t>
            </a:r>
            <a:r>
              <a:rPr sz="1000" spc="-10" dirty="0">
                <a:solidFill>
                  <a:srgbClr val="231F20"/>
                </a:solidFill>
                <a:latin typeface="Sabon LT Pro"/>
                <a:cs typeface="Sabon LT Pro"/>
              </a:rPr>
              <a:t>£150,000.)</a:t>
            </a:r>
            <a:endParaRPr sz="1000">
              <a:latin typeface="Sabon LT Pro"/>
              <a:cs typeface="Sabon LT Pro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12.2 </a:t>
            </a:r>
            <a:r>
              <a:rPr lang="en-US" dirty="0"/>
              <a:t>SDLT on rent for commercial properties or land—new leases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14516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12.3 Chargeable amounts for 1 April 2023 to 31 March 20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291047"/>
              </p:ext>
            </p:extLst>
          </p:nvPr>
        </p:nvGraphicFramePr>
        <p:xfrm>
          <a:off x="2749085" y="2447846"/>
          <a:ext cx="6693533" cy="1968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833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0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16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b="1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191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732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Annual</a:t>
                      </a:r>
                      <a:r>
                        <a:rPr sz="1150" b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191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0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£500,000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746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£4,150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746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£8,450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9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/>
                </a:tc>
                <a:tc>
                  <a:txBody>
                    <a:bodyPr/>
                    <a:lstStyle/>
                    <a:p>
                      <a:pPr marR="108585" algn="ctr"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£28,650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R="10858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£67,050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£20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R="16192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£134,550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6192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£269,450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12.3 </a:t>
            </a:r>
            <a:r>
              <a:rPr lang="en-US" dirty="0"/>
              <a:t>Chargeable amounts for 1 April 2023 to 31 March 2024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84480218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FCCF2E2-FF1B-4C8F-B5ED-9D8AEA3F9001}"/>
</file>

<file path=customXml/itemProps2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http://schemas.microsoft.com/office/2006/metadata/properties"/>
    <ds:schemaRef ds:uri="fd39d560-5c7d-4158-98a0-f420f8fdeb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6c716b4-9090-4de7-aadc-2aa5f812ad24"/>
    <ds:schemaRef ds:uri="http://purl.org/dc/terms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288</TotalTime>
  <Words>264</Words>
  <Application>Microsoft Office PowerPoint</Application>
  <PresentationFormat>Widescreen</PresentationFormat>
  <Paragraphs>41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Sabon LT Pro</vt:lpstr>
      <vt:lpstr>Text Content Templates</vt:lpstr>
      <vt:lpstr>Figure-Only Templates</vt:lpstr>
      <vt:lpstr>A PRACTICAL APPROACH TO CONVEYANCING</vt:lpstr>
      <vt:lpstr>Table 12.1 Commercial property SDLT rates</vt:lpstr>
      <vt:lpstr>Table 12.2 SDLT on rent for commercial properties or land—new leases</vt:lpstr>
      <vt:lpstr>Table 12.3 Chargeable amounts for 1 April 2023 to 31 March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31</cp:revision>
  <dcterms:created xsi:type="dcterms:W3CDTF">2021-01-21T20:31:29Z</dcterms:created>
  <dcterms:modified xsi:type="dcterms:W3CDTF">2024-06-06T00:34:49Z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