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0" r:id="rId4"/>
    <p:sldMasterId id="2147483675" r:id="rId5"/>
  </p:sldMasterIdLst>
  <p:notesMasterIdLst>
    <p:notesMasterId r:id="rId11"/>
  </p:notesMasterIdLst>
  <p:handoutMasterIdLst>
    <p:handoutMasterId r:id="rId12"/>
  </p:handoutMasterIdLst>
  <p:sldIdLst>
    <p:sldId id="301" r:id="rId6"/>
    <p:sldId id="288" r:id="rId7"/>
    <p:sldId id="302" r:id="rId8"/>
    <p:sldId id="303" r:id="rId9"/>
    <p:sldId id="304" r:id="rId10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orient="horz" pos="415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1A47"/>
    <a:srgbClr val="014478"/>
    <a:srgbClr val="001B47"/>
    <a:srgbClr val="1F497D"/>
    <a:srgbClr val="0021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74" autoAdjust="0"/>
    <p:restoredTop sz="82303" autoAdjust="0"/>
  </p:normalViewPr>
  <p:slideViewPr>
    <p:cSldViewPr snapToGrid="0" snapToObjects="1" showGuides="1">
      <p:cViewPr varScale="1">
        <p:scale>
          <a:sx n="75" d="100"/>
          <a:sy n="75" d="100"/>
        </p:scale>
        <p:origin x="90" y="336"/>
      </p:cViewPr>
      <p:guideLst>
        <p:guide orient="horz" pos="2160"/>
        <p:guide pos="3840"/>
        <p:guide orient="horz" pos="415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 showGuides="1">
      <p:cViewPr varScale="1">
        <p:scale>
          <a:sx n="85" d="100"/>
          <a:sy n="85" d="100"/>
        </p:scale>
        <p:origin x="3132" y="7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33484EFE-59B9-4DD1-9E31-555AF443E27A}" type="datetimeFigureOut">
              <a:rPr lang="en-US"/>
              <a:pPr>
                <a:defRPr/>
              </a:pPr>
              <a:t>6/5/2024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F0E10CF-C023-475F-8DBA-2466A9B4A0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FC2DBE2-B7F6-4C15-91C1-319B21052016}" type="datetimeFigureOut">
              <a:rPr lang="en-US"/>
              <a:pPr>
                <a:defRPr/>
              </a:pPr>
              <a:t>6/5/2024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F6F973A6-1012-42FB-8183-4D3C37B2EB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IN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612BA8A-E8E9-4511-909B-839A2B6A42FB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z="12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Figure 1.1 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 conveyancing timeline</a:t>
            </a:r>
            <a:endParaRPr lang="en-IN" altLang="en-US" dirty="0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70B3A7E-C633-4284-8A24-B7542F633321}" type="slidenum">
              <a:rPr lang="en-US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Table 1.1 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Paper-based conveyancing and e-conveyancing</a:t>
            </a: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6F973A6-1012-42FB-8183-4D3C37B2EBC3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70458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Table 1.1 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Paper-based conveyancing and e-conveyancing</a:t>
            </a:r>
            <a:endParaRPr lang="en-IN" dirty="0" smtClean="0"/>
          </a:p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6F973A6-1012-42FB-8183-4D3C37B2EBC3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77005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Table 1.1 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Paper-based conveyancing and e-conveyancing</a:t>
            </a:r>
            <a:endParaRPr lang="en-IN" dirty="0" smtClean="0"/>
          </a:p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6F973A6-1012-42FB-8183-4D3C37B2EBC3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53878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Oxford University Press logo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76938"/>
            <a:ext cx="2505075" cy="88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itle Placeholder 1"/>
          <p:cNvSpPr>
            <a:spLocks noGrp="1"/>
          </p:cNvSpPr>
          <p:nvPr>
            <p:ph type="title"/>
          </p:nvPr>
        </p:nvSpPr>
        <p:spPr>
          <a:xfrm>
            <a:off x="450575" y="586409"/>
            <a:ext cx="11317356" cy="566530"/>
          </a:xfrm>
          <a:prstGeom prst="rect">
            <a:avLst/>
          </a:prstGeom>
        </p:spPr>
        <p:txBody>
          <a:bodyPr rtlCol="0" anchor="t">
            <a:normAutofit/>
          </a:bodyPr>
          <a:lstStyle>
            <a:lvl1pPr algn="ctr">
              <a:defRPr sz="3600" b="1" i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1"/>
          </p:nvPr>
        </p:nvSpPr>
        <p:spPr>
          <a:xfrm>
            <a:off x="450851" y="1152525"/>
            <a:ext cx="11317816" cy="47783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rgbClr val="1F497D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3710609" y="1808921"/>
            <a:ext cx="4770784" cy="4283766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8903167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154626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0355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88EB49-10B0-434E-B9A9-AEEABF0BE4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able Placeholder 3">
            <a:extLst>
              <a:ext uri="{FF2B5EF4-FFF2-40B4-BE49-F238E27FC236}">
                <a16:creationId xmlns:a16="http://schemas.microsoft.com/office/drawing/2014/main" id="{143F8EF5-4C16-48DE-A586-E7CCF94F9F03}"/>
              </a:ext>
            </a:extLst>
          </p:cNvPr>
          <p:cNvSpPr>
            <a:spLocks noGrp="1"/>
          </p:cNvSpPr>
          <p:nvPr>
            <p:ph type="tbl" sz="quarter" idx="10"/>
          </p:nvPr>
        </p:nvSpPr>
        <p:spPr>
          <a:xfrm>
            <a:off x="1366838" y="808037"/>
            <a:ext cx="9759950" cy="5045832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24482F5-5C68-40F1-BAC8-3387D676EB9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366838" y="5973510"/>
            <a:ext cx="9759950" cy="503490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736364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6/5/2024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401725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gur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A1A7EB-3577-43FD-9B2D-BCEA4F83C9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94AFEAB-6CC2-4F6A-8644-10935AED3A2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1096" y="512748"/>
            <a:ext cx="11947020" cy="6076059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5460288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88EB49-10B0-434E-B9A9-AEEABF0BE4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able Placeholder 3">
            <a:extLst>
              <a:ext uri="{FF2B5EF4-FFF2-40B4-BE49-F238E27FC236}">
                <a16:creationId xmlns:a16="http://schemas.microsoft.com/office/drawing/2014/main" id="{143F8EF5-4C16-48DE-A586-E7CCF94F9F03}"/>
              </a:ext>
            </a:extLst>
          </p:cNvPr>
          <p:cNvSpPr>
            <a:spLocks noGrp="1"/>
          </p:cNvSpPr>
          <p:nvPr>
            <p:ph type="tbl" sz="quarter" idx="10"/>
          </p:nvPr>
        </p:nvSpPr>
        <p:spPr>
          <a:xfrm>
            <a:off x="1366838" y="808037"/>
            <a:ext cx="9759950" cy="5045832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24482F5-5C68-40F1-BAC8-3387D676EB9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366838" y="5973510"/>
            <a:ext cx="9759950" cy="503490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344273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3175"/>
            <a:ext cx="1219041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0"/>
            <a:r>
              <a:rPr lang="en-US" altLang="en-US" smtClean="0"/>
              <a:t>Click to edit Master text styles</a:t>
            </a:r>
          </a:p>
        </p:txBody>
      </p:sp>
      <p:sp>
        <p:nvSpPr>
          <p:cNvPr id="9" name="TextBox 8"/>
          <p:cNvSpPr txBox="1">
            <a:spLocks noChangeArrowheads="1"/>
          </p:cNvSpPr>
          <p:nvPr userDrawn="1"/>
        </p:nvSpPr>
        <p:spPr bwMode="auto">
          <a:xfrm>
            <a:off x="10363200" y="6605588"/>
            <a:ext cx="1827213" cy="24606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1000" b="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© </a:t>
            </a:r>
            <a:r>
              <a:rPr lang="en-US" altLang="en-US" sz="1000" b="0" dirty="0" smtClean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2024 </a:t>
            </a:r>
            <a:r>
              <a:rPr lang="en-US" altLang="en-US" sz="1000" b="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Oxford University Press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87" r:id="rId2"/>
    <p:sldLayoutId id="2147483688" r:id="rId3"/>
    <p:sldLayoutId id="2147483689" r:id="rId4"/>
    <p:sldLayoutId id="2147483693" r:id="rId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0" y="0"/>
            <a:ext cx="12192000" cy="369888"/>
          </a:xfrm>
          <a:prstGeom prst="rect">
            <a:avLst/>
          </a:prstGeom>
          <a:solidFill>
            <a:srgbClr val="001A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2051" name="Text Placeholder 3"/>
          <p:cNvSpPr>
            <a:spLocks noGrp="1"/>
          </p:cNvSpPr>
          <p:nvPr>
            <p:ph type="body" idx="1"/>
          </p:nvPr>
        </p:nvSpPr>
        <p:spPr bwMode="auto">
          <a:xfrm>
            <a:off x="838200" y="952500"/>
            <a:ext cx="10515600" cy="522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9A352A1-3B59-4F46-8B27-7104614BE00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363200" y="6605588"/>
            <a:ext cx="1827213" cy="24606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1000" b="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© </a:t>
            </a:r>
            <a:r>
              <a:rPr lang="en-US" altLang="en-US" sz="1000" b="0" dirty="0" smtClean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2024 </a:t>
            </a:r>
            <a:r>
              <a:rPr lang="en-US" altLang="en-US" sz="1000" b="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Oxford University Press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>
          <a:solidFill>
            <a:schemeClr val="bg1"/>
          </a:solidFill>
          <a:latin typeface="Calibri" panose="020F050202020403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>
          <a:solidFill>
            <a:schemeClr val="bg1"/>
          </a:solidFill>
          <a:latin typeface="Calibri" panose="020F050202020403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>
          <a:solidFill>
            <a:schemeClr val="bg1"/>
          </a:solidFill>
          <a:latin typeface="Calibri" panose="020F050202020403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>
          <a:solidFill>
            <a:schemeClr val="bg1"/>
          </a:solidFill>
          <a:latin typeface="Calibri" panose="020F050202020403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>
          <a:solidFill>
            <a:schemeClr val="bg1"/>
          </a:solidFill>
          <a:latin typeface="Calibri" panose="020F050202020403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>
          <a:solidFill>
            <a:schemeClr val="bg1"/>
          </a:solidFill>
          <a:latin typeface="Calibri" panose="020F050202020403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>
          <a:solidFill>
            <a:schemeClr val="bg1"/>
          </a:solidFill>
          <a:latin typeface="Calibri" panose="020F050202020403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>
          <a:solidFill>
            <a:schemeClr val="bg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3"/>
          <p:cNvSpPr>
            <a:spLocks noGrp="1"/>
          </p:cNvSpPr>
          <p:nvPr>
            <p:ph type="title"/>
          </p:nvPr>
        </p:nvSpPr>
        <p:spPr>
          <a:xfrm>
            <a:off x="439738" y="585788"/>
            <a:ext cx="11317287" cy="879455"/>
          </a:xfrm>
        </p:spPr>
        <p:txBody>
          <a:bodyPr>
            <a:noAutofit/>
          </a:bodyPr>
          <a:lstStyle/>
          <a:p>
            <a:pPr eaLnBrk="1" hangingPunct="1"/>
            <a:r>
              <a:rPr lang="en-US" altLang="en-US" sz="2800" dirty="0" smtClean="0"/>
              <a:t>A PRACTICAL APPROACH TO</a:t>
            </a:r>
            <a:br>
              <a:rPr lang="en-US" altLang="en-US" sz="2800" dirty="0" smtClean="0"/>
            </a:br>
            <a:r>
              <a:rPr lang="en-US" altLang="en-US" sz="3500" dirty="0" smtClean="0"/>
              <a:t>CONVEYANCING</a:t>
            </a:r>
            <a:endParaRPr lang="en-IN" altLang="en-US" sz="3500" dirty="0" smtClean="0"/>
          </a:p>
        </p:txBody>
      </p:sp>
      <p:sp>
        <p:nvSpPr>
          <p:cNvPr id="6147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50850" y="1528743"/>
            <a:ext cx="11317288" cy="45085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By </a:t>
            </a:r>
            <a:r>
              <a:rPr lang="en-IN" altLang="en-US" dirty="0"/>
              <a:t>Mark B. Richards</a:t>
            </a:r>
            <a:endParaRPr lang="en-IN" altLang="en-US" dirty="0" smtClean="0"/>
          </a:p>
        </p:txBody>
      </p:sp>
      <p:pic>
        <p:nvPicPr>
          <p:cNvPr id="3" name="Picture 2" title="Cover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5478" y="2016199"/>
            <a:ext cx="3521045" cy="45861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369332"/>
          </a:xfrm>
        </p:spPr>
        <p:txBody>
          <a:bodyPr/>
          <a:lstStyle/>
          <a:p>
            <a:pPr eaLnBrk="1" hangingPunct="1"/>
            <a:r>
              <a:rPr lang="en-US" b="1" dirty="0"/>
              <a:t>Figure 1.1 </a:t>
            </a:r>
            <a:r>
              <a:rPr lang="en-US" dirty="0"/>
              <a:t>A conveyancing timeline</a:t>
            </a:r>
            <a:endParaRPr lang="en-IN" altLang="en-US" dirty="0" smtClean="0">
              <a:solidFill>
                <a:srgbClr val="FFFFFF"/>
              </a:solidFill>
            </a:endParaRPr>
          </a:p>
        </p:txBody>
      </p:sp>
      <p:pic>
        <p:nvPicPr>
          <p:cNvPr id="2" name="Picture 1" title="Figure 1.1 A conveyancing timeline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199" y="2451290"/>
            <a:ext cx="9955603" cy="195542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 title="Table 1.1 Paper-based conveyancing and e-conveyancing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5566981"/>
              </p:ext>
            </p:extLst>
          </p:nvPr>
        </p:nvGraphicFramePr>
        <p:xfrm>
          <a:off x="3189423" y="666083"/>
          <a:ext cx="5794375" cy="542353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165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778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6225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85"/>
                        </a:spcBef>
                      </a:pPr>
                      <a:r>
                        <a:rPr sz="1000" b="1" spc="-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Paper-</a:t>
                      </a:r>
                      <a:r>
                        <a:rPr sz="1000" b="1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based</a:t>
                      </a:r>
                      <a:r>
                        <a:rPr sz="1000" b="1" spc="7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b="1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conveyancing</a:t>
                      </a:r>
                      <a:endParaRPr sz="1000">
                        <a:latin typeface="Sabon LT Pro"/>
                        <a:cs typeface="Sabon LT Pro"/>
                      </a:endParaRPr>
                    </a:p>
                  </a:txBody>
                  <a:tcPr marL="0" marR="0" marT="36195" marB="0"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2545">
                        <a:lnSpc>
                          <a:spcPct val="100000"/>
                        </a:lnSpc>
                        <a:spcBef>
                          <a:spcPts val="285"/>
                        </a:spcBef>
                      </a:pPr>
                      <a:r>
                        <a:rPr sz="1000" b="1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E-</a:t>
                      </a:r>
                      <a:r>
                        <a:rPr sz="1000" b="1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conveyancing</a:t>
                      </a:r>
                      <a:endParaRPr sz="1000">
                        <a:latin typeface="Sabon LT Pro"/>
                        <a:cs typeface="Sabon LT Pro"/>
                      </a:endParaRPr>
                    </a:p>
                  </a:txBody>
                  <a:tcPr marL="0" marR="0" marT="36195" marB="0"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000" b="1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Estate</a:t>
                      </a:r>
                      <a:r>
                        <a:rPr sz="1000" b="1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b="1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agent/marketing</a:t>
                      </a:r>
                      <a:r>
                        <a:rPr sz="1000" b="1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b="1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stage</a:t>
                      </a:r>
                      <a:endParaRPr sz="1000">
                        <a:latin typeface="Sabon LT Pro"/>
                        <a:cs typeface="Sabon LT Pro"/>
                      </a:endParaRPr>
                    </a:p>
                  </a:txBody>
                  <a:tcPr marL="0" marR="0" marT="39370" marB="0">
                    <a:lnT w="6350">
                      <a:solidFill>
                        <a:srgbClr val="231F2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42545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000" b="1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Estate</a:t>
                      </a:r>
                      <a:r>
                        <a:rPr sz="1000" b="1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b="1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agent/marketing</a:t>
                      </a:r>
                      <a:r>
                        <a:rPr sz="1000" b="1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b="1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stage</a:t>
                      </a:r>
                      <a:endParaRPr sz="1000">
                        <a:latin typeface="Sabon LT Pro"/>
                        <a:cs typeface="Sabon LT Pro"/>
                      </a:endParaRPr>
                    </a:p>
                  </a:txBody>
                  <a:tcPr marL="0" marR="0" marT="39370" marB="0">
                    <a:lnT w="6350">
                      <a:solidFill>
                        <a:srgbClr val="231F20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67080">
                <a:tc>
                  <a:txBody>
                    <a:bodyPr/>
                    <a:lstStyle/>
                    <a:p>
                      <a:pPr marR="178435">
                        <a:lnSpc>
                          <a:spcPct val="116599"/>
                        </a:lnSpc>
                        <a:spcBef>
                          <a:spcPts val="95"/>
                        </a:spcBef>
                      </a:pP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Traditional</a:t>
                      </a:r>
                      <a:r>
                        <a:rPr sz="100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marketing</a:t>
                      </a:r>
                      <a:r>
                        <a:rPr sz="100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methods</a:t>
                      </a:r>
                      <a:r>
                        <a:rPr sz="100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used</a:t>
                      </a:r>
                      <a:r>
                        <a:rPr sz="100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spc="-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by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private</a:t>
                      </a:r>
                      <a:r>
                        <a:rPr sz="1000" spc="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sellers</a:t>
                      </a:r>
                      <a:r>
                        <a:rPr sz="100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or</a:t>
                      </a:r>
                      <a:r>
                        <a:rPr sz="100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their</a:t>
                      </a:r>
                      <a:r>
                        <a:rPr sz="100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agents,</a:t>
                      </a:r>
                      <a:r>
                        <a:rPr sz="1000" spc="-1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e.g.</a:t>
                      </a:r>
                      <a:r>
                        <a:rPr sz="1000" spc="-1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adverts,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boards,</a:t>
                      </a:r>
                      <a:r>
                        <a:rPr sz="1000" spc="1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signs,</a:t>
                      </a:r>
                      <a:r>
                        <a:rPr sz="1000" spc="1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lists,</a:t>
                      </a:r>
                      <a:r>
                        <a:rPr sz="1000" spc="1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spc="-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etc.</a:t>
                      </a:r>
                      <a:endParaRPr sz="1000">
                        <a:latin typeface="Sabon LT Pro"/>
                        <a:cs typeface="Sabon LT Pro"/>
                      </a:endParaRPr>
                    </a:p>
                  </a:txBody>
                  <a:tcPr marL="0" marR="0" marT="12065" marB="0"/>
                </a:tc>
                <a:tc>
                  <a:txBody>
                    <a:bodyPr/>
                    <a:lstStyle/>
                    <a:p>
                      <a:pPr marL="42545" marR="78105">
                        <a:lnSpc>
                          <a:spcPct val="116599"/>
                        </a:lnSpc>
                        <a:spcBef>
                          <a:spcPts val="95"/>
                        </a:spcBef>
                      </a:pP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Traditional</a:t>
                      </a:r>
                      <a:r>
                        <a:rPr sz="100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marketing</a:t>
                      </a:r>
                      <a:r>
                        <a:rPr sz="100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methods</a:t>
                      </a:r>
                      <a:r>
                        <a:rPr sz="100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used</a:t>
                      </a:r>
                      <a:r>
                        <a:rPr sz="100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by</a:t>
                      </a:r>
                      <a:r>
                        <a:rPr sz="100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private</a:t>
                      </a:r>
                      <a:r>
                        <a:rPr sz="100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sellers</a:t>
                      </a:r>
                      <a:r>
                        <a:rPr sz="100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spc="-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or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their</a:t>
                      </a:r>
                      <a:r>
                        <a:rPr sz="100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agents,</a:t>
                      </a:r>
                      <a:r>
                        <a:rPr sz="1000" spc="-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e.g.</a:t>
                      </a:r>
                      <a:r>
                        <a:rPr sz="1000" spc="-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adverts,</a:t>
                      </a:r>
                      <a:r>
                        <a:rPr sz="1000" spc="-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boards, signs,</a:t>
                      </a:r>
                      <a:r>
                        <a:rPr sz="1000" spc="-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lists,</a:t>
                      </a:r>
                      <a:r>
                        <a:rPr sz="1000" spc="-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etc.</a:t>
                      </a:r>
                      <a:r>
                        <a:rPr sz="1000" spc="-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There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could</a:t>
                      </a:r>
                      <a:r>
                        <a:rPr sz="100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be</a:t>
                      </a:r>
                      <a:r>
                        <a:rPr sz="100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additional</a:t>
                      </a:r>
                      <a:r>
                        <a:rPr sz="100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e-marketing</a:t>
                      </a:r>
                      <a:r>
                        <a:rPr sz="100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on</a:t>
                      </a:r>
                      <a:r>
                        <a:rPr sz="100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00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Internet</a:t>
                      </a:r>
                      <a:r>
                        <a:rPr sz="100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through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agents</a:t>
                      </a:r>
                      <a:r>
                        <a:rPr sz="100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or</a:t>
                      </a:r>
                      <a:r>
                        <a:rPr sz="100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possibly</a:t>
                      </a:r>
                      <a:r>
                        <a:rPr sz="100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00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NLIS.</a:t>
                      </a:r>
                      <a:endParaRPr sz="1000">
                        <a:latin typeface="Sabon LT Pro"/>
                        <a:cs typeface="Sabon LT Pro"/>
                      </a:endParaRPr>
                    </a:p>
                  </a:txBody>
                  <a:tcPr marL="0" marR="0" marT="12065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749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000" b="1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Pre-contract</a:t>
                      </a:r>
                      <a:r>
                        <a:rPr sz="1000" b="1" spc="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b="1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stage</a:t>
                      </a:r>
                      <a:endParaRPr sz="1000">
                        <a:latin typeface="Sabon LT Pro"/>
                        <a:cs typeface="Sabon LT Pro"/>
                      </a:endParaRPr>
                    </a:p>
                  </a:txBody>
                  <a:tcPr marL="0" marR="0" marT="38735" marB="0"/>
                </a:tc>
                <a:tc>
                  <a:txBody>
                    <a:bodyPr/>
                    <a:lstStyle/>
                    <a:p>
                      <a:pPr marL="42545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000" b="1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Pre-contract</a:t>
                      </a:r>
                      <a:r>
                        <a:rPr sz="1000" b="1" spc="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b="1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stage</a:t>
                      </a:r>
                      <a:endParaRPr sz="1000">
                        <a:latin typeface="Sabon LT Pro"/>
                        <a:cs typeface="Sabon LT Pro"/>
                      </a:endParaRPr>
                    </a:p>
                  </a:txBody>
                  <a:tcPr marL="0" marR="0" marT="38735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46785">
                <a:tc>
                  <a:txBody>
                    <a:bodyPr/>
                    <a:lstStyle/>
                    <a:p>
                      <a:pPr marR="179070">
                        <a:lnSpc>
                          <a:spcPct val="116599"/>
                        </a:lnSpc>
                        <a:spcBef>
                          <a:spcPts val="95"/>
                        </a:spcBef>
                      </a:pP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1.</a:t>
                      </a:r>
                      <a:r>
                        <a:rPr sz="1000" spc="-1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Buyer</a:t>
                      </a:r>
                      <a:r>
                        <a:rPr sz="100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makes</a:t>
                      </a:r>
                      <a:r>
                        <a:rPr sz="100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an</a:t>
                      </a:r>
                      <a:r>
                        <a:rPr sz="100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offer</a:t>
                      </a:r>
                      <a:r>
                        <a:rPr sz="100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which</a:t>
                      </a:r>
                      <a:r>
                        <a:rPr sz="100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00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seller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accepts.</a:t>
                      </a:r>
                      <a:r>
                        <a:rPr sz="1000" spc="-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Their</a:t>
                      </a:r>
                      <a:r>
                        <a:rPr sz="1000" spc="4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respective</a:t>
                      </a:r>
                      <a:r>
                        <a:rPr sz="1000" spc="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conveyancers</a:t>
                      </a:r>
                      <a:r>
                        <a:rPr sz="1000" spc="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spc="-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are </a:t>
                      </a:r>
                      <a:r>
                        <a:rPr sz="100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instructed.</a:t>
                      </a:r>
                      <a:endParaRPr sz="1000">
                        <a:latin typeface="Sabon LT Pro"/>
                        <a:cs typeface="Sabon LT Pro"/>
                      </a:endParaRPr>
                    </a:p>
                  </a:txBody>
                  <a:tcPr marL="0" marR="0" marT="12065" marB="0"/>
                </a:tc>
                <a:tc>
                  <a:txBody>
                    <a:bodyPr/>
                    <a:lstStyle/>
                    <a:p>
                      <a:pPr marL="42545" marR="291465">
                        <a:lnSpc>
                          <a:spcPct val="116599"/>
                        </a:lnSpc>
                        <a:spcBef>
                          <a:spcPts val="95"/>
                        </a:spcBef>
                      </a:pP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1.</a:t>
                      </a:r>
                      <a:r>
                        <a:rPr sz="1000" spc="-7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Buyer</a:t>
                      </a:r>
                      <a:r>
                        <a:rPr sz="1000" spc="-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makes</a:t>
                      </a:r>
                      <a:r>
                        <a:rPr sz="1000" spc="-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an</a:t>
                      </a:r>
                      <a:r>
                        <a:rPr sz="1000" spc="-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offer</a:t>
                      </a:r>
                      <a:r>
                        <a:rPr sz="1000" spc="-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which</a:t>
                      </a:r>
                      <a:r>
                        <a:rPr sz="1000" spc="-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000" spc="-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seller</a:t>
                      </a:r>
                      <a:r>
                        <a:rPr sz="1000" spc="-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accepts.</a:t>
                      </a:r>
                      <a:r>
                        <a:rPr sz="1000" spc="-1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Their respective</a:t>
                      </a:r>
                      <a:r>
                        <a:rPr sz="1000" spc="-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conveyancers</a:t>
                      </a:r>
                      <a:r>
                        <a:rPr sz="1000" spc="-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are</a:t>
                      </a:r>
                      <a:r>
                        <a:rPr sz="1000" spc="-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instructed.</a:t>
                      </a:r>
                      <a:r>
                        <a:rPr sz="1000" spc="-1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There</a:t>
                      </a:r>
                      <a:r>
                        <a:rPr sz="1000" spc="-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may</a:t>
                      </a:r>
                      <a:r>
                        <a:rPr sz="1000" spc="-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spc="-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be</a:t>
                      </a:r>
                      <a:r>
                        <a:rPr sz="1000" spc="5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</a:t>
                      </a:r>
                      <a:r>
                        <a:rPr sz="1000" spc="-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requirement</a:t>
                      </a:r>
                      <a:r>
                        <a:rPr sz="1000" spc="-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to</a:t>
                      </a:r>
                      <a:r>
                        <a:rPr sz="1000" spc="-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notify</a:t>
                      </a:r>
                      <a:r>
                        <a:rPr sz="1000" spc="-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Land</a:t>
                      </a:r>
                      <a:r>
                        <a:rPr sz="1000" spc="-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Registry</a:t>
                      </a:r>
                      <a:r>
                        <a:rPr sz="1000" spc="-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of</a:t>
                      </a:r>
                      <a:r>
                        <a:rPr sz="1000" spc="-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</a:t>
                      </a:r>
                      <a:r>
                        <a:rPr sz="1000" spc="-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potential</a:t>
                      </a:r>
                      <a:endParaRPr sz="1000">
                        <a:latin typeface="Sabon LT Pro"/>
                        <a:cs typeface="Sabon LT Pro"/>
                      </a:endParaRPr>
                    </a:p>
                    <a:p>
                      <a:pPr marL="42545">
                        <a:lnSpc>
                          <a:spcPct val="116599"/>
                        </a:lnSpc>
                      </a:pPr>
                      <a:r>
                        <a:rPr sz="100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transaction</a:t>
                      </a:r>
                      <a:r>
                        <a:rPr sz="1000" spc="-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so</a:t>
                      </a:r>
                      <a:r>
                        <a:rPr sz="1000" spc="-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that</a:t>
                      </a:r>
                      <a:r>
                        <a:rPr sz="1000" spc="-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000" spc="-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chain</a:t>
                      </a:r>
                      <a:r>
                        <a:rPr sz="1000" spc="-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matrix</a:t>
                      </a:r>
                      <a:r>
                        <a:rPr sz="1000" spc="-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can</a:t>
                      </a:r>
                      <a:r>
                        <a:rPr sz="1000" spc="-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be</a:t>
                      </a:r>
                      <a:r>
                        <a:rPr sz="1000" spc="-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formed,</a:t>
                      </a:r>
                      <a:r>
                        <a:rPr sz="1000" spc="-6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spc="-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 </a:t>
                      </a:r>
                      <a:r>
                        <a:rPr sz="100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notification</a:t>
                      </a:r>
                      <a:r>
                        <a:rPr sz="1000" spc="-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made</a:t>
                      </a:r>
                      <a:r>
                        <a:rPr sz="1000" spc="-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by</a:t>
                      </a:r>
                      <a:r>
                        <a:rPr sz="1000" spc="-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000" spc="-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seller,</a:t>
                      </a:r>
                      <a:r>
                        <a:rPr sz="1000" spc="-6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or</a:t>
                      </a:r>
                      <a:r>
                        <a:rPr sz="1000" spc="-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000" spc="-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estate</a:t>
                      </a:r>
                      <a:r>
                        <a:rPr sz="1000" spc="-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agent</a:t>
                      </a:r>
                      <a:r>
                        <a:rPr sz="1000" spc="-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by</a:t>
                      </a:r>
                      <a:r>
                        <a:rPr sz="1000" spc="-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spc="-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e-</a:t>
                      </a:r>
                      <a:r>
                        <a:rPr sz="100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mail.</a:t>
                      </a:r>
                      <a:endParaRPr sz="1000">
                        <a:latin typeface="Sabon LT Pro"/>
                        <a:cs typeface="Sabon LT Pro"/>
                      </a:endParaRPr>
                    </a:p>
                  </a:txBody>
                  <a:tcPr marL="0" marR="0" marT="12065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3384">
                <a:tc>
                  <a:txBody>
                    <a:bodyPr/>
                    <a:lstStyle/>
                    <a:p>
                      <a:pPr marR="34925">
                        <a:lnSpc>
                          <a:spcPct val="116599"/>
                        </a:lnSpc>
                        <a:spcBef>
                          <a:spcPts val="95"/>
                        </a:spcBef>
                      </a:pP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2.</a:t>
                      </a:r>
                      <a:r>
                        <a:rPr sz="1000" spc="-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Several</a:t>
                      </a:r>
                      <a:r>
                        <a:rPr sz="100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searches</a:t>
                      </a:r>
                      <a:r>
                        <a:rPr sz="100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required, all</a:t>
                      </a:r>
                      <a:r>
                        <a:rPr sz="100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requested</a:t>
                      </a:r>
                      <a:r>
                        <a:rPr sz="100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spc="-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by </a:t>
                      </a:r>
                      <a:r>
                        <a:rPr sz="100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post.</a:t>
                      </a:r>
                      <a:endParaRPr sz="1000">
                        <a:latin typeface="Sabon LT Pro"/>
                        <a:cs typeface="Sabon LT Pro"/>
                      </a:endParaRPr>
                    </a:p>
                  </a:txBody>
                  <a:tcPr marL="0" marR="0" marT="12065" marB="0"/>
                </a:tc>
                <a:tc>
                  <a:txBody>
                    <a:bodyPr/>
                    <a:lstStyle/>
                    <a:p>
                      <a:pPr marL="42545" marR="151130">
                        <a:lnSpc>
                          <a:spcPct val="116599"/>
                        </a:lnSpc>
                        <a:spcBef>
                          <a:spcPts val="95"/>
                        </a:spcBef>
                      </a:pP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2.</a:t>
                      </a:r>
                      <a:r>
                        <a:rPr sz="1000" spc="-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Several</a:t>
                      </a:r>
                      <a:r>
                        <a:rPr sz="100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searches</a:t>
                      </a:r>
                      <a:r>
                        <a:rPr sz="100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required, all</a:t>
                      </a:r>
                      <a:r>
                        <a:rPr sz="100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requested</a:t>
                      </a:r>
                      <a:r>
                        <a:rPr sz="100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electronically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via</a:t>
                      </a:r>
                      <a:r>
                        <a:rPr sz="1000" spc="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000" spc="1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NLIS.</a:t>
                      </a:r>
                      <a:endParaRPr sz="1000">
                        <a:latin typeface="Sabon LT Pro"/>
                        <a:cs typeface="Sabon LT Pro"/>
                      </a:endParaRPr>
                    </a:p>
                  </a:txBody>
                  <a:tcPr marL="0" marR="0" marT="12065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13384">
                <a:tc>
                  <a:txBody>
                    <a:bodyPr/>
                    <a:lstStyle/>
                    <a:p>
                      <a:pPr marR="65405">
                        <a:lnSpc>
                          <a:spcPct val="116599"/>
                        </a:lnSpc>
                        <a:spcBef>
                          <a:spcPts val="95"/>
                        </a:spcBef>
                      </a:pP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3.</a:t>
                      </a:r>
                      <a:r>
                        <a:rPr sz="1000" spc="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Paper-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based</a:t>
                      </a:r>
                      <a:r>
                        <a:rPr sz="1000" spc="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enquiries</a:t>
                      </a:r>
                      <a:r>
                        <a:rPr sz="1000" spc="5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issued</a:t>
                      </a:r>
                      <a:r>
                        <a:rPr sz="1000" spc="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and</a:t>
                      </a:r>
                      <a:r>
                        <a:rPr sz="1000" spc="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answers reviewed.</a:t>
                      </a:r>
                      <a:endParaRPr sz="1000">
                        <a:latin typeface="Sabon LT Pro"/>
                        <a:cs typeface="Sabon LT Pro"/>
                      </a:endParaRPr>
                    </a:p>
                  </a:txBody>
                  <a:tcPr marL="0" marR="0" marT="12065" marB="0"/>
                </a:tc>
                <a:tc>
                  <a:txBody>
                    <a:bodyPr/>
                    <a:lstStyle/>
                    <a:p>
                      <a:pPr marL="42545" marR="289560">
                        <a:lnSpc>
                          <a:spcPct val="116599"/>
                        </a:lnSpc>
                        <a:spcBef>
                          <a:spcPts val="95"/>
                        </a:spcBef>
                      </a:pP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3.</a:t>
                      </a:r>
                      <a:r>
                        <a:rPr sz="100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Enquiries</a:t>
                      </a:r>
                      <a:r>
                        <a:rPr sz="100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made</a:t>
                      </a:r>
                      <a:r>
                        <a:rPr sz="100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by</a:t>
                      </a:r>
                      <a:r>
                        <a:rPr sz="100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e-mail</a:t>
                      </a:r>
                      <a:r>
                        <a:rPr sz="100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and</a:t>
                      </a:r>
                      <a:r>
                        <a:rPr sz="100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answers</a:t>
                      </a:r>
                      <a:r>
                        <a:rPr sz="100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received</a:t>
                      </a:r>
                      <a:r>
                        <a:rPr sz="100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spc="-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by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e-mail</a:t>
                      </a:r>
                      <a:r>
                        <a:rPr sz="100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and</a:t>
                      </a:r>
                      <a:r>
                        <a:rPr sz="100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reviewed.</a:t>
                      </a:r>
                      <a:endParaRPr sz="1000">
                        <a:latin typeface="Sabon LT Pro"/>
                        <a:cs typeface="Sabon LT Pro"/>
                      </a:endParaRPr>
                    </a:p>
                  </a:txBody>
                  <a:tcPr marL="0" marR="0" marT="12065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62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4.</a:t>
                      </a:r>
                      <a:r>
                        <a:rPr sz="1000" spc="-1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Survey</a:t>
                      </a:r>
                      <a:r>
                        <a:rPr sz="100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commissioned.</a:t>
                      </a:r>
                      <a:endParaRPr sz="1000">
                        <a:latin typeface="Sabon LT Pro"/>
                        <a:cs typeface="Sabon LT Pro"/>
                      </a:endParaRPr>
                    </a:p>
                  </a:txBody>
                  <a:tcPr marL="0" marR="0" marT="37465" marB="0"/>
                </a:tc>
                <a:tc>
                  <a:txBody>
                    <a:bodyPr/>
                    <a:lstStyle/>
                    <a:p>
                      <a:pPr marL="42545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4.</a:t>
                      </a:r>
                      <a:r>
                        <a:rPr sz="1000" spc="-1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Survey</a:t>
                      </a:r>
                      <a:r>
                        <a:rPr sz="100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commissioned.</a:t>
                      </a:r>
                      <a:endParaRPr sz="1000">
                        <a:latin typeface="Sabon LT Pro"/>
                        <a:cs typeface="Sabon LT Pro"/>
                      </a:endParaRPr>
                    </a:p>
                  </a:txBody>
                  <a:tcPr marL="0" marR="0" marT="37465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62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5. Mortgage</a:t>
                      </a:r>
                      <a:r>
                        <a:rPr sz="100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arrangements</a:t>
                      </a:r>
                      <a:r>
                        <a:rPr sz="100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made.</a:t>
                      </a:r>
                      <a:endParaRPr sz="1000">
                        <a:latin typeface="Sabon LT Pro"/>
                        <a:cs typeface="Sabon LT Pro"/>
                      </a:endParaRPr>
                    </a:p>
                  </a:txBody>
                  <a:tcPr marL="0" marR="0" marT="37465" marB="0"/>
                </a:tc>
                <a:tc>
                  <a:txBody>
                    <a:bodyPr/>
                    <a:lstStyle/>
                    <a:p>
                      <a:pPr marL="42545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5.</a:t>
                      </a:r>
                      <a:r>
                        <a:rPr sz="1000" spc="-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Mortgage</a:t>
                      </a:r>
                      <a:r>
                        <a:rPr sz="100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arrangements</a:t>
                      </a:r>
                      <a:r>
                        <a:rPr sz="100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made</a:t>
                      </a:r>
                      <a:r>
                        <a:rPr sz="100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online.</a:t>
                      </a:r>
                      <a:endParaRPr sz="1000">
                        <a:latin typeface="Sabon LT Pro"/>
                        <a:cs typeface="Sabon LT Pro"/>
                      </a:endParaRPr>
                    </a:p>
                  </a:txBody>
                  <a:tcPr marL="0" marR="0" marT="37465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91185">
                <a:tc>
                  <a:txBody>
                    <a:bodyPr/>
                    <a:lstStyle/>
                    <a:p>
                      <a:pPr marR="147320">
                        <a:lnSpc>
                          <a:spcPct val="116599"/>
                        </a:lnSpc>
                        <a:spcBef>
                          <a:spcPts val="95"/>
                        </a:spcBef>
                      </a:pP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6. Paper</a:t>
                      </a:r>
                      <a:r>
                        <a:rPr sz="1000" spc="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contract</a:t>
                      </a:r>
                      <a:r>
                        <a:rPr sz="1000" spc="4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approved</a:t>
                      </a:r>
                      <a:r>
                        <a:rPr sz="1000" spc="4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and</a:t>
                      </a:r>
                      <a:r>
                        <a:rPr sz="1000" spc="4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signed</a:t>
                      </a:r>
                      <a:r>
                        <a:rPr sz="1000" spc="4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spc="-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by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00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hand</a:t>
                      </a:r>
                      <a:r>
                        <a:rPr sz="100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of</a:t>
                      </a:r>
                      <a:r>
                        <a:rPr sz="100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00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contracting</a:t>
                      </a:r>
                      <a:r>
                        <a:rPr sz="100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party</a:t>
                      </a:r>
                      <a:r>
                        <a:rPr sz="100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and</a:t>
                      </a:r>
                      <a:r>
                        <a:rPr sz="100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spc="-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held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by</a:t>
                      </a:r>
                      <a:r>
                        <a:rPr sz="1000" spc="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practitioners.</a:t>
                      </a:r>
                      <a:endParaRPr sz="1000">
                        <a:latin typeface="Sabon LT Pro"/>
                        <a:cs typeface="Sabon LT Pro"/>
                      </a:endParaRPr>
                    </a:p>
                  </a:txBody>
                  <a:tcPr marL="0" marR="0" marT="12065" marB="0"/>
                </a:tc>
                <a:tc>
                  <a:txBody>
                    <a:bodyPr/>
                    <a:lstStyle/>
                    <a:p>
                      <a:pPr marL="42545" marR="131445">
                        <a:lnSpc>
                          <a:spcPct val="116599"/>
                        </a:lnSpc>
                        <a:spcBef>
                          <a:spcPts val="95"/>
                        </a:spcBef>
                      </a:pP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6.</a:t>
                      </a:r>
                      <a:r>
                        <a:rPr sz="1000" spc="-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E-contract</a:t>
                      </a:r>
                      <a:r>
                        <a:rPr sz="100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approved</a:t>
                      </a:r>
                      <a:r>
                        <a:rPr sz="100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by</a:t>
                      </a:r>
                      <a:r>
                        <a:rPr sz="100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00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practitioners</a:t>
                      </a:r>
                      <a:r>
                        <a:rPr sz="100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and</a:t>
                      </a:r>
                      <a:r>
                        <a:rPr sz="100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then</a:t>
                      </a:r>
                      <a:r>
                        <a:rPr sz="100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spc="-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by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Land</a:t>
                      </a:r>
                      <a:r>
                        <a:rPr sz="100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Registry</a:t>
                      </a:r>
                      <a:r>
                        <a:rPr sz="100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and</a:t>
                      </a:r>
                      <a:r>
                        <a:rPr sz="100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electronic</a:t>
                      </a:r>
                      <a:r>
                        <a:rPr sz="100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signatures</a:t>
                      </a:r>
                      <a:r>
                        <a:rPr sz="100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arranged.</a:t>
                      </a:r>
                      <a:endParaRPr sz="1000">
                        <a:latin typeface="Sabon LT Pro"/>
                        <a:cs typeface="Sabon LT Pro"/>
                      </a:endParaRPr>
                    </a:p>
                  </a:txBody>
                  <a:tcPr marL="0" marR="0" marT="12065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081405">
                <a:tc>
                  <a:txBody>
                    <a:bodyPr/>
                    <a:lstStyle/>
                    <a:p>
                      <a:pPr marR="277495">
                        <a:lnSpc>
                          <a:spcPct val="116599"/>
                        </a:lnSpc>
                        <a:spcBef>
                          <a:spcPts val="95"/>
                        </a:spcBef>
                      </a:pP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7.</a:t>
                      </a:r>
                      <a:r>
                        <a:rPr sz="100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Where</a:t>
                      </a:r>
                      <a:r>
                        <a:rPr sz="1000" spc="9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</a:t>
                      </a:r>
                      <a:r>
                        <a:rPr sz="1000" spc="9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chain</a:t>
                      </a:r>
                      <a:r>
                        <a:rPr sz="1000" spc="8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of</a:t>
                      </a:r>
                      <a:r>
                        <a:rPr sz="1000" spc="9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transactions</a:t>
                      </a:r>
                      <a:r>
                        <a:rPr sz="1000" spc="9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exists,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practitioners</a:t>
                      </a:r>
                      <a:r>
                        <a:rPr sz="1000" spc="1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acting</a:t>
                      </a:r>
                      <a:r>
                        <a:rPr sz="1000" spc="1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for</a:t>
                      </a:r>
                      <a:r>
                        <a:rPr sz="1000" spc="1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buyers</a:t>
                      </a:r>
                      <a:r>
                        <a:rPr sz="1000" spc="1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spc="-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and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sellers</a:t>
                      </a:r>
                      <a:r>
                        <a:rPr sz="1000" spc="8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in</a:t>
                      </a:r>
                      <a:r>
                        <a:rPr sz="1000" spc="8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000" spc="8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chain</a:t>
                      </a:r>
                      <a:r>
                        <a:rPr sz="1000" spc="8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arrange</a:t>
                      </a:r>
                      <a:r>
                        <a:rPr sz="1000" spc="8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</a:t>
                      </a:r>
                      <a:r>
                        <a:rPr sz="1000" spc="8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proposed</a:t>
                      </a:r>
                      <a:endParaRPr sz="1000">
                        <a:latin typeface="Sabon LT Pro"/>
                        <a:cs typeface="Sabon LT Pro"/>
                      </a:endParaRPr>
                    </a:p>
                    <a:p>
                      <a:pPr marR="116205">
                        <a:lnSpc>
                          <a:spcPct val="116599"/>
                        </a:lnSpc>
                      </a:pP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completion</a:t>
                      </a:r>
                      <a:r>
                        <a:rPr sz="1000" spc="7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date</a:t>
                      </a:r>
                      <a:r>
                        <a:rPr sz="1000" spc="7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and</a:t>
                      </a:r>
                      <a:r>
                        <a:rPr sz="1000" spc="8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seek</a:t>
                      </a:r>
                      <a:r>
                        <a:rPr sz="1000" spc="7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to</a:t>
                      </a:r>
                      <a:r>
                        <a:rPr sz="1000" spc="8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make</a:t>
                      </a:r>
                      <a:r>
                        <a:rPr sz="1000" spc="7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</a:t>
                      </a:r>
                      <a:r>
                        <a:rPr sz="1000" spc="7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series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of</a:t>
                      </a:r>
                      <a:r>
                        <a:rPr sz="1000" spc="1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coordinated</a:t>
                      </a:r>
                      <a:r>
                        <a:rPr sz="1000" spc="1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exchanges.</a:t>
                      </a:r>
                      <a:endParaRPr sz="1000">
                        <a:latin typeface="Sabon LT Pro"/>
                        <a:cs typeface="Sabon LT Pro"/>
                      </a:endParaRPr>
                    </a:p>
                  </a:txBody>
                  <a:tcPr marL="0" marR="0" marT="12065" marB="0"/>
                </a:tc>
                <a:tc>
                  <a:txBody>
                    <a:bodyPr/>
                    <a:lstStyle/>
                    <a:p>
                      <a:pPr marL="42545" marR="55244">
                        <a:lnSpc>
                          <a:spcPct val="116599"/>
                        </a:lnSpc>
                        <a:spcBef>
                          <a:spcPts val="25"/>
                        </a:spcBef>
                      </a:pP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7.</a:t>
                      </a:r>
                      <a:r>
                        <a:rPr sz="1000" spc="-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Guided</a:t>
                      </a:r>
                      <a:r>
                        <a:rPr sz="100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by</a:t>
                      </a:r>
                      <a:r>
                        <a:rPr sz="100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Land</a:t>
                      </a:r>
                      <a:r>
                        <a:rPr sz="100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Registry</a:t>
                      </a:r>
                      <a:r>
                        <a:rPr sz="100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chain</a:t>
                      </a:r>
                      <a:r>
                        <a:rPr sz="100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manager</a:t>
                      </a:r>
                      <a:r>
                        <a:rPr sz="100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and</a:t>
                      </a:r>
                      <a:r>
                        <a:rPr sz="100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spc="-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by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reference</a:t>
                      </a:r>
                      <a:r>
                        <a:rPr sz="100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to</a:t>
                      </a:r>
                      <a:r>
                        <a:rPr sz="100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00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online</a:t>
                      </a:r>
                      <a:r>
                        <a:rPr sz="100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chain</a:t>
                      </a:r>
                      <a:r>
                        <a:rPr sz="100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matrix,</a:t>
                      </a:r>
                      <a:r>
                        <a:rPr sz="100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</a:t>
                      </a:r>
                      <a:r>
                        <a:rPr sz="100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completion</a:t>
                      </a:r>
                      <a:r>
                        <a:rPr sz="100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spc="-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date</a:t>
                      </a:r>
                      <a:r>
                        <a:rPr sz="1000" spc="5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is</a:t>
                      </a:r>
                      <a:r>
                        <a:rPr sz="1000" spc="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agreed</a:t>
                      </a:r>
                      <a:r>
                        <a:rPr sz="1000" spc="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and</a:t>
                      </a:r>
                      <a:r>
                        <a:rPr sz="1000" spc="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contracts</a:t>
                      </a:r>
                      <a:r>
                        <a:rPr sz="1000" spc="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are</a:t>
                      </a:r>
                      <a:r>
                        <a:rPr sz="100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ready</a:t>
                      </a:r>
                      <a:r>
                        <a:rPr sz="1000" spc="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to</a:t>
                      </a:r>
                      <a:r>
                        <a:rPr sz="1000" spc="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be</a:t>
                      </a:r>
                      <a:r>
                        <a:rPr sz="1000" spc="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electronically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concluded.</a:t>
                      </a:r>
                      <a:r>
                        <a:rPr sz="1000" spc="-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Before</a:t>
                      </a:r>
                      <a:r>
                        <a:rPr sz="100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exchange</a:t>
                      </a:r>
                      <a:r>
                        <a:rPr sz="100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00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Registry</a:t>
                      </a:r>
                      <a:r>
                        <a:rPr sz="100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may</a:t>
                      </a:r>
                      <a:r>
                        <a:rPr sz="100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enter</a:t>
                      </a:r>
                      <a:r>
                        <a:rPr sz="100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spc="-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proposed</a:t>
                      </a:r>
                      <a:r>
                        <a:rPr sz="100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new</a:t>
                      </a:r>
                      <a:r>
                        <a:rPr sz="100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title</a:t>
                      </a:r>
                      <a:r>
                        <a:rPr sz="100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entries</a:t>
                      </a:r>
                      <a:r>
                        <a:rPr sz="100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in</a:t>
                      </a:r>
                      <a:r>
                        <a:rPr sz="100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draft</a:t>
                      </a:r>
                      <a:r>
                        <a:rPr sz="100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form</a:t>
                      </a:r>
                      <a:r>
                        <a:rPr sz="100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on</a:t>
                      </a:r>
                      <a:r>
                        <a:rPr sz="100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00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register</a:t>
                      </a:r>
                      <a:r>
                        <a:rPr sz="100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spc="-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in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readiness</a:t>
                      </a:r>
                      <a:r>
                        <a:rPr sz="1000" spc="4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for</a:t>
                      </a:r>
                      <a:r>
                        <a:rPr sz="1000" spc="4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exchange—the</a:t>
                      </a:r>
                      <a:r>
                        <a:rPr sz="1000" spc="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notional</a:t>
                      </a:r>
                      <a:r>
                        <a:rPr sz="1000" spc="4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register.</a:t>
                      </a:r>
                      <a:endParaRPr sz="1000" dirty="0">
                        <a:latin typeface="Sabon LT Pro"/>
                        <a:cs typeface="Sabon LT Pro"/>
                      </a:endParaRPr>
                    </a:p>
                  </a:txBody>
                  <a:tcPr marL="0" marR="0" marT="3175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369332"/>
          </a:xfrm>
        </p:spPr>
        <p:txBody>
          <a:bodyPr/>
          <a:lstStyle/>
          <a:p>
            <a:r>
              <a:rPr lang="en-US" b="1" dirty="0"/>
              <a:t>Table 1.1 </a:t>
            </a:r>
            <a:r>
              <a:rPr lang="en-US" dirty="0"/>
              <a:t>Paper-based conveyancing and </a:t>
            </a:r>
            <a:r>
              <a:rPr lang="en-US" dirty="0" smtClean="0"/>
              <a:t>e-conveyancing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5406939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 title="Table 1.1 Paper-based conveyancing and e-conveyancing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4852001"/>
              </p:ext>
            </p:extLst>
          </p:nvPr>
        </p:nvGraphicFramePr>
        <p:xfrm>
          <a:off x="3208978" y="784258"/>
          <a:ext cx="5791200" cy="518795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27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63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6225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85"/>
                        </a:spcBef>
                      </a:pPr>
                      <a:r>
                        <a:rPr sz="1000" b="1" spc="-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Paper-</a:t>
                      </a:r>
                      <a:r>
                        <a:rPr sz="1000" b="1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based</a:t>
                      </a:r>
                      <a:r>
                        <a:rPr sz="1000" b="1" spc="7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b="1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conveyancing</a:t>
                      </a:r>
                      <a:endParaRPr sz="1000">
                        <a:latin typeface="Sabon LT Pro"/>
                        <a:cs typeface="Sabon LT Pro"/>
                      </a:endParaRPr>
                    </a:p>
                  </a:txBody>
                  <a:tcPr marL="0" marR="0" marT="36195" marB="0"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285"/>
                        </a:spcBef>
                      </a:pPr>
                      <a:r>
                        <a:rPr sz="1000" b="1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E-</a:t>
                      </a:r>
                      <a:r>
                        <a:rPr sz="1000" b="1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conveyancing</a:t>
                      </a:r>
                      <a:endParaRPr sz="1000">
                        <a:latin typeface="Sabon LT Pro"/>
                        <a:cs typeface="Sabon LT Pro"/>
                      </a:endParaRPr>
                    </a:p>
                  </a:txBody>
                  <a:tcPr marL="0" marR="0" marT="36195" marB="0"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000" b="1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Contract</a:t>
                      </a:r>
                      <a:r>
                        <a:rPr sz="1000" b="1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stage</a:t>
                      </a:r>
                      <a:endParaRPr sz="1000">
                        <a:latin typeface="Sabon LT Pro"/>
                        <a:cs typeface="Sabon LT Pro"/>
                      </a:endParaRPr>
                    </a:p>
                  </a:txBody>
                  <a:tcPr marL="0" marR="0" marT="39370" marB="0">
                    <a:lnT w="6350">
                      <a:solidFill>
                        <a:srgbClr val="231F2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000" b="1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Contract</a:t>
                      </a:r>
                      <a:r>
                        <a:rPr sz="1000" b="1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stage</a:t>
                      </a:r>
                      <a:endParaRPr sz="1000">
                        <a:latin typeface="Sabon LT Pro"/>
                        <a:cs typeface="Sabon LT Pro"/>
                      </a:endParaRPr>
                    </a:p>
                  </a:txBody>
                  <a:tcPr marL="0" marR="0" marT="39370" marB="0">
                    <a:lnT w="6350">
                      <a:solidFill>
                        <a:srgbClr val="231F20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55445">
                <a:tc>
                  <a:txBody>
                    <a:bodyPr/>
                    <a:lstStyle/>
                    <a:p>
                      <a:pPr marR="24130">
                        <a:lnSpc>
                          <a:spcPct val="116599"/>
                        </a:lnSpc>
                        <a:spcBef>
                          <a:spcPts val="95"/>
                        </a:spcBef>
                      </a:pP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Contracts</a:t>
                      </a:r>
                      <a:r>
                        <a:rPr sz="1000" spc="5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exchanged</a:t>
                      </a:r>
                      <a:r>
                        <a:rPr sz="1000" spc="6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usually</a:t>
                      </a:r>
                      <a:r>
                        <a:rPr sz="1000" spc="5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following</a:t>
                      </a:r>
                      <a:r>
                        <a:rPr sz="1000" spc="6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spc="-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one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of</a:t>
                      </a:r>
                      <a:r>
                        <a:rPr sz="1000" spc="1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000" spc="1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Law</a:t>
                      </a:r>
                      <a:r>
                        <a:rPr sz="1000" spc="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Society</a:t>
                      </a:r>
                      <a:r>
                        <a:rPr sz="1000" spc="1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formulae</a:t>
                      </a:r>
                      <a:r>
                        <a:rPr sz="1000" spc="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(A,</a:t>
                      </a:r>
                      <a:r>
                        <a:rPr sz="1000" spc="-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B,</a:t>
                      </a:r>
                      <a:r>
                        <a:rPr sz="1000" spc="-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or</a:t>
                      </a:r>
                      <a:r>
                        <a:rPr sz="1000" spc="1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C)</a:t>
                      </a:r>
                      <a:r>
                        <a:rPr sz="1000" spc="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spc="-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and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usually</a:t>
                      </a:r>
                      <a:r>
                        <a:rPr sz="100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by</a:t>
                      </a:r>
                      <a:r>
                        <a:rPr sz="100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telephone</a:t>
                      </a:r>
                      <a:r>
                        <a:rPr sz="100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between</a:t>
                      </a:r>
                      <a:r>
                        <a:rPr sz="100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practitioners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involved</a:t>
                      </a:r>
                      <a:r>
                        <a:rPr sz="100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in</a:t>
                      </a:r>
                      <a:r>
                        <a:rPr sz="100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00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chain</a:t>
                      </a:r>
                      <a:r>
                        <a:rPr sz="100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of</a:t>
                      </a:r>
                      <a:r>
                        <a:rPr sz="100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transactions.</a:t>
                      </a:r>
                      <a:endParaRPr sz="1000">
                        <a:latin typeface="Sabon LT Pro"/>
                        <a:cs typeface="Sabon LT Pro"/>
                      </a:endParaRPr>
                    </a:p>
                  </a:txBody>
                  <a:tcPr marL="0" marR="0" marT="12065" marB="0"/>
                </a:tc>
                <a:tc>
                  <a:txBody>
                    <a:bodyPr/>
                    <a:lstStyle/>
                    <a:p>
                      <a:pPr marL="31750">
                        <a:lnSpc>
                          <a:spcPct val="116599"/>
                        </a:lnSpc>
                        <a:spcBef>
                          <a:spcPts val="95"/>
                        </a:spcBef>
                      </a:pP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Electronic</a:t>
                      </a:r>
                      <a:r>
                        <a:rPr sz="100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exchange</a:t>
                      </a:r>
                      <a:r>
                        <a:rPr sz="100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based</a:t>
                      </a:r>
                      <a:r>
                        <a:rPr sz="100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on</a:t>
                      </a:r>
                      <a:r>
                        <a:rPr sz="100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electronic</a:t>
                      </a:r>
                      <a:r>
                        <a:rPr sz="100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signatures</a:t>
                      </a:r>
                      <a:r>
                        <a:rPr sz="100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spc="-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and</a:t>
                      </a:r>
                      <a:r>
                        <a:rPr sz="1000" spc="5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00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approved</a:t>
                      </a:r>
                      <a:r>
                        <a:rPr sz="100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e-documentation</a:t>
                      </a:r>
                      <a:r>
                        <a:rPr sz="100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based</a:t>
                      </a:r>
                      <a:r>
                        <a:rPr sz="100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on</a:t>
                      </a:r>
                      <a:r>
                        <a:rPr sz="100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00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online</a:t>
                      </a:r>
                      <a:r>
                        <a:rPr sz="100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matrix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information.</a:t>
                      </a:r>
                      <a:r>
                        <a:rPr sz="1000" spc="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Deposits</a:t>
                      </a:r>
                      <a:r>
                        <a:rPr sz="1000" spc="5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paid</a:t>
                      </a:r>
                      <a:r>
                        <a:rPr sz="1000" spc="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by</a:t>
                      </a:r>
                      <a:r>
                        <a:rPr sz="1000" spc="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EFT</a:t>
                      </a:r>
                      <a:r>
                        <a:rPr sz="1000" spc="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system.</a:t>
                      </a:r>
                      <a:r>
                        <a:rPr sz="1000" spc="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Completion</a:t>
                      </a:r>
                      <a:endParaRPr sz="1000">
                        <a:latin typeface="Sabon LT Pro"/>
                        <a:cs typeface="Sabon LT Pro"/>
                      </a:endParaRPr>
                    </a:p>
                    <a:p>
                      <a:pPr marL="31750" marR="15240">
                        <a:lnSpc>
                          <a:spcPct val="116599"/>
                        </a:lnSpc>
                      </a:pP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of</a:t>
                      </a:r>
                      <a:r>
                        <a:rPr sz="100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financial</a:t>
                      </a:r>
                      <a:r>
                        <a:rPr sz="100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e-settlement</a:t>
                      </a:r>
                      <a:r>
                        <a:rPr sz="100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arrangements</a:t>
                      </a:r>
                      <a:r>
                        <a:rPr sz="100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to</a:t>
                      </a:r>
                      <a:r>
                        <a:rPr sz="100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be</a:t>
                      </a:r>
                      <a:r>
                        <a:rPr sz="1000" spc="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prepared.</a:t>
                      </a:r>
                      <a:r>
                        <a:rPr sz="1000" spc="-5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spc="-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note</a:t>
                      </a:r>
                      <a:r>
                        <a:rPr sz="1000" spc="1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of</a:t>
                      </a:r>
                      <a:r>
                        <a:rPr sz="1000" spc="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000" spc="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contract</a:t>
                      </a:r>
                      <a:r>
                        <a:rPr sz="1000" spc="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is</a:t>
                      </a:r>
                      <a:r>
                        <a:rPr sz="1000" spc="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entered</a:t>
                      </a:r>
                      <a:r>
                        <a:rPr sz="1000" spc="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on</a:t>
                      </a:r>
                      <a:r>
                        <a:rPr sz="1000" spc="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000" spc="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relevant</a:t>
                      </a:r>
                      <a:r>
                        <a:rPr sz="1000" spc="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title</a:t>
                      </a:r>
                      <a:r>
                        <a:rPr sz="1000" spc="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at</a:t>
                      </a:r>
                      <a:r>
                        <a:rPr sz="1000" spc="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spc="-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time</a:t>
                      </a:r>
                      <a:r>
                        <a:rPr sz="1000" spc="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of</a:t>
                      </a:r>
                      <a:r>
                        <a:rPr sz="1000" spc="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exchange</a:t>
                      </a:r>
                      <a:r>
                        <a:rPr sz="1000" spc="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and</a:t>
                      </a:r>
                      <a:r>
                        <a:rPr sz="1000" spc="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000" spc="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title</a:t>
                      </a:r>
                      <a:r>
                        <a:rPr sz="100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freezes.</a:t>
                      </a:r>
                      <a:r>
                        <a:rPr sz="1000" spc="-6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000" spc="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Registry</a:t>
                      </a:r>
                      <a:r>
                        <a:rPr sz="1000" spc="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after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exchange</a:t>
                      </a:r>
                      <a:r>
                        <a:rPr sz="100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will</a:t>
                      </a:r>
                      <a:r>
                        <a:rPr sz="100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enter</a:t>
                      </a:r>
                      <a:r>
                        <a:rPr sz="100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00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proposed</a:t>
                      </a:r>
                      <a:r>
                        <a:rPr sz="100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new</a:t>
                      </a:r>
                      <a:r>
                        <a:rPr sz="100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title</a:t>
                      </a:r>
                      <a:r>
                        <a:rPr sz="100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entries</a:t>
                      </a:r>
                      <a:r>
                        <a:rPr sz="100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in</a:t>
                      </a:r>
                      <a:r>
                        <a:rPr sz="100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draft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form</a:t>
                      </a:r>
                      <a:r>
                        <a:rPr sz="100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on</a:t>
                      </a:r>
                      <a:r>
                        <a:rPr sz="100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00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register</a:t>
                      </a:r>
                      <a:r>
                        <a:rPr sz="100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in</a:t>
                      </a:r>
                      <a:r>
                        <a:rPr sz="100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readiness</a:t>
                      </a:r>
                      <a:r>
                        <a:rPr sz="100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for</a:t>
                      </a:r>
                      <a:r>
                        <a:rPr sz="100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completion—</a:t>
                      </a:r>
                      <a:r>
                        <a:rPr sz="1000" spc="-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notional</a:t>
                      </a:r>
                      <a:r>
                        <a:rPr sz="1000" spc="7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register.</a:t>
                      </a:r>
                      <a:endParaRPr sz="1000">
                        <a:latin typeface="Sabon LT Pro"/>
                        <a:cs typeface="Sabon LT Pro"/>
                      </a:endParaRPr>
                    </a:p>
                  </a:txBody>
                  <a:tcPr marL="0" marR="0" marT="12065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749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000" b="1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Post-</a:t>
                      </a:r>
                      <a:r>
                        <a:rPr sz="1000" b="1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contract</a:t>
                      </a:r>
                      <a:r>
                        <a:rPr sz="1000" b="1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b="1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but</a:t>
                      </a:r>
                      <a:r>
                        <a:rPr sz="1000" b="1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b="1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pre-completion</a:t>
                      </a:r>
                      <a:r>
                        <a:rPr sz="1000" b="1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b="1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stage</a:t>
                      </a:r>
                      <a:endParaRPr sz="1000">
                        <a:latin typeface="Sabon LT Pro"/>
                        <a:cs typeface="Sabon LT Pro"/>
                      </a:endParaRPr>
                    </a:p>
                  </a:txBody>
                  <a:tcPr marL="0" marR="0" marT="38735" marB="0"/>
                </a:tc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000" b="1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Post-</a:t>
                      </a:r>
                      <a:r>
                        <a:rPr sz="1000" b="1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contract</a:t>
                      </a:r>
                      <a:r>
                        <a:rPr sz="1000" b="1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b="1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but</a:t>
                      </a:r>
                      <a:r>
                        <a:rPr sz="1000" b="1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b="1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pre-completion</a:t>
                      </a:r>
                      <a:r>
                        <a:rPr sz="1000" b="1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b="1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stage</a:t>
                      </a:r>
                      <a:endParaRPr sz="1000">
                        <a:latin typeface="Sabon LT Pro"/>
                        <a:cs typeface="Sabon LT Pro"/>
                      </a:endParaRPr>
                    </a:p>
                  </a:txBody>
                  <a:tcPr marL="0" marR="0" marT="38735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62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Requisitions</a:t>
                      </a:r>
                      <a:r>
                        <a:rPr sz="1000" spc="6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on</a:t>
                      </a:r>
                      <a:r>
                        <a:rPr sz="1000" spc="6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title.</a:t>
                      </a:r>
                      <a:endParaRPr sz="1000">
                        <a:latin typeface="Sabon LT Pro"/>
                        <a:cs typeface="Sabon LT Pro"/>
                      </a:endParaRPr>
                    </a:p>
                  </a:txBody>
                  <a:tcPr marL="0" marR="0" marT="37465" marB="0"/>
                </a:tc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No</a:t>
                      </a:r>
                      <a:r>
                        <a:rPr sz="100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need</a:t>
                      </a:r>
                      <a:r>
                        <a:rPr sz="100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for</a:t>
                      </a:r>
                      <a:r>
                        <a:rPr sz="100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requisitions</a:t>
                      </a:r>
                      <a:r>
                        <a:rPr sz="100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on</a:t>
                      </a:r>
                      <a:r>
                        <a:rPr sz="100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title.</a:t>
                      </a:r>
                      <a:endParaRPr sz="1000">
                        <a:latin typeface="Sabon LT Pro"/>
                        <a:cs typeface="Sabon LT Pro"/>
                      </a:endParaRPr>
                    </a:p>
                  </a:txBody>
                  <a:tcPr marL="0" marR="0" marT="37465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9118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Drafting</a:t>
                      </a:r>
                      <a:r>
                        <a:rPr sz="100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and</a:t>
                      </a:r>
                      <a:r>
                        <a:rPr sz="100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approval</a:t>
                      </a:r>
                      <a:r>
                        <a:rPr sz="100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of</a:t>
                      </a:r>
                      <a:r>
                        <a:rPr sz="100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transfer</a:t>
                      </a:r>
                      <a:r>
                        <a:rPr sz="100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deed.</a:t>
                      </a:r>
                      <a:endParaRPr sz="1000">
                        <a:latin typeface="Sabon LT Pro"/>
                        <a:cs typeface="Sabon LT Pro"/>
                      </a:endParaRPr>
                    </a:p>
                  </a:txBody>
                  <a:tcPr marL="0" marR="0" marT="37465" marB="0"/>
                </a:tc>
                <a:tc>
                  <a:txBody>
                    <a:bodyPr/>
                    <a:lstStyle/>
                    <a:p>
                      <a:pPr marL="31750" marR="159385">
                        <a:lnSpc>
                          <a:spcPct val="116599"/>
                        </a:lnSpc>
                        <a:spcBef>
                          <a:spcPts val="95"/>
                        </a:spcBef>
                      </a:pP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00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e-transfer</a:t>
                      </a:r>
                      <a:r>
                        <a:rPr sz="100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will</a:t>
                      </a:r>
                      <a:r>
                        <a:rPr sz="100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be</a:t>
                      </a:r>
                      <a:r>
                        <a:rPr sz="100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approved</a:t>
                      </a:r>
                      <a:r>
                        <a:rPr sz="100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by</a:t>
                      </a:r>
                      <a:r>
                        <a:rPr sz="100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00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practitioners</a:t>
                      </a:r>
                      <a:r>
                        <a:rPr sz="1000" spc="5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and</a:t>
                      </a:r>
                      <a:r>
                        <a:rPr sz="100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Land</a:t>
                      </a:r>
                      <a:r>
                        <a:rPr sz="100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Registry</a:t>
                      </a:r>
                      <a:r>
                        <a:rPr sz="100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and</a:t>
                      </a:r>
                      <a:r>
                        <a:rPr sz="100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draft</a:t>
                      </a:r>
                      <a:r>
                        <a:rPr sz="100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changes</a:t>
                      </a:r>
                      <a:r>
                        <a:rPr sz="100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to</a:t>
                      </a:r>
                      <a:r>
                        <a:rPr sz="100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be</a:t>
                      </a:r>
                      <a:r>
                        <a:rPr sz="100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made</a:t>
                      </a:r>
                      <a:r>
                        <a:rPr sz="100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to</a:t>
                      </a:r>
                      <a:r>
                        <a:rPr sz="100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spc="-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register</a:t>
                      </a:r>
                      <a:r>
                        <a:rPr sz="100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are</a:t>
                      </a:r>
                      <a:r>
                        <a:rPr sz="100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approved</a:t>
                      </a:r>
                      <a:r>
                        <a:rPr sz="100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by</a:t>
                      </a:r>
                      <a:r>
                        <a:rPr sz="100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00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Registry.</a:t>
                      </a:r>
                      <a:endParaRPr sz="1000">
                        <a:latin typeface="Sabon LT Pro"/>
                        <a:cs typeface="Sabon LT Pro"/>
                      </a:endParaRPr>
                    </a:p>
                  </a:txBody>
                  <a:tcPr marL="0" marR="0" marT="12065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1239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Final</a:t>
                      </a:r>
                      <a:r>
                        <a:rPr sz="100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searches.</a:t>
                      </a:r>
                      <a:endParaRPr sz="1000">
                        <a:latin typeface="Sabon LT Pro"/>
                        <a:cs typeface="Sabon LT Pro"/>
                      </a:endParaRPr>
                    </a:p>
                  </a:txBody>
                  <a:tcPr marL="0" marR="0" marT="37465" marB="0"/>
                </a:tc>
                <a:tc>
                  <a:txBody>
                    <a:bodyPr/>
                    <a:lstStyle/>
                    <a:p>
                      <a:pPr marL="31750" marR="36830">
                        <a:lnSpc>
                          <a:spcPct val="116599"/>
                        </a:lnSpc>
                        <a:spcBef>
                          <a:spcPts val="95"/>
                        </a:spcBef>
                      </a:pP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No</a:t>
                      </a:r>
                      <a:r>
                        <a:rPr sz="1000" spc="1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need</a:t>
                      </a:r>
                      <a:r>
                        <a:rPr sz="1000" spc="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for</a:t>
                      </a:r>
                      <a:r>
                        <a:rPr sz="1000" spc="1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final</a:t>
                      </a:r>
                      <a:r>
                        <a:rPr sz="1000" spc="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Land</a:t>
                      </a:r>
                      <a:r>
                        <a:rPr sz="1000" spc="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Registry</a:t>
                      </a:r>
                      <a:r>
                        <a:rPr sz="1000" spc="1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search;</a:t>
                      </a:r>
                      <a:r>
                        <a:rPr sz="1000" spc="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000" spc="1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title</a:t>
                      </a:r>
                      <a:r>
                        <a:rPr sz="1000" spc="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is</a:t>
                      </a:r>
                      <a:r>
                        <a:rPr sz="1000" spc="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frozen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and</a:t>
                      </a:r>
                      <a:r>
                        <a:rPr sz="100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there</a:t>
                      </a:r>
                      <a:r>
                        <a:rPr sz="100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is</a:t>
                      </a:r>
                      <a:r>
                        <a:rPr sz="100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an</a:t>
                      </a:r>
                      <a:r>
                        <a:rPr sz="100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entry</a:t>
                      </a:r>
                      <a:r>
                        <a:rPr sz="100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protecting</a:t>
                      </a:r>
                      <a:r>
                        <a:rPr sz="100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00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contract,</a:t>
                      </a:r>
                      <a:r>
                        <a:rPr sz="1000" spc="-1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but</a:t>
                      </a:r>
                      <a:r>
                        <a:rPr sz="100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spc="-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bankruptcy</a:t>
                      </a:r>
                      <a:r>
                        <a:rPr sz="100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search</a:t>
                      </a:r>
                      <a:r>
                        <a:rPr sz="100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will</a:t>
                      </a:r>
                      <a:r>
                        <a:rPr sz="100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be</a:t>
                      </a:r>
                      <a:r>
                        <a:rPr sz="100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required</a:t>
                      </a:r>
                      <a:r>
                        <a:rPr sz="100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against</a:t>
                      </a:r>
                      <a:r>
                        <a:rPr sz="100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00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borrowers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to</a:t>
                      </a:r>
                      <a:r>
                        <a:rPr sz="100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protect</a:t>
                      </a:r>
                      <a:r>
                        <a:rPr sz="100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any</a:t>
                      </a:r>
                      <a:r>
                        <a:rPr sz="100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lenders.</a:t>
                      </a:r>
                      <a:r>
                        <a:rPr sz="100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(A</a:t>
                      </a:r>
                      <a:r>
                        <a:rPr sz="100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company</a:t>
                      </a:r>
                      <a:r>
                        <a:rPr sz="100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search</a:t>
                      </a:r>
                      <a:r>
                        <a:rPr sz="100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will</a:t>
                      </a:r>
                      <a:r>
                        <a:rPr sz="100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still</a:t>
                      </a:r>
                      <a:r>
                        <a:rPr sz="100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spc="-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be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required</a:t>
                      </a:r>
                      <a:r>
                        <a:rPr sz="1000" spc="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if</a:t>
                      </a:r>
                      <a:r>
                        <a:rPr sz="100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00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seller</a:t>
                      </a:r>
                      <a:r>
                        <a:rPr sz="1000" spc="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is</a:t>
                      </a:r>
                      <a:r>
                        <a:rPr sz="100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</a:t>
                      </a:r>
                      <a:r>
                        <a:rPr sz="100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company—it</a:t>
                      </a:r>
                      <a:r>
                        <a:rPr sz="100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can</a:t>
                      </a:r>
                      <a:r>
                        <a:rPr sz="1000" spc="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be</a:t>
                      </a:r>
                      <a:r>
                        <a:rPr sz="100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completed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online</a:t>
                      </a:r>
                      <a:r>
                        <a:rPr sz="100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at</a:t>
                      </a:r>
                      <a:r>
                        <a:rPr sz="100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Companies</a:t>
                      </a:r>
                      <a:r>
                        <a:rPr sz="100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House.)</a:t>
                      </a:r>
                      <a:endParaRPr sz="1000">
                        <a:latin typeface="Sabon LT Pro"/>
                        <a:cs typeface="Sabon LT Pro"/>
                      </a:endParaRPr>
                    </a:p>
                  </a:txBody>
                  <a:tcPr marL="0" marR="0" marT="12065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12115">
                <a:tc>
                  <a:txBody>
                    <a:bodyPr/>
                    <a:lstStyle/>
                    <a:p>
                      <a:pPr marR="107950">
                        <a:lnSpc>
                          <a:spcPct val="116599"/>
                        </a:lnSpc>
                        <a:spcBef>
                          <a:spcPts val="95"/>
                        </a:spcBef>
                      </a:pP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00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seller</a:t>
                      </a:r>
                      <a:r>
                        <a:rPr sz="100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signs</a:t>
                      </a:r>
                      <a:r>
                        <a:rPr sz="100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00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transfer</a:t>
                      </a:r>
                      <a:r>
                        <a:rPr sz="100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in</a:t>
                      </a:r>
                      <a:r>
                        <a:rPr sz="100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readiness</a:t>
                      </a:r>
                      <a:r>
                        <a:rPr sz="100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spc="-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for </a:t>
                      </a:r>
                      <a:r>
                        <a:rPr sz="100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completion.</a:t>
                      </a:r>
                      <a:endParaRPr sz="1000">
                        <a:latin typeface="Sabon LT Pro"/>
                        <a:cs typeface="Sabon LT Pro"/>
                      </a:endParaRPr>
                    </a:p>
                  </a:txBody>
                  <a:tcPr marL="0" marR="0" marT="12065" marB="0"/>
                </a:tc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No</a:t>
                      </a:r>
                      <a:r>
                        <a:rPr sz="100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further</a:t>
                      </a:r>
                      <a:r>
                        <a:rPr sz="100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signatures</a:t>
                      </a:r>
                      <a:r>
                        <a:rPr sz="100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required.</a:t>
                      </a:r>
                      <a:endParaRPr sz="1000">
                        <a:latin typeface="Sabon LT Pro"/>
                        <a:cs typeface="Sabon LT Pro"/>
                      </a:endParaRPr>
                    </a:p>
                  </a:txBody>
                  <a:tcPr marL="0" marR="0" marT="37465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87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000" b="1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Completion</a:t>
                      </a:r>
                      <a:r>
                        <a:rPr sz="1000" b="1" spc="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b="1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and</a:t>
                      </a:r>
                      <a:r>
                        <a:rPr sz="1000" b="1" spc="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b="1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post-completion</a:t>
                      </a:r>
                      <a:r>
                        <a:rPr sz="1000" b="1" spc="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b="1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stage</a:t>
                      </a:r>
                      <a:endParaRPr sz="1000">
                        <a:latin typeface="Sabon LT Pro"/>
                        <a:cs typeface="Sabon LT Pro"/>
                      </a:endParaRPr>
                    </a:p>
                  </a:txBody>
                  <a:tcPr marL="0" marR="0" marT="38735" marB="0"/>
                </a:tc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000" b="1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Completion</a:t>
                      </a:r>
                      <a:r>
                        <a:rPr sz="1000" b="1" spc="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b="1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and</a:t>
                      </a:r>
                      <a:r>
                        <a:rPr sz="1000" b="1" spc="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b="1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post-completion</a:t>
                      </a:r>
                      <a:r>
                        <a:rPr sz="1000" b="1" spc="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b="1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stage</a:t>
                      </a:r>
                      <a:endParaRPr sz="1000">
                        <a:latin typeface="Sabon LT Pro"/>
                        <a:cs typeface="Sabon LT Pro"/>
                      </a:endParaRPr>
                    </a:p>
                  </a:txBody>
                  <a:tcPr marL="0" marR="0" marT="38735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92405">
                <a:tc>
                  <a:txBody>
                    <a:bodyPr/>
                    <a:lstStyle/>
                    <a:p>
                      <a:pPr>
                        <a:lnSpc>
                          <a:spcPts val="1130"/>
                        </a:lnSpc>
                        <a:spcBef>
                          <a:spcPts val="285"/>
                        </a:spcBef>
                      </a:pPr>
                      <a:r>
                        <a:rPr sz="1000" i="1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Completion</a:t>
                      </a:r>
                      <a:endParaRPr sz="1000">
                        <a:latin typeface="Sabon LT Pro"/>
                        <a:cs typeface="Sabon LT Pro"/>
                      </a:endParaRPr>
                    </a:p>
                  </a:txBody>
                  <a:tcPr marL="0" marR="0" marT="36195" marB="0"/>
                </a:tc>
                <a:tc>
                  <a:txBody>
                    <a:bodyPr/>
                    <a:lstStyle/>
                    <a:p>
                      <a:pPr marL="31750">
                        <a:lnSpc>
                          <a:spcPts val="1130"/>
                        </a:lnSpc>
                        <a:spcBef>
                          <a:spcPts val="285"/>
                        </a:spcBef>
                      </a:pPr>
                      <a:r>
                        <a:rPr sz="1000" i="1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Completion</a:t>
                      </a:r>
                      <a:endParaRPr sz="1000" dirty="0">
                        <a:latin typeface="Sabon LT Pro"/>
                        <a:cs typeface="Sabon LT Pro"/>
                      </a:endParaRPr>
                    </a:p>
                  </a:txBody>
                  <a:tcPr marL="0" marR="0" marT="36195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Table 1.1 </a:t>
            </a:r>
            <a:r>
              <a:rPr lang="en-US" dirty="0"/>
              <a:t>(Continued</a:t>
            </a:r>
            <a:r>
              <a:rPr lang="en-US" dirty="0" smtClean="0"/>
              <a:t>) 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12110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 title="Table 1.1 Paper-based conveyancing and e-conveyancing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1713530"/>
              </p:ext>
            </p:extLst>
          </p:nvPr>
        </p:nvGraphicFramePr>
        <p:xfrm>
          <a:off x="3189424" y="2096253"/>
          <a:ext cx="5791200" cy="258762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120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791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6225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85"/>
                        </a:spcBef>
                      </a:pPr>
                      <a:r>
                        <a:rPr sz="1000" b="1" spc="-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Paper-</a:t>
                      </a:r>
                      <a:r>
                        <a:rPr sz="1000" b="1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based</a:t>
                      </a:r>
                      <a:r>
                        <a:rPr sz="1000" b="1" spc="7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b="1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conveyancing</a:t>
                      </a:r>
                      <a:endParaRPr sz="1000">
                        <a:latin typeface="Sabon LT Pro"/>
                        <a:cs typeface="Sabon LT Pro"/>
                      </a:endParaRPr>
                    </a:p>
                  </a:txBody>
                  <a:tcPr marL="0" marR="0" marT="36195" marB="0"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6990">
                        <a:lnSpc>
                          <a:spcPct val="100000"/>
                        </a:lnSpc>
                        <a:spcBef>
                          <a:spcPts val="285"/>
                        </a:spcBef>
                      </a:pPr>
                      <a:r>
                        <a:rPr sz="1000" b="1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E-</a:t>
                      </a:r>
                      <a:r>
                        <a:rPr sz="1000" b="1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conveyancing</a:t>
                      </a:r>
                      <a:endParaRPr sz="1000">
                        <a:latin typeface="Sabon LT Pro"/>
                        <a:cs typeface="Sabon LT Pro"/>
                      </a:endParaRPr>
                    </a:p>
                  </a:txBody>
                  <a:tcPr marL="0" marR="0" marT="36195" marB="0"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05560">
                <a:tc>
                  <a:txBody>
                    <a:bodyPr/>
                    <a:lstStyle/>
                    <a:p>
                      <a:pPr marR="57150">
                        <a:lnSpc>
                          <a:spcPct val="116599"/>
                        </a:lnSpc>
                        <a:spcBef>
                          <a:spcPts val="115"/>
                        </a:spcBef>
                      </a:pP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00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transfer</a:t>
                      </a:r>
                      <a:r>
                        <a:rPr sz="100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deed</a:t>
                      </a:r>
                      <a:r>
                        <a:rPr sz="100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is</a:t>
                      </a:r>
                      <a:r>
                        <a:rPr sz="100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signed,</a:t>
                      </a:r>
                      <a:r>
                        <a:rPr sz="100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dated,</a:t>
                      </a:r>
                      <a:r>
                        <a:rPr sz="100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spc="-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and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delivered</a:t>
                      </a:r>
                      <a:r>
                        <a:rPr sz="1000" spc="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to</a:t>
                      </a:r>
                      <a:r>
                        <a:rPr sz="100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effect</a:t>
                      </a:r>
                      <a:r>
                        <a:rPr sz="100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completion</a:t>
                      </a:r>
                      <a:r>
                        <a:rPr sz="1000" spc="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and</a:t>
                      </a:r>
                      <a:r>
                        <a:rPr sz="100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00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deeds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passed</a:t>
                      </a:r>
                      <a:r>
                        <a:rPr sz="1000" spc="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over</a:t>
                      </a:r>
                      <a:r>
                        <a:rPr sz="1000" spc="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to</a:t>
                      </a:r>
                      <a:r>
                        <a:rPr sz="100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000" spc="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buyer’s</a:t>
                      </a:r>
                      <a:r>
                        <a:rPr sz="1000" spc="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practitioner</a:t>
                      </a:r>
                      <a:r>
                        <a:rPr sz="100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spc="-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with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undertakings</a:t>
                      </a:r>
                      <a:r>
                        <a:rPr sz="100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to</a:t>
                      </a:r>
                      <a:r>
                        <a:rPr sz="100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pay</a:t>
                      </a:r>
                      <a:r>
                        <a:rPr sz="100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off</a:t>
                      </a:r>
                      <a:r>
                        <a:rPr sz="100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mortgages</a:t>
                      </a:r>
                      <a:r>
                        <a:rPr sz="100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and</a:t>
                      </a:r>
                      <a:r>
                        <a:rPr sz="100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spc="-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to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pass</a:t>
                      </a:r>
                      <a:r>
                        <a:rPr sz="100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over</a:t>
                      </a:r>
                      <a:r>
                        <a:rPr sz="100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forms</a:t>
                      </a:r>
                      <a:r>
                        <a:rPr sz="100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DS1</a:t>
                      </a:r>
                      <a:r>
                        <a:rPr sz="100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and</a:t>
                      </a:r>
                      <a:r>
                        <a:rPr sz="100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END1.</a:t>
                      </a:r>
                      <a:r>
                        <a:rPr sz="100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Payments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are</a:t>
                      </a:r>
                      <a:r>
                        <a:rPr sz="1000" spc="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made</a:t>
                      </a:r>
                      <a:r>
                        <a:rPr sz="100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either</a:t>
                      </a:r>
                      <a:r>
                        <a:rPr sz="100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by</a:t>
                      </a:r>
                      <a:r>
                        <a:rPr sz="100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bank</a:t>
                      </a:r>
                      <a:r>
                        <a:rPr sz="100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transfer,</a:t>
                      </a:r>
                      <a:r>
                        <a:rPr sz="1000" spc="-1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banker’s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draft,</a:t>
                      </a:r>
                      <a:r>
                        <a:rPr sz="1000" spc="-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or</a:t>
                      </a:r>
                      <a:r>
                        <a:rPr sz="100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cheque.</a:t>
                      </a:r>
                      <a:endParaRPr sz="1000">
                        <a:latin typeface="Sabon LT Pro"/>
                        <a:cs typeface="Sabon LT Pro"/>
                      </a:endParaRPr>
                    </a:p>
                  </a:txBody>
                  <a:tcPr marL="0" marR="0" marT="14605" marB="0">
                    <a:lnT w="6350">
                      <a:solidFill>
                        <a:srgbClr val="231F2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46990" marR="13970">
                        <a:lnSpc>
                          <a:spcPct val="116599"/>
                        </a:lnSpc>
                        <a:spcBef>
                          <a:spcPts val="115"/>
                        </a:spcBef>
                      </a:pP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There</a:t>
                      </a:r>
                      <a:r>
                        <a:rPr sz="1000" spc="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is</a:t>
                      </a:r>
                      <a:r>
                        <a:rPr sz="1000" spc="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no</a:t>
                      </a:r>
                      <a:r>
                        <a:rPr sz="1000" spc="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need</a:t>
                      </a:r>
                      <a:r>
                        <a:rPr sz="1000" spc="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for</a:t>
                      </a:r>
                      <a:r>
                        <a:rPr sz="1000" spc="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</a:t>
                      </a:r>
                      <a:r>
                        <a:rPr sz="1000" spc="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transfer</a:t>
                      </a:r>
                      <a:r>
                        <a:rPr sz="1000" spc="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and</a:t>
                      </a:r>
                      <a:r>
                        <a:rPr sz="1000" spc="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there</a:t>
                      </a:r>
                      <a:r>
                        <a:rPr sz="1000" spc="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are</a:t>
                      </a:r>
                      <a:r>
                        <a:rPr sz="1000" spc="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no</a:t>
                      </a:r>
                      <a:r>
                        <a:rPr sz="1000" spc="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deeds.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Once</a:t>
                      </a:r>
                      <a:r>
                        <a:rPr sz="100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all</a:t>
                      </a:r>
                      <a:r>
                        <a:rPr sz="100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parties</a:t>
                      </a:r>
                      <a:r>
                        <a:rPr sz="100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are</a:t>
                      </a:r>
                      <a:r>
                        <a:rPr sz="100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advised,</a:t>
                      </a:r>
                      <a:r>
                        <a:rPr sz="1000" spc="-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Land</a:t>
                      </a:r>
                      <a:r>
                        <a:rPr sz="100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Registry</a:t>
                      </a:r>
                      <a:r>
                        <a:rPr sz="100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will</a:t>
                      </a:r>
                      <a:r>
                        <a:rPr sz="100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complete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00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change</a:t>
                      </a:r>
                      <a:r>
                        <a:rPr sz="100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of</a:t>
                      </a:r>
                      <a:r>
                        <a:rPr sz="100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ownership</a:t>
                      </a:r>
                      <a:r>
                        <a:rPr sz="100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by</a:t>
                      </a:r>
                      <a:r>
                        <a:rPr sz="100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making</a:t>
                      </a:r>
                      <a:r>
                        <a:rPr sz="100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00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draft</a:t>
                      </a:r>
                      <a:r>
                        <a:rPr sz="100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entries</a:t>
                      </a:r>
                      <a:r>
                        <a:rPr sz="100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spc="-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of</a:t>
                      </a:r>
                      <a:r>
                        <a:rPr sz="1000" spc="5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00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formal</a:t>
                      </a:r>
                      <a:r>
                        <a:rPr sz="100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details</a:t>
                      </a:r>
                      <a:r>
                        <a:rPr sz="100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of</a:t>
                      </a:r>
                      <a:r>
                        <a:rPr sz="100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title</a:t>
                      </a:r>
                      <a:r>
                        <a:rPr sz="100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and</a:t>
                      </a:r>
                      <a:r>
                        <a:rPr sz="100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ownership</a:t>
                      </a:r>
                      <a:r>
                        <a:rPr sz="100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on</a:t>
                      </a:r>
                      <a:r>
                        <a:rPr sz="100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00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e-</a:t>
                      </a:r>
                      <a:r>
                        <a:rPr sz="100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register.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Payments</a:t>
                      </a:r>
                      <a:r>
                        <a:rPr sz="100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are</a:t>
                      </a:r>
                      <a:r>
                        <a:rPr sz="100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made</a:t>
                      </a:r>
                      <a:r>
                        <a:rPr sz="100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by</a:t>
                      </a:r>
                      <a:r>
                        <a:rPr sz="100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e-settlement, including</a:t>
                      </a:r>
                      <a:r>
                        <a:rPr sz="1000" spc="4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redemption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monies,</a:t>
                      </a:r>
                      <a:r>
                        <a:rPr sz="1000" spc="-1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fees,</a:t>
                      </a:r>
                      <a:r>
                        <a:rPr sz="100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spc="-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SDLT,</a:t>
                      </a:r>
                      <a:r>
                        <a:rPr sz="1000" spc="-1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and</a:t>
                      </a:r>
                      <a:r>
                        <a:rPr sz="100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costs—the</a:t>
                      </a:r>
                      <a:r>
                        <a:rPr sz="100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EFT</a:t>
                      </a:r>
                      <a:r>
                        <a:rPr sz="100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system.</a:t>
                      </a:r>
                      <a:endParaRPr sz="1000">
                        <a:latin typeface="Sabon LT Pro"/>
                        <a:cs typeface="Sabon LT Pro"/>
                      </a:endParaRPr>
                    </a:p>
                  </a:txBody>
                  <a:tcPr marL="0" marR="0" marT="14605" marB="0">
                    <a:lnT w="6350">
                      <a:solidFill>
                        <a:srgbClr val="231F20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85"/>
                        </a:spcBef>
                      </a:pPr>
                      <a:r>
                        <a:rPr sz="1000" i="1" spc="-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Post-</a:t>
                      </a:r>
                      <a:r>
                        <a:rPr sz="1000" i="1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completion</a:t>
                      </a:r>
                      <a:endParaRPr sz="1000">
                        <a:latin typeface="Sabon LT Pro"/>
                        <a:cs typeface="Sabon LT Pro"/>
                      </a:endParaRPr>
                    </a:p>
                  </a:txBody>
                  <a:tcPr marL="0" marR="0" marT="36195" marB="0"/>
                </a:tc>
                <a:tc>
                  <a:txBody>
                    <a:bodyPr/>
                    <a:lstStyle/>
                    <a:p>
                      <a:pPr marL="46990">
                        <a:lnSpc>
                          <a:spcPct val="100000"/>
                        </a:lnSpc>
                        <a:spcBef>
                          <a:spcPts val="285"/>
                        </a:spcBef>
                      </a:pPr>
                      <a:r>
                        <a:rPr sz="1000" i="1" spc="-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Post-</a:t>
                      </a:r>
                      <a:r>
                        <a:rPr sz="1000" i="1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completion</a:t>
                      </a:r>
                      <a:endParaRPr sz="1000">
                        <a:latin typeface="Sabon LT Pro"/>
                        <a:cs typeface="Sabon LT Pro"/>
                      </a:endParaRPr>
                    </a:p>
                  </a:txBody>
                  <a:tcPr marL="0" marR="0" marT="36195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84860">
                <a:tc>
                  <a:txBody>
                    <a:bodyPr/>
                    <a:lstStyle/>
                    <a:p>
                      <a:pPr marR="39370">
                        <a:lnSpc>
                          <a:spcPct val="116599"/>
                        </a:lnSpc>
                        <a:spcBef>
                          <a:spcPts val="95"/>
                        </a:spcBef>
                      </a:pP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SDLT</a:t>
                      </a:r>
                      <a:r>
                        <a:rPr sz="1000" spc="1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paid.</a:t>
                      </a:r>
                      <a:r>
                        <a:rPr sz="1000" spc="-1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Land</a:t>
                      </a:r>
                      <a:r>
                        <a:rPr sz="1000" spc="1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registration</a:t>
                      </a:r>
                      <a:r>
                        <a:rPr sz="1000" spc="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application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made,</a:t>
                      </a:r>
                      <a:r>
                        <a:rPr sz="1000" spc="-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it</a:t>
                      </a:r>
                      <a:r>
                        <a:rPr sz="100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is</a:t>
                      </a:r>
                      <a:r>
                        <a:rPr sz="100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hoped, in</a:t>
                      </a:r>
                      <a:r>
                        <a:rPr sz="100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00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priority</a:t>
                      </a:r>
                      <a:r>
                        <a:rPr sz="100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period.</a:t>
                      </a:r>
                      <a:r>
                        <a:rPr sz="1000" spc="-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spc="-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Registry</a:t>
                      </a:r>
                      <a:r>
                        <a:rPr sz="100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updates</a:t>
                      </a:r>
                      <a:r>
                        <a:rPr sz="100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00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title</a:t>
                      </a:r>
                      <a:r>
                        <a:rPr sz="100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and</a:t>
                      </a:r>
                      <a:r>
                        <a:rPr sz="100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issues</a:t>
                      </a:r>
                      <a:r>
                        <a:rPr sz="100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</a:t>
                      </a:r>
                      <a:r>
                        <a:rPr sz="1000" spc="-1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Title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Information</a:t>
                      </a:r>
                      <a:r>
                        <a:rPr sz="1000" spc="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Document.</a:t>
                      </a:r>
                      <a:endParaRPr sz="1000">
                        <a:latin typeface="Sabon LT Pro"/>
                        <a:cs typeface="Sabon LT Pro"/>
                      </a:endParaRPr>
                    </a:p>
                  </a:txBody>
                  <a:tcPr marL="0" marR="0" marT="12065" marB="0">
                    <a:lnB w="9525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6990" marR="11430">
                        <a:lnSpc>
                          <a:spcPct val="116599"/>
                        </a:lnSpc>
                        <a:spcBef>
                          <a:spcPts val="95"/>
                        </a:spcBef>
                      </a:pP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Unless</a:t>
                      </a:r>
                      <a:r>
                        <a:rPr sz="1000" spc="1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000" spc="1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title</a:t>
                      </a:r>
                      <a:r>
                        <a:rPr sz="1000" spc="1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is</a:t>
                      </a:r>
                      <a:r>
                        <a:rPr sz="1000" spc="1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for</a:t>
                      </a:r>
                      <a:r>
                        <a:rPr sz="1000" spc="1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first</a:t>
                      </a:r>
                      <a:r>
                        <a:rPr sz="1000" spc="1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registration,</a:t>
                      </a:r>
                      <a:r>
                        <a:rPr sz="1000" spc="-2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there</a:t>
                      </a:r>
                      <a:r>
                        <a:rPr sz="1000" spc="1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is</a:t>
                      </a:r>
                      <a:r>
                        <a:rPr sz="1000" spc="1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nothing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further</a:t>
                      </a:r>
                      <a:r>
                        <a:rPr sz="100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to</a:t>
                      </a:r>
                      <a:r>
                        <a:rPr sz="100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be</a:t>
                      </a:r>
                      <a:r>
                        <a:rPr sz="100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done.</a:t>
                      </a:r>
                      <a:r>
                        <a:rPr sz="1000" spc="-5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00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title</a:t>
                      </a:r>
                      <a:r>
                        <a:rPr sz="100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has</a:t>
                      </a:r>
                      <a:r>
                        <a:rPr sz="100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been</a:t>
                      </a:r>
                      <a:r>
                        <a:rPr sz="100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instantly</a:t>
                      </a:r>
                      <a:r>
                        <a:rPr sz="100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updated</a:t>
                      </a:r>
                      <a:r>
                        <a:rPr sz="1000" spc="3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spc="-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at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completion.</a:t>
                      </a:r>
                      <a:r>
                        <a:rPr sz="1000" spc="-5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</a:t>
                      </a:r>
                      <a:r>
                        <a:rPr sz="100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title</a:t>
                      </a:r>
                      <a:r>
                        <a:rPr sz="100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can</a:t>
                      </a:r>
                      <a:r>
                        <a:rPr sz="100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be</a:t>
                      </a:r>
                      <a:r>
                        <a:rPr sz="100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accessed</a:t>
                      </a:r>
                      <a:r>
                        <a:rPr sz="100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electronically</a:t>
                      </a:r>
                      <a:r>
                        <a:rPr sz="1000" spc="3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on</a:t>
                      </a:r>
                      <a:r>
                        <a:rPr sz="1000" spc="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spc="-2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the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open-to-the-public</a:t>
                      </a:r>
                      <a:r>
                        <a:rPr sz="1000" spc="55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land</a:t>
                      </a:r>
                      <a:r>
                        <a:rPr sz="1000" spc="6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 </a:t>
                      </a:r>
                      <a:r>
                        <a:rPr sz="1000" spc="-10" dirty="0">
                          <a:solidFill>
                            <a:srgbClr val="231F20"/>
                          </a:solidFill>
                          <a:latin typeface="Sabon LT Pro"/>
                          <a:cs typeface="Sabon LT Pro"/>
                        </a:rPr>
                        <a:t>register.</a:t>
                      </a:r>
                      <a:endParaRPr sz="1000" dirty="0">
                        <a:latin typeface="Sabon LT Pro"/>
                        <a:cs typeface="Sabon LT Pro"/>
                      </a:endParaRPr>
                    </a:p>
                  </a:txBody>
                  <a:tcPr marL="0" marR="0" marT="12065" marB="0">
                    <a:lnB w="9525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Table 1.1 </a:t>
            </a:r>
            <a:r>
              <a:rPr lang="en-US" dirty="0" smtClean="0"/>
              <a:t>(Continued)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083231120"/>
      </p:ext>
    </p:extLst>
  </p:cSld>
  <p:clrMapOvr>
    <a:masterClrMapping/>
  </p:clrMapOvr>
</p:sld>
</file>

<file path=ppt/theme/theme1.xml><?xml version="1.0" encoding="utf-8"?>
<a:theme xmlns:a="http://schemas.openxmlformats.org/drawingml/2006/main" name="Text Content Templates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xford Template 2020-05-05" id="{B78F6A64-C076-4E15-90E5-9A59F0E29698}" vid="{18DFF3BF-7F46-4B14-BD35-A03A29764567}"/>
    </a:ext>
  </a:extLst>
</a:theme>
</file>

<file path=ppt/theme/theme2.xml><?xml version="1.0" encoding="utf-8"?>
<a:theme xmlns:a="http://schemas.openxmlformats.org/drawingml/2006/main" name="Figure-Only Templates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xford Template 2020-05-05" id="{B78F6A64-C076-4E15-90E5-9A59F0E29698}" vid="{18DFF3BF-7F46-4B14-BD35-A03A29764567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8900F5E31C89A48940A57403082843D" ma:contentTypeVersion="20" ma:contentTypeDescription="Create a new document." ma:contentTypeScope="" ma:versionID="88874d72363f998fddc7eb7299333ae6">
  <xsd:schema xmlns:xsd="http://www.w3.org/2001/XMLSchema" xmlns:xs="http://www.w3.org/2001/XMLSchema" xmlns:p="http://schemas.microsoft.com/office/2006/metadata/properties" xmlns:ns1="http://schemas.microsoft.com/sharepoint/v3" xmlns:ns2="37b7e42e-eaac-4c0c-b7ab-65d932e301c3" xmlns:ns3="7c20e60f-09c9-4b20-a5fa-550b7d980542" targetNamespace="http://schemas.microsoft.com/office/2006/metadata/properties" ma:root="true" ma:fieldsID="06086891c1d7afe90fabd02406972d02" ns1:_="" ns2:_="" ns3:_="">
    <xsd:import namespace="http://schemas.microsoft.com/sharepoint/v3"/>
    <xsd:import namespace="37b7e42e-eaac-4c0c-b7ab-65d932e301c3"/>
    <xsd:import namespace="7c20e60f-09c9-4b20-a5fa-550b7d98054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ForpracticeorgradableforLMS_x003f_" minOccurs="0"/>
                <xsd:element ref="ns2:MediaServiceObjectDetectorVersions" minOccurs="0"/>
                <xsd:element ref="ns2:MediaServiceLocation" minOccurs="0"/>
                <xsd:element ref="ns1:_ip_UnifiedCompliancePolicyProperties" minOccurs="0"/>
                <xsd:element ref="ns1:_ip_UnifiedCompliancePolicyUIAction" minOccurs="0"/>
                <xsd:element ref="ns2:CanthisbeconvertedbyStraive" minOccurs="0"/>
                <xsd:element ref="ns2:Dat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3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4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7b7e42e-eaac-4c0c-b7ab-65d932e301c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ff217fd5-6bb5-4de3-bf71-ef5eb62cb52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ForpracticeorgradableforLMS_x003f_" ma:index="20" nillable="true" ma:displayName="For practice or gradable for LMS?" ma:format="Dropdown" ma:internalName="ForpracticeorgradableforLMS_x003f_">
      <xsd:simpleType>
        <xsd:restriction base="dms:Choice">
          <xsd:enumeration value="For Practice"/>
          <xsd:enumeration value="For Grading"/>
          <xsd:enumeration value="For Practice OR Grading"/>
        </xsd:restriction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CanthisbeconvertedbyStraive" ma:index="25" nillable="true" ma:displayName="Can be converted by Straive" ma:default="No" ma:format="Dropdown" ma:internalName="CanthisbeconvertedbyStraive">
      <xsd:simpleType>
        <xsd:restriction base="dms:Choice">
          <xsd:enumeration value="Yes"/>
          <xsd:enumeration value="No"/>
        </xsd:restriction>
      </xsd:simpleType>
    </xsd:element>
    <xsd:element name="Date" ma:index="26" nillable="true" ma:displayName="Date" ma:format="DateOnly" ma:internalName="Date">
      <xsd:simpleType>
        <xsd:restriction base="dms:DateTime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0e60f-09c9-4b20-a5fa-550b7d980542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6927d970-8a6b-4b37-beb7-fd1884633f11}" ma:internalName="TaxCatchAll" ma:showField="CatchAllData" ma:web="7c20e60f-09c9-4b20-a5fa-550b7d98054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CanthisbeconvertedbyStraive xmlns="37b7e42e-eaac-4c0c-b7ab-65d932e301c3">No</CanthisbeconvertedbyStraive>
    <Date xmlns="37b7e42e-eaac-4c0c-b7ab-65d932e301c3" xsi:nil="true"/>
    <TaxCatchAll xmlns="7c20e60f-09c9-4b20-a5fa-550b7d980542" xsi:nil="true"/>
    <_ip_UnifiedCompliancePolicyProperties xmlns="http://schemas.microsoft.com/sharepoint/v3" xsi:nil="true"/>
    <ForpracticeorgradableforLMS_x003f_ xmlns="37b7e42e-eaac-4c0c-b7ab-65d932e301c3" xsi:nil="true"/>
    <lcf76f155ced4ddcb4097134ff3c332f xmlns="37b7e42e-eaac-4c0c-b7ab-65d932e301c3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A0C7294-7197-49BE-BA5F-E21BA21E5698}"/>
</file>

<file path=customXml/itemProps2.xml><?xml version="1.0" encoding="utf-8"?>
<ds:datastoreItem xmlns:ds="http://schemas.openxmlformats.org/officeDocument/2006/customXml" ds:itemID="{2856919D-3723-464B-9967-427A087CBD61}">
  <ds:schemaRefs>
    <ds:schemaRef ds:uri="http://purl.org/dc/dcmitype/"/>
    <ds:schemaRef ds:uri="fd39d560-5c7d-4158-98a0-f420f8fdebce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a6c716b4-9090-4de7-aadc-2aa5f812ad24"/>
    <ds:schemaRef ds:uri="http://schemas.microsoft.com/office/infopath/2007/PartnerControls"/>
    <ds:schemaRef ds:uri="http://purl.org/dc/terms/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6B57C1AB-C2BF-4446-AECB-681D5785527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Oxford Template 2020-05-05</Template>
  <TotalTime>278</TotalTime>
  <Words>836</Words>
  <Application>Microsoft Office PowerPoint</Application>
  <PresentationFormat>Widescreen</PresentationFormat>
  <Paragraphs>68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ＭＳ Ｐゴシック</vt:lpstr>
      <vt:lpstr>Arial</vt:lpstr>
      <vt:lpstr>Calibri</vt:lpstr>
      <vt:lpstr>Sabon LT Pro</vt:lpstr>
      <vt:lpstr>Text Content Templates</vt:lpstr>
      <vt:lpstr>Figure-Only Templates</vt:lpstr>
      <vt:lpstr>A PRACTICAL APPROACH TO CONVEYANCING</vt:lpstr>
      <vt:lpstr>Figure 1.1 A conveyancing timeline</vt:lpstr>
      <vt:lpstr>Table 1.1 Paper-based conveyancing and e-conveyancing</vt:lpstr>
      <vt:lpstr>Table 1.1 (Continued) </vt:lpstr>
      <vt:lpstr>Table 1.1 (Continued)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Interplay</dc:title>
  <dc:creator>Oxford University Press</dc:creator>
  <cp:lastModifiedBy>MaleappaneSahayaraj Candidassane</cp:lastModifiedBy>
  <cp:revision>31</cp:revision>
  <dcterms:created xsi:type="dcterms:W3CDTF">2021-01-21T20:31:29Z</dcterms:created>
  <dcterms:modified xsi:type="dcterms:W3CDTF">2024-06-05T08:09:58Z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89f61502-7731-4690-a118-333634878cc9_Enabled">
    <vt:lpwstr>true</vt:lpwstr>
  </property>
  <property fmtid="{D5CDD505-2E9C-101B-9397-08002B2CF9AE}" pid="3" name="MSIP_Label_89f61502-7731-4690-a118-333634878cc9_SetDate">
    <vt:lpwstr>2020-04-27T21:10:48Z</vt:lpwstr>
  </property>
  <property fmtid="{D5CDD505-2E9C-101B-9397-08002B2CF9AE}" pid="4" name="MSIP_Label_89f61502-7731-4690-a118-333634878cc9_Method">
    <vt:lpwstr>Standard</vt:lpwstr>
  </property>
  <property fmtid="{D5CDD505-2E9C-101B-9397-08002B2CF9AE}" pid="5" name="MSIP_Label_89f61502-7731-4690-a118-333634878cc9_Name">
    <vt:lpwstr>Internal</vt:lpwstr>
  </property>
  <property fmtid="{D5CDD505-2E9C-101B-9397-08002B2CF9AE}" pid="6" name="MSIP_Label_89f61502-7731-4690-a118-333634878cc9_SiteId">
    <vt:lpwstr>91761b62-4c45-43f5-9f0e-be8ad9b551ff</vt:lpwstr>
  </property>
  <property fmtid="{D5CDD505-2E9C-101B-9397-08002B2CF9AE}" pid="7" name="MSIP_Label_89f61502-7731-4690-a118-333634878cc9_ActionId">
    <vt:lpwstr>69912cf1-8f32-4f1f-9ade-00009ae8a75a</vt:lpwstr>
  </property>
  <property fmtid="{D5CDD505-2E9C-101B-9397-08002B2CF9AE}" pid="8" name="MSIP_Label_89f61502-7731-4690-a118-333634878cc9_ContentBits">
    <vt:lpwstr>0</vt:lpwstr>
  </property>
  <property fmtid="{D5CDD505-2E9C-101B-9397-08002B2CF9AE}" pid="9" name="ContentTypeId">
    <vt:lpwstr>0x010100E8900F5E31C89A48940A57403082843D</vt:lpwstr>
  </property>
</Properties>
</file>