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  <p:sldMasterId id="2147483675" r:id="rId5"/>
  </p:sldMasterIdLst>
  <p:notesMasterIdLst>
    <p:notesMasterId r:id="rId11"/>
  </p:notesMasterIdLst>
  <p:handoutMasterIdLst>
    <p:handoutMasterId r:id="rId12"/>
  </p:handoutMasterIdLst>
  <p:sldIdLst>
    <p:sldId id="301" r:id="rId6"/>
    <p:sldId id="302" r:id="rId7"/>
    <p:sldId id="303" r:id="rId8"/>
    <p:sldId id="304" r:id="rId9"/>
    <p:sldId id="305" r:id="rId10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  <a:srgbClr val="014478"/>
    <a:srgbClr val="001B47"/>
    <a:srgbClr val="1F497D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4" autoAdjust="0"/>
    <p:restoredTop sz="82303" autoAdjust="0"/>
  </p:normalViewPr>
  <p:slideViewPr>
    <p:cSldViewPr snapToGrid="0" snapToObjects="1" showGuides="1">
      <p:cViewPr varScale="1">
        <p:scale>
          <a:sx n="87" d="100"/>
          <a:sy n="87" d="100"/>
        </p:scale>
        <p:origin x="51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484EFE-59B9-4DD1-9E31-555AF443E27A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E10CF-C023-475F-8DBA-2466A9B4A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C2DBE2-B7F6-4C15-91C1-319B21052016}" type="datetimeFigureOut">
              <a:rPr lang="en-US"/>
              <a:pPr>
                <a:defRPr/>
              </a:pPr>
              <a:t>6/6/2024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F973A6-1012-42FB-8183-4D3C37B2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12BA8A-E8E9-4511-909B-839A2B6A42F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5.1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Investigating an unregistered title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440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5.1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Investigating an unregistered title</a:t>
            </a:r>
            <a:endParaRPr lang="en-IN" dirty="0" smtClean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7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5.1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Investigating an unregistered title</a:t>
            </a:r>
            <a:endParaRPr lang="en-IN" dirty="0" smtClean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7531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5.1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Investigating an unregistered title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563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Oxford University Press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250507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0575" y="586409"/>
            <a:ext cx="11317356" cy="56653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algn="ctr">
              <a:defRPr sz="36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0851" y="1152525"/>
            <a:ext cx="11317816" cy="477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10609" y="1808921"/>
            <a:ext cx="4770784" cy="428376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031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4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63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5393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1A7EB-3577-43FD-9B2D-BCEA4F83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4AFEAB-6CC2-4F6A-8644-10935AED3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096" y="512748"/>
            <a:ext cx="11947020" cy="607605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602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42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7" r:id="rId2"/>
    <p:sldLayoutId id="2147483688" r:id="rId3"/>
    <p:sldLayoutId id="2147483689" r:id="rId4"/>
    <p:sldLayoutId id="214748369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69888"/>
          </a:xfrm>
          <a:prstGeom prst="rect">
            <a:avLst/>
          </a:prstGeom>
          <a:solidFill>
            <a:srgbClr val="001A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838200" y="952500"/>
            <a:ext cx="105156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352A1-3B59-4F46-8B27-7104614BE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39738" y="585788"/>
            <a:ext cx="11317287" cy="87945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A PRACTICAL APPROACH TO</a:t>
            </a:r>
            <a:br>
              <a:rPr lang="en-US" altLang="en-US" sz="2800" dirty="0" smtClean="0"/>
            </a:br>
            <a:r>
              <a:rPr lang="en-US" altLang="en-US" sz="3500" dirty="0" smtClean="0"/>
              <a:t>CONVEYANCING</a:t>
            </a:r>
            <a:endParaRPr lang="en-IN" altLang="en-US" sz="3500" dirty="0" smtClean="0"/>
          </a:p>
        </p:txBody>
      </p:sp>
      <p:sp>
        <p:nvSpPr>
          <p:cNvPr id="614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0850" y="1528743"/>
            <a:ext cx="11317288" cy="45085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By </a:t>
            </a:r>
            <a:r>
              <a:rPr lang="en-IN" altLang="en-US" dirty="0"/>
              <a:t>Mark B. Richards</a:t>
            </a:r>
            <a:endParaRPr lang="en-IN" altLang="en-US" dirty="0" smtClean="0"/>
          </a:p>
        </p:txBody>
      </p:sp>
      <p:pic>
        <p:nvPicPr>
          <p:cNvPr id="3" name="Picture 2" title="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78" y="2016199"/>
            <a:ext cx="3521045" cy="458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5.1 Investigating an unregistered tit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319785"/>
              </p:ext>
            </p:extLst>
          </p:nvPr>
        </p:nvGraphicFramePr>
        <p:xfrm>
          <a:off x="2749085" y="633338"/>
          <a:ext cx="6693535" cy="5552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03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9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40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2560" marR="111125">
                        <a:lnSpc>
                          <a:spcPct val="116700"/>
                        </a:lnSpc>
                        <a:spcBef>
                          <a:spcPts val="24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ABSTRACT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Flora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Nicholson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freehold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property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known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Corner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House’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Chiltern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Road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Pitton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County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Cornshire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3111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7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January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1980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62560" marR="131445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OFFICIAL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CERTIFICATE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search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HM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217432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against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Charles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revealing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subsisting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entries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1535">
                <a:tc>
                  <a:txBody>
                    <a:bodyPr/>
                    <a:lstStyle/>
                    <a:p>
                      <a:pPr marR="154940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13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January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1980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Stamp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£1,000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PD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Stamp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tc>
                  <a:txBody>
                    <a:bodyPr/>
                    <a:lstStyle/>
                    <a:p>
                      <a:pPr marL="162560" marR="12700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this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between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CHARLES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Corner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House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Chiltern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Road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Pitton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County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Cornshire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(thereinafter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1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vendor’)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BENJAMIN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EDWARDS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24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Rothesay</a:t>
                      </a:r>
                      <a:r>
                        <a:rPr sz="1150" spc="-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Avenue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Pitton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County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Cornshire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(thereinafter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1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purchaser’)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other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25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RECITING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seisin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agreement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sale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IT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WAS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WITNESSED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  <a:p>
                      <a:pPr marL="16256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follows: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07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1.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pursuance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agreement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consideration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sum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  <a:p>
                      <a:pPr marL="162560" marR="93980">
                        <a:lnSpc>
                          <a:spcPct val="116700"/>
                        </a:lnSpc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£50,000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paid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(receipt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acknowledged)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beneficial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owner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thereby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unto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81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ALL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premises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fronting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Chiltern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Road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Pitton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aforesaid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comprising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  <a:p>
                      <a:pPr marL="162560" marR="64135">
                        <a:lnSpc>
                          <a:spcPct val="116700"/>
                        </a:lnSpc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1.9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acres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thereabouts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delineated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described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plan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annexed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18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January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1975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between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(1)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Colin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Todd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(2)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Hugh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Bell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(hereinafter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Conveyance’)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ALSO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ALL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messuage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dwelling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house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erected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thereon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known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-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Corner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House’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Chiltern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Road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Pitton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aforesaid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TOGETHER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with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full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benefit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advantage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right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way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granted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over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along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road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shown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coloured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brown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plan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HOLD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unto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fee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simple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SUBJECT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covenants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conditions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contained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 marR="234950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2.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COVENANT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with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observe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perform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covenants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conditions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indemnify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ts val="1315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EXECUTED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both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parties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ATTESTED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5.1 </a:t>
            </a:r>
            <a:r>
              <a:rPr lang="en-US" dirty="0"/>
              <a:t>Investigating an unregistered 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7665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5.1 Investigating an unregistered tit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050855"/>
              </p:ext>
            </p:extLst>
          </p:nvPr>
        </p:nvGraphicFramePr>
        <p:xfrm>
          <a:off x="2717336" y="665961"/>
          <a:ext cx="6728459" cy="55530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18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09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7355">
                <a:tc>
                  <a:txBody>
                    <a:bodyPr/>
                    <a:lstStyle/>
                    <a:p>
                      <a:pPr marL="31750">
                        <a:lnSpc>
                          <a:spcPts val="1335"/>
                        </a:lnSpc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24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August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1990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070">
                        <a:lnSpc>
                          <a:spcPts val="1335"/>
                        </a:lnSpc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OFFICIAL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CERTIFICATE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search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HM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328557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  <a:p>
                      <a:pPr marL="17907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against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Benjamin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Edwards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revealing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subsisting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entries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966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October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1990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79070" marR="36830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this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between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BENJAMIN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EDWARDS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Corner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House’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Chiltern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Road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Pitton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County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Cornshire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(thereinafter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vendor’)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SHARON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  <a:p>
                      <a:pPr marL="179070" marR="397510">
                        <a:lnSpc>
                          <a:spcPct val="116700"/>
                        </a:lnSpc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49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Nobbs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Hill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Pitton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County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Cornshire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(thereinafter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purchaser’)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other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070" marR="75565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RECITING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seisin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agreement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sale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IT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WAS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WITNESSED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follows: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896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070" marR="40640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1.</a:t>
                      </a:r>
                      <a:r>
                        <a:rPr sz="1150" spc="-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pursuance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agreement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consideration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sum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£65,000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paid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(receipt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acknowledged)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beneficial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owner</a:t>
                      </a:r>
                      <a:r>
                        <a:rPr sz="1150" spc="-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thereby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conveyed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unto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r>
                        <a:rPr sz="1150" spc="-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ALL</a:t>
                      </a:r>
                      <a:r>
                        <a:rPr sz="1150" spc="-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THAT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before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abstracted premises</a:t>
                      </a:r>
                      <a:r>
                        <a:rPr sz="1150" spc="-7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together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with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dwelling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house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built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thereon</a:t>
                      </a:r>
                      <a:r>
                        <a:rPr sz="1150" spc="-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TOGETHER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with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full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benefit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advantage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before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abstracted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right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way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070" marR="136525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HOLD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unto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fee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simple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SUBJECT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covenants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conditions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contained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070" marR="238125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2.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COVENANT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with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observe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perform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covenants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conditions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indemnify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07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EXECUTED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both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parties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ATTESTED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4587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October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1990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79070" marR="24130">
                        <a:lnSpc>
                          <a:spcPct val="116700"/>
                        </a:lnSpc>
                        <a:spcBef>
                          <a:spcPts val="45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this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between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SHARON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(therein- after</a:t>
                      </a:r>
                      <a:r>
                        <a:rPr sz="1150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1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mortgagor’)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one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BLAKEY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BANK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LTD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10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High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Street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Blakey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(thereinafter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1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mortgagee’)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other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part.</a:t>
                      </a:r>
                      <a:r>
                        <a:rPr sz="1150" spc="-114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After</a:t>
                      </a:r>
                      <a:r>
                        <a:rPr sz="115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reciting seisin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fee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simple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IT</a:t>
                      </a:r>
                      <a:r>
                        <a:rPr sz="1150" spc="-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WAS</a:t>
                      </a:r>
                      <a:r>
                        <a:rPr sz="1150" spc="-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WITNESSED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that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consideration</a:t>
                      </a:r>
                      <a:r>
                        <a:rPr sz="115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sum</a:t>
                      </a:r>
                      <a:r>
                        <a:rPr sz="1150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£40,000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paid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mortgagee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</a:t>
                      </a:r>
                      <a:r>
                        <a:rPr sz="1150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(receipt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acknowledged)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beneficial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owner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thereby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charged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unto</a:t>
                      </a:r>
                      <a:r>
                        <a:rPr sz="1150" spc="-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mortgagee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571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Table 5.1 </a:t>
            </a:r>
            <a:r>
              <a:rPr lang="en-US" dirty="0" smtClean="0"/>
              <a:t>(Continued)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16515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5.1 Investigating an unregistered tit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25769"/>
              </p:ext>
            </p:extLst>
          </p:nvPr>
        </p:nvGraphicFramePr>
        <p:xfrm>
          <a:off x="2771775" y="998220"/>
          <a:ext cx="6677025" cy="48691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3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83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2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ts val="1335"/>
                        </a:lnSpc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ALL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before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abstracted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property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PROVISO</a:t>
                      </a:r>
                      <a:r>
                        <a:rPr sz="115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cesser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other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usual</a:t>
                      </a:r>
                      <a:r>
                        <a:rPr sz="115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clauses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EXECUTED</a:t>
                      </a:r>
                      <a:r>
                        <a:rPr sz="11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</a:t>
                      </a:r>
                      <a:r>
                        <a:rPr sz="1150" spc="7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ATTESTED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17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November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1990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04775" marR="315595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WILL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this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SHARON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appointing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DUNCAN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SHEILA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MUNRO,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parents,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executors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12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December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1990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Death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SHARON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January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1991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04775" marR="128270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Grant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Probate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will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issued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out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Blakey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District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Probate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this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DUNCAN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SHEILA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072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29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July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1991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04775" marR="197485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ASSENT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this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DUNCAN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SHEILA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MUNRO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assented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vesting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before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abstracted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property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ELIZABETH CAMPBELL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66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14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January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2015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04775" marR="54610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this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between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ELIZABETH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CAMPBELL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Corner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House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Chiltern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Road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Pitton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County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Cornshire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(thereinafter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vendor’)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ALASTAIR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NICHOLSON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FLORA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NICHOLSON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Mill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Road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Pitton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County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Cornshire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(thereinafter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purchasers’)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other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 marR="24130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RECITING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seisin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agreement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sale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IT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WAS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WITNESSED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follows: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318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1.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pursuance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agreement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consideration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sum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  <a:p>
                      <a:pPr marL="104775" marR="45720">
                        <a:lnSpc>
                          <a:spcPct val="116700"/>
                        </a:lnSpc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£90,000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paid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(receipt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acknowledged)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beneficial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owner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thereby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unto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purchasers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Table 5.1 </a:t>
            </a:r>
            <a:r>
              <a:rPr lang="en-US" dirty="0"/>
              <a:t>(Continued</a:t>
            </a:r>
            <a:r>
              <a:rPr lang="en-US" dirty="0" smtClean="0"/>
              <a:t>)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23072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5.1 Investigating an unregistered titl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63400"/>
              </p:ext>
            </p:extLst>
          </p:nvPr>
        </p:nvGraphicFramePr>
        <p:xfrm>
          <a:off x="2755400" y="1276086"/>
          <a:ext cx="6693535" cy="43592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75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8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7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ts val="1335"/>
                        </a:lnSpc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ALL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before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abstracted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premises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together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with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dwelling-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house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  <a:p>
                      <a:pPr marL="191770" marR="62230">
                        <a:lnSpc>
                          <a:spcPct val="116700"/>
                        </a:lnSpc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built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thereon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TOGETHER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with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full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benefit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advantage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before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abstracted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right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way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HOLD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unto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fee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simple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tenants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common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equity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SUBJECT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covenants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conditions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contained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1770" marR="177165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2.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COVENANT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purchasers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with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vendor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observe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perform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covenants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conditions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indemnify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EXECUTED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both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parties</a:t>
                      </a:r>
                      <a:r>
                        <a:rPr sz="115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ATTESTED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51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14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January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2015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tc>
                  <a:txBody>
                    <a:bodyPr/>
                    <a:lstStyle/>
                    <a:p>
                      <a:pPr marL="191770" marR="29845" algn="just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this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between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said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ALASTAIR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NICHOLSON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FLORA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NICHOLSON</a:t>
                      </a:r>
                      <a:r>
                        <a:rPr sz="115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(thereinafter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mortgagors’)</a:t>
                      </a:r>
                      <a:r>
                        <a:rPr sz="115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one</a:t>
                      </a:r>
                      <a:r>
                        <a:rPr sz="115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CORNSHIRE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BUILDING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SOCIETY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14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Broad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Street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Blakey</a:t>
                      </a:r>
                      <a:r>
                        <a:rPr sz="115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(thereinafter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called</a:t>
                      </a:r>
                      <a:r>
                        <a:rPr sz="1150" spc="-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‘the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mortgagee’)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other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51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1770" marR="218440">
                        <a:lnSpc>
                          <a:spcPct val="116700"/>
                        </a:lnSpc>
                        <a:spcBef>
                          <a:spcPts val="11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After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reciting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seisin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mortgagors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fee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simple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IT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WAS</a:t>
                      </a:r>
                      <a:r>
                        <a:rPr sz="115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WITNESSED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consideration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sum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£65,000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paid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mortgagors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(receipt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acknowledged)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as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beneficial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owners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thereby</a:t>
                      </a:r>
                      <a:r>
                        <a:rPr sz="11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charged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unto</a:t>
                      </a:r>
                      <a:r>
                        <a:rPr sz="11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1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mortgagee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1397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ALL</a:t>
                      </a:r>
                      <a:r>
                        <a:rPr sz="11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THAT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before</a:t>
                      </a:r>
                      <a:r>
                        <a:rPr sz="115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abstracted</a:t>
                      </a:r>
                      <a:r>
                        <a:rPr sz="115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property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PROVISO</a:t>
                      </a:r>
                      <a:r>
                        <a:rPr sz="115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cesser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other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usual</a:t>
                      </a:r>
                      <a:r>
                        <a:rPr sz="115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clauses</a:t>
                      </a:r>
                      <a:endParaRPr sz="1150">
                        <a:latin typeface="Sabon LT Pro"/>
                        <a:cs typeface="Sabon LT Pro"/>
                      </a:endParaRPr>
                    </a:p>
                  </a:txBody>
                  <a:tcPr marL="0" marR="0" marT="4318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5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177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EXECUTED</a:t>
                      </a:r>
                      <a:r>
                        <a:rPr sz="11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150" spc="7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mortgagors</a:t>
                      </a:r>
                      <a:r>
                        <a:rPr sz="11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1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1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ATTESTED</a:t>
                      </a:r>
                      <a:endParaRPr sz="1150" dirty="0">
                        <a:latin typeface="Sabon LT Pro"/>
                        <a:cs typeface="Sabon LT Pro"/>
                      </a:endParaRPr>
                    </a:p>
                  </a:txBody>
                  <a:tcPr marL="0" marR="0" marT="4318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Table 5.1 </a:t>
            </a:r>
            <a:r>
              <a:rPr lang="en-US" dirty="0"/>
              <a:t>(Continued</a:t>
            </a:r>
            <a:r>
              <a:rPr lang="en-US" dirty="0" smtClean="0"/>
              <a:t>) 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79687234"/>
      </p:ext>
    </p:extLst>
  </p:cSld>
  <p:clrMapOvr>
    <a:masterClrMapping/>
  </p:clrMapOvr>
</p:sld>
</file>

<file path=ppt/theme/theme1.xml><?xml version="1.0" encoding="utf-8"?>
<a:theme xmlns:a="http://schemas.openxmlformats.org/drawingml/2006/main" name="Text Content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2.xml><?xml version="1.0" encoding="utf-8"?>
<a:theme xmlns:a="http://schemas.openxmlformats.org/drawingml/2006/main" name="Figure-Only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F7E356-856B-426E-B58A-A324D4D834B9}"/>
</file>

<file path=customXml/itemProps2.xml><?xml version="1.0" encoding="utf-8"?>
<ds:datastoreItem xmlns:ds="http://schemas.openxmlformats.org/officeDocument/2006/customXml" ds:itemID="{2856919D-3723-464B-9967-427A087CBD61}">
  <ds:schemaRefs>
    <ds:schemaRef ds:uri="http://purl.org/dc/dcmitype/"/>
    <ds:schemaRef ds:uri="fd39d560-5c7d-4158-98a0-f420f8fdeb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a6c716b4-9090-4de7-aadc-2aa5f812ad24"/>
    <ds:schemaRef ds:uri="http://schemas.microsoft.com/office/infopath/2007/PartnerControls"/>
    <ds:schemaRef ds:uri="http://purl.org/dc/terms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B57C1AB-C2BF-4446-AECB-681D5785527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Oxford Template 2020-05-05</Template>
  <TotalTime>281</TotalTime>
  <Words>1081</Words>
  <Application>Microsoft Office PowerPoint</Application>
  <PresentationFormat>Widescreen</PresentationFormat>
  <Paragraphs>67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Arial</vt:lpstr>
      <vt:lpstr>Calibri</vt:lpstr>
      <vt:lpstr>Sabon LT Pro</vt:lpstr>
      <vt:lpstr>Times New Roman</vt:lpstr>
      <vt:lpstr>Text Content Templates</vt:lpstr>
      <vt:lpstr>Figure-Only Templates</vt:lpstr>
      <vt:lpstr>A PRACTICAL APPROACH TO CONVEYANCING</vt:lpstr>
      <vt:lpstr>Table 5.1 Investigating an unregistered title</vt:lpstr>
      <vt:lpstr>Table 5.1 (Continued)</vt:lpstr>
      <vt:lpstr>Table 5.1 (Continued) </vt:lpstr>
      <vt:lpstr>Table 5.1 (Continued)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Interplay</dc:title>
  <dc:creator>Oxford University Press</dc:creator>
  <cp:lastModifiedBy>MaleappaneSahayaraj Candidassane</cp:lastModifiedBy>
  <cp:revision>31</cp:revision>
  <dcterms:created xsi:type="dcterms:W3CDTF">2021-01-21T20:31:29Z</dcterms:created>
  <dcterms:modified xsi:type="dcterms:W3CDTF">2024-06-06T00:27:40Z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f61502-7731-4690-a118-333634878cc9_Enabled">
    <vt:lpwstr>true</vt:lpwstr>
  </property>
  <property fmtid="{D5CDD505-2E9C-101B-9397-08002B2CF9AE}" pid="3" name="MSIP_Label_89f61502-7731-4690-a118-333634878cc9_SetDate">
    <vt:lpwstr>2020-04-27T21:10:48Z</vt:lpwstr>
  </property>
  <property fmtid="{D5CDD505-2E9C-101B-9397-08002B2CF9AE}" pid="4" name="MSIP_Label_89f61502-7731-4690-a118-333634878cc9_Method">
    <vt:lpwstr>Standard</vt:lpwstr>
  </property>
  <property fmtid="{D5CDD505-2E9C-101B-9397-08002B2CF9AE}" pid="5" name="MSIP_Label_89f61502-7731-4690-a118-333634878cc9_Name">
    <vt:lpwstr>Internal</vt:lpwstr>
  </property>
  <property fmtid="{D5CDD505-2E9C-101B-9397-08002B2CF9AE}" pid="6" name="MSIP_Label_89f61502-7731-4690-a118-333634878cc9_SiteId">
    <vt:lpwstr>91761b62-4c45-43f5-9f0e-be8ad9b551ff</vt:lpwstr>
  </property>
  <property fmtid="{D5CDD505-2E9C-101B-9397-08002B2CF9AE}" pid="7" name="MSIP_Label_89f61502-7731-4690-a118-333634878cc9_ActionId">
    <vt:lpwstr>69912cf1-8f32-4f1f-9ade-00009ae8a75a</vt:lpwstr>
  </property>
  <property fmtid="{D5CDD505-2E9C-101B-9397-08002B2CF9AE}" pid="8" name="MSIP_Label_89f61502-7731-4690-a118-333634878cc9_ContentBits">
    <vt:lpwstr>0</vt:lpwstr>
  </property>
  <property fmtid="{D5CDD505-2E9C-101B-9397-08002B2CF9AE}" pid="9" name="ContentTypeId">
    <vt:lpwstr>0x010100E8900F5E31C89A48940A57403082843D</vt:lpwstr>
  </property>
</Properties>
</file>