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4"/>
    <p:sldMasterId id="2147483675" r:id="rId5"/>
  </p:sldMasterIdLst>
  <p:notesMasterIdLst>
    <p:notesMasterId r:id="rId8"/>
  </p:notesMasterIdLst>
  <p:handoutMasterIdLst>
    <p:handoutMasterId r:id="rId9"/>
  </p:handoutMasterIdLst>
  <p:sldIdLst>
    <p:sldId id="301" r:id="rId6"/>
    <p:sldId id="302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41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A47"/>
    <a:srgbClr val="014478"/>
    <a:srgbClr val="001B47"/>
    <a:srgbClr val="1F497D"/>
    <a:srgbClr val="0021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4" autoAdjust="0"/>
    <p:restoredTop sz="82303" autoAdjust="0"/>
  </p:normalViewPr>
  <p:slideViewPr>
    <p:cSldViewPr snapToGrid="0" snapToObjects="1" showGuides="1">
      <p:cViewPr varScale="1">
        <p:scale>
          <a:sx n="75" d="100"/>
          <a:sy n="75" d="100"/>
        </p:scale>
        <p:origin x="90" y="336"/>
      </p:cViewPr>
      <p:guideLst>
        <p:guide orient="horz" pos="2160"/>
        <p:guide pos="3840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85" d="100"/>
          <a:sy n="85" d="100"/>
        </p:scale>
        <p:origin x="313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3484EFE-59B9-4DD1-9E31-555AF443E27A}" type="datetimeFigureOut">
              <a:rPr lang="en-US"/>
              <a:pPr>
                <a:defRPr/>
              </a:pPr>
              <a:t>6/6/2024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F0E10CF-C023-475F-8DBA-2466A9B4A0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FC2DBE2-B7F6-4C15-91C1-319B21052016}" type="datetimeFigureOut">
              <a:rPr lang="en-US"/>
              <a:pPr>
                <a:defRPr/>
              </a:pPr>
              <a:t>6/6/2024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6F973A6-1012-42FB-8183-4D3C37B2EB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IN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612BA8A-E8E9-4511-909B-839A2B6A42F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Table 8.1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effect of non-registration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F973A6-1012-42FB-8183-4D3C37B2EBC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901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Oxford University Press logo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6938"/>
            <a:ext cx="2505075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0575" y="586409"/>
            <a:ext cx="11317356" cy="566530"/>
          </a:xfrm>
          <a:prstGeom prst="rect">
            <a:avLst/>
          </a:prstGeom>
        </p:spPr>
        <p:txBody>
          <a:bodyPr rtlCol="0" anchor="t">
            <a:normAutofit/>
          </a:bodyPr>
          <a:lstStyle>
            <a:lvl1pPr algn="ctr">
              <a:defRPr sz="3600" b="1" i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450851" y="1152525"/>
            <a:ext cx="11317816" cy="4778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1F497D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710609" y="1808921"/>
            <a:ext cx="4770784" cy="428376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9031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5462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35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8EB49-10B0-434E-B9A9-AEEABF0BE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43F8EF5-4C16-48DE-A586-E7CCF94F9F03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366838" y="808037"/>
            <a:ext cx="9759950" cy="5045832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4482F5-5C68-40F1-BAC8-3387D676EB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6838" y="5973510"/>
            <a:ext cx="9759950" cy="50349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3636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6/6/2024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69878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1A7EB-3577-43FD-9B2D-BCEA4F83C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94AFEAB-6CC2-4F6A-8644-10935AED3A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1096" y="512748"/>
            <a:ext cx="11947020" cy="607605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46028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8EB49-10B0-434E-B9A9-AEEABF0BE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43F8EF5-4C16-48DE-A586-E7CCF94F9F03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366838" y="808037"/>
            <a:ext cx="9759950" cy="5045832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4482F5-5C68-40F1-BAC8-3387D676EB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6838" y="5973510"/>
            <a:ext cx="9759950" cy="503490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4427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3175"/>
            <a:ext cx="12190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0"/>
            <a:r>
              <a:rPr lang="en-US" altLang="en-US" smtClean="0"/>
              <a:t>Click to edit Master text styles</a:t>
            </a: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10363200" y="6605588"/>
            <a:ext cx="1827213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© </a:t>
            </a:r>
            <a:r>
              <a:rPr lang="en-US" altLang="en-US" sz="1000" b="0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2024 </a:t>
            </a: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Oxford University Press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87" r:id="rId2"/>
    <p:sldLayoutId id="2147483688" r:id="rId3"/>
    <p:sldLayoutId id="2147483689" r:id="rId4"/>
    <p:sldLayoutId id="2147483693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12192000" cy="369888"/>
          </a:xfrm>
          <a:prstGeom prst="rect">
            <a:avLst/>
          </a:prstGeom>
          <a:solidFill>
            <a:srgbClr val="001A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838200" y="952500"/>
            <a:ext cx="10515600" cy="522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352A1-3B59-4F46-8B27-7104614BE00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363200" y="6605588"/>
            <a:ext cx="1827213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© </a:t>
            </a:r>
            <a:r>
              <a:rPr lang="en-US" altLang="en-US" sz="1000" b="0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2024 </a:t>
            </a: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Oxford University Press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3"/>
          <p:cNvSpPr>
            <a:spLocks noGrp="1"/>
          </p:cNvSpPr>
          <p:nvPr>
            <p:ph type="title"/>
          </p:nvPr>
        </p:nvSpPr>
        <p:spPr>
          <a:xfrm>
            <a:off x="439738" y="585788"/>
            <a:ext cx="11317287" cy="879455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2800" dirty="0" smtClean="0"/>
              <a:t>A PRACTICAL APPROACH TO</a:t>
            </a:r>
            <a:br>
              <a:rPr lang="en-US" altLang="en-US" sz="2800" dirty="0" smtClean="0"/>
            </a:br>
            <a:r>
              <a:rPr lang="en-US" altLang="en-US" sz="3500" dirty="0" smtClean="0"/>
              <a:t>CONVEYANCING</a:t>
            </a:r>
            <a:endParaRPr lang="en-IN" altLang="en-US" sz="3500" dirty="0" smtClean="0"/>
          </a:p>
        </p:txBody>
      </p:sp>
      <p:sp>
        <p:nvSpPr>
          <p:cNvPr id="6147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0850" y="1528743"/>
            <a:ext cx="11317288" cy="45085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By </a:t>
            </a:r>
            <a:r>
              <a:rPr lang="en-IN" altLang="en-US" dirty="0"/>
              <a:t>Mark B. Richards</a:t>
            </a:r>
            <a:endParaRPr lang="en-IN" altLang="en-US" dirty="0" smtClean="0"/>
          </a:p>
        </p:txBody>
      </p:sp>
      <p:pic>
        <p:nvPicPr>
          <p:cNvPr id="3" name="Picture 2" title="Cover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478" y="2016199"/>
            <a:ext cx="3521045" cy="45861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 title="Table 8.1 The effect of non-registration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095280"/>
              </p:ext>
            </p:extLst>
          </p:nvPr>
        </p:nvGraphicFramePr>
        <p:xfrm>
          <a:off x="2749086" y="2198302"/>
          <a:ext cx="6693534" cy="24555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553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81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72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75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A,</a:t>
                      </a:r>
                      <a:r>
                        <a:rPr sz="115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B,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C(i),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C(ii),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34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C(iii),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60325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73660" marR="69215">
                        <a:lnSpc>
                          <a:spcPct val="116700"/>
                        </a:lnSpc>
                        <a:spcBef>
                          <a:spcPts val="245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Void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as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against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purchaser/lessee/mortgagee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valuable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consideration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subject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property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or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interest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unless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registered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(Land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Charges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Act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1925,</a:t>
                      </a:r>
                      <a:r>
                        <a:rPr sz="115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4).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31115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32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C(iv)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6355" marB="0"/>
                </a:tc>
                <a:tc>
                  <a:txBody>
                    <a:bodyPr/>
                    <a:lstStyle/>
                    <a:p>
                      <a:pPr marL="73660" marR="383540">
                        <a:lnSpc>
                          <a:spcPct val="116700"/>
                        </a:lnSpc>
                        <a:spcBef>
                          <a:spcPts val="135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Void</a:t>
                      </a:r>
                      <a:r>
                        <a:rPr sz="115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as</a:t>
                      </a:r>
                      <a:r>
                        <a:rPr sz="115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against</a:t>
                      </a:r>
                      <a:r>
                        <a:rPr sz="115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purchaser</a:t>
                      </a:r>
                      <a:r>
                        <a:rPr sz="1150" spc="7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i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i="1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i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</a:t>
                      </a:r>
                      <a:r>
                        <a:rPr sz="1150" i="1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i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legal</a:t>
                      </a:r>
                      <a:r>
                        <a:rPr sz="1150" i="1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i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estate</a:t>
                      </a:r>
                      <a:r>
                        <a:rPr sz="1150" i="1" spc="7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land</a:t>
                      </a:r>
                      <a:r>
                        <a:rPr sz="115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</a:t>
                      </a:r>
                      <a:r>
                        <a:rPr sz="115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money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or</a:t>
                      </a:r>
                      <a:r>
                        <a:rPr sz="115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money’s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worth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unless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registered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(Land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Charges</a:t>
                      </a:r>
                      <a:r>
                        <a:rPr sz="115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Act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1925,</a:t>
                      </a:r>
                      <a:r>
                        <a:rPr sz="115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4).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1714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32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Pending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action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6355" marB="0"/>
                </a:tc>
                <a:tc>
                  <a:txBody>
                    <a:bodyPr/>
                    <a:lstStyle/>
                    <a:p>
                      <a:pPr marL="73660" marR="111760">
                        <a:lnSpc>
                          <a:spcPct val="116700"/>
                        </a:lnSpc>
                        <a:spcBef>
                          <a:spcPts val="135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Void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as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against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buyer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valuable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consideration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if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not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registered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(Land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Charges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Act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1925,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5).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1714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32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Writ</a:t>
                      </a:r>
                      <a:r>
                        <a:rPr sz="115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or</a:t>
                      </a:r>
                      <a:r>
                        <a:rPr sz="115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order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6355" marB="0"/>
                </a:tc>
                <a:tc>
                  <a:txBody>
                    <a:bodyPr/>
                    <a:lstStyle/>
                    <a:p>
                      <a:pPr marL="73660" marR="111760">
                        <a:lnSpc>
                          <a:spcPct val="116700"/>
                        </a:lnSpc>
                        <a:spcBef>
                          <a:spcPts val="135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Void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as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against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buyer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valuable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consideration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if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not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registered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(Land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Charges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Act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1925,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6).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1714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86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65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Arrangement</a:t>
                      </a:r>
                      <a:r>
                        <a:rPr sz="1150" spc="7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deed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6355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3660" marR="111760">
                        <a:lnSpc>
                          <a:spcPct val="116700"/>
                        </a:lnSpc>
                        <a:spcBef>
                          <a:spcPts val="135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Void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as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against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buyer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valuable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consideration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if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not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registered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(Land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Charges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Act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1925,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7).</a:t>
                      </a:r>
                      <a:endParaRPr sz="1150" dirty="0">
                        <a:latin typeface="Sabon LT Pro"/>
                        <a:cs typeface="Sabon LT Pro"/>
                      </a:endParaRPr>
                    </a:p>
                  </a:txBody>
                  <a:tcPr marL="0" marR="0" marT="17145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369332"/>
          </a:xfrm>
        </p:spPr>
        <p:txBody>
          <a:bodyPr/>
          <a:lstStyle/>
          <a:p>
            <a:r>
              <a:rPr lang="en-US" b="1" dirty="0"/>
              <a:t>Table 8.1 </a:t>
            </a:r>
            <a:r>
              <a:rPr lang="en-US" dirty="0"/>
              <a:t>The effect of non-registration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7117461"/>
      </p:ext>
    </p:extLst>
  </p:cSld>
  <p:clrMapOvr>
    <a:masterClrMapping/>
  </p:clrMapOvr>
</p:sld>
</file>

<file path=ppt/theme/theme1.xml><?xml version="1.0" encoding="utf-8"?>
<a:theme xmlns:a="http://schemas.openxmlformats.org/drawingml/2006/main" name="Text Content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xford Template 2020-05-05" id="{B78F6A64-C076-4E15-90E5-9A59F0E29698}" vid="{18DFF3BF-7F46-4B14-BD35-A03A29764567}"/>
    </a:ext>
  </a:extLst>
</a:theme>
</file>

<file path=ppt/theme/theme2.xml><?xml version="1.0" encoding="utf-8"?>
<a:theme xmlns:a="http://schemas.openxmlformats.org/drawingml/2006/main" name="Figure-Only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xford Template 2020-05-05" id="{B78F6A64-C076-4E15-90E5-9A59F0E29698}" vid="{18DFF3BF-7F46-4B14-BD35-A03A2976456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856919D-3723-464B-9967-427A087CBD61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fd39d560-5c7d-4158-98a0-f420f8fdebce"/>
    <ds:schemaRef ds:uri="http://purl.org/dc/terms/"/>
    <ds:schemaRef ds:uri="http://schemas.openxmlformats.org/package/2006/metadata/core-properties"/>
    <ds:schemaRef ds:uri="a6c716b4-9090-4de7-aadc-2aa5f812ad2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7B5841D-02C8-4235-BFFC-48F023205749}"/>
</file>

<file path=customXml/itemProps3.xml><?xml version="1.0" encoding="utf-8"?>
<ds:datastoreItem xmlns:ds="http://schemas.openxmlformats.org/officeDocument/2006/customXml" ds:itemID="{6B57C1AB-C2BF-4446-AECB-681D5785527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Oxford Template 2020-05-05</Template>
  <TotalTime>277</TotalTime>
  <Words>164</Words>
  <Application>Microsoft Office PowerPoint</Application>
  <PresentationFormat>Widescreen</PresentationFormat>
  <Paragraphs>17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Arial</vt:lpstr>
      <vt:lpstr>Calibri</vt:lpstr>
      <vt:lpstr>Sabon LT Pro</vt:lpstr>
      <vt:lpstr>Text Content Templates</vt:lpstr>
      <vt:lpstr>Figure-Only Templates</vt:lpstr>
      <vt:lpstr>A PRACTICAL APPROACH TO CONVEYANCING</vt:lpstr>
      <vt:lpstr>Table 8.1 The effect of non-registration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Interplay</dc:title>
  <dc:creator>Oxford University Press</dc:creator>
  <cp:lastModifiedBy>MaleappaneSahayaraj Candidassane</cp:lastModifiedBy>
  <cp:revision>30</cp:revision>
  <dcterms:created xsi:type="dcterms:W3CDTF">2021-01-21T20:31:29Z</dcterms:created>
  <dcterms:modified xsi:type="dcterms:W3CDTF">2024-06-06T00:29:55Z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9f61502-7731-4690-a118-333634878cc9_Enabled">
    <vt:lpwstr>true</vt:lpwstr>
  </property>
  <property fmtid="{D5CDD505-2E9C-101B-9397-08002B2CF9AE}" pid="3" name="MSIP_Label_89f61502-7731-4690-a118-333634878cc9_SetDate">
    <vt:lpwstr>2020-04-27T21:10:48Z</vt:lpwstr>
  </property>
  <property fmtid="{D5CDD505-2E9C-101B-9397-08002B2CF9AE}" pid="4" name="MSIP_Label_89f61502-7731-4690-a118-333634878cc9_Method">
    <vt:lpwstr>Standard</vt:lpwstr>
  </property>
  <property fmtid="{D5CDD505-2E9C-101B-9397-08002B2CF9AE}" pid="5" name="MSIP_Label_89f61502-7731-4690-a118-333634878cc9_Name">
    <vt:lpwstr>Internal</vt:lpwstr>
  </property>
  <property fmtid="{D5CDD505-2E9C-101B-9397-08002B2CF9AE}" pid="6" name="MSIP_Label_89f61502-7731-4690-a118-333634878cc9_SiteId">
    <vt:lpwstr>91761b62-4c45-43f5-9f0e-be8ad9b551ff</vt:lpwstr>
  </property>
  <property fmtid="{D5CDD505-2E9C-101B-9397-08002B2CF9AE}" pid="7" name="MSIP_Label_89f61502-7731-4690-a118-333634878cc9_ActionId">
    <vt:lpwstr>69912cf1-8f32-4f1f-9ade-00009ae8a75a</vt:lpwstr>
  </property>
  <property fmtid="{D5CDD505-2E9C-101B-9397-08002B2CF9AE}" pid="8" name="MSIP_Label_89f61502-7731-4690-a118-333634878cc9_ContentBits">
    <vt:lpwstr>0</vt:lpwstr>
  </property>
  <property fmtid="{D5CDD505-2E9C-101B-9397-08002B2CF9AE}" pid="9" name="ContentTypeId">
    <vt:lpwstr>0x010100E8900F5E31C89A48940A57403082843D</vt:lpwstr>
  </property>
</Properties>
</file>