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75" r:id="rId5"/>
  </p:sldMasterIdLst>
  <p:notesMasterIdLst>
    <p:notesMasterId r:id="rId24"/>
  </p:notesMasterIdLst>
  <p:handoutMasterIdLst>
    <p:handoutMasterId r:id="rId25"/>
  </p:handoutMasterIdLst>
  <p:sldIdLst>
    <p:sldId id="305" r:id="rId6"/>
    <p:sldId id="287" r:id="rId7"/>
    <p:sldId id="289" r:id="rId8"/>
    <p:sldId id="290" r:id="rId9"/>
    <p:sldId id="291" r:id="rId10"/>
    <p:sldId id="292" r:id="rId11"/>
    <p:sldId id="293" r:id="rId12"/>
    <p:sldId id="294" r:id="rId13"/>
    <p:sldId id="295" r:id="rId14"/>
    <p:sldId id="296" r:id="rId15"/>
    <p:sldId id="297" r:id="rId16"/>
    <p:sldId id="298" r:id="rId17"/>
    <p:sldId id="299" r:id="rId18"/>
    <p:sldId id="300" r:id="rId19"/>
    <p:sldId id="301" r:id="rId20"/>
    <p:sldId id="302" r:id="rId21"/>
    <p:sldId id="303" r:id="rId22"/>
    <p:sldId id="304" r:id="rId23"/>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A47"/>
    <a:srgbClr val="014478"/>
    <a:srgbClr val="001B47"/>
    <a:srgbClr val="1F497D"/>
    <a:srgbClr val="0021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74" autoAdjust="0"/>
    <p:restoredTop sz="86545" autoAdjust="0"/>
  </p:normalViewPr>
  <p:slideViewPr>
    <p:cSldViewPr snapToGrid="0" snapToObjects="1" showGuides="1">
      <p:cViewPr varScale="1">
        <p:scale>
          <a:sx n="87" d="100"/>
          <a:sy n="87" d="100"/>
        </p:scale>
        <p:origin x="102"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85" d="100"/>
          <a:sy n="85" d="100"/>
        </p:scale>
        <p:origin x="313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069423DA-5E27-43E2-B726-18655AB40A79}" type="datetimeFigureOut">
              <a:rPr lang="en-US"/>
              <a:pPr>
                <a:defRPr/>
              </a:pPr>
              <a:t>3/22/2023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F4C02CD6-5397-4D7D-8DB7-A67FF5CE807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439A10E3-1B66-495D-85EF-AD2C44A962B2}" type="datetimeFigureOut">
              <a:rPr lang="en-US"/>
              <a:pPr>
                <a:defRPr/>
              </a:pPr>
              <a:t>3/22/2023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F25C7B49-D87B-47E5-9974-F0B68D79DCC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6C0744-2FEF-4441-821D-70180A370937}" type="slidenum">
              <a:rPr lang="en-US" smtClean="0"/>
              <a:t>1</a:t>
            </a:fld>
            <a:endParaRPr lang="en-US"/>
          </a:p>
        </p:txBody>
      </p:sp>
    </p:spTree>
    <p:extLst>
      <p:ext uri="{BB962C8B-B14F-4D97-AF65-F5344CB8AC3E}">
        <p14:creationId xmlns:p14="http://schemas.microsoft.com/office/powerpoint/2010/main" val="3273727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solidFill>
                  <a:srgbClr val="000000"/>
                </a:solidFill>
              </a:rPr>
              <a:t>FIGURE 11.9.</a:t>
            </a:r>
            <a:r>
              <a:rPr lang="en-US" altLang="en-US" dirty="0" smtClean="0">
                <a:solidFill>
                  <a:srgbClr val="000000"/>
                </a:solidFill>
              </a:rPr>
              <a:t>  Facial expressions of anger vary across individuals, situations, and cultures, but common elements can be seen.</a:t>
            </a:r>
            <a:r>
              <a:rPr lang="en-US" altLang="en-US" dirty="0" smtClean="0"/>
              <a:t> </a:t>
            </a:r>
            <a:endParaRPr lang="en-IN" alt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1B5613D-AAAF-4690-BCEE-7D6983130407}" type="slidenum">
              <a:rPr lang="en-US" altLang="en-US"/>
              <a:pPr fontAlgn="base">
                <a:spcBef>
                  <a:spcPct val="0"/>
                </a:spcBef>
                <a:spcAft>
                  <a:spcPct val="0"/>
                </a:spcAft>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solidFill>
                  <a:srgbClr val="000000"/>
                </a:solidFill>
              </a:rPr>
              <a:t>FIGURE 11.10.</a:t>
            </a:r>
            <a:r>
              <a:rPr lang="en-US" altLang="en-US" dirty="0" smtClean="0">
                <a:solidFill>
                  <a:srgbClr val="000000"/>
                </a:solidFill>
              </a:rPr>
              <a:t>  You are supposed to tell the person on the other side of the chess board to move a piece to their left. Do you say “move the piece to the right” reflecting your own visual perspective, or “move the piece to the left,” acknowledging theirs? People who are angry are less likely to take the other person’s perspective.</a:t>
            </a:r>
            <a:r>
              <a:rPr lang="en-US" altLang="en-US" dirty="0" smtClean="0"/>
              <a:t> </a:t>
            </a:r>
            <a:endParaRPr lang="en-IN" altLang="en-US" dirty="0"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C77BD8E-4910-4301-8D3F-28DA90AEB855}" type="slidenum">
              <a:rPr lang="en-US" altLang="en-US"/>
              <a:pPr fontAlgn="base">
                <a:spcBef>
                  <a:spcPct val="0"/>
                </a:spcBef>
                <a:spcAft>
                  <a:spcPct val="0"/>
                </a:spcAft>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solidFill>
                  <a:srgbClr val="000000"/>
                </a:solidFill>
              </a:rPr>
              <a:t>FIGURE 11.11. </a:t>
            </a:r>
            <a:r>
              <a:rPr lang="en-US" altLang="en-US" dirty="0" smtClean="0">
                <a:solidFill>
                  <a:srgbClr val="000000"/>
                </a:solidFill>
              </a:rPr>
              <a:t> The prototypical facial expression of disgust narrows the nasal passages and expels contents from the mouth, reducing the risk of contamination through breathing or eating.</a:t>
            </a:r>
            <a:r>
              <a:rPr lang="en-US" altLang="en-US" dirty="0" smtClean="0"/>
              <a:t> </a:t>
            </a:r>
            <a:endParaRPr lang="en-IN" altLang="en-US" dirty="0"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C3F0264-F16C-4082-9F43-C6BF28793E85}" type="slidenum">
              <a:rPr lang="en-US" altLang="en-US"/>
              <a:pPr fontAlgn="base">
                <a:spcBef>
                  <a:spcPct val="0"/>
                </a:spcBef>
                <a:spcAft>
                  <a:spcPct val="0"/>
                </a:spcAft>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solidFill>
                  <a:srgbClr val="000000"/>
                </a:solidFill>
              </a:rPr>
              <a:t>FIGURE 11.12.</a:t>
            </a:r>
            <a:r>
              <a:rPr lang="en-US" altLang="en-US" dirty="0" smtClean="0">
                <a:solidFill>
                  <a:srgbClr val="000000"/>
                </a:solidFill>
              </a:rPr>
              <a:t>  Would you drink apple juice from a cup holding a cockroach, if the roach had been thoroughly sterilized before being placed in the cup?</a:t>
            </a:r>
            <a:r>
              <a:rPr lang="en-US" altLang="en-US" dirty="0" smtClean="0"/>
              <a:t> </a:t>
            </a:r>
            <a:endParaRPr lang="en-IN"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7C86FCA-9DA0-416D-B885-0112544F4914}" type="slidenum">
              <a:rPr lang="en-US" altLang="en-US"/>
              <a:pPr fontAlgn="base">
                <a:spcBef>
                  <a:spcPct val="0"/>
                </a:spcBef>
                <a:spcAft>
                  <a:spcPct val="0"/>
                </a:spcAft>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solidFill>
                  <a:srgbClr val="000000"/>
                </a:solidFill>
              </a:rPr>
              <a:t>FIGURE 11.13.</a:t>
            </a:r>
            <a:r>
              <a:rPr lang="en-US" altLang="en-US" dirty="0" smtClean="0">
                <a:solidFill>
                  <a:srgbClr val="000000"/>
                </a:solidFill>
              </a:rPr>
              <a:t>  Participants in this study imagined overhearing an emotional rant by a colleague, without understanding exactly what the conversation was about. Participants were more likely to infer the speaker’s concern for another person’s welfare when the speaker expressed disgust rather than anger; the reverse was true for assumptions about the speaker’s self-interest.</a:t>
            </a:r>
            <a:r>
              <a:rPr lang="en-US" altLang="en-US" dirty="0" smtClean="0"/>
              <a:t> </a:t>
            </a:r>
            <a:r>
              <a:rPr lang="en-IN" sz="1200" b="0" i="0" u="none" strike="noStrike" kern="1200" baseline="0" dirty="0" smtClean="0">
                <a:solidFill>
                  <a:schemeClr val="tx1"/>
                </a:solidFill>
                <a:latin typeface="+mn-lt"/>
                <a:ea typeface="+mn-ea"/>
                <a:cs typeface="+mn-cs"/>
              </a:rPr>
              <a:t>From </a:t>
            </a:r>
            <a:r>
              <a:rPr lang="en-IN" sz="1200" b="0" i="0" u="none" strike="noStrike" kern="1200" baseline="0" dirty="0" err="1" smtClean="0">
                <a:solidFill>
                  <a:schemeClr val="tx1"/>
                </a:solidFill>
                <a:latin typeface="+mn-lt"/>
                <a:ea typeface="+mn-ea"/>
                <a:cs typeface="+mn-cs"/>
              </a:rPr>
              <a:t>Kupfer</a:t>
            </a:r>
            <a:r>
              <a:rPr lang="en-IN" sz="1200" b="0" i="0" u="none" strike="noStrike" kern="1200" baseline="0" dirty="0" smtClean="0">
                <a:solidFill>
                  <a:schemeClr val="tx1"/>
                </a:solidFill>
                <a:latin typeface="+mn-lt"/>
                <a:ea typeface="+mn-ea"/>
                <a:cs typeface="+mn-cs"/>
              </a:rPr>
              <a:t> &amp; </a:t>
            </a:r>
            <a:r>
              <a:rPr lang="en-IN" sz="1200" b="0" i="0" u="none" strike="noStrike" kern="1200" baseline="0" dirty="0" err="1" smtClean="0">
                <a:solidFill>
                  <a:schemeClr val="tx1"/>
                </a:solidFill>
                <a:latin typeface="+mn-lt"/>
                <a:ea typeface="+mn-ea"/>
                <a:cs typeface="+mn-cs"/>
              </a:rPr>
              <a:t>Giner-Sorolla</a:t>
            </a:r>
            <a:r>
              <a:rPr lang="en-IN" sz="1200" b="0" i="0" u="none" strike="noStrike" kern="1200" baseline="0" dirty="0" smtClean="0">
                <a:solidFill>
                  <a:schemeClr val="tx1"/>
                </a:solidFill>
                <a:latin typeface="+mn-lt"/>
                <a:ea typeface="+mn-ea"/>
                <a:cs typeface="+mn-cs"/>
              </a:rPr>
              <a:t> (2017).</a:t>
            </a:r>
            <a:endParaRPr lang="en-IN" altLang="en-US" dirty="0"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EA7CB0A-6073-4D1B-94EF-A25F69504479}" type="slidenum">
              <a:rPr lang="en-US" altLang="en-US"/>
              <a:pPr fontAlgn="base">
                <a:spcBef>
                  <a:spcPct val="0"/>
                </a:spcBef>
                <a:spcAft>
                  <a:spcPct val="0"/>
                </a:spcAft>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solidFill>
                  <a:srgbClr val="000000"/>
                </a:solidFill>
              </a:rPr>
              <a:t>FIGURE 11.14.</a:t>
            </a:r>
            <a:r>
              <a:rPr lang="en-US" altLang="en-US" dirty="0" smtClean="0">
                <a:solidFill>
                  <a:srgbClr val="000000"/>
                </a:solidFill>
              </a:rPr>
              <a:t>  The facial and postural expression of sadness is easily recognized, especially when someone is crying.</a:t>
            </a:r>
            <a:r>
              <a:rPr lang="en-US" altLang="en-US" dirty="0" smtClean="0"/>
              <a:t> </a:t>
            </a:r>
            <a:endParaRPr lang="en-IN" altLang="en-US" dirty="0"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8B8844F-9BA0-448A-9B6F-AEB7DFA09E44}" type="slidenum">
              <a:rPr lang="en-US" altLang="en-US"/>
              <a:pPr fontAlgn="base">
                <a:spcBef>
                  <a:spcPct val="0"/>
                </a:spcBef>
                <a:spcAft>
                  <a:spcPct val="0"/>
                </a:spcAft>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solidFill>
                  <a:srgbClr val="000000"/>
                </a:solidFill>
              </a:rPr>
              <a:t>FIGURE 11.15.</a:t>
            </a:r>
            <a:r>
              <a:rPr lang="en-US" altLang="en-US" dirty="0" smtClean="0">
                <a:solidFill>
                  <a:srgbClr val="000000"/>
                </a:solidFill>
              </a:rPr>
              <a:t>  Freud originally proposed that expressing your feelings would get them out of your system and make you feel better. Research tells a more complicated story.</a:t>
            </a:r>
            <a:r>
              <a:rPr lang="en-US" altLang="en-US" dirty="0" smtClean="0"/>
              <a:t> </a:t>
            </a:r>
            <a:endParaRPr lang="en-IN" altLang="en-US" dirty="0"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88196E5-6A11-425F-BF2C-CA4A8AEDC69B}" type="slidenum">
              <a:rPr lang="en-US" altLang="en-US"/>
              <a:pPr fontAlgn="base">
                <a:spcBef>
                  <a:spcPct val="0"/>
                </a:spcBef>
                <a:spcAft>
                  <a:spcPct val="0"/>
                </a:spcAft>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solidFill>
                  <a:srgbClr val="000000"/>
                </a:solidFill>
              </a:rPr>
              <a:t>FIGURE 11.16. </a:t>
            </a:r>
            <a:r>
              <a:rPr lang="en-US" altLang="en-US" dirty="0" smtClean="0">
                <a:solidFill>
                  <a:srgbClr val="000000"/>
                </a:solidFill>
              </a:rPr>
              <a:t> A prototypical expression of embarrassment.</a:t>
            </a:r>
            <a:r>
              <a:rPr lang="en-US" altLang="en-US" dirty="0" smtClean="0"/>
              <a:t> </a:t>
            </a:r>
            <a:endParaRPr lang="en-IN" altLang="en-US" dirty="0"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EC1D480-74EE-4FCF-9C30-CBC5A423AB1D}" type="slidenum">
              <a:rPr lang="en-US" altLang="en-US"/>
              <a:pPr fontAlgn="base">
                <a:spcBef>
                  <a:spcPct val="0"/>
                </a:spcBef>
                <a:spcAft>
                  <a:spcPct val="0"/>
                </a:spcAft>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solidFill>
                  <a:srgbClr val="000000"/>
                </a:solidFill>
              </a:rPr>
              <a:t>FIGURE 11.17.</a:t>
            </a:r>
            <a:r>
              <a:rPr lang="en-US" altLang="en-US" dirty="0" smtClean="0">
                <a:solidFill>
                  <a:srgbClr val="000000"/>
                </a:solidFill>
              </a:rPr>
              <a:t>  The expression of shame/guilt implies a more serious violation than the ­expression of embarrassment.</a:t>
            </a:r>
            <a:r>
              <a:rPr lang="en-US" altLang="en-US" dirty="0" smtClean="0"/>
              <a:t> </a:t>
            </a:r>
            <a:endParaRPr lang="en-IN" alt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4752A46-CC88-4F9B-9E18-1011A2C04952}" type="slidenum">
              <a:rPr lang="en-US" altLang="en-US"/>
              <a:pPr fontAlgn="base">
                <a:spcBef>
                  <a:spcPct val="0"/>
                </a:spcBef>
                <a:spcAft>
                  <a:spcPct val="0"/>
                </a:spcAft>
              </a:pPr>
              <a:t>18</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solidFill>
                  <a:srgbClr val="000000"/>
                </a:solidFill>
              </a:rPr>
              <a:t>FIGURE 11.1.</a:t>
            </a:r>
            <a:r>
              <a:rPr lang="en-US" altLang="en-US" dirty="0" smtClean="0">
                <a:solidFill>
                  <a:srgbClr val="000000"/>
                </a:solidFill>
              </a:rPr>
              <a:t>  The prototypical facial expression of fear.</a:t>
            </a:r>
            <a:r>
              <a:rPr lang="en-US" altLang="en-US" dirty="0" smtClean="0"/>
              <a:t> </a:t>
            </a:r>
            <a:endParaRPr lang="en-IN" altLang="en-US" dirty="0"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7BF60FA-F042-485A-85BC-E2047BDCC4F1}" type="slidenum">
              <a:rPr lang="en-US" altLang="en-US"/>
              <a:pPr fontAlgn="base">
                <a:spcBef>
                  <a:spcPct val="0"/>
                </a:spcBef>
                <a:spcAft>
                  <a:spcPct val="0"/>
                </a:spcAft>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solidFill>
                  <a:srgbClr val="000000"/>
                </a:solidFill>
              </a:rPr>
              <a:t>FIGURE 11.2.</a:t>
            </a:r>
            <a:r>
              <a:rPr lang="en-US" altLang="en-US" dirty="0" smtClean="0">
                <a:solidFill>
                  <a:srgbClr val="000000"/>
                </a:solidFill>
              </a:rPr>
              <a:t>  The startle response depends on a reflexive response by the pons to sudden, loud noises. The startle response can be augmented or diminished by input from the amygdala, which helps scan information from the environment, assessing whether it is dangerous or safe.</a:t>
            </a:r>
            <a:r>
              <a:rPr lang="en-US" altLang="en-US" dirty="0" smtClean="0"/>
              <a:t> </a:t>
            </a:r>
            <a:endParaRPr lang="en-IN" altLang="en-US" dirty="0"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8A45F8F-5D8A-42E0-AE83-11423D7C77C2}" type="slidenum">
              <a:rPr lang="en-US" altLang="en-US"/>
              <a:pPr fontAlgn="base">
                <a:spcBef>
                  <a:spcPct val="0"/>
                </a:spcBef>
                <a:spcAft>
                  <a:spcPct val="0"/>
                </a:spcAft>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solidFill>
                  <a:srgbClr val="000000"/>
                </a:solidFill>
              </a:rPr>
              <a:t>FIGURE 11.3.</a:t>
            </a:r>
            <a:r>
              <a:rPr lang="en-US" altLang="en-US" dirty="0" smtClean="0">
                <a:solidFill>
                  <a:srgbClr val="000000"/>
                </a:solidFill>
              </a:rPr>
              <a:t>  People develop conditioned fears more rapidly to images of snakes and spiders than to fish and birds, requiring fewer pairings of the image with an electrical shock. Some researchers interpret this as evidence that humans are prepared by evolution to learn specific fears of dangerous animals.</a:t>
            </a:r>
            <a:r>
              <a:rPr lang="en-US" altLang="en-US" dirty="0" smtClean="0"/>
              <a:t> </a:t>
            </a:r>
            <a:r>
              <a:rPr lang="en-IN" sz="1200" b="0" i="0" u="none" strike="noStrike" kern="1200" baseline="0" dirty="0" smtClean="0">
                <a:solidFill>
                  <a:schemeClr val="tx1"/>
                </a:solidFill>
                <a:latin typeface="+mn-lt"/>
                <a:ea typeface="+mn-ea"/>
                <a:cs typeface="+mn-cs"/>
              </a:rPr>
              <a:t>Data from </a:t>
            </a:r>
            <a:r>
              <a:rPr lang="en-IN" sz="1200" b="0" i="0" u="none" strike="noStrike" kern="1200" baseline="0" dirty="0" err="1" smtClean="0">
                <a:solidFill>
                  <a:schemeClr val="tx1"/>
                </a:solidFill>
                <a:latin typeface="+mn-lt"/>
                <a:ea typeface="+mn-ea"/>
                <a:cs typeface="+mn-cs"/>
              </a:rPr>
              <a:t>Ho</a:t>
            </a:r>
            <a:r>
              <a:rPr lang="en-IN" sz="1200" b="0" i="0" u="none" strike="noStrike" kern="1200" baseline="0" dirty="0" smtClean="0">
                <a:solidFill>
                  <a:schemeClr val="tx1"/>
                </a:solidFill>
                <a:latin typeface="+mn-lt"/>
                <a:ea typeface="+mn-ea"/>
                <a:cs typeface="+mn-cs"/>
              </a:rPr>
              <a:t> &amp; </a:t>
            </a:r>
            <a:r>
              <a:rPr lang="en-IN" sz="1200" b="0" i="0" u="none" strike="noStrike" kern="1200" baseline="0" dirty="0" err="1" smtClean="0">
                <a:solidFill>
                  <a:schemeClr val="tx1"/>
                </a:solidFill>
                <a:latin typeface="+mn-lt"/>
                <a:ea typeface="+mn-ea"/>
                <a:cs typeface="+mn-cs"/>
              </a:rPr>
              <a:t>Lipp</a:t>
            </a:r>
            <a:r>
              <a:rPr lang="en-IN" sz="1200" b="0" i="0" u="none" strike="noStrike" kern="1200" baseline="0" dirty="0" smtClean="0">
                <a:solidFill>
                  <a:schemeClr val="tx1"/>
                </a:solidFill>
                <a:latin typeface="+mn-lt"/>
                <a:ea typeface="+mn-ea"/>
                <a:cs typeface="+mn-cs"/>
              </a:rPr>
              <a:t> (2014).</a:t>
            </a:r>
            <a:endParaRPr lang="en-IN" altLang="en-US" dirty="0"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A2D19C9-93AB-4BDE-B09A-82DD9D8C3953}" type="slidenum">
              <a:rPr lang="en-US" altLang="en-US"/>
              <a:pPr fontAlgn="base">
                <a:spcBef>
                  <a:spcPct val="0"/>
                </a:spcBef>
                <a:spcAft>
                  <a:spcPct val="0"/>
                </a:spcAft>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solidFill>
                  <a:srgbClr val="000000"/>
                </a:solidFill>
              </a:rPr>
              <a:t>FIGURE 11.4.</a:t>
            </a:r>
            <a:r>
              <a:rPr lang="en-US" altLang="en-US" dirty="0" smtClean="0">
                <a:solidFill>
                  <a:srgbClr val="000000"/>
                </a:solidFill>
              </a:rPr>
              <a:t>  Although freezing and fleeing are very different behaviors, associated with different physiological states, each can facilitate escape from danger.</a:t>
            </a:r>
            <a:r>
              <a:rPr lang="en-US" altLang="en-US" dirty="0" smtClean="0"/>
              <a:t> </a:t>
            </a:r>
            <a:endParaRPr lang="en-IN" altLang="en-US" dirty="0"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A190B14-6CF0-4BB4-9CB8-FD425BB00883}" type="slidenum">
              <a:rPr lang="en-US" altLang="en-US"/>
              <a:pPr fontAlgn="base">
                <a:spcBef>
                  <a:spcPct val="0"/>
                </a:spcBef>
                <a:spcAft>
                  <a:spcPct val="0"/>
                </a:spcAft>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solidFill>
                  <a:srgbClr val="000000"/>
                </a:solidFill>
              </a:rPr>
              <a:t>FIGURE 11.5.</a:t>
            </a:r>
            <a:r>
              <a:rPr lang="en-US" altLang="en-US" dirty="0" smtClean="0">
                <a:solidFill>
                  <a:srgbClr val="000000"/>
                </a:solidFill>
              </a:rPr>
              <a:t>  Fear appeals use threats of the negative consequences of failing to change one’s current behavior.</a:t>
            </a:r>
            <a:r>
              <a:rPr lang="en-US" altLang="en-US" dirty="0" smtClean="0"/>
              <a:t> </a:t>
            </a:r>
            <a:endParaRPr lang="en-IN" altLang="en-US"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3DA8620-E173-43FD-A4F5-6B8474A494F0}" type="slidenum">
              <a:rPr lang="en-US" altLang="en-US"/>
              <a:pPr fontAlgn="base">
                <a:spcBef>
                  <a:spcPct val="0"/>
                </a:spcBef>
                <a:spcAft>
                  <a:spcPct val="0"/>
                </a:spcAft>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solidFill>
                  <a:srgbClr val="000000"/>
                </a:solidFill>
              </a:rPr>
              <a:t>FIGURE 11.6.</a:t>
            </a:r>
            <a:r>
              <a:rPr lang="en-US" altLang="en-US" dirty="0" smtClean="0">
                <a:solidFill>
                  <a:srgbClr val="000000"/>
                </a:solidFill>
              </a:rPr>
              <a:t>  Fear-based behavior change interventions are most likely to be effective if the threatening message is paired with clear, easy-to-implement action steps for preventing the unwanted outcome, aimed at increasing self-efficacy.</a:t>
            </a:r>
            <a:r>
              <a:rPr lang="en-US" altLang="en-US" dirty="0" smtClean="0"/>
              <a:t> </a:t>
            </a:r>
            <a:endParaRPr lang="en-IN" altLang="en-US" dirty="0"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19F32E4-A3FF-488A-8042-B1D5C7AEA12E}" type="slidenum">
              <a:rPr lang="en-US" altLang="en-US"/>
              <a:pPr fontAlgn="base">
                <a:spcBef>
                  <a:spcPct val="0"/>
                </a:spcBef>
                <a:spcAft>
                  <a:spcPct val="0"/>
                </a:spcAft>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solidFill>
                  <a:srgbClr val="000000"/>
                </a:solidFill>
              </a:rPr>
              <a:t>FIGURE 11.7.</a:t>
            </a:r>
            <a:r>
              <a:rPr lang="en-US" altLang="en-US" dirty="0" smtClean="0">
                <a:solidFill>
                  <a:srgbClr val="000000"/>
                </a:solidFill>
              </a:rPr>
              <a:t>  Joint laxity syndrome by itself is harmless, but many people with this genetic condition also develop severe anxieties. The two conditions may have overlapping genetic bases.</a:t>
            </a:r>
            <a:r>
              <a:rPr lang="en-US" altLang="en-US" dirty="0" smtClean="0"/>
              <a:t> </a:t>
            </a:r>
            <a:endParaRPr lang="en-IN" altLang="en-US" dirty="0"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14828BE-FFB2-4B01-861A-4B605D5E4913}" type="slidenum">
              <a:rPr lang="en-US" altLang="en-US"/>
              <a:pPr fontAlgn="base">
                <a:spcBef>
                  <a:spcPct val="0"/>
                </a:spcBef>
                <a:spcAft>
                  <a:spcPct val="0"/>
                </a:spcAft>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smtClean="0">
                <a:solidFill>
                  <a:srgbClr val="000000"/>
                </a:solidFill>
              </a:rPr>
              <a:t>FIGURE 11.8.</a:t>
            </a:r>
            <a:r>
              <a:rPr lang="en-US" altLang="en-US" dirty="0" smtClean="0">
                <a:solidFill>
                  <a:srgbClr val="000000"/>
                </a:solidFill>
              </a:rPr>
              <a:t>  One set of facial expressions offered as choices for how to react to various types of offense. Faces D1 and D5 represent contempt, D2 and D3 represent anger, and D4 and D6 represent disgust. Some participants viewed these European American faces, whereas others saw a set of Indian or Japanese faces.</a:t>
            </a:r>
            <a:r>
              <a:rPr lang="en-US" altLang="en-US" dirty="0" smtClean="0"/>
              <a:t> </a:t>
            </a:r>
            <a:r>
              <a:rPr lang="da-DK" sz="1200" b="0" i="0" u="none" strike="noStrike" kern="1200" baseline="0" dirty="0" smtClean="0">
                <a:solidFill>
                  <a:schemeClr val="tx1"/>
                </a:solidFill>
                <a:latin typeface="+mn-lt"/>
                <a:ea typeface="+mn-ea"/>
                <a:cs typeface="+mn-cs"/>
              </a:rPr>
              <a:t>From Rozin et al. (1999).</a:t>
            </a:r>
            <a:endParaRPr lang="en-IN" altLang="en-US" dirty="0"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72EB1FA-45B9-4D84-89BE-27857F133F47}" type="slidenum">
              <a:rPr lang="en-US" altLang="en-US"/>
              <a:pPr fontAlgn="base">
                <a:spcBef>
                  <a:spcPct val="0"/>
                </a:spcBef>
                <a:spcAft>
                  <a:spcPct val="0"/>
                </a:spcAft>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Picture 5" descr="Oxford University Press logo"/>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76938"/>
            <a:ext cx="2505075"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Placeholder 1"/>
          <p:cNvSpPr>
            <a:spLocks noGrp="1"/>
          </p:cNvSpPr>
          <p:nvPr>
            <p:ph type="title"/>
          </p:nvPr>
        </p:nvSpPr>
        <p:spPr>
          <a:xfrm>
            <a:off x="450575" y="586409"/>
            <a:ext cx="11317356" cy="566530"/>
          </a:xfrm>
          <a:prstGeom prst="rect">
            <a:avLst/>
          </a:prstGeom>
        </p:spPr>
        <p:txBody>
          <a:bodyPr rtlCol="0" anchor="t">
            <a:normAutofit/>
          </a:bodyPr>
          <a:lstStyle>
            <a:lvl1pPr algn="ctr">
              <a:defRPr sz="3600" b="1" i="1"/>
            </a:lvl1pPr>
          </a:lstStyle>
          <a:p>
            <a:r>
              <a:rPr lang="en-US" smtClean="0"/>
              <a:t>Click to edit Master title style</a:t>
            </a:r>
            <a:endParaRPr lang="en-US" dirty="0"/>
          </a:p>
        </p:txBody>
      </p:sp>
      <p:sp>
        <p:nvSpPr>
          <p:cNvPr id="11" name="Text Placeholder 10"/>
          <p:cNvSpPr>
            <a:spLocks noGrp="1"/>
          </p:cNvSpPr>
          <p:nvPr>
            <p:ph type="body" sz="quarter" idx="11"/>
          </p:nvPr>
        </p:nvSpPr>
        <p:spPr>
          <a:xfrm>
            <a:off x="450851" y="1152525"/>
            <a:ext cx="11317816" cy="477838"/>
          </a:xfrm>
          <a:prstGeom prst="rect">
            <a:avLst/>
          </a:prstGeom>
        </p:spPr>
        <p:txBody>
          <a:bodyPr/>
          <a:lstStyle>
            <a:lvl1pPr marL="0" indent="0" algn="ctr">
              <a:buNone/>
              <a:defRPr sz="2400">
                <a:solidFill>
                  <a:srgbClr val="1F497D"/>
                </a:solidFill>
              </a:defRPr>
            </a:lvl1pPr>
          </a:lstStyle>
          <a:p>
            <a:pPr lvl="0"/>
            <a:r>
              <a:rPr lang="en-US"/>
              <a:t>Edit Master text styles</a:t>
            </a:r>
          </a:p>
        </p:txBody>
      </p:sp>
      <p:sp>
        <p:nvSpPr>
          <p:cNvPr id="6" name="Picture Placeholder 5"/>
          <p:cNvSpPr>
            <a:spLocks noGrp="1"/>
          </p:cNvSpPr>
          <p:nvPr>
            <p:ph type="pic" sz="quarter" idx="10"/>
          </p:nvPr>
        </p:nvSpPr>
        <p:spPr>
          <a:xfrm>
            <a:off x="3710609" y="1808921"/>
            <a:ext cx="4770784" cy="4283766"/>
          </a:xfrm>
          <a:prstGeom prst="rect">
            <a:avLst/>
          </a:prstGeom>
        </p:spPr>
        <p:txBody>
          <a:bodyPr rtlCol="0">
            <a:normAutofit/>
          </a:bodyPr>
          <a:lstStyle/>
          <a:p>
            <a:pPr lvl="0"/>
            <a:r>
              <a:rPr lang="en-US" noProof="0"/>
              <a:t>Click icon to add picture</a:t>
            </a:r>
            <a:endParaRPr lang="en-US" noProof="0" dirty="0"/>
          </a:p>
        </p:txBody>
      </p:sp>
    </p:spTree>
    <p:extLst>
      <p:ext uri="{BB962C8B-B14F-4D97-AF65-F5344CB8AC3E}">
        <p14:creationId xmlns:p14="http://schemas.microsoft.com/office/powerpoint/2010/main" val="672199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7437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886831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EB49-10B0-434E-B9A9-AEEABF0BE468}"/>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143F8EF5-4C16-48DE-A586-E7CCF94F9F03}"/>
              </a:ext>
            </a:extLst>
          </p:cNvPr>
          <p:cNvSpPr>
            <a:spLocks noGrp="1"/>
          </p:cNvSpPr>
          <p:nvPr>
            <p:ph type="tbl" sz="quarter" idx="10"/>
          </p:nvPr>
        </p:nvSpPr>
        <p:spPr>
          <a:xfrm>
            <a:off x="1366838" y="808037"/>
            <a:ext cx="9759950" cy="5045832"/>
          </a:xfrm>
        </p:spPr>
        <p:txBody>
          <a:bodyPr rtlCol="0">
            <a:normAutofit/>
          </a:bodyPr>
          <a:lstStyle/>
          <a:p>
            <a:pPr lvl="0"/>
            <a:endParaRPr lang="en-US" noProof="0"/>
          </a:p>
        </p:txBody>
      </p:sp>
      <p:sp>
        <p:nvSpPr>
          <p:cNvPr id="6" name="Text Placeholder 5">
            <a:extLst>
              <a:ext uri="{FF2B5EF4-FFF2-40B4-BE49-F238E27FC236}">
                <a16:creationId xmlns:a16="http://schemas.microsoft.com/office/drawing/2014/main" id="{F24482F5-5C68-40F1-BAC8-3387D676EB94}"/>
              </a:ext>
            </a:extLst>
          </p:cNvPr>
          <p:cNvSpPr>
            <a:spLocks noGrp="1"/>
          </p:cNvSpPr>
          <p:nvPr>
            <p:ph type="body" sz="quarter" idx="11"/>
          </p:nvPr>
        </p:nvSpPr>
        <p:spPr>
          <a:xfrm>
            <a:off x="1366838" y="5973510"/>
            <a:ext cx="9759950" cy="503490"/>
          </a:xfrm>
        </p:spPr>
        <p:txBody>
          <a:bodyPr>
            <a:no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1463582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1A7EB-3577-43FD-9B2D-BCEA4F83C945}"/>
              </a:ext>
            </a:extLst>
          </p:cNvPr>
          <p:cNvSpPr>
            <a:spLocks noGrp="1"/>
          </p:cNvSpPr>
          <p:nvPr>
            <p:ph type="title"/>
          </p:nvPr>
        </p:nvSpPr>
        <p:spPr/>
        <p:txBody>
          <a:bodyPr/>
          <a:lstStyle/>
          <a:p>
            <a:r>
              <a:rPr lang="en-US" dirty="0"/>
              <a:t>Click to edit Master title style</a:t>
            </a:r>
          </a:p>
        </p:txBody>
      </p:sp>
      <p:sp>
        <p:nvSpPr>
          <p:cNvPr id="4" name="Picture Placeholder 3">
            <a:extLst>
              <a:ext uri="{FF2B5EF4-FFF2-40B4-BE49-F238E27FC236}">
                <a16:creationId xmlns:a16="http://schemas.microsoft.com/office/drawing/2014/main" id="{F94AFEAB-6CC2-4F6A-8644-10935AED3A26}"/>
              </a:ext>
            </a:extLst>
          </p:cNvPr>
          <p:cNvSpPr>
            <a:spLocks noGrp="1"/>
          </p:cNvSpPr>
          <p:nvPr>
            <p:ph type="pic" sz="quarter" idx="10"/>
          </p:nvPr>
        </p:nvSpPr>
        <p:spPr>
          <a:xfrm>
            <a:off x="111096" y="512748"/>
            <a:ext cx="11947020" cy="6076059"/>
          </a:xfrm>
        </p:spPr>
        <p:txBody>
          <a:bodyPr rtlCol="0">
            <a:normAutofit/>
          </a:bodyPr>
          <a:lstStyle/>
          <a:p>
            <a:pPr lvl="0"/>
            <a:endParaRPr lang="en-US" noProof="0"/>
          </a:p>
        </p:txBody>
      </p:sp>
    </p:spTree>
    <p:extLst>
      <p:ext uri="{BB962C8B-B14F-4D97-AF65-F5344CB8AC3E}">
        <p14:creationId xmlns:p14="http://schemas.microsoft.com/office/powerpoint/2010/main" val="2559124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EB49-10B0-434E-B9A9-AEEABF0BE468}"/>
              </a:ext>
            </a:extLst>
          </p:cNvPr>
          <p:cNvSpPr>
            <a:spLocks noGrp="1"/>
          </p:cNvSpPr>
          <p:nvPr>
            <p:ph type="title"/>
          </p:nvPr>
        </p:nvSpPr>
        <p:spPr/>
        <p:txBody>
          <a:bodyPr/>
          <a:lstStyle/>
          <a:p>
            <a:r>
              <a:rPr lang="en-US"/>
              <a:t>Click to edit Master title style</a:t>
            </a:r>
          </a:p>
        </p:txBody>
      </p:sp>
      <p:sp>
        <p:nvSpPr>
          <p:cNvPr id="4" name="Table Placeholder 3">
            <a:extLst>
              <a:ext uri="{FF2B5EF4-FFF2-40B4-BE49-F238E27FC236}">
                <a16:creationId xmlns:a16="http://schemas.microsoft.com/office/drawing/2014/main" id="{143F8EF5-4C16-48DE-A586-E7CCF94F9F03}"/>
              </a:ext>
            </a:extLst>
          </p:cNvPr>
          <p:cNvSpPr>
            <a:spLocks noGrp="1"/>
          </p:cNvSpPr>
          <p:nvPr>
            <p:ph type="tbl" sz="quarter" idx="10"/>
          </p:nvPr>
        </p:nvSpPr>
        <p:spPr>
          <a:xfrm>
            <a:off x="1366838" y="808037"/>
            <a:ext cx="9759950" cy="5045832"/>
          </a:xfrm>
        </p:spPr>
        <p:txBody>
          <a:bodyPr rtlCol="0">
            <a:normAutofit/>
          </a:bodyPr>
          <a:lstStyle/>
          <a:p>
            <a:pPr lvl="0"/>
            <a:endParaRPr lang="en-US" noProof="0"/>
          </a:p>
        </p:txBody>
      </p:sp>
      <p:sp>
        <p:nvSpPr>
          <p:cNvPr id="6" name="Text Placeholder 5">
            <a:extLst>
              <a:ext uri="{FF2B5EF4-FFF2-40B4-BE49-F238E27FC236}">
                <a16:creationId xmlns:a16="http://schemas.microsoft.com/office/drawing/2014/main" id="{F24482F5-5C68-40F1-BAC8-3387D676EB94}"/>
              </a:ext>
            </a:extLst>
          </p:cNvPr>
          <p:cNvSpPr>
            <a:spLocks noGrp="1"/>
          </p:cNvSpPr>
          <p:nvPr>
            <p:ph type="body" sz="quarter" idx="11"/>
          </p:nvPr>
        </p:nvSpPr>
        <p:spPr>
          <a:xfrm>
            <a:off x="1366838" y="5973510"/>
            <a:ext cx="9759950" cy="503490"/>
          </a:xfrm>
        </p:spPr>
        <p:txBody>
          <a:bodyPr>
            <a:no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40405760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588" y="3175"/>
            <a:ext cx="12190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0"/>
            <a:r>
              <a:rPr lang="en-US" altLang="en-US" smtClean="0"/>
              <a:t>Click to edit Master text styles</a:t>
            </a:r>
          </a:p>
        </p:txBody>
      </p:sp>
      <p:sp>
        <p:nvSpPr>
          <p:cNvPr id="9" name="TextBox 8"/>
          <p:cNvSpPr txBox="1">
            <a:spLocks noChangeArrowheads="1"/>
          </p:cNvSpPr>
          <p:nvPr userDrawn="1"/>
        </p:nvSpPr>
        <p:spPr bwMode="auto">
          <a:xfrm>
            <a:off x="10363200" y="6605588"/>
            <a:ext cx="1827213" cy="246062"/>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fontAlgn="auto" hangingPunct="1">
              <a:spcBef>
                <a:spcPts val="0"/>
              </a:spcBef>
              <a:spcAft>
                <a:spcPts val="0"/>
              </a:spcAft>
              <a:defRPr/>
            </a:pPr>
            <a:r>
              <a:rPr lang="en-US" altLang="en-US" sz="1000" b="0" dirty="0">
                <a:solidFill>
                  <a:schemeClr val="tx1"/>
                </a:solidFill>
                <a:latin typeface="+mj-lt"/>
                <a:cs typeface="Arial" panose="020B0604020202020204" pitchFamily="34" charset="0"/>
              </a:rPr>
              <a:t>© </a:t>
            </a:r>
            <a:r>
              <a:rPr lang="en-US" altLang="en-US" sz="1000" b="0" dirty="0" smtClean="0">
                <a:solidFill>
                  <a:schemeClr val="tx1"/>
                </a:solidFill>
                <a:latin typeface="+mj-lt"/>
                <a:cs typeface="Arial" panose="020B0604020202020204" pitchFamily="34" charset="0"/>
              </a:rPr>
              <a:t>2023 </a:t>
            </a:r>
            <a:r>
              <a:rPr lang="en-US" altLang="en-US" sz="1000" b="0" dirty="0">
                <a:solidFill>
                  <a:schemeClr val="tx1"/>
                </a:solidFill>
                <a:latin typeface="+mj-lt"/>
                <a:cs typeface="Arial" panose="020B0604020202020204" pitchFamily="34" charset="0"/>
              </a:rPr>
              <a:t>Oxford University Press</a:t>
            </a:r>
          </a:p>
        </p:txBody>
      </p:sp>
    </p:spTree>
  </p:cSld>
  <p:clrMap bg1="lt1" tx1="dk1" bg2="lt2" tx2="dk2" accent1="accent1" accent2="accent2" accent3="accent3" accent4="accent4" accent5="accent5" accent6="accent6" hlink="hlink" folHlink="folHlink"/>
  <p:sldLayoutIdLst>
    <p:sldLayoutId id="2147483685" r:id="rId1"/>
    <p:sldLayoutId id="2147483680" r:id="rId2"/>
    <p:sldLayoutId id="2147483681" r:id="rId3"/>
    <p:sldLayoutId id="2147483682" r:id="rId4"/>
  </p:sldLayoutIdLst>
  <p:txStyles>
    <p:titleStyle>
      <a:lvl1pPr algn="ctr" rtl="0" fontAlgn="base">
        <a:spcBef>
          <a:spcPct val="0"/>
        </a:spcBef>
        <a:spcAft>
          <a:spcPct val="0"/>
        </a:spcAft>
        <a:defRPr sz="3600" kern="1200">
          <a:solidFill>
            <a:schemeClr val="tx2"/>
          </a:solidFill>
          <a:latin typeface="+mj-lt"/>
          <a:ea typeface="+mj-ea"/>
          <a:cs typeface="+mj-cs"/>
        </a:defRPr>
      </a:lvl1pPr>
      <a:lvl2pPr algn="ctr" rtl="0" fontAlgn="base">
        <a:spcBef>
          <a:spcPct val="0"/>
        </a:spcBef>
        <a:spcAft>
          <a:spcPct val="0"/>
        </a:spcAft>
        <a:defRPr sz="3600">
          <a:solidFill>
            <a:schemeClr val="tx2"/>
          </a:solidFill>
          <a:latin typeface="Calibri" panose="020F0502020204030204" pitchFamily="34" charset="0"/>
        </a:defRPr>
      </a:lvl2pPr>
      <a:lvl3pPr algn="ctr" rtl="0" fontAlgn="base">
        <a:spcBef>
          <a:spcPct val="0"/>
        </a:spcBef>
        <a:spcAft>
          <a:spcPct val="0"/>
        </a:spcAft>
        <a:defRPr sz="3600">
          <a:solidFill>
            <a:schemeClr val="tx2"/>
          </a:solidFill>
          <a:latin typeface="Calibri" panose="020F0502020204030204" pitchFamily="34" charset="0"/>
        </a:defRPr>
      </a:lvl3pPr>
      <a:lvl4pPr algn="ctr" rtl="0" fontAlgn="base">
        <a:spcBef>
          <a:spcPct val="0"/>
        </a:spcBef>
        <a:spcAft>
          <a:spcPct val="0"/>
        </a:spcAft>
        <a:defRPr sz="3600">
          <a:solidFill>
            <a:schemeClr val="tx2"/>
          </a:solidFill>
          <a:latin typeface="Calibri" panose="020F0502020204030204" pitchFamily="34" charset="0"/>
        </a:defRPr>
      </a:lvl4pPr>
      <a:lvl5pPr algn="ctr" rtl="0" fontAlgn="base">
        <a:spcBef>
          <a:spcPct val="0"/>
        </a:spcBef>
        <a:spcAft>
          <a:spcPct val="0"/>
        </a:spcAft>
        <a:defRPr sz="3600">
          <a:solidFill>
            <a:schemeClr val="tx2"/>
          </a:solidFill>
          <a:latin typeface="Calibri" panose="020F0502020204030204" pitchFamily="34" charset="0"/>
        </a:defRPr>
      </a:lvl5pPr>
      <a:lvl6pPr marL="457200" algn="ctr" rtl="0" fontAlgn="base">
        <a:spcBef>
          <a:spcPct val="0"/>
        </a:spcBef>
        <a:spcAft>
          <a:spcPct val="0"/>
        </a:spcAft>
        <a:defRPr sz="3600">
          <a:solidFill>
            <a:schemeClr val="tx2"/>
          </a:solidFill>
          <a:latin typeface="Calibri" panose="020F0502020204030204" pitchFamily="34" charset="0"/>
        </a:defRPr>
      </a:lvl6pPr>
      <a:lvl7pPr marL="914400" algn="ctr" rtl="0" fontAlgn="base">
        <a:spcBef>
          <a:spcPct val="0"/>
        </a:spcBef>
        <a:spcAft>
          <a:spcPct val="0"/>
        </a:spcAft>
        <a:defRPr sz="3600">
          <a:solidFill>
            <a:schemeClr val="tx2"/>
          </a:solidFill>
          <a:latin typeface="Calibri" panose="020F0502020204030204" pitchFamily="34" charset="0"/>
        </a:defRPr>
      </a:lvl7pPr>
      <a:lvl8pPr marL="1371600" algn="ctr" rtl="0" fontAlgn="base">
        <a:spcBef>
          <a:spcPct val="0"/>
        </a:spcBef>
        <a:spcAft>
          <a:spcPct val="0"/>
        </a:spcAft>
        <a:defRPr sz="3600">
          <a:solidFill>
            <a:schemeClr val="tx2"/>
          </a:solidFill>
          <a:latin typeface="Calibri" panose="020F0502020204030204" pitchFamily="34" charset="0"/>
        </a:defRPr>
      </a:lvl8pPr>
      <a:lvl9pPr marL="1828800" algn="ctr" rtl="0" fontAlgn="base">
        <a:spcBef>
          <a:spcPct val="0"/>
        </a:spcBef>
        <a:spcAft>
          <a:spcPct val="0"/>
        </a:spcAft>
        <a:defRPr sz="3600">
          <a:solidFill>
            <a:schemeClr val="tx2"/>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0"/>
            <a:ext cx="12192000" cy="369888"/>
          </a:xfrm>
          <a:prstGeom prst="rect">
            <a:avLst/>
          </a:prstGeom>
          <a:solidFill>
            <a:srgbClr val="001A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smtClean="0"/>
              <a:t>Click to edit Master title style</a:t>
            </a:r>
          </a:p>
        </p:txBody>
      </p:sp>
      <p:sp>
        <p:nvSpPr>
          <p:cNvPr id="2051" name="Text Placeholder 3"/>
          <p:cNvSpPr>
            <a:spLocks noGrp="1"/>
          </p:cNvSpPr>
          <p:nvPr>
            <p:ph type="body" idx="1"/>
          </p:nvPr>
        </p:nvSpPr>
        <p:spPr bwMode="auto">
          <a:xfrm>
            <a:off x="838200" y="952500"/>
            <a:ext cx="10515600" cy="522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TextBox 5">
            <a:extLst>
              <a:ext uri="{FF2B5EF4-FFF2-40B4-BE49-F238E27FC236}">
                <a16:creationId xmlns:a16="http://schemas.microsoft.com/office/drawing/2014/main" id="{B9A352A1-3B59-4F46-8B27-7104614BE002}"/>
              </a:ext>
            </a:extLst>
          </p:cNvPr>
          <p:cNvSpPr txBox="1">
            <a:spLocks noChangeArrowheads="1"/>
          </p:cNvSpPr>
          <p:nvPr userDrawn="1"/>
        </p:nvSpPr>
        <p:spPr bwMode="auto">
          <a:xfrm>
            <a:off x="10363200" y="6605588"/>
            <a:ext cx="1827213" cy="246062"/>
          </a:xfrm>
          <a:prstGeom prst="rect">
            <a:avLst/>
          </a:prstGeom>
          <a:noFill/>
          <a:ln>
            <a:noFill/>
          </a:ln>
        </p:spPr>
        <p:txBody>
          <a:bodyPr wrap="none">
            <a:spAutoFit/>
          </a:bodyPr>
          <a:lstStyle>
            <a:lvl1pPr>
              <a:defRPr sz="2400" b="1">
                <a:solidFill>
                  <a:schemeClr val="bg2"/>
                </a:solidFill>
                <a:latin typeface="Times New Roman" panose="02020603050405020304" pitchFamily="18" charset="0"/>
                <a:ea typeface="ＭＳ Ｐゴシック" panose="020B0600070205080204" pitchFamily="34" charset="-128"/>
              </a:defRPr>
            </a:lvl1pPr>
            <a:lvl2pPr marL="742950" indent="-285750">
              <a:defRPr sz="2400" b="1">
                <a:solidFill>
                  <a:schemeClr val="bg2"/>
                </a:solidFill>
                <a:latin typeface="Times New Roman" panose="02020603050405020304" pitchFamily="18" charset="0"/>
                <a:ea typeface="ＭＳ Ｐゴシック" panose="020B0600070205080204" pitchFamily="34" charset="-128"/>
              </a:defRPr>
            </a:lvl2pPr>
            <a:lvl3pPr marL="1143000" indent="-228600">
              <a:defRPr sz="2400" b="1">
                <a:solidFill>
                  <a:schemeClr val="bg2"/>
                </a:solidFill>
                <a:latin typeface="Times New Roman" panose="02020603050405020304" pitchFamily="18" charset="0"/>
                <a:ea typeface="ＭＳ Ｐゴシック" panose="020B0600070205080204" pitchFamily="34" charset="-128"/>
              </a:defRPr>
            </a:lvl3pPr>
            <a:lvl4pPr marL="1600200" indent="-228600">
              <a:defRPr sz="2400" b="1">
                <a:solidFill>
                  <a:schemeClr val="bg2"/>
                </a:solidFill>
                <a:latin typeface="Times New Roman" panose="02020603050405020304" pitchFamily="18" charset="0"/>
                <a:ea typeface="ＭＳ Ｐゴシック" panose="020B0600070205080204" pitchFamily="34" charset="-128"/>
              </a:defRPr>
            </a:lvl4pPr>
            <a:lvl5pPr marL="2057400" indent="-228600">
              <a:defRPr sz="2400" b="1">
                <a:solidFill>
                  <a:schemeClr val="bg2"/>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bg2"/>
                </a:solidFill>
                <a:latin typeface="Times New Roman" panose="02020603050405020304" pitchFamily="18" charset="0"/>
                <a:ea typeface="ＭＳ Ｐゴシック" panose="020B0600070205080204" pitchFamily="34" charset="-128"/>
              </a:defRPr>
            </a:lvl9pPr>
          </a:lstStyle>
          <a:p>
            <a:pPr algn="r" eaLnBrk="1" fontAlgn="auto" hangingPunct="1">
              <a:spcBef>
                <a:spcPts val="0"/>
              </a:spcBef>
              <a:spcAft>
                <a:spcPts val="0"/>
              </a:spcAft>
              <a:defRPr/>
            </a:pPr>
            <a:r>
              <a:rPr lang="en-US" altLang="en-US" sz="1000" b="0" dirty="0">
                <a:solidFill>
                  <a:schemeClr val="tx1"/>
                </a:solidFill>
                <a:latin typeface="+mj-lt"/>
                <a:cs typeface="Arial" panose="020B0604020202020204" pitchFamily="34" charset="0"/>
              </a:rPr>
              <a:t>© </a:t>
            </a:r>
            <a:r>
              <a:rPr lang="en-US" altLang="en-US" sz="1000" b="0" dirty="0" smtClean="0">
                <a:solidFill>
                  <a:schemeClr val="tx1"/>
                </a:solidFill>
                <a:latin typeface="+mj-lt"/>
                <a:cs typeface="Arial" panose="020B0604020202020204" pitchFamily="34" charset="0"/>
              </a:rPr>
              <a:t>2023 </a:t>
            </a:r>
            <a:r>
              <a:rPr lang="en-US" altLang="en-US" sz="1000" b="0" dirty="0">
                <a:solidFill>
                  <a:schemeClr val="tx1"/>
                </a:solidFill>
                <a:latin typeface="+mj-lt"/>
                <a:cs typeface="Arial" panose="020B0604020202020204" pitchFamily="34" charset="0"/>
              </a:rPr>
              <a:t>Oxford University Press</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Lst>
  <p:txStyles>
    <p:titleStyle>
      <a:lvl1pPr algn="l" rtl="0" fontAlgn="base">
        <a:spcBef>
          <a:spcPct val="0"/>
        </a:spcBef>
        <a:spcAft>
          <a:spcPct val="0"/>
        </a:spcAft>
        <a:defRPr kern="1200">
          <a:solidFill>
            <a:schemeClr val="bg1"/>
          </a:solidFill>
          <a:latin typeface="+mj-lt"/>
          <a:ea typeface="+mj-ea"/>
          <a:cs typeface="+mj-cs"/>
        </a:defRPr>
      </a:lvl1pPr>
      <a:lvl2pPr algn="l" rtl="0" fontAlgn="base">
        <a:spcBef>
          <a:spcPct val="0"/>
        </a:spcBef>
        <a:spcAft>
          <a:spcPct val="0"/>
        </a:spcAft>
        <a:defRPr>
          <a:solidFill>
            <a:schemeClr val="bg1"/>
          </a:solidFill>
          <a:latin typeface="Calibri" panose="020F0502020204030204" pitchFamily="34" charset="0"/>
        </a:defRPr>
      </a:lvl2pPr>
      <a:lvl3pPr algn="l" rtl="0" fontAlgn="base">
        <a:spcBef>
          <a:spcPct val="0"/>
        </a:spcBef>
        <a:spcAft>
          <a:spcPct val="0"/>
        </a:spcAft>
        <a:defRPr>
          <a:solidFill>
            <a:schemeClr val="bg1"/>
          </a:solidFill>
          <a:latin typeface="Calibri" panose="020F0502020204030204" pitchFamily="34" charset="0"/>
        </a:defRPr>
      </a:lvl3pPr>
      <a:lvl4pPr algn="l" rtl="0" fontAlgn="base">
        <a:spcBef>
          <a:spcPct val="0"/>
        </a:spcBef>
        <a:spcAft>
          <a:spcPct val="0"/>
        </a:spcAft>
        <a:defRPr>
          <a:solidFill>
            <a:schemeClr val="bg1"/>
          </a:solidFill>
          <a:latin typeface="Calibri" panose="020F0502020204030204" pitchFamily="34" charset="0"/>
        </a:defRPr>
      </a:lvl4pPr>
      <a:lvl5pPr algn="l" rtl="0" fontAlgn="base">
        <a:spcBef>
          <a:spcPct val="0"/>
        </a:spcBef>
        <a:spcAft>
          <a:spcPct val="0"/>
        </a:spcAft>
        <a:defRPr>
          <a:solidFill>
            <a:schemeClr val="bg1"/>
          </a:solidFill>
          <a:latin typeface="Calibri" panose="020F0502020204030204" pitchFamily="34" charset="0"/>
        </a:defRPr>
      </a:lvl5pPr>
      <a:lvl6pPr marL="457200" algn="l" rtl="0" fontAlgn="base">
        <a:spcBef>
          <a:spcPct val="0"/>
        </a:spcBef>
        <a:spcAft>
          <a:spcPct val="0"/>
        </a:spcAft>
        <a:defRPr>
          <a:solidFill>
            <a:schemeClr val="bg1"/>
          </a:solidFill>
          <a:latin typeface="Calibri" panose="020F0502020204030204" pitchFamily="34" charset="0"/>
        </a:defRPr>
      </a:lvl6pPr>
      <a:lvl7pPr marL="914400" algn="l" rtl="0" fontAlgn="base">
        <a:spcBef>
          <a:spcPct val="0"/>
        </a:spcBef>
        <a:spcAft>
          <a:spcPct val="0"/>
        </a:spcAft>
        <a:defRPr>
          <a:solidFill>
            <a:schemeClr val="bg1"/>
          </a:solidFill>
          <a:latin typeface="Calibri" panose="020F0502020204030204" pitchFamily="34" charset="0"/>
        </a:defRPr>
      </a:lvl7pPr>
      <a:lvl8pPr marL="1371600" algn="l" rtl="0" fontAlgn="base">
        <a:spcBef>
          <a:spcPct val="0"/>
        </a:spcBef>
        <a:spcAft>
          <a:spcPct val="0"/>
        </a:spcAft>
        <a:defRPr>
          <a:solidFill>
            <a:schemeClr val="bg1"/>
          </a:solidFill>
          <a:latin typeface="Calibri" panose="020F0502020204030204" pitchFamily="34" charset="0"/>
        </a:defRPr>
      </a:lvl8pPr>
      <a:lvl9pPr marL="1828800" algn="l" rtl="0" fontAlgn="base">
        <a:spcBef>
          <a:spcPct val="0"/>
        </a:spcBef>
        <a:spcAft>
          <a:spcPct val="0"/>
        </a:spcAft>
        <a:defRPr>
          <a:solidFill>
            <a:schemeClr val="bg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575" y="586409"/>
            <a:ext cx="11317356" cy="1061146"/>
          </a:xfrm>
        </p:spPr>
        <p:txBody>
          <a:bodyPr>
            <a:normAutofit/>
          </a:bodyPr>
          <a:lstStyle/>
          <a:p>
            <a:r>
              <a:rPr lang="en-US" dirty="0" smtClean="0"/>
              <a:t>EMOTION AND </a:t>
            </a:r>
            <a:r>
              <a:rPr lang="en-US" dirty="0"/>
              <a:t>MOTIVATION</a:t>
            </a:r>
          </a:p>
        </p:txBody>
      </p:sp>
      <p:sp>
        <p:nvSpPr>
          <p:cNvPr id="4" name="Text Placeholder 3"/>
          <p:cNvSpPr>
            <a:spLocks noGrp="1"/>
          </p:cNvSpPr>
          <p:nvPr>
            <p:ph type="body" sz="quarter" idx="11"/>
          </p:nvPr>
        </p:nvSpPr>
        <p:spPr>
          <a:xfrm>
            <a:off x="0" y="1222527"/>
            <a:ext cx="12192000" cy="1877863"/>
          </a:xfrm>
        </p:spPr>
        <p:txBody>
          <a:bodyPr/>
          <a:lstStyle/>
          <a:p>
            <a:r>
              <a:rPr lang="en-US" dirty="0"/>
              <a:t>by </a:t>
            </a:r>
            <a:r>
              <a:rPr lang="fr-FR" dirty="0"/>
              <a:t>Michelle N. </a:t>
            </a:r>
            <a:r>
              <a:rPr lang="fr-FR" dirty="0" err="1" smtClean="0"/>
              <a:t>Shiota</a:t>
            </a:r>
            <a:r>
              <a:rPr lang="fr-FR" dirty="0"/>
              <a:t> and Sarah Rose </a:t>
            </a:r>
            <a:r>
              <a:rPr lang="fr-FR" dirty="0" err="1"/>
              <a:t>Cavanagh</a:t>
            </a:r>
            <a:endParaRPr lang="en-US" dirty="0"/>
          </a:p>
        </p:txBody>
      </p:sp>
      <p:pic>
        <p:nvPicPr>
          <p:cNvPr id="7" name="Picture 6" title="Oxford University Press logo">
            <a:extLst>
              <a:ext uri="{FF2B5EF4-FFF2-40B4-BE49-F238E27FC236}">
                <a16:creationId xmlns:a16="http://schemas.microsoft.com/office/drawing/2014/main" id="{8590439F-3AAE-4FE6-B28E-69B3789AD63F}"/>
              </a:ext>
            </a:extLst>
          </p:cNvPr>
          <p:cNvPicPr>
            <a:picLocks noChangeAspect="1"/>
          </p:cNvPicPr>
          <p:nvPr/>
        </p:nvPicPr>
        <p:blipFill>
          <a:blip r:embed="rId3"/>
          <a:stretch>
            <a:fillRect/>
          </a:stretch>
        </p:blipFill>
        <p:spPr>
          <a:xfrm>
            <a:off x="0" y="5976152"/>
            <a:ext cx="2505812" cy="881848"/>
          </a:xfrm>
          <a:prstGeom prst="rect">
            <a:avLst/>
          </a:prstGeom>
        </p:spPr>
      </p:pic>
      <p:pic>
        <p:nvPicPr>
          <p:cNvPr id="5" name="Picture 4" title="Cov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8200" y="1771483"/>
            <a:ext cx="3935598" cy="4853904"/>
          </a:xfrm>
          <a:prstGeom prst="rect">
            <a:avLst/>
          </a:prstGeom>
        </p:spPr>
      </p:pic>
    </p:spTree>
    <p:extLst>
      <p:ext uri="{BB962C8B-B14F-4D97-AF65-F5344CB8AC3E}">
        <p14:creationId xmlns:p14="http://schemas.microsoft.com/office/powerpoint/2010/main" val="37569632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p:cNvSpPr>
            <a:spLocks noGrp="1"/>
          </p:cNvSpPr>
          <p:nvPr>
            <p:ph type="title"/>
          </p:nvPr>
        </p:nvSpPr>
        <p:spPr/>
        <p:txBody>
          <a:bodyPr/>
          <a:lstStyle/>
          <a:p>
            <a:r>
              <a:rPr lang="en-US" altLang="en-US" b="1" dirty="0" smtClean="0">
                <a:solidFill>
                  <a:srgbClr val="FFFFFF"/>
                </a:solidFill>
              </a:rPr>
              <a:t>FIGURE 11.9.</a:t>
            </a:r>
            <a:r>
              <a:rPr lang="en-US" altLang="en-US" dirty="0" smtClean="0">
                <a:solidFill>
                  <a:srgbClr val="FFFFFF"/>
                </a:solidFill>
              </a:rPr>
              <a:t>  Facial expressions of anger vary across individuals, situations, and cultures, but common elements can be seen. </a:t>
            </a:r>
            <a:endParaRPr lang="en-IN" altLang="en-US" dirty="0" smtClean="0">
              <a:solidFill>
                <a:srgbClr val="FFFFFF"/>
              </a:solidFill>
            </a:endParaRPr>
          </a:p>
        </p:txBody>
      </p:sp>
      <p:pic>
        <p:nvPicPr>
          <p:cNvPr id="2" name="Picture 1" descr="Three photos show facial expressions of anger in three different people. On the left, a young woman scrunches her face and clenches her teeth. In the middle photo, a man sits at a table and speaks with his mouth wide open into his mobile held horizontally in his hand. Eyebrows are scrunched. On the right a little girl has her hands on her waist and lips pursed." title="FIGURE 11.9.  Facial expressions of anger vary across individuals, situations, and cultures, but common elements can be seen."/>
          <p:cNvPicPr>
            <a:picLocks noChangeAspect="1"/>
          </p:cNvPicPr>
          <p:nvPr/>
        </p:nvPicPr>
        <p:blipFill>
          <a:blip r:embed="rId3"/>
          <a:stretch>
            <a:fillRect/>
          </a:stretch>
        </p:blipFill>
        <p:spPr>
          <a:xfrm>
            <a:off x="696913" y="1924050"/>
            <a:ext cx="10798175" cy="30099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3"/>
          <p:cNvSpPr>
            <a:spLocks noGrp="1"/>
          </p:cNvSpPr>
          <p:nvPr>
            <p:ph type="title"/>
          </p:nvPr>
        </p:nvSpPr>
        <p:spPr>
          <a:xfrm>
            <a:off x="0" y="0"/>
            <a:ext cx="12192000" cy="923925"/>
          </a:xfrm>
        </p:spPr>
        <p:txBody>
          <a:bodyPr/>
          <a:lstStyle/>
          <a:p>
            <a:r>
              <a:rPr lang="en-US" altLang="en-US" b="1" dirty="0" smtClean="0">
                <a:solidFill>
                  <a:srgbClr val="FFFFFF"/>
                </a:solidFill>
              </a:rPr>
              <a:t>FIGURE 11.10.</a:t>
            </a:r>
            <a:r>
              <a:rPr lang="en-US" altLang="en-US" dirty="0" smtClean="0">
                <a:solidFill>
                  <a:srgbClr val="FFFFFF"/>
                </a:solidFill>
              </a:rPr>
              <a:t>  You are supposed to tell the person on the other side of the chess board to move a piece to their left. Do you say “move the piece to the right” reflecting your own visual perspective, or “move the piece to the left,” acknowledging theirs? People who are angry are less likely to take the other person’s perspective. </a:t>
            </a:r>
            <a:endParaRPr lang="en-IN" altLang="en-US" dirty="0" smtClean="0">
              <a:solidFill>
                <a:srgbClr val="FFFFFF"/>
              </a:solidFill>
            </a:endParaRPr>
          </a:p>
        </p:txBody>
      </p:sp>
      <p:pic>
        <p:nvPicPr>
          <p:cNvPr id="2" name="Picture 1" descr="A man seated before a chess board where a game is in progress. Fingers are placed on one chess piece." title="FIGURE 11.10.  You are supposed to tell the person on the other side of the chess board to move a piece to their left. Do you say “move the piece to the right” reflecting your own visual perspective, or “move the piece to the left,” acknowledging theirs? People who are angry are less likely to take the other person’s perspective."/>
          <p:cNvPicPr>
            <a:picLocks noChangeAspect="1"/>
          </p:cNvPicPr>
          <p:nvPr/>
        </p:nvPicPr>
        <p:blipFill>
          <a:blip r:embed="rId3"/>
          <a:stretch>
            <a:fillRect/>
          </a:stretch>
        </p:blipFill>
        <p:spPr>
          <a:xfrm>
            <a:off x="2244725" y="1216522"/>
            <a:ext cx="7702550" cy="50419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title"/>
          </p:nvPr>
        </p:nvSpPr>
        <p:spPr>
          <a:xfrm>
            <a:off x="0" y="0"/>
            <a:ext cx="12192000" cy="646113"/>
          </a:xfrm>
        </p:spPr>
        <p:txBody>
          <a:bodyPr/>
          <a:lstStyle/>
          <a:p>
            <a:r>
              <a:rPr lang="en-US" altLang="en-US" b="1" dirty="0" smtClean="0">
                <a:solidFill>
                  <a:srgbClr val="FFFFFF"/>
                </a:solidFill>
              </a:rPr>
              <a:t>FIGURE 11.11.</a:t>
            </a:r>
            <a:r>
              <a:rPr lang="en-US" altLang="en-US" dirty="0" smtClean="0">
                <a:solidFill>
                  <a:srgbClr val="FFFFFF"/>
                </a:solidFill>
              </a:rPr>
              <a:t>  The prototypical facial expression of disgust narrows the nasal passages and expels contents from the mouth, reducing the risk of contamination through breathing or eating. </a:t>
            </a:r>
            <a:endParaRPr lang="en-IN" altLang="en-US" dirty="0" smtClean="0">
              <a:solidFill>
                <a:srgbClr val="FFFFFF"/>
              </a:solidFill>
            </a:endParaRPr>
          </a:p>
        </p:txBody>
      </p:sp>
      <p:pic>
        <p:nvPicPr>
          <p:cNvPr id="2" name="Picture 1" descr="A young boy who looks at a spoonful of food he holds. He has pursed his lips tight and scrunched his face and chin." title="FIGURE 11.11.  The prototypical facial expression of disgust narrows the nasal passages and expels contents from the mouth, reducing the risk of contamination through breathing or eating."/>
          <p:cNvPicPr>
            <a:picLocks noChangeAspect="1"/>
          </p:cNvPicPr>
          <p:nvPr/>
        </p:nvPicPr>
        <p:blipFill>
          <a:blip r:embed="rId3"/>
          <a:stretch>
            <a:fillRect/>
          </a:stretch>
        </p:blipFill>
        <p:spPr>
          <a:xfrm>
            <a:off x="2836863" y="908050"/>
            <a:ext cx="6518275" cy="50419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title"/>
          </p:nvPr>
        </p:nvSpPr>
        <p:spPr>
          <a:xfrm>
            <a:off x="0" y="0"/>
            <a:ext cx="12192000" cy="646113"/>
          </a:xfrm>
        </p:spPr>
        <p:txBody>
          <a:bodyPr/>
          <a:lstStyle/>
          <a:p>
            <a:r>
              <a:rPr lang="en-US" altLang="en-US" b="1" dirty="0" smtClean="0">
                <a:solidFill>
                  <a:srgbClr val="FFFFFF"/>
                </a:solidFill>
              </a:rPr>
              <a:t>FIGURE 11.12.</a:t>
            </a:r>
            <a:r>
              <a:rPr lang="en-US" altLang="en-US" dirty="0" smtClean="0">
                <a:solidFill>
                  <a:srgbClr val="FFFFFF"/>
                </a:solidFill>
              </a:rPr>
              <a:t>  Would you drink apple juice from a cup holding a cockroach, if the roach had been thoroughly sterilized before being placed in the cup? </a:t>
            </a:r>
            <a:endParaRPr lang="en-IN" altLang="en-US" dirty="0" smtClean="0">
              <a:solidFill>
                <a:srgbClr val="FFFFFF"/>
              </a:solidFill>
            </a:endParaRPr>
          </a:p>
        </p:txBody>
      </p:sp>
      <p:pic>
        <p:nvPicPr>
          <p:cNvPr id="2" name="Picture 1" descr="A large and small glass placed on a table in front of two cartons of juice. Both glassed contain little juice. A cockroach floats in the juice in the smaller glass." title="FIGURE 11.12.  Would you drink apple juice from a cup holding a cockroach, if the roach had been thoroughly sterilized before being placed in the cup?"/>
          <p:cNvPicPr>
            <a:picLocks noChangeAspect="1"/>
          </p:cNvPicPr>
          <p:nvPr/>
        </p:nvPicPr>
        <p:blipFill>
          <a:blip r:embed="rId3"/>
          <a:stretch>
            <a:fillRect/>
          </a:stretch>
        </p:blipFill>
        <p:spPr>
          <a:xfrm>
            <a:off x="2309813" y="908050"/>
            <a:ext cx="7572375" cy="50419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3"/>
          <p:cNvSpPr>
            <a:spLocks noGrp="1"/>
          </p:cNvSpPr>
          <p:nvPr>
            <p:ph type="title"/>
          </p:nvPr>
        </p:nvSpPr>
        <p:spPr>
          <a:xfrm>
            <a:off x="0" y="0"/>
            <a:ext cx="12192000" cy="646331"/>
          </a:xfrm>
        </p:spPr>
        <p:txBody>
          <a:bodyPr/>
          <a:lstStyle/>
          <a:p>
            <a:r>
              <a:rPr lang="en-US" altLang="en-US" b="1" dirty="0" smtClean="0">
                <a:solidFill>
                  <a:srgbClr val="FFFFFF"/>
                </a:solidFill>
              </a:rPr>
              <a:t>FIGURE 11.13.</a:t>
            </a:r>
            <a:r>
              <a:rPr lang="en-US" altLang="en-US" dirty="0" smtClean="0">
                <a:solidFill>
                  <a:srgbClr val="FFFFFF"/>
                </a:solidFill>
              </a:rPr>
              <a:t>  Participants in this study imagined overhearing an emotional rant by a colleague, without understanding exactly what the conversation was about. </a:t>
            </a:r>
            <a:endParaRPr lang="en-IN" altLang="en-US" dirty="0" smtClean="0">
              <a:solidFill>
                <a:srgbClr val="FFFFFF"/>
              </a:solidFill>
            </a:endParaRPr>
          </a:p>
        </p:txBody>
      </p:sp>
      <p:pic>
        <p:nvPicPr>
          <p:cNvPr id="2" name="Picture 1" descr="A grouped error bar graph compares the inferred motive of an overheard conversation by different participants in a study. Data from the graph, presented in the format, participant type: mean rating of anger expressed, maximum mean rating of anger expressed, mean rating of disgust expressed, maximum mean rating of disgust expressed, are as follows. Self-interested: 5.8, 6.1, 4.5, 5.1. Other-concern: 3.5, 4.0, 4.4, 4.9. Moral concern: 4.5, 4.9, 4.9, 5.2." title="FIGURE 11.13.  Participants in this study imagined overhearing an emotional rant by a colleague, without understanding exactly what the conversation was about. Participants were more likely to infer the speaker’s concern for another person’s welfare when the speaker expressed disgust rather than anger; the reverse was true for assumptions about the speaker’s self-interest."/>
          <p:cNvPicPr>
            <a:picLocks noChangeAspect="1"/>
          </p:cNvPicPr>
          <p:nvPr/>
        </p:nvPicPr>
        <p:blipFill>
          <a:blip r:embed="rId3"/>
          <a:stretch>
            <a:fillRect/>
          </a:stretch>
        </p:blipFill>
        <p:spPr>
          <a:xfrm>
            <a:off x="2759075" y="908050"/>
            <a:ext cx="6673850" cy="50419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3"/>
          <p:cNvSpPr>
            <a:spLocks noGrp="1"/>
          </p:cNvSpPr>
          <p:nvPr>
            <p:ph type="title"/>
          </p:nvPr>
        </p:nvSpPr>
        <p:spPr/>
        <p:txBody>
          <a:bodyPr/>
          <a:lstStyle/>
          <a:p>
            <a:r>
              <a:rPr lang="en-US" altLang="en-US" b="1" dirty="0" smtClean="0">
                <a:solidFill>
                  <a:srgbClr val="FFFFFF"/>
                </a:solidFill>
              </a:rPr>
              <a:t>FIGURE 11.14.</a:t>
            </a:r>
            <a:r>
              <a:rPr lang="en-US" altLang="en-US" dirty="0" smtClean="0">
                <a:solidFill>
                  <a:srgbClr val="FFFFFF"/>
                </a:solidFill>
              </a:rPr>
              <a:t>  The facial and postural expression of sadness is easily recognized, especially when someone is crying. </a:t>
            </a:r>
            <a:endParaRPr lang="en-IN" altLang="en-US" dirty="0" smtClean="0">
              <a:solidFill>
                <a:srgbClr val="FFFFFF"/>
              </a:solidFill>
            </a:endParaRPr>
          </a:p>
        </p:txBody>
      </p:sp>
      <p:pic>
        <p:nvPicPr>
          <p:cNvPr id="2" name="Picture 1" descr="A man sits with his head in his hands. Two women sit close in front of him and look at him. A hand of a man is placed on his shoulder." title="FIGURE 11.14.  The facial and postural expression of sadness is easily recognized, especially when someone is crying."/>
          <p:cNvPicPr>
            <a:picLocks noChangeAspect="1"/>
          </p:cNvPicPr>
          <p:nvPr/>
        </p:nvPicPr>
        <p:blipFill>
          <a:blip r:embed="rId3"/>
          <a:stretch>
            <a:fillRect/>
          </a:stretch>
        </p:blipFill>
        <p:spPr>
          <a:xfrm>
            <a:off x="3575050" y="908050"/>
            <a:ext cx="5041900" cy="50419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a:spLocks noGrp="1"/>
          </p:cNvSpPr>
          <p:nvPr>
            <p:ph type="title"/>
          </p:nvPr>
        </p:nvSpPr>
        <p:spPr>
          <a:xfrm>
            <a:off x="0" y="0"/>
            <a:ext cx="12192000" cy="646113"/>
          </a:xfrm>
        </p:spPr>
        <p:txBody>
          <a:bodyPr/>
          <a:lstStyle/>
          <a:p>
            <a:r>
              <a:rPr lang="en-US" altLang="en-US" b="1" dirty="0" smtClean="0">
                <a:solidFill>
                  <a:srgbClr val="FFFFFF"/>
                </a:solidFill>
              </a:rPr>
              <a:t>FIGURE 11.15.</a:t>
            </a:r>
            <a:r>
              <a:rPr lang="en-US" altLang="en-US" dirty="0" smtClean="0">
                <a:solidFill>
                  <a:srgbClr val="FFFFFF"/>
                </a:solidFill>
              </a:rPr>
              <a:t>  Freud originally proposed that expressing your feelings would get them out of your system and make you feel better. Research tells a more complicated story. </a:t>
            </a:r>
            <a:endParaRPr lang="en-IN" altLang="en-US" dirty="0" smtClean="0">
              <a:solidFill>
                <a:srgbClr val="FFFFFF"/>
              </a:solidFill>
            </a:endParaRPr>
          </a:p>
        </p:txBody>
      </p:sp>
      <p:pic>
        <p:nvPicPr>
          <p:cNvPr id="2" name="Picture 1" descr="A young woman sits cross-legged on a couch with a box of tissues on her lap. She cries wipes her eyes with a tissue and holds a remote in her other hand. Crumpled tissues are scattered on the couch." title="FIGURE 11.15.  Freud originally proposed that expressing your feelings would get them out of your system and make you feel better. Research tells a more complicated story."/>
          <p:cNvPicPr>
            <a:picLocks noChangeAspect="1"/>
          </p:cNvPicPr>
          <p:nvPr/>
        </p:nvPicPr>
        <p:blipFill>
          <a:blip r:embed="rId3"/>
          <a:stretch>
            <a:fillRect/>
          </a:stretch>
        </p:blipFill>
        <p:spPr>
          <a:xfrm>
            <a:off x="2762250" y="908050"/>
            <a:ext cx="6667500" cy="50419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p:txBody>
          <a:bodyPr/>
          <a:lstStyle/>
          <a:p>
            <a:r>
              <a:rPr lang="en-US" altLang="en-US" b="1" dirty="0" smtClean="0">
                <a:solidFill>
                  <a:srgbClr val="FFFFFF"/>
                </a:solidFill>
              </a:rPr>
              <a:t>FIGURE 11.16.</a:t>
            </a:r>
            <a:r>
              <a:rPr lang="en-US" altLang="en-US" dirty="0" smtClean="0">
                <a:solidFill>
                  <a:srgbClr val="FFFFFF"/>
                </a:solidFill>
              </a:rPr>
              <a:t>  A prototypical expression of embarrassment. </a:t>
            </a:r>
            <a:endParaRPr lang="en-IN" altLang="en-US" dirty="0" smtClean="0">
              <a:solidFill>
                <a:srgbClr val="FFFFFF"/>
              </a:solidFill>
            </a:endParaRPr>
          </a:p>
        </p:txBody>
      </p:sp>
      <p:pic>
        <p:nvPicPr>
          <p:cNvPr id="2" name="Picture 1" descr="A woman smiles gently with mouth closed. Her head is slightly bent down, eyes closed, and she covers her nose and forehead with her hand." title="FIGURE 11.16.  A prototypical expression of embarrassment."/>
          <p:cNvPicPr>
            <a:picLocks noChangeAspect="1"/>
          </p:cNvPicPr>
          <p:nvPr/>
        </p:nvPicPr>
        <p:blipFill>
          <a:blip r:embed="rId3"/>
          <a:stretch>
            <a:fillRect/>
          </a:stretch>
        </p:blipFill>
        <p:spPr>
          <a:xfrm>
            <a:off x="4414838" y="908050"/>
            <a:ext cx="3362325" cy="50419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p:txBody>
          <a:bodyPr/>
          <a:lstStyle/>
          <a:p>
            <a:r>
              <a:rPr lang="en-US" altLang="en-US" b="1" dirty="0" smtClean="0">
                <a:solidFill>
                  <a:srgbClr val="FFFFFF"/>
                </a:solidFill>
              </a:rPr>
              <a:t>FIGURE 11.17.</a:t>
            </a:r>
            <a:r>
              <a:rPr lang="en-US" altLang="en-US" dirty="0" smtClean="0">
                <a:solidFill>
                  <a:srgbClr val="FFFFFF"/>
                </a:solidFill>
              </a:rPr>
              <a:t>  The expression of shame/guilt implies a more serious violation than the ­expression of embarrassment. </a:t>
            </a:r>
            <a:endParaRPr lang="en-IN" altLang="en-US" dirty="0" smtClean="0">
              <a:solidFill>
                <a:srgbClr val="FFFFFF"/>
              </a:solidFill>
            </a:endParaRPr>
          </a:p>
        </p:txBody>
      </p:sp>
      <p:pic>
        <p:nvPicPr>
          <p:cNvPr id="2" name="Picture 1" descr="A woman points a finger at a small girl who stands before her. The little girl looks down, hands clasped behind her back." title="FIGURE 11.17.  The expression of shame/guilt implies a more serious violation than the ­expression of embarrassment."/>
          <p:cNvPicPr>
            <a:picLocks noChangeAspect="1"/>
          </p:cNvPicPr>
          <p:nvPr/>
        </p:nvPicPr>
        <p:blipFill>
          <a:blip r:embed="rId3"/>
          <a:stretch>
            <a:fillRect/>
          </a:stretch>
        </p:blipFill>
        <p:spPr>
          <a:xfrm>
            <a:off x="2379663" y="908050"/>
            <a:ext cx="7432675" cy="50419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p:txBody>
          <a:bodyPr/>
          <a:lstStyle/>
          <a:p>
            <a:r>
              <a:rPr lang="en-US" altLang="en-US" b="1" dirty="0" smtClean="0">
                <a:solidFill>
                  <a:srgbClr val="FFFFFF"/>
                </a:solidFill>
              </a:rPr>
              <a:t>FIGURE 11.1.</a:t>
            </a:r>
            <a:r>
              <a:rPr lang="en-US" altLang="en-US" dirty="0" smtClean="0">
                <a:solidFill>
                  <a:srgbClr val="FFFFFF"/>
                </a:solidFill>
              </a:rPr>
              <a:t>  The prototypical facial expression of fear. </a:t>
            </a:r>
            <a:endParaRPr lang="en-IN" altLang="en-US" dirty="0" smtClean="0">
              <a:solidFill>
                <a:srgbClr val="FFFFFF"/>
              </a:solidFill>
            </a:endParaRPr>
          </a:p>
        </p:txBody>
      </p:sp>
      <p:pic>
        <p:nvPicPr>
          <p:cNvPr id="2" name="Picture 1" descr="Two photos show facial expressions of fear. In the photo on the left, two hands hold small rods near a man’s ears. His eyebrows are raised, mouth open and pronounced wrinkles on his forehead. In the photo on the right, her eyes are wide open with eyeballs in the middle, eyebrows raised, mouth slightly open and wrinkles on the forehead." title="FIGURE 11.1.  The prototypical facial expression of fear."/>
          <p:cNvPicPr>
            <a:picLocks noChangeAspect="1"/>
          </p:cNvPicPr>
          <p:nvPr/>
        </p:nvPicPr>
        <p:blipFill>
          <a:blip r:embed="rId3"/>
          <a:stretch>
            <a:fillRect/>
          </a:stretch>
        </p:blipFill>
        <p:spPr>
          <a:xfrm>
            <a:off x="1050925" y="908050"/>
            <a:ext cx="10090150" cy="50419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a:xfrm>
            <a:off x="0" y="0"/>
            <a:ext cx="12192000" cy="923925"/>
          </a:xfrm>
        </p:spPr>
        <p:txBody>
          <a:bodyPr/>
          <a:lstStyle/>
          <a:p>
            <a:r>
              <a:rPr lang="en-US" altLang="en-US" b="1" dirty="0" smtClean="0">
                <a:solidFill>
                  <a:srgbClr val="FFFFFF"/>
                </a:solidFill>
              </a:rPr>
              <a:t>FIGURE 11.2.</a:t>
            </a:r>
            <a:r>
              <a:rPr lang="en-US" altLang="en-US" dirty="0" smtClean="0">
                <a:solidFill>
                  <a:srgbClr val="FFFFFF"/>
                </a:solidFill>
              </a:rPr>
              <a:t>  The startle response depends on a reflexive response by the pons to sudden, loud noises. The startle response can be augmented or diminished by input from the amygdala, which helps scan information from the environment, assessing whether it is dangerous or safe. </a:t>
            </a:r>
            <a:endParaRPr lang="en-IN" altLang="en-US" dirty="0" smtClean="0">
              <a:solidFill>
                <a:srgbClr val="FFFFFF"/>
              </a:solidFill>
            </a:endParaRPr>
          </a:p>
        </p:txBody>
      </p:sp>
      <p:pic>
        <p:nvPicPr>
          <p:cNvPr id="2" name="Picture 1" descr="A schematic representation shows the frontal and side view of the brain." title="FIGURE 11.2.  The startle response depends on a reflexive response by the pons to sudden, loud noises. The startle response can be augmented or diminished by input from the amygdala, which helps scan information from the environment, assessing whether it is dangerous or safe."/>
          <p:cNvPicPr>
            <a:picLocks noChangeAspect="1"/>
          </p:cNvPicPr>
          <p:nvPr/>
        </p:nvPicPr>
        <p:blipFill>
          <a:blip r:embed="rId3"/>
          <a:stretch>
            <a:fillRect/>
          </a:stretch>
        </p:blipFill>
        <p:spPr>
          <a:xfrm>
            <a:off x="884238" y="1161438"/>
            <a:ext cx="10423525" cy="50419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0" y="0"/>
            <a:ext cx="12192000" cy="923925"/>
          </a:xfrm>
        </p:spPr>
        <p:txBody>
          <a:bodyPr/>
          <a:lstStyle/>
          <a:p>
            <a:r>
              <a:rPr lang="en-US" altLang="en-US" b="1" dirty="0" smtClean="0">
                <a:solidFill>
                  <a:srgbClr val="FFFFFF"/>
                </a:solidFill>
              </a:rPr>
              <a:t>FIGURE 11.3.</a:t>
            </a:r>
            <a:r>
              <a:rPr lang="en-US" altLang="en-US" dirty="0" smtClean="0">
                <a:solidFill>
                  <a:srgbClr val="FFFFFF"/>
                </a:solidFill>
              </a:rPr>
              <a:t>  People develop conditioned fears more rapidly to images of snakes and spiders than to fish and birds, requiring fewer pairings of the image with an electrical shock. Some researchers interpret this as evidence that humans are prepared by evolution to learn specific fears of dangerous animals. </a:t>
            </a:r>
            <a:endParaRPr lang="en-IN" altLang="en-US" dirty="0" smtClean="0">
              <a:solidFill>
                <a:srgbClr val="FFFFFF"/>
              </a:solidFill>
            </a:endParaRPr>
          </a:p>
        </p:txBody>
      </p:sp>
      <p:pic>
        <p:nvPicPr>
          <p:cNvPr id="2" name="Picture 1" descr="A grouped bar graph compares conditioned fears in people to images of snakes and spiders and to fish and birds, with and without shocks. Data from the graph, presented in the format, Animal: Mean Electrodermal Response to stimuli when paired with shocks, no shocks, are as follows. Snakes and spiders: 0.3, 0.18. Fish and birds: 0.19, 0.15." title="FIGURE 11.3.  People develop conditioned fears more rapidly to images of snakes and spiders than to fish and birds, requiring fewer pairings of the image with an electrical shock. Some researchers interpret this as evidence that humans are prepared by evolution to learn specific fears of dangerous animals."/>
          <p:cNvPicPr>
            <a:picLocks noChangeAspect="1"/>
          </p:cNvPicPr>
          <p:nvPr/>
        </p:nvPicPr>
        <p:blipFill>
          <a:blip r:embed="rId3"/>
          <a:stretch>
            <a:fillRect/>
          </a:stretch>
        </p:blipFill>
        <p:spPr>
          <a:xfrm>
            <a:off x="966788" y="1216522"/>
            <a:ext cx="10258425" cy="50419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a:spLocks noGrp="1"/>
          </p:cNvSpPr>
          <p:nvPr>
            <p:ph type="title"/>
          </p:nvPr>
        </p:nvSpPr>
        <p:spPr>
          <a:xfrm>
            <a:off x="0" y="0"/>
            <a:ext cx="12192000" cy="646113"/>
          </a:xfrm>
        </p:spPr>
        <p:txBody>
          <a:bodyPr/>
          <a:lstStyle/>
          <a:p>
            <a:r>
              <a:rPr lang="en-US" altLang="en-US" b="1" dirty="0" smtClean="0">
                <a:solidFill>
                  <a:srgbClr val="FFFFFF"/>
                </a:solidFill>
              </a:rPr>
              <a:t>FIGURE 11.4.</a:t>
            </a:r>
            <a:r>
              <a:rPr lang="en-US" altLang="en-US" dirty="0" smtClean="0">
                <a:solidFill>
                  <a:srgbClr val="FFFFFF"/>
                </a:solidFill>
              </a:rPr>
              <a:t>  Although freezing and fleeing are very different behaviors, associated with different physiological states, each can facilitate escape from danger. </a:t>
            </a:r>
            <a:endParaRPr lang="en-IN" altLang="en-US" dirty="0" smtClean="0">
              <a:solidFill>
                <a:srgbClr val="FFFFFF"/>
              </a:solidFill>
            </a:endParaRPr>
          </a:p>
        </p:txBody>
      </p:sp>
      <p:pic>
        <p:nvPicPr>
          <p:cNvPr id="2" name="Picture 1" descr="Two photos of a rabbit show freezing and fleeing responses when in danger. Left, a rabbit sits still in an open field. Right, the rabbit runs when attacked by an eagle." title="FIGURE 11.4.  Although freezing and fleeing are very different behaviors, associated with different physiological states, each can facilitate escape from danger."/>
          <p:cNvPicPr>
            <a:picLocks noChangeAspect="1"/>
          </p:cNvPicPr>
          <p:nvPr/>
        </p:nvPicPr>
        <p:blipFill>
          <a:blip r:embed="rId3"/>
          <a:stretch>
            <a:fillRect/>
          </a:stretch>
        </p:blipFill>
        <p:spPr>
          <a:xfrm>
            <a:off x="696913" y="1673225"/>
            <a:ext cx="10798175" cy="35115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p:txBody>
          <a:bodyPr/>
          <a:lstStyle/>
          <a:p>
            <a:r>
              <a:rPr lang="en-US" altLang="en-US" b="1" dirty="0" smtClean="0">
                <a:solidFill>
                  <a:srgbClr val="FFFFFF"/>
                </a:solidFill>
              </a:rPr>
              <a:t>FIGURE 11.5.</a:t>
            </a:r>
            <a:r>
              <a:rPr lang="en-US" altLang="en-US" dirty="0" smtClean="0">
                <a:solidFill>
                  <a:srgbClr val="FFFFFF"/>
                </a:solidFill>
              </a:rPr>
              <a:t>  Fear appeals use threats of the negative consequences of failing to change one’s current behavior. </a:t>
            </a:r>
            <a:endParaRPr lang="en-IN" altLang="en-US" dirty="0" smtClean="0">
              <a:solidFill>
                <a:srgbClr val="FFFFFF"/>
              </a:solidFill>
            </a:endParaRPr>
          </a:p>
        </p:txBody>
      </p:sp>
      <p:pic>
        <p:nvPicPr>
          <p:cNvPr id="2" name="Picture 1" descr="A poster shows a man in a printed shirt with the face of a fish. Text on the poster reads, Stop climate change before it stops you. At the bottom is the logo for W W F showing a panda and text alongside reads, for a living planet." title="FIGURE 11.5.  Fear appeals use threats of the negative consequences of failing to change one’s current behavior."/>
          <p:cNvPicPr>
            <a:picLocks noChangeAspect="1"/>
          </p:cNvPicPr>
          <p:nvPr/>
        </p:nvPicPr>
        <p:blipFill>
          <a:blip r:embed="rId3"/>
          <a:stretch>
            <a:fillRect/>
          </a:stretch>
        </p:blipFill>
        <p:spPr>
          <a:xfrm>
            <a:off x="1897063" y="908050"/>
            <a:ext cx="8397875" cy="50419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a:xfrm>
            <a:off x="0" y="0"/>
            <a:ext cx="12192000" cy="646113"/>
          </a:xfrm>
        </p:spPr>
        <p:txBody>
          <a:bodyPr/>
          <a:lstStyle/>
          <a:p>
            <a:r>
              <a:rPr lang="en-US" altLang="en-US" b="1" dirty="0" smtClean="0">
                <a:solidFill>
                  <a:srgbClr val="FFFFFF"/>
                </a:solidFill>
              </a:rPr>
              <a:t>FIGURE 11.6.</a:t>
            </a:r>
            <a:r>
              <a:rPr lang="en-US" altLang="en-US" dirty="0" smtClean="0">
                <a:solidFill>
                  <a:srgbClr val="FFFFFF"/>
                </a:solidFill>
              </a:rPr>
              <a:t>  Fear-based behavior change interventions are most likely to be effective if the threatening message is paired with clear, easy-to-implement action steps for preventing the unwanted outcome, aimed at increasing self-efficacy. </a:t>
            </a:r>
            <a:endParaRPr lang="en-IN" altLang="en-US" dirty="0" smtClean="0">
              <a:solidFill>
                <a:srgbClr val="FFFFFF"/>
              </a:solidFill>
            </a:endParaRPr>
          </a:p>
        </p:txBody>
      </p:sp>
      <p:pic>
        <p:nvPicPr>
          <p:cNvPr id="2" name="Picture 1" descr="Two photos show the threat of exposure to sun and preventive action. The photo on the left shows an irregular patch of skin cancer cells. In the photo on the right, a woman sunbathes and applies sun screen lotion on her shoulder." title="FIGURE 11.6.  Fear-based behavior change interventions are most likely to be effective if the threatening message is paired with clear, easy-to-implement action steps for preventing the unwanted outcome, aimed at increasing self-efficacy."/>
          <p:cNvPicPr>
            <a:picLocks noChangeAspect="1"/>
          </p:cNvPicPr>
          <p:nvPr/>
        </p:nvPicPr>
        <p:blipFill>
          <a:blip r:embed="rId3"/>
          <a:stretch>
            <a:fillRect/>
          </a:stretch>
        </p:blipFill>
        <p:spPr>
          <a:xfrm>
            <a:off x="696913" y="1339850"/>
            <a:ext cx="10798175" cy="41783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a:xfrm>
            <a:off x="0" y="0"/>
            <a:ext cx="12192000" cy="646113"/>
          </a:xfrm>
        </p:spPr>
        <p:txBody>
          <a:bodyPr/>
          <a:lstStyle/>
          <a:p>
            <a:r>
              <a:rPr lang="en-US" altLang="en-US" b="1" dirty="0" smtClean="0">
                <a:solidFill>
                  <a:srgbClr val="FFFFFF"/>
                </a:solidFill>
              </a:rPr>
              <a:t>FIGURE 11.7.</a:t>
            </a:r>
            <a:r>
              <a:rPr lang="en-US" altLang="en-US" dirty="0" smtClean="0">
                <a:solidFill>
                  <a:srgbClr val="FFFFFF"/>
                </a:solidFill>
              </a:rPr>
              <a:t>  Joint laxity syndrome by itself is harmless, but many people with this genetic condition also develop severe anxieties. The two conditions may have overlapping genetic bases. </a:t>
            </a:r>
            <a:endParaRPr lang="en-IN" altLang="en-US" dirty="0" smtClean="0">
              <a:solidFill>
                <a:srgbClr val="FFFFFF"/>
              </a:solidFill>
            </a:endParaRPr>
          </a:p>
        </p:txBody>
      </p:sp>
      <p:pic>
        <p:nvPicPr>
          <p:cNvPr id="2" name="Picture 1" descr="The left-hand placed palm down on a surface. The other hand pulls the index finger backwards." title="FIGURE 11.7.  Joint laxity syndrome by itself is harmless, but many people with this genetic condition also develop severe anxieties. The two conditions may have overlapping genetic bases."/>
          <p:cNvPicPr>
            <a:picLocks noChangeAspect="1"/>
          </p:cNvPicPr>
          <p:nvPr/>
        </p:nvPicPr>
        <p:blipFill>
          <a:blip r:embed="rId3"/>
          <a:stretch>
            <a:fillRect/>
          </a:stretch>
        </p:blipFill>
        <p:spPr>
          <a:xfrm>
            <a:off x="2309813" y="908050"/>
            <a:ext cx="7572375" cy="50419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title"/>
          </p:nvPr>
        </p:nvSpPr>
        <p:spPr>
          <a:xfrm>
            <a:off x="0" y="0"/>
            <a:ext cx="12192000" cy="923925"/>
          </a:xfrm>
        </p:spPr>
        <p:txBody>
          <a:bodyPr/>
          <a:lstStyle/>
          <a:p>
            <a:r>
              <a:rPr lang="en-US" altLang="en-US" b="1" dirty="0" smtClean="0">
                <a:solidFill>
                  <a:srgbClr val="FFFFFF"/>
                </a:solidFill>
              </a:rPr>
              <a:t>FIGURE 11.8.</a:t>
            </a:r>
            <a:r>
              <a:rPr lang="en-US" altLang="en-US" dirty="0" smtClean="0">
                <a:solidFill>
                  <a:srgbClr val="FFFFFF"/>
                </a:solidFill>
              </a:rPr>
              <a:t>  One set of facial expressions offered as choices for how to react to various types of offense. Faces D1 and D5 represent contempt, D2 and D3 represent anger, and D4 and D6 represent disgust. Some participants viewed these European American faces, whereas others saw a set of Indian or Japanese faces. </a:t>
            </a:r>
            <a:endParaRPr lang="en-IN" altLang="en-US" dirty="0" smtClean="0">
              <a:solidFill>
                <a:srgbClr val="FFFFFF"/>
              </a:solidFill>
            </a:endParaRPr>
          </a:p>
        </p:txBody>
      </p:sp>
      <p:pic>
        <p:nvPicPr>
          <p:cNvPr id="2" name="Picture 1" descr="Six photos D 1 to D 6 of a young woman show facial expressions of responses. D 1 and D 5 represent contempt where in D 1, the woman sneers and one side of the open mouth is raised. In D 5, her mouth is closed but raised to one side. D 2 and D 3 show anger. In D 2, she scrunches her face, and mouth is open but teeth clenched. In D 3, she purses her lips tight and is stares. D 4 and D 6 show disgust. In D 4, she sticks out her tongue and eyebrows are closer. In D 6, her mouth is slightly open and scrunches her nose." title="FIGURE 11.8.  One set of facial expressions offered as choices for how to react to various types of offense. Faces D1 and D5 represent contempt, D2 and D3 represent anger, and D4 and D6 represent disgust. Some participants viewed these European American faces, whereas others saw a set of Indian or Japanese faces."/>
          <p:cNvPicPr>
            <a:picLocks noChangeAspect="1"/>
          </p:cNvPicPr>
          <p:nvPr/>
        </p:nvPicPr>
        <p:blipFill>
          <a:blip r:embed="rId3"/>
          <a:stretch>
            <a:fillRect/>
          </a:stretch>
        </p:blipFill>
        <p:spPr>
          <a:xfrm>
            <a:off x="3265488" y="908050"/>
            <a:ext cx="5661025" cy="5041900"/>
          </a:xfrm>
          <a:prstGeom prst="rect">
            <a:avLst/>
          </a:prstGeom>
        </p:spPr>
      </p:pic>
    </p:spTree>
  </p:cSld>
  <p:clrMapOvr>
    <a:masterClrMapping/>
  </p:clrMapOvr>
</p:sld>
</file>

<file path=ppt/theme/theme1.xml><?xml version="1.0" encoding="utf-8"?>
<a:theme xmlns:a="http://schemas.openxmlformats.org/drawingml/2006/main" name="Text Content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xford Template 2020-05-05" id="{B78F6A64-C076-4E15-90E5-9A59F0E29698}" vid="{18DFF3BF-7F46-4B14-BD35-A03A29764567}"/>
    </a:ext>
  </a:extLst>
</a:theme>
</file>

<file path=ppt/theme/theme2.xml><?xml version="1.0" encoding="utf-8"?>
<a:theme xmlns:a="http://schemas.openxmlformats.org/drawingml/2006/main" name="Figure-Only Templat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xford Template 2020-05-05" id="{B78F6A64-C076-4E15-90E5-9A59F0E29698}" vid="{18DFF3BF-7F46-4B14-BD35-A03A2976456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2ab2fce-8e50-4ab9-b52c-1d3119041261">
      <Terms xmlns="http://schemas.microsoft.com/office/infopath/2007/PartnerControls"/>
    </lcf76f155ced4ddcb4097134ff3c332f>
    <TaxCatchAll xmlns="fc79191f-f0f8-450d-8a04-06785844259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EE4731A9C44D344A9FD6EAF908D9C3A" ma:contentTypeVersion="12" ma:contentTypeDescription="Create a new document." ma:contentTypeScope="" ma:versionID="5a59c1316e1d43ae08a75e3e5edab8eb">
  <xsd:schema xmlns:xsd="http://www.w3.org/2001/XMLSchema" xmlns:xs="http://www.w3.org/2001/XMLSchema" xmlns:p="http://schemas.microsoft.com/office/2006/metadata/properties" xmlns:ns2="fc79191f-f0f8-450d-8a04-06785844259a" xmlns:ns3="12ab2fce-8e50-4ab9-b52c-1d3119041261" targetNamespace="http://schemas.microsoft.com/office/2006/metadata/properties" ma:root="true" ma:fieldsID="36b38011b58b599326d04f6512f74b92" ns2:_="" ns3:_="">
    <xsd:import namespace="fc79191f-f0f8-450d-8a04-06785844259a"/>
    <xsd:import namespace="12ab2fce-8e50-4ab9-b52c-1d3119041261"/>
    <xsd:element name="properties">
      <xsd:complexType>
        <xsd:sequence>
          <xsd:element name="documentManagement">
            <xsd:complexType>
              <xsd:all>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DateTaken"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79191f-f0f8-450d-8a04-06785844259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8708bfe3-3619-4f21-88d0-14ae6dcb5398}" ma:internalName="TaxCatchAll" ma:showField="CatchAllData" ma:web="fc79191f-f0f8-450d-8a04-06785844259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2ab2fce-8e50-4ab9-b52c-1d3119041261"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cffab42-8a8c-4fc4-a409-30ec2cfa00e2"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57C1AB-C2BF-4446-AECB-681D5785527F}">
  <ds:schemaRefs>
    <ds:schemaRef ds:uri="http://schemas.microsoft.com/sharepoint/v3/contenttype/forms"/>
  </ds:schemaRefs>
</ds:datastoreItem>
</file>

<file path=customXml/itemProps2.xml><?xml version="1.0" encoding="utf-8"?>
<ds:datastoreItem xmlns:ds="http://schemas.openxmlformats.org/officeDocument/2006/customXml" ds:itemID="{2856919D-3723-464B-9967-427A087CBD61}">
  <ds:schemaRefs>
    <ds:schemaRef ds:uri="http://schemas.microsoft.com/office/2006/documentManagement/types"/>
    <ds:schemaRef ds:uri="http://purl.org/dc/elements/1.1/"/>
    <ds:schemaRef ds:uri="http://schemas.microsoft.com/office/2006/metadata/properties"/>
    <ds:schemaRef ds:uri="fd39d560-5c7d-4158-98a0-f420f8fdebce"/>
    <ds:schemaRef ds:uri="http://schemas.openxmlformats.org/package/2006/metadata/core-properties"/>
    <ds:schemaRef ds:uri="a6c716b4-9090-4de7-aadc-2aa5f812ad24"/>
    <ds:schemaRef ds:uri="http://purl.org/dc/terms/"/>
    <ds:schemaRef ds:uri="http://schemas.microsoft.com/office/infopath/2007/PartnerControls"/>
    <ds:schemaRef ds:uri="http://purl.org/dc/dcmitype/"/>
    <ds:schemaRef ds:uri="http://www.w3.org/XML/1998/namespace"/>
  </ds:schemaRefs>
</ds:datastoreItem>
</file>

<file path=customXml/itemProps3.xml><?xml version="1.0" encoding="utf-8"?>
<ds:datastoreItem xmlns:ds="http://schemas.openxmlformats.org/officeDocument/2006/customXml" ds:itemID="{03A2936C-6065-4FC9-A20E-ABEF791A681D}"/>
</file>

<file path=docProps/app.xml><?xml version="1.0" encoding="utf-8"?>
<Properties xmlns="http://schemas.openxmlformats.org/officeDocument/2006/extended-properties" xmlns:vt="http://schemas.openxmlformats.org/officeDocument/2006/docPropsVTypes">
  <Template>Oxford Template 2020-05-05</Template>
  <TotalTime>263</TotalTime>
  <Words>1230</Words>
  <Application>Microsoft Office PowerPoint</Application>
  <PresentationFormat>Widescreen</PresentationFormat>
  <Paragraphs>54</Paragraphs>
  <Slides>18</Slides>
  <Notes>18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18</vt:i4>
      </vt:variant>
    </vt:vector>
  </HeadingPairs>
  <TitlesOfParts>
    <vt:vector size="23" baseType="lpstr">
      <vt:lpstr>ＭＳ Ｐゴシック</vt:lpstr>
      <vt:lpstr>Arial</vt:lpstr>
      <vt:lpstr>Calibri</vt:lpstr>
      <vt:lpstr>Text Content Templates</vt:lpstr>
      <vt:lpstr>Figure-Only Templates</vt:lpstr>
      <vt:lpstr>EMOTION AND MOTIVATION</vt:lpstr>
      <vt:lpstr>FIGURE 11.1.  The prototypical facial expression of fear. </vt:lpstr>
      <vt:lpstr>FIGURE 11.2.  The startle response depends on a reflexive response by the pons to sudden, loud noises. The startle response can be augmented or diminished by input from the amygdala, which helps scan information from the environment, assessing whether it is dangerous or safe. </vt:lpstr>
      <vt:lpstr>FIGURE 11.3.  People develop conditioned fears more rapidly to images of snakes and spiders than to fish and birds, requiring fewer pairings of the image with an electrical shock. Some researchers interpret this as evidence that humans are prepared by evolution to learn specific fears of dangerous animals. </vt:lpstr>
      <vt:lpstr>FIGURE 11.4.  Although freezing and fleeing are very different behaviors, associated with different physiological states, each can facilitate escape from danger. </vt:lpstr>
      <vt:lpstr>FIGURE 11.5.  Fear appeals use threats of the negative consequences of failing to change one’s current behavior. </vt:lpstr>
      <vt:lpstr>FIGURE 11.6.  Fear-based behavior change interventions are most likely to be effective if the threatening message is paired with clear, easy-to-implement action steps for preventing the unwanted outcome, aimed at increasing self-efficacy. </vt:lpstr>
      <vt:lpstr>FIGURE 11.7.  Joint laxity syndrome by itself is harmless, but many people with this genetic condition also develop severe anxieties. The two conditions may have overlapping genetic bases. </vt:lpstr>
      <vt:lpstr>FIGURE 11.8.  One set of facial expressions offered as choices for how to react to various types of offense. Faces D1 and D5 represent contempt, D2 and D3 represent anger, and D4 and D6 represent disgust. Some participants viewed these European American faces, whereas others saw a set of Indian or Japanese faces. </vt:lpstr>
      <vt:lpstr>FIGURE 11.9.  Facial expressions of anger vary across individuals, situations, and cultures, but common elements can be seen. </vt:lpstr>
      <vt:lpstr>FIGURE 11.10.  You are supposed to tell the person on the other side of the chess board to move a piece to their left. Do you say “move the piece to the right” reflecting your own visual perspective, or “move the piece to the left,” acknowledging theirs? People who are angry are less likely to take the other person’s perspective. </vt:lpstr>
      <vt:lpstr>FIGURE 11.11.  The prototypical facial expression of disgust narrows the nasal passages and expels contents from the mouth, reducing the risk of contamination through breathing or eating. </vt:lpstr>
      <vt:lpstr>FIGURE 11.12.  Would you drink apple juice from a cup holding a cockroach, if the roach had been thoroughly sterilized before being placed in the cup? </vt:lpstr>
      <vt:lpstr>FIGURE 11.13.  Participants in this study imagined overhearing an emotional rant by a colleague, without understanding exactly what the conversation was about. </vt:lpstr>
      <vt:lpstr>FIGURE 11.14.  The facial and postural expression of sadness is easily recognized, especially when someone is crying. </vt:lpstr>
      <vt:lpstr>FIGURE 11.15.  Freud originally proposed that expressing your feelings would get them out of your system and make you feel better. Research tells a more complicated story. </vt:lpstr>
      <vt:lpstr>FIGURE 11.16.  A prototypical expression of embarrassment. </vt:lpstr>
      <vt:lpstr>FIGURE 11.17.  The expression of shame/guilt implies a more serious violation than the ­expression of embarrassment.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Interplay</dc:title>
  <dc:creator>Oxford University Press</dc:creator>
  <cp:lastModifiedBy>MaleappaneSahayaraj Candidassane</cp:lastModifiedBy>
  <cp:revision>20</cp:revision>
  <dcterms:created xsi:type="dcterms:W3CDTF">2021-01-21T20:31:29Z</dcterms:created>
  <dcterms:modified xsi:type="dcterms:W3CDTF">2023-03-22T13:16:46Z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f61502-7731-4690-a118-333634878cc9_Enabled">
    <vt:lpwstr>true</vt:lpwstr>
  </property>
  <property fmtid="{D5CDD505-2E9C-101B-9397-08002B2CF9AE}" pid="3" name="MSIP_Label_89f61502-7731-4690-a118-333634878cc9_SetDate">
    <vt:lpwstr>2020-04-27T21:10:48Z</vt:lpwstr>
  </property>
  <property fmtid="{D5CDD505-2E9C-101B-9397-08002B2CF9AE}" pid="4" name="MSIP_Label_89f61502-7731-4690-a118-333634878cc9_Method">
    <vt:lpwstr>Standard</vt:lpwstr>
  </property>
  <property fmtid="{D5CDD505-2E9C-101B-9397-08002B2CF9AE}" pid="5" name="MSIP_Label_89f61502-7731-4690-a118-333634878cc9_Name">
    <vt:lpwstr>Internal</vt:lpwstr>
  </property>
  <property fmtid="{D5CDD505-2E9C-101B-9397-08002B2CF9AE}" pid="6" name="MSIP_Label_89f61502-7731-4690-a118-333634878cc9_SiteId">
    <vt:lpwstr>91761b62-4c45-43f5-9f0e-be8ad9b551ff</vt:lpwstr>
  </property>
  <property fmtid="{D5CDD505-2E9C-101B-9397-08002B2CF9AE}" pid="7" name="MSIP_Label_89f61502-7731-4690-a118-333634878cc9_ActionId">
    <vt:lpwstr>69912cf1-8f32-4f1f-9ade-00009ae8a75a</vt:lpwstr>
  </property>
  <property fmtid="{D5CDD505-2E9C-101B-9397-08002B2CF9AE}" pid="8" name="MSIP_Label_89f61502-7731-4690-a118-333634878cc9_ContentBits">
    <vt:lpwstr>0</vt:lpwstr>
  </property>
  <property fmtid="{D5CDD505-2E9C-101B-9397-08002B2CF9AE}" pid="9" name="ContentTypeId">
    <vt:lpwstr>0x0101006034735E286A8A478CDABE780C9EC78F</vt:lpwstr>
  </property>
</Properties>
</file>