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61" r:id="rId3"/>
  </p:sldMasterIdLst>
  <p:notesMasterIdLst>
    <p:notesMasterId r:id="rId54"/>
  </p:notesMasterIdLst>
  <p:sldIdLst>
    <p:sldId id="321" r:id="rId4"/>
    <p:sldId id="270" r:id="rId5"/>
    <p:sldId id="274" r:id="rId6"/>
    <p:sldId id="271" r:id="rId7"/>
    <p:sldId id="272" r:id="rId8"/>
    <p:sldId id="345" r:id="rId9"/>
    <p:sldId id="278" r:id="rId10"/>
    <p:sldId id="315" r:id="rId11"/>
    <p:sldId id="279" r:id="rId12"/>
    <p:sldId id="280" r:id="rId13"/>
    <p:sldId id="281" r:id="rId14"/>
    <p:sldId id="342" r:id="rId15"/>
    <p:sldId id="343" r:id="rId16"/>
    <p:sldId id="282" r:id="rId17"/>
    <p:sldId id="317" r:id="rId18"/>
    <p:sldId id="283" r:id="rId19"/>
    <p:sldId id="284" r:id="rId20"/>
    <p:sldId id="285" r:id="rId21"/>
    <p:sldId id="286" r:id="rId22"/>
    <p:sldId id="277" r:id="rId23"/>
    <p:sldId id="287" r:id="rId24"/>
    <p:sldId id="288" r:id="rId25"/>
    <p:sldId id="289" r:id="rId26"/>
    <p:sldId id="290" r:id="rId27"/>
    <p:sldId id="316" r:id="rId28"/>
    <p:sldId id="292" r:id="rId29"/>
    <p:sldId id="344" r:id="rId30"/>
    <p:sldId id="293" r:id="rId31"/>
    <p:sldId id="346" r:id="rId32"/>
    <p:sldId id="318" r:id="rId33"/>
    <p:sldId id="295" r:id="rId34"/>
    <p:sldId id="297" r:id="rId35"/>
    <p:sldId id="298" r:id="rId36"/>
    <p:sldId id="299" r:id="rId37"/>
    <p:sldId id="319" r:id="rId38"/>
    <p:sldId id="301" r:id="rId39"/>
    <p:sldId id="273" r:id="rId40"/>
    <p:sldId id="302" r:id="rId41"/>
    <p:sldId id="303" r:id="rId42"/>
    <p:sldId id="304" r:id="rId43"/>
    <p:sldId id="275" r:id="rId44"/>
    <p:sldId id="341" r:id="rId45"/>
    <p:sldId id="307" r:id="rId46"/>
    <p:sldId id="308" r:id="rId47"/>
    <p:sldId id="309" r:id="rId48"/>
    <p:sldId id="310" r:id="rId49"/>
    <p:sldId id="311" r:id="rId50"/>
    <p:sldId id="313" r:id="rId51"/>
    <p:sldId id="312" r:id="rId52"/>
    <p:sldId id="314" r:id="rId5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21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0" autoAdjust="0"/>
    <p:restoredTop sz="86364" autoAdjust="0"/>
  </p:normalViewPr>
  <p:slideViewPr>
    <p:cSldViewPr snapToGrid="0" snapToObjects="1">
      <p:cViewPr varScale="1">
        <p:scale>
          <a:sx n="113" d="100"/>
          <a:sy n="113" d="100"/>
        </p:scale>
        <p:origin x="312" y="96"/>
      </p:cViewPr>
      <p:guideLst>
        <p:guide orient="horz" pos="1620"/>
        <p:guide pos="2880"/>
      </p:guideLst>
    </p:cSldViewPr>
  </p:slideViewPr>
  <p:outlineViewPr>
    <p:cViewPr>
      <p:scale>
        <a:sx n="33" d="100"/>
        <a:sy n="33" d="100"/>
      </p:scale>
      <p:origin x="0" y="-3824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F5199-F7F4-4FB2-A2CD-22A2CFC87608}" type="datetimeFigureOut">
              <a:rPr lang="en-US" smtClean="0"/>
              <a:t>2/28/2023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0744-2FEF-4441-821D-70180A370937}" type="slidenum">
              <a:rPr lang="en-US" smtClean="0"/>
              <a:t>‹#›</a:t>
            </a:fld>
            <a:endParaRPr lang="en-US" dirty="0"/>
          </a:p>
        </p:txBody>
      </p:sp>
    </p:spTree>
    <p:extLst>
      <p:ext uri="{BB962C8B-B14F-4D97-AF65-F5344CB8AC3E}">
        <p14:creationId xmlns:p14="http://schemas.microsoft.com/office/powerpoint/2010/main" val="12717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9tU-D-m2JY8"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OINa46HeWg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0744-2FEF-4441-821D-70180A370937}" type="slidenum">
              <a:rPr lang="en-US" smtClean="0"/>
              <a:t>1</a:t>
            </a:fld>
            <a:endParaRPr lang="en-US" dirty="0"/>
          </a:p>
        </p:txBody>
      </p:sp>
    </p:spTree>
    <p:extLst>
      <p:ext uri="{BB962C8B-B14F-4D97-AF65-F5344CB8AC3E}">
        <p14:creationId xmlns:p14="http://schemas.microsoft.com/office/powerpoint/2010/main" val="2103703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Discuss the video: </a:t>
            </a:r>
            <a:r>
              <a:rPr lang="en-US" sz="1200" u="sng" kern="1200" dirty="0">
                <a:solidFill>
                  <a:schemeClr val="tx1"/>
                </a:solidFill>
                <a:effectLst/>
                <a:latin typeface="+mn-lt"/>
                <a:ea typeface="+mn-ea"/>
                <a:cs typeface="+mn-cs"/>
                <a:hlinkClick r:id="rId3"/>
              </a:rPr>
              <a:t>Women in Sports Face Harassment</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https://www.youtube.com/watch?v=OINa46HeWg8) and the role of civility and disinhibition in mediated communication. Why do you believe people don’t consider the consequences of their “flaming” online? </a:t>
            </a:r>
          </a:p>
        </p:txBody>
      </p:sp>
      <p:sp>
        <p:nvSpPr>
          <p:cNvPr id="4" name="Slide Number Placeholder 3"/>
          <p:cNvSpPr>
            <a:spLocks noGrp="1"/>
          </p:cNvSpPr>
          <p:nvPr>
            <p:ph type="sldNum" sz="quarter" idx="5"/>
          </p:nvPr>
        </p:nvSpPr>
        <p:spPr/>
        <p:txBody>
          <a:bodyPr/>
          <a:lstStyle/>
          <a:p>
            <a:fld id="{556C0744-2FEF-4441-821D-70180A370937}" type="slidenum">
              <a:rPr lang="en-US" smtClean="0"/>
              <a:t>37</a:t>
            </a:fld>
            <a:endParaRPr lang="en-US" dirty="0"/>
          </a:p>
        </p:txBody>
      </p:sp>
    </p:spTree>
    <p:extLst>
      <p:ext uri="{BB962C8B-B14F-4D97-AF65-F5344CB8AC3E}">
        <p14:creationId xmlns:p14="http://schemas.microsoft.com/office/powerpoint/2010/main" val="1092737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0744-2FEF-4441-821D-70180A370937}" type="slidenum">
              <a:rPr lang="en-US" smtClean="0"/>
              <a:t>42</a:t>
            </a:fld>
            <a:endParaRPr lang="en-US" dirty="0"/>
          </a:p>
        </p:txBody>
      </p:sp>
    </p:spTree>
    <p:extLst>
      <p:ext uri="{BB962C8B-B14F-4D97-AF65-F5344CB8AC3E}">
        <p14:creationId xmlns:p14="http://schemas.microsoft.com/office/powerpoint/2010/main" val="2548384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6C0744-2FEF-4441-821D-70180A370937}" type="slidenum">
              <a:rPr lang="en-US" smtClean="0"/>
              <a:t>3</a:t>
            </a:fld>
            <a:endParaRPr lang="en-US" dirty="0"/>
          </a:p>
        </p:txBody>
      </p:sp>
    </p:spTree>
    <p:extLst>
      <p:ext uri="{BB962C8B-B14F-4D97-AF65-F5344CB8AC3E}">
        <p14:creationId xmlns:p14="http://schemas.microsoft.com/office/powerpoint/2010/main" val="384111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Discuss the video: </a:t>
            </a:r>
            <a:r>
              <a:rPr lang="en-US" dirty="0">
                <a:hlinkClick r:id="rId3"/>
              </a:rPr>
              <a:t>I Forgot My Phone</a:t>
            </a:r>
            <a:r>
              <a:rPr lang="en-US" dirty="0"/>
              <a:t>: https://www.youtube.com/watch?v=OINa46HeWg8</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do you feel when you are “together, but alone” on your phone, or when someone else is on their phone? Why do you perceive that people want to be together, but then permit themselves to be distracted by phones? Have you found a way to comfortably address this with others? </a:t>
            </a:r>
          </a:p>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6</a:t>
            </a:fld>
            <a:endParaRPr lang="en-US" dirty="0"/>
          </a:p>
        </p:txBody>
      </p:sp>
    </p:spTree>
    <p:extLst>
      <p:ext uri="{BB962C8B-B14F-4D97-AF65-F5344CB8AC3E}">
        <p14:creationId xmlns:p14="http://schemas.microsoft.com/office/powerpoint/2010/main" val="2481279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The bottom line</a:t>
            </a:r>
          </a:p>
          <a:p>
            <a:pPr lvl="2"/>
            <a:r>
              <a:rPr lang="en-US" sz="1200" kern="1200" dirty="0">
                <a:solidFill>
                  <a:schemeClr val="tx1"/>
                </a:solidFill>
                <a:effectLst/>
                <a:latin typeface="+mn-lt"/>
                <a:ea typeface="+mn-ea"/>
                <a:cs typeface="+mn-cs"/>
              </a:rPr>
              <a:t>Moderation</a:t>
            </a:r>
          </a:p>
          <a:p>
            <a:pPr lvl="3"/>
            <a:r>
              <a:rPr lang="en-US" sz="1200" kern="1200" dirty="0">
                <a:solidFill>
                  <a:schemeClr val="tx1"/>
                </a:solidFill>
                <a:effectLst/>
                <a:latin typeface="+mn-lt"/>
                <a:ea typeface="+mn-ea"/>
                <a:cs typeface="+mn-cs"/>
              </a:rPr>
              <a:t>Balance is vital to the healthy use of social media</a:t>
            </a:r>
          </a:p>
          <a:p>
            <a:pPr lvl="3"/>
            <a:r>
              <a:rPr lang="en-US" sz="1200" kern="1200" dirty="0">
                <a:solidFill>
                  <a:schemeClr val="tx1"/>
                </a:solidFill>
                <a:effectLst/>
                <a:latin typeface="+mn-lt"/>
                <a:ea typeface="+mn-ea"/>
                <a:cs typeface="+mn-cs"/>
              </a:rPr>
              <a:t>Underusing mediated communication can negatively affect relationships</a:t>
            </a:r>
          </a:p>
          <a:p>
            <a:pPr lvl="2"/>
            <a:r>
              <a:rPr lang="en-US" sz="1200" kern="1200" dirty="0">
                <a:solidFill>
                  <a:schemeClr val="tx1"/>
                </a:solidFill>
                <a:effectLst/>
                <a:latin typeface="+mn-lt"/>
                <a:ea typeface="+mn-ea"/>
                <a:cs typeface="+mn-cs"/>
              </a:rPr>
              <a:t>Active versus passive use</a:t>
            </a:r>
          </a:p>
          <a:p>
            <a:pPr lvl="3"/>
            <a:r>
              <a:rPr lang="en-US" sz="1200" kern="1200" dirty="0">
                <a:solidFill>
                  <a:schemeClr val="tx1"/>
                </a:solidFill>
                <a:effectLst/>
                <a:latin typeface="+mn-lt"/>
                <a:ea typeface="+mn-ea"/>
                <a:cs typeface="+mn-cs"/>
              </a:rPr>
              <a:t>The way we use mediated channels can shape whether the outcomes are beneficial or harmful. </a:t>
            </a:r>
          </a:p>
          <a:p>
            <a:pPr lvl="2"/>
            <a:r>
              <a:rPr lang="en-US" sz="1200" kern="1200" dirty="0">
                <a:solidFill>
                  <a:schemeClr val="tx1"/>
                </a:solidFill>
                <a:effectLst/>
                <a:latin typeface="+mn-lt"/>
                <a:ea typeface="+mn-ea"/>
                <a:cs typeface="+mn-cs"/>
              </a:rPr>
              <a:t>Known vs unknown communicators</a:t>
            </a:r>
          </a:p>
          <a:p>
            <a:pPr lvl="3"/>
            <a:r>
              <a:rPr lang="en-US" sz="1200" kern="1200" dirty="0">
                <a:solidFill>
                  <a:schemeClr val="tx1"/>
                </a:solidFill>
                <a:effectLst/>
                <a:latin typeface="+mn-lt"/>
                <a:ea typeface="+mn-ea"/>
                <a:cs typeface="+mn-cs"/>
              </a:rPr>
              <a:t>Social media users who interact with those they know offline fare better with depression than those who mainly follow strangers.</a:t>
            </a:r>
          </a:p>
          <a:p>
            <a:pPr lvl="3"/>
            <a:r>
              <a:rPr lang="en-US" sz="1200" kern="1200" dirty="0">
                <a:solidFill>
                  <a:schemeClr val="tx1"/>
                </a:solidFill>
                <a:effectLst/>
                <a:latin typeface="+mn-lt"/>
                <a:ea typeface="+mn-ea"/>
                <a:cs typeface="+mn-cs"/>
              </a:rPr>
              <a:t>Phone calls/texting are positively correlated with well-being; gaming has opposite effect. </a:t>
            </a:r>
          </a:p>
          <a:p>
            <a:pPr lvl="3"/>
            <a:r>
              <a:rPr lang="en-US" sz="1200" kern="1200" dirty="0">
                <a:solidFill>
                  <a:schemeClr val="tx1"/>
                </a:solidFill>
                <a:effectLst/>
                <a:latin typeface="+mn-lt"/>
                <a:ea typeface="+mn-ea"/>
                <a:cs typeface="+mn-cs"/>
              </a:rPr>
              <a:t>Ill effects from media channels appear smaller than some critics originally claim</a:t>
            </a:r>
            <a:r>
              <a:rPr lang="en-US" sz="1200" kern="1200">
                <a:solidFill>
                  <a:schemeClr val="tx1"/>
                </a:solidFill>
                <a:effectLst/>
                <a:latin typeface="+mn-lt"/>
                <a:ea typeface="+mn-ea"/>
                <a:cs typeface="+mn-cs"/>
              </a:rPr>
              <a:t>.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19</a:t>
            </a:fld>
            <a:endParaRPr lang="en-US" dirty="0"/>
          </a:p>
        </p:txBody>
      </p:sp>
    </p:spTree>
    <p:extLst>
      <p:ext uri="{BB962C8B-B14F-4D97-AF65-F5344CB8AC3E}">
        <p14:creationId xmlns:p14="http://schemas.microsoft.com/office/powerpoint/2010/main" val="3665919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6C0744-2FEF-4441-821D-70180A370937}" type="slidenum">
              <a:rPr lang="en-US" smtClean="0"/>
              <a:t>21</a:t>
            </a:fld>
            <a:endParaRPr lang="en-US" dirty="0"/>
          </a:p>
        </p:txBody>
      </p:sp>
    </p:spTree>
    <p:extLst>
      <p:ext uri="{BB962C8B-B14F-4D97-AF65-F5344CB8AC3E}">
        <p14:creationId xmlns:p14="http://schemas.microsoft.com/office/powerpoint/2010/main" val="2459925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22</a:t>
            </a:fld>
            <a:endParaRPr lang="en-US" dirty="0"/>
          </a:p>
        </p:txBody>
      </p:sp>
    </p:spTree>
    <p:extLst>
      <p:ext uri="{BB962C8B-B14F-4D97-AF65-F5344CB8AC3E}">
        <p14:creationId xmlns:p14="http://schemas.microsoft.com/office/powerpoint/2010/main" val="2752112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23</a:t>
            </a:fld>
            <a:endParaRPr lang="en-US" dirty="0"/>
          </a:p>
        </p:txBody>
      </p:sp>
    </p:spTree>
    <p:extLst>
      <p:ext uri="{BB962C8B-B14F-4D97-AF65-F5344CB8AC3E}">
        <p14:creationId xmlns:p14="http://schemas.microsoft.com/office/powerpoint/2010/main" val="2604541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6C0744-2FEF-4441-821D-70180A370937}" type="slidenum">
              <a:rPr lang="en-US" smtClean="0"/>
              <a:t>29</a:t>
            </a:fld>
            <a:endParaRPr lang="en-US" dirty="0"/>
          </a:p>
        </p:txBody>
      </p:sp>
    </p:spTree>
    <p:extLst>
      <p:ext uri="{BB962C8B-B14F-4D97-AF65-F5344CB8AC3E}">
        <p14:creationId xmlns:p14="http://schemas.microsoft.com/office/powerpoint/2010/main" val="1601375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Synchronicity</a:t>
            </a:r>
          </a:p>
          <a:p>
            <a:pPr lvl="2"/>
            <a:r>
              <a:rPr lang="en-US" sz="1200" kern="1200" dirty="0">
                <a:solidFill>
                  <a:schemeClr val="tx1"/>
                </a:solidFill>
                <a:effectLst/>
                <a:latin typeface="+mn-lt"/>
                <a:ea typeface="+mn-ea"/>
                <a:cs typeface="+mn-cs"/>
              </a:rPr>
              <a:t>Synchronous vs. asynchronous communication</a:t>
            </a:r>
          </a:p>
          <a:p>
            <a:pPr lvl="2"/>
            <a:r>
              <a:rPr lang="en-US" sz="1200" kern="1200" dirty="0">
                <a:solidFill>
                  <a:schemeClr val="tx1"/>
                </a:solidFill>
                <a:effectLst/>
                <a:latin typeface="+mn-lt"/>
                <a:ea typeface="+mn-ea"/>
                <a:cs typeface="+mn-cs"/>
              </a:rPr>
              <a:t>Asynchronous messages are fundamentally different from face-to-face synchronous communication. </a:t>
            </a:r>
          </a:p>
          <a:p>
            <a:pPr lvl="3"/>
            <a:r>
              <a:rPr lang="en-US" sz="1200" kern="1200" dirty="0">
                <a:solidFill>
                  <a:schemeClr val="tx1"/>
                </a:solidFill>
                <a:effectLst/>
                <a:latin typeface="+mn-lt"/>
                <a:ea typeface="+mn-ea"/>
                <a:cs typeface="+mn-cs"/>
              </a:rPr>
              <a:t>Choice to not respond</a:t>
            </a:r>
          </a:p>
          <a:p>
            <a:pPr lvl="3"/>
            <a:r>
              <a:rPr lang="en-US" sz="1200" kern="1200" dirty="0">
                <a:solidFill>
                  <a:schemeClr val="tx1"/>
                </a:solidFill>
                <a:effectLst/>
                <a:latin typeface="+mn-lt"/>
                <a:ea typeface="+mn-ea"/>
                <a:cs typeface="+mn-cs"/>
              </a:rPr>
              <a:t>Edit your reply</a:t>
            </a:r>
          </a:p>
          <a:p>
            <a:pPr lvl="3"/>
            <a:r>
              <a:rPr lang="en-US" sz="1200" kern="1200" dirty="0">
                <a:solidFill>
                  <a:schemeClr val="tx1"/>
                </a:solidFill>
                <a:effectLst/>
                <a:latin typeface="+mn-lt"/>
                <a:ea typeface="+mn-ea"/>
                <a:cs typeface="+mn-cs"/>
              </a:rPr>
              <a:t>Useful when emotions run high</a:t>
            </a:r>
          </a:p>
          <a:p>
            <a:r>
              <a:rPr lang="en-US" sz="1200" kern="1200" dirty="0">
                <a:solidFill>
                  <a:schemeClr val="tx1"/>
                </a:solidFill>
                <a:effectLst/>
                <a:latin typeface="+mn-lt"/>
                <a:ea typeface="+mn-ea"/>
                <a:cs typeface="+mn-cs"/>
              </a:rPr>
              <a:t>	          Good for apologies</a:t>
            </a:r>
            <a:r>
              <a:rPr lang="en-US" dirty="0">
                <a:effectLst/>
              </a:rPr>
              <a:t> </a:t>
            </a:r>
            <a:endParaRPr lang="en-US" dirty="0"/>
          </a:p>
        </p:txBody>
      </p:sp>
      <p:sp>
        <p:nvSpPr>
          <p:cNvPr id="4" name="Slide Number Placeholder 3"/>
          <p:cNvSpPr>
            <a:spLocks noGrp="1"/>
          </p:cNvSpPr>
          <p:nvPr>
            <p:ph type="sldNum" sz="quarter" idx="5"/>
          </p:nvPr>
        </p:nvSpPr>
        <p:spPr/>
        <p:txBody>
          <a:bodyPr/>
          <a:lstStyle/>
          <a:p>
            <a:fld id="{556C0744-2FEF-4441-821D-70180A370937}" type="slidenum">
              <a:rPr lang="en-US" smtClean="0"/>
              <a:t>31</a:t>
            </a:fld>
            <a:endParaRPr lang="en-US" dirty="0"/>
          </a:p>
        </p:txBody>
      </p:sp>
    </p:spTree>
    <p:extLst>
      <p:ext uri="{BB962C8B-B14F-4D97-AF65-F5344CB8AC3E}">
        <p14:creationId xmlns:p14="http://schemas.microsoft.com/office/powerpoint/2010/main" val="188396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337932" y="439807"/>
            <a:ext cx="8488017" cy="424898"/>
          </a:xfrm>
          <a:prstGeom prst="rect">
            <a:avLst/>
          </a:prstGeom>
        </p:spPr>
        <p:txBody>
          <a:bodyPr vert="horz" lIns="91440" tIns="45720" rIns="91440" bIns="45720" rtlCol="0" anchor="t">
            <a:normAutofit/>
          </a:bodyPr>
          <a:lstStyle>
            <a:lvl1pPr algn="ctr">
              <a:defRPr sz="3600" i="1"/>
            </a:lvl1pPr>
          </a:lstStyle>
          <a:p>
            <a:r>
              <a:rPr lang="en-US" dirty="0"/>
              <a:t>Title</a:t>
            </a:r>
          </a:p>
        </p:txBody>
      </p:sp>
      <p:sp>
        <p:nvSpPr>
          <p:cNvPr id="6" name="Picture Placeholder 5"/>
          <p:cNvSpPr>
            <a:spLocks noGrp="1"/>
          </p:cNvSpPr>
          <p:nvPr>
            <p:ph type="pic" sz="quarter" idx="10"/>
          </p:nvPr>
        </p:nvSpPr>
        <p:spPr>
          <a:xfrm>
            <a:off x="2782957" y="1356691"/>
            <a:ext cx="3578088" cy="3212825"/>
          </a:xfrm>
          <a:prstGeom prst="rect">
            <a:avLst/>
          </a:prstGeom>
        </p:spPr>
        <p:txBody>
          <a:bodyPr/>
          <a:lstStyle/>
          <a:p>
            <a:r>
              <a:rPr lang="en-US" dirty="0"/>
              <a:t>Click icon to add picture</a:t>
            </a:r>
          </a:p>
        </p:txBody>
      </p:sp>
      <p:sp>
        <p:nvSpPr>
          <p:cNvPr id="11" name="Text Placeholder 10"/>
          <p:cNvSpPr>
            <a:spLocks noGrp="1"/>
          </p:cNvSpPr>
          <p:nvPr>
            <p:ph type="body" sz="quarter" idx="11"/>
          </p:nvPr>
        </p:nvSpPr>
        <p:spPr>
          <a:xfrm>
            <a:off x="338138" y="864394"/>
            <a:ext cx="8488362" cy="358379"/>
          </a:xfrm>
          <a:prstGeom prst="rect">
            <a:avLst/>
          </a:prstGeom>
        </p:spPr>
        <p:txBody>
          <a:bodyPr/>
          <a:lstStyle>
            <a:lvl1pPr marL="0" indent="0" algn="ctr">
              <a:buNone/>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3751066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337932" y="439807"/>
            <a:ext cx="8488017" cy="424898"/>
          </a:xfrm>
          <a:prstGeom prst="rect">
            <a:avLst/>
          </a:prstGeom>
        </p:spPr>
        <p:txBody>
          <a:bodyPr vert="horz" lIns="91440" tIns="45720" rIns="91440" bIns="45720" rtlCol="0" anchor="t">
            <a:normAutofit/>
          </a:bodyPr>
          <a:lstStyle>
            <a:lvl1pPr algn="ctr">
              <a:defRPr sz="3600" i="1"/>
            </a:lvl1pPr>
          </a:lstStyle>
          <a:p>
            <a:r>
              <a:rPr lang="en-US" dirty="0"/>
              <a:t>Title</a:t>
            </a:r>
          </a:p>
        </p:txBody>
      </p:sp>
      <p:sp>
        <p:nvSpPr>
          <p:cNvPr id="6" name="Picture Placeholder 5"/>
          <p:cNvSpPr>
            <a:spLocks noGrp="1"/>
          </p:cNvSpPr>
          <p:nvPr>
            <p:ph type="pic" sz="quarter" idx="10"/>
          </p:nvPr>
        </p:nvSpPr>
        <p:spPr>
          <a:xfrm>
            <a:off x="2782957" y="1356691"/>
            <a:ext cx="3578088" cy="3212825"/>
          </a:xfrm>
          <a:prstGeom prst="rect">
            <a:avLst/>
          </a:prstGeom>
        </p:spPr>
        <p:txBody>
          <a:bodyPr/>
          <a:lstStyle/>
          <a:p>
            <a:r>
              <a:rPr lang="en-US" dirty="0"/>
              <a:t>Click icon to add picture</a:t>
            </a:r>
          </a:p>
        </p:txBody>
      </p:sp>
      <p:sp>
        <p:nvSpPr>
          <p:cNvPr id="11" name="Text Placeholder 10"/>
          <p:cNvSpPr>
            <a:spLocks noGrp="1"/>
          </p:cNvSpPr>
          <p:nvPr>
            <p:ph type="body" sz="quarter" idx="11"/>
          </p:nvPr>
        </p:nvSpPr>
        <p:spPr>
          <a:xfrm>
            <a:off x="338138" y="864394"/>
            <a:ext cx="8488362" cy="358379"/>
          </a:xfrm>
          <a:prstGeom prst="rect">
            <a:avLst/>
          </a:prstGeom>
        </p:spPr>
        <p:txBody>
          <a:bodyPr/>
          <a:lstStyle>
            <a:lvl1pPr marL="0" indent="0" algn="ctr">
              <a:buNone/>
              <a:defRPr sz="240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681845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274ED4-9F4B-419D-860C-1298080DDD50}" type="datetimeFigureOut">
              <a:rPr lang="en-US" smtClean="0"/>
              <a:t>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dirty="0"/>
          </a:p>
        </p:txBody>
      </p:sp>
    </p:spTree>
    <p:extLst>
      <p:ext uri="{BB962C8B-B14F-4D97-AF65-F5344CB8AC3E}">
        <p14:creationId xmlns:p14="http://schemas.microsoft.com/office/powerpoint/2010/main" val="1230662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4ED4-9F4B-419D-860C-1298080DDD50}" type="datetimeFigureOut">
              <a:rPr lang="en-US" smtClean="0"/>
              <a:t>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dirty="0"/>
          </a:p>
        </p:txBody>
      </p:sp>
    </p:spTree>
    <p:extLst>
      <p:ext uri="{BB962C8B-B14F-4D97-AF65-F5344CB8AC3E}">
        <p14:creationId xmlns:p14="http://schemas.microsoft.com/office/powerpoint/2010/main" val="97660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274ED4-9F4B-419D-860C-1298080DDD50}" type="datetimeFigureOut">
              <a:rPr lang="en-US" smtClean="0"/>
              <a:t>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dirty="0"/>
          </a:p>
        </p:txBody>
      </p:sp>
    </p:spTree>
    <p:extLst>
      <p:ext uri="{BB962C8B-B14F-4D97-AF65-F5344CB8AC3E}">
        <p14:creationId xmlns:p14="http://schemas.microsoft.com/office/powerpoint/2010/main" val="3255706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274ED4-9F4B-419D-860C-1298080DDD50}" type="datetimeFigureOut">
              <a:rPr lang="en-US" smtClean="0"/>
              <a:t>2/28/2023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dirty="0"/>
          </a:p>
        </p:txBody>
      </p:sp>
    </p:spTree>
    <p:extLst>
      <p:ext uri="{BB962C8B-B14F-4D97-AF65-F5344CB8AC3E}">
        <p14:creationId xmlns:p14="http://schemas.microsoft.com/office/powerpoint/2010/main" val="572867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274ED4-9F4B-419D-860C-1298080DDD50}" type="datetimeFigureOut">
              <a:rPr lang="en-US" smtClean="0"/>
              <a:t>2/28/2023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2AD481-5BB6-4F80-BDB5-1CA862C1E2D4}" type="slidenum">
              <a:rPr lang="en-US" smtClean="0"/>
              <a:t>‹#›</a:t>
            </a:fld>
            <a:endParaRPr lang="en-US" dirty="0"/>
          </a:p>
        </p:txBody>
      </p:sp>
    </p:spTree>
    <p:extLst>
      <p:ext uri="{BB962C8B-B14F-4D97-AF65-F5344CB8AC3E}">
        <p14:creationId xmlns:p14="http://schemas.microsoft.com/office/powerpoint/2010/main" val="2383373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274ED4-9F4B-419D-860C-1298080DDD50}" type="datetimeFigureOut">
              <a:rPr lang="en-US" smtClean="0"/>
              <a:t>2/28/2023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2AD481-5BB6-4F80-BDB5-1CA862C1E2D4}" type="slidenum">
              <a:rPr lang="en-US" smtClean="0"/>
              <a:t>‹#›</a:t>
            </a:fld>
            <a:endParaRPr lang="en-US" dirty="0"/>
          </a:p>
        </p:txBody>
      </p:sp>
    </p:spTree>
    <p:extLst>
      <p:ext uri="{BB962C8B-B14F-4D97-AF65-F5344CB8AC3E}">
        <p14:creationId xmlns:p14="http://schemas.microsoft.com/office/powerpoint/2010/main" val="513633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74ED4-9F4B-419D-860C-1298080DDD50}" type="datetimeFigureOut">
              <a:rPr lang="en-US" smtClean="0"/>
              <a:t>2/28/2023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2AD481-5BB6-4F80-BDB5-1CA862C1E2D4}" type="slidenum">
              <a:rPr lang="en-US" smtClean="0"/>
              <a:t>‹#›</a:t>
            </a:fld>
            <a:endParaRPr lang="en-US" dirty="0"/>
          </a:p>
        </p:txBody>
      </p:sp>
    </p:spTree>
    <p:extLst>
      <p:ext uri="{BB962C8B-B14F-4D97-AF65-F5344CB8AC3E}">
        <p14:creationId xmlns:p14="http://schemas.microsoft.com/office/powerpoint/2010/main" val="3782276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274ED4-9F4B-419D-860C-1298080DDD50}" type="datetimeFigureOut">
              <a:rPr lang="en-US" smtClean="0"/>
              <a:t>2/28/2023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dirty="0"/>
          </a:p>
        </p:txBody>
      </p:sp>
    </p:spTree>
    <p:extLst>
      <p:ext uri="{BB962C8B-B14F-4D97-AF65-F5344CB8AC3E}">
        <p14:creationId xmlns:p14="http://schemas.microsoft.com/office/powerpoint/2010/main" val="1749028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274ED4-9F4B-419D-860C-1298080DDD50}" type="datetimeFigureOut">
              <a:rPr lang="en-US" smtClean="0"/>
              <a:t>2/28/2023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dirty="0"/>
          </a:p>
        </p:txBody>
      </p:sp>
    </p:spTree>
    <p:extLst>
      <p:ext uri="{BB962C8B-B14F-4D97-AF65-F5344CB8AC3E}">
        <p14:creationId xmlns:p14="http://schemas.microsoft.com/office/powerpoint/2010/main" val="174711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2"/>
          <p:cNvSpPr>
            <a:spLocks noGrp="1"/>
          </p:cNvSpPr>
          <p:nvPr>
            <p:ph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Tree>
    <p:extLst>
      <p:ext uri="{BB962C8B-B14F-4D97-AF65-F5344CB8AC3E}">
        <p14:creationId xmlns:p14="http://schemas.microsoft.com/office/powerpoint/2010/main" val="600365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4ED4-9F4B-419D-860C-1298080DDD50}" type="datetimeFigureOut">
              <a:rPr lang="en-US" smtClean="0"/>
              <a:t>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dirty="0"/>
          </a:p>
        </p:txBody>
      </p:sp>
    </p:spTree>
    <p:extLst>
      <p:ext uri="{BB962C8B-B14F-4D97-AF65-F5344CB8AC3E}">
        <p14:creationId xmlns:p14="http://schemas.microsoft.com/office/powerpoint/2010/main" val="1548602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274ED4-9F4B-419D-860C-1298080DDD50}" type="datetimeFigureOut">
              <a:rPr lang="en-US" smtClean="0"/>
              <a:t>2/28/2023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dirty="0"/>
          </a:p>
        </p:txBody>
      </p:sp>
    </p:spTree>
    <p:extLst>
      <p:ext uri="{BB962C8B-B14F-4D97-AF65-F5344CB8AC3E}">
        <p14:creationId xmlns:p14="http://schemas.microsoft.com/office/powerpoint/2010/main" val="3338769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87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438668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6CEAED55-5527-4FC3-B0D9-1BC4E0FB944D}" type="datetimeFigureOut">
              <a:rPr lang="en-US" smtClean="0"/>
              <a:t>2/28/2023</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036372" y="4767263"/>
            <a:ext cx="2133600" cy="273844"/>
          </a:xfrm>
          <a:prstGeom prst="rect">
            <a:avLst/>
          </a:prstGeom>
        </p:spPr>
        <p:txBody>
          <a:bodyPr/>
          <a:lstStyle/>
          <a:p>
            <a:fld id="{C695C86C-B749-4A3B-89DA-65173622BE54}" type="slidenum">
              <a:rPr lang="en-US" smtClean="0"/>
              <a:t>‹#›</a:t>
            </a:fld>
            <a:endParaRPr lang="en-US" dirty="0"/>
          </a:p>
        </p:txBody>
      </p:sp>
    </p:spTree>
    <p:extLst>
      <p:ext uri="{BB962C8B-B14F-4D97-AF65-F5344CB8AC3E}">
        <p14:creationId xmlns:p14="http://schemas.microsoft.com/office/powerpoint/2010/main" val="4101486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CEAED55-5527-4FC3-B0D9-1BC4E0FB944D}" type="datetimeFigureOut">
              <a:rPr lang="en-US" smtClean="0"/>
              <a:t>2/28/2023</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036372" y="4767263"/>
            <a:ext cx="2133600" cy="273844"/>
          </a:xfrm>
          <a:prstGeom prst="rect">
            <a:avLst/>
          </a:prstGeom>
        </p:spPr>
        <p:txBody>
          <a:bodyPr/>
          <a:lstStyle/>
          <a:p>
            <a:fld id="{C695C86C-B749-4A3B-89DA-65173622BE54}" type="slidenum">
              <a:rPr lang="en-US" smtClean="0"/>
              <a:t>‹#›</a:t>
            </a:fld>
            <a:endParaRPr lang="en-US" dirty="0"/>
          </a:p>
        </p:txBody>
      </p:sp>
    </p:spTree>
    <p:extLst>
      <p:ext uri="{BB962C8B-B14F-4D97-AF65-F5344CB8AC3E}">
        <p14:creationId xmlns:p14="http://schemas.microsoft.com/office/powerpoint/2010/main" val="24811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CEAED55-5527-4FC3-B0D9-1BC4E0FB944D}" type="datetimeFigureOut">
              <a:rPr lang="en-US" smtClean="0"/>
              <a:t>2/28/2023</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036372" y="4767263"/>
            <a:ext cx="2133600" cy="273844"/>
          </a:xfrm>
          <a:prstGeom prst="rect">
            <a:avLst/>
          </a:prstGeom>
        </p:spPr>
        <p:txBody>
          <a:bodyPr/>
          <a:lstStyle/>
          <a:p>
            <a:fld id="{C695C86C-B749-4A3B-89DA-65173622BE54}" type="slidenum">
              <a:rPr lang="en-US" smtClean="0"/>
              <a:t>‹#›</a:t>
            </a:fld>
            <a:endParaRPr lang="en-US" dirty="0"/>
          </a:p>
        </p:txBody>
      </p:sp>
    </p:spTree>
    <p:extLst>
      <p:ext uri="{BB962C8B-B14F-4D97-AF65-F5344CB8AC3E}">
        <p14:creationId xmlns:p14="http://schemas.microsoft.com/office/powerpoint/2010/main" val="174439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CEAED55-5527-4FC3-B0D9-1BC4E0FB944D}" type="datetimeFigureOut">
              <a:rPr lang="en-US" smtClean="0"/>
              <a:t>2/28/2023</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036372" y="4767263"/>
            <a:ext cx="2133600" cy="273844"/>
          </a:xfrm>
          <a:prstGeom prst="rect">
            <a:avLst/>
          </a:prstGeom>
        </p:spPr>
        <p:txBody>
          <a:bodyPr/>
          <a:lstStyle/>
          <a:p>
            <a:fld id="{C695C86C-B749-4A3B-89DA-65173622BE54}" type="slidenum">
              <a:rPr lang="en-US" smtClean="0"/>
              <a:t>‹#›</a:t>
            </a:fld>
            <a:endParaRPr lang="en-US" dirty="0"/>
          </a:p>
        </p:txBody>
      </p:sp>
    </p:spTree>
    <p:extLst>
      <p:ext uri="{BB962C8B-B14F-4D97-AF65-F5344CB8AC3E}">
        <p14:creationId xmlns:p14="http://schemas.microsoft.com/office/powerpoint/2010/main" val="379351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457200" y="1200150"/>
            <a:ext cx="8229600" cy="31313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0434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87786"/>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950" y="0"/>
            <a:ext cx="9139050" cy="5146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7" name="Footer Placeholder 3"/>
          <p:cNvSpPr txBox="1">
            <a:spLocks/>
          </p:cNvSpPr>
          <p:nvPr/>
        </p:nvSpPr>
        <p:spPr>
          <a:xfrm>
            <a:off x="7117882" y="4817796"/>
            <a:ext cx="1568918"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 2018</a:t>
            </a:r>
          </a:p>
        </p:txBody>
      </p:sp>
      <p:sp>
        <p:nvSpPr>
          <p:cNvPr id="8" name="Slide Number Placeholder 4"/>
          <p:cNvSpPr txBox="1">
            <a:spLocks/>
          </p:cNvSpPr>
          <p:nvPr/>
        </p:nvSpPr>
        <p:spPr>
          <a:xfrm>
            <a:off x="8686801" y="4817796"/>
            <a:ext cx="389823"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83949066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6" r:id="rId4"/>
    <p:sldLayoutId id="2147483657" r:id="rId5"/>
    <p:sldLayoutId id="2147483658" r:id="rId6"/>
    <p:sldLayoutId id="2147483659" r:id="rId7"/>
    <p:sldLayoutId id="2147483660" r:id="rId8"/>
    <p:sldLayoutId id="2147483673" r:id="rId9"/>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1274ED4-9F4B-419D-860C-1298080DDD50}" type="datetimeFigureOut">
              <a:rPr lang="en-US" smtClean="0"/>
              <a:t>2/28/2023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A2AD481-5BB6-4F80-BDB5-1CA862C1E2D4}" type="slidenum">
              <a:rPr lang="en-US" smtClean="0"/>
              <a:t>‹#›</a:t>
            </a:fld>
            <a:endParaRPr lang="en-US" dirty="0"/>
          </a:p>
        </p:txBody>
      </p:sp>
    </p:spTree>
    <p:extLst>
      <p:ext uri="{BB962C8B-B14F-4D97-AF65-F5344CB8AC3E}">
        <p14:creationId xmlns:p14="http://schemas.microsoft.com/office/powerpoint/2010/main" val="18327626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9tU-D-m2JY8"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hyperlink" Target="https://www.youtube.com/watch?v=QxVZYiJKl1Y&amp;t=3s" TargetMode="Externa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TGDBnmzgEQg" TargetMode="Externa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t7Xr3AsBEK4" TargetMode="External"/><Relationship Id="rId2" Type="http://schemas.openxmlformats.org/officeDocument/2006/relationships/hyperlink" Target="https://www.youtube.com/watch?v=3E7hkPZ-HTk" TargetMode="Externa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OINa46HeWg8"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www.youtube.com/watch?v=9tU-D-m2JY8"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Interplay</a:t>
            </a:r>
          </a:p>
        </p:txBody>
      </p:sp>
      <p:sp>
        <p:nvSpPr>
          <p:cNvPr id="4" name="Text Placeholder 3"/>
          <p:cNvSpPr>
            <a:spLocks noGrp="1"/>
          </p:cNvSpPr>
          <p:nvPr>
            <p:ph type="body" sz="quarter" idx="11"/>
          </p:nvPr>
        </p:nvSpPr>
        <p:spPr/>
        <p:txBody>
          <a:bodyPr>
            <a:normAutofit fontScale="85000" lnSpcReduction="20000"/>
          </a:bodyPr>
          <a:lstStyle/>
          <a:p>
            <a:r>
              <a:rPr lang="en-US" dirty="0"/>
              <a:t>by Adler, Rosenfeld, and Proctor II</a:t>
            </a:r>
          </a:p>
        </p:txBody>
      </p:sp>
      <p:pic>
        <p:nvPicPr>
          <p:cNvPr id="7" name="Picture 6" descr="Textbook cover&#10;Interplay - 15th Edition&#10;The Process of Interpersonal Communication">
            <a:extLst>
              <a:ext uri="{FF2B5EF4-FFF2-40B4-BE49-F238E27FC236}">
                <a16:creationId xmlns:a16="http://schemas.microsoft.com/office/drawing/2014/main" id="{48CA976B-5F68-BE4F-82CB-30734C7475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3270" y="1364783"/>
            <a:ext cx="2574544" cy="3212825"/>
          </a:xfrm>
          <a:prstGeom prst="rect">
            <a:avLst/>
          </a:prstGeom>
        </p:spPr>
      </p:pic>
    </p:spTree>
    <p:extLst>
      <p:ext uri="{BB962C8B-B14F-4D97-AF65-F5344CB8AC3E}">
        <p14:creationId xmlns:p14="http://schemas.microsoft.com/office/powerpoint/2010/main" val="2003043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Mediated Communication: Superficial?</a:t>
            </a:r>
          </a:p>
        </p:txBody>
      </p:sp>
      <p:sp>
        <p:nvSpPr>
          <p:cNvPr id="3" name="Text Placeholder 2"/>
          <p:cNvSpPr>
            <a:spLocks noGrp="1"/>
          </p:cNvSpPr>
          <p:nvPr>
            <p:ph type="body" sz="quarter" idx="10"/>
          </p:nvPr>
        </p:nvSpPr>
        <p:spPr>
          <a:xfrm>
            <a:off x="457200" y="1480008"/>
            <a:ext cx="4670981" cy="2851486"/>
          </a:xfrm>
        </p:spPr>
        <p:txBody>
          <a:bodyPr>
            <a:normAutofit/>
          </a:bodyPr>
          <a:lstStyle/>
          <a:p>
            <a:r>
              <a:rPr lang="en-US" dirty="0"/>
              <a:t>Actual number of “friends”</a:t>
            </a:r>
          </a:p>
          <a:p>
            <a:r>
              <a:rPr lang="en-US" dirty="0">
                <a:solidFill>
                  <a:schemeClr val="accent1"/>
                </a:solidFill>
              </a:rPr>
              <a:t>“Richer” connection that can’t be achieved online</a:t>
            </a:r>
          </a:p>
          <a:p>
            <a:pPr marL="0" indent="0">
              <a:buNone/>
            </a:pPr>
            <a:endParaRPr lang="en-US" dirty="0">
              <a:solidFill>
                <a:schemeClr val="accent1"/>
              </a:solidFill>
            </a:endParaRPr>
          </a:p>
          <a:p>
            <a:pPr marL="0" indent="0">
              <a:buNone/>
            </a:pPr>
            <a:endParaRPr lang="en-US" dirty="0"/>
          </a:p>
          <a:p>
            <a:pPr marL="0" indent="0">
              <a:buNone/>
            </a:pPr>
            <a:endParaRPr lang="en-US" dirty="0"/>
          </a:p>
        </p:txBody>
      </p:sp>
      <p:pic>
        <p:nvPicPr>
          <p:cNvPr id="4" name="Picture 3" descr="Comic: Picture of a statue and man and woman looking at description. &#10;&#10;Caption: &quot;It says no one really knows who he is, but that he's got 400,000 followers on Twitter.&quot; ">
            <a:extLst>
              <a:ext uri="{FF2B5EF4-FFF2-40B4-BE49-F238E27FC236}">
                <a16:creationId xmlns:a16="http://schemas.microsoft.com/office/drawing/2014/main" id="{D729A6AC-8BB3-7649-BEC9-58E5C4D71B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4869" y="1063229"/>
            <a:ext cx="2781931" cy="3383277"/>
          </a:xfrm>
          <a:prstGeom prst="rect">
            <a:avLst/>
          </a:prstGeom>
        </p:spPr>
      </p:pic>
    </p:spTree>
    <p:extLst>
      <p:ext uri="{BB962C8B-B14F-4D97-AF65-F5344CB8AC3E}">
        <p14:creationId xmlns:p14="http://schemas.microsoft.com/office/powerpoint/2010/main" val="1868493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Mediated Communication: Meaningful?</a:t>
            </a:r>
          </a:p>
        </p:txBody>
      </p:sp>
      <p:sp>
        <p:nvSpPr>
          <p:cNvPr id="3" name="Text Placeholder 2"/>
          <p:cNvSpPr>
            <a:spLocks noGrp="1"/>
          </p:cNvSpPr>
          <p:nvPr>
            <p:ph type="body" sz="quarter" idx="10"/>
          </p:nvPr>
        </p:nvSpPr>
        <p:spPr>
          <a:xfrm>
            <a:off x="457200" y="1072771"/>
            <a:ext cx="5298184" cy="3233388"/>
          </a:xfrm>
        </p:spPr>
        <p:txBody>
          <a:bodyPr>
            <a:normAutofit fontScale="92500"/>
          </a:bodyPr>
          <a:lstStyle/>
          <a:p>
            <a:r>
              <a:rPr lang="en-US" dirty="0"/>
              <a:t>Like-minded people</a:t>
            </a:r>
          </a:p>
          <a:p>
            <a:r>
              <a:rPr lang="en-US" dirty="0"/>
              <a:t>Strengthen existing relationships: media multiplexity</a:t>
            </a:r>
          </a:p>
          <a:p>
            <a:r>
              <a:rPr lang="en-US" dirty="0"/>
              <a:t>Build social capital</a:t>
            </a:r>
          </a:p>
          <a:p>
            <a:r>
              <a:rPr lang="en-US" dirty="0"/>
              <a:t>Weak ties stave off loneliness</a:t>
            </a:r>
          </a:p>
          <a:p>
            <a:pPr marL="0" indent="0">
              <a:buNone/>
            </a:pPr>
            <a:endParaRPr lang="en-US" dirty="0">
              <a:solidFill>
                <a:schemeClr val="accent1"/>
              </a:solidFill>
            </a:endParaRPr>
          </a:p>
          <a:p>
            <a:pPr marL="0" indent="0">
              <a:buNone/>
            </a:pPr>
            <a:endParaRPr lang="en-US" dirty="0"/>
          </a:p>
          <a:p>
            <a:pPr marL="0" indent="0">
              <a:buNone/>
            </a:pPr>
            <a:endParaRPr lang="en-US" dirty="0"/>
          </a:p>
        </p:txBody>
      </p:sp>
      <p:pic>
        <p:nvPicPr>
          <p:cNvPr id="4" name="Picture 3" descr="Image of male and female parents and child. Child is looking at a phone. ">
            <a:extLst>
              <a:ext uri="{FF2B5EF4-FFF2-40B4-BE49-F238E27FC236}">
                <a16:creationId xmlns:a16="http://schemas.microsoft.com/office/drawing/2014/main" id="{2B6E289C-8F5B-9649-814A-AAE2AB3E24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5384" y="1072771"/>
            <a:ext cx="2257400" cy="3386101"/>
          </a:xfrm>
          <a:prstGeom prst="rect">
            <a:avLst/>
          </a:prstGeom>
        </p:spPr>
      </p:pic>
    </p:spTree>
    <p:extLst>
      <p:ext uri="{BB962C8B-B14F-4D97-AF65-F5344CB8AC3E}">
        <p14:creationId xmlns:p14="http://schemas.microsoft.com/office/powerpoint/2010/main" val="2012273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830"/>
            <a:ext cx="8229600" cy="857250"/>
          </a:xfrm>
        </p:spPr>
        <p:txBody>
          <a:bodyPr>
            <a:normAutofit fontScale="90000"/>
          </a:bodyPr>
          <a:lstStyle/>
          <a:p>
            <a:r>
              <a:rPr lang="en-US" dirty="0"/>
              <a:t>Dark Side of Communication</a:t>
            </a:r>
            <a:br>
              <a:rPr lang="en-US" dirty="0"/>
            </a:br>
            <a:r>
              <a:rPr lang="en-US" sz="3100" dirty="0"/>
              <a:t>The Effects of Smartphone Use among Teens</a:t>
            </a:r>
          </a:p>
        </p:txBody>
      </p:sp>
      <p:sp>
        <p:nvSpPr>
          <p:cNvPr id="3" name="Text Placeholder 2"/>
          <p:cNvSpPr>
            <a:spLocks noGrp="1"/>
          </p:cNvSpPr>
          <p:nvPr>
            <p:ph type="body" sz="quarter" idx="10"/>
          </p:nvPr>
        </p:nvSpPr>
        <p:spPr>
          <a:xfrm>
            <a:off x="538480" y="1879989"/>
            <a:ext cx="8148320" cy="2173851"/>
          </a:xfrm>
        </p:spPr>
        <p:txBody>
          <a:bodyPr>
            <a:normAutofit fontScale="92500" lnSpcReduction="20000"/>
          </a:bodyPr>
          <a:lstStyle/>
          <a:p>
            <a:pPr marL="0" indent="0" algn="ctr">
              <a:buNone/>
            </a:pPr>
            <a:r>
              <a:rPr lang="en-US" sz="3000" i="1" dirty="0"/>
              <a:t>What effects do smartphones have on teens? </a:t>
            </a:r>
          </a:p>
          <a:p>
            <a:pPr marL="0" indent="0" algn="ctr">
              <a:buNone/>
            </a:pPr>
            <a:endParaRPr lang="en-US" sz="3000" i="1" dirty="0"/>
          </a:p>
          <a:p>
            <a:pPr marL="0" indent="0" algn="ctr">
              <a:buNone/>
            </a:pPr>
            <a:r>
              <a:rPr lang="en-US" sz="3000" i="1" dirty="0"/>
              <a:t>Do you think smartphones cause loneliness and depression, or that lonely and depressed teens use their smartphones more?</a:t>
            </a:r>
          </a:p>
        </p:txBody>
      </p:sp>
    </p:spTree>
    <p:extLst>
      <p:ext uri="{BB962C8B-B14F-4D97-AF65-F5344CB8AC3E}">
        <p14:creationId xmlns:p14="http://schemas.microsoft.com/office/powerpoint/2010/main" val="1145333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830"/>
            <a:ext cx="8229600" cy="857250"/>
          </a:xfrm>
        </p:spPr>
        <p:txBody>
          <a:bodyPr>
            <a:normAutofit fontScale="90000"/>
          </a:bodyPr>
          <a:lstStyle/>
          <a:p>
            <a:r>
              <a:rPr lang="en-US" dirty="0"/>
              <a:t>Focus on Research</a:t>
            </a:r>
            <a:br>
              <a:rPr lang="en-US" dirty="0"/>
            </a:br>
            <a:r>
              <a:rPr lang="en-US" sz="3100" dirty="0"/>
              <a:t>Social Media Detox</a:t>
            </a:r>
          </a:p>
        </p:txBody>
      </p:sp>
      <p:sp>
        <p:nvSpPr>
          <p:cNvPr id="3" name="Text Placeholder 2"/>
          <p:cNvSpPr>
            <a:spLocks noGrp="1"/>
          </p:cNvSpPr>
          <p:nvPr>
            <p:ph type="body" sz="quarter" idx="10"/>
          </p:nvPr>
        </p:nvSpPr>
        <p:spPr>
          <a:xfrm>
            <a:off x="497840" y="1799784"/>
            <a:ext cx="8148320" cy="2680776"/>
          </a:xfrm>
        </p:spPr>
        <p:txBody>
          <a:bodyPr>
            <a:normAutofit fontScale="92500" lnSpcReduction="20000"/>
          </a:bodyPr>
          <a:lstStyle/>
          <a:p>
            <a:pPr marL="0" indent="0" algn="ctr">
              <a:buNone/>
            </a:pPr>
            <a:r>
              <a:rPr lang="en-US" sz="3000" i="1" dirty="0"/>
              <a:t>How long did the subjects in this experiment last without social media? What were the effects of their social media detox?</a:t>
            </a:r>
          </a:p>
          <a:p>
            <a:pPr marL="0" indent="0" algn="ctr">
              <a:buNone/>
            </a:pPr>
            <a:endParaRPr lang="en-US" sz="1300" i="1" dirty="0"/>
          </a:p>
          <a:p>
            <a:pPr marL="0" indent="0" algn="ctr">
              <a:buNone/>
            </a:pPr>
            <a:r>
              <a:rPr lang="en-US" sz="3000" i="1" dirty="0"/>
              <a:t>Have you ever done a social media detox? If so, was it helpful? If not, how long do you think you would last before exhibiting effects?</a:t>
            </a:r>
          </a:p>
          <a:p>
            <a:pPr marL="0" indent="0" algn="ctr">
              <a:buNone/>
            </a:pPr>
            <a:endParaRPr lang="en-US" sz="3000" i="1" dirty="0"/>
          </a:p>
        </p:txBody>
      </p:sp>
    </p:spTree>
    <p:extLst>
      <p:ext uri="{BB962C8B-B14F-4D97-AF65-F5344CB8AC3E}">
        <p14:creationId xmlns:p14="http://schemas.microsoft.com/office/powerpoint/2010/main" val="2562608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Mediated Communication: Pros &amp; Cons</a:t>
            </a:r>
          </a:p>
        </p:txBody>
      </p:sp>
      <p:sp>
        <p:nvSpPr>
          <p:cNvPr id="3" name="Text Placeholder 2"/>
          <p:cNvSpPr>
            <a:spLocks noGrp="1"/>
          </p:cNvSpPr>
          <p:nvPr>
            <p:ph type="body" sz="quarter" idx="10"/>
          </p:nvPr>
        </p:nvSpPr>
        <p:spPr>
          <a:xfrm>
            <a:off x="457200" y="1004668"/>
            <a:ext cx="8229600" cy="2915040"/>
          </a:xfrm>
        </p:spPr>
        <p:txBody>
          <a:bodyPr>
            <a:normAutofit/>
          </a:bodyPr>
          <a:lstStyle/>
          <a:p>
            <a:pPr marL="0" indent="0" algn="ctr">
              <a:buNone/>
            </a:pPr>
            <a:endParaRPr lang="en-US" dirty="0"/>
          </a:p>
          <a:p>
            <a:pPr marL="0" indent="0" algn="ctr">
              <a:buNone/>
            </a:pPr>
            <a:r>
              <a:rPr lang="en-US" i="1" dirty="0"/>
              <a:t>Why do weak ties </a:t>
            </a:r>
          </a:p>
          <a:p>
            <a:pPr marL="0" indent="0" algn="ctr">
              <a:buNone/>
            </a:pPr>
            <a:r>
              <a:rPr lang="en-US" i="1" dirty="0"/>
              <a:t>sometimes offer strong rewards? </a:t>
            </a:r>
          </a:p>
          <a:p>
            <a:pPr marL="0" indent="0" algn="ctr">
              <a:buNone/>
            </a:pPr>
            <a:endParaRPr lang="en-US" i="1" dirty="0">
              <a:solidFill>
                <a:schemeClr val="accent1"/>
              </a:solidFill>
            </a:endParaRPr>
          </a:p>
          <a:p>
            <a:pPr marL="0" indent="0" algn="ctr">
              <a:buNone/>
            </a:pPr>
            <a:endParaRPr lang="en-US" i="1" dirty="0"/>
          </a:p>
          <a:p>
            <a:pPr marL="0" indent="0" algn="ctr">
              <a:buNone/>
            </a:pPr>
            <a:endParaRPr lang="en-US" i="1" dirty="0">
              <a:solidFill>
                <a:schemeClr val="accent1"/>
              </a:solidFill>
            </a:endParaRPr>
          </a:p>
          <a:p>
            <a:pPr marL="0" indent="0" algn="ctr">
              <a:buNone/>
            </a:pPr>
            <a:endParaRPr lang="en-US" i="1" dirty="0">
              <a:solidFill>
                <a:schemeClr val="accent1"/>
              </a:solidFill>
            </a:endParaRPr>
          </a:p>
          <a:p>
            <a:pPr marL="0" indent="0" algn="ctr">
              <a:buNone/>
            </a:pPr>
            <a:endParaRPr lang="en-US" dirty="0">
              <a:solidFill>
                <a:schemeClr val="accent1"/>
              </a:solidFill>
            </a:endParaRPr>
          </a:p>
          <a:p>
            <a:endParaRPr lang="en-US" dirty="0"/>
          </a:p>
          <a:p>
            <a:endParaRPr lang="en-US" dirty="0"/>
          </a:p>
        </p:txBody>
      </p:sp>
    </p:spTree>
    <p:extLst>
      <p:ext uri="{BB962C8B-B14F-4D97-AF65-F5344CB8AC3E}">
        <p14:creationId xmlns:p14="http://schemas.microsoft.com/office/powerpoint/2010/main" val="4037932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Mediated Communication: Pros &amp; Cons</a:t>
            </a:r>
          </a:p>
        </p:txBody>
      </p:sp>
      <p:sp>
        <p:nvSpPr>
          <p:cNvPr id="3" name="Text Placeholder 2"/>
          <p:cNvSpPr>
            <a:spLocks noGrp="1"/>
          </p:cNvSpPr>
          <p:nvPr>
            <p:ph type="body" sz="quarter" idx="10"/>
          </p:nvPr>
        </p:nvSpPr>
        <p:spPr>
          <a:xfrm>
            <a:off x="457200" y="911554"/>
            <a:ext cx="8229600" cy="3320392"/>
          </a:xfrm>
        </p:spPr>
        <p:txBody>
          <a:bodyPr>
            <a:normAutofit/>
          </a:bodyPr>
          <a:lstStyle/>
          <a:p>
            <a:pPr marL="0" indent="0" algn="ctr">
              <a:buNone/>
            </a:pPr>
            <a:endParaRPr lang="en-US" dirty="0">
              <a:solidFill>
                <a:schemeClr val="accent1"/>
              </a:solidFill>
            </a:endParaRPr>
          </a:p>
          <a:p>
            <a:pPr marL="0" indent="0" algn="ctr">
              <a:buNone/>
            </a:pPr>
            <a:r>
              <a:rPr lang="en-US" i="1" dirty="0"/>
              <a:t>Discuss: Look through your recent text messages and locate examples that you would not have said the same way in person. Describe how you would alter your statements, or how you would have taken the conversation offline. </a:t>
            </a:r>
            <a:endParaRPr lang="en-US" i="1" dirty="0">
              <a:solidFill>
                <a:schemeClr val="accent1"/>
              </a:solidFill>
            </a:endParaRPr>
          </a:p>
          <a:p>
            <a:endParaRPr lang="en-US" dirty="0"/>
          </a:p>
          <a:p>
            <a:endParaRPr lang="en-US" dirty="0"/>
          </a:p>
        </p:txBody>
      </p:sp>
    </p:spTree>
    <p:extLst>
      <p:ext uri="{BB962C8B-B14F-4D97-AF65-F5344CB8AC3E}">
        <p14:creationId xmlns:p14="http://schemas.microsoft.com/office/powerpoint/2010/main" val="1763750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Mediated Communication: Pros &amp; Cons</a:t>
            </a:r>
          </a:p>
        </p:txBody>
      </p:sp>
      <p:sp>
        <p:nvSpPr>
          <p:cNvPr id="3" name="Text Placeholder 2"/>
          <p:cNvSpPr>
            <a:spLocks noGrp="1"/>
          </p:cNvSpPr>
          <p:nvPr>
            <p:ph type="body" sz="quarter" idx="10"/>
          </p:nvPr>
        </p:nvSpPr>
        <p:spPr>
          <a:xfrm>
            <a:off x="457200" y="1329178"/>
            <a:ext cx="8229600" cy="3176833"/>
          </a:xfrm>
        </p:spPr>
        <p:txBody>
          <a:bodyPr>
            <a:normAutofit fontScale="92500" lnSpcReduction="20000"/>
          </a:bodyPr>
          <a:lstStyle/>
          <a:p>
            <a:pPr marL="0" indent="0" algn="ctr">
              <a:buNone/>
            </a:pPr>
            <a:r>
              <a:rPr lang="en-US" dirty="0"/>
              <a:t>Is mediated communication: </a:t>
            </a:r>
          </a:p>
          <a:p>
            <a:pPr marL="0" indent="0" algn="ctr">
              <a:buNone/>
            </a:pPr>
            <a:r>
              <a:rPr lang="en-US" dirty="0">
                <a:solidFill>
                  <a:schemeClr val="accent1"/>
                </a:solidFill>
              </a:rPr>
              <a:t>Healthy? </a:t>
            </a:r>
          </a:p>
          <a:p>
            <a:pPr marL="0" indent="0" algn="ctr">
              <a:buNone/>
            </a:pPr>
            <a:r>
              <a:rPr lang="en-US" dirty="0"/>
              <a:t>Or Unhealthy</a:t>
            </a:r>
            <a:r>
              <a:rPr lang="en-US" dirty="0">
                <a:solidFill>
                  <a:schemeClr val="accent1"/>
                </a:solidFill>
              </a:rPr>
              <a:t>? </a:t>
            </a:r>
          </a:p>
          <a:p>
            <a:pPr marL="0" indent="0" algn="ctr">
              <a:buNone/>
            </a:pPr>
            <a:endParaRPr lang="en-US" dirty="0">
              <a:solidFill>
                <a:schemeClr val="accent1"/>
              </a:solidFill>
            </a:endParaRPr>
          </a:p>
          <a:p>
            <a:pPr marL="0" indent="0" algn="ctr">
              <a:buNone/>
            </a:pPr>
            <a:r>
              <a:rPr lang="en-US" i="1" dirty="0"/>
              <a:t>Some critics say that communication technology is unhealthy. Others say it can improve health. What do you say?</a:t>
            </a:r>
            <a:endParaRPr lang="en-US" i="1" dirty="0">
              <a:solidFill>
                <a:schemeClr val="accent1"/>
              </a:solidFill>
            </a:endParaRPr>
          </a:p>
          <a:p>
            <a:endParaRPr lang="en-US" dirty="0"/>
          </a:p>
          <a:p>
            <a:endParaRPr lang="en-US" dirty="0"/>
          </a:p>
        </p:txBody>
      </p:sp>
    </p:spTree>
    <p:extLst>
      <p:ext uri="{BB962C8B-B14F-4D97-AF65-F5344CB8AC3E}">
        <p14:creationId xmlns:p14="http://schemas.microsoft.com/office/powerpoint/2010/main" val="2037708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Mediated Communication: Healthy?</a:t>
            </a:r>
          </a:p>
        </p:txBody>
      </p:sp>
      <p:sp>
        <p:nvSpPr>
          <p:cNvPr id="3" name="Text Placeholder 2"/>
          <p:cNvSpPr>
            <a:spLocks noGrp="1"/>
          </p:cNvSpPr>
          <p:nvPr>
            <p:ph type="body" sz="quarter" idx="10"/>
          </p:nvPr>
        </p:nvSpPr>
        <p:spPr>
          <a:xfrm>
            <a:off x="457201" y="1319752"/>
            <a:ext cx="4114800" cy="3011741"/>
          </a:xfrm>
        </p:spPr>
        <p:txBody>
          <a:bodyPr>
            <a:normAutofit/>
          </a:bodyPr>
          <a:lstStyle/>
          <a:p>
            <a:r>
              <a:rPr lang="en-US" dirty="0"/>
              <a:t>Develop and maintain connections</a:t>
            </a:r>
          </a:p>
          <a:p>
            <a:r>
              <a:rPr lang="en-US" dirty="0"/>
              <a:t>Social support</a:t>
            </a:r>
          </a:p>
          <a:p>
            <a:r>
              <a:rPr lang="en-US" dirty="0"/>
              <a:t>Feedback on a variety of topics</a:t>
            </a:r>
          </a:p>
          <a:p>
            <a:pPr marL="0" indent="0">
              <a:buNone/>
            </a:pPr>
            <a:endParaRPr lang="en-US" dirty="0">
              <a:solidFill>
                <a:schemeClr val="accent1"/>
              </a:solidFill>
            </a:endParaRPr>
          </a:p>
          <a:p>
            <a:pPr marL="0" indent="0">
              <a:buNone/>
            </a:pPr>
            <a:endParaRPr lang="en-US" dirty="0"/>
          </a:p>
          <a:p>
            <a:pPr marL="0" indent="0">
              <a:buNone/>
            </a:pPr>
            <a:endParaRPr lang="en-US" dirty="0"/>
          </a:p>
        </p:txBody>
      </p:sp>
      <p:pic>
        <p:nvPicPr>
          <p:cNvPr id="4" name="Picture 3" descr="Four adults looking at a cell phone and smiling. Two older adults and two younger adults.">
            <a:extLst>
              <a:ext uri="{FF2B5EF4-FFF2-40B4-BE49-F238E27FC236}">
                <a16:creationId xmlns:a16="http://schemas.microsoft.com/office/drawing/2014/main" id="{EE1A548D-38E4-BB4B-88C5-19C4614A85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83420" y="1481954"/>
            <a:ext cx="3580831" cy="2386982"/>
          </a:xfrm>
          <a:prstGeom prst="rect">
            <a:avLst/>
          </a:prstGeom>
        </p:spPr>
      </p:pic>
    </p:spTree>
    <p:extLst>
      <p:ext uri="{BB962C8B-B14F-4D97-AF65-F5344CB8AC3E}">
        <p14:creationId xmlns:p14="http://schemas.microsoft.com/office/powerpoint/2010/main" val="2331448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Mediated Communication: Unhealthy?</a:t>
            </a:r>
          </a:p>
        </p:txBody>
      </p:sp>
      <p:sp>
        <p:nvSpPr>
          <p:cNvPr id="3" name="Text Placeholder 2"/>
          <p:cNvSpPr>
            <a:spLocks noGrp="1"/>
          </p:cNvSpPr>
          <p:nvPr>
            <p:ph type="body" sz="quarter" idx="10"/>
          </p:nvPr>
        </p:nvSpPr>
        <p:spPr>
          <a:xfrm>
            <a:off x="457200" y="1200150"/>
            <a:ext cx="5005953" cy="3131344"/>
          </a:xfrm>
        </p:spPr>
        <p:txBody>
          <a:bodyPr>
            <a:normAutofit/>
          </a:bodyPr>
          <a:lstStyle/>
          <a:p>
            <a:r>
              <a:rPr lang="en-US" dirty="0"/>
              <a:t>Sleep deprivation</a:t>
            </a:r>
          </a:p>
          <a:p>
            <a:r>
              <a:rPr lang="en-US" dirty="0"/>
              <a:t>Depression, loneliness, social anxiety</a:t>
            </a:r>
          </a:p>
          <a:p>
            <a:r>
              <a:rPr lang="en-US" dirty="0"/>
              <a:t>Diminished self-esteem</a:t>
            </a:r>
          </a:p>
          <a:p>
            <a:r>
              <a:rPr lang="en-US" dirty="0"/>
              <a:t>Lack of well-being</a:t>
            </a:r>
          </a:p>
          <a:p>
            <a:pPr marL="0" indent="0">
              <a:buNone/>
            </a:pPr>
            <a:endParaRPr lang="en-US" dirty="0">
              <a:solidFill>
                <a:schemeClr val="accent1"/>
              </a:solidFill>
            </a:endParaRPr>
          </a:p>
          <a:p>
            <a:pPr marL="0" indent="0">
              <a:buNone/>
            </a:pPr>
            <a:endParaRPr lang="en-US" dirty="0"/>
          </a:p>
          <a:p>
            <a:pPr marL="0" indent="0">
              <a:buNone/>
            </a:pPr>
            <a:endParaRPr lang="en-US" dirty="0"/>
          </a:p>
        </p:txBody>
      </p:sp>
      <p:pic>
        <p:nvPicPr>
          <p:cNvPr id="4" name="Picture 3" descr="Cartoon: &quot;It keeps me from looking at my phone every two seconds.&quot;">
            <a:extLst>
              <a:ext uri="{FF2B5EF4-FFF2-40B4-BE49-F238E27FC236}">
                <a16:creationId xmlns:a16="http://schemas.microsoft.com/office/drawing/2014/main" id="{74690EA6-F65C-F54E-BE15-E36FD515D9DB}"/>
              </a:ext>
            </a:extLst>
          </p:cNvPr>
          <p:cNvPicPr>
            <a:picLocks noChangeAspect="1"/>
          </p:cNvPicPr>
          <p:nvPr/>
        </p:nvPicPr>
        <p:blipFill>
          <a:blip r:embed="rId2"/>
          <a:stretch>
            <a:fillRect/>
          </a:stretch>
        </p:blipFill>
        <p:spPr>
          <a:xfrm>
            <a:off x="4938772" y="1006078"/>
            <a:ext cx="3580855" cy="3131344"/>
          </a:xfrm>
          <a:prstGeom prst="rect">
            <a:avLst/>
          </a:prstGeom>
        </p:spPr>
      </p:pic>
    </p:spTree>
    <p:extLst>
      <p:ext uri="{BB962C8B-B14F-4D97-AF65-F5344CB8AC3E}">
        <p14:creationId xmlns:p14="http://schemas.microsoft.com/office/powerpoint/2010/main" val="1984086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Bottom Line?</a:t>
            </a:r>
          </a:p>
        </p:txBody>
      </p:sp>
      <p:sp>
        <p:nvSpPr>
          <p:cNvPr id="3" name="Text Placeholder 2"/>
          <p:cNvSpPr>
            <a:spLocks noGrp="1"/>
          </p:cNvSpPr>
          <p:nvPr>
            <p:ph type="body" sz="quarter" idx="10"/>
          </p:nvPr>
        </p:nvSpPr>
        <p:spPr>
          <a:xfrm>
            <a:off x="457200" y="1185620"/>
            <a:ext cx="8229600" cy="3320392"/>
          </a:xfrm>
        </p:spPr>
        <p:txBody>
          <a:bodyPr>
            <a:normAutofit fontScale="92500" lnSpcReduction="20000"/>
          </a:bodyPr>
          <a:lstStyle/>
          <a:p>
            <a:pPr marL="0" indent="0" algn="ctr">
              <a:buNone/>
            </a:pPr>
            <a:r>
              <a:rPr lang="en-US" dirty="0"/>
              <a:t>Moderation</a:t>
            </a:r>
          </a:p>
          <a:p>
            <a:pPr marL="0" indent="0" algn="ctr">
              <a:buNone/>
            </a:pPr>
            <a:r>
              <a:rPr lang="en-US" dirty="0">
                <a:solidFill>
                  <a:schemeClr val="accent1"/>
                </a:solidFill>
              </a:rPr>
              <a:t>Active versus passive use</a:t>
            </a:r>
          </a:p>
          <a:p>
            <a:pPr marL="0" indent="0" algn="ctr">
              <a:buNone/>
            </a:pPr>
            <a:r>
              <a:rPr lang="en-US" dirty="0">
                <a:solidFill>
                  <a:schemeClr val="accent1"/>
                </a:solidFill>
              </a:rPr>
              <a:t>Known versus unknown communicators</a:t>
            </a:r>
          </a:p>
          <a:p>
            <a:pPr marL="0" indent="0" algn="ctr">
              <a:buNone/>
            </a:pPr>
            <a:endParaRPr lang="en-US" dirty="0">
              <a:solidFill>
                <a:schemeClr val="accent1"/>
              </a:solidFill>
            </a:endParaRPr>
          </a:p>
          <a:p>
            <a:pPr marL="0" indent="0" algn="ctr">
              <a:buNone/>
            </a:pPr>
            <a:r>
              <a:rPr lang="en-US" i="1" dirty="0"/>
              <a:t>Discuss: “Social media users who interact with those they know offline fare better with depression than those who mainly follow strangers.” </a:t>
            </a:r>
            <a:endParaRPr lang="en-US" i="1" dirty="0">
              <a:solidFill>
                <a:schemeClr val="accent1"/>
              </a:solidFill>
            </a:endParaRPr>
          </a:p>
          <a:p>
            <a:endParaRPr lang="en-US" dirty="0"/>
          </a:p>
          <a:p>
            <a:endParaRPr lang="en-US" dirty="0"/>
          </a:p>
        </p:txBody>
      </p:sp>
    </p:spTree>
    <p:extLst>
      <p:ext uri="{BB962C8B-B14F-4D97-AF65-F5344CB8AC3E}">
        <p14:creationId xmlns:p14="http://schemas.microsoft.com/office/powerpoint/2010/main" val="3097062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381"/>
            <a:ext cx="8229600" cy="857250"/>
          </a:xfrm>
        </p:spPr>
        <p:txBody>
          <a:bodyPr>
            <a:normAutofit fontScale="90000"/>
          </a:bodyPr>
          <a:lstStyle/>
          <a:p>
            <a:r>
              <a:rPr lang="en-US" dirty="0"/>
              <a:t>Chapter 2</a:t>
            </a:r>
            <a:br>
              <a:rPr lang="en-US" dirty="0"/>
            </a:br>
            <a:r>
              <a:rPr lang="en-US" dirty="0"/>
              <a:t>Mediated Interpersonal Communication</a:t>
            </a:r>
          </a:p>
        </p:txBody>
      </p:sp>
      <p:sp>
        <p:nvSpPr>
          <p:cNvPr id="3" name="Text Placeholder 2"/>
          <p:cNvSpPr>
            <a:spLocks noGrp="1"/>
          </p:cNvSpPr>
          <p:nvPr>
            <p:ph type="body" sz="quarter" idx="10"/>
          </p:nvPr>
        </p:nvSpPr>
        <p:spPr>
          <a:xfrm>
            <a:off x="457200" y="1545996"/>
            <a:ext cx="8229600" cy="2785498"/>
          </a:xfrm>
        </p:spPr>
        <p:txBody>
          <a:bodyPr>
            <a:normAutofit/>
          </a:bodyPr>
          <a:lstStyle/>
          <a:p>
            <a:r>
              <a:rPr lang="en-US" dirty="0"/>
              <a:t>Mediated Communication: Pros and Cons</a:t>
            </a:r>
          </a:p>
          <a:p>
            <a:r>
              <a:rPr lang="en-US" dirty="0"/>
              <a:t>Mediated Interpersonal vs. Masspersonal Communication</a:t>
            </a:r>
          </a:p>
          <a:p>
            <a:r>
              <a:rPr lang="en-US" dirty="0"/>
              <a:t>Competence in Mediated Communication</a:t>
            </a:r>
          </a:p>
        </p:txBody>
      </p:sp>
    </p:spTree>
    <p:extLst>
      <p:ext uri="{BB962C8B-B14F-4D97-AF65-F5344CB8AC3E}">
        <p14:creationId xmlns:p14="http://schemas.microsoft.com/office/powerpoint/2010/main" val="72911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9" y="533793"/>
            <a:ext cx="5791269" cy="399461"/>
          </a:xfrm>
        </p:spPr>
        <p:txBody>
          <a:bodyPr>
            <a:noAutofit/>
          </a:bodyPr>
          <a:lstStyle/>
          <a:p>
            <a:r>
              <a:rPr lang="en-US" sz="3600" b="0" dirty="0"/>
              <a:t>How People Use Social Media</a:t>
            </a:r>
          </a:p>
        </p:txBody>
      </p:sp>
      <p:pic>
        <p:nvPicPr>
          <p:cNvPr id="6" name="Picture Placeholder 5" descr="A diversity of social media interaction is depicted by this group of four college students seated on a bench. Going from left to right, a young woman is reading a book, a young man is listening to music on headphones but also chatting with the young woman next to him who is using a laptop, and the fourth person is a young man speaking on a smart phone. " title="Photo: Four College Students sitting on a bench."/>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a:xfrm>
            <a:off x="4687923" y="1781511"/>
            <a:ext cx="4003247" cy="2422688"/>
          </a:xfrm>
        </p:spPr>
      </p:pic>
      <p:sp>
        <p:nvSpPr>
          <p:cNvPr id="3" name="Content Placeholder 2"/>
          <p:cNvSpPr>
            <a:spLocks noGrp="1"/>
          </p:cNvSpPr>
          <p:nvPr>
            <p:ph type="body" sz="half" idx="2"/>
          </p:nvPr>
        </p:nvSpPr>
        <p:spPr>
          <a:xfrm>
            <a:off x="315441" y="1140643"/>
            <a:ext cx="4048030" cy="3469063"/>
          </a:xfrm>
        </p:spPr>
        <p:txBody>
          <a:bodyPr>
            <a:normAutofit/>
          </a:bodyPr>
          <a:lstStyle/>
          <a:p>
            <a:pPr marL="457200" indent="-457200">
              <a:buFont typeface="Arial" pitchFamily="34" charset="0"/>
              <a:buChar char="•"/>
            </a:pPr>
            <a:r>
              <a:rPr lang="en-US" sz="2400" dirty="0"/>
              <a:t>Mediated Communication can sometimes be as rewarding a face-to-face interaction.</a:t>
            </a:r>
          </a:p>
          <a:p>
            <a:pPr marL="457200" indent="-457200">
              <a:buFont typeface="Arial" pitchFamily="34" charset="0"/>
              <a:buChar char="•"/>
            </a:pPr>
            <a:r>
              <a:rPr lang="en-US" sz="2400" dirty="0"/>
              <a:t>How does the amount and nature of your mediated communication affect your in-person relationships?</a:t>
            </a:r>
          </a:p>
        </p:txBody>
      </p:sp>
    </p:spTree>
    <p:extLst>
      <p:ext uri="{BB962C8B-B14F-4D97-AF65-F5344CB8AC3E}">
        <p14:creationId xmlns:p14="http://schemas.microsoft.com/office/powerpoint/2010/main" val="1285965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Bottom Line?</a:t>
            </a:r>
          </a:p>
        </p:txBody>
      </p:sp>
      <p:sp>
        <p:nvSpPr>
          <p:cNvPr id="3" name="Text Placeholder 2"/>
          <p:cNvSpPr>
            <a:spLocks noGrp="1"/>
          </p:cNvSpPr>
          <p:nvPr>
            <p:ph type="body" sz="quarter" idx="10"/>
          </p:nvPr>
        </p:nvSpPr>
        <p:spPr>
          <a:xfrm>
            <a:off x="457200" y="1185620"/>
            <a:ext cx="8229600" cy="3320392"/>
          </a:xfrm>
        </p:spPr>
        <p:txBody>
          <a:bodyPr>
            <a:normAutofit/>
          </a:bodyPr>
          <a:lstStyle/>
          <a:p>
            <a:pPr marL="0" indent="0" algn="ctr">
              <a:buNone/>
            </a:pPr>
            <a:endParaRPr lang="en-US" dirty="0">
              <a:solidFill>
                <a:schemeClr val="accent1"/>
              </a:solidFill>
            </a:endParaRPr>
          </a:p>
          <a:p>
            <a:pPr marL="0" indent="0" algn="ctr">
              <a:buNone/>
            </a:pPr>
            <a:r>
              <a:rPr lang="en-US" i="1" dirty="0"/>
              <a:t>Discuss: “Phone calls/texting as positively correlated with well-being. Gaming has the opposite effect.” </a:t>
            </a:r>
            <a:endParaRPr lang="en-US" i="1" dirty="0">
              <a:solidFill>
                <a:schemeClr val="accent1"/>
              </a:solidFill>
            </a:endParaRPr>
          </a:p>
          <a:p>
            <a:endParaRPr lang="en-US" dirty="0"/>
          </a:p>
          <a:p>
            <a:endParaRPr lang="en-US" dirty="0"/>
          </a:p>
        </p:txBody>
      </p:sp>
    </p:spTree>
    <p:extLst>
      <p:ext uri="{BB962C8B-B14F-4D97-AF65-F5344CB8AC3E}">
        <p14:creationId xmlns:p14="http://schemas.microsoft.com/office/powerpoint/2010/main" val="1552638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Bottom Line?</a:t>
            </a:r>
          </a:p>
        </p:txBody>
      </p:sp>
      <p:sp>
        <p:nvSpPr>
          <p:cNvPr id="3" name="Text Placeholder 2"/>
          <p:cNvSpPr>
            <a:spLocks noGrp="1"/>
          </p:cNvSpPr>
          <p:nvPr>
            <p:ph type="body" sz="quarter" idx="10"/>
          </p:nvPr>
        </p:nvSpPr>
        <p:spPr>
          <a:xfrm>
            <a:off x="457200" y="1185620"/>
            <a:ext cx="8229600" cy="3320392"/>
          </a:xfrm>
        </p:spPr>
        <p:txBody>
          <a:bodyPr>
            <a:normAutofit/>
          </a:bodyPr>
          <a:lstStyle/>
          <a:p>
            <a:pPr marL="0" indent="0" algn="ctr">
              <a:buNone/>
            </a:pPr>
            <a:endParaRPr lang="en-US" dirty="0">
              <a:solidFill>
                <a:schemeClr val="accent1"/>
              </a:solidFill>
            </a:endParaRPr>
          </a:p>
          <a:p>
            <a:pPr marL="0" indent="0" algn="ctr">
              <a:buNone/>
            </a:pPr>
            <a:r>
              <a:rPr lang="en-US" i="1" dirty="0"/>
              <a:t>Ill effects from media channels aren’t as great as some critics thought. Agree? Disagree? </a:t>
            </a:r>
            <a:endParaRPr lang="en-US" i="1" dirty="0">
              <a:solidFill>
                <a:schemeClr val="accent1"/>
              </a:solidFill>
            </a:endParaRPr>
          </a:p>
          <a:p>
            <a:endParaRPr lang="en-US" dirty="0"/>
          </a:p>
          <a:p>
            <a:endParaRPr lang="en-US" dirty="0"/>
          </a:p>
        </p:txBody>
      </p:sp>
    </p:spTree>
    <p:extLst>
      <p:ext uri="{BB962C8B-B14F-4D97-AF65-F5344CB8AC3E}">
        <p14:creationId xmlns:p14="http://schemas.microsoft.com/office/powerpoint/2010/main" val="1695678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words associated with the continuum of public versus private, impersonal versus personal. ">
            <a:extLst>
              <a:ext uri="{FF2B5EF4-FFF2-40B4-BE49-F238E27FC236}">
                <a16:creationId xmlns:a16="http://schemas.microsoft.com/office/drawing/2014/main" id="{0CC53007-1FB3-2B4E-94A9-AFBEAB028D55}"/>
              </a:ext>
            </a:extLst>
          </p:cNvPr>
          <p:cNvPicPr>
            <a:picLocks noChangeAspect="1"/>
          </p:cNvPicPr>
          <p:nvPr/>
        </p:nvPicPr>
        <p:blipFill>
          <a:blip r:embed="rId3"/>
          <a:stretch>
            <a:fillRect/>
          </a:stretch>
        </p:blipFill>
        <p:spPr>
          <a:xfrm>
            <a:off x="1005840" y="393085"/>
            <a:ext cx="7132320" cy="4069947"/>
          </a:xfrm>
          <a:prstGeom prst="rect">
            <a:avLst/>
          </a:prstGeom>
        </p:spPr>
      </p:pic>
    </p:spTree>
    <p:extLst>
      <p:ext uri="{BB962C8B-B14F-4D97-AF65-F5344CB8AC3E}">
        <p14:creationId xmlns:p14="http://schemas.microsoft.com/office/powerpoint/2010/main" val="3337581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7488"/>
            <a:ext cx="8229600" cy="535327"/>
          </a:xfrm>
        </p:spPr>
        <p:txBody>
          <a:bodyPr>
            <a:normAutofit fontScale="90000"/>
          </a:bodyPr>
          <a:lstStyle/>
          <a:p>
            <a:r>
              <a:rPr lang="en-US" dirty="0"/>
              <a:t>Mediated Interpersonal Communication vs. Masspersonal Communication</a:t>
            </a:r>
          </a:p>
        </p:txBody>
      </p:sp>
      <p:sp>
        <p:nvSpPr>
          <p:cNvPr id="3" name="Text Placeholder 2"/>
          <p:cNvSpPr>
            <a:spLocks noGrp="1"/>
          </p:cNvSpPr>
          <p:nvPr>
            <p:ph type="body" sz="quarter" idx="10"/>
          </p:nvPr>
        </p:nvSpPr>
        <p:spPr>
          <a:xfrm>
            <a:off x="457200" y="1185620"/>
            <a:ext cx="8229600" cy="3320392"/>
          </a:xfrm>
        </p:spPr>
        <p:txBody>
          <a:bodyPr>
            <a:normAutofit/>
          </a:bodyPr>
          <a:lstStyle/>
          <a:p>
            <a:pPr marL="0" indent="0" algn="ctr">
              <a:buNone/>
            </a:pPr>
            <a:endParaRPr lang="en-US" dirty="0">
              <a:solidFill>
                <a:schemeClr val="accent1"/>
              </a:solidFill>
            </a:endParaRPr>
          </a:p>
          <a:p>
            <a:pPr marL="0" indent="0" algn="ctr">
              <a:buNone/>
            </a:pPr>
            <a:r>
              <a:rPr lang="en-US" i="1" dirty="0">
                <a:solidFill>
                  <a:schemeClr val="accent1"/>
                </a:solidFill>
              </a:rPr>
              <a:t>Discuss: Personal messages don’t h</a:t>
            </a:r>
            <a:r>
              <a:rPr lang="en-US" i="1" dirty="0"/>
              <a:t>ave to be deeply revealing. Oversharing online can be obnoxious and awkward.</a:t>
            </a:r>
            <a:endParaRPr lang="en-US" i="1" dirty="0">
              <a:solidFill>
                <a:schemeClr val="accent1"/>
              </a:solidFill>
            </a:endParaRPr>
          </a:p>
          <a:p>
            <a:endParaRPr lang="en-US" dirty="0"/>
          </a:p>
          <a:p>
            <a:endParaRPr lang="en-US" dirty="0"/>
          </a:p>
        </p:txBody>
      </p:sp>
    </p:spTree>
    <p:extLst>
      <p:ext uri="{BB962C8B-B14F-4D97-AF65-F5344CB8AC3E}">
        <p14:creationId xmlns:p14="http://schemas.microsoft.com/office/powerpoint/2010/main" val="884532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7488"/>
            <a:ext cx="8229600" cy="535327"/>
          </a:xfrm>
        </p:spPr>
        <p:txBody>
          <a:bodyPr>
            <a:normAutofit fontScale="90000"/>
          </a:bodyPr>
          <a:lstStyle/>
          <a:p>
            <a:r>
              <a:rPr lang="en-US" dirty="0"/>
              <a:t>Mediated Interpersonal Communication vs. Masspersonal Communication</a:t>
            </a:r>
          </a:p>
        </p:txBody>
      </p:sp>
      <p:sp>
        <p:nvSpPr>
          <p:cNvPr id="3" name="Text Placeholder 2"/>
          <p:cNvSpPr>
            <a:spLocks noGrp="1"/>
          </p:cNvSpPr>
          <p:nvPr>
            <p:ph type="body" sz="quarter" idx="10"/>
          </p:nvPr>
        </p:nvSpPr>
        <p:spPr>
          <a:xfrm>
            <a:off x="457200" y="1185620"/>
            <a:ext cx="8229600" cy="3320392"/>
          </a:xfrm>
        </p:spPr>
        <p:txBody>
          <a:bodyPr>
            <a:normAutofit/>
          </a:bodyPr>
          <a:lstStyle/>
          <a:p>
            <a:pPr marL="0" indent="0" algn="ctr">
              <a:buNone/>
            </a:pPr>
            <a:endParaRPr lang="en-US" dirty="0">
              <a:solidFill>
                <a:schemeClr val="accent1"/>
              </a:solidFill>
            </a:endParaRPr>
          </a:p>
          <a:p>
            <a:pPr marL="0" indent="0" algn="ctr">
              <a:buNone/>
            </a:pPr>
            <a:r>
              <a:rPr lang="en-US" i="1" dirty="0">
                <a:solidFill>
                  <a:schemeClr val="accent1"/>
                </a:solidFill>
              </a:rPr>
              <a:t>Discuss: </a:t>
            </a:r>
            <a:r>
              <a:rPr lang="en-US" i="1" dirty="0"/>
              <a:t>Describe someone that you know who only posts the positive in mediated environments and how you believe this impacts that person. What would you say to them about this habit? </a:t>
            </a:r>
          </a:p>
          <a:p>
            <a:endParaRPr lang="en-US" dirty="0"/>
          </a:p>
        </p:txBody>
      </p:sp>
    </p:spTree>
    <p:extLst>
      <p:ext uri="{BB962C8B-B14F-4D97-AF65-F5344CB8AC3E}">
        <p14:creationId xmlns:p14="http://schemas.microsoft.com/office/powerpoint/2010/main" val="4078021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7901"/>
            <a:ext cx="8229600" cy="535327"/>
          </a:xfrm>
        </p:spPr>
        <p:txBody>
          <a:bodyPr>
            <a:normAutofit fontScale="90000"/>
          </a:bodyPr>
          <a:lstStyle/>
          <a:p>
            <a:r>
              <a:rPr lang="en-US" dirty="0"/>
              <a:t>Mediated Interpersonal Communication vs. Masspersonal Communication</a:t>
            </a:r>
          </a:p>
        </p:txBody>
      </p:sp>
      <p:sp>
        <p:nvSpPr>
          <p:cNvPr id="3" name="Text Placeholder 2"/>
          <p:cNvSpPr>
            <a:spLocks noGrp="1"/>
          </p:cNvSpPr>
          <p:nvPr>
            <p:ph type="body" sz="quarter" idx="10"/>
          </p:nvPr>
        </p:nvSpPr>
        <p:spPr>
          <a:xfrm>
            <a:off x="457200" y="1185620"/>
            <a:ext cx="8229600" cy="3320392"/>
          </a:xfrm>
        </p:spPr>
        <p:txBody>
          <a:bodyPr>
            <a:normAutofit/>
          </a:bodyPr>
          <a:lstStyle/>
          <a:p>
            <a:pPr marL="0" indent="0" algn="ctr">
              <a:buNone/>
            </a:pPr>
            <a:endParaRPr lang="en-US" dirty="0">
              <a:solidFill>
                <a:schemeClr val="accent1"/>
              </a:solidFill>
            </a:endParaRPr>
          </a:p>
          <a:p>
            <a:pPr marL="0" indent="0" algn="ctr">
              <a:buNone/>
            </a:pPr>
            <a:r>
              <a:rPr lang="en-US" i="1" dirty="0">
                <a:solidFill>
                  <a:schemeClr val="accent1"/>
                </a:solidFill>
              </a:rPr>
              <a:t>Discuss: Masspersonal messages involve risk. Some masspersonal messages are helpful</a:t>
            </a:r>
            <a:r>
              <a:rPr lang="en-US" i="1" dirty="0"/>
              <a:t>.</a:t>
            </a:r>
            <a:endParaRPr lang="en-US" i="1" dirty="0">
              <a:solidFill>
                <a:schemeClr val="accent1"/>
              </a:solidFill>
            </a:endParaRPr>
          </a:p>
          <a:p>
            <a:pPr marL="0" indent="0" algn="ctr">
              <a:buNone/>
            </a:pPr>
            <a:r>
              <a:rPr lang="en-US" i="1" dirty="0"/>
              <a:t>How can masspersonal messages strengthen interpersonal relationships and build support?</a:t>
            </a:r>
            <a:endParaRPr lang="en-US" i="1" dirty="0">
              <a:solidFill>
                <a:schemeClr val="accent1"/>
              </a:solidFill>
            </a:endParaRPr>
          </a:p>
          <a:p>
            <a:endParaRPr lang="en-US" dirty="0"/>
          </a:p>
          <a:p>
            <a:endParaRPr lang="en-US" dirty="0"/>
          </a:p>
        </p:txBody>
      </p:sp>
    </p:spTree>
    <p:extLst>
      <p:ext uri="{BB962C8B-B14F-4D97-AF65-F5344CB8AC3E}">
        <p14:creationId xmlns:p14="http://schemas.microsoft.com/office/powerpoint/2010/main" val="3316295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7830"/>
            <a:ext cx="8229600" cy="857250"/>
          </a:xfrm>
        </p:spPr>
        <p:txBody>
          <a:bodyPr>
            <a:normAutofit fontScale="90000"/>
          </a:bodyPr>
          <a:lstStyle/>
          <a:p>
            <a:r>
              <a:rPr lang="en-US" dirty="0"/>
              <a:t>Focus on Research</a:t>
            </a:r>
            <a:br>
              <a:rPr lang="en-US" dirty="0"/>
            </a:br>
            <a:r>
              <a:rPr lang="en-US" sz="3100" dirty="0"/>
              <a:t>The Many Meetings of the Like Button</a:t>
            </a:r>
          </a:p>
        </p:txBody>
      </p:sp>
      <p:sp>
        <p:nvSpPr>
          <p:cNvPr id="3" name="Text Placeholder 2"/>
          <p:cNvSpPr>
            <a:spLocks noGrp="1"/>
          </p:cNvSpPr>
          <p:nvPr>
            <p:ph type="body" sz="quarter" idx="10"/>
          </p:nvPr>
        </p:nvSpPr>
        <p:spPr>
          <a:xfrm>
            <a:off x="706056" y="1568291"/>
            <a:ext cx="7700766" cy="2680776"/>
          </a:xfrm>
        </p:spPr>
        <p:txBody>
          <a:bodyPr>
            <a:normAutofit fontScale="92500" lnSpcReduction="20000"/>
          </a:bodyPr>
          <a:lstStyle/>
          <a:p>
            <a:pPr marL="0" indent="0" algn="ctr">
              <a:buNone/>
            </a:pPr>
            <a:r>
              <a:rPr lang="en-US" sz="3000" i="1" dirty="0"/>
              <a:t>Describe some of the meanings of the Like button, and explain how their content and relational dimensions differ?</a:t>
            </a:r>
          </a:p>
          <a:p>
            <a:pPr marL="0" indent="0" algn="ctr">
              <a:buNone/>
            </a:pPr>
            <a:endParaRPr lang="en-US" sz="2200" i="1" dirty="0"/>
          </a:p>
          <a:p>
            <a:pPr marL="0" indent="0" algn="ctr">
              <a:buNone/>
            </a:pPr>
            <a:r>
              <a:rPr lang="en-US" sz="3000" i="1" dirty="0"/>
              <a:t>What are your rules when Liking someone’s post? What rules do you expect from others—particularly friends and family—when Liking one of your posts?</a:t>
            </a:r>
          </a:p>
          <a:p>
            <a:pPr marL="0" indent="0" algn="ctr">
              <a:buNone/>
            </a:pPr>
            <a:endParaRPr lang="en-US" sz="3000" i="1" dirty="0"/>
          </a:p>
        </p:txBody>
      </p:sp>
    </p:spTree>
    <p:extLst>
      <p:ext uri="{BB962C8B-B14F-4D97-AF65-F5344CB8AC3E}">
        <p14:creationId xmlns:p14="http://schemas.microsoft.com/office/powerpoint/2010/main" val="3937795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68325"/>
            <a:ext cx="8229600" cy="488950"/>
          </a:xfrm>
        </p:spPr>
        <p:txBody>
          <a:bodyPr>
            <a:normAutofit fontScale="90000"/>
          </a:bodyPr>
          <a:lstStyle/>
          <a:p>
            <a:r>
              <a:rPr lang="en-US" dirty="0"/>
              <a:t>Competence in Mediated Communication: Consider the Channel</a:t>
            </a:r>
          </a:p>
        </p:txBody>
      </p:sp>
      <p:sp>
        <p:nvSpPr>
          <p:cNvPr id="3" name="Text Placeholder 2"/>
          <p:cNvSpPr>
            <a:spLocks noGrp="1"/>
          </p:cNvSpPr>
          <p:nvPr>
            <p:ph type="body" sz="quarter" idx="4294967295"/>
          </p:nvPr>
        </p:nvSpPr>
        <p:spPr>
          <a:xfrm>
            <a:off x="433952" y="1395413"/>
            <a:ext cx="4571435" cy="2935287"/>
          </a:xfrm>
        </p:spPr>
        <p:txBody>
          <a:bodyPr>
            <a:normAutofit/>
          </a:bodyPr>
          <a:lstStyle/>
          <a:p>
            <a:r>
              <a:rPr lang="en-US" sz="2800" dirty="0">
                <a:solidFill>
                  <a:schemeClr val="accent1"/>
                </a:solidFill>
              </a:rPr>
              <a:t>Richness</a:t>
            </a:r>
          </a:p>
          <a:p>
            <a:r>
              <a:rPr lang="en-US" sz="2800" dirty="0">
                <a:solidFill>
                  <a:schemeClr val="accent1"/>
                </a:solidFill>
              </a:rPr>
              <a:t>Leanness</a:t>
            </a:r>
          </a:p>
          <a:p>
            <a:r>
              <a:rPr lang="en-US" sz="2800" dirty="0">
                <a:solidFill>
                  <a:schemeClr val="accent1"/>
                </a:solidFill>
              </a:rPr>
              <a:t>Determining which is the best message route to take</a:t>
            </a:r>
          </a:p>
          <a:p>
            <a:r>
              <a:rPr lang="en-US" sz="2800" dirty="0">
                <a:solidFill>
                  <a:schemeClr val="accent1"/>
                </a:solidFill>
              </a:rPr>
              <a:t>Hyperpersonal communication</a:t>
            </a:r>
          </a:p>
          <a:p>
            <a:pPr marL="0" indent="0">
              <a:buNone/>
            </a:pPr>
            <a:endParaRPr lang="en-US" sz="2800" dirty="0">
              <a:solidFill>
                <a:schemeClr val="accent1"/>
              </a:solidFill>
            </a:endParaRPr>
          </a:p>
          <a:p>
            <a:pPr marL="0" indent="0">
              <a:buNone/>
            </a:pPr>
            <a:endParaRPr lang="en-US" sz="2800" dirty="0"/>
          </a:p>
          <a:p>
            <a:pPr marL="0" indent="0">
              <a:buNone/>
            </a:pPr>
            <a:endParaRPr lang="en-US" sz="2800" dirty="0"/>
          </a:p>
        </p:txBody>
      </p:sp>
      <p:pic>
        <p:nvPicPr>
          <p:cNvPr id="4" name="Picture 3" descr="Comic: Man and woman looking at an ultrasound screen. Ultrasound screen shows a fetus and says (checklist), &quot;Share on Facebook, Twitter, YouTube.&quot;">
            <a:extLst>
              <a:ext uri="{FF2B5EF4-FFF2-40B4-BE49-F238E27FC236}">
                <a16:creationId xmlns:a16="http://schemas.microsoft.com/office/drawing/2014/main" id="{D12EC619-D529-574A-B8D5-0D7BD9F11F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92903" y="1523474"/>
            <a:ext cx="2985489" cy="2936328"/>
          </a:xfrm>
          <a:prstGeom prst="rect">
            <a:avLst/>
          </a:prstGeom>
        </p:spPr>
      </p:pic>
    </p:spTree>
    <p:extLst>
      <p:ext uri="{BB962C8B-B14F-4D97-AF65-F5344CB8AC3E}">
        <p14:creationId xmlns:p14="http://schemas.microsoft.com/office/powerpoint/2010/main" val="2665921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of continuum of lean versus rich channels from text to voice to audio-visual to in-person">
            <a:extLst>
              <a:ext uri="{FF2B5EF4-FFF2-40B4-BE49-F238E27FC236}">
                <a16:creationId xmlns:a16="http://schemas.microsoft.com/office/drawing/2014/main" id="{E4E8E2BC-5984-8E48-B2A6-6BA1A6FBA6B4}"/>
              </a:ext>
            </a:extLst>
          </p:cNvPr>
          <p:cNvPicPr>
            <a:picLocks noChangeAspect="1"/>
          </p:cNvPicPr>
          <p:nvPr/>
        </p:nvPicPr>
        <p:blipFill>
          <a:blip r:embed="rId3"/>
          <a:stretch>
            <a:fillRect/>
          </a:stretch>
        </p:blipFill>
        <p:spPr>
          <a:xfrm>
            <a:off x="173254" y="1509117"/>
            <a:ext cx="8768615" cy="2125266"/>
          </a:xfrm>
          <a:prstGeom prst="rect">
            <a:avLst/>
          </a:prstGeom>
        </p:spPr>
      </p:pic>
      <p:sp>
        <p:nvSpPr>
          <p:cNvPr id="4" name="Title 3">
            <a:extLst>
              <a:ext uri="{FF2B5EF4-FFF2-40B4-BE49-F238E27FC236}">
                <a16:creationId xmlns:a16="http://schemas.microsoft.com/office/drawing/2014/main" id="{95D2E1AB-49C2-4947-905A-6342FDE59FB4}"/>
              </a:ext>
            </a:extLst>
          </p:cNvPr>
          <p:cNvSpPr>
            <a:spLocks noGrp="1"/>
          </p:cNvSpPr>
          <p:nvPr>
            <p:ph type="title" idx="4294967295"/>
          </p:nvPr>
        </p:nvSpPr>
        <p:spPr/>
        <p:txBody>
          <a:bodyPr/>
          <a:lstStyle/>
          <a:p>
            <a:r>
              <a:rPr lang="en-US" dirty="0"/>
              <a:t>Leanness-Richness Spectrum</a:t>
            </a:r>
          </a:p>
        </p:txBody>
      </p:sp>
    </p:spTree>
    <p:extLst>
      <p:ext uri="{BB962C8B-B14F-4D97-AF65-F5344CB8AC3E}">
        <p14:creationId xmlns:p14="http://schemas.microsoft.com/office/powerpoint/2010/main" val="4067017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381"/>
            <a:ext cx="8229600" cy="857250"/>
          </a:xfrm>
        </p:spPr>
        <p:txBody>
          <a:bodyPr>
            <a:normAutofit fontScale="90000"/>
          </a:bodyPr>
          <a:lstStyle/>
          <a:p>
            <a:r>
              <a:rPr lang="en-US" dirty="0"/>
              <a:t>Chapter 2</a:t>
            </a:r>
            <a:br>
              <a:rPr lang="en-US" dirty="0"/>
            </a:br>
            <a:r>
              <a:rPr lang="en-US" dirty="0"/>
              <a:t>Learning Objectives</a:t>
            </a:r>
          </a:p>
        </p:txBody>
      </p:sp>
      <p:sp>
        <p:nvSpPr>
          <p:cNvPr id="3" name="Text Placeholder 2"/>
          <p:cNvSpPr>
            <a:spLocks noGrp="1"/>
          </p:cNvSpPr>
          <p:nvPr>
            <p:ph type="body" sz="quarter" idx="10"/>
          </p:nvPr>
        </p:nvSpPr>
        <p:spPr>
          <a:xfrm>
            <a:off x="457200" y="1555423"/>
            <a:ext cx="8229600" cy="3204695"/>
          </a:xfrm>
        </p:spPr>
        <p:txBody>
          <a:bodyPr>
            <a:normAutofit fontScale="85000" lnSpcReduction="20000"/>
          </a:bodyPr>
          <a:lstStyle/>
          <a:p>
            <a:r>
              <a:rPr lang="en-US" dirty="0"/>
              <a:t>L.O. 2.1: Identify the benefits and drawbacks of mediated communication</a:t>
            </a:r>
          </a:p>
          <a:p>
            <a:r>
              <a:rPr lang="en-US" dirty="0"/>
              <a:t>L.O. 2.2: Distinguish between mediated interpersonal and masspersonal communication, and use each appropriately</a:t>
            </a:r>
          </a:p>
          <a:p>
            <a:r>
              <a:rPr lang="en-US" dirty="0"/>
              <a:t>L.O. 2.3: Apply the principles of competence to your mediated interpersonal and mass personal communication </a:t>
            </a:r>
          </a:p>
        </p:txBody>
      </p:sp>
    </p:spTree>
    <p:extLst>
      <p:ext uri="{BB962C8B-B14F-4D97-AF65-F5344CB8AC3E}">
        <p14:creationId xmlns:p14="http://schemas.microsoft.com/office/powerpoint/2010/main" val="1460686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7901"/>
            <a:ext cx="8229600" cy="535327"/>
          </a:xfrm>
        </p:spPr>
        <p:txBody>
          <a:bodyPr>
            <a:normAutofit fontScale="90000"/>
          </a:bodyPr>
          <a:lstStyle/>
          <a:p>
            <a:r>
              <a:rPr lang="en-US" dirty="0"/>
              <a:t>Competence in Mediated Communication: Consider the Channel</a:t>
            </a:r>
          </a:p>
        </p:txBody>
      </p:sp>
      <p:sp>
        <p:nvSpPr>
          <p:cNvPr id="3" name="Text Placeholder 2"/>
          <p:cNvSpPr>
            <a:spLocks noGrp="1"/>
          </p:cNvSpPr>
          <p:nvPr>
            <p:ph type="body" sz="quarter" idx="10"/>
          </p:nvPr>
        </p:nvSpPr>
        <p:spPr>
          <a:xfrm>
            <a:off x="457200" y="1185620"/>
            <a:ext cx="8229600" cy="3320392"/>
          </a:xfrm>
        </p:spPr>
        <p:txBody>
          <a:bodyPr>
            <a:normAutofit fontScale="92500" lnSpcReduction="20000"/>
          </a:bodyPr>
          <a:lstStyle/>
          <a:p>
            <a:pPr marL="0" indent="0" algn="ctr">
              <a:buNone/>
            </a:pPr>
            <a:endParaRPr lang="en-US" dirty="0">
              <a:solidFill>
                <a:schemeClr val="accent1"/>
              </a:solidFill>
            </a:endParaRPr>
          </a:p>
          <a:p>
            <a:pPr marL="0" indent="0" algn="ctr">
              <a:buNone/>
            </a:pPr>
            <a:r>
              <a:rPr lang="en-US" i="1" dirty="0">
                <a:solidFill>
                  <a:schemeClr val="accent1"/>
                </a:solidFill>
              </a:rPr>
              <a:t>Discuss: </a:t>
            </a:r>
            <a:r>
              <a:rPr lang="en-US" i="1" dirty="0"/>
              <a:t>Create a chart of up to five people in your life and the primary way you communicate with them, whether via mostly rich or lean channels, or multimodality. </a:t>
            </a:r>
          </a:p>
          <a:p>
            <a:pPr marL="0" indent="0" algn="ctr">
              <a:buNone/>
            </a:pPr>
            <a:r>
              <a:rPr lang="en-US" i="1" dirty="0"/>
              <a:t>Describe why your communication channels work or don’t work for this relationship. What would you say to that person to create a richer channel? </a:t>
            </a:r>
          </a:p>
          <a:p>
            <a:endParaRPr lang="en-US" dirty="0"/>
          </a:p>
        </p:txBody>
      </p:sp>
    </p:spTree>
    <p:extLst>
      <p:ext uri="{BB962C8B-B14F-4D97-AF65-F5344CB8AC3E}">
        <p14:creationId xmlns:p14="http://schemas.microsoft.com/office/powerpoint/2010/main" val="562574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6181"/>
            <a:ext cx="8229600" cy="507047"/>
          </a:xfrm>
        </p:spPr>
        <p:txBody>
          <a:bodyPr>
            <a:normAutofit fontScale="90000"/>
          </a:bodyPr>
          <a:lstStyle/>
          <a:p>
            <a:r>
              <a:rPr lang="en-US" dirty="0"/>
              <a:t>Competence in Mediated Communication: Synchronicity</a:t>
            </a:r>
          </a:p>
        </p:txBody>
      </p:sp>
      <p:sp>
        <p:nvSpPr>
          <p:cNvPr id="3" name="Text Placeholder 2"/>
          <p:cNvSpPr>
            <a:spLocks noGrp="1"/>
          </p:cNvSpPr>
          <p:nvPr>
            <p:ph type="body" sz="quarter" idx="10"/>
          </p:nvPr>
        </p:nvSpPr>
        <p:spPr>
          <a:xfrm>
            <a:off x="457200" y="1395166"/>
            <a:ext cx="8229600" cy="3126034"/>
          </a:xfrm>
        </p:spPr>
        <p:txBody>
          <a:bodyPr>
            <a:normAutofit/>
          </a:bodyPr>
          <a:lstStyle/>
          <a:p>
            <a:pPr marL="0" indent="0" algn="ctr">
              <a:buNone/>
            </a:pPr>
            <a:endParaRPr lang="en-US" dirty="0">
              <a:solidFill>
                <a:schemeClr val="accent1"/>
              </a:solidFill>
            </a:endParaRPr>
          </a:p>
          <a:p>
            <a:pPr marL="0" indent="0" algn="ctr">
              <a:buNone/>
            </a:pPr>
            <a:r>
              <a:rPr lang="en-US" dirty="0">
                <a:solidFill>
                  <a:schemeClr val="accent1"/>
                </a:solidFill>
              </a:rPr>
              <a:t>Synchronous vs. asynchronous communication</a:t>
            </a:r>
          </a:p>
          <a:p>
            <a:pPr algn="ctr"/>
            <a:endParaRPr lang="en-US" i="1" dirty="0"/>
          </a:p>
          <a:p>
            <a:pPr marL="0" indent="0" algn="ctr">
              <a:buNone/>
            </a:pPr>
            <a:r>
              <a:rPr lang="en-US" i="1" dirty="0"/>
              <a:t>Discuss: What are benefits of asynchronous messages? </a:t>
            </a:r>
            <a:endParaRPr lang="en-US" i="1" dirty="0">
              <a:solidFill>
                <a:schemeClr val="accent1"/>
              </a:solidFill>
            </a:endParaRPr>
          </a:p>
          <a:p>
            <a:pPr marL="0" indent="0">
              <a:buNone/>
            </a:pPr>
            <a:endParaRPr lang="en-US" dirty="0">
              <a:solidFill>
                <a:schemeClr val="accent1"/>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70671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7488"/>
            <a:ext cx="8229600" cy="425740"/>
          </a:xfrm>
        </p:spPr>
        <p:txBody>
          <a:bodyPr>
            <a:normAutofit fontScale="90000"/>
          </a:bodyPr>
          <a:lstStyle/>
          <a:p>
            <a:r>
              <a:rPr lang="en-US" dirty="0"/>
              <a:t>Competence in Mediated Communication: Permanence</a:t>
            </a:r>
          </a:p>
        </p:txBody>
      </p:sp>
      <p:sp>
        <p:nvSpPr>
          <p:cNvPr id="3" name="Text Placeholder 2"/>
          <p:cNvSpPr>
            <a:spLocks noGrp="1"/>
          </p:cNvSpPr>
          <p:nvPr>
            <p:ph type="body" sz="quarter" idx="10"/>
          </p:nvPr>
        </p:nvSpPr>
        <p:spPr>
          <a:xfrm>
            <a:off x="457200" y="1185620"/>
            <a:ext cx="8229600" cy="3320392"/>
          </a:xfrm>
        </p:spPr>
        <p:txBody>
          <a:bodyPr>
            <a:normAutofit/>
          </a:bodyPr>
          <a:lstStyle/>
          <a:p>
            <a:pPr marL="0" indent="0" algn="ctr">
              <a:buNone/>
            </a:pPr>
            <a:endParaRPr lang="en-US" dirty="0">
              <a:solidFill>
                <a:schemeClr val="accent1"/>
              </a:solidFill>
            </a:endParaRPr>
          </a:p>
          <a:p>
            <a:pPr marL="0" indent="0" algn="ctr">
              <a:buNone/>
            </a:pPr>
            <a:r>
              <a:rPr lang="en-US" i="1" dirty="0">
                <a:solidFill>
                  <a:schemeClr val="accent1"/>
                </a:solidFill>
              </a:rPr>
              <a:t>Discuss: Social tools, such as SnapChat</a:t>
            </a:r>
            <a:r>
              <a:rPr lang="en-US" i="1" dirty="0"/>
              <a:t>, circumvent the “permanence” of mediated communication. Is this a guarantee of safety? </a:t>
            </a:r>
            <a:endParaRPr lang="en-US" i="1" dirty="0">
              <a:solidFill>
                <a:schemeClr val="accent1"/>
              </a:solidFill>
            </a:endParaRPr>
          </a:p>
          <a:p>
            <a:pPr marL="0" indent="0">
              <a:buNone/>
            </a:pPr>
            <a:endParaRPr lang="en-US" dirty="0"/>
          </a:p>
          <a:p>
            <a:endParaRPr lang="en-US" dirty="0"/>
          </a:p>
        </p:txBody>
      </p:sp>
    </p:spTree>
    <p:extLst>
      <p:ext uri="{BB962C8B-B14F-4D97-AF65-F5344CB8AC3E}">
        <p14:creationId xmlns:p14="http://schemas.microsoft.com/office/powerpoint/2010/main" val="2521248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2301"/>
            <a:ext cx="8229600" cy="440927"/>
          </a:xfrm>
        </p:spPr>
        <p:txBody>
          <a:bodyPr>
            <a:normAutofit fontScale="90000"/>
          </a:bodyPr>
          <a:lstStyle/>
          <a:p>
            <a:r>
              <a:rPr lang="en-US" dirty="0"/>
              <a:t>Competence in Mediated Communication: </a:t>
            </a:r>
            <a:br>
              <a:rPr lang="en-US" dirty="0"/>
            </a:br>
            <a:r>
              <a:rPr lang="en-US" dirty="0"/>
              <a:t>Be Careful What You Post </a:t>
            </a:r>
          </a:p>
        </p:txBody>
      </p:sp>
      <p:sp>
        <p:nvSpPr>
          <p:cNvPr id="3" name="Text Placeholder 2"/>
          <p:cNvSpPr>
            <a:spLocks noGrp="1"/>
          </p:cNvSpPr>
          <p:nvPr>
            <p:ph type="body" sz="quarter" idx="10"/>
          </p:nvPr>
        </p:nvSpPr>
        <p:spPr>
          <a:xfrm>
            <a:off x="457200" y="1611824"/>
            <a:ext cx="3696346" cy="2909375"/>
          </a:xfrm>
        </p:spPr>
        <p:txBody>
          <a:bodyPr>
            <a:normAutofit/>
          </a:bodyPr>
          <a:lstStyle/>
          <a:p>
            <a:r>
              <a:rPr lang="en-US" dirty="0">
                <a:solidFill>
                  <a:schemeClr val="accent1"/>
                </a:solidFill>
              </a:rPr>
              <a:t>Embarrassment</a:t>
            </a:r>
          </a:p>
          <a:p>
            <a:r>
              <a:rPr lang="en-US" dirty="0"/>
              <a:t>Potential employers</a:t>
            </a:r>
          </a:p>
          <a:p>
            <a:r>
              <a:rPr lang="en-US" dirty="0">
                <a:solidFill>
                  <a:schemeClr val="accent1"/>
                </a:solidFill>
              </a:rPr>
              <a:t>“Sexting”</a:t>
            </a:r>
          </a:p>
          <a:p>
            <a:pPr marL="0" indent="0">
              <a:buNone/>
            </a:pPr>
            <a:endParaRPr lang="en-US" dirty="0">
              <a:solidFill>
                <a:schemeClr val="accent1"/>
              </a:solidFill>
            </a:endParaRPr>
          </a:p>
          <a:p>
            <a:pPr marL="0" indent="0">
              <a:buNone/>
            </a:pPr>
            <a:endParaRPr lang="en-US" dirty="0"/>
          </a:p>
          <a:p>
            <a:pPr marL="0" indent="0">
              <a:buNone/>
            </a:pPr>
            <a:endParaRPr lang="en-US" dirty="0"/>
          </a:p>
        </p:txBody>
      </p:sp>
      <p:pic>
        <p:nvPicPr>
          <p:cNvPr id="5" name="Picture 4" descr="Cast of catfish looking at a computer.">
            <a:extLst>
              <a:ext uri="{FF2B5EF4-FFF2-40B4-BE49-F238E27FC236}">
                <a16:creationId xmlns:a16="http://schemas.microsoft.com/office/drawing/2014/main" id="{E12DF9A5-7346-9348-9FDD-76275C3E877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8984" y="1611824"/>
            <a:ext cx="4150760" cy="2594225"/>
          </a:xfrm>
          <a:prstGeom prst="rect">
            <a:avLst/>
          </a:prstGeom>
        </p:spPr>
      </p:pic>
    </p:spTree>
    <p:extLst>
      <p:ext uri="{BB962C8B-B14F-4D97-AF65-F5344CB8AC3E}">
        <p14:creationId xmlns:p14="http://schemas.microsoft.com/office/powerpoint/2010/main" val="1984613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7488"/>
            <a:ext cx="8229600" cy="425740"/>
          </a:xfrm>
        </p:spPr>
        <p:txBody>
          <a:bodyPr>
            <a:normAutofit fontScale="90000"/>
          </a:bodyPr>
          <a:lstStyle/>
          <a:p>
            <a:r>
              <a:rPr lang="en-US" dirty="0"/>
              <a:t>Competence in Mediated Communication: Respect Privacy Boundaries</a:t>
            </a:r>
          </a:p>
        </p:txBody>
      </p:sp>
      <p:sp>
        <p:nvSpPr>
          <p:cNvPr id="3" name="Text Placeholder 2"/>
          <p:cNvSpPr>
            <a:spLocks noGrp="1"/>
          </p:cNvSpPr>
          <p:nvPr>
            <p:ph type="body" sz="quarter" idx="10"/>
          </p:nvPr>
        </p:nvSpPr>
        <p:spPr>
          <a:xfrm>
            <a:off x="457200" y="1185620"/>
            <a:ext cx="8229600" cy="3320392"/>
          </a:xfrm>
        </p:spPr>
        <p:txBody>
          <a:bodyPr>
            <a:normAutofit fontScale="92500" lnSpcReduction="10000"/>
          </a:bodyPr>
          <a:lstStyle/>
          <a:p>
            <a:pPr marL="0" indent="0" algn="ctr">
              <a:buNone/>
            </a:pPr>
            <a:endParaRPr lang="en-US" dirty="0">
              <a:solidFill>
                <a:schemeClr val="accent1"/>
              </a:solidFill>
            </a:endParaRPr>
          </a:p>
          <a:p>
            <a:pPr marL="0" indent="0" algn="ctr">
              <a:buNone/>
            </a:pPr>
            <a:r>
              <a:rPr lang="en-US" i="1" dirty="0">
                <a:solidFill>
                  <a:schemeClr val="accent1"/>
                </a:solidFill>
              </a:rPr>
              <a:t>Discuss: Masspersonal messages aimed at large audiences are fine to share. </a:t>
            </a:r>
          </a:p>
          <a:p>
            <a:pPr marL="0" indent="0" algn="ctr">
              <a:buNone/>
            </a:pPr>
            <a:r>
              <a:rPr lang="en-US" i="1" dirty="0">
                <a:solidFill>
                  <a:schemeClr val="accent1"/>
                </a:solidFill>
              </a:rPr>
              <a:t>Others may be uncomfortable with their lives/personal details shared. </a:t>
            </a:r>
          </a:p>
          <a:p>
            <a:pPr marL="0" indent="0" algn="ctr">
              <a:buNone/>
            </a:pPr>
            <a:r>
              <a:rPr lang="en-US" i="1" dirty="0">
                <a:solidFill>
                  <a:schemeClr val="accent1"/>
                </a:solidFill>
              </a:rPr>
              <a:t>How do you gauge the difference, even if the share is well-intentioned? </a:t>
            </a:r>
          </a:p>
          <a:p>
            <a:pPr marL="0" indent="0">
              <a:buNone/>
            </a:pPr>
            <a:endParaRPr lang="en-US" dirty="0"/>
          </a:p>
          <a:p>
            <a:endParaRPr lang="en-US" dirty="0"/>
          </a:p>
        </p:txBody>
      </p:sp>
    </p:spTree>
    <p:extLst>
      <p:ext uri="{BB962C8B-B14F-4D97-AF65-F5344CB8AC3E}">
        <p14:creationId xmlns:p14="http://schemas.microsoft.com/office/powerpoint/2010/main" val="2194827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7488"/>
            <a:ext cx="8229600" cy="425740"/>
          </a:xfrm>
        </p:spPr>
        <p:txBody>
          <a:bodyPr>
            <a:normAutofit fontScale="90000"/>
          </a:bodyPr>
          <a:lstStyle/>
          <a:p>
            <a:r>
              <a:rPr lang="en-US" dirty="0"/>
              <a:t>Competence in Mediated Communication: Respect Privacy Boundaries</a:t>
            </a:r>
          </a:p>
        </p:txBody>
      </p:sp>
      <p:sp>
        <p:nvSpPr>
          <p:cNvPr id="3" name="Text Placeholder 2"/>
          <p:cNvSpPr>
            <a:spLocks noGrp="1"/>
          </p:cNvSpPr>
          <p:nvPr>
            <p:ph type="body" sz="quarter" idx="10"/>
          </p:nvPr>
        </p:nvSpPr>
        <p:spPr>
          <a:xfrm>
            <a:off x="457200" y="1383526"/>
            <a:ext cx="8229600" cy="3122485"/>
          </a:xfrm>
        </p:spPr>
        <p:txBody>
          <a:bodyPr>
            <a:normAutofit/>
          </a:bodyPr>
          <a:lstStyle/>
          <a:p>
            <a:pPr marL="0" indent="0" algn="ctr">
              <a:buNone/>
            </a:pPr>
            <a:endParaRPr lang="en-US" dirty="0">
              <a:solidFill>
                <a:schemeClr val="accent1"/>
              </a:solidFill>
            </a:endParaRPr>
          </a:p>
          <a:p>
            <a:pPr marL="0" indent="0" algn="ctr">
              <a:buNone/>
            </a:pPr>
            <a:r>
              <a:rPr lang="en-US" i="1" dirty="0">
                <a:solidFill>
                  <a:schemeClr val="accent1"/>
                </a:solidFill>
              </a:rPr>
              <a:t>Discuss: </a:t>
            </a:r>
            <a:r>
              <a:rPr lang="en-US" i="1" dirty="0"/>
              <a:t>Describe two specific </a:t>
            </a:r>
            <a:r>
              <a:rPr lang="en-US" i="1" dirty="0" err="1"/>
              <a:t>masspersonal</a:t>
            </a:r>
            <a:r>
              <a:rPr lang="en-US" i="1" dirty="0"/>
              <a:t> messages that you’ve seen that yielded unexpected results on social media. </a:t>
            </a:r>
          </a:p>
          <a:p>
            <a:endParaRPr lang="en-US" dirty="0"/>
          </a:p>
        </p:txBody>
      </p:sp>
    </p:spTree>
    <p:extLst>
      <p:ext uri="{BB962C8B-B14F-4D97-AF65-F5344CB8AC3E}">
        <p14:creationId xmlns:p14="http://schemas.microsoft.com/office/powerpoint/2010/main" val="3020663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7489"/>
            <a:ext cx="8229600" cy="535327"/>
          </a:xfrm>
        </p:spPr>
        <p:txBody>
          <a:bodyPr>
            <a:normAutofit fontScale="90000"/>
          </a:bodyPr>
          <a:lstStyle/>
          <a:p>
            <a:r>
              <a:rPr lang="en-US" dirty="0"/>
              <a:t>Competence in Mediated Communication: </a:t>
            </a:r>
            <a:br>
              <a:rPr lang="en-US" dirty="0"/>
            </a:br>
            <a:r>
              <a:rPr lang="en-US" dirty="0"/>
              <a:t>Keep Your Tone Civil</a:t>
            </a:r>
          </a:p>
        </p:txBody>
      </p:sp>
      <p:sp>
        <p:nvSpPr>
          <p:cNvPr id="3" name="Text Placeholder 2"/>
          <p:cNvSpPr>
            <a:spLocks noGrp="1"/>
          </p:cNvSpPr>
          <p:nvPr>
            <p:ph type="body" sz="quarter" idx="10"/>
          </p:nvPr>
        </p:nvSpPr>
        <p:spPr>
          <a:xfrm>
            <a:off x="457200" y="1366886"/>
            <a:ext cx="8229600" cy="3139125"/>
          </a:xfrm>
        </p:spPr>
        <p:txBody>
          <a:bodyPr>
            <a:normAutofit lnSpcReduction="10000"/>
          </a:bodyPr>
          <a:lstStyle/>
          <a:p>
            <a:pPr marL="0" indent="0" algn="ctr">
              <a:buNone/>
            </a:pPr>
            <a:endParaRPr lang="en-US" dirty="0">
              <a:solidFill>
                <a:schemeClr val="accent1"/>
              </a:solidFill>
            </a:endParaRPr>
          </a:p>
          <a:p>
            <a:pPr marL="0" indent="0" algn="ctr">
              <a:buNone/>
            </a:pPr>
            <a:r>
              <a:rPr lang="en-US" i="1" dirty="0">
                <a:solidFill>
                  <a:schemeClr val="accent1"/>
                </a:solidFill>
              </a:rPr>
              <a:t>Discuss: </a:t>
            </a:r>
            <a:r>
              <a:rPr lang="en-US" i="1" dirty="0"/>
              <a:t>Scroll through your messages </a:t>
            </a:r>
          </a:p>
          <a:p>
            <a:pPr marL="0" indent="0" algn="ctr">
              <a:buNone/>
            </a:pPr>
            <a:r>
              <a:rPr lang="en-US" i="1" dirty="0"/>
              <a:t>and ask yourself: </a:t>
            </a:r>
          </a:p>
          <a:p>
            <a:pPr marL="0" indent="0" algn="ctr">
              <a:buNone/>
            </a:pPr>
            <a:r>
              <a:rPr lang="en-US" i="1" dirty="0"/>
              <a:t>“</a:t>
            </a:r>
            <a:r>
              <a:rPr lang="en-US" i="1" dirty="0">
                <a:solidFill>
                  <a:schemeClr val="accent1"/>
                </a:solidFill>
              </a:rPr>
              <a:t>Would I deliver the same message in person?”</a:t>
            </a:r>
          </a:p>
          <a:p>
            <a:pPr marL="0" indent="0" algn="ctr">
              <a:buNone/>
            </a:pPr>
            <a:r>
              <a:rPr lang="en-US" i="1" dirty="0"/>
              <a:t>Do you see messages with a clear answer of “No”? </a:t>
            </a:r>
            <a:endParaRPr lang="en-US" dirty="0"/>
          </a:p>
          <a:p>
            <a:endParaRPr lang="en-US" dirty="0"/>
          </a:p>
        </p:txBody>
      </p:sp>
    </p:spTree>
    <p:extLst>
      <p:ext uri="{BB962C8B-B14F-4D97-AF65-F5344CB8AC3E}">
        <p14:creationId xmlns:p14="http://schemas.microsoft.com/office/powerpoint/2010/main" val="3202191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519"/>
            <a:ext cx="8229600" cy="843281"/>
          </a:xfrm>
        </p:spPr>
        <p:txBody>
          <a:bodyPr>
            <a:normAutofit fontScale="90000"/>
          </a:bodyPr>
          <a:lstStyle/>
          <a:p>
            <a:r>
              <a:rPr lang="en-US" dirty="0"/>
              <a:t>Competence in Mediated Communication: </a:t>
            </a:r>
            <a:br>
              <a:rPr lang="en-US" dirty="0"/>
            </a:br>
            <a:r>
              <a:rPr lang="en-US" dirty="0"/>
              <a:t>Keep Your Tone Civil</a:t>
            </a:r>
          </a:p>
        </p:txBody>
      </p:sp>
      <p:sp>
        <p:nvSpPr>
          <p:cNvPr id="5" name="Content Placeholder 4">
            <a:extLst>
              <a:ext uri="{FF2B5EF4-FFF2-40B4-BE49-F238E27FC236}">
                <a16:creationId xmlns:a16="http://schemas.microsoft.com/office/drawing/2014/main" id="{2F1CE806-9E0D-3E42-AD7E-B6DC94B3C29C}"/>
              </a:ext>
            </a:extLst>
          </p:cNvPr>
          <p:cNvSpPr>
            <a:spLocks noGrp="1"/>
          </p:cNvSpPr>
          <p:nvPr>
            <p:ph idx="1"/>
          </p:nvPr>
        </p:nvSpPr>
        <p:spPr>
          <a:xfrm>
            <a:off x="3982452" y="1822368"/>
            <a:ext cx="4704347" cy="1384295"/>
          </a:xfrm>
        </p:spPr>
        <p:txBody>
          <a:bodyPr>
            <a:normAutofit fontScale="92500" lnSpcReduction="10000"/>
          </a:bodyPr>
          <a:lstStyle/>
          <a:p>
            <a:pPr marL="0" indent="0" algn="ctr">
              <a:buNone/>
            </a:pPr>
            <a:endParaRPr lang="en-US" sz="2800" dirty="0">
              <a:hlinkClick r:id="rId3"/>
            </a:endParaRPr>
          </a:p>
          <a:p>
            <a:pPr marL="0" indent="0" algn="ctr">
              <a:buNone/>
            </a:pPr>
            <a:r>
              <a:rPr lang="en-US" dirty="0">
                <a:hlinkClick r:id="rId3"/>
              </a:rPr>
              <a:t>Women in Sports Face Harassment</a:t>
            </a:r>
            <a:endParaRPr lang="en-US" dirty="0"/>
          </a:p>
        </p:txBody>
      </p:sp>
      <p:pic>
        <p:nvPicPr>
          <p:cNvPr id="3" name="Picture 2" descr="Image entitled &quot;Men Read Means Tweets to Female Sports Reporters&quot;">
            <a:extLst>
              <a:ext uri="{FF2B5EF4-FFF2-40B4-BE49-F238E27FC236}">
                <a16:creationId xmlns:a16="http://schemas.microsoft.com/office/drawing/2014/main" id="{FFBEE128-C47D-44A8-8AC0-83503BA3EE9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08224" y="1738114"/>
            <a:ext cx="4150760" cy="2341645"/>
          </a:xfrm>
          <a:prstGeom prst="rect">
            <a:avLst/>
          </a:prstGeom>
        </p:spPr>
      </p:pic>
    </p:spTree>
    <p:extLst>
      <p:ext uri="{BB962C8B-B14F-4D97-AF65-F5344CB8AC3E}">
        <p14:creationId xmlns:p14="http://schemas.microsoft.com/office/powerpoint/2010/main" val="556473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7509"/>
            <a:ext cx="8229600" cy="45719"/>
          </a:xfrm>
        </p:spPr>
        <p:txBody>
          <a:bodyPr>
            <a:normAutofit fontScale="90000"/>
          </a:bodyPr>
          <a:lstStyle/>
          <a:p>
            <a:r>
              <a:rPr lang="en-US" dirty="0"/>
              <a:t>Competence in Mediated Communication: </a:t>
            </a:r>
            <a:br>
              <a:rPr lang="en-US" dirty="0"/>
            </a:br>
            <a:r>
              <a:rPr lang="en-US" dirty="0"/>
              <a:t>Consider Communicators &amp; Environment</a:t>
            </a:r>
          </a:p>
        </p:txBody>
      </p:sp>
      <p:sp>
        <p:nvSpPr>
          <p:cNvPr id="3" name="Text Placeholder 2"/>
          <p:cNvSpPr>
            <a:spLocks noGrp="1"/>
          </p:cNvSpPr>
          <p:nvPr>
            <p:ph type="body" sz="quarter" idx="10"/>
          </p:nvPr>
        </p:nvSpPr>
        <p:spPr>
          <a:xfrm>
            <a:off x="457200" y="1894840"/>
            <a:ext cx="7838388" cy="2626360"/>
          </a:xfrm>
        </p:spPr>
        <p:txBody>
          <a:bodyPr>
            <a:normAutofit fontScale="92500" lnSpcReduction="10000"/>
          </a:bodyPr>
          <a:lstStyle/>
          <a:p>
            <a:r>
              <a:rPr lang="en-US" dirty="0"/>
              <a:t>Consider the receiver’s preferences: use multimodality.</a:t>
            </a:r>
          </a:p>
          <a:p>
            <a:r>
              <a:rPr lang="en-US" dirty="0"/>
              <a:t>Respect others’ need of undivided attention.</a:t>
            </a:r>
          </a:p>
          <a:p>
            <a:r>
              <a:rPr lang="en-US" dirty="0"/>
              <a:t>Be mindful of bystanders.</a:t>
            </a:r>
          </a:p>
          <a:p>
            <a:r>
              <a:rPr lang="en-US" dirty="0"/>
              <a:t>Balance mediated and face time.</a:t>
            </a:r>
          </a:p>
          <a:p>
            <a:pPr marL="0" indent="0">
              <a:buNone/>
            </a:pPr>
            <a:endParaRPr lang="en-US" dirty="0">
              <a:solidFill>
                <a:schemeClr val="accent1"/>
              </a:solidFill>
            </a:endParaRPr>
          </a:p>
          <a:p>
            <a:pPr marL="0" indent="0">
              <a:buNone/>
            </a:pPr>
            <a:endParaRPr lang="en-US" dirty="0">
              <a:solidFill>
                <a:schemeClr val="accent1"/>
              </a:solidFill>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76032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7489"/>
            <a:ext cx="8229600" cy="522008"/>
          </a:xfrm>
        </p:spPr>
        <p:txBody>
          <a:bodyPr>
            <a:normAutofit fontScale="90000"/>
          </a:bodyPr>
          <a:lstStyle/>
          <a:p>
            <a:r>
              <a:rPr lang="en-US" dirty="0"/>
              <a:t>Competence in Mediated Communication: </a:t>
            </a:r>
            <a:br>
              <a:rPr lang="en-US" dirty="0"/>
            </a:br>
            <a:r>
              <a:rPr lang="en-US" dirty="0"/>
              <a:t>Consider Communicators &amp; Environment</a:t>
            </a:r>
          </a:p>
        </p:txBody>
      </p:sp>
      <p:sp>
        <p:nvSpPr>
          <p:cNvPr id="3" name="Text Placeholder 2"/>
          <p:cNvSpPr>
            <a:spLocks noGrp="1"/>
          </p:cNvSpPr>
          <p:nvPr>
            <p:ph type="body" sz="quarter" idx="10"/>
          </p:nvPr>
        </p:nvSpPr>
        <p:spPr>
          <a:xfrm>
            <a:off x="457200" y="1517714"/>
            <a:ext cx="8229600" cy="2988297"/>
          </a:xfrm>
        </p:spPr>
        <p:txBody>
          <a:bodyPr>
            <a:normAutofit/>
          </a:bodyPr>
          <a:lstStyle/>
          <a:p>
            <a:pPr marL="0" indent="0" algn="ctr">
              <a:buNone/>
            </a:pPr>
            <a:endParaRPr lang="en-US" dirty="0">
              <a:solidFill>
                <a:schemeClr val="accent1"/>
              </a:solidFill>
            </a:endParaRPr>
          </a:p>
          <a:p>
            <a:pPr marL="0" indent="0" algn="ctr">
              <a:buNone/>
            </a:pPr>
            <a:r>
              <a:rPr lang="en-US" i="1" dirty="0">
                <a:solidFill>
                  <a:schemeClr val="accent1"/>
                </a:solidFill>
              </a:rPr>
              <a:t>Discuss: How “multim</a:t>
            </a:r>
            <a:r>
              <a:rPr lang="en-US" i="1" dirty="0"/>
              <a:t>odal” are you? </a:t>
            </a:r>
          </a:p>
          <a:p>
            <a:pPr marL="0" indent="0" algn="ctr">
              <a:buNone/>
            </a:pPr>
            <a:r>
              <a:rPr lang="en-US" i="1" dirty="0"/>
              <a:t>If you are resistant, why?</a:t>
            </a:r>
            <a:endParaRPr lang="en-US" i="1" dirty="0">
              <a:solidFill>
                <a:schemeClr val="accent1"/>
              </a:solidFill>
            </a:endParaRPr>
          </a:p>
          <a:p>
            <a:endParaRPr lang="en-US" dirty="0"/>
          </a:p>
        </p:txBody>
      </p:sp>
    </p:spTree>
    <p:extLst>
      <p:ext uri="{BB962C8B-B14F-4D97-AF65-F5344CB8AC3E}">
        <p14:creationId xmlns:p14="http://schemas.microsoft.com/office/powerpoint/2010/main" val="1826368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Mediated Communication: Pros &amp; Cons</a:t>
            </a:r>
          </a:p>
        </p:txBody>
      </p:sp>
      <p:sp>
        <p:nvSpPr>
          <p:cNvPr id="3" name="Text Placeholder 2"/>
          <p:cNvSpPr>
            <a:spLocks noGrp="1"/>
          </p:cNvSpPr>
          <p:nvPr>
            <p:ph type="body" sz="quarter" idx="10"/>
          </p:nvPr>
        </p:nvSpPr>
        <p:spPr>
          <a:xfrm>
            <a:off x="457200" y="1338606"/>
            <a:ext cx="8229600" cy="2992888"/>
          </a:xfrm>
        </p:spPr>
        <p:txBody>
          <a:bodyPr>
            <a:normAutofit fontScale="92500" lnSpcReduction="10000"/>
          </a:bodyPr>
          <a:lstStyle/>
          <a:p>
            <a:pPr marL="0" indent="0" algn="ctr">
              <a:buNone/>
            </a:pPr>
            <a:r>
              <a:rPr lang="en-US" dirty="0"/>
              <a:t>Is mediated communication a source of: </a:t>
            </a:r>
          </a:p>
          <a:p>
            <a:pPr marL="0" indent="0" algn="ctr">
              <a:buNone/>
            </a:pPr>
            <a:r>
              <a:rPr lang="en-US" dirty="0">
                <a:solidFill>
                  <a:schemeClr val="accent1"/>
                </a:solidFill>
              </a:rPr>
              <a:t>Alienation? </a:t>
            </a:r>
          </a:p>
          <a:p>
            <a:pPr marL="0" indent="0" algn="ctr">
              <a:buNone/>
            </a:pPr>
            <a:r>
              <a:rPr lang="en-US" dirty="0"/>
              <a:t>Or </a:t>
            </a:r>
            <a:r>
              <a:rPr lang="en-US" dirty="0">
                <a:solidFill>
                  <a:schemeClr val="accent1"/>
                </a:solidFill>
              </a:rPr>
              <a:t>Connection? </a:t>
            </a:r>
          </a:p>
          <a:p>
            <a:pPr marL="0" indent="0" algn="ctr">
              <a:buNone/>
            </a:pPr>
            <a:endParaRPr lang="en-US" dirty="0">
              <a:solidFill>
                <a:schemeClr val="accent1"/>
              </a:solidFill>
            </a:endParaRPr>
          </a:p>
          <a:p>
            <a:pPr marL="0" indent="0" algn="ctr">
              <a:buNone/>
            </a:pPr>
            <a:r>
              <a:rPr lang="en-US" i="1" dirty="0"/>
              <a:t>Does it create social distance or bring people together? </a:t>
            </a:r>
            <a:endParaRPr lang="en-US" i="1" dirty="0">
              <a:solidFill>
                <a:schemeClr val="accent1"/>
              </a:solidFill>
            </a:endParaRPr>
          </a:p>
          <a:p>
            <a:endParaRPr lang="en-US" dirty="0"/>
          </a:p>
          <a:p>
            <a:endParaRPr lang="en-US" dirty="0"/>
          </a:p>
        </p:txBody>
      </p:sp>
    </p:spTree>
    <p:extLst>
      <p:ext uri="{BB962C8B-B14F-4D97-AF65-F5344CB8AC3E}">
        <p14:creationId xmlns:p14="http://schemas.microsoft.com/office/powerpoint/2010/main" val="2666009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7488"/>
            <a:ext cx="8229600" cy="425740"/>
          </a:xfrm>
        </p:spPr>
        <p:txBody>
          <a:bodyPr>
            <a:normAutofit fontScale="90000"/>
          </a:bodyPr>
          <a:lstStyle/>
          <a:p>
            <a:r>
              <a:rPr lang="en-US" dirty="0"/>
              <a:t>Competence in Mediated Communication: </a:t>
            </a:r>
            <a:br>
              <a:rPr lang="en-US" dirty="0"/>
            </a:br>
            <a:r>
              <a:rPr lang="en-US" dirty="0"/>
              <a:t>Consider Communicators &amp; Environment</a:t>
            </a:r>
          </a:p>
        </p:txBody>
      </p:sp>
      <p:sp>
        <p:nvSpPr>
          <p:cNvPr id="3" name="Text Placeholder 2"/>
          <p:cNvSpPr>
            <a:spLocks noGrp="1"/>
          </p:cNvSpPr>
          <p:nvPr>
            <p:ph type="body" sz="quarter" idx="10"/>
          </p:nvPr>
        </p:nvSpPr>
        <p:spPr>
          <a:xfrm>
            <a:off x="457200" y="1385740"/>
            <a:ext cx="8229600" cy="3120272"/>
          </a:xfrm>
        </p:spPr>
        <p:txBody>
          <a:bodyPr>
            <a:normAutofit/>
          </a:bodyPr>
          <a:lstStyle/>
          <a:p>
            <a:pPr marL="0" indent="0" algn="ctr">
              <a:buNone/>
            </a:pPr>
            <a:endParaRPr lang="en-US" dirty="0">
              <a:solidFill>
                <a:schemeClr val="accent1"/>
              </a:solidFill>
            </a:endParaRPr>
          </a:p>
          <a:p>
            <a:pPr marL="0" indent="0" algn="ctr">
              <a:buNone/>
            </a:pPr>
            <a:r>
              <a:rPr lang="en-US" i="1" dirty="0">
                <a:solidFill>
                  <a:schemeClr val="accent1"/>
                </a:solidFill>
              </a:rPr>
              <a:t>Discuss: Why is it so hard to say, “Put away that phone and talk to me!” </a:t>
            </a:r>
          </a:p>
          <a:p>
            <a:pPr marL="0" indent="0" algn="ctr">
              <a:buNone/>
            </a:pPr>
            <a:r>
              <a:rPr lang="en-US" i="1" dirty="0"/>
              <a:t>Why do people want to be together only to divide their attention?</a:t>
            </a:r>
            <a:endParaRPr lang="en-US" i="1" dirty="0">
              <a:solidFill>
                <a:schemeClr val="accent1"/>
              </a:solidFill>
            </a:endParaRPr>
          </a:p>
          <a:p>
            <a:endParaRPr lang="en-US" dirty="0"/>
          </a:p>
        </p:txBody>
      </p:sp>
    </p:spTree>
    <p:extLst>
      <p:ext uri="{BB962C8B-B14F-4D97-AF65-F5344CB8AC3E}">
        <p14:creationId xmlns:p14="http://schemas.microsoft.com/office/powerpoint/2010/main" val="3806143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Learning Objectives</a:t>
            </a:r>
          </a:p>
        </p:txBody>
      </p:sp>
      <p:sp>
        <p:nvSpPr>
          <p:cNvPr id="3" name="Text Placeholder 2"/>
          <p:cNvSpPr>
            <a:spLocks noGrp="1"/>
          </p:cNvSpPr>
          <p:nvPr>
            <p:ph type="body" sz="quarter" idx="10"/>
          </p:nvPr>
        </p:nvSpPr>
        <p:spPr/>
        <p:txBody>
          <a:bodyPr>
            <a:normAutofit fontScale="85000" lnSpcReduction="20000"/>
          </a:bodyPr>
          <a:lstStyle/>
          <a:p>
            <a:r>
              <a:rPr lang="en-US" dirty="0"/>
              <a:t>L.O. 2.1 What are the benefits and drawbacks of mediated communication?</a:t>
            </a:r>
          </a:p>
          <a:p>
            <a:r>
              <a:rPr lang="en-US" dirty="0"/>
              <a:t>L.O. 2.2 How can we distinguish between mediated interpersonal and masspersonal communication, and use each appropriately?</a:t>
            </a:r>
          </a:p>
          <a:p>
            <a:r>
              <a:rPr lang="en-US" dirty="0"/>
              <a:t>L.O. 2.3 How would you apply principles of competence to your mediated interpersonal and mass personal communication? </a:t>
            </a:r>
          </a:p>
          <a:p>
            <a:endParaRPr lang="en-US" dirty="0"/>
          </a:p>
          <a:p>
            <a:endParaRPr lang="en-US" dirty="0"/>
          </a:p>
        </p:txBody>
      </p:sp>
    </p:spTree>
    <p:extLst>
      <p:ext uri="{BB962C8B-B14F-4D97-AF65-F5344CB8AC3E}">
        <p14:creationId xmlns:p14="http://schemas.microsoft.com/office/powerpoint/2010/main" val="532646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Interplay – IM Activities</a:t>
            </a:r>
          </a:p>
        </p:txBody>
      </p:sp>
      <p:sp>
        <p:nvSpPr>
          <p:cNvPr id="4" name="Text Placeholder 3"/>
          <p:cNvSpPr>
            <a:spLocks noGrp="1"/>
          </p:cNvSpPr>
          <p:nvPr>
            <p:ph type="body" sz="quarter" idx="11"/>
          </p:nvPr>
        </p:nvSpPr>
        <p:spPr/>
        <p:txBody>
          <a:bodyPr>
            <a:normAutofit fontScale="85000" lnSpcReduction="20000"/>
          </a:bodyPr>
          <a:lstStyle/>
          <a:p>
            <a:r>
              <a:rPr lang="en-US" dirty="0"/>
              <a:t>by Adler, Rosenfeld, and Proctor II</a:t>
            </a:r>
          </a:p>
        </p:txBody>
      </p:sp>
      <p:pic>
        <p:nvPicPr>
          <p:cNvPr id="7" name="Picture 6" descr="Textbook cover&#10;Interplay - 15th Edition&#10;The Process of Interpersonal Communication">
            <a:extLst>
              <a:ext uri="{FF2B5EF4-FFF2-40B4-BE49-F238E27FC236}">
                <a16:creationId xmlns:a16="http://schemas.microsoft.com/office/drawing/2014/main" id="{48CA976B-5F68-BE4F-82CB-30734C7475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3270" y="1364783"/>
            <a:ext cx="2574544" cy="3212825"/>
          </a:xfrm>
          <a:prstGeom prst="rect">
            <a:avLst/>
          </a:prstGeom>
        </p:spPr>
      </p:pic>
    </p:spTree>
    <p:extLst>
      <p:ext uri="{BB962C8B-B14F-4D97-AF65-F5344CB8AC3E}">
        <p14:creationId xmlns:p14="http://schemas.microsoft.com/office/powerpoint/2010/main" val="3706098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7488"/>
            <a:ext cx="8229600" cy="425740"/>
          </a:xfrm>
        </p:spPr>
        <p:txBody>
          <a:bodyPr>
            <a:normAutofit fontScale="90000"/>
          </a:bodyPr>
          <a:lstStyle/>
          <a:p>
            <a:r>
              <a:rPr lang="en-US" dirty="0"/>
              <a:t>Activity #1: “Help Scott”</a:t>
            </a:r>
          </a:p>
        </p:txBody>
      </p:sp>
      <p:sp>
        <p:nvSpPr>
          <p:cNvPr id="3" name="Text Placeholder 2"/>
          <p:cNvSpPr>
            <a:spLocks noGrp="1"/>
          </p:cNvSpPr>
          <p:nvPr>
            <p:ph type="body" sz="quarter" idx="10"/>
          </p:nvPr>
        </p:nvSpPr>
        <p:spPr>
          <a:xfrm>
            <a:off x="457200" y="1225485"/>
            <a:ext cx="8229600" cy="3280527"/>
          </a:xfrm>
        </p:spPr>
        <p:txBody>
          <a:bodyPr>
            <a:normAutofit/>
          </a:bodyPr>
          <a:lstStyle/>
          <a:p>
            <a:pPr marL="0" indent="0" algn="ctr">
              <a:buNone/>
            </a:pPr>
            <a:r>
              <a:rPr lang="en-US" dirty="0">
                <a:solidFill>
                  <a:schemeClr val="accent1"/>
                </a:solidFill>
              </a:rPr>
              <a:t>Watch &amp; Discuss: </a:t>
            </a:r>
            <a:r>
              <a:rPr lang="en-US" dirty="0">
                <a:solidFill>
                  <a:schemeClr val="accent1"/>
                </a:solidFill>
                <a:hlinkClick r:id="rId2"/>
              </a:rPr>
              <a:t>What’s On Your Mind?</a:t>
            </a:r>
            <a:endParaRPr lang="en-US" dirty="0">
              <a:solidFill>
                <a:schemeClr val="accent1"/>
              </a:solidFill>
            </a:endParaRPr>
          </a:p>
        </p:txBody>
      </p:sp>
      <p:sp>
        <p:nvSpPr>
          <p:cNvPr id="4" name="Rectangle 3">
            <a:extLst>
              <a:ext uri="{FF2B5EF4-FFF2-40B4-BE49-F238E27FC236}">
                <a16:creationId xmlns:a16="http://schemas.microsoft.com/office/drawing/2014/main" id="{935130DC-AD55-6948-859D-DD2B7B5683CA}"/>
              </a:ext>
            </a:extLst>
          </p:cNvPr>
          <p:cNvSpPr/>
          <p:nvPr/>
        </p:nvSpPr>
        <p:spPr>
          <a:xfrm>
            <a:off x="457200" y="2026763"/>
            <a:ext cx="7998643" cy="2677656"/>
          </a:xfrm>
          <a:prstGeom prst="rect">
            <a:avLst/>
          </a:prstGeom>
        </p:spPr>
        <p:txBody>
          <a:bodyPr wrap="square">
            <a:spAutoFit/>
          </a:bodyPr>
          <a:lstStyle/>
          <a:p>
            <a:pPr marL="342900" marR="0" lvl="0" indent="-342900">
              <a:spcBef>
                <a:spcPts val="0"/>
              </a:spcBef>
              <a:spcAft>
                <a:spcPts val="0"/>
              </a:spcAft>
              <a:buFont typeface="+mj-lt"/>
              <a:buAutoNum type="arabicPeriod"/>
            </a:pPr>
            <a:r>
              <a:rPr lang="en-US" sz="2400" dirty="0">
                <a:solidFill>
                  <a:schemeClr val="accent1"/>
                </a:solidFill>
                <a:latin typeface="Calibri" panose="020F0502020204030204" pitchFamily="34" charset="0"/>
                <a:ea typeface="Calibri" panose="020F0502020204030204" pitchFamily="34" charset="0"/>
                <a:cs typeface="Calibri" panose="020F0502020204030204" pitchFamily="34" charset="0"/>
              </a:rPr>
              <a:t>Analyze how Scott used mediated communication to share about his life. </a:t>
            </a:r>
          </a:p>
          <a:p>
            <a:pPr marL="342900" marR="0" lvl="0" indent="-342900">
              <a:spcBef>
                <a:spcPts val="0"/>
              </a:spcBef>
              <a:spcAft>
                <a:spcPts val="0"/>
              </a:spcAft>
              <a:buFont typeface="+mj-lt"/>
              <a:buAutoNum type="arabicPeriod"/>
            </a:pPr>
            <a:r>
              <a:rPr lang="en-US" sz="2400" dirty="0">
                <a:solidFill>
                  <a:schemeClr val="accent1"/>
                </a:solidFill>
                <a:latin typeface="Calibri" panose="020F0502020204030204" pitchFamily="34" charset="0"/>
                <a:ea typeface="Calibri" panose="020F0502020204030204" pitchFamily="34" charset="0"/>
                <a:cs typeface="Calibri" panose="020F0502020204030204" pitchFamily="34" charset="0"/>
              </a:rPr>
              <a:t>Determine how Scott could have used more competent communication in his social media use (or if mediated communication was the right channel).</a:t>
            </a:r>
          </a:p>
          <a:p>
            <a:pPr marL="342900" marR="0" lvl="0" indent="-342900">
              <a:spcBef>
                <a:spcPts val="0"/>
              </a:spcBef>
              <a:spcAft>
                <a:spcPts val="0"/>
              </a:spcAft>
              <a:buFont typeface="+mj-lt"/>
              <a:buAutoNum type="arabicPeriod"/>
            </a:pPr>
            <a:r>
              <a:rPr lang="en-US" sz="2400" dirty="0">
                <a:solidFill>
                  <a:schemeClr val="accent1"/>
                </a:solidFill>
                <a:latin typeface="Calibri" panose="020F0502020204030204" pitchFamily="34" charset="0"/>
                <a:ea typeface="Calibri" panose="020F0502020204030204" pitchFamily="34" charset="0"/>
                <a:cs typeface="Calibri" panose="020F0502020204030204" pitchFamily="34" charset="0"/>
              </a:rPr>
              <a:t>Share strategies with the class-at-large to determine “best practices.” </a:t>
            </a:r>
            <a:endParaRPr lang="en-US"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1216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7488"/>
            <a:ext cx="8229600" cy="425740"/>
          </a:xfrm>
        </p:spPr>
        <p:txBody>
          <a:bodyPr>
            <a:normAutofit fontScale="90000"/>
          </a:bodyPr>
          <a:lstStyle/>
          <a:p>
            <a:r>
              <a:rPr lang="en-US" dirty="0"/>
              <a:t>Activity #1: “Help Scott”</a:t>
            </a:r>
          </a:p>
        </p:txBody>
      </p:sp>
      <p:sp>
        <p:nvSpPr>
          <p:cNvPr id="3" name="Text Placeholder 2"/>
          <p:cNvSpPr>
            <a:spLocks noGrp="1"/>
          </p:cNvSpPr>
          <p:nvPr>
            <p:ph type="body" sz="quarter" idx="10"/>
          </p:nvPr>
        </p:nvSpPr>
        <p:spPr>
          <a:xfrm>
            <a:off x="457200" y="1225485"/>
            <a:ext cx="8229600" cy="3280527"/>
          </a:xfrm>
        </p:spPr>
        <p:txBody>
          <a:bodyPr>
            <a:normAutofit/>
          </a:bodyPr>
          <a:lstStyle/>
          <a:p>
            <a:pPr marL="0" indent="0" algn="ctr">
              <a:buNone/>
            </a:pPr>
            <a:r>
              <a:rPr lang="en-US" dirty="0">
                <a:solidFill>
                  <a:schemeClr val="accent1"/>
                </a:solidFill>
              </a:rPr>
              <a:t>Post-Activity Discussion:</a:t>
            </a:r>
          </a:p>
        </p:txBody>
      </p:sp>
      <p:sp>
        <p:nvSpPr>
          <p:cNvPr id="4" name="Rectangle 3">
            <a:extLst>
              <a:ext uri="{FF2B5EF4-FFF2-40B4-BE49-F238E27FC236}">
                <a16:creationId xmlns:a16="http://schemas.microsoft.com/office/drawing/2014/main" id="{935130DC-AD55-6948-859D-DD2B7B5683CA}"/>
              </a:ext>
            </a:extLst>
          </p:cNvPr>
          <p:cNvSpPr/>
          <p:nvPr/>
        </p:nvSpPr>
        <p:spPr>
          <a:xfrm>
            <a:off x="457200" y="2026763"/>
            <a:ext cx="7998643" cy="1938992"/>
          </a:xfrm>
          <a:prstGeom prst="rect">
            <a:avLst/>
          </a:prstGeom>
        </p:spPr>
        <p:txBody>
          <a:bodyPr wrap="square">
            <a:spAutoFit/>
          </a:bodyPr>
          <a:lstStyle/>
          <a:p>
            <a:pPr lvl="0" algn="ctr"/>
            <a:r>
              <a:rPr lang="en-US" sz="2400" i="1" dirty="0">
                <a:solidFill>
                  <a:schemeClr val="accent1"/>
                </a:solidFill>
              </a:rPr>
              <a:t>Describe risks of Scott’s online behavior, both personally and professionally. </a:t>
            </a:r>
          </a:p>
          <a:p>
            <a:pPr lvl="0" algn="ctr"/>
            <a:endParaRPr lang="en-US" sz="2400" i="1" dirty="0">
              <a:solidFill>
                <a:schemeClr val="accent1"/>
              </a:solidFill>
            </a:endParaRPr>
          </a:p>
          <a:p>
            <a:pPr lvl="0" algn="ctr"/>
            <a:r>
              <a:rPr lang="en-US" sz="2400" i="1" dirty="0">
                <a:solidFill>
                  <a:schemeClr val="accent1"/>
                </a:solidFill>
              </a:rPr>
              <a:t>Discuss whether Scott’s use of mediated communication was the “right” channel for him, personally and professionally. </a:t>
            </a:r>
          </a:p>
        </p:txBody>
      </p:sp>
    </p:spTree>
    <p:extLst>
      <p:ext uri="{BB962C8B-B14F-4D97-AF65-F5344CB8AC3E}">
        <p14:creationId xmlns:p14="http://schemas.microsoft.com/office/powerpoint/2010/main" val="4124188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7488"/>
            <a:ext cx="8229600" cy="425740"/>
          </a:xfrm>
        </p:spPr>
        <p:txBody>
          <a:bodyPr>
            <a:normAutofit fontScale="90000"/>
          </a:bodyPr>
          <a:lstStyle/>
          <a:p>
            <a:r>
              <a:rPr lang="en-US" dirty="0"/>
              <a:t>Activity #2: “Texts With My Ex”</a:t>
            </a:r>
          </a:p>
        </p:txBody>
      </p:sp>
      <p:sp>
        <p:nvSpPr>
          <p:cNvPr id="3" name="Text Placeholder 2"/>
          <p:cNvSpPr>
            <a:spLocks noGrp="1"/>
          </p:cNvSpPr>
          <p:nvPr>
            <p:ph type="body" sz="quarter" idx="10"/>
          </p:nvPr>
        </p:nvSpPr>
        <p:spPr>
          <a:xfrm>
            <a:off x="457200" y="1404594"/>
            <a:ext cx="8229600" cy="3101418"/>
          </a:xfrm>
        </p:spPr>
        <p:txBody>
          <a:bodyPr>
            <a:normAutofit fontScale="85000" lnSpcReduction="20000"/>
          </a:bodyPr>
          <a:lstStyle/>
          <a:p>
            <a:pPr marL="0" indent="0" algn="ctr">
              <a:buNone/>
            </a:pPr>
            <a:r>
              <a:rPr lang="en-US" sz="3300" dirty="0">
                <a:solidFill>
                  <a:schemeClr val="accent1"/>
                </a:solidFill>
              </a:rPr>
              <a:t>Watch &amp; Discuss: </a:t>
            </a:r>
            <a:r>
              <a:rPr lang="en-US" sz="3300" u="sng" dirty="0">
                <a:hlinkClick r:id="rId2"/>
              </a:rPr>
              <a:t>Seven Millennials Read The Last Text Messages From Their Exes</a:t>
            </a:r>
            <a:r>
              <a:rPr lang="en-US" sz="3300" dirty="0">
                <a:hlinkClick r:id="rId2"/>
              </a:rPr>
              <a:t> </a:t>
            </a:r>
            <a:endParaRPr lang="en-US" sz="3300" dirty="0"/>
          </a:p>
          <a:p>
            <a:pPr marL="0" indent="0" algn="ctr">
              <a:buNone/>
            </a:pPr>
            <a:endParaRPr lang="en-US" sz="2800" dirty="0"/>
          </a:p>
          <a:p>
            <a:pPr marL="514350" indent="-514350">
              <a:buAutoNum type="alphaLcParenR"/>
            </a:pPr>
            <a:r>
              <a:rPr lang="en-US" dirty="0"/>
              <a:t>Discuss the benefits versus synchronous versus asynchronous communication in these situations; </a:t>
            </a:r>
          </a:p>
          <a:p>
            <a:pPr marL="514350" indent="-514350">
              <a:buAutoNum type="alphaLcParenR"/>
            </a:pPr>
            <a:r>
              <a:rPr lang="en-US" dirty="0"/>
              <a:t>Discuss the nature of lean and rich messages in the exchanges. Which ones might have benefitted from a “richer” exchange? </a:t>
            </a:r>
          </a:p>
          <a:p>
            <a:pPr marL="0" indent="0" algn="ctr">
              <a:buNone/>
            </a:pPr>
            <a:endParaRPr lang="en-US" sz="2800" dirty="0"/>
          </a:p>
          <a:p>
            <a:pPr marL="0" indent="0" algn="ctr">
              <a:buNone/>
            </a:pPr>
            <a:endParaRPr lang="en-US" dirty="0">
              <a:solidFill>
                <a:schemeClr val="accent1"/>
              </a:solidFill>
            </a:endParaRPr>
          </a:p>
        </p:txBody>
      </p:sp>
    </p:spTree>
    <p:extLst>
      <p:ext uri="{BB962C8B-B14F-4D97-AF65-F5344CB8AC3E}">
        <p14:creationId xmlns:p14="http://schemas.microsoft.com/office/powerpoint/2010/main" val="42663710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3220"/>
            <a:ext cx="8229600" cy="425740"/>
          </a:xfrm>
        </p:spPr>
        <p:txBody>
          <a:bodyPr>
            <a:normAutofit fontScale="90000"/>
          </a:bodyPr>
          <a:lstStyle/>
          <a:p>
            <a:r>
              <a:rPr lang="en-US" dirty="0"/>
              <a:t>Activity #2: “Texts With My Ex”</a:t>
            </a:r>
          </a:p>
        </p:txBody>
      </p:sp>
      <p:sp>
        <p:nvSpPr>
          <p:cNvPr id="3" name="Text Placeholder 2"/>
          <p:cNvSpPr>
            <a:spLocks noGrp="1"/>
          </p:cNvSpPr>
          <p:nvPr>
            <p:ph type="body" sz="quarter" idx="10"/>
          </p:nvPr>
        </p:nvSpPr>
        <p:spPr>
          <a:xfrm>
            <a:off x="457200" y="1291472"/>
            <a:ext cx="8229600" cy="3214540"/>
          </a:xfrm>
        </p:spPr>
        <p:txBody>
          <a:bodyPr>
            <a:normAutofit fontScale="70000" lnSpcReduction="20000"/>
          </a:bodyPr>
          <a:lstStyle/>
          <a:p>
            <a:pPr marL="0" indent="0" algn="ctr">
              <a:buNone/>
            </a:pPr>
            <a:r>
              <a:rPr lang="en-US" sz="3300" dirty="0">
                <a:solidFill>
                  <a:schemeClr val="accent1"/>
                </a:solidFill>
              </a:rPr>
              <a:t>Post-Activity Discussion</a:t>
            </a:r>
          </a:p>
          <a:p>
            <a:pPr marL="0" indent="0" algn="ctr">
              <a:buNone/>
            </a:pPr>
            <a:endParaRPr lang="en-US" sz="2800" dirty="0"/>
          </a:p>
          <a:p>
            <a:pPr marL="0" lvl="0" indent="0" algn="ctr">
              <a:buNone/>
            </a:pPr>
            <a:r>
              <a:rPr lang="en-US" i="1" dirty="0"/>
              <a:t>What are some considerations about synchronicity when ending a friendship or a relationship, or when dealing with a conflict? Draw from the chapter and your own experience. </a:t>
            </a:r>
          </a:p>
          <a:p>
            <a:pPr marL="0" lvl="0" indent="0" algn="ctr">
              <a:buNone/>
            </a:pPr>
            <a:endParaRPr lang="en-US" i="1" dirty="0"/>
          </a:p>
          <a:p>
            <a:pPr marL="0" lvl="0" indent="0" algn="ctr">
              <a:buNone/>
            </a:pPr>
            <a:r>
              <a:rPr lang="en-US" i="1" dirty="0"/>
              <a:t>Why do you perceive that people use lean messages in situations when richer messages are needed—even though the message may come across in an unintentional way, may create long-term damage, and may cause the exchange to last longer than necessary? </a:t>
            </a:r>
          </a:p>
          <a:p>
            <a:pPr marL="0" indent="0" algn="ctr">
              <a:buNone/>
            </a:pPr>
            <a:endParaRPr lang="en-US" sz="2800" dirty="0"/>
          </a:p>
          <a:p>
            <a:pPr marL="0" indent="0" algn="ctr">
              <a:buNone/>
            </a:pPr>
            <a:endParaRPr lang="en-US" dirty="0">
              <a:solidFill>
                <a:schemeClr val="accent1"/>
              </a:solidFill>
            </a:endParaRPr>
          </a:p>
        </p:txBody>
      </p:sp>
    </p:spTree>
    <p:extLst>
      <p:ext uri="{BB962C8B-B14F-4D97-AF65-F5344CB8AC3E}">
        <p14:creationId xmlns:p14="http://schemas.microsoft.com/office/powerpoint/2010/main" val="506297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3220"/>
            <a:ext cx="8229600" cy="425740"/>
          </a:xfrm>
        </p:spPr>
        <p:txBody>
          <a:bodyPr>
            <a:normAutofit fontScale="90000"/>
          </a:bodyPr>
          <a:lstStyle/>
          <a:p>
            <a:r>
              <a:rPr lang="en-US" dirty="0"/>
              <a:t>Activity #3: “Quit Social Media”</a:t>
            </a:r>
          </a:p>
        </p:txBody>
      </p:sp>
      <p:sp>
        <p:nvSpPr>
          <p:cNvPr id="3" name="Text Placeholder 2"/>
          <p:cNvSpPr>
            <a:spLocks noGrp="1"/>
          </p:cNvSpPr>
          <p:nvPr>
            <p:ph type="body" sz="quarter" idx="10"/>
          </p:nvPr>
        </p:nvSpPr>
        <p:spPr>
          <a:xfrm>
            <a:off x="457200" y="1291472"/>
            <a:ext cx="8229600" cy="3214540"/>
          </a:xfrm>
        </p:spPr>
        <p:txBody>
          <a:bodyPr>
            <a:normAutofit/>
          </a:bodyPr>
          <a:lstStyle/>
          <a:p>
            <a:pPr marL="0" indent="0" algn="ctr">
              <a:buNone/>
            </a:pPr>
            <a:r>
              <a:rPr lang="en-US" sz="3300" dirty="0"/>
              <a:t>Watch &amp; Discuss:</a:t>
            </a:r>
            <a:endParaRPr lang="en-US" sz="2800" dirty="0"/>
          </a:p>
          <a:p>
            <a:pPr marL="0" indent="0" algn="ctr">
              <a:buNone/>
            </a:pPr>
            <a:r>
              <a:rPr lang="en-US" sz="2800" dirty="0">
                <a:hlinkClick r:id="rId2"/>
              </a:rPr>
              <a:t>Quit Social Media – Dr. Cal Newport</a:t>
            </a:r>
            <a:endParaRPr lang="en-US" sz="2800" dirty="0"/>
          </a:p>
          <a:p>
            <a:pPr marL="0" indent="0" algn="ctr">
              <a:buNone/>
            </a:pPr>
            <a:r>
              <a:rPr lang="en-US" sz="2800" dirty="0">
                <a:hlinkClick r:id="rId3"/>
              </a:rPr>
              <a:t>Connected But Alone - Dr. Sherry Turkle</a:t>
            </a:r>
            <a:endParaRPr lang="en-US" sz="2800" dirty="0"/>
          </a:p>
          <a:p>
            <a:pPr marL="0" indent="0" algn="ctr">
              <a:buNone/>
            </a:pPr>
            <a:endParaRPr lang="en-US" sz="2800" dirty="0"/>
          </a:p>
          <a:p>
            <a:pPr marL="0" indent="0" algn="ctr">
              <a:buNone/>
            </a:pPr>
            <a:r>
              <a:rPr lang="en-US" sz="2800" dirty="0"/>
              <a:t>What are points/counterpoints to each “argument” about social media?</a:t>
            </a:r>
          </a:p>
          <a:p>
            <a:pPr marL="0" indent="0" algn="ctr">
              <a:buNone/>
            </a:pPr>
            <a:endParaRPr lang="en-US" dirty="0">
              <a:solidFill>
                <a:schemeClr val="accent1"/>
              </a:solidFill>
            </a:endParaRPr>
          </a:p>
        </p:txBody>
      </p:sp>
    </p:spTree>
    <p:extLst>
      <p:ext uri="{BB962C8B-B14F-4D97-AF65-F5344CB8AC3E}">
        <p14:creationId xmlns:p14="http://schemas.microsoft.com/office/powerpoint/2010/main" val="1478157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3220"/>
            <a:ext cx="8229600" cy="425740"/>
          </a:xfrm>
        </p:spPr>
        <p:txBody>
          <a:bodyPr>
            <a:normAutofit fontScale="90000"/>
          </a:bodyPr>
          <a:lstStyle/>
          <a:p>
            <a:r>
              <a:rPr lang="en-US" dirty="0"/>
              <a:t>Activity #3: “Quit Social Media”</a:t>
            </a:r>
          </a:p>
        </p:txBody>
      </p:sp>
      <p:sp>
        <p:nvSpPr>
          <p:cNvPr id="3" name="Text Placeholder 2"/>
          <p:cNvSpPr>
            <a:spLocks noGrp="1"/>
          </p:cNvSpPr>
          <p:nvPr>
            <p:ph type="body" sz="quarter" idx="10"/>
          </p:nvPr>
        </p:nvSpPr>
        <p:spPr>
          <a:xfrm>
            <a:off x="141402" y="1291472"/>
            <a:ext cx="8719794" cy="3308808"/>
          </a:xfrm>
        </p:spPr>
        <p:txBody>
          <a:bodyPr>
            <a:normAutofit fontScale="85000" lnSpcReduction="20000"/>
          </a:bodyPr>
          <a:lstStyle/>
          <a:p>
            <a:pPr marL="457200" lvl="1" indent="0" algn="ctr">
              <a:buNone/>
            </a:pPr>
            <a:r>
              <a:rPr lang="en-US" sz="3300" dirty="0">
                <a:solidFill>
                  <a:schemeClr val="accent1"/>
                </a:solidFill>
              </a:rPr>
              <a:t>Homework: </a:t>
            </a:r>
          </a:p>
          <a:p>
            <a:pPr marL="457200" lvl="1" indent="0">
              <a:buNone/>
            </a:pPr>
            <a:endParaRPr lang="en-US" dirty="0">
              <a:solidFill>
                <a:schemeClr val="accent1"/>
              </a:solidFill>
            </a:endParaRPr>
          </a:p>
          <a:p>
            <a:pPr marL="971550" lvl="1" indent="-514350">
              <a:buAutoNum type="arabicPeriod"/>
            </a:pPr>
            <a:r>
              <a:rPr lang="en-US" dirty="0">
                <a:solidFill>
                  <a:schemeClr val="accent1"/>
                </a:solidFill>
              </a:rPr>
              <a:t>Select one form of mediated communication to temporarily stop using. </a:t>
            </a:r>
          </a:p>
          <a:p>
            <a:pPr marL="971550" lvl="1" indent="-514350">
              <a:buAutoNum type="arabicPeriod"/>
            </a:pPr>
            <a:r>
              <a:rPr lang="en-US" dirty="0">
                <a:solidFill>
                  <a:schemeClr val="accent1"/>
                </a:solidFill>
              </a:rPr>
              <a:t>Replace mediated communication with richer channels i.e., in-person, Skype/Zoom/FaceTime, etc. </a:t>
            </a:r>
          </a:p>
          <a:p>
            <a:pPr marL="971550" lvl="1" indent="-514350">
              <a:buAutoNum type="arabicPeriod"/>
            </a:pPr>
            <a:r>
              <a:rPr lang="en-US" dirty="0">
                <a:solidFill>
                  <a:schemeClr val="accent1"/>
                </a:solidFill>
              </a:rPr>
              <a:t>Keep a diary that describes their emotions over those days, their interactions with others, and any lasting changes they would make after the experiment. </a:t>
            </a:r>
          </a:p>
          <a:p>
            <a:pPr marL="0" indent="0">
              <a:buNone/>
            </a:pPr>
            <a:endParaRPr lang="en-US" sz="2800" dirty="0"/>
          </a:p>
        </p:txBody>
      </p:sp>
    </p:spTree>
    <p:extLst>
      <p:ext uri="{BB962C8B-B14F-4D97-AF65-F5344CB8AC3E}">
        <p14:creationId xmlns:p14="http://schemas.microsoft.com/office/powerpoint/2010/main" val="1734461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3220"/>
            <a:ext cx="8229600" cy="425740"/>
          </a:xfrm>
        </p:spPr>
        <p:txBody>
          <a:bodyPr>
            <a:normAutofit fontScale="90000"/>
          </a:bodyPr>
          <a:lstStyle/>
          <a:p>
            <a:r>
              <a:rPr lang="en-US" dirty="0"/>
              <a:t>Activity #3: “Quit Social Media”</a:t>
            </a:r>
          </a:p>
        </p:txBody>
      </p:sp>
      <p:sp>
        <p:nvSpPr>
          <p:cNvPr id="3" name="Text Placeholder 2"/>
          <p:cNvSpPr>
            <a:spLocks noGrp="1"/>
          </p:cNvSpPr>
          <p:nvPr>
            <p:ph type="body" sz="quarter" idx="10"/>
          </p:nvPr>
        </p:nvSpPr>
        <p:spPr>
          <a:xfrm>
            <a:off x="457200" y="1291472"/>
            <a:ext cx="8432276" cy="3308808"/>
          </a:xfrm>
        </p:spPr>
        <p:txBody>
          <a:bodyPr>
            <a:normAutofit fontScale="92500" lnSpcReduction="20000"/>
          </a:bodyPr>
          <a:lstStyle/>
          <a:p>
            <a:pPr marL="0" lvl="0" indent="0" algn="ctr">
              <a:buNone/>
            </a:pPr>
            <a:r>
              <a:rPr lang="en-US" dirty="0"/>
              <a:t>Post-Homework Discussion</a:t>
            </a:r>
          </a:p>
          <a:p>
            <a:pPr marL="0" lvl="0" indent="0" algn="ctr">
              <a:buNone/>
            </a:pPr>
            <a:endParaRPr lang="en-US" sz="2600" dirty="0"/>
          </a:p>
          <a:p>
            <a:pPr marL="0" lvl="0" indent="0" algn="ctr">
              <a:buNone/>
            </a:pPr>
            <a:r>
              <a:rPr lang="en-US" i="1" dirty="0"/>
              <a:t>What are key takeaways from your diaries?</a:t>
            </a:r>
          </a:p>
          <a:p>
            <a:pPr marL="0" lvl="0" indent="0" algn="ctr">
              <a:buNone/>
            </a:pPr>
            <a:endParaRPr lang="en-US" i="1" dirty="0"/>
          </a:p>
          <a:p>
            <a:pPr marL="0" lvl="0" indent="0" algn="ctr">
              <a:buNone/>
            </a:pPr>
            <a:r>
              <a:rPr lang="en-US" i="1" dirty="0"/>
              <a:t>What do you think about the original the points/counterpoints derived from Dr. Cal Newport and Dr. Sherry Turkle’s TED Talks? Do you  still hold the same perspectives? </a:t>
            </a:r>
          </a:p>
          <a:p>
            <a:pPr marL="0" indent="0">
              <a:buNone/>
            </a:pPr>
            <a:endParaRPr lang="en-US" sz="2800" dirty="0"/>
          </a:p>
        </p:txBody>
      </p:sp>
    </p:spTree>
    <p:extLst>
      <p:ext uri="{BB962C8B-B14F-4D97-AF65-F5344CB8AC3E}">
        <p14:creationId xmlns:p14="http://schemas.microsoft.com/office/powerpoint/2010/main" val="256882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chor="ctr">
            <a:normAutofit/>
          </a:bodyPr>
          <a:lstStyle/>
          <a:p>
            <a:r>
              <a:rPr lang="en-US" dirty="0"/>
              <a:t>Mediated Communication &amp; Alienation</a:t>
            </a:r>
          </a:p>
        </p:txBody>
      </p:sp>
      <p:pic>
        <p:nvPicPr>
          <p:cNvPr id="4" name="Picture 3" descr="Comic strip. &#10;&#10;Panel 1: One person hunched over a laptop says: &quot;Friends and followers, I have decided to take a break from social media.&quot; &#10;&#10;Panel 2: Laptop sitting on the floor. &#10;&#10;Panel 3: Same person hunched over a laptop says: &quot;Okay, I'm back.&quot; &#10;">
            <a:extLst>
              <a:ext uri="{FF2B5EF4-FFF2-40B4-BE49-F238E27FC236}">
                <a16:creationId xmlns:a16="http://schemas.microsoft.com/office/drawing/2014/main" id="{58A2DABE-3C68-664C-BA8E-38047CE534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1337" y="1677971"/>
            <a:ext cx="5354490" cy="1640189"/>
          </a:xfrm>
          <a:prstGeom prst="rect">
            <a:avLst/>
          </a:prstGeom>
          <a:noFill/>
        </p:spPr>
      </p:pic>
      <p:sp>
        <p:nvSpPr>
          <p:cNvPr id="3" name="Text Placeholder 2"/>
          <p:cNvSpPr>
            <a:spLocks noGrp="1"/>
          </p:cNvSpPr>
          <p:nvPr>
            <p:ph sz="half" idx="2"/>
          </p:nvPr>
        </p:nvSpPr>
        <p:spPr>
          <a:xfrm>
            <a:off x="5637228" y="1263192"/>
            <a:ext cx="3506771" cy="3227736"/>
          </a:xfrm>
        </p:spPr>
        <p:txBody>
          <a:bodyPr>
            <a:normAutofit/>
          </a:bodyPr>
          <a:lstStyle/>
          <a:p>
            <a:r>
              <a:rPr lang="en-US" dirty="0"/>
              <a:t>Health threats</a:t>
            </a:r>
          </a:p>
          <a:p>
            <a:r>
              <a:rPr lang="en-US" dirty="0"/>
              <a:t>Substitution for face-to-face interaction</a:t>
            </a:r>
          </a:p>
          <a:p>
            <a:r>
              <a:rPr lang="en-US" dirty="0"/>
              <a:t>Vicious cycle of alienation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90872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3220"/>
            <a:ext cx="8229600" cy="425740"/>
          </a:xfrm>
        </p:spPr>
        <p:txBody>
          <a:bodyPr>
            <a:normAutofit fontScale="90000"/>
          </a:bodyPr>
          <a:lstStyle/>
          <a:p>
            <a:r>
              <a:rPr lang="en-US" dirty="0"/>
              <a:t>Activity #4: “About Those Bubbles”</a:t>
            </a:r>
          </a:p>
        </p:txBody>
      </p:sp>
      <p:sp>
        <p:nvSpPr>
          <p:cNvPr id="3" name="Text Placeholder 2"/>
          <p:cNvSpPr>
            <a:spLocks noGrp="1"/>
          </p:cNvSpPr>
          <p:nvPr>
            <p:ph type="body" sz="quarter" idx="10"/>
          </p:nvPr>
        </p:nvSpPr>
        <p:spPr>
          <a:xfrm>
            <a:off x="457200" y="1291472"/>
            <a:ext cx="8432276" cy="3308808"/>
          </a:xfrm>
        </p:spPr>
        <p:txBody>
          <a:bodyPr>
            <a:normAutofit fontScale="92500"/>
          </a:bodyPr>
          <a:lstStyle/>
          <a:p>
            <a:pPr marL="0" lvl="0" indent="0" algn="ctr">
              <a:buNone/>
            </a:pPr>
            <a:r>
              <a:rPr lang="en-US" i="1" dirty="0"/>
              <a:t>Describe emotions generated from seeing bubbles, and then nothing, or from texts/messages that don’t receive a response. </a:t>
            </a:r>
          </a:p>
          <a:p>
            <a:pPr marL="0" lvl="0" indent="0" algn="ctr">
              <a:buNone/>
            </a:pPr>
            <a:r>
              <a:rPr lang="en-US" sz="2200" i="1" dirty="0"/>
              <a:t> </a:t>
            </a:r>
          </a:p>
          <a:p>
            <a:pPr marL="0" lvl="0" indent="0" algn="ctr">
              <a:buNone/>
            </a:pPr>
            <a:r>
              <a:rPr lang="en-US" i="1" dirty="0"/>
              <a:t>Consider the role of cognitive complexity and “other orientation.” What are some alternative perspectives we can take instead of the often negative reaction? </a:t>
            </a:r>
          </a:p>
          <a:p>
            <a:pPr marL="0" indent="0">
              <a:buNone/>
            </a:pPr>
            <a:endParaRPr lang="en-US" sz="2800" dirty="0"/>
          </a:p>
        </p:txBody>
      </p:sp>
    </p:spTree>
    <p:extLst>
      <p:ext uri="{BB962C8B-B14F-4D97-AF65-F5344CB8AC3E}">
        <p14:creationId xmlns:p14="http://schemas.microsoft.com/office/powerpoint/2010/main" val="1521087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7684"/>
            <a:ext cx="8229600" cy="858887"/>
          </a:xfrm>
        </p:spPr>
        <p:txBody>
          <a:bodyPr>
            <a:noAutofit/>
          </a:bodyPr>
          <a:lstStyle/>
          <a:p>
            <a:r>
              <a:rPr lang="en-US" dirty="0"/>
              <a:t>Mediated Communication &amp; Alienation</a:t>
            </a:r>
          </a:p>
        </p:txBody>
      </p:sp>
      <p:sp>
        <p:nvSpPr>
          <p:cNvPr id="5" name="Content Placeholder 4">
            <a:extLst>
              <a:ext uri="{FF2B5EF4-FFF2-40B4-BE49-F238E27FC236}">
                <a16:creationId xmlns:a16="http://schemas.microsoft.com/office/drawing/2014/main" id="{2F1CE806-9E0D-3E42-AD7E-B6DC94B3C29C}"/>
              </a:ext>
            </a:extLst>
          </p:cNvPr>
          <p:cNvSpPr>
            <a:spLocks noGrp="1"/>
          </p:cNvSpPr>
          <p:nvPr>
            <p:ph idx="1"/>
          </p:nvPr>
        </p:nvSpPr>
        <p:spPr>
          <a:xfrm>
            <a:off x="4704347" y="1786265"/>
            <a:ext cx="4271210" cy="1268072"/>
          </a:xfrm>
        </p:spPr>
        <p:txBody>
          <a:bodyPr>
            <a:normAutofit/>
          </a:bodyPr>
          <a:lstStyle/>
          <a:p>
            <a:pPr marL="0" indent="0" algn="ctr">
              <a:buNone/>
            </a:pPr>
            <a:endParaRPr lang="en-US" dirty="0">
              <a:hlinkClick r:id="rId3"/>
            </a:endParaRPr>
          </a:p>
          <a:p>
            <a:pPr marL="0" indent="0" algn="ctr">
              <a:buNone/>
            </a:pPr>
            <a:r>
              <a:rPr lang="en-US" dirty="0">
                <a:hlinkClick r:id="rId3"/>
              </a:rPr>
              <a:t>I Forgot My Phone</a:t>
            </a:r>
            <a:endParaRPr lang="en-US" dirty="0">
              <a:hlinkClick r:id="rId4"/>
            </a:endParaRPr>
          </a:p>
        </p:txBody>
      </p:sp>
      <p:pic>
        <p:nvPicPr>
          <p:cNvPr id="4" name="Picture 3" descr="A group of people out to eat, all on their phones.">
            <a:extLst>
              <a:ext uri="{FF2B5EF4-FFF2-40B4-BE49-F238E27FC236}">
                <a16:creationId xmlns:a16="http://schemas.microsoft.com/office/drawing/2014/main" id="{083CB1ED-9E8E-42D1-B000-B7C547B56F8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25677" y="1315233"/>
            <a:ext cx="4584526" cy="3018772"/>
          </a:xfrm>
          <a:prstGeom prst="rect">
            <a:avLst/>
          </a:prstGeom>
          <a:noFill/>
        </p:spPr>
      </p:pic>
    </p:spTree>
    <p:extLst>
      <p:ext uri="{BB962C8B-B14F-4D97-AF65-F5344CB8AC3E}">
        <p14:creationId xmlns:p14="http://schemas.microsoft.com/office/powerpoint/2010/main" val="4112607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Mediated Communication &amp; Connection</a:t>
            </a:r>
          </a:p>
        </p:txBody>
      </p:sp>
      <p:sp>
        <p:nvSpPr>
          <p:cNvPr id="3" name="Text Placeholder 2"/>
          <p:cNvSpPr>
            <a:spLocks noGrp="1"/>
          </p:cNvSpPr>
          <p:nvPr>
            <p:ph type="body" sz="quarter" idx="10"/>
          </p:nvPr>
        </p:nvSpPr>
        <p:spPr>
          <a:xfrm>
            <a:off x="457200" y="1200150"/>
            <a:ext cx="5005953" cy="3131344"/>
          </a:xfrm>
        </p:spPr>
        <p:txBody>
          <a:bodyPr>
            <a:normAutofit fontScale="92500" lnSpcReduction="20000"/>
          </a:bodyPr>
          <a:lstStyle/>
          <a:p>
            <a:r>
              <a:rPr lang="en-US" dirty="0">
                <a:solidFill>
                  <a:schemeClr val="accent1"/>
                </a:solidFill>
              </a:rPr>
              <a:t>Relationship enhancement</a:t>
            </a:r>
          </a:p>
          <a:p>
            <a:r>
              <a:rPr lang="en-US" dirty="0"/>
              <a:t>Supplement to face-to-face interaction</a:t>
            </a:r>
          </a:p>
          <a:p>
            <a:r>
              <a:rPr lang="en-US" dirty="0">
                <a:solidFill>
                  <a:schemeClr val="accent1"/>
                </a:solidFill>
              </a:rPr>
              <a:t>Ease in new relationship creation</a:t>
            </a:r>
          </a:p>
          <a:p>
            <a:r>
              <a:rPr lang="en-US" dirty="0">
                <a:solidFill>
                  <a:schemeClr val="accent1"/>
                </a:solidFill>
              </a:rPr>
              <a:t>Sustaining connection in romantic relationships</a:t>
            </a:r>
          </a:p>
          <a:p>
            <a:pPr marL="0" indent="0">
              <a:buNone/>
            </a:pPr>
            <a:endParaRPr lang="en-US" dirty="0">
              <a:solidFill>
                <a:schemeClr val="accent1"/>
              </a:solidFill>
            </a:endParaRPr>
          </a:p>
          <a:p>
            <a:pPr marL="0" indent="0">
              <a:buNone/>
            </a:pPr>
            <a:endParaRPr lang="en-US" dirty="0"/>
          </a:p>
          <a:p>
            <a:pPr marL="0" indent="0">
              <a:buNone/>
            </a:pPr>
            <a:endParaRPr lang="en-US" dirty="0"/>
          </a:p>
        </p:txBody>
      </p:sp>
      <p:pic>
        <p:nvPicPr>
          <p:cNvPr id="4" name="Picture 3" descr="Comic of a bedroom. Caption:&#10;&#10;&quot;Goodnight Twitter. Goodnight Instagram. Goodnight Snapchat. Goodnight Reddit. Goodnight Tinder. Goodnight Pinterest. Goodnight Facebook.&quot; ">
            <a:extLst>
              <a:ext uri="{FF2B5EF4-FFF2-40B4-BE49-F238E27FC236}">
                <a16:creationId xmlns:a16="http://schemas.microsoft.com/office/drawing/2014/main" id="{1A17C17F-78E2-0B42-9B93-DCA4F603E1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8057" y="900102"/>
            <a:ext cx="2667785" cy="3549751"/>
          </a:xfrm>
          <a:prstGeom prst="rect">
            <a:avLst/>
          </a:prstGeom>
        </p:spPr>
      </p:pic>
    </p:spTree>
    <p:extLst>
      <p:ext uri="{BB962C8B-B14F-4D97-AF65-F5344CB8AC3E}">
        <p14:creationId xmlns:p14="http://schemas.microsoft.com/office/powerpoint/2010/main" val="3887209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369"/>
            <a:ext cx="8229600" cy="633859"/>
          </a:xfrm>
        </p:spPr>
        <p:txBody>
          <a:bodyPr>
            <a:normAutofit fontScale="90000"/>
          </a:bodyPr>
          <a:lstStyle/>
          <a:p>
            <a:r>
              <a:rPr lang="en-US" dirty="0"/>
              <a:t>Mediated Communication: </a:t>
            </a:r>
            <a:br>
              <a:rPr lang="en-US" dirty="0"/>
            </a:br>
            <a:r>
              <a:rPr lang="en-US" dirty="0"/>
              <a:t>Alienation or Connection?</a:t>
            </a:r>
          </a:p>
        </p:txBody>
      </p:sp>
      <p:sp>
        <p:nvSpPr>
          <p:cNvPr id="3" name="Text Placeholder 2"/>
          <p:cNvSpPr>
            <a:spLocks noGrp="1"/>
          </p:cNvSpPr>
          <p:nvPr>
            <p:ph type="body" sz="quarter" idx="10"/>
          </p:nvPr>
        </p:nvSpPr>
        <p:spPr>
          <a:xfrm>
            <a:off x="457200" y="1582310"/>
            <a:ext cx="8229600" cy="2749184"/>
          </a:xfrm>
        </p:spPr>
        <p:txBody>
          <a:bodyPr>
            <a:normAutofit/>
          </a:bodyPr>
          <a:lstStyle/>
          <a:p>
            <a:pPr marL="0" indent="0" algn="ctr">
              <a:buNone/>
            </a:pPr>
            <a:r>
              <a:rPr lang="en-US" sz="2800" i="1" dirty="0"/>
              <a:t>Discuss: Select two of the alienating factors of mediated communication and two of the connecting factors of mediated communication and create an alternate viewpoint for each. Include specific examples from your experience or experiences of others.</a:t>
            </a:r>
          </a:p>
          <a:p>
            <a:endParaRPr lang="en-US" dirty="0"/>
          </a:p>
        </p:txBody>
      </p:sp>
    </p:spTree>
    <p:extLst>
      <p:ext uri="{BB962C8B-B14F-4D97-AF65-F5344CB8AC3E}">
        <p14:creationId xmlns:p14="http://schemas.microsoft.com/office/powerpoint/2010/main" val="3986398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57"/>
            <a:ext cx="8229600" cy="761571"/>
          </a:xfrm>
        </p:spPr>
        <p:txBody>
          <a:bodyPr/>
          <a:lstStyle/>
          <a:p>
            <a:r>
              <a:rPr lang="en-US" dirty="0"/>
              <a:t>Mediated Communication: Pros &amp; Cons</a:t>
            </a:r>
          </a:p>
        </p:txBody>
      </p:sp>
      <p:sp>
        <p:nvSpPr>
          <p:cNvPr id="3" name="Text Placeholder 2"/>
          <p:cNvSpPr>
            <a:spLocks noGrp="1"/>
          </p:cNvSpPr>
          <p:nvPr>
            <p:ph type="body" sz="quarter" idx="10"/>
          </p:nvPr>
        </p:nvSpPr>
        <p:spPr>
          <a:xfrm>
            <a:off x="457200" y="1310326"/>
            <a:ext cx="8229600" cy="3021168"/>
          </a:xfrm>
        </p:spPr>
        <p:txBody>
          <a:bodyPr>
            <a:normAutofit fontScale="92500" lnSpcReduction="10000"/>
          </a:bodyPr>
          <a:lstStyle/>
          <a:p>
            <a:pPr marL="0" indent="0" algn="ctr">
              <a:buNone/>
            </a:pPr>
            <a:r>
              <a:rPr lang="en-US" dirty="0"/>
              <a:t>Is mediated communication: </a:t>
            </a:r>
          </a:p>
          <a:p>
            <a:pPr marL="0" indent="0" algn="ctr">
              <a:buNone/>
            </a:pPr>
            <a:r>
              <a:rPr lang="en-US" dirty="0">
                <a:solidFill>
                  <a:schemeClr val="accent1"/>
                </a:solidFill>
              </a:rPr>
              <a:t>Superficial? </a:t>
            </a:r>
          </a:p>
          <a:p>
            <a:pPr marL="0" indent="0" algn="ctr">
              <a:buNone/>
            </a:pPr>
            <a:r>
              <a:rPr lang="en-US" dirty="0"/>
              <a:t>Or Meaningful</a:t>
            </a:r>
            <a:r>
              <a:rPr lang="en-US" dirty="0">
                <a:solidFill>
                  <a:schemeClr val="accent1"/>
                </a:solidFill>
              </a:rPr>
              <a:t>? </a:t>
            </a:r>
          </a:p>
          <a:p>
            <a:pPr marL="0" indent="0" algn="ctr">
              <a:buNone/>
            </a:pPr>
            <a:endParaRPr lang="en-US" dirty="0">
              <a:solidFill>
                <a:schemeClr val="accent1"/>
              </a:solidFill>
            </a:endParaRPr>
          </a:p>
          <a:p>
            <a:pPr marL="0" indent="0" algn="ctr">
              <a:buNone/>
            </a:pPr>
            <a:r>
              <a:rPr lang="en-US" i="1" dirty="0"/>
              <a:t>Are relationships that are created or sustained only via social media necessarily superficial? </a:t>
            </a:r>
            <a:endParaRPr lang="en-US" i="1" dirty="0">
              <a:solidFill>
                <a:schemeClr val="accent1"/>
              </a:solidFill>
            </a:endParaRPr>
          </a:p>
          <a:p>
            <a:endParaRPr lang="en-US" dirty="0"/>
          </a:p>
          <a:p>
            <a:endParaRPr lang="en-US" dirty="0"/>
          </a:p>
        </p:txBody>
      </p:sp>
    </p:spTree>
    <p:extLst>
      <p:ext uri="{BB962C8B-B14F-4D97-AF65-F5344CB8AC3E}">
        <p14:creationId xmlns:p14="http://schemas.microsoft.com/office/powerpoint/2010/main" val="1409334471"/>
      </p:ext>
    </p:extLst>
  </p:cSld>
  <p:clrMapOvr>
    <a:masterClrMapping/>
  </p:clrMapOvr>
</p:sld>
</file>

<file path=ppt/theme/theme1.xml><?xml version="1.0" encoding="utf-8"?>
<a:theme xmlns:a="http://schemas.openxmlformats.org/drawingml/2006/main" name="Oxford template (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1995</Words>
  <Application>Microsoft Office PowerPoint</Application>
  <PresentationFormat>On-screen Show (16:9)</PresentationFormat>
  <Paragraphs>250</Paragraphs>
  <Slides>50</Slides>
  <Notes>11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50</vt:i4>
      </vt:variant>
    </vt:vector>
  </HeadingPairs>
  <TitlesOfParts>
    <vt:vector size="55" baseType="lpstr">
      <vt:lpstr>Arial</vt:lpstr>
      <vt:lpstr>Calibri</vt:lpstr>
      <vt:lpstr>Oxford template (TH)</vt:lpstr>
      <vt:lpstr>Custom Design</vt:lpstr>
      <vt:lpstr>1_Custom Design</vt:lpstr>
      <vt:lpstr>Interplay</vt:lpstr>
      <vt:lpstr>Chapter 2 Mediated Interpersonal Communication</vt:lpstr>
      <vt:lpstr>Chapter 2 Learning Objectives</vt:lpstr>
      <vt:lpstr>Mediated Communication: Pros &amp; Cons</vt:lpstr>
      <vt:lpstr>Mediated Communication &amp; Alienation</vt:lpstr>
      <vt:lpstr>Mediated Communication &amp; Alienation</vt:lpstr>
      <vt:lpstr>Mediated Communication &amp; Connection</vt:lpstr>
      <vt:lpstr>Mediated Communication:  Alienation or Connection?</vt:lpstr>
      <vt:lpstr>Mediated Communication: Pros &amp; Cons</vt:lpstr>
      <vt:lpstr>Mediated Communication: Superficial?</vt:lpstr>
      <vt:lpstr>Mediated Communication: Meaningful?</vt:lpstr>
      <vt:lpstr>Dark Side of Communication The Effects of Smartphone Use among Teens</vt:lpstr>
      <vt:lpstr>Focus on Research Social Media Detox</vt:lpstr>
      <vt:lpstr>Mediated Communication: Pros &amp; Cons</vt:lpstr>
      <vt:lpstr>Mediated Communication: Pros &amp; Cons</vt:lpstr>
      <vt:lpstr>Mediated Communication: Pros &amp; Cons</vt:lpstr>
      <vt:lpstr>Mediated Communication: Healthy?</vt:lpstr>
      <vt:lpstr>Mediated Communication: Unhealthy?</vt:lpstr>
      <vt:lpstr>What’s the Bottom Line?</vt:lpstr>
      <vt:lpstr>How People Use Social Media</vt:lpstr>
      <vt:lpstr>What’s the Bottom Line?</vt:lpstr>
      <vt:lpstr>What’s the Bottom Line?</vt:lpstr>
      <vt:lpstr>PowerPoint Presentation</vt:lpstr>
      <vt:lpstr>Mediated Interpersonal Communication vs. Masspersonal Communication</vt:lpstr>
      <vt:lpstr>Mediated Interpersonal Communication vs. Masspersonal Communication</vt:lpstr>
      <vt:lpstr>Mediated Interpersonal Communication vs. Masspersonal Communication</vt:lpstr>
      <vt:lpstr>Focus on Research The Many Meetings of the Like Button</vt:lpstr>
      <vt:lpstr>Competence in Mediated Communication: Consider the Channel</vt:lpstr>
      <vt:lpstr>Leanness-Richness Spectrum</vt:lpstr>
      <vt:lpstr>Competence in Mediated Communication: Consider the Channel</vt:lpstr>
      <vt:lpstr>Competence in Mediated Communication: Synchronicity</vt:lpstr>
      <vt:lpstr>Competence in Mediated Communication: Permanence</vt:lpstr>
      <vt:lpstr>Competence in Mediated Communication:  Be Careful What You Post </vt:lpstr>
      <vt:lpstr>Competence in Mediated Communication: Respect Privacy Boundaries</vt:lpstr>
      <vt:lpstr>Competence in Mediated Communication: Respect Privacy Boundaries</vt:lpstr>
      <vt:lpstr>Competence in Mediated Communication:  Keep Your Tone Civil</vt:lpstr>
      <vt:lpstr>Competence in Mediated Communication:  Keep Your Tone Civil</vt:lpstr>
      <vt:lpstr>Competence in Mediated Communication:  Consider Communicators &amp; Environment</vt:lpstr>
      <vt:lpstr>Competence in Mediated Communication:  Consider Communicators &amp; Environment</vt:lpstr>
      <vt:lpstr>Competence in Mediated Communication:  Consider Communicators &amp; Environment</vt:lpstr>
      <vt:lpstr>Review of Learning Objectives</vt:lpstr>
      <vt:lpstr>Interplay – IM Activities</vt:lpstr>
      <vt:lpstr>Activity #1: “Help Scott”</vt:lpstr>
      <vt:lpstr>Activity #1: “Help Scott”</vt:lpstr>
      <vt:lpstr>Activity #2: “Texts With My Ex”</vt:lpstr>
      <vt:lpstr>Activity #2: “Texts With My Ex”</vt:lpstr>
      <vt:lpstr>Activity #3: “Quit Social Media”</vt:lpstr>
      <vt:lpstr>Activity #3: “Quit Social Media”</vt:lpstr>
      <vt:lpstr>Activity #3: “Quit Social Media”</vt:lpstr>
      <vt:lpstr>Activity #4: “About Those Bubbles”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Interplay</dc:title>
  <dc:creator>Microsoft Office User</dc:creator>
  <cp:lastModifiedBy>Lisa Sussman</cp:lastModifiedBy>
  <cp:revision>52</cp:revision>
  <dcterms:created xsi:type="dcterms:W3CDTF">2020-06-30T15:29:29Z</dcterms:created>
  <dcterms:modified xsi:type="dcterms:W3CDTF">2023-02-28T15:51:23Z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2020-08-28T21:46:59Z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9079f501-818b-4b13-878f-00006c398c6d</vt:lpwstr>
  </property>
</Properties>
</file>