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75" r:id="rId5"/>
  </p:sldMasterIdLst>
  <p:notesMasterIdLst>
    <p:notesMasterId r:id="rId17"/>
  </p:notesMasterIdLst>
  <p:handoutMasterIdLst>
    <p:handoutMasterId r:id="rId18"/>
  </p:handoutMasterIdLst>
  <p:sldIdLst>
    <p:sldId id="261" r:id="rId6"/>
    <p:sldId id="300" r:id="rId7"/>
    <p:sldId id="301" r:id="rId8"/>
    <p:sldId id="278" r:id="rId9"/>
    <p:sldId id="313" r:id="rId10"/>
    <p:sldId id="303" r:id="rId11"/>
    <p:sldId id="314" r:id="rId12"/>
    <p:sldId id="315" r:id="rId13"/>
    <p:sldId id="302" r:id="rId14"/>
    <p:sldId id="304" r:id="rId15"/>
    <p:sldId id="31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A47"/>
    <a:srgbClr val="014478"/>
    <a:srgbClr val="001B47"/>
    <a:srgbClr val="1F497D"/>
    <a:srgbClr val="0021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75138" autoAdjust="0"/>
  </p:normalViewPr>
  <p:slideViewPr>
    <p:cSldViewPr snapToGrid="0" snapToObjects="1">
      <p:cViewPr varScale="1">
        <p:scale>
          <a:sx n="85" d="100"/>
          <a:sy n="85" d="100"/>
        </p:scale>
        <p:origin x="822" y="96"/>
      </p:cViewPr>
      <p:guideLst>
        <p:guide orient="horz" pos="2137"/>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5" d="100"/>
          <a:sy n="85" d="100"/>
        </p:scale>
        <p:origin x="31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Thompson" userId="dc5632fe-58df-45c2-ba21-a9202b2bf8c1" providerId="ADAL" clId="{7E443F1A-622E-46B7-8F14-1B4F844676B5}"/>
    <pc:docChg chg="modSld">
      <pc:chgData name="Lauren Thompson" userId="dc5632fe-58df-45c2-ba21-a9202b2bf8c1" providerId="ADAL" clId="{7E443F1A-622E-46B7-8F14-1B4F844676B5}" dt="2022-10-13T18:01:30.986" v="17" actId="1076"/>
      <pc:docMkLst>
        <pc:docMk/>
      </pc:docMkLst>
      <pc:sldChg chg="modSp mod">
        <pc:chgData name="Lauren Thompson" userId="dc5632fe-58df-45c2-ba21-a9202b2bf8c1" providerId="ADAL" clId="{7E443F1A-622E-46B7-8F14-1B4F844676B5}" dt="2022-09-22T14:41:19.617" v="16" actId="20577"/>
        <pc:sldMkLst>
          <pc:docMk/>
          <pc:sldMk cId="2820496012" sldId="261"/>
        </pc:sldMkLst>
        <pc:spChg chg="mod">
          <ac:chgData name="Lauren Thompson" userId="dc5632fe-58df-45c2-ba21-a9202b2bf8c1" providerId="ADAL" clId="{7E443F1A-622E-46B7-8F14-1B4F844676B5}" dt="2022-09-22T14:41:19.617" v="16" actId="20577"/>
          <ac:spMkLst>
            <pc:docMk/>
            <pc:sldMk cId="2820496012" sldId="261"/>
            <ac:spMk id="2" creationId="{00000000-0000-0000-0000-000000000000}"/>
          </ac:spMkLst>
        </pc:spChg>
      </pc:sldChg>
      <pc:sldChg chg="modSp mod">
        <pc:chgData name="Lauren Thompson" userId="dc5632fe-58df-45c2-ba21-a9202b2bf8c1" providerId="ADAL" clId="{7E443F1A-622E-46B7-8F14-1B4F844676B5}" dt="2022-10-13T18:01:30.986" v="17" actId="1076"/>
        <pc:sldMkLst>
          <pc:docMk/>
          <pc:sldMk cId="1785257894" sldId="316"/>
        </pc:sldMkLst>
        <pc:picChg chg="mod">
          <ac:chgData name="Lauren Thompson" userId="dc5632fe-58df-45c2-ba21-a9202b2bf8c1" providerId="ADAL" clId="{7E443F1A-622E-46B7-8F14-1B4F844676B5}" dt="2022-10-13T18:01:30.986" v="17" actId="1076"/>
          <ac:picMkLst>
            <pc:docMk/>
            <pc:sldMk cId="1785257894" sldId="316"/>
            <ac:picMk id="3" creationId="{08A0AC12-794D-435F-94AB-56EE8BA90BD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685613-ADFF-4141-B66C-A45235623B50}" type="datetimeFigureOut">
              <a:rPr lang="en-US" smtClean="0"/>
              <a:t>10/13/2022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92E8A8-05A8-499B-9FC4-E546163481AE}" type="slidenum">
              <a:rPr lang="en-US" smtClean="0"/>
              <a:t>‹#›</a:t>
            </a:fld>
            <a:endParaRPr lang="en-US"/>
          </a:p>
        </p:txBody>
      </p:sp>
    </p:spTree>
    <p:extLst>
      <p:ext uri="{BB962C8B-B14F-4D97-AF65-F5344CB8AC3E}">
        <p14:creationId xmlns:p14="http://schemas.microsoft.com/office/powerpoint/2010/main" val="104911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1F5199-F7F4-4FB2-A2CD-22A2CFC87608}" type="datetimeFigureOut">
              <a:rPr lang="en-US" smtClean="0"/>
              <a:t>10/13/2022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6C0744-2FEF-4441-821D-70180A370937}" type="slidenum">
              <a:rPr lang="en-US" smtClean="0"/>
              <a:t>‹#›</a:t>
            </a:fld>
            <a:endParaRPr lang="en-US"/>
          </a:p>
        </p:txBody>
      </p:sp>
    </p:spTree>
    <p:extLst>
      <p:ext uri="{BB962C8B-B14F-4D97-AF65-F5344CB8AC3E}">
        <p14:creationId xmlns:p14="http://schemas.microsoft.com/office/powerpoint/2010/main" val="127170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C0744-2FEF-4441-821D-70180A370937}" type="slidenum">
              <a:rPr lang="en-US" smtClean="0"/>
              <a:t>1</a:t>
            </a:fld>
            <a:endParaRPr lang="en-US"/>
          </a:p>
        </p:txBody>
      </p:sp>
    </p:spTree>
    <p:extLst>
      <p:ext uri="{BB962C8B-B14F-4D97-AF65-F5344CB8AC3E}">
        <p14:creationId xmlns:p14="http://schemas.microsoft.com/office/powerpoint/2010/main" val="486279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venirLTStd-Heavy"/>
              </a:rPr>
              <a:t>Number of Suicides in Canada, 2019</a:t>
            </a:r>
          </a:p>
          <a:p>
            <a:pPr algn="l"/>
            <a:r>
              <a:rPr lang="en-IN" sz="1800" b="0" i="0" u="none" strike="noStrike" baseline="0" dirty="0">
                <a:latin typeface="AvenirLTStd-Book"/>
              </a:rPr>
              <a:t>Source: Based on Centre for Suicide Prevention, “Suicide Stats for Canada, Provinces and Territories.” https://www.suicideinfo.ca/resource/suicide-stats-canada-provinces/</a:t>
            </a:r>
            <a:endParaRPr lang="en-IN" dirty="0"/>
          </a:p>
        </p:txBody>
      </p:sp>
      <p:sp>
        <p:nvSpPr>
          <p:cNvPr id="4" name="Slide Number Placeholder 3"/>
          <p:cNvSpPr>
            <a:spLocks noGrp="1"/>
          </p:cNvSpPr>
          <p:nvPr>
            <p:ph type="sldNum" sz="quarter" idx="5"/>
          </p:nvPr>
        </p:nvSpPr>
        <p:spPr/>
        <p:txBody>
          <a:bodyPr/>
          <a:lstStyle/>
          <a:p>
            <a:fld id="{556C0744-2FEF-4441-821D-70180A370937}" type="slidenum">
              <a:rPr lang="en-US" smtClean="0"/>
              <a:t>10</a:t>
            </a:fld>
            <a:endParaRPr lang="en-US"/>
          </a:p>
        </p:txBody>
      </p:sp>
    </p:spTree>
    <p:extLst>
      <p:ext uri="{BB962C8B-B14F-4D97-AF65-F5344CB8AC3E}">
        <p14:creationId xmlns:p14="http://schemas.microsoft.com/office/powerpoint/2010/main" val="638211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venirLTStd-Book"/>
              </a:rPr>
              <a:t>According to the homophily principle, friends and romantic partners tend to have similar interests and to come from similar backgrounds. This group of friends at a music festival shares an interest in music and fashion and probably comes from similar ethnic and class backgrounds. What similarities and dissimilarities can you find between you and your friends?</a:t>
            </a:r>
            <a:endParaRPr lang="en-IN" dirty="0"/>
          </a:p>
        </p:txBody>
      </p:sp>
      <p:sp>
        <p:nvSpPr>
          <p:cNvPr id="4" name="Slide Number Placeholder 3"/>
          <p:cNvSpPr>
            <a:spLocks noGrp="1"/>
          </p:cNvSpPr>
          <p:nvPr>
            <p:ph type="sldNum" sz="quarter" idx="5"/>
          </p:nvPr>
        </p:nvSpPr>
        <p:spPr/>
        <p:txBody>
          <a:bodyPr/>
          <a:lstStyle/>
          <a:p>
            <a:fld id="{556C0744-2FEF-4441-821D-70180A370937}" type="slidenum">
              <a:rPr lang="en-US" smtClean="0"/>
              <a:t>11</a:t>
            </a:fld>
            <a:endParaRPr lang="en-US"/>
          </a:p>
        </p:txBody>
      </p:sp>
    </p:spTree>
    <p:extLst>
      <p:ext uri="{BB962C8B-B14F-4D97-AF65-F5344CB8AC3E}">
        <p14:creationId xmlns:p14="http://schemas.microsoft.com/office/powerpoint/2010/main" val="823157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IN" dirty="0"/>
          </a:p>
        </p:txBody>
      </p:sp>
      <p:sp>
        <p:nvSpPr>
          <p:cNvPr id="4" name="Slide Number Placeholder 3"/>
          <p:cNvSpPr>
            <a:spLocks noGrp="1"/>
          </p:cNvSpPr>
          <p:nvPr>
            <p:ph type="sldNum" sz="quarter" idx="5"/>
          </p:nvPr>
        </p:nvSpPr>
        <p:spPr/>
        <p:txBody>
          <a:bodyPr/>
          <a:lstStyle/>
          <a:p>
            <a:fld id="{556C0744-2FEF-4441-821D-70180A370937}" type="slidenum">
              <a:rPr lang="en-US" smtClean="0"/>
              <a:t>2</a:t>
            </a:fld>
            <a:endParaRPr lang="en-US"/>
          </a:p>
        </p:txBody>
      </p:sp>
    </p:spTree>
    <p:extLst>
      <p:ext uri="{BB962C8B-B14F-4D97-AF65-F5344CB8AC3E}">
        <p14:creationId xmlns:p14="http://schemas.microsoft.com/office/powerpoint/2010/main" val="1385483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IN" dirty="0"/>
          </a:p>
        </p:txBody>
      </p:sp>
      <p:sp>
        <p:nvSpPr>
          <p:cNvPr id="4" name="Slide Number Placeholder 3"/>
          <p:cNvSpPr>
            <a:spLocks noGrp="1"/>
          </p:cNvSpPr>
          <p:nvPr>
            <p:ph type="sldNum" sz="quarter" idx="5"/>
          </p:nvPr>
        </p:nvSpPr>
        <p:spPr/>
        <p:txBody>
          <a:bodyPr/>
          <a:lstStyle/>
          <a:p>
            <a:fld id="{556C0744-2FEF-4441-821D-70180A370937}" type="slidenum">
              <a:rPr lang="en-US" smtClean="0"/>
              <a:t>3</a:t>
            </a:fld>
            <a:endParaRPr lang="en-US"/>
          </a:p>
        </p:txBody>
      </p:sp>
    </p:spTree>
    <p:extLst>
      <p:ext uri="{BB962C8B-B14F-4D97-AF65-F5344CB8AC3E}">
        <p14:creationId xmlns:p14="http://schemas.microsoft.com/office/powerpoint/2010/main" val="2883739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DA0000"/>
                </a:solidFill>
                <a:latin typeface="AvenirLTStd-Heavy"/>
              </a:rPr>
              <a:t>PHOTO 1.1 </a:t>
            </a:r>
            <a:r>
              <a:rPr lang="en-US" sz="1800" b="0" i="0" u="none" strike="noStrike" baseline="0" dirty="0">
                <a:solidFill>
                  <a:srgbClr val="000000"/>
                </a:solidFill>
                <a:latin typeface="AvenirLTStd-Book"/>
              </a:rPr>
              <a:t>The </a:t>
            </a:r>
            <a:r>
              <a:rPr lang="en-US" sz="1800" b="0" i="1" u="none" strike="noStrike" baseline="0" dirty="0">
                <a:solidFill>
                  <a:srgbClr val="000000"/>
                </a:solidFill>
                <a:latin typeface="AvenirLTStd-BookOblique"/>
              </a:rPr>
              <a:t>Harry Potter in Concert </a:t>
            </a:r>
            <a:r>
              <a:rPr lang="en-US" sz="1800" b="0" i="0" u="none" strike="noStrike" baseline="0" dirty="0">
                <a:solidFill>
                  <a:srgbClr val="000000"/>
                </a:solidFill>
                <a:latin typeface="AvenirLTStd-Book"/>
              </a:rPr>
              <a:t>series is an example of the merging of high and </a:t>
            </a:r>
            <a:r>
              <a:rPr lang="en-IN" sz="1800" b="0" i="0" u="none" strike="noStrike" baseline="0" dirty="0">
                <a:solidFill>
                  <a:srgbClr val="000000"/>
                </a:solidFill>
                <a:latin typeface="AvenirLTStd-Book"/>
              </a:rPr>
              <a:t>popular culture.</a:t>
            </a:r>
            <a:endParaRPr lang="en-IN" dirty="0"/>
          </a:p>
        </p:txBody>
      </p:sp>
      <p:sp>
        <p:nvSpPr>
          <p:cNvPr id="4" name="Slide Number Placeholder 3"/>
          <p:cNvSpPr>
            <a:spLocks noGrp="1"/>
          </p:cNvSpPr>
          <p:nvPr>
            <p:ph type="sldNum" sz="quarter" idx="5"/>
          </p:nvPr>
        </p:nvSpPr>
        <p:spPr/>
        <p:txBody>
          <a:bodyPr/>
          <a:lstStyle/>
          <a:p>
            <a:fld id="{556C0744-2FEF-4441-821D-70180A370937}" type="slidenum">
              <a:rPr lang="en-US" smtClean="0"/>
              <a:t>4</a:t>
            </a:fld>
            <a:endParaRPr lang="en-US"/>
          </a:p>
        </p:txBody>
      </p:sp>
    </p:spTree>
    <p:extLst>
      <p:ext uri="{BB962C8B-B14F-4D97-AF65-F5344CB8AC3E}">
        <p14:creationId xmlns:p14="http://schemas.microsoft.com/office/powerpoint/2010/main" val="3584646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DA0000"/>
                </a:solidFill>
                <a:latin typeface="AvenirLTStd-Heavy"/>
              </a:rPr>
              <a:t>PHOTO 1.2 </a:t>
            </a:r>
            <a:r>
              <a:rPr lang="en-US" sz="1800" b="0" i="0" u="none" strike="noStrike" baseline="0" dirty="0">
                <a:solidFill>
                  <a:srgbClr val="000000"/>
                </a:solidFill>
                <a:latin typeface="AvenirLTStd-Book"/>
              </a:rPr>
              <a:t>C. Wright Mills, the author of </a:t>
            </a:r>
            <a:r>
              <a:rPr lang="en-US" sz="1800" b="0" i="1" u="none" strike="noStrike" baseline="0" dirty="0">
                <a:solidFill>
                  <a:srgbClr val="000000"/>
                </a:solidFill>
                <a:latin typeface="AvenirLTStd-BookOblique"/>
              </a:rPr>
              <a:t>The Sociological Imagination</a:t>
            </a:r>
            <a:r>
              <a:rPr lang="en-US" sz="1800" b="0" i="0" u="none" strike="noStrike" baseline="0" dirty="0">
                <a:solidFill>
                  <a:srgbClr val="000000"/>
                </a:solidFill>
                <a:latin typeface="AvenirLTStd-Book"/>
              </a:rPr>
              <a:t>, is pictured here on his motorcycle. Using the sociological imagination, we can see how society as a whole can shape our individual experiences and how our own personal biographies are related to larger historical </a:t>
            </a:r>
            <a:r>
              <a:rPr lang="en-IN" sz="1800" b="0" i="0" u="none" strike="noStrike" baseline="0" dirty="0">
                <a:solidFill>
                  <a:srgbClr val="000000"/>
                </a:solidFill>
                <a:latin typeface="AvenirLTStd-Book"/>
              </a:rPr>
              <a:t>processes.</a:t>
            </a:r>
            <a:endParaRPr lang="en-IN" dirty="0"/>
          </a:p>
        </p:txBody>
      </p:sp>
      <p:sp>
        <p:nvSpPr>
          <p:cNvPr id="4" name="Slide Number Placeholder 3"/>
          <p:cNvSpPr>
            <a:spLocks noGrp="1"/>
          </p:cNvSpPr>
          <p:nvPr>
            <p:ph type="sldNum" sz="quarter" idx="5"/>
          </p:nvPr>
        </p:nvSpPr>
        <p:spPr/>
        <p:txBody>
          <a:bodyPr/>
          <a:lstStyle/>
          <a:p>
            <a:fld id="{556C0744-2FEF-4441-821D-70180A370937}" type="slidenum">
              <a:rPr lang="en-US" smtClean="0"/>
              <a:t>5</a:t>
            </a:fld>
            <a:endParaRPr lang="en-US"/>
          </a:p>
        </p:txBody>
      </p:sp>
    </p:spTree>
    <p:extLst>
      <p:ext uri="{BB962C8B-B14F-4D97-AF65-F5344CB8AC3E}">
        <p14:creationId xmlns:p14="http://schemas.microsoft.com/office/powerpoint/2010/main" val="4284452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venirLTStd-Book"/>
              </a:rPr>
              <a:t>Socially “awkward” </a:t>
            </a:r>
            <a:r>
              <a:rPr lang="en-US" sz="1800" b="0" i="0" u="none" strike="noStrike" baseline="0" dirty="0" err="1">
                <a:latin typeface="AvenirLTStd-Book"/>
              </a:rPr>
              <a:t>behaviours</a:t>
            </a:r>
            <a:r>
              <a:rPr lang="en-US" sz="1800" b="0" i="0" u="none" strike="noStrike" baseline="0" dirty="0">
                <a:latin typeface="AvenirLTStd-Book"/>
              </a:rPr>
              <a:t> can inspire sociologists to ask what we consider “normal” or “acceptable” </a:t>
            </a:r>
            <a:r>
              <a:rPr lang="en-US" sz="1800" b="0" i="0" u="none" strike="noStrike" baseline="0" dirty="0" err="1">
                <a:latin typeface="AvenirLTStd-Book"/>
              </a:rPr>
              <a:t>behaviours</a:t>
            </a:r>
            <a:r>
              <a:rPr lang="en-US" sz="1800" b="0" i="0" u="none" strike="noStrike" baseline="0" dirty="0">
                <a:latin typeface="AvenirLTStd-Book"/>
              </a:rPr>
              <a:t>. Tina Belcher, from </a:t>
            </a:r>
            <a:r>
              <a:rPr lang="en-US" sz="1800" b="0" i="1" u="none" strike="noStrike" baseline="0" dirty="0">
                <a:latin typeface="AvenirLTStd-BookOblique"/>
              </a:rPr>
              <a:t>Bob’s Burgers</a:t>
            </a:r>
            <a:r>
              <a:rPr lang="en-US" sz="1800" b="0" i="0" u="none" strike="noStrike" baseline="0" dirty="0">
                <a:latin typeface="AvenirLTStd-Book"/>
              </a:rPr>
              <a:t>, often engages in unusual </a:t>
            </a:r>
            <a:r>
              <a:rPr lang="en-US" sz="1800" b="0" i="0" u="none" strike="noStrike" baseline="0" dirty="0" err="1">
                <a:latin typeface="AvenirLTStd-Book"/>
              </a:rPr>
              <a:t>behaviour</a:t>
            </a:r>
            <a:r>
              <a:rPr lang="en-US" sz="1800" b="0" i="0" u="none" strike="noStrike" baseline="0" dirty="0">
                <a:latin typeface="AvenirLTStd-Book"/>
              </a:rPr>
              <a:t>, which lead to humorous incidents on the show. What are some of the unspoken social rules that you must follow in your life as a student to appear normal?</a:t>
            </a:r>
            <a:endParaRPr lang="en-IN" dirty="0"/>
          </a:p>
        </p:txBody>
      </p:sp>
      <p:sp>
        <p:nvSpPr>
          <p:cNvPr id="4" name="Slide Number Placeholder 3"/>
          <p:cNvSpPr>
            <a:spLocks noGrp="1"/>
          </p:cNvSpPr>
          <p:nvPr>
            <p:ph type="sldNum" sz="quarter" idx="5"/>
          </p:nvPr>
        </p:nvSpPr>
        <p:spPr/>
        <p:txBody>
          <a:bodyPr/>
          <a:lstStyle/>
          <a:p>
            <a:fld id="{556C0744-2FEF-4441-821D-70180A370937}" type="slidenum">
              <a:rPr lang="en-US" smtClean="0"/>
              <a:t>6</a:t>
            </a:fld>
            <a:endParaRPr lang="en-US"/>
          </a:p>
        </p:txBody>
      </p:sp>
    </p:spTree>
    <p:extLst>
      <p:ext uri="{BB962C8B-B14F-4D97-AF65-F5344CB8AC3E}">
        <p14:creationId xmlns:p14="http://schemas.microsoft.com/office/powerpoint/2010/main" val="731224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800" b="0" i="0" u="none" strike="noStrike" baseline="0" dirty="0">
                <a:solidFill>
                  <a:srgbClr val="DA0000"/>
                </a:solidFill>
                <a:latin typeface="AvenirLTStd-Heavy"/>
              </a:rPr>
              <a:t>PHOTO 1.3 </a:t>
            </a:r>
            <a:r>
              <a:rPr lang="en-IN" sz="1800" b="0" i="0" u="none" strike="noStrike" baseline="0" dirty="0">
                <a:solidFill>
                  <a:srgbClr val="000000"/>
                </a:solidFill>
                <a:latin typeface="AvenirLTStd-Book"/>
              </a:rPr>
              <a:t>Prime Minister Justin Trudeau meets with </a:t>
            </a:r>
            <a:r>
              <a:rPr lang="en-IN" sz="1800" b="0" i="0" u="none" strike="noStrike" baseline="0" dirty="0" err="1">
                <a:solidFill>
                  <a:srgbClr val="000000"/>
                </a:solidFill>
                <a:latin typeface="AvenirLTStd-Book"/>
              </a:rPr>
              <a:t>Tk’emlúps</a:t>
            </a:r>
            <a:r>
              <a:rPr lang="en-IN" sz="1800" b="0" i="0" u="none" strike="noStrike" baseline="0" dirty="0">
                <a:solidFill>
                  <a:srgbClr val="000000"/>
                </a:solidFill>
                <a:latin typeface="AvenirLTStd-Book"/>
              </a:rPr>
              <a:t> </a:t>
            </a:r>
            <a:r>
              <a:rPr lang="en-IN" sz="1800" b="0" i="0" u="none" strike="noStrike" baseline="0" dirty="0" err="1">
                <a:solidFill>
                  <a:srgbClr val="000000"/>
                </a:solidFill>
                <a:latin typeface="AvenirLTStd-Book"/>
              </a:rPr>
              <a:t>te</a:t>
            </a:r>
            <a:r>
              <a:rPr lang="en-IN" sz="1800" b="0" i="0" u="none" strike="noStrike" baseline="0" dirty="0">
                <a:solidFill>
                  <a:srgbClr val="000000"/>
                </a:solidFill>
                <a:latin typeface="AvenirLTStd-Book"/>
              </a:rPr>
              <a:t> </a:t>
            </a:r>
            <a:r>
              <a:rPr lang="en-IN" sz="1800" b="0" i="0" u="none" strike="noStrike" baseline="0" dirty="0" err="1">
                <a:solidFill>
                  <a:srgbClr val="000000"/>
                </a:solidFill>
                <a:latin typeface="AvenirLTStd-Book"/>
              </a:rPr>
              <a:t>Secwépemc</a:t>
            </a:r>
            <a:r>
              <a:rPr lang="en-IN" sz="1800" b="0" i="0" u="none" strike="noStrike" baseline="0" dirty="0">
                <a:solidFill>
                  <a:srgbClr val="000000"/>
                </a:solidFill>
                <a:latin typeface="AvenirLTStd-Book"/>
              </a:rPr>
              <a:t> Kukpi7 (chief) Rosanne </a:t>
            </a:r>
            <a:r>
              <a:rPr lang="en-US" sz="1800" b="0" i="0" u="none" strike="noStrike" baseline="0" dirty="0">
                <a:solidFill>
                  <a:srgbClr val="000000"/>
                </a:solidFill>
                <a:latin typeface="AvenirLTStd-Book"/>
              </a:rPr>
              <a:t>Casimir. This meeting between one governing leader and another highlights the complexity and multifaceted nature of institutions such as governments.</a:t>
            </a:r>
            <a:endParaRPr lang="en-IN" dirty="0"/>
          </a:p>
        </p:txBody>
      </p:sp>
      <p:sp>
        <p:nvSpPr>
          <p:cNvPr id="4" name="Slide Number Placeholder 3"/>
          <p:cNvSpPr>
            <a:spLocks noGrp="1"/>
          </p:cNvSpPr>
          <p:nvPr>
            <p:ph type="sldNum" sz="quarter" idx="5"/>
          </p:nvPr>
        </p:nvSpPr>
        <p:spPr/>
        <p:txBody>
          <a:bodyPr/>
          <a:lstStyle/>
          <a:p>
            <a:fld id="{556C0744-2FEF-4441-821D-70180A370937}" type="slidenum">
              <a:rPr lang="en-US" smtClean="0"/>
              <a:t>7</a:t>
            </a:fld>
            <a:endParaRPr lang="en-US"/>
          </a:p>
        </p:txBody>
      </p:sp>
    </p:spTree>
    <p:extLst>
      <p:ext uri="{BB962C8B-B14F-4D97-AF65-F5344CB8AC3E}">
        <p14:creationId xmlns:p14="http://schemas.microsoft.com/office/powerpoint/2010/main" val="1614018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DA0000"/>
                </a:solidFill>
                <a:latin typeface="AvenirLTStd-Heavy"/>
              </a:rPr>
              <a:t>PHOTO 1.4 </a:t>
            </a:r>
            <a:r>
              <a:rPr lang="en-US" sz="1800" b="0" i="0" u="none" strike="noStrike" baseline="0" dirty="0">
                <a:solidFill>
                  <a:srgbClr val="000000"/>
                </a:solidFill>
                <a:latin typeface="AvenirLTStd-Book"/>
              </a:rPr>
              <a:t>The Coexist image shows a more inclusive way of thinking about religion in the modern</a:t>
            </a:r>
          </a:p>
          <a:p>
            <a:pPr algn="l"/>
            <a:r>
              <a:rPr lang="en-US" sz="1800" b="0" i="0" u="none" strike="noStrike" baseline="0" dirty="0">
                <a:solidFill>
                  <a:srgbClr val="000000"/>
                </a:solidFill>
                <a:latin typeface="AvenirLTStd-Book"/>
              </a:rPr>
              <a:t>age, highlighting how people from different religions, and those who are not religious, can share values and live together peacefully. Clearly, this message is important, but is it convincing and effective?</a:t>
            </a:r>
            <a:endParaRPr lang="en-IN" dirty="0"/>
          </a:p>
        </p:txBody>
      </p:sp>
      <p:sp>
        <p:nvSpPr>
          <p:cNvPr id="4" name="Slide Number Placeholder 3"/>
          <p:cNvSpPr>
            <a:spLocks noGrp="1"/>
          </p:cNvSpPr>
          <p:nvPr>
            <p:ph type="sldNum" sz="quarter" idx="5"/>
          </p:nvPr>
        </p:nvSpPr>
        <p:spPr/>
        <p:txBody>
          <a:bodyPr/>
          <a:lstStyle/>
          <a:p>
            <a:fld id="{556C0744-2FEF-4441-821D-70180A370937}" type="slidenum">
              <a:rPr lang="en-US" smtClean="0"/>
              <a:t>8</a:t>
            </a:fld>
            <a:endParaRPr lang="en-US"/>
          </a:p>
        </p:txBody>
      </p:sp>
    </p:spTree>
    <p:extLst>
      <p:ext uri="{BB962C8B-B14F-4D97-AF65-F5344CB8AC3E}">
        <p14:creationId xmlns:p14="http://schemas.microsoft.com/office/powerpoint/2010/main" val="3598345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venirLTStd-Book"/>
              </a:rPr>
              <a:t>Who is in this classroom and who is not? To what extent does this photo depict the ethnic, class, and gender makeup of your class?</a:t>
            </a:r>
            <a:endParaRPr lang="en-IN" dirty="0"/>
          </a:p>
        </p:txBody>
      </p:sp>
      <p:sp>
        <p:nvSpPr>
          <p:cNvPr id="4" name="Slide Number Placeholder 3"/>
          <p:cNvSpPr>
            <a:spLocks noGrp="1"/>
          </p:cNvSpPr>
          <p:nvPr>
            <p:ph type="sldNum" sz="quarter" idx="5"/>
          </p:nvPr>
        </p:nvSpPr>
        <p:spPr/>
        <p:txBody>
          <a:bodyPr/>
          <a:lstStyle/>
          <a:p>
            <a:fld id="{556C0744-2FEF-4441-821D-70180A370937}" type="slidenum">
              <a:rPr lang="en-US" smtClean="0"/>
              <a:t>9</a:t>
            </a:fld>
            <a:endParaRPr lang="en-US"/>
          </a:p>
        </p:txBody>
      </p:sp>
    </p:spTree>
    <p:extLst>
      <p:ext uri="{BB962C8B-B14F-4D97-AF65-F5344CB8AC3E}">
        <p14:creationId xmlns:p14="http://schemas.microsoft.com/office/powerpoint/2010/main" val="1621753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0575" y="586409"/>
            <a:ext cx="11317356" cy="566530"/>
          </a:xfrm>
          <a:prstGeom prst="rect">
            <a:avLst/>
          </a:prstGeom>
        </p:spPr>
        <p:txBody>
          <a:bodyPr vert="horz" lIns="91440" tIns="45720" rIns="91440" bIns="45720" rtlCol="0" anchor="t">
            <a:normAutofit/>
          </a:bodyPr>
          <a:lstStyle>
            <a:lvl1pPr algn="ctr">
              <a:defRPr sz="3600" b="1" i="1"/>
            </a:lvl1pPr>
          </a:lstStyle>
          <a:p>
            <a:r>
              <a:rPr lang="en-US" dirty="0"/>
              <a:t>Title</a:t>
            </a:r>
          </a:p>
        </p:txBody>
      </p:sp>
      <p:sp>
        <p:nvSpPr>
          <p:cNvPr id="11" name="Text Placeholder 10"/>
          <p:cNvSpPr>
            <a:spLocks noGrp="1"/>
          </p:cNvSpPr>
          <p:nvPr>
            <p:ph type="body" sz="quarter" idx="11"/>
          </p:nvPr>
        </p:nvSpPr>
        <p:spPr>
          <a:xfrm>
            <a:off x="450851" y="1152525"/>
            <a:ext cx="11317816" cy="477838"/>
          </a:xfrm>
          <a:prstGeom prst="rect">
            <a:avLst/>
          </a:prstGeom>
        </p:spPr>
        <p:txBody>
          <a:bodyPr/>
          <a:lstStyle>
            <a:lvl1pPr marL="0" indent="0" algn="ctr">
              <a:buNone/>
              <a:defRPr sz="2400">
                <a:solidFill>
                  <a:srgbClr val="1F497D"/>
                </a:solidFill>
              </a:defRPr>
            </a:lvl1pPr>
          </a:lstStyle>
          <a:p>
            <a:pPr lvl="0"/>
            <a:r>
              <a:rPr lang="en-US"/>
              <a:t>Edit Master text styles</a:t>
            </a:r>
          </a:p>
        </p:txBody>
      </p:sp>
      <p:sp>
        <p:nvSpPr>
          <p:cNvPr id="6" name="Picture Placeholder 5"/>
          <p:cNvSpPr>
            <a:spLocks noGrp="1"/>
          </p:cNvSpPr>
          <p:nvPr>
            <p:ph type="pic" sz="quarter" idx="10"/>
          </p:nvPr>
        </p:nvSpPr>
        <p:spPr>
          <a:xfrm>
            <a:off x="3710609" y="1808921"/>
            <a:ext cx="4770784" cy="4283766"/>
          </a:xfrm>
          <a:prstGeom prst="rect">
            <a:avLst/>
          </a:prstGeom>
        </p:spPr>
        <p:txBody>
          <a:bodyPr/>
          <a:lstStyle/>
          <a:p>
            <a:r>
              <a:rPr lang="en-US"/>
              <a:t>Click icon to add picture</a:t>
            </a:r>
            <a:endParaRPr lang="en-US" dirty="0"/>
          </a:p>
        </p:txBody>
      </p:sp>
      <p:pic>
        <p:nvPicPr>
          <p:cNvPr id="5" name="Picture 4" descr="Oxford University Press logo">
            <a:extLst>
              <a:ext uri="{FF2B5EF4-FFF2-40B4-BE49-F238E27FC236}">
                <a16:creationId xmlns:a16="http://schemas.microsoft.com/office/drawing/2014/main" id="{8590439F-3AAE-4FE6-B28E-69B3789AD63F}"/>
              </a:ext>
            </a:extLst>
          </p:cNvPr>
          <p:cNvPicPr>
            <a:picLocks noChangeAspect="1"/>
          </p:cNvPicPr>
          <p:nvPr userDrawn="1"/>
        </p:nvPicPr>
        <p:blipFill>
          <a:blip r:embed="rId2"/>
          <a:stretch>
            <a:fillRect/>
          </a:stretch>
        </p:blipFill>
        <p:spPr>
          <a:xfrm>
            <a:off x="0" y="5976152"/>
            <a:ext cx="2505812" cy="881848"/>
          </a:xfrm>
          <a:prstGeom prst="rect">
            <a:avLst/>
          </a:prstGeom>
        </p:spPr>
      </p:pic>
    </p:spTree>
    <p:extLst>
      <p:ext uri="{BB962C8B-B14F-4D97-AF65-F5344CB8AC3E}">
        <p14:creationId xmlns:p14="http://schemas.microsoft.com/office/powerpoint/2010/main" val="1804650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875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43866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EB49-10B0-434E-B9A9-AEEABF0BE468}"/>
              </a:ext>
            </a:extLst>
          </p:cNvPr>
          <p:cNvSpPr>
            <a:spLocks noGrp="1"/>
          </p:cNvSpPr>
          <p:nvPr>
            <p:ph type="title"/>
          </p:nvPr>
        </p:nvSpPr>
        <p:spPr/>
        <p:txBody>
          <a:bodyPr/>
          <a:lstStyle/>
          <a:p>
            <a:r>
              <a:rPr lang="en-US"/>
              <a:t>Click to edit Master title style</a:t>
            </a:r>
          </a:p>
        </p:txBody>
      </p:sp>
      <p:sp>
        <p:nvSpPr>
          <p:cNvPr id="4" name="Table Placeholder 3">
            <a:extLst>
              <a:ext uri="{FF2B5EF4-FFF2-40B4-BE49-F238E27FC236}">
                <a16:creationId xmlns:a16="http://schemas.microsoft.com/office/drawing/2014/main" id="{143F8EF5-4C16-48DE-A586-E7CCF94F9F03}"/>
              </a:ext>
            </a:extLst>
          </p:cNvPr>
          <p:cNvSpPr>
            <a:spLocks noGrp="1"/>
          </p:cNvSpPr>
          <p:nvPr>
            <p:ph type="tbl" sz="quarter" idx="10"/>
          </p:nvPr>
        </p:nvSpPr>
        <p:spPr>
          <a:xfrm>
            <a:off x="1366838" y="808037"/>
            <a:ext cx="9759950" cy="5045832"/>
          </a:xfrm>
        </p:spPr>
        <p:txBody>
          <a:bodyPr/>
          <a:lstStyle/>
          <a:p>
            <a:endParaRPr lang="en-US"/>
          </a:p>
        </p:txBody>
      </p:sp>
      <p:sp>
        <p:nvSpPr>
          <p:cNvPr id="6" name="Text Placeholder 5">
            <a:extLst>
              <a:ext uri="{FF2B5EF4-FFF2-40B4-BE49-F238E27FC236}">
                <a16:creationId xmlns:a16="http://schemas.microsoft.com/office/drawing/2014/main" id="{F24482F5-5C68-40F1-BAC8-3387D676EB94}"/>
              </a:ext>
            </a:extLst>
          </p:cNvPr>
          <p:cNvSpPr>
            <a:spLocks noGrp="1"/>
          </p:cNvSpPr>
          <p:nvPr>
            <p:ph type="body" sz="quarter" idx="11"/>
          </p:nvPr>
        </p:nvSpPr>
        <p:spPr>
          <a:xfrm>
            <a:off x="1366838" y="5973510"/>
            <a:ext cx="9759950" cy="503490"/>
          </a:xfr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408717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gur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A7EB-3577-43FD-9B2D-BCEA4F83C945}"/>
              </a:ext>
            </a:extLst>
          </p:cNvPr>
          <p:cNvSpPr>
            <a:spLocks noGrp="1"/>
          </p:cNvSpPr>
          <p:nvPr>
            <p:ph type="title"/>
          </p:nvPr>
        </p:nvSpPr>
        <p:spPr/>
        <p:txBody>
          <a:bodyPr/>
          <a:lstStyle/>
          <a:p>
            <a:r>
              <a:rPr lang="en-US" dirty="0"/>
              <a:t>Click to edit Master title style</a:t>
            </a:r>
          </a:p>
        </p:txBody>
      </p:sp>
      <p:sp>
        <p:nvSpPr>
          <p:cNvPr id="4" name="Picture Placeholder 3">
            <a:extLst>
              <a:ext uri="{FF2B5EF4-FFF2-40B4-BE49-F238E27FC236}">
                <a16:creationId xmlns:a16="http://schemas.microsoft.com/office/drawing/2014/main" id="{F94AFEAB-6CC2-4F6A-8644-10935AED3A26}"/>
              </a:ext>
            </a:extLst>
          </p:cNvPr>
          <p:cNvSpPr>
            <a:spLocks noGrp="1"/>
          </p:cNvSpPr>
          <p:nvPr>
            <p:ph type="pic" sz="quarter" idx="10"/>
          </p:nvPr>
        </p:nvSpPr>
        <p:spPr>
          <a:xfrm>
            <a:off x="111096" y="512748"/>
            <a:ext cx="11947020" cy="6076059"/>
          </a:xfrm>
        </p:spPr>
        <p:txBody>
          <a:bodyPr/>
          <a:lstStyle/>
          <a:p>
            <a:endParaRPr lang="en-US"/>
          </a:p>
        </p:txBody>
      </p:sp>
    </p:spTree>
    <p:extLst>
      <p:ext uri="{BB962C8B-B14F-4D97-AF65-F5344CB8AC3E}">
        <p14:creationId xmlns:p14="http://schemas.microsoft.com/office/powerpoint/2010/main" val="354431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EB49-10B0-434E-B9A9-AEEABF0BE468}"/>
              </a:ext>
            </a:extLst>
          </p:cNvPr>
          <p:cNvSpPr>
            <a:spLocks noGrp="1"/>
          </p:cNvSpPr>
          <p:nvPr>
            <p:ph type="title"/>
          </p:nvPr>
        </p:nvSpPr>
        <p:spPr/>
        <p:txBody>
          <a:bodyPr/>
          <a:lstStyle/>
          <a:p>
            <a:r>
              <a:rPr lang="en-US"/>
              <a:t>Click to edit Master title style</a:t>
            </a:r>
          </a:p>
        </p:txBody>
      </p:sp>
      <p:sp>
        <p:nvSpPr>
          <p:cNvPr id="4" name="Table Placeholder 3">
            <a:extLst>
              <a:ext uri="{FF2B5EF4-FFF2-40B4-BE49-F238E27FC236}">
                <a16:creationId xmlns:a16="http://schemas.microsoft.com/office/drawing/2014/main" id="{143F8EF5-4C16-48DE-A586-E7CCF94F9F03}"/>
              </a:ext>
            </a:extLst>
          </p:cNvPr>
          <p:cNvSpPr>
            <a:spLocks noGrp="1"/>
          </p:cNvSpPr>
          <p:nvPr>
            <p:ph type="tbl" sz="quarter" idx="10"/>
          </p:nvPr>
        </p:nvSpPr>
        <p:spPr>
          <a:xfrm>
            <a:off x="1366838" y="808037"/>
            <a:ext cx="9759950" cy="5045832"/>
          </a:xfrm>
        </p:spPr>
        <p:txBody>
          <a:bodyPr/>
          <a:lstStyle/>
          <a:p>
            <a:endParaRPr lang="en-US"/>
          </a:p>
        </p:txBody>
      </p:sp>
      <p:sp>
        <p:nvSpPr>
          <p:cNvPr id="6" name="Text Placeholder 5">
            <a:extLst>
              <a:ext uri="{FF2B5EF4-FFF2-40B4-BE49-F238E27FC236}">
                <a16:creationId xmlns:a16="http://schemas.microsoft.com/office/drawing/2014/main" id="{F24482F5-5C68-40F1-BAC8-3387D676EB94}"/>
              </a:ext>
            </a:extLst>
          </p:cNvPr>
          <p:cNvSpPr>
            <a:spLocks noGrp="1"/>
          </p:cNvSpPr>
          <p:nvPr>
            <p:ph type="body" sz="quarter" idx="11"/>
          </p:nvPr>
        </p:nvSpPr>
        <p:spPr>
          <a:xfrm>
            <a:off x="1366838" y="5973510"/>
            <a:ext cx="9759950" cy="503490"/>
          </a:xfrm>
        </p:spPr>
        <p:txBody>
          <a:bodyPr>
            <a:no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5310350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ti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E61D60-431D-4A54-BAD5-CA1C8D6D754C}"/>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822" y="2792"/>
            <a:ext cx="12191178" cy="6858137"/>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0"/>
            <a:r>
              <a:rPr lang="en-US" dirty="0"/>
              <a:t>Click to edit Master text styles</a:t>
            </a:r>
          </a:p>
        </p:txBody>
      </p:sp>
      <p:sp>
        <p:nvSpPr>
          <p:cNvPr id="9" name="TextBox 8"/>
          <p:cNvSpPr txBox="1">
            <a:spLocks noChangeArrowheads="1"/>
          </p:cNvSpPr>
          <p:nvPr userDrawn="1"/>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2023 Oxford University Press</a:t>
            </a:r>
          </a:p>
        </p:txBody>
      </p:sp>
    </p:spTree>
    <p:extLst>
      <p:ext uri="{BB962C8B-B14F-4D97-AF65-F5344CB8AC3E}">
        <p14:creationId xmlns:p14="http://schemas.microsoft.com/office/powerpoint/2010/main" val="839490661"/>
      </p:ext>
    </p:extLst>
  </p:cSld>
  <p:clrMap bg1="lt1" tx1="dk1" bg2="lt2" tx2="dk2" accent1="accent1" accent2="accent2" accent3="accent3" accent4="accent4" accent5="accent5" accent6="accent6" hlink="hlink" folHlink="folHlink"/>
  <p:sldLayoutIdLst>
    <p:sldLayoutId id="2147483673" r:id="rId1"/>
    <p:sldLayoutId id="2147483652" r:id="rId2"/>
    <p:sldLayoutId id="2147483654" r:id="rId3"/>
    <p:sldLayoutId id="2147483678" r:id="rId4"/>
  </p:sldLayoutIdLst>
  <p:txStyles>
    <p:titleStyle>
      <a:lvl1pPr algn="ctr" defTabSz="914400" rtl="0" eaLnBrk="1" latinLnBrk="0" hangingPunct="1">
        <a:spcBef>
          <a:spcPct val="0"/>
        </a:spcBef>
        <a:buNone/>
        <a:defRPr sz="36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369332"/>
          </a:xfrm>
          <a:prstGeom prst="rect">
            <a:avLst/>
          </a:prstGeom>
          <a:solidFill>
            <a:srgbClr val="001A47"/>
          </a:solidFill>
        </p:spPr>
        <p:txBody>
          <a:bodyPr vert="horz" lIns="91440" tIns="45720" rIns="91440" bIns="45720" rtlCol="0" anchor="t" anchorCtr="0">
            <a:spAutoFit/>
          </a:bodyPr>
          <a:lstStyle/>
          <a:p>
            <a:r>
              <a:rPr lang="en-US" dirty="0"/>
              <a:t>Click to edit Master title style</a:t>
            </a:r>
          </a:p>
        </p:txBody>
      </p:sp>
      <p:sp>
        <p:nvSpPr>
          <p:cNvPr id="4" name="Text Placeholder 3">
            <a:extLst>
              <a:ext uri="{FF2B5EF4-FFF2-40B4-BE49-F238E27FC236}">
                <a16:creationId xmlns:a16="http://schemas.microsoft.com/office/drawing/2014/main" id="{98CCD7AE-E6DE-4592-894F-F3E075B9E6C8}"/>
              </a:ext>
            </a:extLst>
          </p:cNvPr>
          <p:cNvSpPr>
            <a:spLocks noGrp="1"/>
          </p:cNvSpPr>
          <p:nvPr>
            <p:ph type="body" idx="1"/>
          </p:nvPr>
        </p:nvSpPr>
        <p:spPr>
          <a:xfrm>
            <a:off x="838200" y="952107"/>
            <a:ext cx="10515600" cy="52248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B9A352A1-3B59-4F46-8B27-7104614BE002}"/>
              </a:ext>
            </a:extLst>
          </p:cNvPr>
          <p:cNvSpPr txBox="1">
            <a:spLocks noChangeArrowheads="1"/>
          </p:cNvSpPr>
          <p:nvPr userDrawn="1"/>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2023 Oxford University Press</a:t>
            </a:r>
          </a:p>
        </p:txBody>
      </p:sp>
    </p:spTree>
    <p:extLst>
      <p:ext uri="{BB962C8B-B14F-4D97-AF65-F5344CB8AC3E}">
        <p14:creationId xmlns:p14="http://schemas.microsoft.com/office/powerpoint/2010/main" val="3579565259"/>
      </p:ext>
    </p:extLst>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l" defTabSz="914400" rtl="0" eaLnBrk="1" latinLnBrk="0" hangingPunct="1">
        <a:spcBef>
          <a:spcPct val="0"/>
        </a:spcBef>
        <a:buNone/>
        <a:defRPr sz="18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75" y="586408"/>
            <a:ext cx="11317356" cy="899491"/>
          </a:xfrm>
        </p:spPr>
        <p:txBody>
          <a:bodyPr>
            <a:normAutofit fontScale="90000"/>
          </a:bodyPr>
          <a:lstStyle/>
          <a:p>
            <a:r>
              <a:rPr lang="en-US" b="1" dirty="0"/>
              <a:t>Imagining Sociology</a:t>
            </a:r>
            <a:br>
              <a:rPr lang="en-US" b="1" dirty="0"/>
            </a:br>
            <a:r>
              <a:rPr lang="en-US" sz="2900" b="0" dirty="0"/>
              <a:t>An Introduction with Readings</a:t>
            </a:r>
            <a:r>
              <a:rPr lang="en-US" sz="2900" b="0"/>
              <a:t>, Third Edition</a:t>
            </a:r>
            <a:br>
              <a:rPr lang="en-US" b="1" dirty="0"/>
            </a:br>
            <a:endParaRPr lang="en-US" sz="2900" b="1" i="0" dirty="0"/>
          </a:p>
        </p:txBody>
      </p:sp>
      <p:sp>
        <p:nvSpPr>
          <p:cNvPr id="4" name="Text Placeholder 3"/>
          <p:cNvSpPr>
            <a:spLocks noGrp="1"/>
          </p:cNvSpPr>
          <p:nvPr>
            <p:ph type="body" sz="quarter" idx="11"/>
          </p:nvPr>
        </p:nvSpPr>
        <p:spPr>
          <a:xfrm>
            <a:off x="450851" y="1476375"/>
            <a:ext cx="11317816" cy="477838"/>
          </a:xfrm>
        </p:spPr>
        <p:txBody>
          <a:bodyPr/>
          <a:lstStyle/>
          <a:p>
            <a:r>
              <a:rPr lang="en-US" dirty="0"/>
              <a:t>by </a:t>
            </a:r>
            <a:r>
              <a:rPr lang="pt-BR" dirty="0"/>
              <a:t>Catherine Corrigall-Brown</a:t>
            </a:r>
            <a:endParaRPr lang="en-US" dirty="0"/>
          </a:p>
        </p:txBody>
      </p:sp>
      <p:pic>
        <p:nvPicPr>
          <p:cNvPr id="8" name="Picture Placeholder 7" title="Cover">
            <a:extLst>
              <a:ext uri="{FF2B5EF4-FFF2-40B4-BE49-F238E27FC236}">
                <a16:creationId xmlns:a16="http://schemas.microsoft.com/office/drawing/2014/main" id="{3C56F26D-84E7-4578-9ED6-ACB6F71FF233}"/>
              </a:ext>
            </a:extLst>
          </p:cNvPr>
          <p:cNvPicPr>
            <a:picLocks noGrp="1" noChangeAspect="1"/>
          </p:cNvPicPr>
          <p:nvPr>
            <p:ph type="pic" sz="quarter" idx="10"/>
          </p:nvPr>
        </p:nvPicPr>
        <p:blipFill>
          <a:blip r:embed="rId3"/>
          <a:srcRect/>
          <a:stretch/>
        </p:blipFill>
        <p:spPr>
          <a:xfrm>
            <a:off x="4378929" y="1955443"/>
            <a:ext cx="3434140" cy="4444182"/>
          </a:xfrm>
          <a:prstGeom prst="rect">
            <a:avLst/>
          </a:prstGeom>
        </p:spPr>
      </p:pic>
    </p:spTree>
    <p:extLst>
      <p:ext uri="{BB962C8B-B14F-4D97-AF65-F5344CB8AC3E}">
        <p14:creationId xmlns:p14="http://schemas.microsoft.com/office/powerpoint/2010/main" val="2820496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9332"/>
          </a:xfrm>
        </p:spPr>
        <p:txBody>
          <a:bodyPr/>
          <a:lstStyle/>
          <a:p>
            <a:r>
              <a:rPr lang="en-US" b="1" dirty="0"/>
              <a:t>Number of Suicides in Canada, 2019</a:t>
            </a:r>
          </a:p>
        </p:txBody>
      </p:sp>
      <p:pic>
        <p:nvPicPr>
          <p:cNvPr id="3" name="Picture 2" descr="A grouped histogram depicts the rate of suicide in Canada. The number of suicides in the age group 15 to 39 for men is 1100 and for women is 375. The number of suicides in the age group 40 to 59 for men is 1100, and for women is 350. The number of suicides in the age group 40 plus for men is 780, and for women is 210." title="Number of Suicides in Canada, 2019">
            <a:extLst>
              <a:ext uri="{FF2B5EF4-FFF2-40B4-BE49-F238E27FC236}">
                <a16:creationId xmlns:a16="http://schemas.microsoft.com/office/drawing/2014/main" id="{94298E7D-2D4F-4021-BA0B-F8A42E00F999}"/>
              </a:ext>
            </a:extLst>
          </p:cNvPr>
          <p:cNvPicPr>
            <a:picLocks noChangeAspect="1"/>
          </p:cNvPicPr>
          <p:nvPr/>
        </p:nvPicPr>
        <p:blipFill>
          <a:blip r:embed="rId3"/>
          <a:stretch>
            <a:fillRect/>
          </a:stretch>
        </p:blipFill>
        <p:spPr>
          <a:xfrm>
            <a:off x="2046212" y="1007226"/>
            <a:ext cx="8099577" cy="4843548"/>
          </a:xfrm>
          <a:prstGeom prst="rect">
            <a:avLst/>
          </a:prstGeom>
        </p:spPr>
      </p:pic>
    </p:spTree>
    <p:extLst>
      <p:ext uri="{BB962C8B-B14F-4D97-AF65-F5344CB8AC3E}">
        <p14:creationId xmlns:p14="http://schemas.microsoft.com/office/powerpoint/2010/main" val="466931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66B0AF-3B4E-4035-A571-513BC2D051C3}"/>
              </a:ext>
            </a:extLst>
          </p:cNvPr>
          <p:cNvSpPr>
            <a:spLocks noGrp="1"/>
          </p:cNvSpPr>
          <p:nvPr>
            <p:ph type="title"/>
          </p:nvPr>
        </p:nvSpPr>
        <p:spPr/>
        <p:txBody>
          <a:bodyPr/>
          <a:lstStyle/>
          <a:p>
            <a:pPr algn="l"/>
            <a:r>
              <a:rPr lang="en-US" dirty="0">
                <a:solidFill>
                  <a:schemeClr val="bg1"/>
                </a:solidFill>
              </a:rPr>
              <a:t>11</a:t>
            </a:r>
            <a:endParaRPr lang="en-IN" dirty="0">
              <a:solidFill>
                <a:schemeClr val="bg1"/>
              </a:solidFill>
            </a:endParaRPr>
          </a:p>
        </p:txBody>
      </p:sp>
      <p:pic>
        <p:nvPicPr>
          <p:cNvPr id="3" name="Picture 2" descr="A photo of three women sharing a laugh. Their faces are smeared with color powder.">
            <a:extLst>
              <a:ext uri="{FF2B5EF4-FFF2-40B4-BE49-F238E27FC236}">
                <a16:creationId xmlns:a16="http://schemas.microsoft.com/office/drawing/2014/main" id="{08A0AC12-794D-435F-94AB-56EE8BA90BDF}"/>
              </a:ext>
            </a:extLst>
          </p:cNvPr>
          <p:cNvPicPr>
            <a:picLocks noChangeAspect="1"/>
          </p:cNvPicPr>
          <p:nvPr/>
        </p:nvPicPr>
        <p:blipFill>
          <a:blip r:embed="rId3"/>
          <a:stretch>
            <a:fillRect/>
          </a:stretch>
        </p:blipFill>
        <p:spPr>
          <a:xfrm>
            <a:off x="2265268" y="872342"/>
            <a:ext cx="7661463" cy="5113317"/>
          </a:xfrm>
          <a:prstGeom prst="rect">
            <a:avLst/>
          </a:prstGeom>
        </p:spPr>
      </p:pic>
    </p:spTree>
    <p:extLst>
      <p:ext uri="{BB962C8B-B14F-4D97-AF65-F5344CB8AC3E}">
        <p14:creationId xmlns:p14="http://schemas.microsoft.com/office/powerpoint/2010/main" val="1785257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66B0AF-3B4E-4035-A571-513BC2D051C3}"/>
              </a:ext>
            </a:extLst>
          </p:cNvPr>
          <p:cNvSpPr>
            <a:spLocks noGrp="1"/>
          </p:cNvSpPr>
          <p:nvPr>
            <p:ph type="title"/>
          </p:nvPr>
        </p:nvSpPr>
        <p:spPr/>
        <p:txBody>
          <a:bodyPr/>
          <a:lstStyle/>
          <a:p>
            <a:pPr algn="l"/>
            <a:r>
              <a:rPr lang="en-US" dirty="0">
                <a:solidFill>
                  <a:schemeClr val="bg1"/>
                </a:solidFill>
              </a:rPr>
              <a:t>3</a:t>
            </a:r>
            <a:endParaRPr lang="en-IN" dirty="0">
              <a:solidFill>
                <a:schemeClr val="bg1"/>
              </a:solidFill>
            </a:endParaRPr>
          </a:p>
        </p:txBody>
      </p:sp>
      <p:pic>
        <p:nvPicPr>
          <p:cNvPr id="3" name="Picture 2" descr="A photo taken from above of a crowd on a segmented floor. The floor segments have different shapes, such as triangles, squares, and trapezium. The people are located at the intersection of the segments.">
            <a:extLst>
              <a:ext uri="{FF2B5EF4-FFF2-40B4-BE49-F238E27FC236}">
                <a16:creationId xmlns:a16="http://schemas.microsoft.com/office/drawing/2014/main" id="{4FCDC007-ADF9-4788-80FD-DCA1B0046F17}"/>
              </a:ext>
            </a:extLst>
          </p:cNvPr>
          <p:cNvPicPr>
            <a:picLocks noChangeAspect="1"/>
          </p:cNvPicPr>
          <p:nvPr/>
        </p:nvPicPr>
        <p:blipFill>
          <a:blip r:embed="rId3"/>
          <a:stretch>
            <a:fillRect/>
          </a:stretch>
        </p:blipFill>
        <p:spPr>
          <a:xfrm>
            <a:off x="2693797" y="667922"/>
            <a:ext cx="6804407" cy="5522157"/>
          </a:xfrm>
          <a:prstGeom prst="rect">
            <a:avLst/>
          </a:prstGeom>
        </p:spPr>
      </p:pic>
    </p:spTree>
    <p:extLst>
      <p:ext uri="{BB962C8B-B14F-4D97-AF65-F5344CB8AC3E}">
        <p14:creationId xmlns:p14="http://schemas.microsoft.com/office/powerpoint/2010/main" val="3361972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66B0AF-3B4E-4035-A571-513BC2D051C3}"/>
              </a:ext>
            </a:extLst>
          </p:cNvPr>
          <p:cNvSpPr>
            <a:spLocks noGrp="1"/>
          </p:cNvSpPr>
          <p:nvPr>
            <p:ph type="title"/>
          </p:nvPr>
        </p:nvSpPr>
        <p:spPr/>
        <p:txBody>
          <a:bodyPr/>
          <a:lstStyle/>
          <a:p>
            <a:pPr algn="l"/>
            <a:r>
              <a:rPr lang="en-US" dirty="0">
                <a:solidFill>
                  <a:schemeClr val="bg1"/>
                </a:solidFill>
              </a:rPr>
              <a:t>2</a:t>
            </a:r>
            <a:endParaRPr lang="en-IN" dirty="0">
              <a:solidFill>
                <a:schemeClr val="bg1"/>
              </a:solidFill>
            </a:endParaRPr>
          </a:p>
        </p:txBody>
      </p:sp>
      <p:pic>
        <p:nvPicPr>
          <p:cNvPr id="3" name="Picture 2" descr="A photo of multiple mirrors arranged together. A reflection of a man sitting on a staircase is depicted in the mirror.">
            <a:extLst>
              <a:ext uri="{FF2B5EF4-FFF2-40B4-BE49-F238E27FC236}">
                <a16:creationId xmlns:a16="http://schemas.microsoft.com/office/drawing/2014/main" id="{E19571E9-F0D7-4770-8F74-1047732FA502}"/>
              </a:ext>
            </a:extLst>
          </p:cNvPr>
          <p:cNvPicPr>
            <a:picLocks noChangeAspect="1"/>
          </p:cNvPicPr>
          <p:nvPr/>
        </p:nvPicPr>
        <p:blipFill>
          <a:blip r:embed="rId3"/>
          <a:stretch>
            <a:fillRect/>
          </a:stretch>
        </p:blipFill>
        <p:spPr>
          <a:xfrm>
            <a:off x="2060448" y="853440"/>
            <a:ext cx="8071104" cy="5151120"/>
          </a:xfrm>
          <a:prstGeom prst="rect">
            <a:avLst/>
          </a:prstGeom>
        </p:spPr>
      </p:pic>
    </p:spTree>
    <p:extLst>
      <p:ext uri="{BB962C8B-B14F-4D97-AF65-F5344CB8AC3E}">
        <p14:creationId xmlns:p14="http://schemas.microsoft.com/office/powerpoint/2010/main" val="508775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9332"/>
          </a:xfrm>
        </p:spPr>
        <p:txBody>
          <a:bodyPr/>
          <a:lstStyle/>
          <a:p>
            <a:r>
              <a:rPr lang="en-US" b="1" dirty="0"/>
              <a:t>PHOTO 1.1 The Harry Potter in Concert series is an example of the merging of high and popular culture.</a:t>
            </a:r>
          </a:p>
        </p:txBody>
      </p:sp>
      <p:pic>
        <p:nvPicPr>
          <p:cNvPr id="3" name="Picture 2" descr="A photo of an orchestra playing for a crowd in an amphitheater. The screen behind the orchestra displays Harry Potter Flim Concert Series." title="PHOTO 1.1 The Harry Potter in Concert series is an example of the merging of high and popular culture.">
            <a:extLst>
              <a:ext uri="{FF2B5EF4-FFF2-40B4-BE49-F238E27FC236}">
                <a16:creationId xmlns:a16="http://schemas.microsoft.com/office/drawing/2014/main" id="{C314EC9D-2614-4100-9487-F10897D3117C}"/>
              </a:ext>
            </a:extLst>
          </p:cNvPr>
          <p:cNvPicPr>
            <a:picLocks noChangeAspect="1"/>
          </p:cNvPicPr>
          <p:nvPr/>
        </p:nvPicPr>
        <p:blipFill>
          <a:blip r:embed="rId3"/>
          <a:stretch>
            <a:fillRect/>
          </a:stretch>
        </p:blipFill>
        <p:spPr>
          <a:xfrm>
            <a:off x="2451190" y="694043"/>
            <a:ext cx="7289620" cy="5469915"/>
          </a:xfrm>
          <a:prstGeom prst="rect">
            <a:avLst/>
          </a:prstGeom>
        </p:spPr>
      </p:pic>
    </p:spTree>
    <p:extLst>
      <p:ext uri="{BB962C8B-B14F-4D97-AF65-F5344CB8AC3E}">
        <p14:creationId xmlns:p14="http://schemas.microsoft.com/office/powerpoint/2010/main" val="4051135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9332"/>
          </a:xfrm>
        </p:spPr>
        <p:txBody>
          <a:bodyPr/>
          <a:lstStyle/>
          <a:p>
            <a:r>
              <a:rPr lang="en-US" b="1" dirty="0"/>
              <a:t>PHOTO 1.2 C. Wright Mills, the author of The Sociological Imagination, is pictured here on his motorcycle. </a:t>
            </a:r>
          </a:p>
        </p:txBody>
      </p:sp>
      <p:pic>
        <p:nvPicPr>
          <p:cNvPr id="3" name="Picture 2" descr="A monochrome photo of a man riding a motorcycle. The man wears a leather jacket and boots." title="PHOTO 1.2 C. Wright Mills, the author of The Sociological Imagination, is pictured here on his motorcycle. ">
            <a:extLst>
              <a:ext uri="{FF2B5EF4-FFF2-40B4-BE49-F238E27FC236}">
                <a16:creationId xmlns:a16="http://schemas.microsoft.com/office/drawing/2014/main" id="{0CFAB2F9-1689-4EB0-B86C-684D9C9B7841}"/>
              </a:ext>
            </a:extLst>
          </p:cNvPr>
          <p:cNvPicPr>
            <a:picLocks noChangeAspect="1"/>
          </p:cNvPicPr>
          <p:nvPr/>
        </p:nvPicPr>
        <p:blipFill>
          <a:blip r:embed="rId3"/>
          <a:stretch>
            <a:fillRect/>
          </a:stretch>
        </p:blipFill>
        <p:spPr>
          <a:xfrm>
            <a:off x="2665830" y="743666"/>
            <a:ext cx="6860341" cy="5370668"/>
          </a:xfrm>
          <a:prstGeom prst="rect">
            <a:avLst/>
          </a:prstGeom>
        </p:spPr>
      </p:pic>
    </p:spTree>
    <p:extLst>
      <p:ext uri="{BB962C8B-B14F-4D97-AF65-F5344CB8AC3E}">
        <p14:creationId xmlns:p14="http://schemas.microsoft.com/office/powerpoint/2010/main" val="4072447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66B0AF-3B4E-4035-A571-513BC2D051C3}"/>
              </a:ext>
            </a:extLst>
          </p:cNvPr>
          <p:cNvSpPr>
            <a:spLocks noGrp="1"/>
          </p:cNvSpPr>
          <p:nvPr>
            <p:ph type="title"/>
          </p:nvPr>
        </p:nvSpPr>
        <p:spPr/>
        <p:txBody>
          <a:bodyPr/>
          <a:lstStyle/>
          <a:p>
            <a:pPr algn="l"/>
            <a:r>
              <a:rPr lang="en-US" dirty="0">
                <a:solidFill>
                  <a:schemeClr val="bg1"/>
                </a:solidFill>
              </a:rPr>
              <a:t>6</a:t>
            </a:r>
            <a:endParaRPr lang="en-IN" dirty="0">
              <a:solidFill>
                <a:schemeClr val="bg1"/>
              </a:solidFill>
            </a:endParaRPr>
          </a:p>
        </p:txBody>
      </p:sp>
      <p:pic>
        <p:nvPicPr>
          <p:cNvPr id="3" name="Picture 2" descr="A cartoon of a girl writing on a piece of paper on a desk. An incense stick is lit on the desk. Posters of some people and a unicorn are pasted on the wall behind the girl.">
            <a:extLst>
              <a:ext uri="{FF2B5EF4-FFF2-40B4-BE49-F238E27FC236}">
                <a16:creationId xmlns:a16="http://schemas.microsoft.com/office/drawing/2014/main" id="{8346ECE2-8C86-43C2-955C-7E507460D4B4}"/>
              </a:ext>
            </a:extLst>
          </p:cNvPr>
          <p:cNvPicPr>
            <a:picLocks noChangeAspect="1"/>
          </p:cNvPicPr>
          <p:nvPr/>
        </p:nvPicPr>
        <p:blipFill>
          <a:blip r:embed="rId3"/>
          <a:stretch>
            <a:fillRect/>
          </a:stretch>
        </p:blipFill>
        <p:spPr>
          <a:xfrm>
            <a:off x="1685780" y="949476"/>
            <a:ext cx="8820440" cy="4959049"/>
          </a:xfrm>
          <a:prstGeom prst="rect">
            <a:avLst/>
          </a:prstGeom>
        </p:spPr>
      </p:pic>
    </p:spTree>
    <p:extLst>
      <p:ext uri="{BB962C8B-B14F-4D97-AF65-F5344CB8AC3E}">
        <p14:creationId xmlns:p14="http://schemas.microsoft.com/office/powerpoint/2010/main" val="3660859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9332"/>
          </a:xfrm>
        </p:spPr>
        <p:txBody>
          <a:bodyPr/>
          <a:lstStyle/>
          <a:p>
            <a:r>
              <a:rPr lang="en-US" b="1" dirty="0"/>
              <a:t>PHOTO 1.3 Prime Minister Justin Trudeau meets with </a:t>
            </a:r>
            <a:r>
              <a:rPr lang="en-US" b="1" dirty="0" err="1"/>
              <a:t>Tk’emlúps</a:t>
            </a:r>
            <a:r>
              <a:rPr lang="en-US" b="1" dirty="0"/>
              <a:t> </a:t>
            </a:r>
            <a:r>
              <a:rPr lang="en-US" b="1" dirty="0" err="1"/>
              <a:t>te</a:t>
            </a:r>
            <a:r>
              <a:rPr lang="en-US" b="1" dirty="0"/>
              <a:t> </a:t>
            </a:r>
            <a:r>
              <a:rPr lang="en-US" b="1" dirty="0" err="1"/>
              <a:t>Secwépemc</a:t>
            </a:r>
            <a:r>
              <a:rPr lang="en-US" b="1" dirty="0"/>
              <a:t> Kukpi7 (chief) Rosanne Casimir. </a:t>
            </a:r>
          </a:p>
        </p:txBody>
      </p:sp>
      <p:pic>
        <p:nvPicPr>
          <p:cNvPr id="3" name="Picture 2" descr="A photo of the chief of the Tk’emlúps te Secwépemc Kukpi7 Rosanne Casimir addressing on a microphone while the Canadian Prime Minister Justin Trudeau watches her." title="PHOTO 1.3 Prime Minister Justin Trudeau meets with Tk’emlúps te Secwépemc Kukpi7 (chief) Rosanne Casimir. ">
            <a:extLst>
              <a:ext uri="{FF2B5EF4-FFF2-40B4-BE49-F238E27FC236}">
                <a16:creationId xmlns:a16="http://schemas.microsoft.com/office/drawing/2014/main" id="{4AA3A2A7-0E67-4189-B41A-8B8CE86AFFBF}"/>
              </a:ext>
            </a:extLst>
          </p:cNvPr>
          <p:cNvPicPr>
            <a:picLocks noChangeAspect="1"/>
          </p:cNvPicPr>
          <p:nvPr/>
        </p:nvPicPr>
        <p:blipFill>
          <a:blip r:embed="rId3"/>
          <a:stretch>
            <a:fillRect/>
          </a:stretch>
        </p:blipFill>
        <p:spPr>
          <a:xfrm>
            <a:off x="2051612" y="731841"/>
            <a:ext cx="8088776" cy="5394318"/>
          </a:xfrm>
          <a:prstGeom prst="rect">
            <a:avLst/>
          </a:prstGeom>
        </p:spPr>
      </p:pic>
    </p:spTree>
    <p:extLst>
      <p:ext uri="{BB962C8B-B14F-4D97-AF65-F5344CB8AC3E}">
        <p14:creationId xmlns:p14="http://schemas.microsoft.com/office/powerpoint/2010/main" val="241414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923330"/>
          </a:xfrm>
        </p:spPr>
        <p:txBody>
          <a:bodyPr/>
          <a:lstStyle/>
          <a:p>
            <a:r>
              <a:rPr lang="en-US" b="1" dirty="0"/>
              <a:t>PHOTO 1.4 The Coexist image shows a more inclusive way of thinking about religion in the modern age, highlighting how people from different religions, and those who are not religious, can share values and live together peacefully. Clearly, this message is important, but is it convincing and effective?</a:t>
            </a:r>
          </a:p>
        </p:txBody>
      </p:sp>
      <p:pic>
        <p:nvPicPr>
          <p:cNvPr id="3" name="Picture 2" descr="A photo of a member of a protesting crowd holding a cardboard banner that reads Coexist." title="PHOTO 1.4 The Coexist image shows a more inclusive way of thinking about religion in the modern age, highlighting how people from different religions, and those who are not religious, can share values and live together peacefully. Clearly, this message is important, but is it convincing and effective?">
            <a:extLst>
              <a:ext uri="{FF2B5EF4-FFF2-40B4-BE49-F238E27FC236}">
                <a16:creationId xmlns:a16="http://schemas.microsoft.com/office/drawing/2014/main" id="{5D8B656A-AE9B-4AD8-8105-07A4682221E9}"/>
              </a:ext>
            </a:extLst>
          </p:cNvPr>
          <p:cNvPicPr>
            <a:picLocks noChangeAspect="1"/>
          </p:cNvPicPr>
          <p:nvPr/>
        </p:nvPicPr>
        <p:blipFill>
          <a:blip r:embed="rId3"/>
          <a:stretch>
            <a:fillRect/>
          </a:stretch>
        </p:blipFill>
        <p:spPr>
          <a:xfrm>
            <a:off x="2118386" y="1035671"/>
            <a:ext cx="7955228" cy="5303487"/>
          </a:xfrm>
          <a:prstGeom prst="rect">
            <a:avLst/>
          </a:prstGeom>
        </p:spPr>
      </p:pic>
    </p:spTree>
    <p:extLst>
      <p:ext uri="{BB962C8B-B14F-4D97-AF65-F5344CB8AC3E}">
        <p14:creationId xmlns:p14="http://schemas.microsoft.com/office/powerpoint/2010/main" val="3893621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66B0AF-3B4E-4035-A571-513BC2D051C3}"/>
              </a:ext>
            </a:extLst>
          </p:cNvPr>
          <p:cNvSpPr>
            <a:spLocks noGrp="1"/>
          </p:cNvSpPr>
          <p:nvPr>
            <p:ph type="title"/>
          </p:nvPr>
        </p:nvSpPr>
        <p:spPr/>
        <p:txBody>
          <a:bodyPr/>
          <a:lstStyle/>
          <a:p>
            <a:pPr algn="l"/>
            <a:r>
              <a:rPr lang="en-US" dirty="0">
                <a:solidFill>
                  <a:schemeClr val="bg1"/>
                </a:solidFill>
              </a:rPr>
              <a:t>9</a:t>
            </a:r>
            <a:endParaRPr lang="en-IN" dirty="0">
              <a:solidFill>
                <a:schemeClr val="bg1"/>
              </a:solidFill>
            </a:endParaRPr>
          </a:p>
        </p:txBody>
      </p:sp>
      <p:pic>
        <p:nvPicPr>
          <p:cNvPr id="3" name="Picture 2" descr="A photo of a group of students listening in a classroom with a notebook and a pen.">
            <a:extLst>
              <a:ext uri="{FF2B5EF4-FFF2-40B4-BE49-F238E27FC236}">
                <a16:creationId xmlns:a16="http://schemas.microsoft.com/office/drawing/2014/main" id="{55601CA4-6FDC-469C-926B-F267D5143065}"/>
              </a:ext>
            </a:extLst>
          </p:cNvPr>
          <p:cNvPicPr>
            <a:picLocks noChangeAspect="1"/>
          </p:cNvPicPr>
          <p:nvPr/>
        </p:nvPicPr>
        <p:blipFill>
          <a:blip r:embed="rId3"/>
          <a:stretch>
            <a:fillRect/>
          </a:stretch>
        </p:blipFill>
        <p:spPr>
          <a:xfrm>
            <a:off x="2383694" y="955119"/>
            <a:ext cx="7424612" cy="4947762"/>
          </a:xfrm>
          <a:prstGeom prst="rect">
            <a:avLst/>
          </a:prstGeom>
        </p:spPr>
      </p:pic>
    </p:spTree>
    <p:extLst>
      <p:ext uri="{BB962C8B-B14F-4D97-AF65-F5344CB8AC3E}">
        <p14:creationId xmlns:p14="http://schemas.microsoft.com/office/powerpoint/2010/main" val="1178261596"/>
      </p:ext>
    </p:extLst>
  </p:cSld>
  <p:clrMapOvr>
    <a:masterClrMapping/>
  </p:clrMapOvr>
</p:sld>
</file>

<file path=ppt/theme/theme1.xml><?xml version="1.0" encoding="utf-8"?>
<a:theme xmlns:a="http://schemas.openxmlformats.org/drawingml/2006/main" name="Text Content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xford Template 2020-05-05" id="{B78F6A64-C076-4E15-90E5-9A59F0E29698}" vid="{18DFF3BF-7F46-4B14-BD35-A03A29764567}"/>
    </a:ext>
  </a:extLst>
</a:theme>
</file>

<file path=ppt/theme/theme2.xml><?xml version="1.0" encoding="utf-8"?>
<a:theme xmlns:a="http://schemas.openxmlformats.org/drawingml/2006/main" name="Figure-Only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xford Template 2020-05-05" id="{B78F6A64-C076-4E15-90E5-9A59F0E29698}" vid="{18DFF3BF-7F46-4B14-BD35-A03A2976456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34735E286A8A478CDABE780C9EC78F" ma:contentTypeVersion="13" ma:contentTypeDescription="Create a new document." ma:contentTypeScope="" ma:versionID="9b8825675e62d57985c81b74d5b14a7f">
  <xsd:schema xmlns:xsd="http://www.w3.org/2001/XMLSchema" xmlns:xs="http://www.w3.org/2001/XMLSchema" xmlns:p="http://schemas.microsoft.com/office/2006/metadata/properties" xmlns:ns3="fd39d560-5c7d-4158-98a0-f420f8fdebce" xmlns:ns4="a6c716b4-9090-4de7-aadc-2aa5f812ad24" targetNamespace="http://schemas.microsoft.com/office/2006/metadata/properties" ma:root="true" ma:fieldsID="bdbc9fd47a72f6438c4442bb9222e145" ns3:_="" ns4:_="">
    <xsd:import namespace="fd39d560-5c7d-4158-98a0-f420f8fdebce"/>
    <xsd:import namespace="a6c716b4-9090-4de7-aadc-2aa5f812ad2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39d560-5c7d-4158-98a0-f420f8fde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c716b4-9090-4de7-aadc-2aa5f812ad2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57C1AB-C2BF-4446-AECB-681D5785527F}">
  <ds:schemaRefs>
    <ds:schemaRef ds:uri="http://schemas.microsoft.com/sharepoint/v3/contenttype/forms"/>
  </ds:schemaRefs>
</ds:datastoreItem>
</file>

<file path=customXml/itemProps2.xml><?xml version="1.0" encoding="utf-8"?>
<ds:datastoreItem xmlns:ds="http://schemas.openxmlformats.org/officeDocument/2006/customXml" ds:itemID="{7E307B2A-FA70-43CE-A010-B3D8154DEA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39d560-5c7d-4158-98a0-f420f8fdebce"/>
    <ds:schemaRef ds:uri="a6c716b4-9090-4de7-aadc-2aa5f812ad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56919D-3723-464B-9967-427A087CBD61}">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fd39d560-5c7d-4158-98a0-f420f8fdebce"/>
    <ds:schemaRef ds:uri="http://purl.org/dc/terms/"/>
    <ds:schemaRef ds:uri="http://schemas.openxmlformats.org/package/2006/metadata/core-properties"/>
    <ds:schemaRef ds:uri="a6c716b4-9090-4de7-aadc-2aa5f812ad2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Oxford Template 2020-05-05</Template>
  <TotalTime>829</TotalTime>
  <Words>509</Words>
  <Application>Microsoft Office PowerPoint</Application>
  <PresentationFormat>Widescreen</PresentationFormat>
  <Paragraphs>33</Paragraphs>
  <Slides>11</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AvenirLTStd-Book</vt:lpstr>
      <vt:lpstr>AvenirLTStd-BookOblique</vt:lpstr>
      <vt:lpstr>AvenirLTStd-Heavy</vt:lpstr>
      <vt:lpstr>Calibri</vt:lpstr>
      <vt:lpstr>Text Content Templates</vt:lpstr>
      <vt:lpstr>Figure-Only Templates</vt:lpstr>
      <vt:lpstr>Imagining Sociology An Introduction with Readings, Third Edition </vt:lpstr>
      <vt:lpstr>3</vt:lpstr>
      <vt:lpstr>2</vt:lpstr>
      <vt:lpstr>PHOTO 1.1 The Harry Potter in Concert series is an example of the merging of high and popular culture.</vt:lpstr>
      <vt:lpstr>PHOTO 1.2 C. Wright Mills, the author of The Sociological Imagination, is pictured here on his motorcycle. </vt:lpstr>
      <vt:lpstr>6</vt:lpstr>
      <vt:lpstr>PHOTO 1.3 Prime Minister Justin Trudeau meets with Tk’emlúps te Secwépemc Kukpi7 (chief) Rosanne Casimir. </vt:lpstr>
      <vt:lpstr>PHOTO 1.4 The Coexist image shows a more inclusive way of thinking about religion in the modern age, highlighting how people from different religions, and those who are not religious, can share values and live together peacefully. Clearly, this message is important, but is it convincing and effective?</vt:lpstr>
      <vt:lpstr>9</vt:lpstr>
      <vt:lpstr>Number of Suicides in Canada, 2019</vt:lpstr>
      <vt:lpstr>11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Interplay</dc:title>
  <dc:creator>Oxford University Press</dc:creator>
  <cp:lastModifiedBy>Lauren Thompson</cp:lastModifiedBy>
  <cp:revision>234</cp:revision>
  <dcterms:created xsi:type="dcterms:W3CDTF">2021-01-21T20:31:29Z</dcterms:created>
  <dcterms:modified xsi:type="dcterms:W3CDTF">2022-10-13T18:01:36Z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f61502-7731-4690-a118-333634878cc9_Enabled">
    <vt:lpwstr>true</vt:lpwstr>
  </property>
  <property fmtid="{D5CDD505-2E9C-101B-9397-08002B2CF9AE}" pid="3" name="MSIP_Label_89f61502-7731-4690-a118-333634878cc9_SetDate">
    <vt:lpwstr>2020-04-27T21:10:48Z</vt:lpwstr>
  </property>
  <property fmtid="{D5CDD505-2E9C-101B-9397-08002B2CF9AE}" pid="4" name="MSIP_Label_89f61502-7731-4690-a118-333634878cc9_Method">
    <vt:lpwstr>Standard</vt:lpwstr>
  </property>
  <property fmtid="{D5CDD505-2E9C-101B-9397-08002B2CF9AE}" pid="5" name="MSIP_Label_89f61502-7731-4690-a118-333634878cc9_Name">
    <vt:lpwstr>Internal</vt:lpwstr>
  </property>
  <property fmtid="{D5CDD505-2E9C-101B-9397-08002B2CF9AE}" pid="6" name="MSIP_Label_89f61502-7731-4690-a118-333634878cc9_SiteId">
    <vt:lpwstr>91761b62-4c45-43f5-9f0e-be8ad9b551ff</vt:lpwstr>
  </property>
  <property fmtid="{D5CDD505-2E9C-101B-9397-08002B2CF9AE}" pid="7" name="MSIP_Label_89f61502-7731-4690-a118-333634878cc9_ActionId">
    <vt:lpwstr>69912cf1-8f32-4f1f-9ade-00009ae8a75a</vt:lpwstr>
  </property>
  <property fmtid="{D5CDD505-2E9C-101B-9397-08002B2CF9AE}" pid="8" name="MSIP_Label_89f61502-7731-4690-a118-333634878cc9_ContentBits">
    <vt:lpwstr>0</vt:lpwstr>
  </property>
  <property fmtid="{D5CDD505-2E9C-101B-9397-08002B2CF9AE}" pid="9" name="ContentTypeId">
    <vt:lpwstr>0x0101006034735E286A8A478CDABE780C9EC78F</vt:lpwstr>
  </property>
</Properties>
</file>