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5" r:id="rId5"/>
  </p:sldMasterIdLst>
  <p:notesMasterIdLst>
    <p:notesMasterId r:id="rId14"/>
  </p:notesMasterIdLst>
  <p:handoutMasterIdLst>
    <p:handoutMasterId r:id="rId15"/>
  </p:handoutMasterIdLst>
  <p:sldIdLst>
    <p:sldId id="261" r:id="rId6"/>
    <p:sldId id="301" r:id="rId7"/>
    <p:sldId id="302" r:id="rId8"/>
    <p:sldId id="303" r:id="rId9"/>
    <p:sldId id="304" r:id="rId10"/>
    <p:sldId id="278" r:id="rId11"/>
    <p:sldId id="305" r:id="rId12"/>
    <p:sldId id="30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A47"/>
    <a:srgbClr val="014478"/>
    <a:srgbClr val="001B47"/>
    <a:srgbClr val="1F497D"/>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75138" autoAdjust="0"/>
  </p:normalViewPr>
  <p:slideViewPr>
    <p:cSldViewPr snapToGrid="0" snapToObjects="1">
      <p:cViewPr varScale="1">
        <p:scale>
          <a:sx n="48" d="100"/>
          <a:sy n="48" d="100"/>
        </p:scale>
        <p:origin x="72" y="108"/>
      </p:cViewPr>
      <p:guideLst>
        <p:guide orient="horz" pos="2137"/>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685613-ADFF-4141-B66C-A45235623B50}" type="datetimeFigureOut">
              <a:rPr lang="en-US" smtClean="0"/>
              <a:t>9/24/2022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92E8A8-05A8-499B-9FC4-E546163481AE}" type="slidenum">
              <a:rPr lang="en-US" smtClean="0"/>
              <a:t>‹#›</a:t>
            </a:fld>
            <a:endParaRPr lang="en-US"/>
          </a:p>
        </p:txBody>
      </p:sp>
    </p:spTree>
    <p:extLst>
      <p:ext uri="{BB962C8B-B14F-4D97-AF65-F5344CB8AC3E}">
        <p14:creationId xmlns:p14="http://schemas.microsoft.com/office/powerpoint/2010/main" val="104911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9/24/2022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0744-2FEF-4441-821D-70180A370937}" type="slidenum">
              <a:rPr lang="en-US" smtClean="0"/>
              <a:t>1</a:t>
            </a:fld>
            <a:endParaRPr lang="en-US"/>
          </a:p>
        </p:txBody>
      </p:sp>
    </p:spTree>
    <p:extLst>
      <p:ext uri="{BB962C8B-B14F-4D97-AF65-F5344CB8AC3E}">
        <p14:creationId xmlns:p14="http://schemas.microsoft.com/office/powerpoint/2010/main" val="48627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MyriadPro-Bold"/>
              </a:rPr>
              <a:t>PHOTO 12.1: </a:t>
            </a:r>
            <a:r>
              <a:rPr lang="en-US" sz="1800" b="0" i="0" u="none" strike="noStrike" baseline="0" dirty="0">
                <a:latin typeface="MyriadPro-Regular"/>
              </a:rPr>
              <a:t>Trephining was a primitive procedure that involved drilling a hole in a person’s skull while alive to release evil spirits or “mad thoughts.” Clearly, not all ideas are equal. We like to think that credible reasoning and evidence have advanced significantly since those dark days of ignorance. Recent “truth decay,” however, raises concerns.</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2</a:t>
            </a:fld>
            <a:endParaRPr lang="en-US"/>
          </a:p>
        </p:txBody>
      </p:sp>
    </p:spTree>
    <p:extLst>
      <p:ext uri="{BB962C8B-B14F-4D97-AF65-F5344CB8AC3E}">
        <p14:creationId xmlns:p14="http://schemas.microsoft.com/office/powerpoint/2010/main" val="273310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MyriadPro-Bold"/>
              </a:rPr>
              <a:t>PHOTO 12.2: </a:t>
            </a:r>
            <a:r>
              <a:rPr lang="en-US" sz="1800" b="0" i="0" u="none" strike="noStrike" baseline="0" dirty="0">
                <a:latin typeface="MyriadPro-Regular"/>
              </a:rPr>
              <a:t>Confirmation bias can leave you unprepared for strong counterarguments and research that might be used against you in a debate or an exchange with class members, business colleagues, conference attendees, or even in some cases the press after your speech.</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3</a:t>
            </a:fld>
            <a:endParaRPr lang="en-US"/>
          </a:p>
        </p:txBody>
      </p:sp>
    </p:spTree>
    <p:extLst>
      <p:ext uri="{BB962C8B-B14F-4D97-AF65-F5344CB8AC3E}">
        <p14:creationId xmlns:p14="http://schemas.microsoft.com/office/powerpoint/2010/main" val="261600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MyriadPro-Bold"/>
              </a:rPr>
              <a:t>PHOTOS 12.3 &amp; 12.4: </a:t>
            </a:r>
            <a:r>
              <a:rPr lang="en-US" sz="1800" b="0" i="0" u="none" strike="noStrike" baseline="0" dirty="0" err="1">
                <a:latin typeface="MyriadPro-Regular"/>
              </a:rPr>
              <a:t>QAnon</a:t>
            </a:r>
            <a:r>
              <a:rPr lang="en-US" sz="1800" b="0" i="0" u="none" strike="noStrike" baseline="0" dirty="0">
                <a:latin typeface="MyriadPro-Regular"/>
              </a:rPr>
              <a:t> acolytes gather on Dealey Plaza in Dallas, sight of the JFK assassination, awaiting JFK’s return (resurrection?) along with his son John Jr., who was killed in a plane crash in 1999. Speakers proselytized at these rallies until they became “hoarse before throngs of followers” (</a:t>
            </a:r>
            <a:r>
              <a:rPr lang="en-US" sz="1800" b="0" i="0" u="none" strike="noStrike" baseline="0" dirty="0" err="1">
                <a:latin typeface="MyriadPro-Regular"/>
              </a:rPr>
              <a:t>Stieb</a:t>
            </a:r>
            <a:r>
              <a:rPr lang="en-US" sz="1800" b="0" i="0" u="none" strike="noStrike" baseline="0" dirty="0">
                <a:latin typeface="MyriadPro-Regular"/>
              </a:rPr>
              <a:t>, 2021). True belief can reach staggering heights of irrationality. Is this a serious problem or merely a few hundred deluded individuals? </a:t>
            </a:r>
            <a:r>
              <a:rPr lang="en-US" sz="1800" b="0" i="0" u="none" strike="noStrike" baseline="0" dirty="0" err="1">
                <a:latin typeface="MyriadPro-Regular"/>
              </a:rPr>
              <a:t>QAnon</a:t>
            </a:r>
            <a:r>
              <a:rPr lang="en-US" sz="1800" b="0" i="0" u="none" strike="noStrike" baseline="0" dirty="0">
                <a:latin typeface="MyriadPro-Regular"/>
              </a:rPr>
              <a:t> claims a million followers, but one study found that about a fifth of respondents will not change any of their strong beliefs regardless of the evidence (</a:t>
            </a:r>
            <a:r>
              <a:rPr lang="en-US" sz="1800" b="0" i="0" u="none" strike="noStrike" baseline="0" dirty="0" err="1">
                <a:latin typeface="MyriadPro-Regular"/>
              </a:rPr>
              <a:t>Pennycock</a:t>
            </a:r>
            <a:r>
              <a:rPr lang="en-US" sz="1800" b="0" i="0" u="none" strike="noStrike" baseline="0" dirty="0">
                <a:latin typeface="MyriadPro-Regular"/>
              </a:rPr>
              <a:t> et al., 2020). True belief is not inconsequential.</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4</a:t>
            </a:fld>
            <a:endParaRPr lang="en-US"/>
          </a:p>
        </p:txBody>
      </p:sp>
    </p:spTree>
    <p:extLst>
      <p:ext uri="{BB962C8B-B14F-4D97-AF65-F5344CB8AC3E}">
        <p14:creationId xmlns:p14="http://schemas.microsoft.com/office/powerpoint/2010/main" val="3138286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MyriadPro-Bold"/>
              </a:rPr>
              <a:t>PHOTO 12.5: </a:t>
            </a:r>
            <a:r>
              <a:rPr lang="en-US" sz="1800" b="0" i="0" u="none" strike="noStrike" baseline="0" dirty="0">
                <a:latin typeface="MyriadPro-Regular"/>
              </a:rPr>
              <a:t>This activity is called firewalking, not </a:t>
            </a:r>
            <a:r>
              <a:rPr lang="en-US" sz="1800" b="0" i="0" u="none" strike="noStrike" baseline="0" dirty="0" err="1">
                <a:latin typeface="MyriadPro-Regular"/>
              </a:rPr>
              <a:t>firestanding</a:t>
            </a:r>
            <a:r>
              <a:rPr lang="en-US" sz="1800" b="0" i="0" u="none" strike="noStrike" baseline="0" dirty="0">
                <a:latin typeface="MyriadPro-Regular"/>
              </a:rPr>
              <a:t>, for a reason. </a:t>
            </a:r>
            <a:r>
              <a:rPr lang="en-US" sz="1800" b="0" i="0" u="none" strike="noStrike" baseline="0" dirty="0" err="1">
                <a:latin typeface="MyriadPro-Regular"/>
              </a:rPr>
              <a:t>Firestanding</a:t>
            </a:r>
            <a:r>
              <a:rPr lang="en-US" sz="1800" b="0" i="0" u="none" strike="noStrike" baseline="0" dirty="0">
                <a:latin typeface="MyriadPro-Regular"/>
              </a:rPr>
              <a:t> would result in horrible burns; firewalking is simple physics—keep moving and you won’t likely be burned. The extraordinary claim of “mind over matter” exhibited by firewalking enthusiasts requires extraordinary proof far beyond this simple </a:t>
            </a:r>
            <a:r>
              <a:rPr lang="en-IN" sz="1800" b="0" i="0" u="none" strike="noStrike" baseline="0" dirty="0">
                <a:latin typeface="MyriadPro-Regular"/>
              </a:rPr>
              <a:t>demonstration.</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5</a:t>
            </a:fld>
            <a:endParaRPr lang="en-US"/>
          </a:p>
        </p:txBody>
      </p:sp>
    </p:spTree>
    <p:extLst>
      <p:ext uri="{BB962C8B-B14F-4D97-AF65-F5344CB8AC3E}">
        <p14:creationId xmlns:p14="http://schemas.microsoft.com/office/powerpoint/2010/main" val="3045837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MyriadPro-Bold"/>
              </a:rPr>
              <a:t>CARTOON 12.1: </a:t>
            </a:r>
            <a:r>
              <a:rPr lang="en-US" sz="1800" b="0" i="0" u="none" strike="noStrike" baseline="0" dirty="0">
                <a:latin typeface="MyriadPro-Regular"/>
              </a:rPr>
              <a:t>Basing your decisions on only a possibility is silly in the extreme. It makes the weakest “possible” argument for a speech.</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6</a:t>
            </a:fld>
            <a:endParaRPr lang="en-US"/>
          </a:p>
        </p:txBody>
      </p:sp>
    </p:spTree>
    <p:extLst>
      <p:ext uri="{BB962C8B-B14F-4D97-AF65-F5344CB8AC3E}">
        <p14:creationId xmlns:p14="http://schemas.microsoft.com/office/powerpoint/2010/main" val="3584646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MyriadPro-Bold"/>
              </a:rPr>
              <a:t>PHOTO 12.6: </a:t>
            </a:r>
            <a:r>
              <a:rPr lang="en-US" sz="1800" b="0" i="0" u="none" strike="noStrike" baseline="0" dirty="0">
                <a:latin typeface="MyriadPro-Regular"/>
              </a:rPr>
              <a:t>The “Moon landing hoax” is one of those persistent conspiracy theories that defies logic and is contradicted by massive mountains of evidence. True believers, however, are impervious to such overwhelming support. The hoax claim is implausible.</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7</a:t>
            </a:fld>
            <a:endParaRPr lang="en-US"/>
          </a:p>
        </p:txBody>
      </p:sp>
    </p:spTree>
    <p:extLst>
      <p:ext uri="{BB962C8B-B14F-4D97-AF65-F5344CB8AC3E}">
        <p14:creationId xmlns:p14="http://schemas.microsoft.com/office/powerpoint/2010/main" val="1152636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MyriadPro-Bold"/>
              </a:rPr>
              <a:t>PHOTO 12.7: </a:t>
            </a:r>
            <a:r>
              <a:rPr lang="en-US" sz="1800" b="0" i="0" u="none" strike="noStrike" baseline="0" dirty="0">
                <a:latin typeface="MyriadPro-Regular"/>
              </a:rPr>
              <a:t>Open-mindedness does not mean that you have to listen to hateful bigotry spouted, for example, by Westboro Baptist Church members.</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8</a:t>
            </a:fld>
            <a:endParaRPr lang="en-US"/>
          </a:p>
        </p:txBody>
      </p:sp>
    </p:spTree>
    <p:extLst>
      <p:ext uri="{BB962C8B-B14F-4D97-AF65-F5344CB8AC3E}">
        <p14:creationId xmlns:p14="http://schemas.microsoft.com/office/powerpoint/2010/main" val="1341074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Edit Master text styles</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pic>
        <p:nvPicPr>
          <p:cNvPr id="5" name="Picture 4" descr="Oxford University Press logo">
            <a:extLst>
              <a:ext uri="{FF2B5EF4-FFF2-40B4-BE49-F238E27FC236}">
                <a16:creationId xmlns:a16="http://schemas.microsoft.com/office/drawing/2014/main" id="{8590439F-3AAE-4FE6-B28E-69B3789AD63F}"/>
              </a:ext>
            </a:extLst>
          </p:cNvPr>
          <p:cNvPicPr>
            <a:picLocks noChangeAspect="1"/>
          </p:cNvPicPr>
          <p:nvPr userDrawn="1"/>
        </p:nvPicPr>
        <p:blipFill>
          <a:blip r:embed="rId2"/>
          <a:stretch>
            <a:fillRect/>
          </a:stretch>
        </p:blipFill>
        <p:spPr>
          <a:xfrm>
            <a:off x="0" y="5976152"/>
            <a:ext cx="2505812" cy="881848"/>
          </a:xfrm>
          <a:prstGeom prst="rect">
            <a:avLst/>
          </a:prstGeom>
        </p:spPr>
      </p:pic>
    </p:spTree>
    <p:extLst>
      <p:ext uri="{BB962C8B-B14F-4D97-AF65-F5344CB8AC3E}">
        <p14:creationId xmlns:p14="http://schemas.microsoft.com/office/powerpoint/2010/main" val="18046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87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43866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EB49-10B0-434E-B9A9-AEEABF0BE468}"/>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143F8EF5-4C16-48DE-A586-E7CCF94F9F03}"/>
              </a:ext>
            </a:extLst>
          </p:cNvPr>
          <p:cNvSpPr>
            <a:spLocks noGrp="1"/>
          </p:cNvSpPr>
          <p:nvPr>
            <p:ph type="tbl" sz="quarter" idx="10"/>
          </p:nvPr>
        </p:nvSpPr>
        <p:spPr>
          <a:xfrm>
            <a:off x="1366838" y="808037"/>
            <a:ext cx="9759950" cy="5045832"/>
          </a:xfrm>
        </p:spPr>
        <p:txBody>
          <a:bodyPr/>
          <a:lstStyle/>
          <a:p>
            <a:endParaRPr lang="en-US"/>
          </a:p>
        </p:txBody>
      </p:sp>
      <p:sp>
        <p:nvSpPr>
          <p:cNvPr id="6" name="Text Placeholder 5">
            <a:extLst>
              <a:ext uri="{FF2B5EF4-FFF2-40B4-BE49-F238E27FC236}">
                <a16:creationId xmlns:a16="http://schemas.microsoft.com/office/drawing/2014/main" id="{F24482F5-5C68-40F1-BAC8-3387D676EB94}"/>
              </a:ext>
            </a:extLst>
          </p:cNvPr>
          <p:cNvSpPr>
            <a:spLocks noGrp="1"/>
          </p:cNvSpPr>
          <p:nvPr>
            <p:ph type="body" sz="quarter" idx="11"/>
          </p:nvPr>
        </p:nvSpPr>
        <p:spPr>
          <a:xfrm>
            <a:off x="1366838" y="5973510"/>
            <a:ext cx="9759950" cy="503490"/>
          </a:xfr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0871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dirty="0"/>
              <a:t>Click to edit Master title style</a:t>
            </a:r>
          </a:p>
        </p:txBody>
      </p:sp>
      <p:sp>
        <p:nvSpPr>
          <p:cNvPr id="4" name="Picture Placeholder 3">
            <a:extLst>
              <a:ext uri="{FF2B5EF4-FFF2-40B4-BE49-F238E27FC236}">
                <a16:creationId xmlns:a16="http://schemas.microsoft.com/office/drawing/2014/main" id="{F94AFEAB-6CC2-4F6A-8644-10935AED3A26}"/>
              </a:ext>
            </a:extLst>
          </p:cNvPr>
          <p:cNvSpPr>
            <a:spLocks noGrp="1"/>
          </p:cNvSpPr>
          <p:nvPr>
            <p:ph type="pic" sz="quarter" idx="10"/>
          </p:nvPr>
        </p:nvSpPr>
        <p:spPr>
          <a:xfrm>
            <a:off x="111096" y="512748"/>
            <a:ext cx="11947020" cy="6076059"/>
          </a:xfrm>
        </p:spPr>
        <p:txBody>
          <a:bodyPr/>
          <a:lstStyle/>
          <a:p>
            <a:endParaRPr lang="en-US"/>
          </a:p>
        </p:txBody>
      </p:sp>
    </p:spTree>
    <p:extLst>
      <p:ext uri="{BB962C8B-B14F-4D97-AF65-F5344CB8AC3E}">
        <p14:creationId xmlns:p14="http://schemas.microsoft.com/office/powerpoint/2010/main" val="35443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EB49-10B0-434E-B9A9-AEEABF0BE468}"/>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143F8EF5-4C16-48DE-A586-E7CCF94F9F03}"/>
              </a:ext>
            </a:extLst>
          </p:cNvPr>
          <p:cNvSpPr>
            <a:spLocks noGrp="1"/>
          </p:cNvSpPr>
          <p:nvPr>
            <p:ph type="tbl" sz="quarter" idx="10"/>
          </p:nvPr>
        </p:nvSpPr>
        <p:spPr>
          <a:xfrm>
            <a:off x="1366838" y="808037"/>
            <a:ext cx="9759950" cy="5045832"/>
          </a:xfrm>
        </p:spPr>
        <p:txBody>
          <a:bodyPr/>
          <a:lstStyle/>
          <a:p>
            <a:endParaRPr lang="en-US"/>
          </a:p>
        </p:txBody>
      </p:sp>
      <p:sp>
        <p:nvSpPr>
          <p:cNvPr id="6" name="Text Placeholder 5">
            <a:extLst>
              <a:ext uri="{FF2B5EF4-FFF2-40B4-BE49-F238E27FC236}">
                <a16:creationId xmlns:a16="http://schemas.microsoft.com/office/drawing/2014/main" id="{F24482F5-5C68-40F1-BAC8-3387D676EB94}"/>
              </a:ext>
            </a:extLst>
          </p:cNvPr>
          <p:cNvSpPr>
            <a:spLocks noGrp="1"/>
          </p:cNvSpPr>
          <p:nvPr>
            <p:ph type="body" sz="quarter" idx="11"/>
          </p:nvPr>
        </p:nvSpPr>
        <p:spPr>
          <a:xfrm>
            <a:off x="1366838" y="5973510"/>
            <a:ext cx="9759950" cy="503490"/>
          </a:xfrm>
        </p:spPr>
        <p:txBody>
          <a:bodyPr>
            <a:no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531035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9" name="TextBox 8"/>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2023 Oxford University Press</a:t>
            </a:r>
          </a:p>
        </p:txBody>
      </p:sp>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73" r:id="rId1"/>
    <p:sldLayoutId id="2147483652" r:id="rId2"/>
    <p:sldLayoutId id="2147483654" r:id="rId3"/>
    <p:sldLayoutId id="2147483678" r:id="rId4"/>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369332"/>
          </a:xfrm>
          <a:prstGeom prst="rect">
            <a:avLst/>
          </a:prstGeom>
          <a:solidFill>
            <a:srgbClr val="001A47"/>
          </a:solidFill>
        </p:spPr>
        <p:txBody>
          <a:bodyPr vert="horz" lIns="91440" tIns="45720" rIns="91440" bIns="45720" rtlCol="0" anchor="t" anchorCtr="0">
            <a:spAutoFit/>
          </a:bodyPr>
          <a:lstStyle/>
          <a:p>
            <a:r>
              <a:rPr lang="en-US" dirty="0"/>
              <a:t>Click to edit Master title style</a:t>
            </a:r>
          </a:p>
        </p:txBody>
      </p:sp>
      <p:sp>
        <p:nvSpPr>
          <p:cNvPr id="4" name="Text Placeholder 3">
            <a:extLst>
              <a:ext uri="{FF2B5EF4-FFF2-40B4-BE49-F238E27FC236}">
                <a16:creationId xmlns:a16="http://schemas.microsoft.com/office/drawing/2014/main" id="{98CCD7AE-E6DE-4592-894F-F3E075B9E6C8}"/>
              </a:ext>
            </a:extLst>
          </p:cNvPr>
          <p:cNvSpPr>
            <a:spLocks noGrp="1"/>
          </p:cNvSpPr>
          <p:nvPr>
            <p:ph type="body" idx="1"/>
          </p:nvPr>
        </p:nvSpPr>
        <p:spPr>
          <a:xfrm>
            <a:off x="838200" y="952107"/>
            <a:ext cx="10515600" cy="52248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2023 Oxford University Press</a:t>
            </a:r>
          </a:p>
        </p:txBody>
      </p:sp>
    </p:spTree>
    <p:extLst>
      <p:ext uri="{BB962C8B-B14F-4D97-AF65-F5344CB8AC3E}">
        <p14:creationId xmlns:p14="http://schemas.microsoft.com/office/powerpoint/2010/main" val="3579565259"/>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5" y="586408"/>
            <a:ext cx="11317356" cy="899491"/>
          </a:xfrm>
        </p:spPr>
        <p:txBody>
          <a:bodyPr>
            <a:normAutofit fontScale="90000"/>
          </a:bodyPr>
          <a:lstStyle/>
          <a:p>
            <a:r>
              <a:rPr lang="en-US" b="1" dirty="0"/>
              <a:t>Practically Speaking</a:t>
            </a:r>
            <a:br>
              <a:rPr lang="en-US" b="1" dirty="0"/>
            </a:br>
            <a:endParaRPr lang="en-US" sz="2900" b="1" i="0" dirty="0"/>
          </a:p>
        </p:txBody>
      </p:sp>
      <p:sp>
        <p:nvSpPr>
          <p:cNvPr id="4" name="Text Placeholder 3"/>
          <p:cNvSpPr>
            <a:spLocks noGrp="1"/>
          </p:cNvSpPr>
          <p:nvPr>
            <p:ph type="body" sz="quarter" idx="11"/>
          </p:nvPr>
        </p:nvSpPr>
        <p:spPr>
          <a:xfrm>
            <a:off x="450851" y="1247775"/>
            <a:ext cx="11317816" cy="477838"/>
          </a:xfrm>
        </p:spPr>
        <p:txBody>
          <a:bodyPr/>
          <a:lstStyle/>
          <a:p>
            <a:r>
              <a:rPr lang="en-US" dirty="0"/>
              <a:t>by </a:t>
            </a:r>
            <a:r>
              <a:rPr lang="pt-BR" dirty="0"/>
              <a:t>J. Dan Rothwell</a:t>
            </a:r>
            <a:endParaRPr lang="en-US" dirty="0"/>
          </a:p>
        </p:txBody>
      </p:sp>
      <p:pic>
        <p:nvPicPr>
          <p:cNvPr id="8" name="Picture Placeholder 7" title="Cover">
            <a:extLst>
              <a:ext uri="{FF2B5EF4-FFF2-40B4-BE49-F238E27FC236}">
                <a16:creationId xmlns:a16="http://schemas.microsoft.com/office/drawing/2014/main" id="{3C56F26D-84E7-4578-9ED6-ACB6F71FF233}"/>
              </a:ext>
            </a:extLst>
          </p:cNvPr>
          <p:cNvPicPr>
            <a:picLocks noGrp="1" noChangeAspect="1"/>
          </p:cNvPicPr>
          <p:nvPr>
            <p:ph type="pic" sz="quarter" idx="10"/>
          </p:nvPr>
        </p:nvPicPr>
        <p:blipFill>
          <a:blip r:embed="rId3"/>
          <a:srcRect/>
          <a:stretch/>
        </p:blipFill>
        <p:spPr>
          <a:xfrm>
            <a:off x="4615838" y="1822093"/>
            <a:ext cx="2960321" cy="4444182"/>
          </a:xfrm>
          <a:prstGeom prst="rect">
            <a:avLst/>
          </a:prstGeom>
        </p:spPr>
      </p:pic>
    </p:spTree>
    <p:extLst>
      <p:ext uri="{BB962C8B-B14F-4D97-AF65-F5344CB8AC3E}">
        <p14:creationId xmlns:p14="http://schemas.microsoft.com/office/powerpoint/2010/main" val="2820496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646331"/>
          </a:xfrm>
        </p:spPr>
        <p:txBody>
          <a:bodyPr/>
          <a:lstStyle/>
          <a:p>
            <a:r>
              <a:rPr lang="en-US" b="1" dirty="0"/>
              <a:t>PHOTO 12.1: Trephining was a primitive procedure that involved drilling a hole in a person’s skull while alive to release evil spirits or “mad thoughts.” </a:t>
            </a:r>
          </a:p>
        </p:txBody>
      </p:sp>
      <p:pic>
        <p:nvPicPr>
          <p:cNvPr id="3" name="Picture 2" descr=" A photo of a human skull with a big circular hole in the middle and cracks on either side of the hole." title="PHOTO 12.1: Trephining was a primitive procedure that involved drilling a hole in a person’s skull while alive to release evil spirits or “mad thoughts.” ">
            <a:extLst>
              <a:ext uri="{FF2B5EF4-FFF2-40B4-BE49-F238E27FC236}">
                <a16:creationId xmlns:a16="http://schemas.microsoft.com/office/drawing/2014/main" id="{C7BFB47A-2C2D-4D0C-BB6A-B9422639AD79}"/>
              </a:ext>
            </a:extLst>
          </p:cNvPr>
          <p:cNvPicPr>
            <a:picLocks noChangeAspect="1"/>
          </p:cNvPicPr>
          <p:nvPr/>
        </p:nvPicPr>
        <p:blipFill>
          <a:blip r:embed="rId3"/>
          <a:stretch>
            <a:fillRect/>
          </a:stretch>
        </p:blipFill>
        <p:spPr>
          <a:xfrm>
            <a:off x="3760217" y="803960"/>
            <a:ext cx="4671567" cy="5440580"/>
          </a:xfrm>
          <a:prstGeom prst="rect">
            <a:avLst/>
          </a:prstGeom>
        </p:spPr>
      </p:pic>
    </p:spTree>
    <p:extLst>
      <p:ext uri="{BB962C8B-B14F-4D97-AF65-F5344CB8AC3E}">
        <p14:creationId xmlns:p14="http://schemas.microsoft.com/office/powerpoint/2010/main" val="425798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923330"/>
          </a:xfrm>
        </p:spPr>
        <p:txBody>
          <a:bodyPr/>
          <a:lstStyle/>
          <a:p>
            <a:r>
              <a:rPr lang="en-US" b="1" dirty="0"/>
              <a:t>PHOTO 12.2: Confirmation bias can leave you unprepared for strong counterarguments and research that might be used against you in a debate or an exchange with class members, business colleagues, conference attendees, or even in some cases the press after your speech.</a:t>
            </a:r>
          </a:p>
        </p:txBody>
      </p:sp>
      <p:pic>
        <p:nvPicPr>
          <p:cNvPr id="3" name="Picture 2" descr=" A photo of a person standing outside a building with both hands clasped and looking at and answering one person among several persons standing opposite to him with microphones, cameras, and videophones pointed toward him." title="PHOTO 12.2: Confirmation bias can leave you unprepared for strong counterarguments and research that might be used against you in a debate or an exchange with class members, business colleagues, conference attendees, or even in some cases the press after your speech.">
            <a:extLst>
              <a:ext uri="{FF2B5EF4-FFF2-40B4-BE49-F238E27FC236}">
                <a16:creationId xmlns:a16="http://schemas.microsoft.com/office/drawing/2014/main" id="{1F8FEB9B-5C84-43F4-BD3A-BA8B4A0CB9B1}"/>
              </a:ext>
            </a:extLst>
          </p:cNvPr>
          <p:cNvPicPr>
            <a:picLocks noChangeAspect="1"/>
          </p:cNvPicPr>
          <p:nvPr/>
        </p:nvPicPr>
        <p:blipFill>
          <a:blip r:embed="rId3"/>
          <a:stretch>
            <a:fillRect/>
          </a:stretch>
        </p:blipFill>
        <p:spPr>
          <a:xfrm>
            <a:off x="1685780" y="1120926"/>
            <a:ext cx="8820440" cy="4959049"/>
          </a:xfrm>
          <a:prstGeom prst="rect">
            <a:avLst/>
          </a:prstGeom>
        </p:spPr>
      </p:pic>
    </p:spTree>
    <p:extLst>
      <p:ext uri="{BB962C8B-B14F-4D97-AF65-F5344CB8AC3E}">
        <p14:creationId xmlns:p14="http://schemas.microsoft.com/office/powerpoint/2010/main" val="245920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646331"/>
          </a:xfrm>
        </p:spPr>
        <p:txBody>
          <a:bodyPr/>
          <a:lstStyle/>
          <a:p>
            <a:r>
              <a:rPr lang="en-US" b="1" dirty="0"/>
              <a:t>PHOTOS 12.3 &amp; 12.4: </a:t>
            </a:r>
            <a:r>
              <a:rPr lang="en-US" b="1" dirty="0" err="1"/>
              <a:t>QAnon</a:t>
            </a:r>
            <a:r>
              <a:rPr lang="en-US" b="1" dirty="0"/>
              <a:t> acolytes gather on Dealey Plaza in Dallas, sight of the JFK assassination, awaiting JFK’s return (resurrection?) along with his son John Jr., who was killed in a plane crash in 1999. </a:t>
            </a:r>
          </a:p>
        </p:txBody>
      </p:sp>
      <p:pic>
        <p:nvPicPr>
          <p:cNvPr id="3" name="Picture 2" descr=" A photo of two people wearing a stickered hoodie of Joseph P Kennedy Senior, John F Kennedy, and John F Kennedy Junior.  A photo of a big gathering at a public place with a display of two different hands holding two banners each, one reads, make America great again and another is a photo of John F Kennedy Junior." title="PHOTOS 12.3 &amp; 12.4: QAnon acolytes gather on Dealey Plaza in Dallas, sight of the JFK assassination, awaiting JFK’s return (resurrection?) along with his son John Jr., who was killed in a plane crash in 1999. ">
            <a:extLst>
              <a:ext uri="{FF2B5EF4-FFF2-40B4-BE49-F238E27FC236}">
                <a16:creationId xmlns:a16="http://schemas.microsoft.com/office/drawing/2014/main" id="{28171230-87F3-4CAC-919E-41D34F3C9050}"/>
              </a:ext>
            </a:extLst>
          </p:cNvPr>
          <p:cNvPicPr>
            <a:picLocks noChangeAspect="1"/>
          </p:cNvPicPr>
          <p:nvPr/>
        </p:nvPicPr>
        <p:blipFill>
          <a:blip r:embed="rId3"/>
          <a:stretch>
            <a:fillRect/>
          </a:stretch>
        </p:blipFill>
        <p:spPr>
          <a:xfrm>
            <a:off x="4058971" y="752758"/>
            <a:ext cx="4074059" cy="5619184"/>
          </a:xfrm>
          <a:prstGeom prst="rect">
            <a:avLst/>
          </a:prstGeom>
        </p:spPr>
      </p:pic>
    </p:spTree>
    <p:extLst>
      <p:ext uri="{BB962C8B-B14F-4D97-AF65-F5344CB8AC3E}">
        <p14:creationId xmlns:p14="http://schemas.microsoft.com/office/powerpoint/2010/main" val="2038130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646331"/>
          </a:xfrm>
        </p:spPr>
        <p:txBody>
          <a:bodyPr/>
          <a:lstStyle/>
          <a:p>
            <a:r>
              <a:rPr lang="en-US" b="1" dirty="0"/>
              <a:t>PHOTO 12.5: This activity is called firewalking, not </a:t>
            </a:r>
            <a:r>
              <a:rPr lang="en-US" b="1" dirty="0" err="1"/>
              <a:t>firestanding</a:t>
            </a:r>
            <a:r>
              <a:rPr lang="en-US" b="1" dirty="0"/>
              <a:t>, for a reason. </a:t>
            </a:r>
            <a:r>
              <a:rPr lang="en-US" b="1" dirty="0" err="1"/>
              <a:t>Firestanding</a:t>
            </a:r>
            <a:r>
              <a:rPr lang="en-US" b="1" dirty="0"/>
              <a:t> would result in horrible burns; firewalking is simple physics—keep moving and you won’t likely be burned. </a:t>
            </a:r>
          </a:p>
        </p:txBody>
      </p:sp>
      <p:pic>
        <p:nvPicPr>
          <p:cNvPr id="3" name="Picture 2" descr=" A photo of a woman firewalking on burnt coal and others around her are cheering her." title="PHOTO 12.5: This activity is called firewalking, not firestanding, for a reason. Firestanding would result in horrible burns; firewalking is simple physics—keep moving and you won’t likely be burned. ">
            <a:extLst>
              <a:ext uri="{FF2B5EF4-FFF2-40B4-BE49-F238E27FC236}">
                <a16:creationId xmlns:a16="http://schemas.microsoft.com/office/drawing/2014/main" id="{7AFFA782-2A53-4434-9F72-F4C4B6AA57AD}"/>
              </a:ext>
            </a:extLst>
          </p:cNvPr>
          <p:cNvPicPr>
            <a:picLocks noChangeAspect="1"/>
          </p:cNvPicPr>
          <p:nvPr/>
        </p:nvPicPr>
        <p:blipFill>
          <a:blip r:embed="rId3"/>
          <a:stretch>
            <a:fillRect/>
          </a:stretch>
        </p:blipFill>
        <p:spPr>
          <a:xfrm>
            <a:off x="4240925" y="749272"/>
            <a:ext cx="3710151" cy="5588057"/>
          </a:xfrm>
          <a:prstGeom prst="rect">
            <a:avLst/>
          </a:prstGeom>
        </p:spPr>
      </p:pic>
    </p:spTree>
    <p:extLst>
      <p:ext uri="{BB962C8B-B14F-4D97-AF65-F5344CB8AC3E}">
        <p14:creationId xmlns:p14="http://schemas.microsoft.com/office/powerpoint/2010/main" val="143304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646331"/>
          </a:xfrm>
        </p:spPr>
        <p:txBody>
          <a:bodyPr/>
          <a:lstStyle/>
          <a:p>
            <a:r>
              <a:rPr lang="en-US" b="1" dirty="0"/>
              <a:t>CARTOON 12.1: Basing your decisions on only a possibility is silly in the extreme. It makes the weakest “possible” argument for a speech.</a:t>
            </a:r>
          </a:p>
        </p:txBody>
      </p:sp>
      <p:pic>
        <p:nvPicPr>
          <p:cNvPr id="3" name="Picture 2" descr=" A cartoon image of three people with one saying, you cannot jump without a chute, you will die. The other person says, do not worry, it is entirely possible that I will land on a haystack and survive." title="CARTOON 12.1: Basing your decisions on only a possibility is silly in the extreme. It makes the weakest “possible” argument for a speech.">
            <a:extLst>
              <a:ext uri="{FF2B5EF4-FFF2-40B4-BE49-F238E27FC236}">
                <a16:creationId xmlns:a16="http://schemas.microsoft.com/office/drawing/2014/main" id="{461C1B1A-1244-4AAC-ADB4-94D2A676DC4D}"/>
              </a:ext>
            </a:extLst>
          </p:cNvPr>
          <p:cNvPicPr>
            <a:picLocks noChangeAspect="1"/>
          </p:cNvPicPr>
          <p:nvPr/>
        </p:nvPicPr>
        <p:blipFill>
          <a:blip r:embed="rId3"/>
          <a:stretch>
            <a:fillRect/>
          </a:stretch>
        </p:blipFill>
        <p:spPr>
          <a:xfrm>
            <a:off x="3143114" y="755099"/>
            <a:ext cx="5905773" cy="5538303"/>
          </a:xfrm>
          <a:prstGeom prst="rect">
            <a:avLst/>
          </a:prstGeom>
        </p:spPr>
      </p:pic>
    </p:spTree>
    <p:extLst>
      <p:ext uri="{BB962C8B-B14F-4D97-AF65-F5344CB8AC3E}">
        <p14:creationId xmlns:p14="http://schemas.microsoft.com/office/powerpoint/2010/main" val="4051135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923330"/>
          </a:xfrm>
        </p:spPr>
        <p:txBody>
          <a:bodyPr/>
          <a:lstStyle/>
          <a:p>
            <a:r>
              <a:rPr lang="en-US" b="1" dirty="0"/>
              <a:t>PHOTO 12.6: The “Moon landing hoax” is one of those persistent conspiracy theories that defies logic and is contradicted by massive mountains of evidence. True believers, however, are impervious to such overwhelming support. The hoax claim is implausible.</a:t>
            </a:r>
          </a:p>
        </p:txBody>
      </p:sp>
      <p:pic>
        <p:nvPicPr>
          <p:cNvPr id="3" name="Picture 2" descr=" A photo of an astronaut with a spacecraft behind him on a surface depicts the moon landing hoax." title="PHOTO 12.6: The “Moon landing hoax” is one of those persistent conspiracy theories that defies logic and is contradicted by massive mountains of evidence. True believers, however, are impervious to such overwhelming support. The hoax claim is implausible.">
            <a:extLst>
              <a:ext uri="{FF2B5EF4-FFF2-40B4-BE49-F238E27FC236}">
                <a16:creationId xmlns:a16="http://schemas.microsoft.com/office/drawing/2014/main" id="{FA977DEA-67E4-42CB-B41A-C14F62791897}"/>
              </a:ext>
            </a:extLst>
          </p:cNvPr>
          <p:cNvPicPr>
            <a:picLocks noChangeAspect="1"/>
          </p:cNvPicPr>
          <p:nvPr/>
        </p:nvPicPr>
        <p:blipFill>
          <a:blip r:embed="rId3"/>
          <a:stretch>
            <a:fillRect/>
          </a:stretch>
        </p:blipFill>
        <p:spPr>
          <a:xfrm>
            <a:off x="2523007" y="1007276"/>
            <a:ext cx="7145986" cy="5033949"/>
          </a:xfrm>
          <a:prstGeom prst="rect">
            <a:avLst/>
          </a:prstGeom>
        </p:spPr>
      </p:pic>
    </p:spTree>
    <p:extLst>
      <p:ext uri="{BB962C8B-B14F-4D97-AF65-F5344CB8AC3E}">
        <p14:creationId xmlns:p14="http://schemas.microsoft.com/office/powerpoint/2010/main" val="460129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646331"/>
          </a:xfrm>
        </p:spPr>
        <p:txBody>
          <a:bodyPr/>
          <a:lstStyle/>
          <a:p>
            <a:r>
              <a:rPr lang="en-US" b="1" dirty="0"/>
              <a:t>PHOTO 12.7: Open-mindedness does not mean that you have to listen to hateful bigotry spouted, for example, by Westboro Baptist Church members.</a:t>
            </a:r>
          </a:p>
        </p:txBody>
      </p:sp>
      <p:pic>
        <p:nvPicPr>
          <p:cNvPr id="3" name="Picture 2" descr=" A photo of two people holding posters that read, God H 8 S trannies G E N 1 is to 27, M K 10 is to 6, god sent the coronavirus in fury D E U T 28 is to 58 61, and most people go to hell M T 7 is to 13." title="PHOTO 12.7: Open-mindedness does not mean that you have to listen to hateful bigotry spouted, for example, by Westboro Baptist Church members.">
            <a:extLst>
              <a:ext uri="{FF2B5EF4-FFF2-40B4-BE49-F238E27FC236}">
                <a16:creationId xmlns:a16="http://schemas.microsoft.com/office/drawing/2014/main" id="{4F706340-9459-45EB-8F22-886A79D4CE5E}"/>
              </a:ext>
            </a:extLst>
          </p:cNvPr>
          <p:cNvPicPr>
            <a:picLocks noChangeAspect="1"/>
          </p:cNvPicPr>
          <p:nvPr/>
        </p:nvPicPr>
        <p:blipFill>
          <a:blip r:embed="rId3"/>
          <a:stretch>
            <a:fillRect/>
          </a:stretch>
        </p:blipFill>
        <p:spPr>
          <a:xfrm>
            <a:off x="3607271" y="913542"/>
            <a:ext cx="4977459" cy="5030916"/>
          </a:xfrm>
          <a:prstGeom prst="rect">
            <a:avLst/>
          </a:prstGeom>
        </p:spPr>
      </p:pic>
    </p:spTree>
    <p:extLst>
      <p:ext uri="{BB962C8B-B14F-4D97-AF65-F5344CB8AC3E}">
        <p14:creationId xmlns:p14="http://schemas.microsoft.com/office/powerpoint/2010/main" val="2470279668"/>
      </p:ext>
    </p:extLst>
  </p:cSld>
  <p:clrMapOvr>
    <a:masterClrMapping/>
  </p:clrMapOvr>
</p:sld>
</file>

<file path=ppt/theme/theme1.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2.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34735E286A8A478CDABE780C9EC78F" ma:contentTypeVersion="13" ma:contentTypeDescription="Create a new document." ma:contentTypeScope="" ma:versionID="9b8825675e62d57985c81b74d5b14a7f">
  <xsd:schema xmlns:xsd="http://www.w3.org/2001/XMLSchema" xmlns:xs="http://www.w3.org/2001/XMLSchema" xmlns:p="http://schemas.microsoft.com/office/2006/metadata/properties" xmlns:ns3="fd39d560-5c7d-4158-98a0-f420f8fdebce" xmlns:ns4="a6c716b4-9090-4de7-aadc-2aa5f812ad24" targetNamespace="http://schemas.microsoft.com/office/2006/metadata/properties" ma:root="true" ma:fieldsID="bdbc9fd47a72f6438c4442bb9222e145" ns3:_="" ns4:_="">
    <xsd:import namespace="fd39d560-5c7d-4158-98a0-f420f8fdebce"/>
    <xsd:import namespace="a6c716b4-9090-4de7-aadc-2aa5f812ad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39d560-5c7d-4158-98a0-f420f8fde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716b4-9090-4de7-aadc-2aa5f812ad2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307B2A-FA70-43CE-A010-B3D8154DE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39d560-5c7d-4158-98a0-f420f8fdebce"/>
    <ds:schemaRef ds:uri="a6c716b4-9090-4de7-aadc-2aa5f812a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56919D-3723-464B-9967-427A087CBD6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fd39d560-5c7d-4158-98a0-f420f8fdebce"/>
    <ds:schemaRef ds:uri="http://purl.org/dc/terms/"/>
    <ds:schemaRef ds:uri="http://schemas.openxmlformats.org/package/2006/metadata/core-properties"/>
    <ds:schemaRef ds:uri="a6c716b4-9090-4de7-aadc-2aa5f812ad24"/>
    <ds:schemaRef ds:uri="http://www.w3.org/XML/1998/namespace"/>
    <ds:schemaRef ds:uri="http://purl.org/dc/dcmitype/"/>
  </ds:schemaRefs>
</ds:datastoreItem>
</file>

<file path=customXml/itemProps3.xml><?xml version="1.0" encoding="utf-8"?>
<ds:datastoreItem xmlns:ds="http://schemas.openxmlformats.org/officeDocument/2006/customXml" ds:itemID="{6B57C1AB-C2BF-4446-AECB-681D578552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Oxford Template 2020-05-05</Template>
  <TotalTime>824</TotalTime>
  <Words>668</Words>
  <Application>Microsoft Office PowerPoint</Application>
  <PresentationFormat>Widescreen</PresentationFormat>
  <Paragraphs>24</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MyriadPro-Bold</vt:lpstr>
      <vt:lpstr>MyriadPro-Regular</vt:lpstr>
      <vt:lpstr>Text Content Templates</vt:lpstr>
      <vt:lpstr>Figure-Only Templates</vt:lpstr>
      <vt:lpstr>Practically Speaking </vt:lpstr>
      <vt:lpstr>PHOTO 12.1: Trephining was a primitive procedure that involved drilling a hole in a person’s skull while alive to release evil spirits or “mad thoughts.” </vt:lpstr>
      <vt:lpstr>PHOTO 12.2: Confirmation bias can leave you unprepared for strong counterarguments and research that might be used against you in a debate or an exchange with class members, business colleagues, conference attendees, or even in some cases the press after your speech.</vt:lpstr>
      <vt:lpstr>PHOTOS 12.3 &amp; 12.4: QAnon acolytes gather on Dealey Plaza in Dallas, sight of the JFK assassination, awaiting JFK’s return (resurrection?) along with his son John Jr., who was killed in a plane crash in 1999. </vt:lpstr>
      <vt:lpstr>PHOTO 12.5: This activity is called firewalking, not firestanding, for a reason. Firestanding would result in horrible burns; firewalking is simple physics—keep moving and you won’t likely be burned. </vt:lpstr>
      <vt:lpstr>CARTOON 12.1: Basing your decisions on only a possibility is silly in the extreme. It makes the weakest “possible” argument for a speech.</vt:lpstr>
      <vt:lpstr>PHOTO 12.6: The “Moon landing hoax” is one of those persistent conspiracy theories that defies logic and is contradicted by massive mountains of evidence. True believers, however, are impervious to such overwhelming support. The hoax claim is implausible.</vt:lpstr>
      <vt:lpstr>PHOTO 12.7: Open-mindedness does not mean that you have to listen to hateful bigotry spouted, for example, by Westboro Baptist Church members.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Interplay</dc:title>
  <dc:creator>Oxford University Press</dc:creator>
  <cp:lastModifiedBy>Maleappane Sahayaraj</cp:lastModifiedBy>
  <cp:revision>247</cp:revision>
  <dcterms:created xsi:type="dcterms:W3CDTF">2021-01-21T20:31:29Z</dcterms:created>
  <dcterms:modified xsi:type="dcterms:W3CDTF">2022-09-24T07:33:06Z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2020-04-27T21:10:48Z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69912cf1-8f32-4f1f-9ade-00009ae8a75a</vt:lpwstr>
  </property>
  <property fmtid="{D5CDD505-2E9C-101B-9397-08002B2CF9AE}" pid="8" name="MSIP_Label_89f61502-7731-4690-a118-333634878cc9_ContentBits">
    <vt:lpwstr>0</vt:lpwstr>
  </property>
  <property fmtid="{D5CDD505-2E9C-101B-9397-08002B2CF9AE}" pid="9" name="ContentTypeId">
    <vt:lpwstr>0x0101006034735E286A8A478CDABE780C9EC78F</vt:lpwstr>
  </property>
</Properties>
</file>