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3"/>
  </p:notesMasterIdLst>
  <p:handoutMasterIdLst>
    <p:handoutMasterId r:id="rId14"/>
  </p:handoutMasterIdLst>
  <p:sldIdLst>
    <p:sldId id="261" r:id="rId6"/>
    <p:sldId id="278" r:id="rId7"/>
    <p:sldId id="301" r:id="rId8"/>
    <p:sldId id="303" r:id="rId9"/>
    <p:sldId id="304" r:id="rId10"/>
    <p:sldId id="305" r:id="rId11"/>
    <p:sldId id="30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5138" autoAdjust="0"/>
  </p:normalViewPr>
  <p:slideViewPr>
    <p:cSldViewPr snapToGrid="0" snapToObjects="1">
      <p:cViewPr varScale="1">
        <p:scale>
          <a:sx n="48" d="100"/>
          <a:sy n="48" d="100"/>
        </p:scale>
        <p:origin x="72" y="108"/>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9/7/2022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9/7/2022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aramondPremrPro-Bd"/>
              </a:rPr>
              <a:t>Sultan Suleyman I (1494–1566), also known as “Suleyman the Magnificent” and “Suleyman the Lawmaker,” was the tenth and longest reigning sultan of the Ottoman Empire.</a:t>
            </a:r>
          </a:p>
          <a:p>
            <a:pPr algn="l"/>
            <a:r>
              <a:rPr lang="en-IN" sz="1800" b="0" i="1" u="none" strike="noStrike" baseline="0" dirty="0">
                <a:latin typeface="GaramondPremrPro-It"/>
              </a:rPr>
              <a:t>CPA Media Pte Ltd/</a:t>
            </a:r>
            <a:r>
              <a:rPr lang="en-IN" sz="1800" b="0" i="1" u="none" strike="noStrike" baseline="0" dirty="0" err="1">
                <a:latin typeface="GaramondPremrPro-It"/>
              </a:rPr>
              <a:t>Alamy</a:t>
            </a:r>
            <a:r>
              <a:rPr lang="en-IN" sz="1800" b="0" i="1" u="none" strike="noStrike" baseline="0" dirty="0">
                <a:latin typeface="GaramondPremrPro-It"/>
              </a:rPr>
              <a:t> Stock Photo</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358464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GaramondPremrPro-Bd"/>
              </a:rPr>
              <a:t>Sulaymaniyyah</a:t>
            </a:r>
            <a:r>
              <a:rPr lang="en-US" sz="1800" b="0" i="0" u="none" strike="noStrike" baseline="0" dirty="0">
                <a:latin typeface="GaramondPremrPro-Bd"/>
              </a:rPr>
              <a:t> Mosque in Istanbul, Turkey, built in the 1550s by the </a:t>
            </a:r>
            <a:r>
              <a:rPr lang="en-IN" sz="1800" b="0" i="0" u="none" strike="noStrike" baseline="0" dirty="0">
                <a:latin typeface="GaramondPremrPro-Bd"/>
              </a:rPr>
              <a:t>famous Ottoman architect, Sinan.</a:t>
            </a:r>
          </a:p>
          <a:p>
            <a:pPr algn="l"/>
            <a:r>
              <a:rPr lang="en-IN" sz="1800" b="0" i="1" u="none" strike="noStrike" baseline="0" dirty="0" err="1">
                <a:latin typeface="GaramondPremrPro-It"/>
              </a:rPr>
              <a:t>mastix</a:t>
            </a:r>
            <a:r>
              <a:rPr lang="en-IN" sz="1800" b="0" i="1" u="none" strike="noStrike" baseline="0" dirty="0">
                <a:latin typeface="GaramondPremrPro-It"/>
              </a:rPr>
              <a:t>/</a:t>
            </a:r>
            <a:r>
              <a:rPr lang="en-IN" sz="1800" b="0" i="1" u="none" strike="noStrike" baseline="0" dirty="0" err="1">
                <a:latin typeface="GaramondPremrPro-It"/>
              </a:rPr>
              <a:t>Alamy</a:t>
            </a:r>
            <a:r>
              <a:rPr lang="en-IN" sz="1800" b="0" i="1" u="none" strike="noStrike" baseline="0" dirty="0">
                <a:latin typeface="GaramondPremrPro-It"/>
              </a:rPr>
              <a:t> Stock Photo</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18124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aramondPremrPro-Bd"/>
              </a:rPr>
              <a:t>Her Imperial Majesty the Empress consort </a:t>
            </a:r>
            <a:r>
              <a:rPr lang="en-US" sz="1800" b="0" i="0" u="none" strike="noStrike" baseline="0" dirty="0" err="1">
                <a:latin typeface="GaramondPremrPro-Bd"/>
              </a:rPr>
              <a:t>Hürrem</a:t>
            </a:r>
            <a:r>
              <a:rPr lang="en-US" sz="1800" b="0" i="0" u="none" strike="noStrike" baseline="0" dirty="0">
                <a:latin typeface="GaramondPremrPro-Bd"/>
              </a:rPr>
              <a:t> Sultan of the Ottoman Empire, known to Europeans informally as simply </a:t>
            </a:r>
            <a:r>
              <a:rPr lang="en-US" sz="1800" b="0" i="0" u="none" strike="noStrike" baseline="0" dirty="0" err="1">
                <a:latin typeface="GaramondPremrPro-Bd"/>
              </a:rPr>
              <a:t>Roxelana</a:t>
            </a:r>
            <a:r>
              <a:rPr lang="en-US" sz="1800" b="0" i="0" u="none" strike="noStrike" baseline="0" dirty="0">
                <a:latin typeface="GaramondPremrPro-Bd"/>
              </a:rPr>
              <a:t> (c. 1500–1558), was the wife of </a:t>
            </a:r>
            <a:r>
              <a:rPr lang="en-US" sz="1800" b="0" i="0" u="none" strike="noStrike" baseline="0" dirty="0" err="1">
                <a:latin typeface="GaramondPremrPro-Bd"/>
              </a:rPr>
              <a:t>Sülayman</a:t>
            </a:r>
            <a:r>
              <a:rPr lang="en-US" sz="1800" b="0" i="0" u="none" strike="noStrike" baseline="0" dirty="0">
                <a:latin typeface="GaramondPremrPro-Bd"/>
              </a:rPr>
              <a:t> the Magnificent of the Ottoman Empire. Anonymous </a:t>
            </a:r>
            <a:r>
              <a:rPr lang="en-IN" sz="1800" b="0" i="0" u="none" strike="noStrike" baseline="0" dirty="0">
                <a:latin typeface="GaramondPremrPro-Bd"/>
              </a:rPr>
              <a:t>eighteenth-century painting.</a:t>
            </a:r>
          </a:p>
          <a:p>
            <a:pPr algn="l"/>
            <a:r>
              <a:rPr lang="en-IN" sz="1800" b="0" i="1" u="none" strike="noStrike" baseline="0" dirty="0">
                <a:latin typeface="GaramondPremrPro-It"/>
              </a:rPr>
              <a:t>CPA Media Pte Ltd/</a:t>
            </a:r>
            <a:r>
              <a:rPr lang="en-IN" sz="1800" b="0" i="1" u="none" strike="noStrike" baseline="0" dirty="0" err="1">
                <a:latin typeface="GaramondPremrPro-It"/>
              </a:rPr>
              <a:t>Alamy</a:t>
            </a:r>
            <a:r>
              <a:rPr lang="en-IN" sz="1800" b="0" i="1" u="none" strike="noStrike" baseline="0" dirty="0">
                <a:latin typeface="GaramondPremrPro-It"/>
              </a:rPr>
              <a:t> Stock Photo</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187283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it-IT" dirty="0"/>
              <a:t>Map 15 Ottoman Territorial Losses, 1878–1912</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322956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aramondPremrPro-Bd"/>
              </a:rPr>
              <a:t>Carpet with Triple-Arch Design c. 1575–1590. One of the earliest carpets to include a triple-arched gateway, </a:t>
            </a:r>
            <a:r>
              <a:rPr lang="en-IN" sz="1800" b="0" i="0" u="none" strike="noStrike" baseline="0" dirty="0">
                <a:latin typeface="GaramondPremrPro-Bd"/>
              </a:rPr>
              <a:t>its design probably originated </a:t>
            </a:r>
            <a:r>
              <a:rPr lang="en-US" sz="1800" b="0" i="0" u="none" strike="noStrike" baseline="0" dirty="0">
                <a:latin typeface="GaramondPremrPro-Bd"/>
              </a:rPr>
              <a:t>in the Ottoman imperial workshop. The combination of this carpet’s imagery, high quality, and relatively small size suggest that it was used as a prayer rug by a member of the </a:t>
            </a:r>
            <a:r>
              <a:rPr lang="en-IN" sz="1800" b="0" i="0" u="none" strike="noStrike" baseline="0" dirty="0">
                <a:latin typeface="GaramondPremrPro-Bd"/>
              </a:rPr>
              <a:t>Ottoman courtly elite.</a:t>
            </a:r>
          </a:p>
          <a:p>
            <a:pPr algn="l"/>
            <a:r>
              <a:rPr lang="en-US" sz="1800" b="0" i="1" u="none" strike="noStrike" baseline="0" dirty="0">
                <a:latin typeface="GaramondPremrPro-It"/>
              </a:rPr>
              <a:t>The Metropolitan Museum of Art</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209681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latin typeface="GaramondPremrPro-Bd"/>
              </a:rPr>
              <a:t>Lithograph showing Ottoman soldiers, 1600–1805.</a:t>
            </a:r>
          </a:p>
          <a:p>
            <a:pPr algn="l"/>
            <a:r>
              <a:rPr lang="en-IN" sz="1800" b="0" i="1" u="none" strike="noStrike" baseline="0" dirty="0" err="1">
                <a:latin typeface="GaramondPremrPro-It"/>
              </a:rPr>
              <a:t>mccool</a:t>
            </a:r>
            <a:r>
              <a:rPr lang="en-IN" sz="1800" b="0" i="1" u="none" strike="noStrike" baseline="0" dirty="0">
                <a:latin typeface="GaramondPremrPro-It"/>
              </a:rPr>
              <a:t>/</a:t>
            </a:r>
            <a:r>
              <a:rPr lang="en-IN" sz="1800" b="0" i="1" u="none" strike="noStrike" baseline="0" dirty="0" err="1">
                <a:latin typeface="GaramondPremrPro-It"/>
              </a:rPr>
              <a:t>Alamy</a:t>
            </a:r>
            <a:r>
              <a:rPr lang="en-IN" sz="1800" b="0" i="1" u="none" strike="noStrike" baseline="0" dirty="0">
                <a:latin typeface="GaramondPremrPro-It"/>
              </a:rPr>
              <a:t> Stock Photo</a:t>
            </a:r>
          </a:p>
          <a:p>
            <a:pPr algn="l"/>
            <a:endParaRPr lang="en-IN" sz="1800" b="0" i="1" u="none" strike="noStrike" baseline="0" dirty="0">
              <a:latin typeface="GaramondPremrPro-It"/>
            </a:endParaRPr>
          </a:p>
          <a:p>
            <a:pPr algn="l"/>
            <a:r>
              <a:rPr lang="en-US" sz="1800" b="0" i="0" u="none" strike="noStrike" baseline="0" dirty="0">
                <a:latin typeface="GaramondPremrPro-Bd"/>
              </a:rPr>
              <a:t>Ottoman Army officers in 1895. Vintage illustration by Henri Meyer.</a:t>
            </a:r>
          </a:p>
          <a:p>
            <a:pPr algn="l"/>
            <a:r>
              <a:rPr lang="en-US" sz="1800" b="0" i="1" u="none" strike="noStrike" baseline="0" dirty="0">
                <a:latin typeface="GaramondPremrPro-It"/>
              </a:rPr>
              <a:t>Chris Hellier/</a:t>
            </a:r>
            <a:r>
              <a:rPr lang="en-US" sz="1800" b="0" i="1" u="none" strike="noStrike" baseline="0" dirty="0" err="1">
                <a:latin typeface="GaramondPremrPro-It"/>
              </a:rPr>
              <a:t>Alamy</a:t>
            </a:r>
            <a:r>
              <a:rPr lang="en-US" sz="1800" b="0" i="1" u="none" strike="noStrike" baseline="0" dirty="0">
                <a:latin typeface="GaramondPremrPro-It"/>
              </a:rPr>
              <a:t> Stock Photo</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338914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8"/>
            <a:ext cx="11317356" cy="899491"/>
          </a:xfrm>
        </p:spPr>
        <p:txBody>
          <a:bodyPr>
            <a:normAutofit fontScale="90000"/>
          </a:bodyPr>
          <a:lstStyle/>
          <a:p>
            <a:r>
              <a:rPr lang="en-US" b="1" dirty="0"/>
              <a:t>A History of the Middle East Since the Rise of Islam</a:t>
            </a:r>
            <a:br>
              <a:rPr lang="en-US" b="1" dirty="0"/>
            </a:br>
            <a:endParaRPr lang="en-US" sz="2900" b="1" i="0" dirty="0"/>
          </a:p>
        </p:txBody>
      </p:sp>
      <p:sp>
        <p:nvSpPr>
          <p:cNvPr id="4" name="Text Placeholder 3"/>
          <p:cNvSpPr>
            <a:spLocks noGrp="1"/>
          </p:cNvSpPr>
          <p:nvPr>
            <p:ph type="body" sz="quarter" idx="11"/>
          </p:nvPr>
        </p:nvSpPr>
        <p:spPr>
          <a:xfrm>
            <a:off x="450851" y="1181100"/>
            <a:ext cx="11317816" cy="477838"/>
          </a:xfrm>
        </p:spPr>
        <p:txBody>
          <a:bodyPr/>
          <a:lstStyle/>
          <a:p>
            <a:r>
              <a:rPr lang="en-US" dirty="0"/>
              <a:t>by </a:t>
            </a:r>
            <a:r>
              <a:rPr lang="pt-BR" dirty="0"/>
              <a:t>David W. Lesch</a:t>
            </a:r>
            <a:endParaRPr lang="en-US" dirty="0"/>
          </a:p>
        </p:txBody>
      </p:sp>
      <p:pic>
        <p:nvPicPr>
          <p:cNvPr id="8" name="Picture Placeholder 7" title="Cover">
            <a:extLst>
              <a:ext uri="{FF2B5EF4-FFF2-40B4-BE49-F238E27FC236}">
                <a16:creationId xmlns:a16="http://schemas.microsoft.com/office/drawing/2014/main" id="{3C56F26D-84E7-4578-9ED6-ACB6F71FF233}"/>
              </a:ext>
            </a:extLst>
          </p:cNvPr>
          <p:cNvPicPr>
            <a:picLocks noGrp="1" noChangeAspect="1"/>
          </p:cNvPicPr>
          <p:nvPr>
            <p:ph type="pic" sz="quarter" idx="10"/>
          </p:nvPr>
        </p:nvPicPr>
        <p:blipFill>
          <a:blip r:embed="rId3"/>
          <a:srcRect/>
          <a:stretch/>
        </p:blipFill>
        <p:spPr>
          <a:xfrm>
            <a:off x="4576194" y="1786429"/>
            <a:ext cx="3039610" cy="4591711"/>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Sultan Suleyman I (1494–1566), also known as “Suleyman the Magnificent” and “Suleyman the Lawmaker,” was the tenth and longest reigning sultan of the Ottoman Empire.</a:t>
            </a:r>
          </a:p>
        </p:txBody>
      </p:sp>
      <p:pic>
        <p:nvPicPr>
          <p:cNvPr id="3" name="Picture 2" descr="A painting shows the left profile of Sultan Suleyman 1, wearing a huge turban." title="Sultan Suleyman I (1494–1566), also known as “Suleyman the Magnificent” and “Suleyman the Lawmaker,” was the tenth and longest reigning sultan of the Ottoman Empire.">
            <a:extLst>
              <a:ext uri="{FF2B5EF4-FFF2-40B4-BE49-F238E27FC236}">
                <a16:creationId xmlns:a16="http://schemas.microsoft.com/office/drawing/2014/main" id="{C8F79127-8E9A-4C4F-A060-4504B3B45237}"/>
              </a:ext>
            </a:extLst>
          </p:cNvPr>
          <p:cNvPicPr>
            <a:picLocks noChangeAspect="1"/>
          </p:cNvPicPr>
          <p:nvPr/>
        </p:nvPicPr>
        <p:blipFill>
          <a:blip r:embed="rId3"/>
          <a:stretch>
            <a:fillRect/>
          </a:stretch>
        </p:blipFill>
        <p:spPr>
          <a:xfrm>
            <a:off x="3951990" y="784666"/>
            <a:ext cx="4288020" cy="5555369"/>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err="1"/>
              <a:t>Sulaymaniyyah</a:t>
            </a:r>
            <a:r>
              <a:rPr lang="en-US" b="1" dirty="0"/>
              <a:t> Mosque in Istanbul, Turkey, built in the 1550s by the famous Ottoman architect, Sinan.</a:t>
            </a:r>
          </a:p>
        </p:txBody>
      </p:sp>
      <p:pic>
        <p:nvPicPr>
          <p:cNvPr id="3" name="Picture 2" descr="A photo shows the Sulaymaniyyah Mosque in Istanbul, Turkey. The central building has a domed structure at the roof, and there are four pillars next to the central building." title="Sulaymaniyyah Mosque in Istanbul, Turkey, built in the 1550s by the famous Ottoman architect, Sinan.">
            <a:extLst>
              <a:ext uri="{FF2B5EF4-FFF2-40B4-BE49-F238E27FC236}">
                <a16:creationId xmlns:a16="http://schemas.microsoft.com/office/drawing/2014/main" id="{1FBC12A5-7C44-4D50-9D56-F050CE636F77}"/>
              </a:ext>
            </a:extLst>
          </p:cNvPr>
          <p:cNvPicPr>
            <a:picLocks noChangeAspect="1"/>
          </p:cNvPicPr>
          <p:nvPr/>
        </p:nvPicPr>
        <p:blipFill>
          <a:blip r:embed="rId3"/>
          <a:stretch>
            <a:fillRect/>
          </a:stretch>
        </p:blipFill>
        <p:spPr>
          <a:xfrm>
            <a:off x="2202534" y="833356"/>
            <a:ext cx="7786933" cy="5191288"/>
          </a:xfrm>
          <a:prstGeom prst="rect">
            <a:avLst/>
          </a:prstGeom>
        </p:spPr>
      </p:pic>
    </p:spTree>
    <p:extLst>
      <p:ext uri="{BB962C8B-B14F-4D97-AF65-F5344CB8AC3E}">
        <p14:creationId xmlns:p14="http://schemas.microsoft.com/office/powerpoint/2010/main" val="52307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Her Imperial Majesty the Empress consort </a:t>
            </a:r>
            <a:r>
              <a:rPr lang="en-US" b="1" dirty="0" err="1"/>
              <a:t>Hürrem</a:t>
            </a:r>
            <a:r>
              <a:rPr lang="en-US" b="1" dirty="0"/>
              <a:t> Sultan of the Ottoman Empire, known to Europeans informally as simply </a:t>
            </a:r>
            <a:r>
              <a:rPr lang="en-US" b="1" dirty="0" err="1"/>
              <a:t>Roxelana</a:t>
            </a:r>
            <a:r>
              <a:rPr lang="en-US" b="1" dirty="0"/>
              <a:t> (c. 1500–1558), </a:t>
            </a:r>
          </a:p>
        </p:txBody>
      </p:sp>
      <p:pic>
        <p:nvPicPr>
          <p:cNvPr id="3" name="Picture 2" descr="A painting shows the Empress consort Hurrem Sultan in regal attire." title="Her Imperial Majesty the Empress consort Hürrem Sultan of the Ottoman Empire, known to Europeans informally as simply Roxelana (c. 1500–1558), ">
            <a:extLst>
              <a:ext uri="{FF2B5EF4-FFF2-40B4-BE49-F238E27FC236}">
                <a16:creationId xmlns:a16="http://schemas.microsoft.com/office/drawing/2014/main" id="{1B137E3A-DFE1-4196-966E-645C15E8A261}"/>
              </a:ext>
            </a:extLst>
          </p:cNvPr>
          <p:cNvPicPr>
            <a:picLocks noChangeAspect="1"/>
          </p:cNvPicPr>
          <p:nvPr/>
        </p:nvPicPr>
        <p:blipFill>
          <a:blip r:embed="rId3"/>
          <a:stretch>
            <a:fillRect/>
          </a:stretch>
        </p:blipFill>
        <p:spPr>
          <a:xfrm>
            <a:off x="3890670" y="776472"/>
            <a:ext cx="4410661" cy="5457457"/>
          </a:xfrm>
          <a:prstGeom prst="rect">
            <a:avLst/>
          </a:prstGeom>
        </p:spPr>
      </p:pic>
    </p:spTree>
    <p:extLst>
      <p:ext uri="{BB962C8B-B14F-4D97-AF65-F5344CB8AC3E}">
        <p14:creationId xmlns:p14="http://schemas.microsoft.com/office/powerpoint/2010/main" val="168978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it-IT" b="1" dirty="0"/>
              <a:t>Map 15 Ottoman Territorial Losses, 1878–1912</a:t>
            </a:r>
            <a:endParaRPr lang="en-US" b="1" dirty="0"/>
          </a:p>
        </p:txBody>
      </p:sp>
      <p:pic>
        <p:nvPicPr>
          <p:cNvPr id="3" name="Picture 2" descr="A map shows the Ottoman territory losses from 1878 to 1912. Bosnia was occupied in 1878 and annexed in 1908. The southern part of Serbia was lost in 1878, the southeastern part of Romania in 1878, and the region to the east of Romania in 1878. Austrian occupation to the west of Serbia was from 1878 to 1909. The northern region of Greece was lost in 1881, Crete became autonomous in 1898 and went to Greece in 1908, Rhodes was lost in 1912, East Rumelia became autonomous in 1878 and went to Bulgaria in 1908, Cyprus was occupied by Britain in 1878 and annexed in 1914, Egypt was occupied by Britain in 1882 and became a British Protectorate in 1914, and Libya went to Italy in 1912. The Ottoman Empire lost its northeastern corner in 1878." title="Map 15 Ottoman Territorial Losses, 1878–1912">
            <a:extLst>
              <a:ext uri="{FF2B5EF4-FFF2-40B4-BE49-F238E27FC236}">
                <a16:creationId xmlns:a16="http://schemas.microsoft.com/office/drawing/2014/main" id="{03B9DA96-5D72-4ACB-BC0B-B1583853CC4D}"/>
              </a:ext>
            </a:extLst>
          </p:cNvPr>
          <p:cNvPicPr>
            <a:picLocks noChangeAspect="1"/>
          </p:cNvPicPr>
          <p:nvPr/>
        </p:nvPicPr>
        <p:blipFill>
          <a:blip r:embed="rId3"/>
          <a:stretch>
            <a:fillRect/>
          </a:stretch>
        </p:blipFill>
        <p:spPr>
          <a:xfrm>
            <a:off x="1572570" y="757539"/>
            <a:ext cx="9046860" cy="5342922"/>
          </a:xfrm>
          <a:prstGeom prst="rect">
            <a:avLst/>
          </a:prstGeom>
        </p:spPr>
      </p:pic>
    </p:spTree>
    <p:extLst>
      <p:ext uri="{BB962C8B-B14F-4D97-AF65-F5344CB8AC3E}">
        <p14:creationId xmlns:p14="http://schemas.microsoft.com/office/powerpoint/2010/main" val="18971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Carpet with Triple-Arch Design c. 1575–1590. </a:t>
            </a:r>
          </a:p>
        </p:txBody>
      </p:sp>
      <p:pic>
        <p:nvPicPr>
          <p:cNvPr id="3" name="Picture 2" descr="A photo shows a portion of a carpet depicting triple-arched gateway." title="Carpet with Triple-Arch Design c. 1575–1590. ">
            <a:extLst>
              <a:ext uri="{FF2B5EF4-FFF2-40B4-BE49-F238E27FC236}">
                <a16:creationId xmlns:a16="http://schemas.microsoft.com/office/drawing/2014/main" id="{806103B9-24B6-4FC6-B0C6-67CD06EB51EF}"/>
              </a:ext>
            </a:extLst>
          </p:cNvPr>
          <p:cNvPicPr>
            <a:picLocks noChangeAspect="1"/>
          </p:cNvPicPr>
          <p:nvPr/>
        </p:nvPicPr>
        <p:blipFill>
          <a:blip r:embed="rId3"/>
          <a:stretch>
            <a:fillRect/>
          </a:stretch>
        </p:blipFill>
        <p:spPr>
          <a:xfrm>
            <a:off x="4143825" y="849560"/>
            <a:ext cx="3904350" cy="5158880"/>
          </a:xfrm>
          <a:prstGeom prst="rect">
            <a:avLst/>
          </a:prstGeom>
        </p:spPr>
      </p:pic>
    </p:spTree>
    <p:extLst>
      <p:ext uri="{BB962C8B-B14F-4D97-AF65-F5344CB8AC3E}">
        <p14:creationId xmlns:p14="http://schemas.microsoft.com/office/powerpoint/2010/main" val="32461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Lithograph showing Ottoman soldiers, 1600–1805. Ottoman Army officers in 1895. Vintage illustration by Henri Meyer.</a:t>
            </a:r>
          </a:p>
        </p:txBody>
      </p:sp>
      <p:pic>
        <p:nvPicPr>
          <p:cNvPr id="3" name="Picture 2" descr="A lithograph shows four Turkish soldiers standing with their arms. They wear traditional turbans, one is in traditional soldier attire while other three have adorned attire having western influence.&#10;&#10;An illustration shows three Ottoman soldiers, dressed in western-style military uniform. They wear their medals on their shirt." title="Lithograph showing Ottoman soldiers, 1600–1805. Ottoman Army officers in 1895. Vintage illustration by Henri Meyer.">
            <a:extLst>
              <a:ext uri="{FF2B5EF4-FFF2-40B4-BE49-F238E27FC236}">
                <a16:creationId xmlns:a16="http://schemas.microsoft.com/office/drawing/2014/main" id="{19BDBA96-D266-4C01-B72D-92964534F339}"/>
              </a:ext>
            </a:extLst>
          </p:cNvPr>
          <p:cNvPicPr>
            <a:picLocks noChangeAspect="1"/>
          </p:cNvPicPr>
          <p:nvPr/>
        </p:nvPicPr>
        <p:blipFill>
          <a:blip r:embed="rId3"/>
          <a:stretch>
            <a:fillRect/>
          </a:stretch>
        </p:blipFill>
        <p:spPr>
          <a:xfrm>
            <a:off x="1806654" y="668529"/>
            <a:ext cx="8578693" cy="5520943"/>
          </a:xfrm>
          <a:prstGeom prst="rect">
            <a:avLst/>
          </a:prstGeom>
        </p:spPr>
      </p:pic>
    </p:spTree>
    <p:extLst>
      <p:ext uri="{BB962C8B-B14F-4D97-AF65-F5344CB8AC3E}">
        <p14:creationId xmlns:p14="http://schemas.microsoft.com/office/powerpoint/2010/main" val="1680697821"/>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http://schemas.openxmlformats.org/package/2006/metadata/core-properties"/>
    <ds:schemaRef ds:uri="a6c716b4-9090-4de7-aadc-2aa5f812ad24"/>
    <ds:schemaRef ds:uri="http://www.w3.org/XML/1998/namespace"/>
    <ds:schemaRef ds:uri="http://purl.org/dc/dcmitype/"/>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819</TotalTime>
  <Words>350</Words>
  <Application>Microsoft Office PowerPoint</Application>
  <PresentationFormat>Widescreen</PresentationFormat>
  <Paragraphs>29</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GaramondPremrPro-Bd</vt:lpstr>
      <vt:lpstr>GaramondPremrPro-It</vt:lpstr>
      <vt:lpstr>Text Content Templates</vt:lpstr>
      <vt:lpstr>Figure-Only Templates</vt:lpstr>
      <vt:lpstr>A History of the Middle East Since the Rise of Islam </vt:lpstr>
      <vt:lpstr>Sultan Suleyman I (1494–1566), also known as “Suleyman the Magnificent” and “Suleyman the Lawmaker,” was the tenth and longest reigning sultan of the Ottoman Empire.</vt:lpstr>
      <vt:lpstr>Sulaymaniyyah Mosque in Istanbul, Turkey, built in the 1550s by the famous Ottoman architect, Sinan.</vt:lpstr>
      <vt:lpstr>Her Imperial Majesty the Empress consort Hürrem Sultan of the Ottoman Empire, known to Europeans informally as simply Roxelana (c. 1500–1558), </vt:lpstr>
      <vt:lpstr>Map 15 Ottoman Territorial Losses, 1878–1912</vt:lpstr>
      <vt:lpstr>Carpet with Triple-Arch Design c. 1575–1590. </vt:lpstr>
      <vt:lpstr>Lithograph showing Ottoman soldiers, 1600–1805. Ottoman Army officers in 1895. Vintage illustration by Henri Meyer.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Maleappane Sahayaraj</cp:lastModifiedBy>
  <cp:revision>233</cp:revision>
  <dcterms:created xsi:type="dcterms:W3CDTF">2021-01-21T20:31:29Z</dcterms:created>
  <dcterms:modified xsi:type="dcterms:W3CDTF">2022-09-07T13:29:46Z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