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339" r:id="rId6"/>
    <p:sldId id="345"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4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941C97"/>
    <a:srgbClr val="DFBDD9"/>
    <a:srgbClr val="CB95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801287-15A5-4BE3-BF68-7825323BD770}"/>
              </a:ext>
            </a:extLst>
          </p:cNvPr>
          <p:cNvSpPr>
            <a:spLocks noGrp="1"/>
          </p:cNvSpPr>
          <p:nvPr>
            <p:ph type="ftr" sz="quarter" idx="2"/>
          </p:nvPr>
        </p:nvSpPr>
        <p:spPr>
          <a:xfrm>
            <a:off x="0" y="8685213"/>
            <a:ext cx="2971800" cy="458787"/>
          </a:xfrm>
          <a:prstGeom prst="rect">
            <a:avLst/>
          </a:prstGeom>
          <a:blipFill>
            <a:blip r:embed="rId2"/>
            <a:stretch>
              <a:fillRect/>
            </a:stretch>
          </a:blipFill>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E93D150-B744-4372-9A2F-6A5B33313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113F6B-BC20-4D2A-A8CA-32173A3DA620}" type="slidenum">
              <a:rPr lang="en-US" smtClean="0"/>
              <a:t>‹#›</a:t>
            </a:fld>
            <a:endParaRPr lang="en-US"/>
          </a:p>
        </p:txBody>
      </p:sp>
    </p:spTree>
    <p:extLst>
      <p:ext uri="{BB962C8B-B14F-4D97-AF65-F5344CB8AC3E}">
        <p14:creationId xmlns:p14="http://schemas.microsoft.com/office/powerpoint/2010/main" val="1902363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CA979-1440-4F22-8910-221B227DE168}"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C291A-3297-4BF6-82CE-CED8346CF8E2}" type="slidenum">
              <a:rPr lang="en-US" smtClean="0"/>
              <a:t>‹#›</a:t>
            </a:fld>
            <a:endParaRPr lang="en-US"/>
          </a:p>
        </p:txBody>
      </p:sp>
    </p:spTree>
    <p:extLst>
      <p:ext uri="{BB962C8B-B14F-4D97-AF65-F5344CB8AC3E}">
        <p14:creationId xmlns:p14="http://schemas.microsoft.com/office/powerpoint/2010/main" val="38415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882F-1623-461E-831D-C374D5E0A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BE954F-2E1F-48BC-A6A1-C8C399B0D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56FDF2-CE60-4040-A324-9E4F93D6CFD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9B9AB186-A59E-4633-9A7F-48100BC31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14DB9-CDCC-4F48-97B9-24D1E74F327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266147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CA13-3288-4B30-981D-1ED58B8A74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EDD31-D194-4FF2-AD77-A7DC46423D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3E5A2-16D2-40A2-9BEC-54E32A5CA8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51ED975-842A-4B1C-9EBB-4E0D8187C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5F3E8-8FC0-4116-B318-BF20ADC9C88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51254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604E8-F7FF-4E4C-8C65-77BC6C444D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2FD67-5CF7-40AF-AA87-5511D6EBDA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C64E2-9617-4D17-9968-8E66E39773B4}"/>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2CE511C6-B686-4800-94B7-B46BDF7CC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D9600-2621-414F-B999-522BC64ED2D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8962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4489-7D46-4B7A-86FD-C1E2C5765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4CEFD-4776-4E8A-9105-AFA8724E18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0D789C-898B-4D5C-B6FE-03D6E10F5D8A}"/>
              </a:ext>
            </a:extLst>
          </p:cNvPr>
          <p:cNvSpPr>
            <a:spLocks noGrp="1"/>
          </p:cNvSpPr>
          <p:nvPr>
            <p:ph type="sldNum" sz="quarter" idx="12"/>
          </p:nvPr>
        </p:nvSpPr>
        <p:spPr/>
        <p:txBody>
          <a:bodyPr/>
          <a:lstStyle/>
          <a:p>
            <a:fld id="{5483D2DE-7644-43A1-A1E4-76907900922A}" type="slidenum">
              <a:rPr lang="en-US" smtClean="0"/>
              <a:t>‹#›</a:t>
            </a:fld>
            <a:endParaRPr lang="en-US"/>
          </a:p>
        </p:txBody>
      </p:sp>
      <p:pic>
        <p:nvPicPr>
          <p:cNvPr id="8" name="Picture 7">
            <a:extLst>
              <a:ext uri="{FF2B5EF4-FFF2-40B4-BE49-F238E27FC236}">
                <a16:creationId xmlns:a16="http://schemas.microsoft.com/office/drawing/2014/main" id="{EAA064CB-408A-4C36-9447-590A0CA57C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56" y="5676107"/>
            <a:ext cx="12176288" cy="1181100"/>
          </a:xfrm>
          <a:prstGeom prst="rect">
            <a:avLst/>
          </a:prstGeom>
        </p:spPr>
      </p:pic>
    </p:spTree>
    <p:extLst>
      <p:ext uri="{BB962C8B-B14F-4D97-AF65-F5344CB8AC3E}">
        <p14:creationId xmlns:p14="http://schemas.microsoft.com/office/powerpoint/2010/main" val="3466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73D8-A2BC-4BD9-AD0C-FE1D3AE24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508DE0-F1D2-4469-9CCD-A606CB75E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9FB260-95C2-4A12-A063-F7DC4FC2130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1DC2BCD-A050-4636-B742-01D427067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778AA-7966-4556-9FAE-E1652A5BB363}"/>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8515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C4E1-2900-49EC-BC56-8BA3870F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2F823-E6CD-4000-A8B0-65BDE563A1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AC506A-F5DC-499F-9C58-2AAC83FDEB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A1374D-2B28-4923-9753-B681F9D155C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AE73AAC3-DCF6-4AF6-BEB6-0E09E2555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D4310-977A-45FC-83B7-6579D22C0D71}"/>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36584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3414-0D88-4698-935F-70AF940FBE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9D39E2-0B6A-4053-9527-50DD17B65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7FC537-336E-4793-8103-E94EE3F613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802D1B-7B71-4012-8A2B-3073FE30B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D8FC05-DD77-400D-80E4-33C66E1A9B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493F55-5F86-427E-A000-77F13755631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8" name="Footer Placeholder 7">
            <a:extLst>
              <a:ext uri="{FF2B5EF4-FFF2-40B4-BE49-F238E27FC236}">
                <a16:creationId xmlns:a16="http://schemas.microsoft.com/office/drawing/2014/main" id="{08035054-70FA-44ED-8A19-CDB95967D0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D0FA8A-3870-49FC-B0E8-C9C9B7262EED}"/>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0108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0E9C-0D9B-449C-9CD3-D1043D83A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9382AB-EFD3-4C47-8DD9-64CAD83F3B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4" name="Footer Placeholder 3">
            <a:extLst>
              <a:ext uri="{FF2B5EF4-FFF2-40B4-BE49-F238E27FC236}">
                <a16:creationId xmlns:a16="http://schemas.microsoft.com/office/drawing/2014/main" id="{49253001-364B-4BB8-925F-F79742D3D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34AC63-B02C-4AEB-9A72-B997D5784336}"/>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4473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183C1-C190-4D3A-910A-B31396D27BF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3" name="Footer Placeholder 2">
            <a:extLst>
              <a:ext uri="{FF2B5EF4-FFF2-40B4-BE49-F238E27FC236}">
                <a16:creationId xmlns:a16="http://schemas.microsoft.com/office/drawing/2014/main" id="{A8227B6B-3617-4433-895B-BC1002347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A339A0-0F01-4724-ABE9-545AA2049CEE}"/>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90201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C36B-B937-48D0-81BF-67946D5A0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5FA1C-BF53-40DA-801B-A633E9862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98350-1286-46D9-9246-D0250482F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ED947A-231D-4A76-A2FF-D2B466076C1E}"/>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72F1FC36-51CA-450B-A304-0166434E3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0D84C-3DB5-4F29-99E9-70CF0EB6E558}"/>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06735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E1D7-2C67-4116-840E-84ACDD217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3CA903-ACCB-4FB3-A541-4EE1CE695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0FF7C-7657-4A70-90C9-7A2B63CF5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7B6260-B921-4AA1-9EED-F59B92B2D67B}"/>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EDFD26F2-6BFF-4DF0-87BC-7A7AB8A9C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55293-70CA-4CAD-9063-B364698AE3E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78491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8D48BA-10BC-44DF-A842-CB30CB9F7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E2CD7B-D922-4527-B66E-3C7333673F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DCA00-73C3-4B73-B63C-216DC2558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6F5BCE3-D190-4326-8793-BA367A491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5DC58-0BC3-46DF-9FA6-92F623B58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3D2DE-7644-43A1-A1E4-76907900922A}" type="slidenum">
              <a:rPr lang="en-US" smtClean="0"/>
              <a:t>‹#›</a:t>
            </a:fld>
            <a:endParaRPr lang="en-US"/>
          </a:p>
        </p:txBody>
      </p:sp>
    </p:spTree>
    <p:extLst>
      <p:ext uri="{BB962C8B-B14F-4D97-AF65-F5344CB8AC3E}">
        <p14:creationId xmlns:p14="http://schemas.microsoft.com/office/powerpoint/2010/main" val="161569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6DD1C8-BF0D-471E-97CA-8B236D1D2C53}"/>
              </a:ext>
            </a:extLst>
          </p:cNvPr>
          <p:cNvSpPr>
            <a:spLocks noGrp="1"/>
          </p:cNvSpPr>
          <p:nvPr>
            <p:ph type="subTitle" idx="1"/>
          </p:nvPr>
        </p:nvSpPr>
        <p:spPr>
          <a:xfrm>
            <a:off x="4562214" y="1490480"/>
            <a:ext cx="6531884" cy="1938520"/>
          </a:xfrm>
        </p:spPr>
        <p:txBody>
          <a:bodyPr>
            <a:normAutofit/>
          </a:bodyPr>
          <a:lstStyle/>
          <a:p>
            <a:pPr algn="l"/>
            <a:r>
              <a:rPr lang="en-AU" sz="3400" b="1" i="1" dirty="0"/>
              <a:t>The Australian Health Care System</a:t>
            </a:r>
            <a:endParaRPr lang="en-US" sz="3400" b="1" i="1" dirty="0"/>
          </a:p>
          <a:p>
            <a:pPr algn="l"/>
            <a:r>
              <a:rPr lang="en-AU" dirty="0"/>
              <a:t>Sixth Edition</a:t>
            </a:r>
            <a:endParaRPr lang="en-US" dirty="0"/>
          </a:p>
          <a:p>
            <a:pPr algn="l"/>
            <a:r>
              <a:rPr lang="en-AU" dirty="0"/>
              <a:t>Stephen Duckett</a:t>
            </a:r>
            <a:endParaRPr lang="en-US" dirty="0"/>
          </a:p>
          <a:p>
            <a:pPr algn="l"/>
            <a:endParaRPr lang="en-AU" dirty="0"/>
          </a:p>
        </p:txBody>
      </p:sp>
      <p:sp>
        <p:nvSpPr>
          <p:cNvPr id="5" name="Rectangle 4">
            <a:extLst>
              <a:ext uri="{FF2B5EF4-FFF2-40B4-BE49-F238E27FC236}">
                <a16:creationId xmlns:a16="http://schemas.microsoft.com/office/drawing/2014/main" id="{37EA769B-E5FF-4E2A-886F-12CFE0F77947}"/>
              </a:ext>
            </a:extLst>
          </p:cNvPr>
          <p:cNvSpPr/>
          <p:nvPr/>
        </p:nvSpPr>
        <p:spPr>
          <a:xfrm>
            <a:off x="4562214" y="767283"/>
            <a:ext cx="3751348" cy="610488"/>
          </a:xfrm>
          <a:prstGeom prst="rect">
            <a:avLst/>
          </a:prstGeom>
        </p:spPr>
        <p:txBody>
          <a:bodyPr wrap="none">
            <a:spAutoFit/>
          </a:bodyPr>
          <a:lstStyle/>
          <a:p>
            <a:pPr>
              <a:lnSpc>
                <a:spcPct val="115000"/>
              </a:lnSpc>
              <a:spcBef>
                <a:spcPts val="7200"/>
              </a:spcBef>
              <a:spcAft>
                <a:spcPts val="1000"/>
              </a:spcAft>
            </a:pPr>
            <a:r>
              <a:rPr lang="en-AU" sz="3200" dirty="0">
                <a:solidFill>
                  <a:srgbClr val="7030A0"/>
                </a:solidFill>
                <a:latin typeface="Arial" panose="020B0604020202020204" pitchFamily="34" charset="0"/>
                <a:ea typeface="Calibri" panose="020F0502020204030204" pitchFamily="34" charset="0"/>
                <a:cs typeface="Times New Roman" panose="02020603050405020304" pitchFamily="18" charset="0"/>
              </a:rPr>
              <a:t>Figures and Tables</a:t>
            </a:r>
            <a:endParaRPr lang="en-US" sz="3200" dirty="0">
              <a:solidFill>
                <a:srgbClr val="7030A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8F1C4DB-731E-43FD-91B3-13F8A2A4B21B}"/>
              </a:ext>
            </a:extLst>
          </p:cNvPr>
          <p:cNvSpPr/>
          <p:nvPr/>
        </p:nvSpPr>
        <p:spPr>
          <a:xfrm>
            <a:off x="4562214" y="3429000"/>
            <a:ext cx="6531884" cy="2308324"/>
          </a:xfrm>
          <a:prstGeom prst="rect">
            <a:avLst/>
          </a:prstGeom>
        </p:spPr>
        <p:txBody>
          <a:bodyPr wrap="square">
            <a:spAutoFit/>
          </a:bodyPr>
          <a:lstStyle/>
          <a:p>
            <a:pPr algn="just">
              <a:buNone/>
              <a:defRPr/>
            </a:pPr>
            <a:endParaRPr lang="en-US" sz="1200" dirty="0"/>
          </a:p>
          <a:p>
            <a:pPr algn="just">
              <a:buNone/>
              <a:defRPr/>
            </a:pPr>
            <a:r>
              <a:rPr lang="en-US" sz="1200" dirty="0"/>
              <a:t>USER AGREEMENT</a:t>
            </a:r>
          </a:p>
          <a:p>
            <a:pPr algn="just">
              <a:buNone/>
              <a:defRPr/>
            </a:pPr>
            <a:r>
              <a:rPr lang="en-US" sz="1200" dirty="0"/>
              <a:t>These slides include resources from </a:t>
            </a:r>
            <a:r>
              <a:rPr lang="en-AU" sz="1200" i="1" dirty="0"/>
              <a:t>The Australian Health Care System</a:t>
            </a:r>
            <a:r>
              <a:rPr lang="en-AU" sz="1200" dirty="0"/>
              <a:t>, sixth edition, </a:t>
            </a:r>
            <a:r>
              <a:rPr lang="en-US" sz="1200" dirty="0"/>
              <a:t>and are made available for teaching use only to those using the book as a text in their courses. </a:t>
            </a:r>
            <a:r>
              <a:rPr lang="en-AU" sz="1200" dirty="0"/>
              <a:t>Users are free to copy and modify the material as needed for teaching purposes (e.g. incorporating them into lecture notes/slides or student handouts), provided that the authors are acknowledged. The slides can be placed on university-controlled unit or subject-related websites (that are password protected), as long as these are restricted to student use and not accessible to the public at large. Permission from the publisher should be sought to use the slides in any other manner.</a:t>
            </a:r>
          </a:p>
          <a:p>
            <a:pPr algn="just">
              <a:buNone/>
              <a:defRPr/>
            </a:pPr>
            <a:endParaRPr lang="en-AU" sz="1200" dirty="0"/>
          </a:p>
          <a:p>
            <a:pPr algn="just">
              <a:defRPr/>
            </a:pPr>
            <a:r>
              <a:rPr lang="en-US" sz="1200" dirty="0"/>
              <a:t>© Oxford University Press 2022</a:t>
            </a:r>
          </a:p>
          <a:p>
            <a:pPr algn="just">
              <a:buNone/>
              <a:defRPr/>
            </a:pPr>
            <a:endParaRPr lang="en-AU" sz="1200" dirty="0"/>
          </a:p>
        </p:txBody>
      </p:sp>
      <p:pic>
        <p:nvPicPr>
          <p:cNvPr id="2" name="Picture 1" descr="Background pattern&#10;&#10;Description automatically generated with low confidence">
            <a:extLst>
              <a:ext uri="{FF2B5EF4-FFF2-40B4-BE49-F238E27FC236}">
                <a16:creationId xmlns:a16="http://schemas.microsoft.com/office/drawing/2014/main" id="{EE6A53C0-186A-19F4-418A-B3421B88A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248" y="1072527"/>
            <a:ext cx="3136123" cy="42489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352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imeline&#10;&#10;Description automatically generated">
            <a:extLst>
              <a:ext uri="{FF2B5EF4-FFF2-40B4-BE49-F238E27FC236}">
                <a16:creationId xmlns:a16="http://schemas.microsoft.com/office/drawing/2014/main" id="{5686354B-7CE3-D437-B470-1483A61EF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9601" y="365125"/>
            <a:ext cx="9266212" cy="5175115"/>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2B891D54-D1E1-3C27-2374-A44A5EE880F6}"/>
              </a:ext>
            </a:extLst>
          </p:cNvPr>
          <p:cNvSpPr txBox="1"/>
          <p:nvPr/>
        </p:nvSpPr>
        <p:spPr>
          <a:xfrm>
            <a:off x="614779" y="1098733"/>
            <a:ext cx="3167109" cy="1508105"/>
          </a:xfrm>
          <a:prstGeom prst="rect">
            <a:avLst/>
          </a:prstGeom>
          <a:noFill/>
        </p:spPr>
        <p:txBody>
          <a:bodyPr wrap="square">
            <a:spAutoFit/>
          </a:bodyPr>
          <a:lstStyle/>
          <a:p>
            <a:pPr algn="l"/>
            <a:r>
              <a:rPr lang="en-US" sz="2000" b="1" i="0" u="none" strike="noStrike" baseline="0" dirty="0">
                <a:latin typeface="ConduitITCStd-Bold"/>
              </a:rPr>
              <a:t>FIGURE 2.6 </a:t>
            </a:r>
            <a:r>
              <a:rPr lang="en-US" sz="1800" b="0" i="0" u="none" strike="noStrike" baseline="0" dirty="0">
                <a:latin typeface="ConduitITCStd-ExtraLight"/>
              </a:rPr>
              <a:t>Percentage of total deaths and years of potential life lost for causes of death by</a:t>
            </a:r>
          </a:p>
          <a:p>
            <a:pPr algn="l"/>
            <a:r>
              <a:rPr lang="en-US" sz="1800" b="0" i="0" u="none" strike="noStrike" baseline="0" dirty="0">
                <a:latin typeface="ConduitITCStd-ExtraLight"/>
              </a:rPr>
              <a:t>diagnostic category, Australia, 2019</a:t>
            </a:r>
            <a:endParaRPr lang="en-US" dirty="0"/>
          </a:p>
        </p:txBody>
      </p:sp>
    </p:spTree>
    <p:extLst>
      <p:ext uri="{BB962C8B-B14F-4D97-AF65-F5344CB8AC3E}">
        <p14:creationId xmlns:p14="http://schemas.microsoft.com/office/powerpoint/2010/main" val="38147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FB0231-4361-2E41-05C4-9BE3BE8E00EA}"/>
              </a:ext>
            </a:extLst>
          </p:cNvPr>
          <p:cNvPicPr>
            <a:picLocks noChangeAspect="1"/>
          </p:cNvPicPr>
          <p:nvPr/>
        </p:nvPicPr>
        <p:blipFill>
          <a:blip r:embed="rId2"/>
          <a:stretch>
            <a:fillRect/>
          </a:stretch>
        </p:blipFill>
        <p:spPr>
          <a:xfrm>
            <a:off x="3154521" y="359407"/>
            <a:ext cx="8763473" cy="5172987"/>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a:xfrm>
            <a:off x="274006" y="1620337"/>
            <a:ext cx="2730623" cy="1325563"/>
          </a:xfrm>
        </p:spPr>
        <p:txBody>
          <a:bodyPr>
            <a:normAutofit fontScale="90000"/>
          </a:bodyPr>
          <a:lstStyle/>
          <a:p>
            <a:pPr algn="l"/>
            <a:r>
              <a:rPr lang="en-US" sz="1800" b="1" i="0" u="none" strike="noStrike" baseline="0" dirty="0">
                <a:latin typeface="ConduitITCStd-Bold"/>
              </a:rPr>
              <a:t>FIGURE 2.7 </a:t>
            </a:r>
            <a:r>
              <a:rPr lang="en-US" sz="1800" b="0" i="0" u="none" strike="noStrike" baseline="0" dirty="0">
                <a:latin typeface="ConduitITCStd-ExtraLight"/>
              </a:rPr>
              <a:t>Burden of disease by years of life lost and years lived with a disability, Australia,</a:t>
            </a:r>
            <a:br>
              <a:rPr lang="en-US" sz="1800" b="0" i="0" u="none" strike="noStrike" baseline="0" dirty="0">
                <a:latin typeface="ConduitITCStd-ExtraLight"/>
              </a:rPr>
            </a:br>
            <a:r>
              <a:rPr lang="en-US" sz="1800" b="0" i="0" u="none" strike="noStrike" baseline="0" dirty="0">
                <a:latin typeface="ConduitITCStd-ExtraLight"/>
              </a:rPr>
              <a:t>2003 and 2015</a:t>
            </a:r>
            <a:endParaRPr lang="en-US" dirty="0"/>
          </a:p>
        </p:txBody>
      </p:sp>
    </p:spTree>
    <p:extLst>
      <p:ext uri="{BB962C8B-B14F-4D97-AF65-F5344CB8AC3E}">
        <p14:creationId xmlns:p14="http://schemas.microsoft.com/office/powerpoint/2010/main" val="317434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AE979586-D354-16B2-0547-6F1D7A54FD7D}"/>
              </a:ext>
            </a:extLst>
          </p:cNvPr>
          <p:cNvSpPr txBox="1"/>
          <p:nvPr/>
        </p:nvSpPr>
        <p:spPr>
          <a:xfrm>
            <a:off x="632534" y="1690688"/>
            <a:ext cx="2527917" cy="1231106"/>
          </a:xfrm>
          <a:prstGeom prst="rect">
            <a:avLst/>
          </a:prstGeom>
          <a:noFill/>
        </p:spPr>
        <p:txBody>
          <a:bodyPr wrap="square">
            <a:spAutoFit/>
          </a:bodyPr>
          <a:lstStyle/>
          <a:p>
            <a:r>
              <a:rPr lang="en-US" sz="2000" b="1" i="0" u="none" strike="noStrike" baseline="0" dirty="0">
                <a:latin typeface="ConduitITCStd-Bold"/>
              </a:rPr>
              <a:t>FIGURE 2.8 </a:t>
            </a:r>
            <a:r>
              <a:rPr lang="en-US" sz="1800" b="0" i="0" u="none" strike="noStrike" baseline="0" dirty="0">
                <a:latin typeface="ConduitITCStd-ExtraLight"/>
              </a:rPr>
              <a:t>Trends in health expectancies by gender, Australia, 2003–18</a:t>
            </a:r>
            <a:endParaRPr lang="en-US" dirty="0"/>
          </a:p>
        </p:txBody>
      </p:sp>
      <p:pic>
        <p:nvPicPr>
          <p:cNvPr id="6" name="Picture 5">
            <a:extLst>
              <a:ext uri="{FF2B5EF4-FFF2-40B4-BE49-F238E27FC236}">
                <a16:creationId xmlns:a16="http://schemas.microsoft.com/office/drawing/2014/main" id="{E3CD4360-F7C9-078F-ABD8-A18782F3020D}"/>
              </a:ext>
            </a:extLst>
          </p:cNvPr>
          <p:cNvPicPr>
            <a:picLocks noChangeAspect="1"/>
          </p:cNvPicPr>
          <p:nvPr/>
        </p:nvPicPr>
        <p:blipFill>
          <a:blip r:embed="rId2"/>
          <a:stretch>
            <a:fillRect/>
          </a:stretch>
        </p:blipFill>
        <p:spPr>
          <a:xfrm>
            <a:off x="3160451" y="741979"/>
            <a:ext cx="8739290" cy="4425333"/>
          </a:xfrm>
          <a:prstGeom prst="rect">
            <a:avLst/>
          </a:prstGeom>
        </p:spPr>
      </p:pic>
    </p:spTree>
    <p:extLst>
      <p:ext uri="{BB962C8B-B14F-4D97-AF65-F5344CB8AC3E}">
        <p14:creationId xmlns:p14="http://schemas.microsoft.com/office/powerpoint/2010/main" val="1866520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488680A9-AA6C-F156-FA92-D98EA5030758}"/>
              </a:ext>
            </a:extLst>
          </p:cNvPr>
          <p:cNvSpPr txBox="1"/>
          <p:nvPr/>
        </p:nvSpPr>
        <p:spPr>
          <a:xfrm>
            <a:off x="838200" y="936635"/>
            <a:ext cx="2865268" cy="1508105"/>
          </a:xfrm>
          <a:prstGeom prst="rect">
            <a:avLst/>
          </a:prstGeom>
          <a:noFill/>
        </p:spPr>
        <p:txBody>
          <a:bodyPr wrap="square">
            <a:spAutoFit/>
          </a:bodyPr>
          <a:lstStyle/>
          <a:p>
            <a:pPr algn="l"/>
            <a:r>
              <a:rPr lang="en-US" sz="2000" b="1" i="0" u="none" strike="noStrike" baseline="0" dirty="0">
                <a:latin typeface="ConduitITCStd-Bold"/>
              </a:rPr>
              <a:t>FIGURE 2.9 </a:t>
            </a:r>
            <a:r>
              <a:rPr lang="en-US" sz="1800" b="0" i="0" u="none" strike="noStrike" baseline="0" dirty="0">
                <a:latin typeface="ConduitITCStd-ExtraLight"/>
              </a:rPr>
              <a:t>Rates of age-</a:t>
            </a:r>
            <a:r>
              <a:rPr lang="en-US" sz="1800" b="0" i="0" u="none" strike="noStrike" baseline="0" dirty="0" err="1">
                <a:latin typeface="ConduitITCStd-ExtraLight"/>
              </a:rPr>
              <a:t>standardised</a:t>
            </a:r>
            <a:r>
              <a:rPr lang="en-US" sz="1800" b="0" i="0" u="none" strike="noStrike" baseline="0" dirty="0">
                <a:latin typeface="ConduitITCStd-ExtraLight"/>
              </a:rPr>
              <a:t> potentially avoidable deaths by socio-economic status of</a:t>
            </a:r>
          </a:p>
          <a:p>
            <a:pPr algn="l"/>
            <a:r>
              <a:rPr lang="en-US" sz="1800" b="0" i="0" u="none" strike="noStrike" baseline="0" dirty="0">
                <a:latin typeface="ConduitITCStd-ExtraLight"/>
              </a:rPr>
              <a:t>area, Australia, 2015–19</a:t>
            </a:r>
            <a:endParaRPr lang="en-US" dirty="0"/>
          </a:p>
        </p:txBody>
      </p:sp>
      <p:pic>
        <p:nvPicPr>
          <p:cNvPr id="6" name="Picture 5">
            <a:extLst>
              <a:ext uri="{FF2B5EF4-FFF2-40B4-BE49-F238E27FC236}">
                <a16:creationId xmlns:a16="http://schemas.microsoft.com/office/drawing/2014/main" id="{190F0DAA-98AE-8294-1792-2F33B74295FA}"/>
              </a:ext>
            </a:extLst>
          </p:cNvPr>
          <p:cNvPicPr>
            <a:picLocks noChangeAspect="1"/>
          </p:cNvPicPr>
          <p:nvPr/>
        </p:nvPicPr>
        <p:blipFill>
          <a:blip r:embed="rId2"/>
          <a:stretch>
            <a:fillRect/>
          </a:stretch>
        </p:blipFill>
        <p:spPr>
          <a:xfrm>
            <a:off x="3442032" y="830093"/>
            <a:ext cx="8431893" cy="4597940"/>
          </a:xfrm>
          <a:prstGeom prst="rect">
            <a:avLst/>
          </a:prstGeom>
        </p:spPr>
      </p:pic>
    </p:spTree>
    <p:extLst>
      <p:ext uri="{BB962C8B-B14F-4D97-AF65-F5344CB8AC3E}">
        <p14:creationId xmlns:p14="http://schemas.microsoft.com/office/powerpoint/2010/main" val="196416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38A08D-426F-2766-7F78-33078BEA23CE}"/>
              </a:ext>
            </a:extLst>
          </p:cNvPr>
          <p:cNvPicPr>
            <a:picLocks noChangeAspect="1"/>
          </p:cNvPicPr>
          <p:nvPr/>
        </p:nvPicPr>
        <p:blipFill>
          <a:blip r:embed="rId2"/>
          <a:stretch>
            <a:fillRect/>
          </a:stretch>
        </p:blipFill>
        <p:spPr>
          <a:xfrm>
            <a:off x="2957806" y="644180"/>
            <a:ext cx="8788093" cy="4724539"/>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3F2CE2DE-ED92-99B4-98D3-78B19CB05C83}"/>
              </a:ext>
            </a:extLst>
          </p:cNvPr>
          <p:cNvSpPr txBox="1"/>
          <p:nvPr/>
        </p:nvSpPr>
        <p:spPr>
          <a:xfrm>
            <a:off x="446102" y="830612"/>
            <a:ext cx="2119606" cy="3724096"/>
          </a:xfrm>
          <a:prstGeom prst="rect">
            <a:avLst/>
          </a:prstGeom>
          <a:noFill/>
        </p:spPr>
        <p:txBody>
          <a:bodyPr wrap="square">
            <a:spAutoFit/>
          </a:bodyPr>
          <a:lstStyle/>
          <a:p>
            <a:pPr algn="l"/>
            <a:r>
              <a:rPr lang="en-US" sz="2000" b="1" i="0" u="none" strike="noStrike" baseline="0" dirty="0">
                <a:latin typeface="ConduitITCStd-Bold"/>
              </a:rPr>
              <a:t>FIGURE 2.10 </a:t>
            </a:r>
            <a:r>
              <a:rPr lang="en-US" sz="1800" b="0" i="0" u="none" strike="noStrike" baseline="0" dirty="0">
                <a:latin typeface="ConduitITCStd-ExtraLight"/>
              </a:rPr>
              <a:t>Rate ratio of age-specific death rates, First Nations Australians compared to all</a:t>
            </a:r>
          </a:p>
          <a:p>
            <a:pPr algn="l"/>
            <a:r>
              <a:rPr lang="en-US" sz="1800" b="0" i="0" u="none" strike="noStrike" baseline="0" dirty="0">
                <a:latin typeface="ConduitITCStd-ExtraLight"/>
              </a:rPr>
              <a:t>other Australians by gender (New South Wales, Northern Territory, Queensland, South Australia</a:t>
            </a:r>
          </a:p>
          <a:p>
            <a:pPr algn="l"/>
            <a:r>
              <a:rPr lang="en-US" sz="1800" b="0" i="0" u="none" strike="noStrike" baseline="0" dirty="0">
                <a:latin typeface="ConduitITCStd-ExtraLight"/>
              </a:rPr>
              <a:t>and Western Australia), 2014–18</a:t>
            </a:r>
            <a:endParaRPr lang="en-US" dirty="0"/>
          </a:p>
        </p:txBody>
      </p:sp>
    </p:spTree>
    <p:extLst>
      <p:ext uri="{BB962C8B-B14F-4D97-AF65-F5344CB8AC3E}">
        <p14:creationId xmlns:p14="http://schemas.microsoft.com/office/powerpoint/2010/main" val="1907743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5A51719A-E8DD-2D04-323C-B063ADB4D6E0}"/>
              </a:ext>
            </a:extLst>
          </p:cNvPr>
          <p:cNvSpPr txBox="1"/>
          <p:nvPr/>
        </p:nvSpPr>
        <p:spPr>
          <a:xfrm>
            <a:off x="517124" y="502138"/>
            <a:ext cx="2243831" cy="3724096"/>
          </a:xfrm>
          <a:prstGeom prst="rect">
            <a:avLst/>
          </a:prstGeom>
          <a:noFill/>
        </p:spPr>
        <p:txBody>
          <a:bodyPr wrap="square">
            <a:spAutoFit/>
          </a:bodyPr>
          <a:lstStyle/>
          <a:p>
            <a:pPr algn="l"/>
            <a:r>
              <a:rPr lang="en-US" sz="2000" b="1" i="0" u="none" strike="noStrike" baseline="0" dirty="0">
                <a:latin typeface="ConduitITCStd-Bold"/>
              </a:rPr>
              <a:t>FIGURE 2.11 </a:t>
            </a:r>
            <a:r>
              <a:rPr lang="en-US" sz="1800" b="0" i="0" u="none" strike="noStrike" baseline="0" dirty="0">
                <a:latin typeface="ConduitITCStd-ExtraLight"/>
              </a:rPr>
              <a:t>Age </a:t>
            </a:r>
            <a:r>
              <a:rPr lang="en-US" sz="1800" b="0" i="0" u="none" strike="noStrike" baseline="0" dirty="0" err="1">
                <a:latin typeface="ConduitITCStd-ExtraLight"/>
              </a:rPr>
              <a:t>standardised</a:t>
            </a:r>
            <a:r>
              <a:rPr lang="en-US" sz="1800" b="0" i="0" u="none" strike="noStrike" baseline="0" dirty="0">
                <a:latin typeface="ConduitITCStd-ExtraLight"/>
              </a:rPr>
              <a:t> mortality rates of potentially avoidable deaths, under 75 years,</a:t>
            </a:r>
          </a:p>
          <a:p>
            <a:pPr algn="l"/>
            <a:r>
              <a:rPr lang="en-US" sz="1800" b="0" i="0" u="none" strike="noStrike" baseline="0" dirty="0">
                <a:latin typeface="ConduitITCStd-ExtraLight"/>
              </a:rPr>
              <a:t>by Indigenous status (New South Wales, Northern Territory, Queensland, South Australia and</a:t>
            </a:r>
          </a:p>
          <a:p>
            <a:pPr algn="l"/>
            <a:r>
              <a:rPr lang="en-US" sz="1800" b="0" i="0" u="none" strike="noStrike" baseline="0" dirty="0">
                <a:latin typeface="ConduitITCStd-ExtraLight"/>
              </a:rPr>
              <a:t>Western Australia), 2004–08 to 2013–17</a:t>
            </a:r>
            <a:endParaRPr lang="en-US" dirty="0"/>
          </a:p>
        </p:txBody>
      </p:sp>
      <p:pic>
        <p:nvPicPr>
          <p:cNvPr id="6" name="Picture 5">
            <a:extLst>
              <a:ext uri="{FF2B5EF4-FFF2-40B4-BE49-F238E27FC236}">
                <a16:creationId xmlns:a16="http://schemas.microsoft.com/office/drawing/2014/main" id="{F8AF10F9-CABC-9815-D765-7CC71EFB71E1}"/>
              </a:ext>
            </a:extLst>
          </p:cNvPr>
          <p:cNvPicPr>
            <a:picLocks noChangeAspect="1"/>
          </p:cNvPicPr>
          <p:nvPr/>
        </p:nvPicPr>
        <p:blipFill>
          <a:blip r:embed="rId2"/>
          <a:stretch>
            <a:fillRect/>
          </a:stretch>
        </p:blipFill>
        <p:spPr>
          <a:xfrm>
            <a:off x="2760955" y="324667"/>
            <a:ext cx="9078620" cy="5201763"/>
          </a:xfrm>
          <a:prstGeom prst="rect">
            <a:avLst/>
          </a:prstGeom>
        </p:spPr>
      </p:pic>
    </p:spTree>
    <p:extLst>
      <p:ext uri="{BB962C8B-B14F-4D97-AF65-F5344CB8AC3E}">
        <p14:creationId xmlns:p14="http://schemas.microsoft.com/office/powerpoint/2010/main" val="559104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EB2945-F91C-2F8A-9D82-3A2BD85178D4}"/>
              </a:ext>
            </a:extLst>
          </p:cNvPr>
          <p:cNvPicPr>
            <a:picLocks noChangeAspect="1"/>
          </p:cNvPicPr>
          <p:nvPr/>
        </p:nvPicPr>
        <p:blipFill>
          <a:blip r:embed="rId2"/>
          <a:stretch>
            <a:fillRect/>
          </a:stretch>
        </p:blipFill>
        <p:spPr>
          <a:xfrm>
            <a:off x="6066113" y="0"/>
            <a:ext cx="5593521" cy="5627921"/>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A15A902C-DCD4-2F53-A47C-06B0834FAF01}"/>
              </a:ext>
            </a:extLst>
          </p:cNvPr>
          <p:cNvSpPr txBox="1"/>
          <p:nvPr/>
        </p:nvSpPr>
        <p:spPr>
          <a:xfrm>
            <a:off x="1045912" y="552971"/>
            <a:ext cx="6094520" cy="677108"/>
          </a:xfrm>
          <a:prstGeom prst="rect">
            <a:avLst/>
          </a:prstGeom>
          <a:noFill/>
        </p:spPr>
        <p:txBody>
          <a:bodyPr wrap="square">
            <a:spAutoFit/>
          </a:bodyPr>
          <a:lstStyle/>
          <a:p>
            <a:r>
              <a:rPr lang="en-US" sz="2000" b="1" i="0" u="none" strike="noStrike" baseline="0" dirty="0">
                <a:latin typeface="ConduitITCStd-Bold"/>
              </a:rPr>
              <a:t>FIGURE 2.12 </a:t>
            </a:r>
            <a:r>
              <a:rPr lang="en-US" sz="1800" b="0" i="0" u="none" strike="noStrike" baseline="0" dirty="0">
                <a:latin typeface="ConduitITCStd-ExtraLight"/>
              </a:rPr>
              <a:t>Impact of historical factors on the current health status of First Nations Australians</a:t>
            </a:r>
            <a:endParaRPr lang="en-US" dirty="0"/>
          </a:p>
        </p:txBody>
      </p:sp>
    </p:spTree>
    <p:extLst>
      <p:ext uri="{BB962C8B-B14F-4D97-AF65-F5344CB8AC3E}">
        <p14:creationId xmlns:p14="http://schemas.microsoft.com/office/powerpoint/2010/main" val="4166007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8AA910C2-3117-9F46-57B9-75F165E4030D}"/>
              </a:ext>
            </a:extLst>
          </p:cNvPr>
          <p:cNvSpPr txBox="1"/>
          <p:nvPr/>
        </p:nvSpPr>
        <p:spPr>
          <a:xfrm>
            <a:off x="838200" y="689352"/>
            <a:ext cx="3082047" cy="1231106"/>
          </a:xfrm>
          <a:prstGeom prst="rect">
            <a:avLst/>
          </a:prstGeom>
          <a:noFill/>
        </p:spPr>
        <p:txBody>
          <a:bodyPr wrap="square">
            <a:spAutoFit/>
          </a:bodyPr>
          <a:lstStyle/>
          <a:p>
            <a:r>
              <a:rPr lang="en-US" sz="2000" b="1" i="0" u="none" strike="noStrike" baseline="0" dirty="0">
                <a:latin typeface="ConduitITCStd-Bold"/>
              </a:rPr>
              <a:t>FIGURE 2.13 </a:t>
            </a:r>
            <a:r>
              <a:rPr lang="en-US" sz="1800" b="0" i="0" u="none" strike="noStrike" baseline="0" dirty="0">
                <a:latin typeface="ConduitITCStd-ExtraLight"/>
              </a:rPr>
              <a:t>Factors influencing the development of disease and healthy functioning</a:t>
            </a:r>
            <a:endParaRPr lang="en-US" dirty="0"/>
          </a:p>
        </p:txBody>
      </p:sp>
      <p:pic>
        <p:nvPicPr>
          <p:cNvPr id="6" name="Picture 5">
            <a:extLst>
              <a:ext uri="{FF2B5EF4-FFF2-40B4-BE49-F238E27FC236}">
                <a16:creationId xmlns:a16="http://schemas.microsoft.com/office/drawing/2014/main" id="{EF78BBCB-3273-B3BB-20AF-835BFDE06EB0}"/>
              </a:ext>
            </a:extLst>
          </p:cNvPr>
          <p:cNvPicPr>
            <a:picLocks noChangeAspect="1"/>
          </p:cNvPicPr>
          <p:nvPr/>
        </p:nvPicPr>
        <p:blipFill>
          <a:blip r:embed="rId2"/>
          <a:stretch>
            <a:fillRect/>
          </a:stretch>
        </p:blipFill>
        <p:spPr>
          <a:xfrm>
            <a:off x="4474723" y="0"/>
            <a:ext cx="7249805" cy="5560261"/>
          </a:xfrm>
          <a:prstGeom prst="rect">
            <a:avLst/>
          </a:prstGeom>
        </p:spPr>
      </p:pic>
    </p:spTree>
    <p:extLst>
      <p:ext uri="{BB962C8B-B14F-4D97-AF65-F5344CB8AC3E}">
        <p14:creationId xmlns:p14="http://schemas.microsoft.com/office/powerpoint/2010/main" val="4191980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3674872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2264-FB5F-0B56-1572-9A04A82E98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0FA256-0F34-2F38-621E-DA5634852D6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2902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5960" y="651312"/>
            <a:ext cx="9541059" cy="1169487"/>
          </a:xfrm>
          <a:prstGeom prst="rect">
            <a:avLst/>
          </a:prstGeom>
          <a:noFill/>
        </p:spPr>
        <p:txBody>
          <a:bodyPr wrap="square" rtlCol="0">
            <a:spAutoFit/>
          </a:bodyPr>
          <a:lstStyle/>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CHAPTER 2</a:t>
            </a:r>
          </a:p>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THE AUSTRALIAN POPULATION AND ITS HEALTH</a:t>
            </a:r>
          </a:p>
        </p:txBody>
      </p:sp>
      <p:pic>
        <p:nvPicPr>
          <p:cNvPr id="4" name="Picture 3">
            <a:extLst>
              <a:ext uri="{FF2B5EF4-FFF2-40B4-BE49-F238E27FC236}">
                <a16:creationId xmlns:a16="http://schemas.microsoft.com/office/drawing/2014/main" id="{C086D1A4-0B0A-D780-06E4-0FB1A5399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5376"/>
            <a:ext cx="12192000" cy="1182624"/>
          </a:xfrm>
          <a:prstGeom prst="rect">
            <a:avLst/>
          </a:prstGeom>
        </p:spPr>
      </p:pic>
    </p:spTree>
    <p:extLst>
      <p:ext uri="{BB962C8B-B14F-4D97-AF65-F5344CB8AC3E}">
        <p14:creationId xmlns:p14="http://schemas.microsoft.com/office/powerpoint/2010/main" val="188235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EAC378-4EC4-EEBF-F1D5-23C53BE57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870" y="1192530"/>
            <a:ext cx="10462260" cy="4472940"/>
          </a:xfrm>
          <a:prstGeom prst="rect">
            <a:avLst/>
          </a:prstGeom>
        </p:spPr>
      </p:pic>
    </p:spTree>
    <p:extLst>
      <p:ext uri="{BB962C8B-B14F-4D97-AF65-F5344CB8AC3E}">
        <p14:creationId xmlns:p14="http://schemas.microsoft.com/office/powerpoint/2010/main" val="360870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5" name="Picture 4" descr="Table&#10;&#10;Description automatically generated with medium confidence">
            <a:extLst>
              <a:ext uri="{FF2B5EF4-FFF2-40B4-BE49-F238E27FC236}">
                <a16:creationId xmlns:a16="http://schemas.microsoft.com/office/drawing/2014/main" id="{34552A71-2487-DC75-A025-B1E3A301C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0552" y="186204"/>
            <a:ext cx="6947533" cy="5444010"/>
          </a:xfrm>
          <a:prstGeom prst="rect">
            <a:avLst/>
          </a:prstGeom>
        </p:spPr>
      </p:pic>
    </p:spTree>
    <p:extLst>
      <p:ext uri="{BB962C8B-B14F-4D97-AF65-F5344CB8AC3E}">
        <p14:creationId xmlns:p14="http://schemas.microsoft.com/office/powerpoint/2010/main" val="533768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90ECD9EC-94D8-C683-A062-331B23F15508}"/>
              </a:ext>
            </a:extLst>
          </p:cNvPr>
          <p:cNvSpPr txBox="1"/>
          <p:nvPr/>
        </p:nvSpPr>
        <p:spPr>
          <a:xfrm>
            <a:off x="574040" y="1786192"/>
            <a:ext cx="2307509" cy="1231106"/>
          </a:xfrm>
          <a:prstGeom prst="rect">
            <a:avLst/>
          </a:prstGeom>
          <a:noFill/>
        </p:spPr>
        <p:txBody>
          <a:bodyPr wrap="square">
            <a:spAutoFit/>
          </a:bodyPr>
          <a:lstStyle/>
          <a:p>
            <a:r>
              <a:rPr lang="en-US" sz="2000" b="1" i="0" u="none" strike="noStrike" baseline="0" dirty="0">
                <a:latin typeface="ConduitITCStd-Bold"/>
              </a:rPr>
              <a:t>FIGURE 2.1 </a:t>
            </a:r>
            <a:r>
              <a:rPr lang="en-US" sz="1800" b="0" i="0" u="none" strike="noStrike" baseline="0" dirty="0">
                <a:latin typeface="ConduitITCStd-ExtraLight"/>
              </a:rPr>
              <a:t>Self-reported health status, Australia, 2016–17</a:t>
            </a:r>
            <a:endParaRPr lang="en-US" dirty="0"/>
          </a:p>
        </p:txBody>
      </p:sp>
      <p:pic>
        <p:nvPicPr>
          <p:cNvPr id="8" name="Picture 7">
            <a:extLst>
              <a:ext uri="{FF2B5EF4-FFF2-40B4-BE49-F238E27FC236}">
                <a16:creationId xmlns:a16="http://schemas.microsoft.com/office/drawing/2014/main" id="{75C96076-66F1-FB85-0392-54A1A434FB75}"/>
              </a:ext>
            </a:extLst>
          </p:cNvPr>
          <p:cNvPicPr>
            <a:picLocks noChangeAspect="1"/>
          </p:cNvPicPr>
          <p:nvPr/>
        </p:nvPicPr>
        <p:blipFill>
          <a:blip r:embed="rId2"/>
          <a:stretch>
            <a:fillRect/>
          </a:stretch>
        </p:blipFill>
        <p:spPr>
          <a:xfrm>
            <a:off x="2993309" y="477087"/>
            <a:ext cx="8755796" cy="5097927"/>
          </a:xfrm>
          <a:prstGeom prst="rect">
            <a:avLst/>
          </a:prstGeom>
        </p:spPr>
      </p:pic>
    </p:spTree>
    <p:extLst>
      <p:ext uri="{BB962C8B-B14F-4D97-AF65-F5344CB8AC3E}">
        <p14:creationId xmlns:p14="http://schemas.microsoft.com/office/powerpoint/2010/main" val="131755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F370A4CF-835E-505A-84F0-442344C74378}"/>
              </a:ext>
            </a:extLst>
          </p:cNvPr>
          <p:cNvSpPr txBox="1"/>
          <p:nvPr/>
        </p:nvSpPr>
        <p:spPr>
          <a:xfrm>
            <a:off x="838200" y="2019905"/>
            <a:ext cx="1991360" cy="1231106"/>
          </a:xfrm>
          <a:prstGeom prst="rect">
            <a:avLst/>
          </a:prstGeom>
          <a:noFill/>
        </p:spPr>
        <p:txBody>
          <a:bodyPr wrap="square">
            <a:spAutoFit/>
          </a:bodyPr>
          <a:lstStyle/>
          <a:p>
            <a:r>
              <a:rPr lang="en-US" sz="2000" b="1" i="0" u="none" strike="noStrike" baseline="0" dirty="0">
                <a:latin typeface="ConduitITCStd-Bold"/>
              </a:rPr>
              <a:t>FIGURE 2.2 </a:t>
            </a:r>
            <a:r>
              <a:rPr lang="en-US" sz="1800" b="0" i="0" u="none" strike="noStrike" baseline="0" dirty="0">
                <a:latin typeface="ConduitITCStd-ExtraLight"/>
              </a:rPr>
              <a:t>The effect of income on reported health status</a:t>
            </a:r>
            <a:endParaRPr lang="en-US" dirty="0"/>
          </a:p>
        </p:txBody>
      </p:sp>
      <p:pic>
        <p:nvPicPr>
          <p:cNvPr id="6" name="Picture 5">
            <a:extLst>
              <a:ext uri="{FF2B5EF4-FFF2-40B4-BE49-F238E27FC236}">
                <a16:creationId xmlns:a16="http://schemas.microsoft.com/office/drawing/2014/main" id="{E7E75404-82D5-C30E-B2D7-937819EDA4C5}"/>
              </a:ext>
            </a:extLst>
          </p:cNvPr>
          <p:cNvPicPr>
            <a:picLocks noChangeAspect="1"/>
          </p:cNvPicPr>
          <p:nvPr/>
        </p:nvPicPr>
        <p:blipFill>
          <a:blip r:embed="rId2"/>
          <a:stretch>
            <a:fillRect/>
          </a:stretch>
        </p:blipFill>
        <p:spPr>
          <a:xfrm>
            <a:off x="2829560" y="370205"/>
            <a:ext cx="8932227" cy="5138143"/>
          </a:xfrm>
          <a:prstGeom prst="rect">
            <a:avLst/>
          </a:prstGeom>
        </p:spPr>
      </p:pic>
    </p:spTree>
    <p:extLst>
      <p:ext uri="{BB962C8B-B14F-4D97-AF65-F5344CB8AC3E}">
        <p14:creationId xmlns:p14="http://schemas.microsoft.com/office/powerpoint/2010/main" val="32482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D040E94B-499B-6B7E-EDC0-D19D536B28B3}"/>
              </a:ext>
            </a:extLst>
          </p:cNvPr>
          <p:cNvSpPr txBox="1"/>
          <p:nvPr/>
        </p:nvSpPr>
        <p:spPr>
          <a:xfrm>
            <a:off x="426720" y="1824187"/>
            <a:ext cx="3616960" cy="1231106"/>
          </a:xfrm>
          <a:prstGeom prst="rect">
            <a:avLst/>
          </a:prstGeom>
          <a:noFill/>
        </p:spPr>
        <p:txBody>
          <a:bodyPr wrap="square">
            <a:spAutoFit/>
          </a:bodyPr>
          <a:lstStyle/>
          <a:p>
            <a:pPr algn="l"/>
            <a:r>
              <a:rPr lang="en-US" sz="2000" b="1" i="0" u="none" strike="noStrike" baseline="0" dirty="0">
                <a:latin typeface="ConduitITCStd-Bold"/>
              </a:rPr>
              <a:t>FIGURE 2.3 </a:t>
            </a:r>
            <a:r>
              <a:rPr lang="en-US" sz="1800" b="0" i="0" u="none" strike="noStrike" baseline="0" dirty="0">
                <a:latin typeface="ConduitITCStd-ExtraLight"/>
              </a:rPr>
              <a:t>Prevalence of overweight and obesity by age and gender, Australia, 1989–90 to</a:t>
            </a:r>
          </a:p>
          <a:p>
            <a:pPr algn="l"/>
            <a:r>
              <a:rPr lang="en-US" sz="1800" b="0" i="0" u="none" strike="noStrike" baseline="0" dirty="0">
                <a:latin typeface="ConduitITCStd-ExtraLight"/>
              </a:rPr>
              <a:t>2017–18</a:t>
            </a:r>
            <a:endParaRPr lang="en-US" dirty="0"/>
          </a:p>
        </p:txBody>
      </p:sp>
      <p:pic>
        <p:nvPicPr>
          <p:cNvPr id="6" name="Picture 5">
            <a:extLst>
              <a:ext uri="{FF2B5EF4-FFF2-40B4-BE49-F238E27FC236}">
                <a16:creationId xmlns:a16="http://schemas.microsoft.com/office/drawing/2014/main" id="{9F0A2486-B660-1086-0D55-B28895166996}"/>
              </a:ext>
            </a:extLst>
          </p:cNvPr>
          <p:cNvPicPr>
            <a:picLocks noChangeAspect="1"/>
          </p:cNvPicPr>
          <p:nvPr/>
        </p:nvPicPr>
        <p:blipFill>
          <a:blip r:embed="rId2"/>
          <a:stretch>
            <a:fillRect/>
          </a:stretch>
        </p:blipFill>
        <p:spPr>
          <a:xfrm>
            <a:off x="4298612" y="162559"/>
            <a:ext cx="7172027" cy="5417961"/>
          </a:xfrm>
          <a:prstGeom prst="rect">
            <a:avLst/>
          </a:prstGeom>
        </p:spPr>
      </p:pic>
    </p:spTree>
    <p:extLst>
      <p:ext uri="{BB962C8B-B14F-4D97-AF65-F5344CB8AC3E}">
        <p14:creationId xmlns:p14="http://schemas.microsoft.com/office/powerpoint/2010/main" val="13090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8C940F9C-AD6F-AE5A-E2AB-DADD5C3384F8}"/>
              </a:ext>
            </a:extLst>
          </p:cNvPr>
          <p:cNvSpPr txBox="1"/>
          <p:nvPr/>
        </p:nvSpPr>
        <p:spPr>
          <a:xfrm>
            <a:off x="711200" y="2287806"/>
            <a:ext cx="3048000" cy="954107"/>
          </a:xfrm>
          <a:prstGeom prst="rect">
            <a:avLst/>
          </a:prstGeom>
          <a:noFill/>
        </p:spPr>
        <p:txBody>
          <a:bodyPr wrap="square">
            <a:spAutoFit/>
          </a:bodyPr>
          <a:lstStyle/>
          <a:p>
            <a:r>
              <a:rPr lang="en-US" sz="2000" b="1" i="0" u="none" strike="noStrike" baseline="0" dirty="0">
                <a:latin typeface="ConduitITCStd-Bold"/>
              </a:rPr>
              <a:t>FIGURE 2.4 </a:t>
            </a:r>
            <a:r>
              <a:rPr lang="en-US" sz="1800" b="0" i="0" u="none" strike="noStrike" baseline="0" dirty="0">
                <a:latin typeface="ConduitITCStd-ExtraLight"/>
              </a:rPr>
              <a:t>Trend in life expectancy in years, by gender, Australia, 1881–2019</a:t>
            </a:r>
            <a:endParaRPr lang="en-US" dirty="0"/>
          </a:p>
        </p:txBody>
      </p:sp>
      <p:pic>
        <p:nvPicPr>
          <p:cNvPr id="6" name="Picture 5">
            <a:extLst>
              <a:ext uri="{FF2B5EF4-FFF2-40B4-BE49-F238E27FC236}">
                <a16:creationId xmlns:a16="http://schemas.microsoft.com/office/drawing/2014/main" id="{0BAF749D-F6DF-EA62-28B3-FAE51A59F7AA}"/>
              </a:ext>
            </a:extLst>
          </p:cNvPr>
          <p:cNvPicPr>
            <a:picLocks noChangeAspect="1"/>
          </p:cNvPicPr>
          <p:nvPr/>
        </p:nvPicPr>
        <p:blipFill>
          <a:blip r:embed="rId2"/>
          <a:stretch>
            <a:fillRect/>
          </a:stretch>
        </p:blipFill>
        <p:spPr>
          <a:xfrm>
            <a:off x="3911600" y="508000"/>
            <a:ext cx="8082936" cy="5019786"/>
          </a:xfrm>
          <a:prstGeom prst="rect">
            <a:avLst/>
          </a:prstGeom>
        </p:spPr>
      </p:pic>
    </p:spTree>
    <p:extLst>
      <p:ext uri="{BB962C8B-B14F-4D97-AF65-F5344CB8AC3E}">
        <p14:creationId xmlns:p14="http://schemas.microsoft.com/office/powerpoint/2010/main" val="38429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8D47F11-1D63-69D3-1614-A53D3A1A890B}"/>
              </a:ext>
            </a:extLst>
          </p:cNvPr>
          <p:cNvGrpSpPr/>
          <p:nvPr/>
        </p:nvGrpSpPr>
        <p:grpSpPr>
          <a:xfrm>
            <a:off x="2514600" y="101600"/>
            <a:ext cx="9485360" cy="5552059"/>
            <a:chOff x="2514600" y="101600"/>
            <a:chExt cx="9485360" cy="5552059"/>
          </a:xfrm>
        </p:grpSpPr>
        <p:pic>
          <p:nvPicPr>
            <p:cNvPr id="8" name="Picture 7">
              <a:extLst>
                <a:ext uri="{FF2B5EF4-FFF2-40B4-BE49-F238E27FC236}">
                  <a16:creationId xmlns:a16="http://schemas.microsoft.com/office/drawing/2014/main" id="{D7CF0B72-9C5D-BCFC-4D0C-7232ADC7AC9B}"/>
                </a:ext>
              </a:extLst>
            </p:cNvPr>
            <p:cNvPicPr>
              <a:picLocks noChangeAspect="1"/>
            </p:cNvPicPr>
            <p:nvPr/>
          </p:nvPicPr>
          <p:blipFill>
            <a:blip r:embed="rId2"/>
            <a:stretch>
              <a:fillRect/>
            </a:stretch>
          </p:blipFill>
          <p:spPr>
            <a:xfrm>
              <a:off x="2514600" y="101600"/>
              <a:ext cx="9485360" cy="5552059"/>
            </a:xfrm>
            <a:prstGeom prst="rect">
              <a:avLst/>
            </a:prstGeom>
          </p:spPr>
        </p:pic>
        <p:pic>
          <p:nvPicPr>
            <p:cNvPr id="10" name="Picture 9">
              <a:extLst>
                <a:ext uri="{FF2B5EF4-FFF2-40B4-BE49-F238E27FC236}">
                  <a16:creationId xmlns:a16="http://schemas.microsoft.com/office/drawing/2014/main" id="{5D736019-4401-1B6A-8588-0E121888573A}"/>
                </a:ext>
              </a:extLst>
            </p:cNvPr>
            <p:cNvPicPr>
              <a:picLocks noChangeAspect="1"/>
            </p:cNvPicPr>
            <p:nvPr/>
          </p:nvPicPr>
          <p:blipFill>
            <a:blip r:embed="rId3"/>
            <a:stretch>
              <a:fillRect/>
            </a:stretch>
          </p:blipFill>
          <p:spPr>
            <a:xfrm>
              <a:off x="4473440" y="180989"/>
              <a:ext cx="2783840" cy="368271"/>
            </a:xfrm>
            <a:prstGeom prst="rect">
              <a:avLst/>
            </a:prstGeom>
          </p:spPr>
        </p:pic>
      </p:grpSp>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B29D6B1F-55A2-D7B9-D0BC-426FCBFA11D8}"/>
              </a:ext>
            </a:extLst>
          </p:cNvPr>
          <p:cNvSpPr txBox="1"/>
          <p:nvPr/>
        </p:nvSpPr>
        <p:spPr>
          <a:xfrm>
            <a:off x="538480" y="528219"/>
            <a:ext cx="1676400" cy="2062103"/>
          </a:xfrm>
          <a:prstGeom prst="rect">
            <a:avLst/>
          </a:prstGeom>
          <a:noFill/>
        </p:spPr>
        <p:txBody>
          <a:bodyPr wrap="square">
            <a:spAutoFit/>
          </a:bodyPr>
          <a:lstStyle/>
          <a:p>
            <a:r>
              <a:rPr lang="en-US" sz="2000" b="1" i="0" u="none" strike="noStrike" baseline="0" dirty="0">
                <a:latin typeface="ConduitITCStd-Bold"/>
              </a:rPr>
              <a:t>FIGURE 2.5 </a:t>
            </a:r>
            <a:r>
              <a:rPr lang="en-US" sz="1800" b="0" i="0" u="none" strike="noStrike" baseline="0" dirty="0">
                <a:latin typeface="ConduitITCStd-ExtraLight"/>
              </a:rPr>
              <a:t>Comparative expectation of life, years, selected countries, 2020 or nearest year</a:t>
            </a:r>
            <a:endParaRPr lang="en-US" dirty="0"/>
          </a:p>
        </p:txBody>
      </p:sp>
    </p:spTree>
    <p:extLst>
      <p:ext uri="{BB962C8B-B14F-4D97-AF65-F5344CB8AC3E}">
        <p14:creationId xmlns:p14="http://schemas.microsoft.com/office/powerpoint/2010/main" val="3326422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F4A8B6EFA9C74A929C1691FA89ACA2" ma:contentTypeVersion="15" ma:contentTypeDescription="Create a new document." ma:contentTypeScope="" ma:versionID="037ffd327957275222e6ad771e061b99">
  <xsd:schema xmlns:xsd="http://www.w3.org/2001/XMLSchema" xmlns:xs="http://www.w3.org/2001/XMLSchema" xmlns:p="http://schemas.microsoft.com/office/2006/metadata/properties" xmlns:ns1="http://schemas.microsoft.com/sharepoint/v3" xmlns:ns2="86c803ff-60ea-4821-8561-49a30c846f16" xmlns:ns3="23021986-1927-41b2-ad02-75262291dab9" targetNamespace="http://schemas.microsoft.com/office/2006/metadata/properties" ma:root="true" ma:fieldsID="499d479f13f6edecaaace727cef39ead" ns1:_="" ns2:_="" ns3:_="">
    <xsd:import namespace="http://schemas.microsoft.com/sharepoint/v3"/>
    <xsd:import namespace="86c803ff-60ea-4821-8561-49a30c846f16"/>
    <xsd:import namespace="23021986-1927-41b2-ad02-75262291da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c803ff-60ea-4821-8561-49a30c846f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21986-1927-41b2-ad02-75262291dab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5CA576F-BEBD-4763-B10B-E7940129A420}">
  <ds:schemaRefs>
    <ds:schemaRef ds:uri="http://schemas.microsoft.com/sharepoint/v3/contenttype/forms"/>
  </ds:schemaRefs>
</ds:datastoreItem>
</file>

<file path=customXml/itemProps2.xml><?xml version="1.0" encoding="utf-8"?>
<ds:datastoreItem xmlns:ds="http://schemas.openxmlformats.org/officeDocument/2006/customXml" ds:itemID="{B2791F07-33F1-4A19-9E82-0B3C395A3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c803ff-60ea-4821-8561-49a30c846f16"/>
    <ds:schemaRef ds:uri="23021986-1927-41b2-ad02-75262291da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057B5F-0B6D-40F0-9823-3825C87368F7}">
  <ds:schemaRefs>
    <ds:schemaRef ds:uri="http://purl.org/dc/elements/1.1/"/>
    <ds:schemaRef ds:uri="http://schemas.microsoft.com/office/2006/metadata/properties"/>
    <ds:schemaRef ds:uri="http://purl.org/dc/dcmitype/"/>
    <ds:schemaRef ds:uri="http://schemas.microsoft.com/office/2006/documentManagement/types"/>
    <ds:schemaRef ds:uri="23021986-1927-41b2-ad02-75262291dab9"/>
    <ds:schemaRef ds:uri="86c803ff-60ea-4821-8561-49a30c846f16"/>
    <ds:schemaRef ds:uri="http://schemas.openxmlformats.org/package/2006/metadata/core-properties"/>
    <ds:schemaRef ds:uri="http://schemas.microsoft.com/sharepoint/v3"/>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649</TotalTime>
  <Words>446</Words>
  <Application>Microsoft Office PowerPoint</Application>
  <PresentationFormat>Widescreen</PresentationFormat>
  <Paragraphs>45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ConduitITCStd-Bold</vt:lpstr>
      <vt:lpstr>ConduitITCStd-ExtraLight</vt:lpstr>
      <vt:lpstr>Office Theme</vt:lpstr>
      <vt:lpstr>PowerPoint Presentation</vt:lpstr>
      <vt:lpstr>PowerPoint Presentation</vt:lpstr>
      <vt:lpstr>PowerPoint Presentation</vt:lpstr>
      <vt:lpstr>    </vt:lpstr>
      <vt:lpstr>    </vt:lpstr>
      <vt:lpstr>    </vt:lpstr>
      <vt:lpstr>    </vt:lpstr>
      <vt:lpstr>    </vt:lpstr>
      <vt:lpstr>    </vt:lpstr>
      <vt:lpstr>    </vt:lpstr>
      <vt:lpstr>FIGURE 2.7 Burden of disease by years of life lost and years lived with a disability, Australia, 2003 and 2015</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Emma</dc:creator>
  <cp:lastModifiedBy>Helen Carter</cp:lastModifiedBy>
  <cp:revision>33</cp:revision>
  <dcterms:created xsi:type="dcterms:W3CDTF">2021-09-22T01:16:22Z</dcterms:created>
  <dcterms:modified xsi:type="dcterms:W3CDTF">2022-08-11T01:50:13Z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2021-09-22T01:33:25Z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5f64ce22-5310-4da9-8d5d-000005d1960e</vt:lpwstr>
  </property>
  <property fmtid="{D5CDD505-2E9C-101B-9397-08002B2CF9AE}" pid="8" name="MSIP_Label_be5cb09a-2992-49d6-8ac9-5f63e7b1ad2f_ContentBits">
    <vt:lpwstr>0</vt:lpwstr>
  </property>
  <property fmtid="{D5CDD505-2E9C-101B-9397-08002B2CF9AE}" pid="9" name="ContentTypeId">
    <vt:lpwstr>0x0101006DF4A8B6EFA9C74A929C1691FA89ACA2</vt:lpwstr>
  </property>
</Properties>
</file>