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handoutMasterIdLst>
    <p:handoutMasterId r:id="rId13"/>
  </p:handoutMasterIdLst>
  <p:sldIdLst>
    <p:sldId id="256" r:id="rId5"/>
    <p:sldId id="339" r:id="rId6"/>
    <p:sldId id="345" r:id="rId7"/>
    <p:sldId id="355" r:id="rId8"/>
    <p:sldId id="356" r:id="rId9"/>
    <p:sldId id="357" r:id="rId10"/>
    <p:sldId id="35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941C97"/>
    <a:srgbClr val="DFBDD9"/>
    <a:srgbClr val="CB95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8801287-15A5-4BE3-BF68-7825323BD770}"/>
              </a:ext>
            </a:extLst>
          </p:cNvPr>
          <p:cNvSpPr>
            <a:spLocks noGrp="1"/>
          </p:cNvSpPr>
          <p:nvPr>
            <p:ph type="ftr" sz="quarter" idx="2"/>
          </p:nvPr>
        </p:nvSpPr>
        <p:spPr>
          <a:xfrm>
            <a:off x="0" y="8685213"/>
            <a:ext cx="2971800" cy="458787"/>
          </a:xfrm>
          <a:prstGeom prst="rect">
            <a:avLst/>
          </a:prstGeom>
          <a:blipFill>
            <a:blip r:embed="rId2"/>
            <a:stretch>
              <a:fillRect/>
            </a:stretch>
          </a:blipFill>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E93D150-B744-4372-9A2F-6A5B33313C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113F6B-BC20-4D2A-A8CA-32173A3DA620}" type="slidenum">
              <a:rPr lang="en-US" smtClean="0"/>
              <a:t>‹#›</a:t>
            </a:fld>
            <a:endParaRPr lang="en-US"/>
          </a:p>
        </p:txBody>
      </p:sp>
    </p:spTree>
    <p:extLst>
      <p:ext uri="{BB962C8B-B14F-4D97-AF65-F5344CB8AC3E}">
        <p14:creationId xmlns:p14="http://schemas.microsoft.com/office/powerpoint/2010/main" val="1902363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1CA979-1440-4F22-8910-221B227DE168}" type="datetimeFigureOut">
              <a:rPr lang="en-US" smtClean="0"/>
              <a:t>8/11/2022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7C291A-3297-4BF6-82CE-CED8346CF8E2}" type="slidenum">
              <a:rPr lang="en-US" smtClean="0"/>
              <a:t>‹#›</a:t>
            </a:fld>
            <a:endParaRPr lang="en-US"/>
          </a:p>
        </p:txBody>
      </p:sp>
    </p:spTree>
    <p:extLst>
      <p:ext uri="{BB962C8B-B14F-4D97-AF65-F5344CB8AC3E}">
        <p14:creationId xmlns:p14="http://schemas.microsoft.com/office/powerpoint/2010/main" val="384153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E882F-1623-461E-831D-C374D5E0AF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BE954F-2E1F-48BC-A6A1-C8C399B0DC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56FDF2-CE60-4040-A324-9E4F93D6CFD7}"/>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5" name="Footer Placeholder 4">
            <a:extLst>
              <a:ext uri="{FF2B5EF4-FFF2-40B4-BE49-F238E27FC236}">
                <a16:creationId xmlns:a16="http://schemas.microsoft.com/office/drawing/2014/main" id="{9B9AB186-A59E-4633-9A7F-48100BC31F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C14DB9-CDCC-4F48-97B9-24D1E74F3274}"/>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2661477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5CA13-3288-4B30-981D-1ED58B8A74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EDD31-D194-4FF2-AD77-A7DC46423D8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73E5A2-16D2-40A2-9BEC-54E32A5CA851}"/>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5" name="Footer Placeholder 4">
            <a:extLst>
              <a:ext uri="{FF2B5EF4-FFF2-40B4-BE49-F238E27FC236}">
                <a16:creationId xmlns:a16="http://schemas.microsoft.com/office/drawing/2014/main" id="{D51ED975-842A-4B1C-9EBB-4E0D8187C7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E5F3E8-8FC0-4116-B318-BF20ADC9C885}"/>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512540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D604E8-F7FF-4E4C-8C65-77BC6C444D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02FD67-5CF7-40AF-AA87-5511D6EBDAC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7C64E2-9617-4D17-9968-8E66E39773B4}"/>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5" name="Footer Placeholder 4">
            <a:extLst>
              <a:ext uri="{FF2B5EF4-FFF2-40B4-BE49-F238E27FC236}">
                <a16:creationId xmlns:a16="http://schemas.microsoft.com/office/drawing/2014/main" id="{2CE511C6-B686-4800-94B7-B46BDF7CC8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ED9600-2621-414F-B999-522BC64ED2D4}"/>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896220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74489-7D46-4B7A-86FD-C1E2C5765D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D4CEFD-4776-4E8A-9105-AFA8724E18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0D789C-898B-4D5C-B6FE-03D6E10F5D8A}"/>
              </a:ext>
            </a:extLst>
          </p:cNvPr>
          <p:cNvSpPr>
            <a:spLocks noGrp="1"/>
          </p:cNvSpPr>
          <p:nvPr>
            <p:ph type="sldNum" sz="quarter" idx="12"/>
          </p:nvPr>
        </p:nvSpPr>
        <p:spPr/>
        <p:txBody>
          <a:bodyPr/>
          <a:lstStyle/>
          <a:p>
            <a:fld id="{5483D2DE-7644-43A1-A1E4-76907900922A}" type="slidenum">
              <a:rPr lang="en-US" smtClean="0"/>
              <a:t>‹#›</a:t>
            </a:fld>
            <a:endParaRPr lang="en-US"/>
          </a:p>
        </p:txBody>
      </p:sp>
      <p:pic>
        <p:nvPicPr>
          <p:cNvPr id="8" name="Picture 7">
            <a:extLst>
              <a:ext uri="{FF2B5EF4-FFF2-40B4-BE49-F238E27FC236}">
                <a16:creationId xmlns:a16="http://schemas.microsoft.com/office/drawing/2014/main" id="{EAA064CB-408A-4C36-9447-590A0CA57C8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56" y="5676107"/>
            <a:ext cx="12176288" cy="1181100"/>
          </a:xfrm>
          <a:prstGeom prst="rect">
            <a:avLst/>
          </a:prstGeom>
        </p:spPr>
      </p:pic>
    </p:spTree>
    <p:extLst>
      <p:ext uri="{BB962C8B-B14F-4D97-AF65-F5344CB8AC3E}">
        <p14:creationId xmlns:p14="http://schemas.microsoft.com/office/powerpoint/2010/main" val="34665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D73D8-A2BC-4BD9-AD0C-FE1D3AE242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508DE0-F1D2-4469-9CCD-A606CB75E1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F9FB260-95C2-4A12-A063-F7DC4FC21301}"/>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5" name="Footer Placeholder 4">
            <a:extLst>
              <a:ext uri="{FF2B5EF4-FFF2-40B4-BE49-F238E27FC236}">
                <a16:creationId xmlns:a16="http://schemas.microsoft.com/office/drawing/2014/main" id="{D1DC2BCD-A050-4636-B742-01D4270671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A778AA-7966-4556-9FAE-E1652A5BB363}"/>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485158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AC4E1-2900-49EC-BC56-8BA3870F41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22F823-E6CD-4000-A8B0-65BDE563A15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AC506A-F5DC-499F-9C58-2AAC83FDEBC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A1374D-2B28-4923-9753-B681F9D155C9}"/>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6" name="Footer Placeholder 5">
            <a:extLst>
              <a:ext uri="{FF2B5EF4-FFF2-40B4-BE49-F238E27FC236}">
                <a16:creationId xmlns:a16="http://schemas.microsoft.com/office/drawing/2014/main" id="{AE73AAC3-DCF6-4AF6-BEB6-0E09E2555C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1D4310-977A-45FC-83B7-6579D22C0D71}"/>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3365843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53414-0D88-4698-935F-70AF940FBE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9D39E2-0B6A-4053-9527-50DD17B652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77FC537-336E-4793-8103-E94EE3F6137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802D1B-7B71-4012-8A2B-3073FE30B8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AD8FC05-DD77-400D-80E4-33C66E1A9B0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493F55-5F86-427E-A000-77F137556319}"/>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8" name="Footer Placeholder 7">
            <a:extLst>
              <a:ext uri="{FF2B5EF4-FFF2-40B4-BE49-F238E27FC236}">
                <a16:creationId xmlns:a16="http://schemas.microsoft.com/office/drawing/2014/main" id="{08035054-70FA-44ED-8A19-CDB95967D0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D0FA8A-3870-49FC-B0E8-C9C9B7262EED}"/>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401082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00E9C-0D9B-449C-9CD3-D1043D83A5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9382AB-EFD3-4C47-8DD9-64CAD83F3B51}"/>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4" name="Footer Placeholder 3">
            <a:extLst>
              <a:ext uri="{FF2B5EF4-FFF2-40B4-BE49-F238E27FC236}">
                <a16:creationId xmlns:a16="http://schemas.microsoft.com/office/drawing/2014/main" id="{49253001-364B-4BB8-925F-F79742D3DF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34AC63-B02C-4AEB-9A72-B997D5784336}"/>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44734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A183C1-C190-4D3A-910A-B31396D27BF7}"/>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3" name="Footer Placeholder 2">
            <a:extLst>
              <a:ext uri="{FF2B5EF4-FFF2-40B4-BE49-F238E27FC236}">
                <a16:creationId xmlns:a16="http://schemas.microsoft.com/office/drawing/2014/main" id="{A8227B6B-3617-4433-895B-BC1002347E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A339A0-0F01-4724-ABE9-545AA2049CEE}"/>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902016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FC36B-B937-48D0-81BF-67946D5A00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65FA1C-BF53-40DA-801B-A633E9862E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298350-1286-46D9-9246-D0250482FB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5ED947A-231D-4A76-A2FF-D2B466076C1E}"/>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6" name="Footer Placeholder 5">
            <a:extLst>
              <a:ext uri="{FF2B5EF4-FFF2-40B4-BE49-F238E27FC236}">
                <a16:creationId xmlns:a16="http://schemas.microsoft.com/office/drawing/2014/main" id="{72F1FC36-51CA-450B-A304-0166434E31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C0D84C-3DB5-4F29-99E9-70CF0EB6E558}"/>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3067358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0E1D7-2C67-4116-840E-84ACDD217C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3CA903-ACCB-4FB3-A541-4EE1CE6952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40FF7C-7657-4A70-90C9-7A2B63CF55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E7B6260-B921-4AA1-9EED-F59B92B2D67B}"/>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6" name="Footer Placeholder 5">
            <a:extLst>
              <a:ext uri="{FF2B5EF4-FFF2-40B4-BE49-F238E27FC236}">
                <a16:creationId xmlns:a16="http://schemas.microsoft.com/office/drawing/2014/main" id="{EDFD26F2-6BFF-4DF0-87BC-7A7AB8A9C8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755293-70CA-4CAD-9063-B364698AE3E5}"/>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3784919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8D48BA-10BC-44DF-A842-CB30CB9F7D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E2CD7B-D922-4527-B66E-3C7333673F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DDCA00-73C3-4B73-B63C-216DC25584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0992DA-A29A-49B9-BD36-C85DB0922453}" type="datetimeFigureOut">
              <a:rPr lang="en-US" smtClean="0"/>
              <a:t>8/11/2022</a:t>
            </a:fld>
            <a:endParaRPr lang="en-US"/>
          </a:p>
        </p:txBody>
      </p:sp>
      <p:sp>
        <p:nvSpPr>
          <p:cNvPr id="5" name="Footer Placeholder 4">
            <a:extLst>
              <a:ext uri="{FF2B5EF4-FFF2-40B4-BE49-F238E27FC236}">
                <a16:creationId xmlns:a16="http://schemas.microsoft.com/office/drawing/2014/main" id="{D6F5BCE3-D190-4326-8793-BA367A4911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F5DC58-0BC3-46DF-9FA6-92F623B58B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83D2DE-7644-43A1-A1E4-76907900922A}" type="slidenum">
              <a:rPr lang="en-US" smtClean="0"/>
              <a:t>‹#›</a:t>
            </a:fld>
            <a:endParaRPr lang="en-US"/>
          </a:p>
        </p:txBody>
      </p:sp>
    </p:spTree>
    <p:extLst>
      <p:ext uri="{BB962C8B-B14F-4D97-AF65-F5344CB8AC3E}">
        <p14:creationId xmlns:p14="http://schemas.microsoft.com/office/powerpoint/2010/main" val="1615698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36DD1C8-BF0D-471E-97CA-8B236D1D2C53}"/>
              </a:ext>
            </a:extLst>
          </p:cNvPr>
          <p:cNvSpPr>
            <a:spLocks noGrp="1"/>
          </p:cNvSpPr>
          <p:nvPr>
            <p:ph type="subTitle" idx="1"/>
          </p:nvPr>
        </p:nvSpPr>
        <p:spPr>
          <a:xfrm>
            <a:off x="4562214" y="1490480"/>
            <a:ext cx="6531884" cy="1938520"/>
          </a:xfrm>
        </p:spPr>
        <p:txBody>
          <a:bodyPr>
            <a:normAutofit/>
          </a:bodyPr>
          <a:lstStyle/>
          <a:p>
            <a:pPr algn="l"/>
            <a:r>
              <a:rPr lang="en-AU" sz="3400" b="1" i="1" dirty="0"/>
              <a:t>The Australian Health Care System</a:t>
            </a:r>
            <a:endParaRPr lang="en-US" sz="3400" b="1" i="1" dirty="0"/>
          </a:p>
          <a:p>
            <a:pPr algn="l"/>
            <a:r>
              <a:rPr lang="en-AU" dirty="0"/>
              <a:t>Sixth Edition</a:t>
            </a:r>
            <a:endParaRPr lang="en-US" dirty="0"/>
          </a:p>
          <a:p>
            <a:pPr algn="l"/>
            <a:r>
              <a:rPr lang="en-AU" dirty="0"/>
              <a:t>Stephen Duckett</a:t>
            </a:r>
            <a:endParaRPr lang="en-US" dirty="0"/>
          </a:p>
          <a:p>
            <a:pPr algn="l"/>
            <a:endParaRPr lang="en-AU" dirty="0"/>
          </a:p>
        </p:txBody>
      </p:sp>
      <p:sp>
        <p:nvSpPr>
          <p:cNvPr id="5" name="Rectangle 4">
            <a:extLst>
              <a:ext uri="{FF2B5EF4-FFF2-40B4-BE49-F238E27FC236}">
                <a16:creationId xmlns:a16="http://schemas.microsoft.com/office/drawing/2014/main" id="{37EA769B-E5FF-4E2A-886F-12CFE0F77947}"/>
              </a:ext>
            </a:extLst>
          </p:cNvPr>
          <p:cNvSpPr/>
          <p:nvPr/>
        </p:nvSpPr>
        <p:spPr>
          <a:xfrm>
            <a:off x="4562214" y="767283"/>
            <a:ext cx="2712602" cy="610488"/>
          </a:xfrm>
          <a:prstGeom prst="rect">
            <a:avLst/>
          </a:prstGeom>
        </p:spPr>
        <p:txBody>
          <a:bodyPr wrap="none">
            <a:spAutoFit/>
          </a:bodyPr>
          <a:lstStyle/>
          <a:p>
            <a:pPr>
              <a:lnSpc>
                <a:spcPct val="115000"/>
              </a:lnSpc>
              <a:spcBef>
                <a:spcPts val="7200"/>
              </a:spcBef>
              <a:spcAft>
                <a:spcPts val="1000"/>
              </a:spcAft>
            </a:pPr>
            <a:r>
              <a:rPr lang="en-AU" sz="3200" dirty="0">
                <a:solidFill>
                  <a:srgbClr val="7030A0"/>
                </a:solidFill>
                <a:latin typeface="Arial" panose="020B0604020202020204" pitchFamily="34" charset="0"/>
                <a:ea typeface="Calibri" panose="020F0502020204030204" pitchFamily="34" charset="0"/>
                <a:cs typeface="Times New Roman" panose="02020603050405020304" pitchFamily="18" charset="0"/>
              </a:rPr>
              <a:t>Lecture slides</a:t>
            </a:r>
            <a:endParaRPr lang="en-US" sz="3200" dirty="0">
              <a:solidFill>
                <a:srgbClr val="7030A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B8F1C4DB-731E-43FD-91B3-13F8A2A4B21B}"/>
              </a:ext>
            </a:extLst>
          </p:cNvPr>
          <p:cNvSpPr/>
          <p:nvPr/>
        </p:nvSpPr>
        <p:spPr>
          <a:xfrm>
            <a:off x="4562214" y="3429000"/>
            <a:ext cx="6531884" cy="2308324"/>
          </a:xfrm>
          <a:prstGeom prst="rect">
            <a:avLst/>
          </a:prstGeom>
        </p:spPr>
        <p:txBody>
          <a:bodyPr wrap="square">
            <a:spAutoFit/>
          </a:bodyPr>
          <a:lstStyle/>
          <a:p>
            <a:pPr algn="just">
              <a:buNone/>
              <a:defRPr/>
            </a:pPr>
            <a:endParaRPr lang="en-US" sz="1200" dirty="0"/>
          </a:p>
          <a:p>
            <a:pPr algn="just">
              <a:buNone/>
              <a:defRPr/>
            </a:pPr>
            <a:r>
              <a:rPr lang="en-US" sz="1200" dirty="0"/>
              <a:t>USER AGREEMENT</a:t>
            </a:r>
          </a:p>
          <a:p>
            <a:pPr algn="just">
              <a:buNone/>
              <a:defRPr/>
            </a:pPr>
            <a:r>
              <a:rPr lang="en-US" sz="1200" dirty="0"/>
              <a:t>These slides include resources from </a:t>
            </a:r>
            <a:r>
              <a:rPr lang="en-AU" sz="1200" i="1" dirty="0"/>
              <a:t>The Australian Health Care System</a:t>
            </a:r>
            <a:r>
              <a:rPr lang="en-AU" sz="1200" dirty="0"/>
              <a:t>, sixth edition, </a:t>
            </a:r>
            <a:r>
              <a:rPr lang="en-US" sz="1200" dirty="0"/>
              <a:t>and are made available for teaching use only to those using the book as a text in their courses. </a:t>
            </a:r>
            <a:r>
              <a:rPr lang="en-AU" sz="1200" dirty="0"/>
              <a:t>Users are free to copy and modify the material as needed for teaching purposes (e.g. incorporating them into lecture notes/slides or student handouts), provided that the authors are acknowledged. The slides can be placed on university-controlled unit or subject-related websites (that are password protected), as long as these are restricted to student use and not accessible to the public at large. Permission from the publisher should be sought to use the slides in any other manner.</a:t>
            </a:r>
          </a:p>
          <a:p>
            <a:pPr algn="just">
              <a:buNone/>
              <a:defRPr/>
            </a:pPr>
            <a:endParaRPr lang="en-AU" sz="1200" dirty="0"/>
          </a:p>
          <a:p>
            <a:pPr algn="just">
              <a:defRPr/>
            </a:pPr>
            <a:r>
              <a:rPr lang="en-US" sz="1200" dirty="0"/>
              <a:t>© Oxford University Press 2022</a:t>
            </a:r>
          </a:p>
          <a:p>
            <a:pPr algn="just">
              <a:buNone/>
              <a:defRPr/>
            </a:pPr>
            <a:endParaRPr lang="en-AU" sz="1200" dirty="0"/>
          </a:p>
        </p:txBody>
      </p:sp>
      <p:pic>
        <p:nvPicPr>
          <p:cNvPr id="2" name="Picture 1" descr="Background pattern&#10;&#10;Description automatically generated with low confidence">
            <a:extLst>
              <a:ext uri="{FF2B5EF4-FFF2-40B4-BE49-F238E27FC236}">
                <a16:creationId xmlns:a16="http://schemas.microsoft.com/office/drawing/2014/main" id="{F0D50622-1DE5-8915-D5CC-177E9747CC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870" y="1072527"/>
            <a:ext cx="3136123" cy="424894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63528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675960" y="651312"/>
            <a:ext cx="9541059" cy="1246431"/>
          </a:xfrm>
          <a:prstGeom prst="rect">
            <a:avLst/>
          </a:prstGeom>
          <a:noFill/>
        </p:spPr>
        <p:txBody>
          <a:bodyPr wrap="square" rtlCol="0">
            <a:spAutoFit/>
          </a:bodyPr>
          <a:lstStyle/>
          <a:p>
            <a:pPr>
              <a:lnSpc>
                <a:spcPct val="115000"/>
              </a:lnSpc>
              <a:spcAft>
                <a:spcPts val="1000"/>
              </a:spcAft>
            </a:pPr>
            <a:r>
              <a:rPr lang="en-AU" sz="2800" dirty="0">
                <a:solidFill>
                  <a:srgbClr val="7030A0"/>
                </a:solidFill>
                <a:latin typeface="Arial" panose="020B0604020202020204" pitchFamily="34" charset="0"/>
                <a:cs typeface="Times New Roman" panose="02020603050405020304" pitchFamily="18" charset="0"/>
              </a:rPr>
              <a:t>CHAPTER 6</a:t>
            </a:r>
          </a:p>
          <a:p>
            <a:pPr>
              <a:lnSpc>
                <a:spcPct val="115000"/>
              </a:lnSpc>
              <a:spcBef>
                <a:spcPts val="600"/>
              </a:spcBef>
              <a:spcAft>
                <a:spcPts val="1000"/>
              </a:spcAft>
            </a:pPr>
            <a:r>
              <a:rPr lang="en-AU" sz="2800" cap="all" dirty="0">
                <a:solidFill>
                  <a:srgbClr val="7030A0"/>
                </a:solidFill>
                <a:latin typeface="Arial" panose="020B0604020202020204" pitchFamily="34" charset="0"/>
                <a:cs typeface="Times New Roman" panose="02020603050405020304" pitchFamily="18" charset="0"/>
              </a:rPr>
              <a:t>PUBLIC HEALTH</a:t>
            </a:r>
          </a:p>
        </p:txBody>
      </p:sp>
      <p:pic>
        <p:nvPicPr>
          <p:cNvPr id="4" name="Picture 3">
            <a:extLst>
              <a:ext uri="{FF2B5EF4-FFF2-40B4-BE49-F238E27FC236}">
                <a16:creationId xmlns:a16="http://schemas.microsoft.com/office/drawing/2014/main" id="{C086D1A4-0B0A-D780-06E4-0FB1A53991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5376"/>
            <a:ext cx="12192000" cy="1182624"/>
          </a:xfrm>
          <a:prstGeom prst="rect">
            <a:avLst/>
          </a:prstGeom>
        </p:spPr>
      </p:pic>
    </p:spTree>
    <p:extLst>
      <p:ext uri="{BB962C8B-B14F-4D97-AF65-F5344CB8AC3E}">
        <p14:creationId xmlns:p14="http://schemas.microsoft.com/office/powerpoint/2010/main" val="1882357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03F628-3112-4662-BBF9-246EE633427B}"/>
              </a:ext>
            </a:extLst>
          </p:cNvPr>
          <p:cNvSpPr/>
          <p:nvPr/>
        </p:nvSpPr>
        <p:spPr>
          <a:xfrm>
            <a:off x="564077" y="488307"/>
            <a:ext cx="11397767" cy="1577868"/>
          </a:xfrm>
          <a:prstGeom prst="rect">
            <a:avLst/>
          </a:prstGeom>
        </p:spPr>
        <p:txBody>
          <a:bodyPr wrap="square">
            <a:spAutoFit/>
          </a:bodyPr>
          <a:lstStyle/>
          <a:p>
            <a:r>
              <a:rPr lang="en-AU" sz="2800" dirty="0">
                <a:solidFill>
                  <a:srgbClr val="7030A0"/>
                </a:solidFill>
                <a:latin typeface="Arial" panose="020B0604020202020204" pitchFamily="34" charset="0"/>
                <a:cs typeface="Times New Roman" panose="02020603050405020304" pitchFamily="18" charset="0"/>
              </a:rPr>
              <a:t>CHAPTER 6</a:t>
            </a:r>
          </a:p>
          <a:p>
            <a:pPr>
              <a:lnSpc>
                <a:spcPct val="115000"/>
              </a:lnSpc>
              <a:spcAft>
                <a:spcPts val="1000"/>
              </a:spcAft>
            </a:pPr>
            <a:r>
              <a:rPr lang="en-AU" sz="2800" cap="all" dirty="0">
                <a:solidFill>
                  <a:srgbClr val="7030A0"/>
                </a:solidFill>
                <a:latin typeface="Arial" panose="020B0604020202020204" pitchFamily="34" charset="0"/>
                <a:cs typeface="Times New Roman" panose="02020603050405020304" pitchFamily="18" charset="0"/>
              </a:rPr>
              <a:t>PUBLIC HEALTH</a:t>
            </a:r>
          </a:p>
          <a:p>
            <a:endParaRPr lang="en-AU" sz="2800" dirty="0">
              <a:solidFill>
                <a:srgbClr val="365F91"/>
              </a:solidFill>
              <a:latin typeface="Arial" panose="020B06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0872C1F-C631-F10E-ACC6-E2F6E2FAFD79}"/>
              </a:ext>
            </a:extLst>
          </p:cNvPr>
          <p:cNvSpPr txBox="1"/>
          <p:nvPr/>
        </p:nvSpPr>
        <p:spPr>
          <a:xfrm>
            <a:off x="564077" y="1700415"/>
            <a:ext cx="10017851" cy="3970318"/>
          </a:xfrm>
          <a:prstGeom prst="rect">
            <a:avLst/>
          </a:prstGeom>
          <a:noFill/>
        </p:spPr>
        <p:txBody>
          <a:bodyPr wrap="square">
            <a:spAutoFit/>
          </a:bodyPr>
          <a:lstStyle/>
          <a:p>
            <a:r>
              <a:rPr lang="en-AU" sz="1800" dirty="0">
                <a:solidFill>
                  <a:srgbClr val="0069A3"/>
                </a:solidFill>
                <a:latin typeface="+mj-lt"/>
              </a:rPr>
              <a:t>DISCUSSION QUESTIONS</a:t>
            </a:r>
          </a:p>
          <a:p>
            <a:endParaRPr lang="en-GB" dirty="0"/>
          </a:p>
          <a:p>
            <a:r>
              <a:rPr lang="en-GB" dirty="0"/>
              <a:t>Looking back over the course of the SARS-CoV-2 pandemic, do you think Australia has learnt any lessons from the way COVID was (mis)handled? There was an order of magnitude more deaths in the first twelve months after the August 2021 National Plan than the eighteen months before. Was that inevitable? Do you think the public expected that? How might governments have communicated risks better?</a:t>
            </a:r>
          </a:p>
          <a:p>
            <a:endParaRPr lang="en-GB" dirty="0"/>
          </a:p>
          <a:p>
            <a:r>
              <a:rPr lang="en-GB" dirty="0"/>
              <a:t>There was a strong social gradient in the impact of the pandemic. Was that inevitable given the strong social gradient in health status in Australia? How might governments and public health authorities have mitigated the equity effects of the pandemic?</a:t>
            </a:r>
          </a:p>
          <a:p>
            <a:endParaRPr lang="en-GB" dirty="0"/>
          </a:p>
          <a:p>
            <a:r>
              <a:rPr lang="en-GB" dirty="0"/>
              <a:t>Both former Prime Minister Morrison and current Prime Minister Albanese have invoked the mantra of ‘individual responsibility’ (the former more than the latter). What should be the place of individual responsibility in public health and prevention policy?</a:t>
            </a:r>
            <a:endParaRPr lang="en-AU" dirty="0"/>
          </a:p>
        </p:txBody>
      </p:sp>
    </p:spTree>
    <p:extLst>
      <p:ext uri="{BB962C8B-B14F-4D97-AF65-F5344CB8AC3E}">
        <p14:creationId xmlns:p14="http://schemas.microsoft.com/office/powerpoint/2010/main" val="3608705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03F628-3112-4662-BBF9-246EE633427B}"/>
              </a:ext>
            </a:extLst>
          </p:cNvPr>
          <p:cNvSpPr/>
          <p:nvPr/>
        </p:nvSpPr>
        <p:spPr>
          <a:xfrm>
            <a:off x="564077" y="488307"/>
            <a:ext cx="11397767" cy="1577868"/>
          </a:xfrm>
          <a:prstGeom prst="rect">
            <a:avLst/>
          </a:prstGeom>
        </p:spPr>
        <p:txBody>
          <a:bodyPr wrap="square">
            <a:spAutoFit/>
          </a:bodyPr>
          <a:lstStyle/>
          <a:p>
            <a:r>
              <a:rPr lang="en-AU" sz="2800" dirty="0">
                <a:solidFill>
                  <a:srgbClr val="7030A0"/>
                </a:solidFill>
                <a:latin typeface="Arial" panose="020B0604020202020204" pitchFamily="34" charset="0"/>
                <a:cs typeface="Times New Roman" panose="02020603050405020304" pitchFamily="18" charset="0"/>
              </a:rPr>
              <a:t>CHAPTER 6</a:t>
            </a:r>
          </a:p>
          <a:p>
            <a:pPr>
              <a:lnSpc>
                <a:spcPct val="115000"/>
              </a:lnSpc>
              <a:spcAft>
                <a:spcPts val="1000"/>
              </a:spcAft>
            </a:pPr>
            <a:r>
              <a:rPr lang="en-AU" sz="2800" cap="all" dirty="0">
                <a:solidFill>
                  <a:srgbClr val="7030A0"/>
                </a:solidFill>
                <a:latin typeface="Arial" panose="020B0604020202020204" pitchFamily="34" charset="0"/>
                <a:cs typeface="Times New Roman" panose="02020603050405020304" pitchFamily="18" charset="0"/>
              </a:rPr>
              <a:t>PUBLIC HEALTH</a:t>
            </a:r>
          </a:p>
          <a:p>
            <a:endParaRPr lang="en-AU" sz="2800" dirty="0">
              <a:solidFill>
                <a:srgbClr val="365F91"/>
              </a:solidFill>
              <a:latin typeface="Arial" panose="020B06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0872C1F-C631-F10E-ACC6-E2F6E2FAFD79}"/>
              </a:ext>
            </a:extLst>
          </p:cNvPr>
          <p:cNvSpPr txBox="1"/>
          <p:nvPr/>
        </p:nvSpPr>
        <p:spPr>
          <a:xfrm>
            <a:off x="564077" y="1700415"/>
            <a:ext cx="9215649" cy="3970318"/>
          </a:xfrm>
          <a:prstGeom prst="rect">
            <a:avLst/>
          </a:prstGeom>
          <a:noFill/>
        </p:spPr>
        <p:txBody>
          <a:bodyPr wrap="square">
            <a:spAutoFit/>
          </a:bodyPr>
          <a:lstStyle/>
          <a:p>
            <a:r>
              <a:rPr lang="en-AU" sz="1800" dirty="0">
                <a:solidFill>
                  <a:srgbClr val="0069A3"/>
                </a:solidFill>
                <a:latin typeface="+mj-lt"/>
              </a:rPr>
              <a:t>DISCUSSION QUESTIONS</a:t>
            </a:r>
          </a:p>
          <a:p>
            <a:endParaRPr lang="en-GB" dirty="0"/>
          </a:p>
          <a:p>
            <a:r>
              <a:rPr lang="en-GB" dirty="0"/>
              <a:t>Can you think of some examples where public health services have been contracted </a:t>
            </a:r>
          </a:p>
          <a:p>
            <a:r>
              <a:rPr lang="en-GB" dirty="0"/>
              <a:t>out for delivery by the non-government or private sector? What are the risks and benefits? </a:t>
            </a:r>
          </a:p>
          <a:p>
            <a:endParaRPr lang="en-GB" dirty="0"/>
          </a:p>
          <a:p>
            <a:r>
              <a:rPr lang="en-GB" dirty="0"/>
              <a:t>Consider the case of water supply, which has been </a:t>
            </a:r>
            <a:r>
              <a:rPr lang="en-GB" dirty="0" err="1"/>
              <a:t>corporatised</a:t>
            </a:r>
            <a:r>
              <a:rPr lang="en-GB" dirty="0"/>
              <a:t> in many states. What functions have been retained by governments to protect public health in regard to water quality? How successful have they been?</a:t>
            </a:r>
          </a:p>
          <a:p>
            <a:endParaRPr lang="en-GB" dirty="0"/>
          </a:p>
          <a:p>
            <a:r>
              <a:rPr lang="en-GB" dirty="0"/>
              <a:t>Contracting out requires clear specification of contracts. If designing a contract for public health contracting out, how easy is it to specify the volume of outputs (what the contractor needs to provide)? What about the quality of outputs? How might you write a clause to cope with foreseeable but infrequent events (e.g. contamination of water following a bushfire)? Who bears what costs in those circumstances?</a:t>
            </a:r>
            <a:endParaRPr lang="en-AU" dirty="0"/>
          </a:p>
        </p:txBody>
      </p:sp>
    </p:spTree>
    <p:extLst>
      <p:ext uri="{BB962C8B-B14F-4D97-AF65-F5344CB8AC3E}">
        <p14:creationId xmlns:p14="http://schemas.microsoft.com/office/powerpoint/2010/main" val="4204598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03F628-3112-4662-BBF9-246EE633427B}"/>
              </a:ext>
            </a:extLst>
          </p:cNvPr>
          <p:cNvSpPr/>
          <p:nvPr/>
        </p:nvSpPr>
        <p:spPr>
          <a:xfrm>
            <a:off x="564077" y="488307"/>
            <a:ext cx="11397767" cy="1577868"/>
          </a:xfrm>
          <a:prstGeom prst="rect">
            <a:avLst/>
          </a:prstGeom>
        </p:spPr>
        <p:txBody>
          <a:bodyPr wrap="square">
            <a:spAutoFit/>
          </a:bodyPr>
          <a:lstStyle/>
          <a:p>
            <a:r>
              <a:rPr lang="en-AU" sz="2800" dirty="0">
                <a:solidFill>
                  <a:srgbClr val="7030A0"/>
                </a:solidFill>
                <a:latin typeface="Arial" panose="020B0604020202020204" pitchFamily="34" charset="0"/>
                <a:cs typeface="Times New Roman" panose="02020603050405020304" pitchFamily="18" charset="0"/>
              </a:rPr>
              <a:t>CHAPTER 6</a:t>
            </a:r>
          </a:p>
          <a:p>
            <a:pPr>
              <a:lnSpc>
                <a:spcPct val="115000"/>
              </a:lnSpc>
              <a:spcAft>
                <a:spcPts val="1000"/>
              </a:spcAft>
            </a:pPr>
            <a:r>
              <a:rPr lang="en-AU" sz="2800" cap="all" dirty="0">
                <a:solidFill>
                  <a:srgbClr val="7030A0"/>
                </a:solidFill>
                <a:latin typeface="Arial" panose="020B0604020202020204" pitchFamily="34" charset="0"/>
                <a:cs typeface="Times New Roman" panose="02020603050405020304" pitchFamily="18" charset="0"/>
              </a:rPr>
              <a:t>PUBLIC HEALTH</a:t>
            </a:r>
          </a:p>
          <a:p>
            <a:endParaRPr lang="en-AU" sz="2800" dirty="0">
              <a:solidFill>
                <a:srgbClr val="365F91"/>
              </a:solidFill>
              <a:latin typeface="Arial" panose="020B06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0872C1F-C631-F10E-ACC6-E2F6E2FAFD79}"/>
              </a:ext>
            </a:extLst>
          </p:cNvPr>
          <p:cNvSpPr txBox="1"/>
          <p:nvPr/>
        </p:nvSpPr>
        <p:spPr>
          <a:xfrm>
            <a:off x="564077" y="1700415"/>
            <a:ext cx="9215649" cy="3631763"/>
          </a:xfrm>
          <a:prstGeom prst="rect">
            <a:avLst/>
          </a:prstGeom>
          <a:noFill/>
        </p:spPr>
        <p:txBody>
          <a:bodyPr wrap="square">
            <a:spAutoFit/>
          </a:bodyPr>
          <a:lstStyle/>
          <a:p>
            <a:r>
              <a:rPr lang="en-AU" sz="1800" dirty="0">
                <a:solidFill>
                  <a:srgbClr val="0069A3"/>
                </a:solidFill>
                <a:latin typeface="+mj-lt"/>
              </a:rPr>
              <a:t>DISCUSSION QUESTIONS</a:t>
            </a:r>
          </a:p>
          <a:p>
            <a:endParaRPr lang="en-GB" dirty="0"/>
          </a:p>
          <a:p>
            <a:r>
              <a:rPr lang="en-GB" dirty="0"/>
              <a:t>Unions were strong advocates for improvement in workplace health and safety and Labor governments also often led safety reform in the ‘external workplace’. There is no similar institutional advocacy about deaths in the ‘domestic workplace’, the home.</a:t>
            </a:r>
          </a:p>
          <a:p>
            <a:endParaRPr lang="en-GB" dirty="0"/>
          </a:p>
          <a:p>
            <a:r>
              <a:rPr lang="en-GB" dirty="0"/>
              <a:t>In 2020 there were 145 deaths from domestic and family violence. In contrast to the deaths in the ‘external workplaces’, most victims of domestic and family homicide are women (56%).</a:t>
            </a:r>
          </a:p>
          <a:p>
            <a:r>
              <a:rPr lang="en-GB" dirty="0"/>
              <a:t>What might be the key elements of a public health program to reduce domestic and</a:t>
            </a:r>
          </a:p>
          <a:p>
            <a:r>
              <a:rPr lang="en-GB" dirty="0"/>
              <a:t>family violence?</a:t>
            </a:r>
          </a:p>
          <a:p>
            <a:endParaRPr lang="en-GB" dirty="0"/>
          </a:p>
          <a:p>
            <a:r>
              <a:rPr lang="en-AU" sz="1600" b="0" i="1" u="none" strike="noStrike" baseline="0" dirty="0">
                <a:latin typeface="AGaramondPro-Italic"/>
              </a:rPr>
              <a:t>https://www.abs.gov.au/statistics/people/crime-and-justice/recorded-crime-victims/latest-release</a:t>
            </a:r>
            <a:endParaRPr lang="en-AU" sz="1600" dirty="0">
              <a:latin typeface="AGaramondPro-Regular"/>
            </a:endParaRPr>
          </a:p>
          <a:p>
            <a:endParaRPr lang="en-AU" sz="1600" dirty="0"/>
          </a:p>
        </p:txBody>
      </p:sp>
    </p:spTree>
    <p:extLst>
      <p:ext uri="{BB962C8B-B14F-4D97-AF65-F5344CB8AC3E}">
        <p14:creationId xmlns:p14="http://schemas.microsoft.com/office/powerpoint/2010/main" val="3371816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03F628-3112-4662-BBF9-246EE633427B}"/>
              </a:ext>
            </a:extLst>
          </p:cNvPr>
          <p:cNvSpPr/>
          <p:nvPr/>
        </p:nvSpPr>
        <p:spPr>
          <a:xfrm>
            <a:off x="564077" y="488307"/>
            <a:ext cx="11397767" cy="1577868"/>
          </a:xfrm>
          <a:prstGeom prst="rect">
            <a:avLst/>
          </a:prstGeom>
        </p:spPr>
        <p:txBody>
          <a:bodyPr wrap="square">
            <a:spAutoFit/>
          </a:bodyPr>
          <a:lstStyle/>
          <a:p>
            <a:r>
              <a:rPr lang="en-AU" sz="2800" dirty="0">
                <a:solidFill>
                  <a:srgbClr val="7030A0"/>
                </a:solidFill>
                <a:latin typeface="Arial" panose="020B0604020202020204" pitchFamily="34" charset="0"/>
                <a:cs typeface="Times New Roman" panose="02020603050405020304" pitchFamily="18" charset="0"/>
              </a:rPr>
              <a:t>CHAPTER 6</a:t>
            </a:r>
          </a:p>
          <a:p>
            <a:pPr>
              <a:lnSpc>
                <a:spcPct val="115000"/>
              </a:lnSpc>
              <a:spcAft>
                <a:spcPts val="1000"/>
              </a:spcAft>
            </a:pPr>
            <a:r>
              <a:rPr lang="en-AU" sz="2800" cap="all" dirty="0">
                <a:solidFill>
                  <a:srgbClr val="7030A0"/>
                </a:solidFill>
                <a:latin typeface="Arial" panose="020B0604020202020204" pitchFamily="34" charset="0"/>
                <a:cs typeface="Times New Roman" panose="02020603050405020304" pitchFamily="18" charset="0"/>
              </a:rPr>
              <a:t>PUBLIC HEALTH</a:t>
            </a:r>
          </a:p>
          <a:p>
            <a:endParaRPr lang="en-AU" sz="2800" dirty="0">
              <a:solidFill>
                <a:srgbClr val="365F91"/>
              </a:solidFill>
              <a:latin typeface="Arial" panose="020B06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0872C1F-C631-F10E-ACC6-E2F6E2FAFD79}"/>
              </a:ext>
            </a:extLst>
          </p:cNvPr>
          <p:cNvSpPr txBox="1"/>
          <p:nvPr/>
        </p:nvSpPr>
        <p:spPr>
          <a:xfrm>
            <a:off x="564077" y="1700415"/>
            <a:ext cx="9215649" cy="2585323"/>
          </a:xfrm>
          <a:prstGeom prst="rect">
            <a:avLst/>
          </a:prstGeom>
          <a:noFill/>
        </p:spPr>
        <p:txBody>
          <a:bodyPr wrap="square">
            <a:spAutoFit/>
          </a:bodyPr>
          <a:lstStyle/>
          <a:p>
            <a:r>
              <a:rPr lang="en-AU" sz="1800" dirty="0">
                <a:solidFill>
                  <a:srgbClr val="0069A3"/>
                </a:solidFill>
                <a:latin typeface="+mj-lt"/>
              </a:rPr>
              <a:t>DISCUSSION QUESTIONS</a:t>
            </a:r>
          </a:p>
          <a:p>
            <a:endParaRPr lang="en-GB" dirty="0"/>
          </a:p>
          <a:p>
            <a:pPr algn="l"/>
            <a:r>
              <a:rPr lang="en-GB" sz="1800" b="0" i="0" u="none" strike="noStrike" baseline="0" dirty="0">
                <a:latin typeface="AGaramondPro-Regular"/>
              </a:rPr>
              <a:t>‘Australia has a complicated, fragmented, under-funded and ever-changing preventive health landscape. There are multiple funders and providers of preventive health actions coupled with a history of numerous, time limited and diverse investments as well as periods of disinvestments in preventive health strategy, </a:t>
            </a:r>
            <a:r>
              <a:rPr lang="en-AU" sz="1800" b="0" i="0" u="none" strike="noStrike" baseline="0" dirty="0">
                <a:latin typeface="AGaramondPro-Regular"/>
              </a:rPr>
              <a:t>committees, policies and programs.’</a:t>
            </a:r>
          </a:p>
          <a:p>
            <a:pPr algn="l"/>
            <a:endParaRPr lang="en-AU" dirty="0">
              <a:latin typeface="AGaramondPro-Regular"/>
            </a:endParaRPr>
          </a:p>
          <a:p>
            <a:pPr algn="l"/>
            <a:r>
              <a:rPr lang="en-AU" dirty="0">
                <a:latin typeface="AGaramondPro-Regular"/>
              </a:rPr>
              <a:t>To what extent do you think </a:t>
            </a:r>
            <a:r>
              <a:rPr lang="en-AU" dirty="0" err="1">
                <a:latin typeface="AGaramondPro-Regular"/>
              </a:rPr>
              <a:t>Wutzke</a:t>
            </a:r>
            <a:r>
              <a:rPr lang="en-AU" dirty="0">
                <a:latin typeface="AGaramondPro-Regular"/>
              </a:rPr>
              <a:t> et al.’s observation applied during the SARS-CoV-2 pandemic? What went well in terms of developing a coherent response? What went poorly?</a:t>
            </a:r>
          </a:p>
        </p:txBody>
      </p:sp>
      <p:sp>
        <p:nvSpPr>
          <p:cNvPr id="6" name="TextBox 5">
            <a:extLst>
              <a:ext uri="{FF2B5EF4-FFF2-40B4-BE49-F238E27FC236}">
                <a16:creationId xmlns:a16="http://schemas.microsoft.com/office/drawing/2014/main" id="{3AB30628-19F0-443A-57D8-C23AD1265767}"/>
              </a:ext>
            </a:extLst>
          </p:cNvPr>
          <p:cNvSpPr txBox="1"/>
          <p:nvPr/>
        </p:nvSpPr>
        <p:spPr>
          <a:xfrm>
            <a:off x="564077" y="4791826"/>
            <a:ext cx="9894917" cy="523220"/>
          </a:xfrm>
          <a:prstGeom prst="rect">
            <a:avLst/>
          </a:prstGeom>
          <a:noFill/>
        </p:spPr>
        <p:txBody>
          <a:bodyPr wrap="square">
            <a:spAutoFit/>
          </a:bodyPr>
          <a:lstStyle/>
          <a:p>
            <a:pPr marR="0"/>
            <a:r>
              <a:rPr lang="en-GB" sz="1400" dirty="0" err="1">
                <a:latin typeface="Calibri" panose="020F0502020204030204" pitchFamily="34" charset="0"/>
              </a:rPr>
              <a:t>Wutzke</a:t>
            </a:r>
            <a:r>
              <a:rPr lang="en-GB" sz="1400" dirty="0">
                <a:latin typeface="Calibri" panose="020F0502020204030204" pitchFamily="34" charset="0"/>
              </a:rPr>
              <a:t>, Sonia, et al. (2017), 'What will it take to improve prevention of chronic diseases in Australia? A case study of two national approaches', </a:t>
            </a:r>
            <a:r>
              <a:rPr lang="en-GB" sz="1400" i="1" dirty="0">
                <a:latin typeface="Calibri" panose="020F0502020204030204" pitchFamily="34" charset="0"/>
              </a:rPr>
              <a:t>Australian Health Review, 41 (2), 176-81.</a:t>
            </a:r>
          </a:p>
        </p:txBody>
      </p:sp>
    </p:spTree>
    <p:extLst>
      <p:ext uri="{BB962C8B-B14F-4D97-AF65-F5344CB8AC3E}">
        <p14:creationId xmlns:p14="http://schemas.microsoft.com/office/powerpoint/2010/main" val="225009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03F628-3112-4662-BBF9-246EE633427B}"/>
              </a:ext>
            </a:extLst>
          </p:cNvPr>
          <p:cNvSpPr/>
          <p:nvPr/>
        </p:nvSpPr>
        <p:spPr>
          <a:xfrm>
            <a:off x="564077" y="488307"/>
            <a:ext cx="11397767" cy="1577868"/>
          </a:xfrm>
          <a:prstGeom prst="rect">
            <a:avLst/>
          </a:prstGeom>
        </p:spPr>
        <p:txBody>
          <a:bodyPr wrap="square">
            <a:spAutoFit/>
          </a:bodyPr>
          <a:lstStyle/>
          <a:p>
            <a:r>
              <a:rPr lang="en-AU" sz="2800" dirty="0">
                <a:solidFill>
                  <a:srgbClr val="7030A0"/>
                </a:solidFill>
                <a:latin typeface="Arial" panose="020B0604020202020204" pitchFamily="34" charset="0"/>
                <a:cs typeface="Times New Roman" panose="02020603050405020304" pitchFamily="18" charset="0"/>
              </a:rPr>
              <a:t>CHAPTER 6</a:t>
            </a:r>
          </a:p>
          <a:p>
            <a:pPr>
              <a:lnSpc>
                <a:spcPct val="115000"/>
              </a:lnSpc>
              <a:spcAft>
                <a:spcPts val="1000"/>
              </a:spcAft>
            </a:pPr>
            <a:r>
              <a:rPr lang="en-AU" sz="2800" cap="all" dirty="0">
                <a:solidFill>
                  <a:srgbClr val="7030A0"/>
                </a:solidFill>
                <a:latin typeface="Arial" panose="020B0604020202020204" pitchFamily="34" charset="0"/>
                <a:cs typeface="Times New Roman" panose="02020603050405020304" pitchFamily="18" charset="0"/>
              </a:rPr>
              <a:t>PUBLIC HEALTH</a:t>
            </a:r>
          </a:p>
          <a:p>
            <a:endParaRPr lang="en-AU" sz="2800" dirty="0">
              <a:solidFill>
                <a:srgbClr val="365F91"/>
              </a:solidFill>
              <a:latin typeface="Arial" panose="020B06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0872C1F-C631-F10E-ACC6-E2F6E2FAFD79}"/>
              </a:ext>
            </a:extLst>
          </p:cNvPr>
          <p:cNvSpPr txBox="1"/>
          <p:nvPr/>
        </p:nvSpPr>
        <p:spPr>
          <a:xfrm>
            <a:off x="564077" y="1700415"/>
            <a:ext cx="10077797" cy="3693319"/>
          </a:xfrm>
          <a:prstGeom prst="rect">
            <a:avLst/>
          </a:prstGeom>
          <a:noFill/>
        </p:spPr>
        <p:txBody>
          <a:bodyPr wrap="square">
            <a:spAutoFit/>
          </a:bodyPr>
          <a:lstStyle/>
          <a:p>
            <a:r>
              <a:rPr lang="en-AU" sz="1800" dirty="0">
                <a:solidFill>
                  <a:srgbClr val="0069A3"/>
                </a:solidFill>
                <a:latin typeface="+mj-lt"/>
              </a:rPr>
              <a:t>DISCUSSION QUESTIONS</a:t>
            </a:r>
          </a:p>
          <a:p>
            <a:endParaRPr lang="en-GB" dirty="0"/>
          </a:p>
          <a:p>
            <a:pPr algn="l"/>
            <a:r>
              <a:rPr lang="en-AU" sz="1800" b="0" i="0" u="none" strike="noStrike" baseline="0" dirty="0">
                <a:latin typeface="AGaramondPro-Regular"/>
              </a:rPr>
              <a:t>Section 165AP of the Victorian </a:t>
            </a:r>
            <a:r>
              <a:rPr lang="en-AU" sz="1800" i="1" dirty="0">
                <a:solidFill>
                  <a:srgbClr val="201F1E"/>
                </a:solidFill>
                <a:effectLst/>
                <a:latin typeface="Calibri" panose="020F0502020204030204" pitchFamily="34" charset="0"/>
                <a:ea typeface="Calibri" panose="020F0502020204030204" pitchFamily="34" charset="0"/>
              </a:rPr>
              <a:t>Public Health and Wellbeing Act </a:t>
            </a:r>
            <a:r>
              <a:rPr lang="en-AU" sz="1800" dirty="0">
                <a:solidFill>
                  <a:srgbClr val="201F1E"/>
                </a:solidFill>
                <a:effectLst/>
                <a:latin typeface="Calibri" panose="020F0502020204030204" pitchFamily="34" charset="0"/>
                <a:ea typeface="Calibri" panose="020F0502020204030204" pitchFamily="34" charset="0"/>
              </a:rPr>
              <a:t>provides that the Minister for Health must</a:t>
            </a:r>
          </a:p>
          <a:p>
            <a:pPr algn="l"/>
            <a:endParaRPr lang="en-GB" dirty="0"/>
          </a:p>
          <a:p>
            <a:pPr lvl="1"/>
            <a:r>
              <a:rPr lang="en-GB" dirty="0"/>
              <a:t>ensure that within 7 days after a pandemic order … comes into force</a:t>
            </a:r>
          </a:p>
          <a:p>
            <a:pPr marL="800100" lvl="1" indent="-342900">
              <a:buAutoNum type="alphaLcParenBoth"/>
            </a:pPr>
            <a:r>
              <a:rPr lang="en-GB" dirty="0"/>
              <a:t>a copy of, or a written record of, the advice given by the Chief Health Officer … (and)</a:t>
            </a:r>
          </a:p>
          <a:p>
            <a:pPr marL="800100" lvl="1" indent="-342900">
              <a:buAutoNum type="alphaLcParenBoth"/>
            </a:pPr>
            <a:r>
              <a:rPr lang="en-GB" dirty="0"/>
              <a:t>a statement of reasons for the making, varying, extension or revocation of the order;</a:t>
            </a:r>
            <a:endParaRPr lang="en-AU" dirty="0">
              <a:latin typeface="AGaramondPro-Regular"/>
            </a:endParaRPr>
          </a:p>
          <a:p>
            <a:pPr lvl="1"/>
            <a:r>
              <a:rPr lang="en-AU" dirty="0">
                <a:latin typeface="AGaramondPro-Regular"/>
              </a:rPr>
              <a:t>(is published)</a:t>
            </a:r>
          </a:p>
          <a:p>
            <a:pPr algn="l"/>
            <a:endParaRPr lang="en-AU" dirty="0">
              <a:latin typeface="AGaramondPro-Regular"/>
            </a:endParaRPr>
          </a:p>
          <a:p>
            <a:pPr algn="l"/>
            <a:r>
              <a:rPr lang="en-AU" dirty="0">
                <a:latin typeface="AGaramondPro-Regular"/>
              </a:rPr>
              <a:t>To what extent do you think transparency of public health advice and decision making is important? Should this transparency only apply in relation to a pandemic? What about other consultations that a Minister may make in forming an opinion about whether to follow advice or not. Should that be transparent too? If so, why? If not, why not?</a:t>
            </a:r>
          </a:p>
        </p:txBody>
      </p:sp>
    </p:spTree>
    <p:extLst>
      <p:ext uri="{BB962C8B-B14F-4D97-AF65-F5344CB8AC3E}">
        <p14:creationId xmlns:p14="http://schemas.microsoft.com/office/powerpoint/2010/main" val="38994113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DF4A8B6EFA9C74A929C1691FA89ACA2" ma:contentTypeVersion="15" ma:contentTypeDescription="Create a new document." ma:contentTypeScope="" ma:versionID="037ffd327957275222e6ad771e061b99">
  <xsd:schema xmlns:xsd="http://www.w3.org/2001/XMLSchema" xmlns:xs="http://www.w3.org/2001/XMLSchema" xmlns:p="http://schemas.microsoft.com/office/2006/metadata/properties" xmlns:ns1="http://schemas.microsoft.com/sharepoint/v3" xmlns:ns2="86c803ff-60ea-4821-8561-49a30c846f16" xmlns:ns3="23021986-1927-41b2-ad02-75262291dab9" targetNamespace="http://schemas.microsoft.com/office/2006/metadata/properties" ma:root="true" ma:fieldsID="499d479f13f6edecaaace727cef39ead" ns1:_="" ns2:_="" ns3:_="">
    <xsd:import namespace="http://schemas.microsoft.com/sharepoint/v3"/>
    <xsd:import namespace="86c803ff-60ea-4821-8561-49a30c846f16"/>
    <xsd:import namespace="23021986-1927-41b2-ad02-75262291dab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1:_ip_UnifiedCompliancePolicyProperties" minOccurs="0"/>
                <xsd:element ref="ns1:_ip_UnifiedCompliancePolicyUIAc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c803ff-60ea-4821-8561-49a30c846f1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21986-1927-41b2-ad02-75262291dab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E5CA576F-BEBD-4763-B10B-E7940129A420}">
  <ds:schemaRefs>
    <ds:schemaRef ds:uri="http://schemas.microsoft.com/sharepoint/v3/contenttype/forms"/>
  </ds:schemaRefs>
</ds:datastoreItem>
</file>

<file path=customXml/itemProps2.xml><?xml version="1.0" encoding="utf-8"?>
<ds:datastoreItem xmlns:ds="http://schemas.openxmlformats.org/officeDocument/2006/customXml" ds:itemID="{B2791F07-33F1-4A19-9E82-0B3C395A33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c803ff-60ea-4821-8561-49a30c846f16"/>
    <ds:schemaRef ds:uri="23021986-1927-41b2-ad02-75262291da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057B5F-0B6D-40F0-9823-3825C87368F7}">
  <ds:schemaRefs>
    <ds:schemaRef ds:uri="http://purl.org/dc/elements/1.1/"/>
    <ds:schemaRef ds:uri="http://schemas.microsoft.com/office/2006/metadata/properties"/>
    <ds:schemaRef ds:uri="http://purl.org/dc/dcmitype/"/>
    <ds:schemaRef ds:uri="http://schemas.microsoft.com/office/2006/documentManagement/types"/>
    <ds:schemaRef ds:uri="23021986-1927-41b2-ad02-75262291dab9"/>
    <ds:schemaRef ds:uri="86c803ff-60ea-4821-8561-49a30c846f16"/>
    <ds:schemaRef ds:uri="http://schemas.openxmlformats.org/package/2006/metadata/core-properties"/>
    <ds:schemaRef ds:uri="http://schemas.microsoft.com/sharepoint/v3"/>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735</TotalTime>
  <Words>857</Words>
  <Application>Microsoft Office PowerPoint</Application>
  <PresentationFormat>Widescreen</PresentationFormat>
  <Paragraphs>61</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AGaramondPro-Italic</vt:lpstr>
      <vt:lpstr>AGaramondPro-Regular</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COOPER, Emma</dc:creator>
  <cp:lastModifiedBy>Helen Carter</cp:lastModifiedBy>
  <cp:revision>36</cp:revision>
  <dcterms:created xsi:type="dcterms:W3CDTF">2021-09-22T01:16:22Z</dcterms:created>
  <dcterms:modified xsi:type="dcterms:W3CDTF">2022-08-11T01:57:23Z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5cb09a-2992-49d6-8ac9-5f63e7b1ad2f_Enabled">
    <vt:lpwstr>true</vt:lpwstr>
  </property>
  <property fmtid="{D5CDD505-2E9C-101B-9397-08002B2CF9AE}" pid="3" name="MSIP_Label_be5cb09a-2992-49d6-8ac9-5f63e7b1ad2f_SetDate">
    <vt:lpwstr>2021-09-22T01:33:25Z</vt:lpwstr>
  </property>
  <property fmtid="{D5CDD505-2E9C-101B-9397-08002B2CF9AE}" pid="4" name="MSIP_Label_be5cb09a-2992-49d6-8ac9-5f63e7b1ad2f_Method">
    <vt:lpwstr>Standard</vt:lpwstr>
  </property>
  <property fmtid="{D5CDD505-2E9C-101B-9397-08002B2CF9AE}" pid="5" name="MSIP_Label_be5cb09a-2992-49d6-8ac9-5f63e7b1ad2f_Name">
    <vt:lpwstr>Controlled</vt:lpwstr>
  </property>
  <property fmtid="{D5CDD505-2E9C-101B-9397-08002B2CF9AE}" pid="6" name="MSIP_Label_be5cb09a-2992-49d6-8ac9-5f63e7b1ad2f_SiteId">
    <vt:lpwstr>91761b62-4c45-43f5-9f0e-be8ad9b551ff</vt:lpwstr>
  </property>
  <property fmtid="{D5CDD505-2E9C-101B-9397-08002B2CF9AE}" pid="7" name="MSIP_Label_be5cb09a-2992-49d6-8ac9-5f63e7b1ad2f_ActionId">
    <vt:lpwstr>5f64ce22-5310-4da9-8d5d-000005d1960e</vt:lpwstr>
  </property>
  <property fmtid="{D5CDD505-2E9C-101B-9397-08002B2CF9AE}" pid="8" name="MSIP_Label_be5cb09a-2992-49d6-8ac9-5f63e7b1ad2f_ContentBits">
    <vt:lpwstr>0</vt:lpwstr>
  </property>
  <property fmtid="{D5CDD505-2E9C-101B-9397-08002B2CF9AE}" pid="9" name="ContentTypeId">
    <vt:lpwstr>0x0101006DF4A8B6EFA9C74A929C1691FA89ACA2</vt:lpwstr>
  </property>
</Properties>
</file>