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5" r:id="rId5"/>
  </p:sldMasterIdLst>
  <p:notesMasterIdLst>
    <p:notesMasterId r:id="rId24"/>
  </p:notesMasterIdLst>
  <p:handoutMasterIdLst>
    <p:handoutMasterId r:id="rId25"/>
  </p:handoutMasterIdLst>
  <p:sldIdLst>
    <p:sldId id="261" r:id="rId6"/>
    <p:sldId id="270" r:id="rId7"/>
    <p:sldId id="307" r:id="rId8"/>
    <p:sldId id="292" r:id="rId9"/>
    <p:sldId id="297" r:id="rId10"/>
    <p:sldId id="293" r:id="rId11"/>
    <p:sldId id="294" r:id="rId12"/>
    <p:sldId id="298" r:id="rId13"/>
    <p:sldId id="305" r:id="rId14"/>
    <p:sldId id="299" r:id="rId15"/>
    <p:sldId id="300" r:id="rId16"/>
    <p:sldId id="301" r:id="rId17"/>
    <p:sldId id="295" r:id="rId18"/>
    <p:sldId id="306" r:id="rId19"/>
    <p:sldId id="302" r:id="rId20"/>
    <p:sldId id="303" r:id="rId21"/>
    <p:sldId id="296" r:id="rId22"/>
    <p:sldId id="30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47"/>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77164" autoAdjust="0"/>
  </p:normalViewPr>
  <p:slideViewPr>
    <p:cSldViewPr snapToGrid="0" snapToObjects="1">
      <p:cViewPr varScale="1">
        <p:scale>
          <a:sx n="52" d="100"/>
          <a:sy n="52" d="100"/>
        </p:scale>
        <p:origin x="438"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4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85613-ADFF-4141-B66C-A45235623B50}" type="datetimeFigureOut">
              <a:rPr lang="en-US" smtClean="0"/>
              <a:t>7/27/2022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92E8A8-05A8-499B-9FC4-E546163481AE}" type="slidenum">
              <a:rPr lang="en-US" smtClean="0"/>
              <a:t>‹#›</a:t>
            </a:fld>
            <a:endParaRPr lang="en-US"/>
          </a:p>
        </p:txBody>
      </p:sp>
    </p:spTree>
    <p:extLst>
      <p:ext uri="{BB962C8B-B14F-4D97-AF65-F5344CB8AC3E}">
        <p14:creationId xmlns:p14="http://schemas.microsoft.com/office/powerpoint/2010/main" val="104911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F5199-F7F4-4FB2-A2CD-22A2CFC87608}" type="datetimeFigureOut">
              <a:rPr lang="en-US" smtClean="0"/>
              <a:t>7/27/2022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6C0744-2FEF-4441-821D-70180A370937}" type="slidenum">
              <a:rPr lang="en-US" smtClean="0"/>
              <a:t>‹#›</a:t>
            </a:fld>
            <a:endParaRPr lang="en-US"/>
          </a:p>
        </p:txBody>
      </p:sp>
    </p:spTree>
    <p:extLst>
      <p:ext uri="{BB962C8B-B14F-4D97-AF65-F5344CB8AC3E}">
        <p14:creationId xmlns:p14="http://schemas.microsoft.com/office/powerpoint/2010/main" val="127170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48627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rnoPro-Bold"/>
              </a:rPr>
              <a:t>Aztec Chinampa </a:t>
            </a:r>
            <a:r>
              <a:rPr lang="en-US" sz="1800" b="0" i="0" u="none" strike="noStrike" baseline="0" dirty="0">
                <a:solidFill>
                  <a:srgbClr val="262626"/>
                </a:solidFill>
                <a:latin typeface="ArnoPro-Regular"/>
              </a:rPr>
              <a:t>The Aztec capital of </a:t>
            </a:r>
            <a:r>
              <a:rPr lang="en-US" sz="1800" b="0" i="0" u="none" strike="noStrike" baseline="0" dirty="0" err="1">
                <a:solidFill>
                  <a:srgbClr val="262626"/>
                </a:solidFill>
                <a:latin typeface="ArnoPro-Regular"/>
              </a:rPr>
              <a:t>Tenochtitlán</a:t>
            </a:r>
            <a:r>
              <a:rPr lang="en-US" sz="1800" b="0" i="0" u="none" strike="noStrike" baseline="0" dirty="0">
                <a:solidFill>
                  <a:srgbClr val="262626"/>
                </a:solidFill>
                <a:latin typeface="ArnoPro-Regular"/>
              </a:rPr>
              <a:t> was one of several cities occupying the huge basin of the Lake of Mexico, a complex tropical environment located at roughly 7,000 feet above sea level. The Aztecs and their subjects learned to efficiently farm lake margins by way of so-called floating gardens, or </a:t>
            </a:r>
            <a:r>
              <a:rPr lang="en-US" sz="1800" b="0" i="1" u="none" strike="noStrike" baseline="0" dirty="0">
                <a:solidFill>
                  <a:srgbClr val="262626"/>
                </a:solidFill>
                <a:latin typeface="ArnoPro-Italic"/>
              </a:rPr>
              <a:t>chinampas</a:t>
            </a:r>
            <a:r>
              <a:rPr lang="en-US" sz="1800" b="0" i="0" u="none" strike="noStrike" baseline="0" dirty="0">
                <a:solidFill>
                  <a:srgbClr val="262626"/>
                </a:solidFill>
                <a:latin typeface="ArnoPro-Regular"/>
              </a:rPr>
              <a:t>. The chinampa, as diagrammed here, took advantage of lake water, compost, and interwoven reeds to maximize crop yields, resist winter frosts, and produce food year-round. Canals allowed passage of large dugout canoes loaded with produce, wood, rocks, and soil.</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10</a:t>
            </a:fld>
            <a:endParaRPr lang="en-US"/>
          </a:p>
        </p:txBody>
      </p:sp>
    </p:spTree>
    <p:extLst>
      <p:ext uri="{BB962C8B-B14F-4D97-AF65-F5344CB8AC3E}">
        <p14:creationId xmlns:p14="http://schemas.microsoft.com/office/powerpoint/2010/main" val="1447192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rnoPro-Bold"/>
              </a:rPr>
              <a:t>Aztec Human Sacrifice </a:t>
            </a:r>
            <a:r>
              <a:rPr lang="en-US" sz="1800" b="0" i="0" u="none" strike="noStrike" baseline="0" dirty="0">
                <a:solidFill>
                  <a:srgbClr val="262626"/>
                </a:solidFill>
                <a:latin typeface="ArnoPro-Regular"/>
              </a:rPr>
              <a:t>This image dates from just after the Spanish Conquest of Mexico, but it was part of a codex about Aztec religious practices and symbols. Here a priest is removing the beating heart of a captive with a flint knife as an assistant holds his feet. The captive’s bloody heart, in the form of a cactus fruit, ascends, presumably to the gods (see the same icon in Seeing the Past: An Aztec Map of </a:t>
            </a:r>
            <a:r>
              <a:rPr lang="en-US" sz="1800" b="0" i="0" u="none" strike="noStrike" baseline="0" dirty="0" err="1">
                <a:solidFill>
                  <a:srgbClr val="262626"/>
                </a:solidFill>
                <a:latin typeface="ArnoPro-Regular"/>
              </a:rPr>
              <a:t>Tenochtitlán</a:t>
            </a:r>
            <a:r>
              <a:rPr lang="en-US" sz="1800" b="0" i="0" u="none" strike="noStrike" baseline="0" dirty="0">
                <a:solidFill>
                  <a:srgbClr val="262626"/>
                </a:solidFill>
                <a:latin typeface="ArnoPro-Regular"/>
              </a:rPr>
              <a:t>, page 559). At the base of the sacrificial pyramid lies an earlier victim, apparently being taken away by noble Aztec men and women responsible for the handling of the corpse.</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11</a:t>
            </a:fld>
            <a:endParaRPr lang="en-US"/>
          </a:p>
        </p:txBody>
      </p:sp>
    </p:spTree>
    <p:extLst>
      <p:ext uri="{BB962C8B-B14F-4D97-AF65-F5344CB8AC3E}">
        <p14:creationId xmlns:p14="http://schemas.microsoft.com/office/powerpoint/2010/main" val="2415117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rnoPro-Bold"/>
              </a:rPr>
              <a:t>Aztec Midwife </a:t>
            </a:r>
            <a:r>
              <a:rPr lang="en-US" sz="1800" b="0" i="0" u="none" strike="noStrike" baseline="0" dirty="0">
                <a:solidFill>
                  <a:srgbClr val="262626"/>
                </a:solidFill>
                <a:latin typeface="ArnoPro-Regular"/>
              </a:rPr>
              <a:t>This image accompanies a description in Nahuatl, the Aztec language, of the midwife’s duties written soon after the Spanish Conquest. (Firenze, </a:t>
            </a:r>
            <a:r>
              <a:rPr lang="it-IT" sz="1800" b="0" i="0" u="none" strike="noStrike" baseline="0" dirty="0">
                <a:solidFill>
                  <a:srgbClr val="262626"/>
                </a:solidFill>
                <a:latin typeface="ArnoPro-Regular"/>
              </a:rPr>
              <a:t>Biblioteca Medicea Laurenziana, Ms. Med. Palat. 219, f. 132v. Su concessione del MiBACT)</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12</a:t>
            </a:fld>
            <a:endParaRPr lang="en-US"/>
          </a:p>
        </p:txBody>
      </p:sp>
    </p:spTree>
    <p:extLst>
      <p:ext uri="{BB962C8B-B14F-4D97-AF65-F5344CB8AC3E}">
        <p14:creationId xmlns:p14="http://schemas.microsoft.com/office/powerpoint/2010/main" val="653400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venirLTStd-Heavy"/>
              </a:rPr>
              <a:t>MAP 15.3 </a:t>
            </a:r>
            <a:r>
              <a:rPr lang="en-US" sz="1800" b="1" i="0" u="none" strike="noStrike" baseline="0" dirty="0">
                <a:solidFill>
                  <a:srgbClr val="000000"/>
                </a:solidFill>
                <a:latin typeface="ArnoPro-Bold"/>
              </a:rPr>
              <a:t>The Inca Empire, 1325–1521 </a:t>
            </a:r>
            <a:r>
              <a:rPr lang="en-US" sz="1800" b="0" i="0" u="none" strike="noStrike" baseline="0" dirty="0">
                <a:solidFill>
                  <a:srgbClr val="262626"/>
                </a:solidFill>
                <a:latin typeface="ArnoPro-Regular"/>
              </a:rPr>
              <a:t>Starting from their base in Cuzco, high in the Andes, the Incas built the most extensive empire in the Americas, and the second most populous after that of the Aztecs. They linked it by a road system that rivaled that of the ancient Romans. Some groups, such as the </a:t>
            </a:r>
            <a:r>
              <a:rPr lang="en-US" sz="1800" b="0" i="0" u="none" strike="noStrike" baseline="0" dirty="0" err="1">
                <a:solidFill>
                  <a:srgbClr val="262626"/>
                </a:solidFill>
                <a:latin typeface="ArnoPro-Regular"/>
              </a:rPr>
              <a:t>Cañaris</a:t>
            </a:r>
            <a:r>
              <a:rPr lang="en-US" sz="1800" b="0" i="0" u="none" strike="noStrike" baseline="0" dirty="0">
                <a:solidFill>
                  <a:srgbClr val="262626"/>
                </a:solidFill>
                <a:latin typeface="ArnoPro-Regular"/>
              </a:rPr>
              <a:t> and Chachapoyas, resisted Inca domination for many years, and the </a:t>
            </a:r>
            <a:r>
              <a:rPr lang="en-US" sz="1800" b="0" i="0" u="none" strike="noStrike" baseline="0" dirty="0" err="1">
                <a:solidFill>
                  <a:srgbClr val="262626"/>
                </a:solidFill>
                <a:latin typeface="ArnoPro-Regular"/>
              </a:rPr>
              <a:t>Mapuche</a:t>
            </a:r>
            <a:r>
              <a:rPr lang="en-US" sz="1800" b="0" i="0" u="none" strike="noStrike" baseline="0" dirty="0">
                <a:solidFill>
                  <a:srgbClr val="262626"/>
                </a:solidFill>
                <a:latin typeface="ArnoPro-Regular"/>
              </a:rPr>
              <a:t> of Chile were never conquered.</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13</a:t>
            </a:fld>
            <a:endParaRPr lang="en-US"/>
          </a:p>
        </p:txBody>
      </p:sp>
    </p:spTree>
    <p:extLst>
      <p:ext uri="{BB962C8B-B14F-4D97-AF65-F5344CB8AC3E}">
        <p14:creationId xmlns:p14="http://schemas.microsoft.com/office/powerpoint/2010/main" val="2377946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i="0" u="none" strike="noStrike" baseline="0" dirty="0">
                <a:latin typeface="ArnoPro-Bold"/>
              </a:rPr>
              <a:t>Cuzco, c. 1500</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14</a:t>
            </a:fld>
            <a:endParaRPr lang="en-US"/>
          </a:p>
        </p:txBody>
      </p:sp>
    </p:spTree>
    <p:extLst>
      <p:ext uri="{BB962C8B-B14F-4D97-AF65-F5344CB8AC3E}">
        <p14:creationId xmlns:p14="http://schemas.microsoft.com/office/powerpoint/2010/main" val="2859129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rnoPro-Bold"/>
              </a:rPr>
              <a:t>Inca Mummy </a:t>
            </a:r>
            <a:r>
              <a:rPr lang="en-US" sz="1800" b="0" i="0" u="none" strike="noStrike" baseline="0" dirty="0">
                <a:solidFill>
                  <a:srgbClr val="262626"/>
                </a:solidFill>
                <a:latin typeface="ArnoPro-Regular"/>
              </a:rPr>
              <a:t>The Incas did not sacrifice humans as often as the Aztecs did, but headmen in newly conquered regions were sometimes required to give up young sons or daughters for live burial on high mountains. Such sacrifices were known as </a:t>
            </a:r>
            <a:r>
              <a:rPr lang="en-US" sz="1800" b="0" i="1" u="none" strike="noStrike" baseline="0" dirty="0">
                <a:solidFill>
                  <a:srgbClr val="262626"/>
                </a:solidFill>
                <a:latin typeface="ArnoPro-Italic"/>
              </a:rPr>
              <a:t>capacocha</a:t>
            </a:r>
            <a:r>
              <a:rPr lang="en-US" sz="1800" b="0" i="0" u="none" strike="noStrike" baseline="0" dirty="0">
                <a:solidFill>
                  <a:srgbClr val="262626"/>
                </a:solidFill>
                <a:latin typeface="ArnoPro-Regular"/>
              </a:rPr>
              <a:t>, or “debt payment.” The victims, including this adolescent girl found in a shallow tomb atop 20,000-foot Mount </a:t>
            </a:r>
            <a:r>
              <a:rPr lang="en-US" sz="1800" b="0" i="0" u="none" strike="noStrike" baseline="0" dirty="0" err="1">
                <a:solidFill>
                  <a:srgbClr val="262626"/>
                </a:solidFill>
                <a:latin typeface="ArnoPro-Regular"/>
              </a:rPr>
              <a:t>Lullaillaco</a:t>
            </a:r>
            <a:r>
              <a:rPr lang="en-US" sz="1800" b="0" i="0" u="none" strike="noStrike" baseline="0" dirty="0">
                <a:solidFill>
                  <a:srgbClr val="262626"/>
                </a:solidFill>
                <a:latin typeface="ArnoPro-Regular"/>
              </a:rPr>
              <a:t> in the Argentine Andes, died of exposure after the long climb, but the Incas believed them to remain semiconscious and in communication with the spirit world.</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15</a:t>
            </a:fld>
            <a:endParaRPr lang="en-US"/>
          </a:p>
        </p:txBody>
      </p:sp>
    </p:spTree>
    <p:extLst>
      <p:ext uri="{BB962C8B-B14F-4D97-AF65-F5344CB8AC3E}">
        <p14:creationId xmlns:p14="http://schemas.microsoft.com/office/powerpoint/2010/main" val="3202447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rnoPro-Bold"/>
              </a:rPr>
              <a:t>Inca Hanging Bridge </a:t>
            </a:r>
            <a:r>
              <a:rPr lang="en-US" sz="1800" b="0" i="0" u="none" strike="noStrike" baseline="0" dirty="0">
                <a:solidFill>
                  <a:srgbClr val="262626"/>
                </a:solidFill>
                <a:latin typeface="ArnoPro-Regular"/>
              </a:rPr>
              <a:t>Among the great challenges facing the Incas as they expanded their empire across the rugged Andes Mountains of South America were deep canyons cut by swift rivers. Drawing on ancestral techniques, the Incas spanned these chasms with braided-grass bridges of remarkable strength and durability. Such bridges, carefully maintained, allowed passage of heavily burdened people as well as llama trains, linking up a road system that spanned tens of thousands of kilometers. These Indigenous bridgebuilding technologies survived throughout the colonial period in Peru and Ecuador, supplemented by Spanish pulleys and straps for transporting large livestock. In some places, old-style hanging footbridges survived well into the </a:t>
            </a:r>
            <a:r>
              <a:rPr lang="en-IN" sz="1800" b="0" i="0" u="none" strike="noStrike" baseline="0" dirty="0">
                <a:solidFill>
                  <a:srgbClr val="262626"/>
                </a:solidFill>
                <a:latin typeface="ArnoPro-Regular"/>
              </a:rPr>
              <a:t>twentieth century.</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16</a:t>
            </a:fld>
            <a:endParaRPr lang="en-US"/>
          </a:p>
        </p:txBody>
      </p:sp>
    </p:spTree>
    <p:extLst>
      <p:ext uri="{BB962C8B-B14F-4D97-AF65-F5344CB8AC3E}">
        <p14:creationId xmlns:p14="http://schemas.microsoft.com/office/powerpoint/2010/main" val="3432244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venirLTStd-Heavy"/>
              </a:rPr>
              <a:t>MAP 15.4 </a:t>
            </a:r>
            <a:r>
              <a:rPr lang="en-US" sz="1800" b="1" i="0" u="none" strike="noStrike" baseline="0" dirty="0">
                <a:solidFill>
                  <a:srgbClr val="000000"/>
                </a:solidFill>
                <a:latin typeface="ArnoPro-Bold"/>
              </a:rPr>
              <a:t>Native Peoples of North America, c. 1500 </a:t>
            </a:r>
            <a:r>
              <a:rPr lang="en-US" sz="1800" b="0" i="0" u="none" strike="noStrike" baseline="0" dirty="0">
                <a:solidFill>
                  <a:srgbClr val="262626"/>
                </a:solidFill>
                <a:latin typeface="ArnoPro-Regular"/>
              </a:rPr>
              <a:t>To the north of Mesoamerica, hundreds of native American groups, most of them organized as chiefdoms, flourished in a wide array of climate zones, from the coldest Arctic wilderness to the hottest subtropical deserts. Populations were highest where maize and other crops could be grown, as in the Rio Grande and Mississippi Valleys, Great Lakes, and eastern woodlands regions.</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17</a:t>
            </a:fld>
            <a:endParaRPr lang="en-US"/>
          </a:p>
        </p:txBody>
      </p:sp>
    </p:spTree>
    <p:extLst>
      <p:ext uri="{BB962C8B-B14F-4D97-AF65-F5344CB8AC3E}">
        <p14:creationId xmlns:p14="http://schemas.microsoft.com/office/powerpoint/2010/main" val="508991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rnoPro-Bold"/>
              </a:rPr>
              <a:t>Huron Wampum Belt </a:t>
            </a:r>
            <a:r>
              <a:rPr lang="en-US" sz="1800" b="0" i="0" u="none" strike="noStrike" baseline="0" dirty="0">
                <a:solidFill>
                  <a:srgbClr val="262626"/>
                </a:solidFill>
                <a:latin typeface="ArnoPro-Regular"/>
              </a:rPr>
              <a:t>For many Eastern Woodlands peoples such as the Huron, seashells like the New England quahog (a variety of clam) were sacred trade goods. Shell beads, or wampum, were woven into ceremonial belts whose geometrical designs and color schemes represented clans and sometimes treaties between larger groups. The linked-hands motif in this belt suggests </a:t>
            </a:r>
            <a:r>
              <a:rPr lang="en-IN" sz="1800" b="0" i="0" u="none" strike="noStrike" baseline="0" dirty="0">
                <a:solidFill>
                  <a:srgbClr val="262626"/>
                </a:solidFill>
                <a:latin typeface="ArnoPro-Regular"/>
              </a:rPr>
              <a:t>a treaty or covenant.</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18</a:t>
            </a:fld>
            <a:endParaRPr lang="en-US"/>
          </a:p>
        </p:txBody>
      </p:sp>
    </p:spTree>
    <p:extLst>
      <p:ext uri="{BB962C8B-B14F-4D97-AF65-F5344CB8AC3E}">
        <p14:creationId xmlns:p14="http://schemas.microsoft.com/office/powerpoint/2010/main" val="29765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2</a:t>
            </a:fld>
            <a:endParaRPr lang="en-US"/>
          </a:p>
        </p:txBody>
      </p:sp>
    </p:spTree>
    <p:extLst>
      <p:ext uri="{BB962C8B-B14F-4D97-AF65-F5344CB8AC3E}">
        <p14:creationId xmlns:p14="http://schemas.microsoft.com/office/powerpoint/2010/main" val="3371847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3</a:t>
            </a:fld>
            <a:endParaRPr lang="en-US"/>
          </a:p>
        </p:txBody>
      </p:sp>
    </p:spTree>
    <p:extLst>
      <p:ext uri="{BB962C8B-B14F-4D97-AF65-F5344CB8AC3E}">
        <p14:creationId xmlns:p14="http://schemas.microsoft.com/office/powerpoint/2010/main" val="2660960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rnoPro-Bold"/>
              </a:rPr>
              <a:t>World in the Making </a:t>
            </a:r>
            <a:r>
              <a:rPr lang="en-US" sz="1800" b="0" i="0" u="none" strike="noStrike" baseline="0" dirty="0">
                <a:solidFill>
                  <a:srgbClr val="262626"/>
                </a:solidFill>
                <a:latin typeface="ArnoPro-Regular"/>
              </a:rPr>
              <a:t>Perched on a granite ridge high above Peru’s Urubamba River, the Inca site of Machu Picchu continues to draw thousands of visitors each year. First thought to be the lost city of </a:t>
            </a:r>
            <a:r>
              <a:rPr lang="en-US" sz="1800" b="0" i="0" u="none" strike="noStrike" baseline="0" dirty="0" err="1">
                <a:solidFill>
                  <a:srgbClr val="262626"/>
                </a:solidFill>
                <a:latin typeface="ArnoPro-Regular"/>
              </a:rPr>
              <a:t>Vilcabamba</a:t>
            </a:r>
            <a:r>
              <a:rPr lang="en-US" sz="1800" b="0" i="0" u="none" strike="noStrike" baseline="0" dirty="0">
                <a:solidFill>
                  <a:srgbClr val="262626"/>
                </a:solidFill>
                <a:latin typeface="ArnoPro-Regular"/>
              </a:rPr>
              <a:t>, then a convent for Inca nuns, Machu Picchu is now believed to have been a mid-fifteenth-century palace built for the Inca emperor and his mummy cult. It was probably more a religious site than a place of rest and recreation.</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4</a:t>
            </a:fld>
            <a:endParaRPr lang="en-US"/>
          </a:p>
        </p:txBody>
      </p:sp>
    </p:spTree>
    <p:extLst>
      <p:ext uri="{BB962C8B-B14F-4D97-AF65-F5344CB8AC3E}">
        <p14:creationId xmlns:p14="http://schemas.microsoft.com/office/powerpoint/2010/main" val="3432901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rnoPro-Bold"/>
              </a:rPr>
              <a:t>Tlingit Ceremonial Copper </a:t>
            </a:r>
            <a:r>
              <a:rPr lang="en-US" sz="1800" b="0" i="0" u="none" strike="noStrike" baseline="0" dirty="0">
                <a:solidFill>
                  <a:srgbClr val="262626"/>
                </a:solidFill>
                <a:latin typeface="ArnoPro-Regular"/>
              </a:rPr>
              <a:t>Many indigenous nations in North America prized copper as a trade good and prestige item. Much of the metal originated in Upper Michigan, home of the world’s largest native (unalloyed) copper deposits. Copper sources were also found in the Pacific Northwest, however, and this decorated copper “shield” was a symbol of chiefly wealth among the Tlingit of Alaska’s Pacific coast. Along with other valuable items such as blankets and skins, “coppers” were exchanged at potlatch feasts, which dumbfounded outsiders for their extreme generosity. The copper’s upper design element identifies its owner’s lineage and the T-shaped ridges </a:t>
            </a:r>
            <a:r>
              <a:rPr lang="en-IN" sz="1800" b="0" i="0" u="none" strike="noStrike" baseline="0" dirty="0">
                <a:solidFill>
                  <a:srgbClr val="262626"/>
                </a:solidFill>
                <a:latin typeface="ArnoPro-Regular"/>
              </a:rPr>
              <a:t>below represent ancestral vertebrae.</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5</a:t>
            </a:fld>
            <a:endParaRPr lang="en-US"/>
          </a:p>
        </p:txBody>
      </p:sp>
    </p:spTree>
    <p:extLst>
      <p:ext uri="{BB962C8B-B14F-4D97-AF65-F5344CB8AC3E}">
        <p14:creationId xmlns:p14="http://schemas.microsoft.com/office/powerpoint/2010/main" val="177544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venirLTStd-Heavy"/>
              </a:rPr>
              <a:t>MAP 15.1 </a:t>
            </a:r>
            <a:r>
              <a:rPr lang="en-US" sz="1800" b="1" i="0" u="none" strike="noStrike" baseline="0" dirty="0">
                <a:solidFill>
                  <a:srgbClr val="000000"/>
                </a:solidFill>
                <a:latin typeface="ArnoPro-Bold"/>
              </a:rPr>
              <a:t>Main Settlement Areas in the Americas, c. 1492 </a:t>
            </a:r>
            <a:r>
              <a:rPr lang="en-US" sz="1800" b="0" i="0" u="none" strike="noStrike" baseline="0" dirty="0">
                <a:solidFill>
                  <a:srgbClr val="262626"/>
                </a:solidFill>
                <a:latin typeface="ArnoPro-Regular"/>
              </a:rPr>
              <a:t>Most native Americans settled in regions that supported intensive agriculture. The trade routes shown here linked peoples from very different cultures, mostly to exchange rare items such as shells, precious stones, and tropical bird feathers, but seeds for new crops also followed these paths.</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6</a:t>
            </a:fld>
            <a:endParaRPr lang="en-US"/>
          </a:p>
        </p:txBody>
      </p:sp>
    </p:spTree>
    <p:extLst>
      <p:ext uri="{BB962C8B-B14F-4D97-AF65-F5344CB8AC3E}">
        <p14:creationId xmlns:p14="http://schemas.microsoft.com/office/powerpoint/2010/main" val="193591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000000"/>
                </a:solidFill>
                <a:latin typeface="AvenirLTStd-Heavy"/>
              </a:rPr>
              <a:t>MAP 15.2 </a:t>
            </a:r>
            <a:r>
              <a:rPr lang="en-US" sz="1800" b="1" i="0" u="none" strike="noStrike" baseline="0" dirty="0">
                <a:solidFill>
                  <a:srgbClr val="000000"/>
                </a:solidFill>
                <a:latin typeface="ArnoPro-Bold"/>
              </a:rPr>
              <a:t>The Aztec Empire, 1325–1521 </a:t>
            </a:r>
            <a:r>
              <a:rPr lang="en-US" sz="1800" b="0" i="0" u="none" strike="noStrike" baseline="0" dirty="0">
                <a:solidFill>
                  <a:srgbClr val="262626"/>
                </a:solidFill>
                <a:latin typeface="ArnoPro-Regular"/>
              </a:rPr>
              <a:t>Starting from their base in </a:t>
            </a:r>
            <a:r>
              <a:rPr lang="en-US" sz="1800" b="0" i="0" u="none" strike="noStrike" baseline="0" dirty="0" err="1">
                <a:solidFill>
                  <a:srgbClr val="262626"/>
                </a:solidFill>
                <a:latin typeface="ArnoPro-Regular"/>
              </a:rPr>
              <a:t>Tenochtitlán</a:t>
            </a:r>
            <a:r>
              <a:rPr lang="en-US" sz="1800" b="0" i="0" u="none" strike="noStrike" baseline="0" dirty="0">
                <a:solidFill>
                  <a:srgbClr val="262626"/>
                </a:solidFill>
                <a:latin typeface="ArnoPro-Regular"/>
              </a:rPr>
              <a:t> (now Mexico City), the Aztecs quickly built the most densely populated empire in the Americas. Their first objective was the Valley of Mexico itself. Although a line of kings greatly extended the empire, not all peoples fell to the Aztec war machine, including the </a:t>
            </a:r>
            <a:r>
              <a:rPr lang="en-US" sz="1800" b="0" i="0" u="none" strike="noStrike" baseline="0" dirty="0" err="1">
                <a:solidFill>
                  <a:srgbClr val="262626"/>
                </a:solidFill>
                <a:latin typeface="ArnoPro-Regular"/>
              </a:rPr>
              <a:t>Tlaxcalans</a:t>
            </a:r>
            <a:r>
              <a:rPr lang="en-US" sz="1800" b="0" i="0" u="none" strike="noStrike" baseline="0" dirty="0">
                <a:solidFill>
                  <a:srgbClr val="262626"/>
                </a:solidFill>
                <a:latin typeface="ArnoPro-Regular"/>
              </a:rPr>
              <a:t> to the east of </a:t>
            </a:r>
            <a:r>
              <a:rPr lang="en-US" sz="1800" b="0" i="0" u="none" strike="noStrike" baseline="0" dirty="0" err="1">
                <a:solidFill>
                  <a:srgbClr val="262626"/>
                </a:solidFill>
                <a:latin typeface="ArnoPro-Regular"/>
              </a:rPr>
              <a:t>Tenochtitlán</a:t>
            </a:r>
            <a:r>
              <a:rPr lang="en-US" sz="1800" b="0" i="0" u="none" strike="noStrike" baseline="0" dirty="0">
                <a:solidFill>
                  <a:srgbClr val="262626"/>
                </a:solidFill>
                <a:latin typeface="ArnoPro-Regular"/>
              </a:rPr>
              <a:t> and the </a:t>
            </a:r>
            <a:r>
              <a:rPr lang="en-US" sz="1800" b="0" i="0" u="none" strike="noStrike" baseline="0" dirty="0" err="1">
                <a:solidFill>
                  <a:srgbClr val="262626"/>
                </a:solidFill>
                <a:latin typeface="ArnoPro-Regular"/>
              </a:rPr>
              <a:t>Tarascans</a:t>
            </a:r>
            <a:r>
              <a:rPr lang="en-US" sz="1800" b="0" i="0" u="none" strike="noStrike" baseline="0" dirty="0">
                <a:solidFill>
                  <a:srgbClr val="262626"/>
                </a:solidFill>
                <a:latin typeface="ArnoPro-Regular"/>
              </a:rPr>
              <a:t> to the west. Also unconquered were the many nomadic peoples of the desert north and the farming forest peoples of the southeast.</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7</a:t>
            </a:fld>
            <a:endParaRPr lang="en-US"/>
          </a:p>
        </p:txBody>
      </p:sp>
    </p:spTree>
    <p:extLst>
      <p:ext uri="{BB962C8B-B14F-4D97-AF65-F5344CB8AC3E}">
        <p14:creationId xmlns:p14="http://schemas.microsoft.com/office/powerpoint/2010/main" val="2750868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err="1">
                <a:latin typeface="ArnoPro-Bold"/>
              </a:rPr>
              <a:t>Tenochtitlán</a:t>
            </a:r>
            <a:r>
              <a:rPr lang="en-US" sz="1800" b="1" i="0" u="none" strike="noStrike" baseline="0" dirty="0">
                <a:latin typeface="ArnoPro-Bold"/>
              </a:rPr>
              <a:t>, from the </a:t>
            </a:r>
            <a:r>
              <a:rPr lang="en-US" sz="1800" b="1" i="1" u="none" strike="noStrike" baseline="0" dirty="0">
                <a:latin typeface="ArnoPro-BoldItalic"/>
              </a:rPr>
              <a:t>Codex Mendoza </a:t>
            </a:r>
            <a:r>
              <a:rPr lang="en-US" sz="1800" b="0" i="0" u="none" strike="noStrike" baseline="0" dirty="0">
                <a:latin typeface="ArnoPro-Regular"/>
              </a:rPr>
              <a:t>(Granger)</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8</a:t>
            </a:fld>
            <a:endParaRPr lang="en-US"/>
          </a:p>
        </p:txBody>
      </p:sp>
    </p:spTree>
    <p:extLst>
      <p:ext uri="{BB962C8B-B14F-4D97-AF65-F5344CB8AC3E}">
        <p14:creationId xmlns:p14="http://schemas.microsoft.com/office/powerpoint/2010/main" val="2818243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latin typeface="ArnoPro-Bold"/>
              </a:rPr>
              <a:t>Lake Texcoco and </a:t>
            </a:r>
            <a:r>
              <a:rPr lang="en-US" sz="1800" b="1" i="0" u="none" strike="noStrike" baseline="0" dirty="0" err="1">
                <a:latin typeface="ArnoPro-Bold"/>
              </a:rPr>
              <a:t>Tenochtitlán</a:t>
            </a:r>
            <a:r>
              <a:rPr lang="en-US" sz="1800" b="1" i="0" u="none" strike="noStrike" baseline="0" dirty="0">
                <a:latin typeface="ArnoPro-Bold"/>
              </a:rPr>
              <a:t>, c. 1500</a:t>
            </a:r>
            <a:endParaRPr lang="en-IN" dirty="0"/>
          </a:p>
        </p:txBody>
      </p:sp>
      <p:sp>
        <p:nvSpPr>
          <p:cNvPr id="4" name="Slide Number Placeholder 3"/>
          <p:cNvSpPr>
            <a:spLocks noGrp="1"/>
          </p:cNvSpPr>
          <p:nvPr>
            <p:ph type="sldNum" sz="quarter" idx="5"/>
          </p:nvPr>
        </p:nvSpPr>
        <p:spPr/>
        <p:txBody>
          <a:bodyPr/>
          <a:lstStyle/>
          <a:p>
            <a:fld id="{556C0744-2FEF-4441-821D-70180A370937}" type="slidenum">
              <a:rPr lang="en-US" smtClean="0"/>
              <a:t>9</a:t>
            </a:fld>
            <a:endParaRPr lang="en-US"/>
          </a:p>
        </p:txBody>
      </p:sp>
    </p:spTree>
    <p:extLst>
      <p:ext uri="{BB962C8B-B14F-4D97-AF65-F5344CB8AC3E}">
        <p14:creationId xmlns:p14="http://schemas.microsoft.com/office/powerpoint/2010/main" val="346680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450575" y="586409"/>
            <a:ext cx="11317356" cy="566530"/>
          </a:xfrm>
          <a:prstGeom prst="rect">
            <a:avLst/>
          </a:prstGeom>
        </p:spPr>
        <p:txBody>
          <a:bodyPr vert="horz" lIns="91440" tIns="45720" rIns="91440" bIns="45720" rtlCol="0" anchor="t">
            <a:normAutofit/>
          </a:bodyPr>
          <a:lstStyle>
            <a:lvl1pPr algn="ctr">
              <a:defRPr sz="3600" b="1" i="1"/>
            </a:lvl1pPr>
          </a:lstStyle>
          <a:p>
            <a:r>
              <a:rPr lang="en-US" dirty="0"/>
              <a:t>Title</a:t>
            </a:r>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a:lstStyle/>
          <a:p>
            <a:r>
              <a:rPr lang="en-US"/>
              <a:t>Click icon to add picture</a:t>
            </a:r>
            <a:endParaRPr lang="en-US" dirty="0"/>
          </a:p>
        </p:txBody>
      </p:sp>
      <p:pic>
        <p:nvPicPr>
          <p:cNvPr id="5" name="Picture 4" descr="Oxford University Press logo">
            <a:extLst>
              <a:ext uri="{FF2B5EF4-FFF2-40B4-BE49-F238E27FC236}">
                <a16:creationId xmlns:a16="http://schemas.microsoft.com/office/drawing/2014/main" id="{8590439F-3AAE-4FE6-B28E-69B3789AD63F}"/>
              </a:ext>
            </a:extLst>
          </p:cNvPr>
          <p:cNvPicPr>
            <a:picLocks noChangeAspect="1"/>
          </p:cNvPicPr>
          <p:nvPr userDrawn="1"/>
        </p:nvPicPr>
        <p:blipFill>
          <a:blip r:embed="rId2"/>
          <a:stretch>
            <a:fillRect/>
          </a:stretch>
        </p:blipFill>
        <p:spPr>
          <a:xfrm>
            <a:off x="0" y="5976152"/>
            <a:ext cx="2505812" cy="881848"/>
          </a:xfrm>
          <a:prstGeom prst="rect">
            <a:avLst/>
          </a:prstGeom>
        </p:spPr>
      </p:pic>
    </p:spTree>
    <p:extLst>
      <p:ext uri="{BB962C8B-B14F-4D97-AF65-F5344CB8AC3E}">
        <p14:creationId xmlns:p14="http://schemas.microsoft.com/office/powerpoint/2010/main" val="180465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87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43866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871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id="{F94AFEAB-6CC2-4F6A-8644-10935AED3A26}"/>
              </a:ext>
            </a:extLst>
          </p:cNvPr>
          <p:cNvSpPr>
            <a:spLocks noGrp="1"/>
          </p:cNvSpPr>
          <p:nvPr>
            <p:ph type="pic" sz="quarter" idx="10"/>
          </p:nvPr>
        </p:nvSpPr>
        <p:spPr>
          <a:xfrm>
            <a:off x="111096" y="512748"/>
            <a:ext cx="11947020" cy="6076059"/>
          </a:xfrm>
        </p:spPr>
        <p:txBody>
          <a:bodyPr/>
          <a:lstStyle/>
          <a:p>
            <a:endParaRPr lang="en-US"/>
          </a:p>
        </p:txBody>
      </p:sp>
    </p:spTree>
    <p:extLst>
      <p:ext uri="{BB962C8B-B14F-4D97-AF65-F5344CB8AC3E}">
        <p14:creationId xmlns:p14="http://schemas.microsoft.com/office/powerpoint/2010/main" val="354431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a:lstStyle/>
          <a:p>
            <a:endParaRPr lang="en-US"/>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531035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E61D60-431D-4A54-BAD5-CA1C8D6D754C}"/>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822" y="2792"/>
            <a:ext cx="12191178" cy="6858137"/>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0"/>
            <a:r>
              <a:rPr lang="en-US" dirty="0"/>
              <a:t>Click to edit Master text styles</a:t>
            </a:r>
          </a:p>
        </p:txBody>
      </p:sp>
      <p:sp>
        <p:nvSpPr>
          <p:cNvPr id="9" name="TextBox 8"/>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2023 Oxford University Press</a:t>
            </a:r>
          </a:p>
        </p:txBody>
      </p:sp>
    </p:spTree>
    <p:extLst>
      <p:ext uri="{BB962C8B-B14F-4D97-AF65-F5344CB8AC3E}">
        <p14:creationId xmlns:p14="http://schemas.microsoft.com/office/powerpoint/2010/main" val="839490661"/>
      </p:ext>
    </p:extLst>
  </p:cSld>
  <p:clrMap bg1="lt1" tx1="dk1" bg2="lt2" tx2="dk2" accent1="accent1" accent2="accent2" accent3="accent3" accent4="accent4" accent5="accent5" accent6="accent6" hlink="hlink" folHlink="folHlink"/>
  <p:sldLayoutIdLst>
    <p:sldLayoutId id="2147483673" r:id="rId1"/>
    <p:sldLayoutId id="2147483652" r:id="rId2"/>
    <p:sldLayoutId id="2147483654" r:id="rId3"/>
    <p:sldLayoutId id="2147483678" r:id="rId4"/>
  </p:sldLayoutIdLst>
  <p:txStyles>
    <p:titleStyle>
      <a:lvl1pPr algn="ctr" defTabSz="914400" rtl="0" eaLnBrk="1" latinLnBrk="0" hangingPunct="1">
        <a:spcBef>
          <a:spcPct val="0"/>
        </a:spcBef>
        <a:buNone/>
        <a:defRPr sz="36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369332"/>
          </a:xfrm>
          <a:prstGeom prst="rect">
            <a:avLst/>
          </a:prstGeom>
          <a:solidFill>
            <a:srgbClr val="001A47"/>
          </a:solidFill>
        </p:spPr>
        <p:txBody>
          <a:bodyPr vert="horz" lIns="91440" tIns="45720" rIns="91440" bIns="45720" rtlCol="0" anchor="t" anchorCtr="0">
            <a:spAutoFit/>
          </a:bodyPr>
          <a:lstStyle/>
          <a:p>
            <a:r>
              <a:rPr lang="en-US" dirty="0"/>
              <a:t>Click to edit Master title style</a:t>
            </a:r>
          </a:p>
        </p:txBody>
      </p:sp>
      <p:sp>
        <p:nvSpPr>
          <p:cNvPr id="4" name="Text Placeholder 3">
            <a:extLst>
              <a:ext uri="{FF2B5EF4-FFF2-40B4-BE49-F238E27FC236}">
                <a16:creationId xmlns:a16="http://schemas.microsoft.com/office/drawing/2014/main" id="{98CCD7AE-E6DE-4592-894F-F3E075B9E6C8}"/>
              </a:ext>
            </a:extLst>
          </p:cNvPr>
          <p:cNvSpPr>
            <a:spLocks noGrp="1"/>
          </p:cNvSpPr>
          <p:nvPr>
            <p:ph type="body" idx="1"/>
          </p:nvPr>
        </p:nvSpPr>
        <p:spPr>
          <a:xfrm>
            <a:off x="838200" y="952107"/>
            <a:ext cx="10515600" cy="52248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userDrawn="1"/>
        </p:nvSpPr>
        <p:spPr bwMode="auto">
          <a:xfrm>
            <a:off x="10363435" y="6605739"/>
            <a:ext cx="1827743" cy="246221"/>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hangingPunct="1">
              <a:defRPr/>
            </a:pPr>
            <a:r>
              <a:rPr lang="en-US" altLang="en-US" sz="1000" b="0" dirty="0">
                <a:solidFill>
                  <a:schemeClr val="tx1"/>
                </a:solidFill>
                <a:latin typeface="+mj-lt"/>
                <a:cs typeface="Arial" panose="020B0604020202020204" pitchFamily="34" charset="0"/>
              </a:rPr>
              <a:t>© 2023 Oxford University Press</a:t>
            </a:r>
          </a:p>
        </p:txBody>
      </p:sp>
    </p:spTree>
    <p:extLst>
      <p:ext uri="{BB962C8B-B14F-4D97-AF65-F5344CB8AC3E}">
        <p14:creationId xmlns:p14="http://schemas.microsoft.com/office/powerpoint/2010/main" val="3579565259"/>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spcBef>
          <a:spcPct val="0"/>
        </a:spcBef>
        <a:buNone/>
        <a:defRPr sz="18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5" y="586408"/>
            <a:ext cx="11317356" cy="985215"/>
          </a:xfrm>
        </p:spPr>
        <p:txBody>
          <a:bodyPr>
            <a:normAutofit fontScale="90000"/>
          </a:bodyPr>
          <a:lstStyle/>
          <a:p>
            <a:r>
              <a:rPr lang="en-US" dirty="0"/>
              <a:t>WORLD IN THE MAKING</a:t>
            </a:r>
            <a:br>
              <a:rPr lang="en-US" dirty="0"/>
            </a:br>
            <a:r>
              <a:rPr lang="en-US" sz="2900" dirty="0"/>
              <a:t>A Global History</a:t>
            </a:r>
            <a:endParaRPr lang="en-US" sz="2900" b="1" i="0" dirty="0"/>
          </a:p>
        </p:txBody>
      </p:sp>
      <p:sp>
        <p:nvSpPr>
          <p:cNvPr id="4" name="Text Placeholder 3"/>
          <p:cNvSpPr>
            <a:spLocks noGrp="1"/>
          </p:cNvSpPr>
          <p:nvPr>
            <p:ph type="body" sz="quarter" idx="11"/>
          </p:nvPr>
        </p:nvSpPr>
        <p:spPr>
          <a:xfrm>
            <a:off x="450851" y="1561439"/>
            <a:ext cx="11317816" cy="771525"/>
          </a:xfrm>
        </p:spPr>
        <p:txBody>
          <a:bodyPr>
            <a:noAutofit/>
          </a:bodyPr>
          <a:lstStyle/>
          <a:p>
            <a:r>
              <a:rPr lang="en-IN" i="0" spc="-10" dirty="0">
                <a:solidFill>
                  <a:srgbClr val="3A6599"/>
                </a:solidFill>
                <a:latin typeface="Calibri"/>
                <a:cs typeface="Calibri"/>
              </a:rPr>
              <a:t>by </a:t>
            </a:r>
            <a:r>
              <a:rPr lang="en-IN" spc="-10" dirty="0">
                <a:solidFill>
                  <a:srgbClr val="3A6599"/>
                </a:solidFill>
              </a:rPr>
              <a:t>Bonnie G. Smith, Marc Van De </a:t>
            </a:r>
            <a:r>
              <a:rPr lang="en-IN" spc="-10" dirty="0" err="1">
                <a:solidFill>
                  <a:srgbClr val="3A6599"/>
                </a:solidFill>
              </a:rPr>
              <a:t>Mieroop</a:t>
            </a:r>
            <a:r>
              <a:rPr lang="en-IN" spc="-10" dirty="0">
                <a:solidFill>
                  <a:srgbClr val="3A6599"/>
                </a:solidFill>
              </a:rPr>
              <a:t>, Richard von </a:t>
            </a:r>
            <a:r>
              <a:rPr lang="en-IN" spc="-10" dirty="0" err="1">
                <a:solidFill>
                  <a:srgbClr val="3A6599"/>
                </a:solidFill>
              </a:rPr>
              <a:t>Glahn</a:t>
            </a:r>
            <a:r>
              <a:rPr lang="en-IN" spc="-10" dirty="0">
                <a:solidFill>
                  <a:srgbClr val="3A6599"/>
                </a:solidFill>
              </a:rPr>
              <a:t> and Kris Lane</a:t>
            </a:r>
          </a:p>
        </p:txBody>
      </p:sp>
      <p:pic>
        <p:nvPicPr>
          <p:cNvPr id="8" name="Picture Placeholder 7" title="Cover">
            <a:extLst>
              <a:ext uri="{FF2B5EF4-FFF2-40B4-BE49-F238E27FC236}">
                <a16:creationId xmlns:a16="http://schemas.microsoft.com/office/drawing/2014/main" id="{3C56F26D-84E7-4578-9ED6-ACB6F71FF23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4285914" y="2119196"/>
            <a:ext cx="3620171" cy="4466386"/>
          </a:xfrm>
          <a:prstGeom prst="rect">
            <a:avLst/>
          </a:prstGeom>
        </p:spPr>
      </p:pic>
    </p:spTree>
    <p:extLst>
      <p:ext uri="{BB962C8B-B14F-4D97-AF65-F5344CB8AC3E}">
        <p14:creationId xmlns:p14="http://schemas.microsoft.com/office/powerpoint/2010/main" val="2820496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Aztec Chinampa </a:t>
            </a:r>
          </a:p>
        </p:txBody>
      </p:sp>
      <p:pic>
        <p:nvPicPr>
          <p:cNvPr id="3" name="Picture 2" descr="On either side of the Lake of Mexico are farms lands with different trees and plants. Canals of water branch out between the farms. " title="Aztec Chinampa ">
            <a:extLst>
              <a:ext uri="{FF2B5EF4-FFF2-40B4-BE49-F238E27FC236}">
                <a16:creationId xmlns:a16="http://schemas.microsoft.com/office/drawing/2014/main" id="{8F0A0FD6-E9FC-49E3-8A43-CC1D73920641}"/>
              </a:ext>
            </a:extLst>
          </p:cNvPr>
          <p:cNvPicPr>
            <a:picLocks noChangeAspect="1"/>
          </p:cNvPicPr>
          <p:nvPr/>
        </p:nvPicPr>
        <p:blipFill>
          <a:blip r:embed="rId3"/>
          <a:stretch>
            <a:fillRect/>
          </a:stretch>
        </p:blipFill>
        <p:spPr>
          <a:xfrm>
            <a:off x="1306451" y="739940"/>
            <a:ext cx="9579099" cy="5378120"/>
          </a:xfrm>
          <a:prstGeom prst="rect">
            <a:avLst/>
          </a:prstGeom>
        </p:spPr>
      </p:pic>
    </p:spTree>
    <p:extLst>
      <p:ext uri="{BB962C8B-B14F-4D97-AF65-F5344CB8AC3E}">
        <p14:creationId xmlns:p14="http://schemas.microsoft.com/office/powerpoint/2010/main" val="1682030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Aztec Human Sacrifice </a:t>
            </a:r>
          </a:p>
        </p:txBody>
      </p:sp>
      <p:pic>
        <p:nvPicPr>
          <p:cNvPr id="3" name="Picture 2" descr="Illustration of Aztec human sacrifice. Here a priest seated on a stair like pedestal is removing the beating heart of a captive with a flint knife as an assistant holds his feet. The captive’s bloody heart, in the form of a cactus fruit, ascends up. There is another captive lying at the bottom of the pedestal with the heart cut open and bleeding. Another man is holding one of his hands. Many people look at the act. " title="Aztec Human Sacrifice ">
            <a:extLst>
              <a:ext uri="{FF2B5EF4-FFF2-40B4-BE49-F238E27FC236}">
                <a16:creationId xmlns:a16="http://schemas.microsoft.com/office/drawing/2014/main" id="{CB208CA0-7846-4C07-86A4-A1A016BDE73C}"/>
              </a:ext>
            </a:extLst>
          </p:cNvPr>
          <p:cNvPicPr>
            <a:picLocks noChangeAspect="1"/>
          </p:cNvPicPr>
          <p:nvPr/>
        </p:nvPicPr>
        <p:blipFill>
          <a:blip r:embed="rId3"/>
          <a:stretch>
            <a:fillRect/>
          </a:stretch>
        </p:blipFill>
        <p:spPr>
          <a:xfrm>
            <a:off x="2451313" y="771799"/>
            <a:ext cx="7289375" cy="5314402"/>
          </a:xfrm>
          <a:prstGeom prst="rect">
            <a:avLst/>
          </a:prstGeom>
        </p:spPr>
      </p:pic>
    </p:spTree>
    <p:extLst>
      <p:ext uri="{BB962C8B-B14F-4D97-AF65-F5344CB8AC3E}">
        <p14:creationId xmlns:p14="http://schemas.microsoft.com/office/powerpoint/2010/main" val="426309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Aztec Midwife </a:t>
            </a:r>
          </a:p>
        </p:txBody>
      </p:sp>
      <p:pic>
        <p:nvPicPr>
          <p:cNvPr id="3" name="Picture 2" descr="A midwife places her hand on the bloated stomach of a sick woman who lies down. " title="Aztec Midwife ">
            <a:extLst>
              <a:ext uri="{FF2B5EF4-FFF2-40B4-BE49-F238E27FC236}">
                <a16:creationId xmlns:a16="http://schemas.microsoft.com/office/drawing/2014/main" id="{174D9F2C-B0C2-4C56-9BEE-43DFA82C566A}"/>
              </a:ext>
            </a:extLst>
          </p:cNvPr>
          <p:cNvPicPr>
            <a:picLocks noChangeAspect="1"/>
          </p:cNvPicPr>
          <p:nvPr/>
        </p:nvPicPr>
        <p:blipFill>
          <a:blip r:embed="rId3"/>
          <a:stretch>
            <a:fillRect/>
          </a:stretch>
        </p:blipFill>
        <p:spPr>
          <a:xfrm>
            <a:off x="2680726" y="855686"/>
            <a:ext cx="6830548" cy="5146628"/>
          </a:xfrm>
          <a:prstGeom prst="rect">
            <a:avLst/>
          </a:prstGeom>
        </p:spPr>
      </p:pic>
    </p:spTree>
    <p:extLst>
      <p:ext uri="{BB962C8B-B14F-4D97-AF65-F5344CB8AC3E}">
        <p14:creationId xmlns:p14="http://schemas.microsoft.com/office/powerpoint/2010/main" val="827410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MAP 15.3 The Inca Empire, 1325–1521 </a:t>
            </a:r>
          </a:p>
        </p:txBody>
      </p:sp>
      <p:pic>
        <p:nvPicPr>
          <p:cNvPr id="3" name="Picture 2" descr="The Inca Empire, 1325 to 1521. The map shows west of South America. Inca territory. By c 1400 was around Cuzco. Added by 1471 includes western border consisting of Lake Titicaca, Huarochirí, Chan Chan, Quito, and Túmbes. Added by 1525 was area above Quito and a small portion in the east of the western border. Inca roads are spread all along the entire area. Inca site is found near Machu Picchu. The mountains are, Mount Aconcagua 22,834 feet or 6960 meters, Mount Ampato 20,702 feet or 6310 meters, Mount Chimborazo 20,565 feet or 6286 meters. The scale is 0 to 400 miles. " title="MAP 15.3 The Inca Empire, 1325–1521 ">
            <a:extLst>
              <a:ext uri="{FF2B5EF4-FFF2-40B4-BE49-F238E27FC236}">
                <a16:creationId xmlns:a16="http://schemas.microsoft.com/office/drawing/2014/main" id="{C56F8951-9675-48E2-80F7-F269A3526C56}"/>
              </a:ext>
            </a:extLst>
          </p:cNvPr>
          <p:cNvPicPr>
            <a:picLocks noChangeAspect="1"/>
          </p:cNvPicPr>
          <p:nvPr/>
        </p:nvPicPr>
        <p:blipFill>
          <a:blip r:embed="rId3"/>
          <a:stretch>
            <a:fillRect/>
          </a:stretch>
        </p:blipFill>
        <p:spPr>
          <a:xfrm>
            <a:off x="3688310" y="513575"/>
            <a:ext cx="4815381" cy="5830850"/>
          </a:xfrm>
          <a:prstGeom prst="rect">
            <a:avLst/>
          </a:prstGeom>
        </p:spPr>
      </p:pic>
    </p:spTree>
    <p:extLst>
      <p:ext uri="{BB962C8B-B14F-4D97-AF65-F5344CB8AC3E}">
        <p14:creationId xmlns:p14="http://schemas.microsoft.com/office/powerpoint/2010/main" val="3116273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Cuzco, c. 1500</a:t>
            </a:r>
          </a:p>
        </p:txBody>
      </p:sp>
      <p:pic>
        <p:nvPicPr>
          <p:cNvPr id="3" name="Picture 2" descr="Cuzco, c 1500. The map shows a small area in the central west of South America. The layout shows Assembly Hall, Main plaza, Palace of the Virgins of the Sun, and Temple of the Sun, one after the other on a slanted vertical line across the layout. Upper Cusco is near Main plaza and Assembly Hall. Lower Cusco is around Temple of the and Palace of the Virgins of the Sun. Residential area is on either side of the Cusco area. There are roads all across the layout. The scale is 0 to 500 yards. " title="Cuzco, c. 1500">
            <a:extLst>
              <a:ext uri="{FF2B5EF4-FFF2-40B4-BE49-F238E27FC236}">
                <a16:creationId xmlns:a16="http://schemas.microsoft.com/office/drawing/2014/main" id="{FCD1E919-1D3B-4B32-9393-6E3E7675FC89}"/>
              </a:ext>
            </a:extLst>
          </p:cNvPr>
          <p:cNvPicPr>
            <a:picLocks noChangeAspect="1"/>
          </p:cNvPicPr>
          <p:nvPr/>
        </p:nvPicPr>
        <p:blipFill>
          <a:blip r:embed="rId3"/>
          <a:stretch>
            <a:fillRect/>
          </a:stretch>
        </p:blipFill>
        <p:spPr>
          <a:xfrm>
            <a:off x="4614425" y="497087"/>
            <a:ext cx="2963151" cy="5863826"/>
          </a:xfrm>
          <a:prstGeom prst="rect">
            <a:avLst/>
          </a:prstGeom>
        </p:spPr>
      </p:pic>
    </p:spTree>
    <p:extLst>
      <p:ext uri="{BB962C8B-B14F-4D97-AF65-F5344CB8AC3E}">
        <p14:creationId xmlns:p14="http://schemas.microsoft.com/office/powerpoint/2010/main" val="983247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Inca Mummy </a:t>
            </a:r>
          </a:p>
        </p:txBody>
      </p:sp>
      <p:pic>
        <p:nvPicPr>
          <p:cNvPr id="3" name="Picture 2" descr="An Inca Mummy of a woman sits with her head lowered towards the neck and knees raised. " title="Inca Mummy ">
            <a:extLst>
              <a:ext uri="{FF2B5EF4-FFF2-40B4-BE49-F238E27FC236}">
                <a16:creationId xmlns:a16="http://schemas.microsoft.com/office/drawing/2014/main" id="{E178A997-C606-4518-A012-1A78536E1658}"/>
              </a:ext>
            </a:extLst>
          </p:cNvPr>
          <p:cNvPicPr>
            <a:picLocks noChangeAspect="1"/>
          </p:cNvPicPr>
          <p:nvPr/>
        </p:nvPicPr>
        <p:blipFill>
          <a:blip r:embed="rId3"/>
          <a:stretch>
            <a:fillRect/>
          </a:stretch>
        </p:blipFill>
        <p:spPr>
          <a:xfrm>
            <a:off x="4087841" y="557332"/>
            <a:ext cx="4016319" cy="5743337"/>
          </a:xfrm>
          <a:prstGeom prst="rect">
            <a:avLst/>
          </a:prstGeom>
        </p:spPr>
      </p:pic>
    </p:spTree>
    <p:extLst>
      <p:ext uri="{BB962C8B-B14F-4D97-AF65-F5344CB8AC3E}">
        <p14:creationId xmlns:p14="http://schemas.microsoft.com/office/powerpoint/2010/main" val="944612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Inca Hanging Bridge </a:t>
            </a:r>
          </a:p>
        </p:txBody>
      </p:sp>
      <p:pic>
        <p:nvPicPr>
          <p:cNvPr id="3" name="Picture 2" descr="An Inca hanging bridge is shown. " title="Inca Hanging Bridge ">
            <a:extLst>
              <a:ext uri="{FF2B5EF4-FFF2-40B4-BE49-F238E27FC236}">
                <a16:creationId xmlns:a16="http://schemas.microsoft.com/office/drawing/2014/main" id="{FC77E1B5-036B-4758-81FB-314F10523F18}"/>
              </a:ext>
            </a:extLst>
          </p:cNvPr>
          <p:cNvPicPr>
            <a:picLocks noChangeAspect="1"/>
          </p:cNvPicPr>
          <p:nvPr/>
        </p:nvPicPr>
        <p:blipFill>
          <a:blip r:embed="rId3"/>
          <a:stretch>
            <a:fillRect/>
          </a:stretch>
        </p:blipFill>
        <p:spPr>
          <a:xfrm>
            <a:off x="4196274" y="579410"/>
            <a:ext cx="3799452" cy="5699180"/>
          </a:xfrm>
          <a:prstGeom prst="rect">
            <a:avLst/>
          </a:prstGeom>
        </p:spPr>
      </p:pic>
    </p:spTree>
    <p:extLst>
      <p:ext uri="{BB962C8B-B14F-4D97-AF65-F5344CB8AC3E}">
        <p14:creationId xmlns:p14="http://schemas.microsoft.com/office/powerpoint/2010/main" val="2223798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MAP 15.4 Native Peoples of North America, c. 1500 </a:t>
            </a:r>
          </a:p>
        </p:txBody>
      </p:sp>
      <p:pic>
        <p:nvPicPr>
          <p:cNvPr id="3" name="Picture 2" descr="Native Peoples of North America, c. 1500. Eastern Woodlands is in East of North America. Great Plains is in the center of North America. Southwest includes area in the South in the west of Gulf of Mexico. Great Basin is in the east of Sierra Nevada mountains. California is in the west of Sierra Nevada mountains. Plateau is area in the North of Sierra Nevada mountains. North West coast is in the North West border. Sub-arctic is in Canada and Alaska. Arctic includes North of Canada and Islands above it. Amerindian Groups c 1500 of North America includes Natchez, Choctaw, Navajo, Kiowa, Ute, Pueblo, Crow, Cheyenne, Pahocheyenne, Blackfeet, Kwakiutl, Salish, Klamath, Puyallup, Walla, Nez, Percé, Walla, Cayuse, Modacnorthern, Paiute, Southern Paiute, Tillamook, Chinook, Pawnee, Nsaosagecaddo, Wichita, Apache, Yuma, Zuñi, Pima, Northern Shoshoni, Western Shoshoni, Comanche, Powhatan, Micmac, Beothuk, Penobscot, Abenaki, Iroquois, Wampanoag, Mohegan, Pequot, Mahican, Montagnais, Huron, Algonkin, Creekyamasee, Catawba, Shawnee, Susquehannock, Lenni, Lenape, ChicSaw, Cherokee, Timucua, Calusa, Tuscaro, Potawatomi, Mandan, Siuox, Chippewa, Menominee, Chumash, Luiseño, Pomo, and Chippewa. The scale is 0 to 500 miles. " title="MAP 15.4 Native Peoples of North America, c. 1500 ">
            <a:extLst>
              <a:ext uri="{FF2B5EF4-FFF2-40B4-BE49-F238E27FC236}">
                <a16:creationId xmlns:a16="http://schemas.microsoft.com/office/drawing/2014/main" id="{CE01C3A4-E147-4DD4-84A3-C19402596D80}"/>
              </a:ext>
            </a:extLst>
          </p:cNvPr>
          <p:cNvPicPr>
            <a:picLocks noChangeAspect="1"/>
          </p:cNvPicPr>
          <p:nvPr/>
        </p:nvPicPr>
        <p:blipFill>
          <a:blip r:embed="rId3"/>
          <a:stretch>
            <a:fillRect/>
          </a:stretch>
        </p:blipFill>
        <p:spPr>
          <a:xfrm>
            <a:off x="2664469" y="547519"/>
            <a:ext cx="6863062" cy="5762963"/>
          </a:xfrm>
          <a:prstGeom prst="rect">
            <a:avLst/>
          </a:prstGeom>
        </p:spPr>
      </p:pic>
    </p:spTree>
    <p:extLst>
      <p:ext uri="{BB962C8B-B14F-4D97-AF65-F5344CB8AC3E}">
        <p14:creationId xmlns:p14="http://schemas.microsoft.com/office/powerpoint/2010/main" val="1594286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Huron Wampum Belt </a:t>
            </a:r>
          </a:p>
        </p:txBody>
      </p:sp>
      <p:pic>
        <p:nvPicPr>
          <p:cNvPr id="3" name="Picture 2" descr="Huron Wampum Belt made of strands of shell beads and a motif of two men who hold hands. " title="Huron Wampum Belt ">
            <a:extLst>
              <a:ext uri="{FF2B5EF4-FFF2-40B4-BE49-F238E27FC236}">
                <a16:creationId xmlns:a16="http://schemas.microsoft.com/office/drawing/2014/main" id="{82BC50F9-00A9-4E22-9CED-6B8E02464E89}"/>
              </a:ext>
            </a:extLst>
          </p:cNvPr>
          <p:cNvPicPr>
            <a:picLocks noChangeAspect="1"/>
          </p:cNvPicPr>
          <p:nvPr/>
        </p:nvPicPr>
        <p:blipFill>
          <a:blip r:embed="rId3"/>
          <a:stretch>
            <a:fillRect/>
          </a:stretch>
        </p:blipFill>
        <p:spPr>
          <a:xfrm>
            <a:off x="2175805" y="1054013"/>
            <a:ext cx="7840391" cy="4749974"/>
          </a:xfrm>
          <a:prstGeom prst="rect">
            <a:avLst/>
          </a:prstGeom>
        </p:spPr>
      </p:pic>
    </p:spTree>
    <p:extLst>
      <p:ext uri="{BB962C8B-B14F-4D97-AF65-F5344CB8AC3E}">
        <p14:creationId xmlns:p14="http://schemas.microsoft.com/office/powerpoint/2010/main" val="496430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chemeClr val="bg1"/>
                </a:solidFill>
              </a:rPr>
              <a:t>1</a:t>
            </a:r>
          </a:p>
        </p:txBody>
      </p:sp>
      <p:pic>
        <p:nvPicPr>
          <p:cNvPr id="4" name="Picture 3" descr="Mughal emperor Akbar sits on a throne on an elevated area. Many men stand around him and look at him. At the bottom of the elevated area the Persian ambassador Sayyid Beg stands. A man stands in front of him and invites him. Other men stand around. A deer stands. Two men hold birds in hand. ">
            <a:extLst>
              <a:ext uri="{FF2B5EF4-FFF2-40B4-BE49-F238E27FC236}">
                <a16:creationId xmlns:a16="http://schemas.microsoft.com/office/drawing/2014/main" id="{CD767D00-38F3-4D19-A026-88E6498DA0F9}"/>
              </a:ext>
            </a:extLst>
          </p:cNvPr>
          <p:cNvPicPr>
            <a:picLocks noChangeAspect="1"/>
          </p:cNvPicPr>
          <p:nvPr/>
        </p:nvPicPr>
        <p:blipFill>
          <a:blip r:embed="rId3"/>
          <a:stretch>
            <a:fillRect/>
          </a:stretch>
        </p:blipFill>
        <p:spPr>
          <a:xfrm>
            <a:off x="3736851" y="538155"/>
            <a:ext cx="4718298" cy="5781690"/>
          </a:xfrm>
          <a:prstGeom prst="rect">
            <a:avLst/>
          </a:prstGeom>
        </p:spPr>
      </p:pic>
    </p:spTree>
    <p:extLst>
      <p:ext uri="{BB962C8B-B14F-4D97-AF65-F5344CB8AC3E}">
        <p14:creationId xmlns:p14="http://schemas.microsoft.com/office/powerpoint/2010/main" val="72911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chemeClr val="bg1"/>
                </a:solidFill>
              </a:rPr>
              <a:t>3</a:t>
            </a:r>
          </a:p>
        </p:txBody>
      </p:sp>
      <p:pic>
        <p:nvPicPr>
          <p:cNvPr id="4" name="Picture 3" descr="The places shown in the globe are North America, Mexico, Carolina, Canada; South America, Peru, Brazil; England, Portugal, France, Spain; Africa, Sahara, West Africa, East Africa, Central Africa; Russia, Middle East, Central Asia, Asia, India, China, Korea, Japan; Southeast Asia, Philippines, and Australia. ">
            <a:extLst>
              <a:ext uri="{FF2B5EF4-FFF2-40B4-BE49-F238E27FC236}">
                <a16:creationId xmlns:a16="http://schemas.microsoft.com/office/drawing/2014/main" id="{9A76ED29-60C6-47D1-AB8F-5A4B369C6BD4}"/>
              </a:ext>
            </a:extLst>
          </p:cNvPr>
          <p:cNvPicPr>
            <a:picLocks noChangeAspect="1"/>
          </p:cNvPicPr>
          <p:nvPr/>
        </p:nvPicPr>
        <p:blipFill>
          <a:blip r:embed="rId3"/>
          <a:stretch>
            <a:fillRect/>
          </a:stretch>
        </p:blipFill>
        <p:spPr>
          <a:xfrm>
            <a:off x="742180" y="1269113"/>
            <a:ext cx="10707640" cy="4319774"/>
          </a:xfrm>
          <a:prstGeom prst="rect">
            <a:avLst/>
          </a:prstGeom>
        </p:spPr>
      </p:pic>
    </p:spTree>
    <p:extLst>
      <p:ext uri="{BB962C8B-B14F-4D97-AF65-F5344CB8AC3E}">
        <p14:creationId xmlns:p14="http://schemas.microsoft.com/office/powerpoint/2010/main" val="3107503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World in the Making </a:t>
            </a:r>
          </a:p>
        </p:txBody>
      </p:sp>
      <p:pic>
        <p:nvPicPr>
          <p:cNvPr id="3" name="Picture 2" descr="The Inca site of Machu Picchu on a mountain top shows many roofless rooms with broken walls. " title="World in the Making ">
            <a:extLst>
              <a:ext uri="{FF2B5EF4-FFF2-40B4-BE49-F238E27FC236}">
                <a16:creationId xmlns:a16="http://schemas.microsoft.com/office/drawing/2014/main" id="{0E08784E-CBEA-4CB4-8325-FE2843034694}"/>
              </a:ext>
            </a:extLst>
          </p:cNvPr>
          <p:cNvPicPr>
            <a:picLocks noChangeAspect="1"/>
          </p:cNvPicPr>
          <p:nvPr/>
        </p:nvPicPr>
        <p:blipFill>
          <a:blip r:embed="rId3"/>
          <a:stretch>
            <a:fillRect/>
          </a:stretch>
        </p:blipFill>
        <p:spPr>
          <a:xfrm>
            <a:off x="2102353" y="579410"/>
            <a:ext cx="7987294" cy="5699180"/>
          </a:xfrm>
          <a:prstGeom prst="rect">
            <a:avLst/>
          </a:prstGeom>
        </p:spPr>
      </p:pic>
    </p:spTree>
    <p:extLst>
      <p:ext uri="{BB962C8B-B14F-4D97-AF65-F5344CB8AC3E}">
        <p14:creationId xmlns:p14="http://schemas.microsoft.com/office/powerpoint/2010/main" val="1285929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Tlingit Ceremonial Copper </a:t>
            </a:r>
          </a:p>
        </p:txBody>
      </p:sp>
      <p:pic>
        <p:nvPicPr>
          <p:cNvPr id="3" name="Picture 2" descr="A copper shield has design of a face with eyes, nose, and mouth at the top. The bottom shows a ribcage design. " title="Tlingit Ceremonial Copper ">
            <a:extLst>
              <a:ext uri="{FF2B5EF4-FFF2-40B4-BE49-F238E27FC236}">
                <a16:creationId xmlns:a16="http://schemas.microsoft.com/office/drawing/2014/main" id="{5D7105BE-A71E-4C8A-A32A-40B41D2A83D9}"/>
              </a:ext>
            </a:extLst>
          </p:cNvPr>
          <p:cNvPicPr>
            <a:picLocks noChangeAspect="1"/>
          </p:cNvPicPr>
          <p:nvPr/>
        </p:nvPicPr>
        <p:blipFill>
          <a:blip r:embed="rId3"/>
          <a:stretch>
            <a:fillRect/>
          </a:stretch>
        </p:blipFill>
        <p:spPr>
          <a:xfrm>
            <a:off x="4067759" y="634535"/>
            <a:ext cx="4056482" cy="5588931"/>
          </a:xfrm>
          <a:prstGeom prst="rect">
            <a:avLst/>
          </a:prstGeom>
        </p:spPr>
      </p:pic>
    </p:spTree>
    <p:extLst>
      <p:ext uri="{BB962C8B-B14F-4D97-AF65-F5344CB8AC3E}">
        <p14:creationId xmlns:p14="http://schemas.microsoft.com/office/powerpoint/2010/main" val="971022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MAP 15.1 Main Settlement Areas in the Americas, c. 1492 </a:t>
            </a:r>
          </a:p>
        </p:txBody>
      </p:sp>
      <p:pic>
        <p:nvPicPr>
          <p:cNvPr id="3" name="Picture 2" descr="Main Settlement Areas in the Americas, c 1492 are around Amazon river, top west border of South America, Mexico, areas to the east and west of Appalachian Mountains, above North of Mexico, Greater Antilles, few areas in west central border of North America, and near Parana river in South America. Principal crops in different areas. In South America west border we find Amaranth, Beans, Cacao, Chilies, Cotton, Maize, Manioc, Potatoes, Sweet potatoes, Quinoa, Squash, Pumpkins, Gourds, Sunflowers, Tobacco, and Peanuts. Around the Amazon river Manioc, potatoes, sweet potatoes, and chilies are found. Around Parana river cotton, peanuts, manioc, and sunflowers are found. In Greater Antilles, Manioc and Beans are found. In Mexico, Amaranth, Beans, Cacao, Chilies, Cotton, Maize, Potatoes, Sweet potatoes, Squash, Pumpkins, Gourds, Tobacco, Tomatoes, and Peanuts. In area above North of Mexico we find maize, pumpkins, Squash, Gourds, Amaranth, and Beans. Near Appalachian Mountains we find pumpkin, squash, gourd, tobacco, sunflower, maize, and beans. In Greater Antilles we find maize, beans, and manioc. The scale is 0 to 650 miles. " title="MAP 15.1 Main Settlement Areas in the Americas, c. 1492 ">
            <a:extLst>
              <a:ext uri="{FF2B5EF4-FFF2-40B4-BE49-F238E27FC236}">
                <a16:creationId xmlns:a16="http://schemas.microsoft.com/office/drawing/2014/main" id="{1CF1620D-C270-441E-9F8F-0C321701606C}"/>
              </a:ext>
            </a:extLst>
          </p:cNvPr>
          <p:cNvPicPr>
            <a:picLocks noChangeAspect="1"/>
          </p:cNvPicPr>
          <p:nvPr/>
        </p:nvPicPr>
        <p:blipFill>
          <a:blip r:embed="rId3"/>
          <a:stretch>
            <a:fillRect/>
          </a:stretch>
        </p:blipFill>
        <p:spPr>
          <a:xfrm>
            <a:off x="3636818" y="568037"/>
            <a:ext cx="4918364" cy="5721927"/>
          </a:xfrm>
          <a:prstGeom prst="rect">
            <a:avLst/>
          </a:prstGeom>
        </p:spPr>
      </p:pic>
    </p:spTree>
    <p:extLst>
      <p:ext uri="{BB962C8B-B14F-4D97-AF65-F5344CB8AC3E}">
        <p14:creationId xmlns:p14="http://schemas.microsoft.com/office/powerpoint/2010/main" val="3022848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MAP 15.2 The Aztec Empire, 1325–1521 </a:t>
            </a:r>
          </a:p>
        </p:txBody>
      </p:sp>
      <p:pic>
        <p:nvPicPr>
          <p:cNvPr id="3" name="Picture 2" descr="The Aztec Empire, 1325 to 1521. Aztec Territory by 1440 is in and around the Valley of Mexico which includes Otomi and Mexica Aztec. Aztec territory added by 1481 includes areas in Sierra Madre Del Sur, Mixtec, near Papaloapan and Atoyac river, and near Maya islands. Aztec territory added by 1521 was in areas between 1440 and 1481 areas. In inset map, the places in Valley of Mexico are Texcoco, Xochimilco, Coyoacán, Tlacopán, Tenayuca, Tenochtitlán, Atzcapotzalco, Chalco, Xaltocan, and Ixtalapapa. Lake Texcoco is in the center. Causeaway joins Tlacopán, Ixtalapapa, and Coyoacán. Dike is from Ixtalapapa to North. The scale is 0 to 150 miles. " title="MAP 15.2 The Aztec Empire, 1325–1521 ">
            <a:extLst>
              <a:ext uri="{FF2B5EF4-FFF2-40B4-BE49-F238E27FC236}">
                <a16:creationId xmlns:a16="http://schemas.microsoft.com/office/drawing/2014/main" id="{2045DC4B-D3D5-4CD3-A28B-725779C0FF15}"/>
              </a:ext>
            </a:extLst>
          </p:cNvPr>
          <p:cNvPicPr>
            <a:picLocks noChangeAspect="1"/>
          </p:cNvPicPr>
          <p:nvPr/>
        </p:nvPicPr>
        <p:blipFill>
          <a:blip r:embed="rId3"/>
          <a:stretch>
            <a:fillRect/>
          </a:stretch>
        </p:blipFill>
        <p:spPr>
          <a:xfrm>
            <a:off x="1646264" y="630253"/>
            <a:ext cx="8899472" cy="5597495"/>
          </a:xfrm>
          <a:prstGeom prst="rect">
            <a:avLst/>
          </a:prstGeom>
        </p:spPr>
      </p:pic>
    </p:spTree>
    <p:extLst>
      <p:ext uri="{BB962C8B-B14F-4D97-AF65-F5344CB8AC3E}">
        <p14:creationId xmlns:p14="http://schemas.microsoft.com/office/powerpoint/2010/main" val="2175420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err="1"/>
              <a:t>Tenochtitlán</a:t>
            </a:r>
            <a:r>
              <a:rPr lang="en-US" dirty="0"/>
              <a:t>, from the Codex Mendoza (Granger)</a:t>
            </a:r>
          </a:p>
        </p:txBody>
      </p:sp>
      <p:pic>
        <p:nvPicPr>
          <p:cNvPr id="3" name="Picture 2" descr="Tenochtitlan, from the Codex Mendoza. The illustration shows the image of the eagle in the center. The eagle sits on a cactus plant. There is a stone carving of the cactus below the cactus plant. There are bust of several men in robes. Each of them is attached to an object such as leg, plant, or bird. At the bottom of the picture are few men holding circular shields. " title="Tenochtitlán, from the Codex Mendoza (Granger)">
            <a:extLst>
              <a:ext uri="{FF2B5EF4-FFF2-40B4-BE49-F238E27FC236}">
                <a16:creationId xmlns:a16="http://schemas.microsoft.com/office/drawing/2014/main" id="{DD5ECD5E-9852-4722-B293-3BEF876F5426}"/>
              </a:ext>
            </a:extLst>
          </p:cNvPr>
          <p:cNvPicPr>
            <a:picLocks noChangeAspect="1"/>
          </p:cNvPicPr>
          <p:nvPr/>
        </p:nvPicPr>
        <p:blipFill>
          <a:blip r:embed="rId3"/>
          <a:stretch>
            <a:fillRect/>
          </a:stretch>
        </p:blipFill>
        <p:spPr>
          <a:xfrm>
            <a:off x="4164269" y="584471"/>
            <a:ext cx="3863463" cy="5689058"/>
          </a:xfrm>
          <a:prstGeom prst="rect">
            <a:avLst/>
          </a:prstGeom>
        </p:spPr>
      </p:pic>
    </p:spTree>
    <p:extLst>
      <p:ext uri="{BB962C8B-B14F-4D97-AF65-F5344CB8AC3E}">
        <p14:creationId xmlns:p14="http://schemas.microsoft.com/office/powerpoint/2010/main" val="3025697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856E0A-46F7-47B5-BF15-6A1C34E841A6}"/>
              </a:ext>
            </a:extLst>
          </p:cNvPr>
          <p:cNvSpPr>
            <a:spLocks noGrp="1"/>
          </p:cNvSpPr>
          <p:nvPr>
            <p:ph type="title"/>
          </p:nvPr>
        </p:nvSpPr>
        <p:spPr/>
        <p:txBody>
          <a:bodyPr/>
          <a:lstStyle/>
          <a:p>
            <a:r>
              <a:rPr lang="en-US" dirty="0"/>
              <a:t>Lake Texcoco and </a:t>
            </a:r>
            <a:r>
              <a:rPr lang="en-US" dirty="0" err="1"/>
              <a:t>Tenochtitlán</a:t>
            </a:r>
            <a:r>
              <a:rPr lang="en-US" dirty="0"/>
              <a:t>, c. 1500</a:t>
            </a:r>
          </a:p>
        </p:txBody>
      </p:sp>
      <p:pic>
        <p:nvPicPr>
          <p:cNvPr id="3" name="Picture 2" descr="Lake Texcoco and Tenochtitlan, c 1500. The layout shows a great temple in the center. At the bottom right of the temple is a Palace. At the bottom left of the temple is an Assembly Hall. At far north west of the temple is the ritual center. Major roads and major canals are criss cross all across the layout. Aqueduct is in the middle west. Causeaway go out from the borders of the layout. The scale is 0.5 miles. " title="Lake Texcoco and Tenochtitlán, c. 1500">
            <a:extLst>
              <a:ext uri="{FF2B5EF4-FFF2-40B4-BE49-F238E27FC236}">
                <a16:creationId xmlns:a16="http://schemas.microsoft.com/office/drawing/2014/main" id="{4F707E35-9347-4094-B2AD-C04E991A5B37}"/>
              </a:ext>
            </a:extLst>
          </p:cNvPr>
          <p:cNvPicPr>
            <a:picLocks noChangeAspect="1"/>
          </p:cNvPicPr>
          <p:nvPr/>
        </p:nvPicPr>
        <p:blipFill>
          <a:blip r:embed="rId3"/>
          <a:stretch>
            <a:fillRect/>
          </a:stretch>
        </p:blipFill>
        <p:spPr>
          <a:xfrm>
            <a:off x="4762278" y="505464"/>
            <a:ext cx="2667444" cy="5847072"/>
          </a:xfrm>
          <a:prstGeom prst="rect">
            <a:avLst/>
          </a:prstGeom>
        </p:spPr>
      </p:pic>
    </p:spTree>
    <p:extLst>
      <p:ext uri="{BB962C8B-B14F-4D97-AF65-F5344CB8AC3E}">
        <p14:creationId xmlns:p14="http://schemas.microsoft.com/office/powerpoint/2010/main" val="930402915"/>
      </p:ext>
    </p:extLst>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2.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34735E286A8A478CDABE780C9EC78F" ma:contentTypeVersion="13" ma:contentTypeDescription="Create a new document." ma:contentTypeScope="" ma:versionID="9b8825675e62d57985c81b74d5b14a7f">
  <xsd:schema xmlns:xsd="http://www.w3.org/2001/XMLSchema" xmlns:xs="http://www.w3.org/2001/XMLSchema" xmlns:p="http://schemas.microsoft.com/office/2006/metadata/properties" xmlns:ns3="fd39d560-5c7d-4158-98a0-f420f8fdebce" xmlns:ns4="a6c716b4-9090-4de7-aadc-2aa5f812ad24" targetNamespace="http://schemas.microsoft.com/office/2006/metadata/properties" ma:root="true" ma:fieldsID="bdbc9fd47a72f6438c4442bb9222e145" ns3:_="" ns4:_="">
    <xsd:import namespace="fd39d560-5c7d-4158-98a0-f420f8fdebce"/>
    <xsd:import namespace="a6c716b4-9090-4de7-aadc-2aa5f812ad2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39d560-5c7d-4158-98a0-f420f8fdeb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c716b4-9090-4de7-aadc-2aa5f812ad2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2.xml><?xml version="1.0" encoding="utf-8"?>
<ds:datastoreItem xmlns:ds="http://schemas.openxmlformats.org/officeDocument/2006/customXml" ds:itemID="{7E307B2A-FA70-43CE-A010-B3D8154DE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39d560-5c7d-4158-98a0-f420f8fdebce"/>
    <ds:schemaRef ds:uri="a6c716b4-9090-4de7-aadc-2aa5f812a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56919D-3723-464B-9967-427A087CBD6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fd39d560-5c7d-4158-98a0-f420f8fdebce"/>
    <ds:schemaRef ds:uri="http://purl.org/dc/terms/"/>
    <ds:schemaRef ds:uri="http://schemas.openxmlformats.org/package/2006/metadata/core-properties"/>
    <ds:schemaRef ds:uri="a6c716b4-9090-4de7-aadc-2aa5f812ad2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Oxford Template 2020-05-05</Template>
  <TotalTime>416</TotalTime>
  <Words>1226</Words>
  <Application>Microsoft Office PowerPoint</Application>
  <PresentationFormat>Widescreen</PresentationFormat>
  <Paragraphs>52</Paragraphs>
  <Slides>18</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ArnoPro-Bold</vt:lpstr>
      <vt:lpstr>ArnoPro-BoldItalic</vt:lpstr>
      <vt:lpstr>ArnoPro-Italic</vt:lpstr>
      <vt:lpstr>ArnoPro-Regular</vt:lpstr>
      <vt:lpstr>AvenirLTStd-Heavy</vt:lpstr>
      <vt:lpstr>Calibri</vt:lpstr>
      <vt:lpstr>Text Content Templates</vt:lpstr>
      <vt:lpstr>Figure-Only Templates</vt:lpstr>
      <vt:lpstr>WORLD IN THE MAKING A Global History</vt:lpstr>
      <vt:lpstr>1</vt:lpstr>
      <vt:lpstr>3</vt:lpstr>
      <vt:lpstr>World in the Making </vt:lpstr>
      <vt:lpstr>Tlingit Ceremonial Copper </vt:lpstr>
      <vt:lpstr>MAP 15.1 Main Settlement Areas in the Americas, c. 1492 </vt:lpstr>
      <vt:lpstr>MAP 15.2 The Aztec Empire, 1325–1521 </vt:lpstr>
      <vt:lpstr>Tenochtitlán, from the Codex Mendoza (Granger)</vt:lpstr>
      <vt:lpstr>Lake Texcoco and Tenochtitlán, c. 1500</vt:lpstr>
      <vt:lpstr>Aztec Chinampa </vt:lpstr>
      <vt:lpstr>Aztec Human Sacrifice </vt:lpstr>
      <vt:lpstr>Aztec Midwife </vt:lpstr>
      <vt:lpstr>MAP 15.3 The Inca Empire, 1325–1521 </vt:lpstr>
      <vt:lpstr>Cuzco, c. 1500</vt:lpstr>
      <vt:lpstr>Inca Mummy </vt:lpstr>
      <vt:lpstr>Inca Hanging Bridge </vt:lpstr>
      <vt:lpstr>MAP 15.4 Native Peoples of North America, c. 1500 </vt:lpstr>
      <vt:lpstr>Huron Wampum Belt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dc:title>
  <dc:creator>Oxford University Press</dc:creator>
  <cp:lastModifiedBy>Maleappane Sahayaraj</cp:lastModifiedBy>
  <cp:revision>65</cp:revision>
  <dcterms:created xsi:type="dcterms:W3CDTF">2021-01-21T20:31:29Z</dcterms:created>
  <dcterms:modified xsi:type="dcterms:W3CDTF">2022-07-27T18:23:34Z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