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9"/>
  </p:notesMasterIdLst>
  <p:sldIdLst>
    <p:sldId id="261" r:id="rId3"/>
    <p:sldId id="285" r:id="rId4"/>
    <p:sldId id="293" r:id="rId5"/>
    <p:sldId id="294" r:id="rId6"/>
    <p:sldId id="298" r:id="rId7"/>
    <p:sldId id="30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B1A0C-A965-427C-9695-1B4203FA2951}" type="datetimeFigureOut">
              <a:rPr lang="en-CA" smtClean="0"/>
              <a:t>2022-07-28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4550D-2432-4177-A3FD-6E2031755B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20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C0744-2FEF-4441-821D-70180A370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C0744-2FEF-4441-821D-70180A370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2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7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84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97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3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4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82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1415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174512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Critical Concepts: An Introduction to Politics</a:t>
            </a:r>
            <a:endParaRPr lang="en-US" b="1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Brodie, Rein, and Smith</a:t>
            </a:r>
          </a:p>
        </p:txBody>
      </p:sp>
      <p:sp>
        <p:nvSpPr>
          <p:cNvPr id="3" name="Rectangle 2" descr="Alternative text to come">
            <a:extLst>
              <a:ext uri="{FF2B5EF4-FFF2-40B4-BE49-F238E27FC236}">
                <a16:creationId xmlns:a16="http://schemas.microsoft.com/office/drawing/2014/main" id="{3F5B4EE6-C6D2-41E3-BA41-8D84043B4158}"/>
              </a:ext>
            </a:extLst>
          </p:cNvPr>
          <p:cNvSpPr/>
          <p:nvPr/>
        </p:nvSpPr>
        <p:spPr>
          <a:xfrm>
            <a:off x="3710609" y="1721224"/>
            <a:ext cx="4770784" cy="4371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B084B-DF8D-42F3-9CFC-265A37E16412}"/>
              </a:ext>
            </a:extLst>
          </p:cNvPr>
          <p:cNvSpPr/>
          <p:nvPr/>
        </p:nvSpPr>
        <p:spPr>
          <a:xfrm rot="2443751">
            <a:off x="3496583" y="3553012"/>
            <a:ext cx="5408876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>
                    <a:alpha val="50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Cover Image Unavailable</a:t>
            </a:r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D8BBE4-DA03-4363-927A-38D12353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6331"/>
          </a:xfrm>
        </p:spPr>
        <p:txBody>
          <a:bodyPr/>
          <a:lstStyle/>
          <a:p>
            <a:r>
              <a:rPr lang="en-CA" dirty="0"/>
              <a:t>[Image 1.1] </a:t>
            </a:r>
            <a:r>
              <a:rPr lang="en-US" dirty="0"/>
              <a:t>North Korea is an example of a totalitarian state that prohibits political opposition, controls the daily lives of its citizens, and demands complete obedience to its “Great Leader” Kim Jong-un Source: Pictorial Press Ltd / </a:t>
            </a:r>
            <a:r>
              <a:rPr lang="en-US" dirty="0" err="1"/>
              <a:t>Alamy</a:t>
            </a:r>
            <a:r>
              <a:rPr lang="en-US" dirty="0"/>
              <a:t> Stock Photo</a:t>
            </a:r>
            <a:endParaRPr lang="en-CA" dirty="0"/>
          </a:p>
        </p:txBody>
      </p:sp>
      <p:grpSp>
        <p:nvGrpSpPr>
          <p:cNvPr id="12" name="Group 11" descr="Alternative text to come">
            <a:extLst>
              <a:ext uri="{FF2B5EF4-FFF2-40B4-BE49-F238E27FC236}">
                <a16:creationId xmlns:a16="http://schemas.microsoft.com/office/drawing/2014/main" id="{8D6F5248-6554-4347-9D48-395920B91A7E}"/>
              </a:ext>
            </a:extLst>
          </p:cNvPr>
          <p:cNvGrpSpPr/>
          <p:nvPr/>
        </p:nvGrpSpPr>
        <p:grpSpPr>
          <a:xfrm>
            <a:off x="1294584" y="780217"/>
            <a:ext cx="9255898" cy="5637303"/>
            <a:chOff x="1294584" y="780217"/>
            <a:chExt cx="9255898" cy="56373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8D4E84-F2C1-4026-A2BB-38CFFBC0B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5685" y="780217"/>
              <a:ext cx="7042447" cy="563730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EF8C02-512C-4A3B-BC95-03B648B58FEC}"/>
                </a:ext>
              </a:extLst>
            </p:cNvPr>
            <p:cNvGrpSpPr/>
            <p:nvPr/>
          </p:nvGrpSpPr>
          <p:grpSpPr>
            <a:xfrm>
              <a:off x="1294584" y="1312033"/>
              <a:ext cx="9255898" cy="4342146"/>
              <a:chOff x="1294584" y="1312033"/>
              <a:chExt cx="9255898" cy="434214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4EFEAD-A32E-4027-8D96-9BBD53FC3976}"/>
                  </a:ext>
                </a:extLst>
              </p:cNvPr>
              <p:cNvSpPr/>
              <p:nvPr/>
            </p:nvSpPr>
            <p:spPr>
              <a:xfrm>
                <a:off x="1294584" y="2859512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AF0F7C-4A6F-4EE8-ABD1-3581A7F25427}"/>
                  </a:ext>
                </a:extLst>
              </p:cNvPr>
              <p:cNvSpPr/>
              <p:nvPr/>
            </p:nvSpPr>
            <p:spPr>
              <a:xfrm>
                <a:off x="1383334" y="1312033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EB142D-9C2E-4506-AA8A-090448D6B5CD}"/>
                  </a:ext>
                </a:extLst>
              </p:cNvPr>
              <p:cNvSpPr/>
              <p:nvPr/>
            </p:nvSpPr>
            <p:spPr>
              <a:xfrm>
                <a:off x="1383334" y="4638516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300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3EBE50-7A35-44A8-B3B4-B8B83231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330"/>
          </a:xfrm>
        </p:spPr>
        <p:txBody>
          <a:bodyPr/>
          <a:lstStyle/>
          <a:p>
            <a:r>
              <a:rPr lang="en-US" dirty="0"/>
              <a:t>[Image 1.2] Greta Thunberg speaks at a Fridays for Future demonstration in Berlin, demanding action for climate change.</a:t>
            </a:r>
            <a:br>
              <a:rPr lang="en-US" dirty="0"/>
            </a:br>
            <a:r>
              <a:rPr lang="en-US" dirty="0"/>
              <a:t>Source: Panther Media GmbH / </a:t>
            </a:r>
            <a:r>
              <a:rPr lang="en-US" dirty="0" err="1"/>
              <a:t>Alamy</a:t>
            </a:r>
            <a:r>
              <a:rPr lang="en-US" dirty="0"/>
              <a:t> Stock Photo</a:t>
            </a:r>
            <a:br>
              <a:rPr lang="en-US" dirty="0"/>
            </a:br>
            <a:endParaRPr lang="en-CA" dirty="0"/>
          </a:p>
        </p:txBody>
      </p:sp>
      <p:grpSp>
        <p:nvGrpSpPr>
          <p:cNvPr id="12" name="Group 11" descr="Alternative text to come">
            <a:extLst>
              <a:ext uri="{FF2B5EF4-FFF2-40B4-BE49-F238E27FC236}">
                <a16:creationId xmlns:a16="http://schemas.microsoft.com/office/drawing/2014/main" id="{D3C6E6B8-998D-4EF0-9D1E-A354F23C02E3}"/>
              </a:ext>
            </a:extLst>
          </p:cNvPr>
          <p:cNvGrpSpPr/>
          <p:nvPr/>
        </p:nvGrpSpPr>
        <p:grpSpPr>
          <a:xfrm>
            <a:off x="2062162" y="1209058"/>
            <a:ext cx="9255898" cy="5343525"/>
            <a:chOff x="2062162" y="1209058"/>
            <a:chExt cx="9255898" cy="5343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CBB469-BE39-463B-8755-D94DF7831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162" y="1209058"/>
              <a:ext cx="8067675" cy="534352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D32F10-A89C-4610-9EA2-683447BC5585}"/>
                </a:ext>
              </a:extLst>
            </p:cNvPr>
            <p:cNvGrpSpPr/>
            <p:nvPr/>
          </p:nvGrpSpPr>
          <p:grpSpPr>
            <a:xfrm>
              <a:off x="2062162" y="1613247"/>
              <a:ext cx="9255898" cy="4342146"/>
              <a:chOff x="1294584" y="1312033"/>
              <a:chExt cx="9255898" cy="434214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70D842-5B6A-46D1-9C12-E01A30EE2C72}"/>
                  </a:ext>
                </a:extLst>
              </p:cNvPr>
              <p:cNvSpPr/>
              <p:nvPr/>
            </p:nvSpPr>
            <p:spPr>
              <a:xfrm>
                <a:off x="1294584" y="2859512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3982EA3-CD32-46A6-8589-76C489BB3A05}"/>
                  </a:ext>
                </a:extLst>
              </p:cNvPr>
              <p:cNvSpPr/>
              <p:nvPr/>
            </p:nvSpPr>
            <p:spPr>
              <a:xfrm>
                <a:off x="1383334" y="1312033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BBA02E-E0C6-49F5-8C18-D5130AD925F2}"/>
                  </a:ext>
                </a:extLst>
              </p:cNvPr>
              <p:cNvSpPr/>
              <p:nvPr/>
            </p:nvSpPr>
            <p:spPr>
              <a:xfrm>
                <a:off x="1383334" y="4638516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257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D067FA-4AD2-4230-AE07-6354E1D7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</p:spPr>
        <p:txBody>
          <a:bodyPr/>
          <a:lstStyle/>
          <a:p>
            <a:r>
              <a:rPr lang="en-US" dirty="0"/>
              <a:t>[Image 1.3] A Black Lives Matter protest in Toronto, Ontario. Source: </a:t>
            </a:r>
            <a:r>
              <a:rPr lang="en-US" dirty="0" err="1"/>
              <a:t>NixZ</a:t>
            </a:r>
            <a:r>
              <a:rPr lang="en-US" dirty="0"/>
              <a:t>/Shutterstock</a:t>
            </a:r>
            <a:endParaRPr lang="en-CA" dirty="0"/>
          </a:p>
        </p:txBody>
      </p:sp>
      <p:grpSp>
        <p:nvGrpSpPr>
          <p:cNvPr id="12" name="Group 11" descr="Alternative text to come">
            <a:extLst>
              <a:ext uri="{FF2B5EF4-FFF2-40B4-BE49-F238E27FC236}">
                <a16:creationId xmlns:a16="http://schemas.microsoft.com/office/drawing/2014/main" id="{22D8F2F1-63D1-411D-8BD8-3EBB02E1156B}"/>
              </a:ext>
            </a:extLst>
          </p:cNvPr>
          <p:cNvGrpSpPr/>
          <p:nvPr/>
        </p:nvGrpSpPr>
        <p:grpSpPr>
          <a:xfrm>
            <a:off x="1294584" y="566737"/>
            <a:ext cx="9255898" cy="6004925"/>
            <a:chOff x="1294584" y="566737"/>
            <a:chExt cx="9255898" cy="6004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BEBD95-4035-47BD-8864-E01362D37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538" y="566737"/>
              <a:ext cx="8372924" cy="600492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4C3E9E-59C1-4C1F-B2BC-7015A25EA049}"/>
                </a:ext>
              </a:extLst>
            </p:cNvPr>
            <p:cNvGrpSpPr/>
            <p:nvPr/>
          </p:nvGrpSpPr>
          <p:grpSpPr>
            <a:xfrm>
              <a:off x="1294584" y="1312033"/>
              <a:ext cx="9255898" cy="4342146"/>
              <a:chOff x="1294584" y="1312033"/>
              <a:chExt cx="9255898" cy="434214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7CAC12-B25D-493D-AA02-A0DB9DC3042C}"/>
                  </a:ext>
                </a:extLst>
              </p:cNvPr>
              <p:cNvSpPr/>
              <p:nvPr/>
            </p:nvSpPr>
            <p:spPr>
              <a:xfrm>
                <a:off x="1294584" y="2859512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B47EF5-5743-4DD9-B54D-FB951C8BADC2}"/>
                  </a:ext>
                </a:extLst>
              </p:cNvPr>
              <p:cNvSpPr/>
              <p:nvPr/>
            </p:nvSpPr>
            <p:spPr>
              <a:xfrm>
                <a:off x="1383334" y="1312033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90BACB-0C8D-46A2-8B9A-0A56A83DE05B}"/>
                  </a:ext>
                </a:extLst>
              </p:cNvPr>
              <p:cNvSpPr/>
              <p:nvPr/>
            </p:nvSpPr>
            <p:spPr>
              <a:xfrm>
                <a:off x="1383334" y="4638516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868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</p:spPr>
        <p:txBody>
          <a:bodyPr/>
          <a:lstStyle/>
          <a:p>
            <a:r>
              <a:rPr lang="en-US" dirty="0"/>
              <a:t>[Image 1.4] French philosopher and social theorist Michel Foucault. Source: INTERFOTO / </a:t>
            </a:r>
            <a:r>
              <a:rPr lang="en-US" dirty="0" err="1"/>
              <a:t>Alamy</a:t>
            </a:r>
            <a:r>
              <a:rPr lang="en-US" dirty="0"/>
              <a:t> Stock Photo</a:t>
            </a:r>
          </a:p>
        </p:txBody>
      </p:sp>
      <p:grpSp>
        <p:nvGrpSpPr>
          <p:cNvPr id="11" name="Group 10" descr="Alternative text to come">
            <a:extLst>
              <a:ext uri="{FF2B5EF4-FFF2-40B4-BE49-F238E27FC236}">
                <a16:creationId xmlns:a16="http://schemas.microsoft.com/office/drawing/2014/main" id="{0356745F-E321-439C-A781-A0B43FF0DEEA}"/>
              </a:ext>
            </a:extLst>
          </p:cNvPr>
          <p:cNvGrpSpPr/>
          <p:nvPr/>
        </p:nvGrpSpPr>
        <p:grpSpPr>
          <a:xfrm>
            <a:off x="1294584" y="548640"/>
            <a:ext cx="9255898" cy="6115722"/>
            <a:chOff x="1294584" y="548640"/>
            <a:chExt cx="9255898" cy="61157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5F0F75-33CD-4AB9-93E5-E5DDD161C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6783" y="548640"/>
              <a:ext cx="4477293" cy="6115722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85B91A-D832-4B10-BF76-4DB72363FAF1}"/>
                </a:ext>
              </a:extLst>
            </p:cNvPr>
            <p:cNvGrpSpPr/>
            <p:nvPr/>
          </p:nvGrpSpPr>
          <p:grpSpPr>
            <a:xfrm>
              <a:off x="1294584" y="1312033"/>
              <a:ext cx="9255898" cy="4342146"/>
              <a:chOff x="1294584" y="1312033"/>
              <a:chExt cx="9255898" cy="434214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05C2DFA-7CEB-4B93-9711-D432462E487A}"/>
                  </a:ext>
                </a:extLst>
              </p:cNvPr>
              <p:cNvSpPr/>
              <p:nvPr/>
            </p:nvSpPr>
            <p:spPr>
              <a:xfrm>
                <a:off x="1294584" y="2859512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46C7AB-ACC7-42BB-9556-0FF75E842980}"/>
                  </a:ext>
                </a:extLst>
              </p:cNvPr>
              <p:cNvSpPr/>
              <p:nvPr/>
            </p:nvSpPr>
            <p:spPr>
              <a:xfrm>
                <a:off x="1383334" y="1312033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C07EA0-1A94-4212-924A-8E37101003CA}"/>
                  </a:ext>
                </a:extLst>
              </p:cNvPr>
              <p:cNvSpPr/>
              <p:nvPr/>
            </p:nvSpPr>
            <p:spPr>
              <a:xfrm>
                <a:off x="1383334" y="4638516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367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C05C0E-A15E-4548-86EB-2B35063A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</p:spPr>
        <p:txBody>
          <a:bodyPr/>
          <a:lstStyle/>
          <a:p>
            <a:r>
              <a:rPr lang="en-US" dirty="0"/>
              <a:t>[Image 1.5] A woman receives a vaccine at a clinic in Ottawa, Ontario. Source: REUTERS / </a:t>
            </a:r>
            <a:r>
              <a:rPr lang="en-US" dirty="0" err="1"/>
              <a:t>Alamy</a:t>
            </a:r>
            <a:r>
              <a:rPr lang="en-US" dirty="0"/>
              <a:t> Stock Photo</a:t>
            </a:r>
            <a:endParaRPr lang="en-CA" dirty="0"/>
          </a:p>
        </p:txBody>
      </p:sp>
      <p:grpSp>
        <p:nvGrpSpPr>
          <p:cNvPr id="12" name="Group 11" descr="Alternative text to come">
            <a:extLst>
              <a:ext uri="{FF2B5EF4-FFF2-40B4-BE49-F238E27FC236}">
                <a16:creationId xmlns:a16="http://schemas.microsoft.com/office/drawing/2014/main" id="{02F7E45E-A336-4594-B5C0-BB42F381AC7B}"/>
              </a:ext>
            </a:extLst>
          </p:cNvPr>
          <p:cNvGrpSpPr/>
          <p:nvPr/>
        </p:nvGrpSpPr>
        <p:grpSpPr>
          <a:xfrm>
            <a:off x="1294584" y="793039"/>
            <a:ext cx="9255898" cy="5704579"/>
            <a:chOff x="1294584" y="793039"/>
            <a:chExt cx="9255898" cy="5704579"/>
          </a:xfrm>
        </p:grpSpPr>
        <p:pic>
          <p:nvPicPr>
            <p:cNvPr id="5" name="Picture 4" descr="Alternative text to come">
              <a:extLst>
                <a:ext uri="{FF2B5EF4-FFF2-40B4-BE49-F238E27FC236}">
                  <a16:creationId xmlns:a16="http://schemas.microsoft.com/office/drawing/2014/main" id="{4CAA6AFC-DD32-4402-9370-0BC5C7784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7342" y="793039"/>
              <a:ext cx="8577315" cy="570457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8A54FF-65F2-4DE7-B832-6F89B3968BB1}"/>
                </a:ext>
              </a:extLst>
            </p:cNvPr>
            <p:cNvGrpSpPr/>
            <p:nvPr/>
          </p:nvGrpSpPr>
          <p:grpSpPr>
            <a:xfrm>
              <a:off x="1294584" y="1312033"/>
              <a:ext cx="9255898" cy="4342146"/>
              <a:chOff x="1294584" y="1312033"/>
              <a:chExt cx="9255898" cy="434214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E8288A6-12FB-43BD-8AD5-795353F4623A}"/>
                  </a:ext>
                </a:extLst>
              </p:cNvPr>
              <p:cNvSpPr/>
              <p:nvPr/>
            </p:nvSpPr>
            <p:spPr>
              <a:xfrm>
                <a:off x="1294584" y="2859512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39C599-998E-424B-8C17-4905094D9AA5}"/>
                  </a:ext>
                </a:extLst>
              </p:cNvPr>
              <p:cNvSpPr/>
              <p:nvPr/>
            </p:nvSpPr>
            <p:spPr>
              <a:xfrm>
                <a:off x="1383334" y="1312033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59276F0-5B55-4D47-A19A-360C1138631C}"/>
                  </a:ext>
                </a:extLst>
              </p:cNvPr>
              <p:cNvSpPr/>
              <p:nvPr/>
            </p:nvSpPr>
            <p:spPr>
              <a:xfrm>
                <a:off x="1383334" y="4638516"/>
                <a:ext cx="916714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600" normalizeH="0" baseline="0" noProof="0" dirty="0">
                    <a:ln w="9525">
                      <a:noFill/>
                      <a:prstDash val="solid"/>
                    </a:ln>
                    <a:solidFill>
                      <a:prstClr val="white">
                        <a:alpha val="69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DRAFT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6858622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7B1EB30-3ADC-469C-A3E1-2CDE7A2AB996}" vid="{13131A9E-ECB2-4DCA-8240-A54DC39B6D23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7B1EB30-3ADC-469C-A3E1-2CDE7A2AB996}" vid="{07371BA2-3218-4E23-961A-2B9DDBE95E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176</Words>
  <Application>Microsoft Office PowerPoint</Application>
  <PresentationFormat>Widescreen</PresentationFormat>
  <Paragraphs>25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Text Content Templates</vt:lpstr>
      <vt:lpstr>Figure-Only Templates</vt:lpstr>
      <vt:lpstr>Critical Concepts: An Introduction to Politics</vt:lpstr>
      <vt:lpstr>[Image 1.1] North Korea is an example of a totalitarian state that prohibits political opposition, controls the daily lives of its citizens, and demands complete obedience to its “Great Leader” Kim Jong-un Source: Pictorial Press Ltd / Alamy Stock Photo</vt:lpstr>
      <vt:lpstr>[Image 1.2] Greta Thunberg speaks at a Fridays for Future demonstration in Berlin, demanding action for climate change. Source: Panther Media GmbH / Alamy Stock Photo </vt:lpstr>
      <vt:lpstr>[Image 1.3] A Black Lives Matter protest in Toronto, Ontario. Source: NixZ/Shutterstock</vt:lpstr>
      <vt:lpstr>[Image 1.4] French philosopher and social theorist Michel Foucault. Source: INTERFOTO / Alamy Stock Photo</vt:lpstr>
      <vt:lpstr>[Image 1.5] A woman receives a vaccine at a clinic in Ottawa, Ontario. Source: REUTERS / Alamy Stock Photo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Concepts: An Introduction to Politics</dc:title>
  <dc:creator>Makalah Moore</dc:creator>
  <cp:lastModifiedBy>Makalah Moore</cp:lastModifiedBy>
  <cp:revision>1</cp:revision>
  <dcterms:created xsi:type="dcterms:W3CDTF">2022-07-28T19:18:57Z</dcterms:created>
  <dcterms:modified xsi:type="dcterms:W3CDTF">2022-07-28T19:22:14Z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2022-07-28T19:18:57Z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59b95a11-0b46-4811-b822-06d127f80e61</vt:lpwstr>
  </property>
  <property fmtid="{D5CDD505-2E9C-101B-9397-08002B2CF9AE}" pid="8" name="MSIP_Label_be5cb09a-2992-49d6-8ac9-5f63e7b1ad2f_ContentBits">
    <vt:lpwstr>0</vt:lpwstr>
  </property>
</Properties>
</file>