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69" r:id="rId5"/>
  </p:sldMasterIdLst>
  <p:notesMasterIdLst>
    <p:notesMasterId r:id="rId59"/>
  </p:notesMasterIdLst>
  <p:handoutMasterIdLst>
    <p:handoutMasterId r:id="rId60"/>
  </p:handoutMasterIdLst>
  <p:sldIdLst>
    <p:sldId id="356" r:id="rId6"/>
    <p:sldId id="357" r:id="rId7"/>
    <p:sldId id="358" r:id="rId8"/>
    <p:sldId id="359" r:id="rId9"/>
    <p:sldId id="360" r:id="rId10"/>
    <p:sldId id="361" r:id="rId11"/>
    <p:sldId id="363" r:id="rId12"/>
    <p:sldId id="364" r:id="rId13"/>
    <p:sldId id="365" r:id="rId14"/>
    <p:sldId id="366" r:id="rId15"/>
    <p:sldId id="367"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OWELL, Molly" initials="CM" lastIdx="1" clrIdx="0">
    <p:extLst>
      <p:ext uri="{19B8F6BF-5375-455C-9EA6-DF929625EA0E}">
        <p15:presenceInfo xmlns:p15="http://schemas.microsoft.com/office/powerpoint/2012/main" userId="S::Molly.Crowell@oup.com::3dc36b61-f4f7-4ee7-b31d-fc3767445f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77616" autoAdjust="0"/>
  </p:normalViewPr>
  <p:slideViewPr>
    <p:cSldViewPr snapToGrid="0" snapToObjects="1">
      <p:cViewPr varScale="1">
        <p:scale>
          <a:sx n="67" d="100"/>
          <a:sy n="67" d="100"/>
        </p:scale>
        <p:origin x="1526" y="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1" d="100"/>
          <a:sy n="91" d="100"/>
        </p:scale>
        <p:origin x="177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12/17/2021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12/17/2021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Myriad Pro"/>
              </a:rPr>
              <a:t>FIGURE 12.8 </a:t>
            </a:r>
            <a:r>
              <a:rPr lang="en-US" sz="1800" b="0" i="0" u="none" strike="noStrike" baseline="0" dirty="0">
                <a:solidFill>
                  <a:srgbClr val="000000"/>
                </a:solidFill>
                <a:latin typeface="Myriad Pro"/>
              </a:rPr>
              <a:t>Hyde Park’s 57th Street Art Fair, 5 June 2011. (393Edge Photographer)</a:t>
            </a:r>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423292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566551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12.9 </a:t>
            </a:r>
            <a:r>
              <a:rPr lang="en-US" sz="1800" b="0" i="0" u="none" strike="noStrike" baseline="0" dirty="0">
                <a:solidFill>
                  <a:srgbClr val="000000"/>
                </a:solidFill>
                <a:latin typeface="Myriad Pro"/>
              </a:rPr>
              <a:t>Paseo Arts District, Oklahoma City, OK. Photograph by MARELBU. Courtesy of the Paseo Artist Association.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100171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12.10 </a:t>
            </a:r>
            <a:r>
              <a:rPr lang="en-US" sz="1800" b="0" i="0" u="none" strike="noStrike" baseline="0" dirty="0">
                <a:solidFill>
                  <a:srgbClr val="000000"/>
                </a:solidFill>
                <a:latin typeface="Myriad Pro"/>
              </a:rPr>
              <a:t>Master Printer Fred Liang at work in the Fine Arts Work Center’s Michael Mazur Print Studio, Provincetown, MA. Courtesy of the Fine Arts Work Center in Provincetown </a:t>
            </a:r>
            <a:endParaRPr lang="en-US" sz="1200" dirty="0">
              <a:effectLst/>
              <a:latin typeface="Times New Roman" panose="02020603050405020304" pitchFamily="18"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2130190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12.11 </a:t>
            </a:r>
            <a:r>
              <a:rPr lang="en-US" sz="1800" b="0" i="0" u="none" strike="noStrike" baseline="0" dirty="0" err="1">
                <a:solidFill>
                  <a:srgbClr val="000000"/>
                </a:solidFill>
                <a:latin typeface="Myriad Pro"/>
              </a:rPr>
              <a:t>iBakery</a:t>
            </a:r>
            <a:r>
              <a:rPr lang="en-US" sz="1800" b="0" i="0" u="none" strike="noStrike" baseline="0" dirty="0">
                <a:solidFill>
                  <a:srgbClr val="000000"/>
                </a:solidFill>
                <a:latin typeface="Myriad Pro"/>
              </a:rPr>
              <a:t> Gallery Cafe at Tung Wah Hospital, 2012. Photograph by Wong35Lau27.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129174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2252551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12.12 </a:t>
            </a:r>
            <a:r>
              <a:rPr lang="en-US" sz="1800" b="0" i="0" u="none" strike="noStrike" baseline="0" dirty="0">
                <a:solidFill>
                  <a:srgbClr val="000000"/>
                </a:solidFill>
                <a:latin typeface="Myriad Pro"/>
              </a:rPr>
              <a:t>Unknown artist, </a:t>
            </a:r>
            <a:r>
              <a:rPr lang="en-US" sz="1800" b="0" i="1" u="none" strike="noStrike" baseline="0" dirty="0">
                <a:solidFill>
                  <a:srgbClr val="000000"/>
                </a:solidFill>
                <a:latin typeface="Myriad Pro"/>
              </a:rPr>
              <a:t>Only You</a:t>
            </a:r>
            <a:r>
              <a:rPr lang="en-US" sz="1800" b="0" i="0" u="none" strike="noStrike" baseline="0" dirty="0">
                <a:solidFill>
                  <a:srgbClr val="000000"/>
                </a:solidFill>
                <a:latin typeface="Myriad Pro"/>
              </a:rPr>
              <a:t>, date unknown. Donner Pass, California. Photograph by Deanne </a:t>
            </a:r>
            <a:r>
              <a:rPr lang="en-US" sz="1800" b="0" i="0" u="none" strike="noStrike" baseline="0" dirty="0" err="1">
                <a:solidFill>
                  <a:srgbClr val="000000"/>
                </a:solidFill>
                <a:latin typeface="Myriad Pro"/>
              </a:rPr>
              <a:t>Beausoleil</a:t>
            </a:r>
            <a:r>
              <a:rPr lang="en-US" sz="1800" b="0" i="0" u="none" strike="noStrike" baseline="0" dirty="0">
                <a:solidFill>
                  <a:srgbClr val="000000"/>
                </a:solidFill>
                <a:latin typeface="Myriad Pro"/>
              </a:rPr>
              <a:t>.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401053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0" u="none" strike="noStrike" baseline="0" dirty="0">
                <a:solidFill>
                  <a:srgbClr val="000000"/>
                </a:solidFill>
                <a:latin typeface="Myriad Pro"/>
              </a:rPr>
              <a:t>FIGURE 12.13 </a:t>
            </a:r>
            <a:r>
              <a:rPr lang="en-US" sz="1800" b="0" i="0" u="none" strike="noStrike" baseline="0" dirty="0">
                <a:solidFill>
                  <a:srgbClr val="000000"/>
                </a:solidFill>
                <a:latin typeface="Myriad Pro"/>
              </a:rPr>
              <a:t>Diane Jacobs’s residency studio at Pine Meadow Ranch in Sisters, Oregon. Photograph by Diane Jacobs.</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3938091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0" u="none" strike="noStrike" baseline="0" dirty="0">
                <a:solidFill>
                  <a:srgbClr val="000000"/>
                </a:solidFill>
                <a:latin typeface="Myriad Pro"/>
              </a:rPr>
              <a:t>FIGURE 12.14 </a:t>
            </a:r>
            <a:r>
              <a:rPr lang="en-US" sz="1800" b="0" i="0" u="none" strike="noStrike" baseline="0" dirty="0">
                <a:solidFill>
                  <a:srgbClr val="000000"/>
                </a:solidFill>
                <a:latin typeface="Myriad Pro"/>
              </a:rPr>
              <a:t>Diane Jacobs, </a:t>
            </a:r>
            <a:r>
              <a:rPr lang="en-US" sz="1800" b="0" i="1" u="none" strike="noStrike" baseline="0" dirty="0">
                <a:solidFill>
                  <a:srgbClr val="000000"/>
                </a:solidFill>
                <a:latin typeface="Myriad Pro"/>
              </a:rPr>
              <a:t>Nourish </a:t>
            </a:r>
            <a:r>
              <a:rPr lang="en-US" sz="1800" b="0" i="0" u="none" strike="noStrike" baseline="0" dirty="0">
                <a:solidFill>
                  <a:srgbClr val="000000"/>
                </a:solidFill>
                <a:latin typeface="Myriad Pro"/>
              </a:rPr>
              <a:t>(details), 2012. Letterpress printed reduction linoleum and woodblocks, pressure printing, polymer plates, handset title page and colophon, bamboo box, </a:t>
            </a:r>
            <a:r>
              <a:rPr lang="en-US" sz="1800" b="0" i="0" u="none" strike="noStrike" baseline="0" dirty="0" err="1">
                <a:solidFill>
                  <a:srgbClr val="000000"/>
                </a:solidFill>
                <a:latin typeface="Myriad Pro"/>
              </a:rPr>
              <a:t>gampi</a:t>
            </a:r>
            <a:r>
              <a:rPr lang="en-US" sz="1800" b="0" i="0" u="none" strike="noStrike" baseline="0" dirty="0">
                <a:solidFill>
                  <a:srgbClr val="000000"/>
                </a:solidFill>
                <a:latin typeface="Myriad Pro"/>
              </a:rPr>
              <a:t> paper, wool felt, cast paper pulp, porcelain, 8 × 8 × 2. Courtesy of the artist.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730548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205880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1241811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3206693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12.15 </a:t>
            </a:r>
            <a:r>
              <a:rPr lang="en-US" sz="1800" b="0" i="0" u="none" strike="noStrike" baseline="0" dirty="0">
                <a:solidFill>
                  <a:srgbClr val="000000"/>
                </a:solidFill>
                <a:latin typeface="Myriad Pro"/>
              </a:rPr>
              <a:t>Ogilvy &amp; Mather, Lisbon, Portugal, </a:t>
            </a:r>
            <a:r>
              <a:rPr lang="en-US" sz="1800" b="0" i="1" u="none" strike="noStrike" baseline="0" dirty="0" err="1">
                <a:solidFill>
                  <a:srgbClr val="000000"/>
                </a:solidFill>
                <a:latin typeface="Myriad Pro"/>
              </a:rPr>
              <a:t>Correio</a:t>
            </a:r>
            <a:r>
              <a:rPr lang="en-US" sz="1800" b="0" i="1" u="none" strike="noStrike" baseline="0" dirty="0">
                <a:solidFill>
                  <a:srgbClr val="000000"/>
                </a:solidFill>
                <a:latin typeface="Myriad Pro"/>
              </a:rPr>
              <a:t> da </a:t>
            </a:r>
            <a:r>
              <a:rPr lang="en-US" sz="1800" b="0" i="1" u="none" strike="noStrike" baseline="0" dirty="0" err="1">
                <a:solidFill>
                  <a:srgbClr val="000000"/>
                </a:solidFill>
                <a:latin typeface="Myriad Pro"/>
              </a:rPr>
              <a:t>Manhã</a:t>
            </a:r>
            <a:r>
              <a:rPr lang="en-US" sz="1800" b="0" i="1" u="none" strike="noStrike" baseline="0" dirty="0">
                <a:solidFill>
                  <a:srgbClr val="000000"/>
                </a:solidFill>
                <a:latin typeface="Myriad Pro"/>
              </a:rPr>
              <a:t> English Course “</a:t>
            </a:r>
            <a:r>
              <a:rPr lang="en-US" sz="1800" b="0" i="1" u="none" strike="noStrike" baseline="0" dirty="0" err="1">
                <a:solidFill>
                  <a:srgbClr val="000000"/>
                </a:solidFill>
                <a:latin typeface="Myriad Pro"/>
              </a:rPr>
              <a:t>Inglês</a:t>
            </a:r>
            <a:r>
              <a:rPr lang="en-US" sz="1800" b="0" i="1" u="none" strike="noStrike" baseline="0" dirty="0">
                <a:solidFill>
                  <a:srgbClr val="000000"/>
                </a:solidFill>
                <a:latin typeface="Myriad Pro"/>
              </a:rPr>
              <a:t> Total”: Release your English</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2016. </a:t>
            </a:r>
            <a:r>
              <a:rPr lang="en-US" sz="1800" b="0" i="0" u="none" strike="noStrike" baseline="0" dirty="0">
                <a:solidFill>
                  <a:srgbClr val="000000"/>
                </a:solidFill>
                <a:latin typeface="Myriad Pro"/>
              </a:rPr>
              <a:t>Creative Director: Jorge Coelho. Art Director: Carlos Costa. Copywriter: Tiago Pereira. Illustrator: </a:t>
            </a:r>
            <a:r>
              <a:rPr lang="en-US" sz="1800" b="0" i="0" u="none" strike="noStrike" baseline="0" dirty="0" err="1">
                <a:solidFill>
                  <a:srgbClr val="000000"/>
                </a:solidFill>
                <a:latin typeface="Myriad Pro"/>
              </a:rPr>
              <a:t>Hélder</a:t>
            </a:r>
            <a:r>
              <a:rPr lang="en-US" sz="1800" b="0" i="0" u="none" strike="noStrike" baseline="0" dirty="0">
                <a:solidFill>
                  <a:srgbClr val="000000"/>
                </a:solidFill>
                <a:latin typeface="Myriad Pro"/>
              </a:rPr>
              <a:t> Oliveira. </a:t>
            </a:r>
            <a:endParaRPr lang="en-US" sz="1200" i="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3973570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12.16 </a:t>
            </a:r>
            <a:r>
              <a:rPr lang="en-US" sz="1800" b="0" i="0" u="none" strike="noStrike" baseline="0" dirty="0">
                <a:solidFill>
                  <a:srgbClr val="000000"/>
                </a:solidFill>
                <a:latin typeface="Myriad Pro"/>
              </a:rPr>
              <a:t>J. Howard Miller, “We Can Do It!” [Westinghouse poster used by the War Production Coordinating Committee], ca. 1942–45. U.S. National Archives and Records Administration.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781338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0" u="none" strike="noStrike" baseline="0" dirty="0">
                <a:solidFill>
                  <a:srgbClr val="000000"/>
                </a:solidFill>
                <a:latin typeface="Myriad Pro"/>
              </a:rPr>
              <a:t>FIGURE 12.17 </a:t>
            </a:r>
            <a:r>
              <a:rPr lang="en-US" sz="1800" b="0" i="0" u="none" strike="noStrike" baseline="0" dirty="0">
                <a:solidFill>
                  <a:srgbClr val="000000"/>
                </a:solidFill>
                <a:latin typeface="Myriad Pro"/>
              </a:rPr>
              <a:t>Shepard Fairey, </a:t>
            </a:r>
            <a:r>
              <a:rPr lang="en-US" sz="1800" b="0" i="1" u="none" strike="noStrike" baseline="0" dirty="0">
                <a:solidFill>
                  <a:srgbClr val="000000"/>
                </a:solidFill>
                <a:latin typeface="Myriad Pro"/>
              </a:rPr>
              <a:t>Obey Icon Face</a:t>
            </a:r>
            <a:r>
              <a:rPr lang="en-US" sz="1800" b="0" i="0" u="none" strike="noStrike" baseline="0" dirty="0">
                <a:solidFill>
                  <a:srgbClr val="000000"/>
                </a:solidFill>
                <a:latin typeface="Myriad Pro"/>
              </a:rPr>
              <a:t>, 1989. Digital file used for poster, sticker, and stencil production. Courtesy of the artist.</a:t>
            </a:r>
          </a:p>
          <a:p>
            <a:pPr marL="0" marR="0">
              <a:lnSpc>
                <a:spcPct val="115000"/>
              </a:lnSpc>
              <a:spcBef>
                <a:spcPts val="0"/>
              </a:spcBef>
              <a:spcAft>
                <a:spcPts val="0"/>
              </a:spcAft>
            </a:pPr>
            <a:r>
              <a:rPr lang="en-US" sz="1800" b="1" i="0" u="none" strike="noStrike" baseline="0" dirty="0">
                <a:solidFill>
                  <a:srgbClr val="000000"/>
                </a:solidFill>
                <a:latin typeface="Myriad Pro"/>
              </a:rPr>
              <a:t>FIGURE 12.18 </a:t>
            </a:r>
            <a:r>
              <a:rPr lang="en-US" sz="1800" b="0" i="0" u="none" strike="noStrike" baseline="0" dirty="0">
                <a:solidFill>
                  <a:srgbClr val="000000"/>
                </a:solidFill>
                <a:latin typeface="Myriad Pro"/>
              </a:rPr>
              <a:t>Shepard Fairey, </a:t>
            </a:r>
            <a:r>
              <a:rPr lang="en-US" sz="1800" b="0" i="1" u="none" strike="noStrike" baseline="0" dirty="0">
                <a:solidFill>
                  <a:srgbClr val="000000"/>
                </a:solidFill>
                <a:latin typeface="Myriad Pro"/>
              </a:rPr>
              <a:t>OBAMA Hope</a:t>
            </a:r>
            <a:r>
              <a:rPr lang="en-US" sz="1800" b="0" i="0" u="none" strike="noStrike" baseline="0" dirty="0">
                <a:solidFill>
                  <a:srgbClr val="000000"/>
                </a:solidFill>
                <a:latin typeface="Myriad Pro"/>
              </a:rPr>
              <a:t>, 2008. Digital files used for poster, sticker, and stencil production. Courtesy of the artist.</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3516000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12.19 </a:t>
            </a:r>
            <a:r>
              <a:rPr lang="en-US" sz="1800" b="0" i="0" u="none" strike="noStrike" baseline="0" dirty="0">
                <a:solidFill>
                  <a:srgbClr val="000000"/>
                </a:solidFill>
                <a:latin typeface="Myriad Pro"/>
              </a:rPr>
              <a:t>Auguste Rodin, </a:t>
            </a:r>
            <a:r>
              <a:rPr lang="en-US" sz="1800" b="0" i="1" u="none" strike="noStrike" baseline="0" dirty="0">
                <a:solidFill>
                  <a:srgbClr val="000000"/>
                </a:solidFill>
                <a:latin typeface="Myriad Pro"/>
              </a:rPr>
              <a:t>The Thinker</a:t>
            </a:r>
            <a:r>
              <a:rPr lang="en-US" sz="1800" b="0" i="0" u="none" strike="noStrike" baseline="0" dirty="0">
                <a:solidFill>
                  <a:srgbClr val="000000"/>
                </a:solidFill>
                <a:latin typeface="Myriad Pro"/>
              </a:rPr>
              <a:t>, bronze. Model 1880, cast 1901, 28.25 × 14.3125 × 23.4375 in. Gift of Mrs. John W. Simpson. Courtesy of the National Gallery of Art, Washington, DC.</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2145155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826825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0" u="none" strike="noStrike" baseline="0" dirty="0">
                <a:solidFill>
                  <a:srgbClr val="000000"/>
                </a:solidFill>
                <a:latin typeface="Myriad Pro"/>
              </a:rPr>
              <a:t>FIGURE 12.20 </a:t>
            </a:r>
            <a:r>
              <a:rPr lang="en-US" sz="1800" b="0" i="0" u="none" strike="noStrike" baseline="0" dirty="0">
                <a:solidFill>
                  <a:srgbClr val="000000"/>
                </a:solidFill>
                <a:latin typeface="Myriad Pro"/>
              </a:rPr>
              <a:t>Lonelydinosaur.com, </a:t>
            </a:r>
            <a:r>
              <a:rPr lang="en-US" sz="1800" b="0" i="0" u="none" strike="noStrike" baseline="0" dirty="0" err="1">
                <a:solidFill>
                  <a:srgbClr val="000000"/>
                </a:solidFill>
                <a:latin typeface="Myriad Pro"/>
              </a:rPr>
              <a:t>Philosoraptor</a:t>
            </a:r>
            <a:r>
              <a:rPr lang="en-US" sz="1800" b="0" i="0" u="none" strike="noStrike" baseline="0" dirty="0">
                <a:solidFill>
                  <a:srgbClr val="000000"/>
                </a:solidFill>
                <a:latin typeface="Myriad Pro"/>
              </a:rPr>
              <a:t> meme, 2015. Digital image.</a:t>
            </a:r>
            <a:endParaRPr lang="en-US" sz="1200" i="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3648890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1342049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2037690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b="1" i="0" u="none" strike="noStrike" baseline="0" dirty="0">
                <a:solidFill>
                  <a:srgbClr val="000000"/>
                </a:solidFill>
                <a:latin typeface="Myriad Pro"/>
              </a:rPr>
              <a:t>FIGURE 12.21 </a:t>
            </a:r>
            <a:r>
              <a:rPr lang="en-US" sz="1800" b="0" i="0" u="none" strike="noStrike" baseline="0" dirty="0">
                <a:solidFill>
                  <a:srgbClr val="000000"/>
                </a:solidFill>
                <a:latin typeface="Myriad Pro"/>
              </a:rPr>
              <a:t>Reid Mosher, </a:t>
            </a:r>
            <a:r>
              <a:rPr lang="en-US" sz="1800" b="0" i="1" u="none" strike="noStrike" baseline="0" dirty="0">
                <a:solidFill>
                  <a:srgbClr val="000000"/>
                </a:solidFill>
                <a:latin typeface="Myriad Pro"/>
              </a:rPr>
              <a:t>Old House</a:t>
            </a:r>
            <a:r>
              <a:rPr lang="en-US" sz="1800" b="0" i="0" u="none" strike="noStrike" baseline="0" dirty="0">
                <a:solidFill>
                  <a:srgbClr val="000000"/>
                </a:solidFill>
                <a:latin typeface="Myriad Pro"/>
              </a:rPr>
              <a:t>, 2015. Crayon and ink on paper. 11 × 8.5 in. Refrigerator Gallery. Courtesy of the artist.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183797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1159480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1017653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b="1" i="0" u="none" strike="noStrike" baseline="0" dirty="0">
                <a:solidFill>
                  <a:srgbClr val="000000"/>
                </a:solidFill>
                <a:latin typeface="Myriad Pro"/>
              </a:rPr>
              <a:t>FIGURE 12.22 </a:t>
            </a:r>
            <a:r>
              <a:rPr lang="en-US" sz="1800" b="0" i="0" u="none" strike="noStrike" baseline="0" dirty="0">
                <a:solidFill>
                  <a:srgbClr val="000000"/>
                </a:solidFill>
                <a:latin typeface="Myriad Pro"/>
              </a:rPr>
              <a:t>Joanne M. Macdonald, </a:t>
            </a:r>
            <a:r>
              <a:rPr lang="en-US" sz="1800" b="0" i="1" u="none" strike="noStrike" baseline="0" dirty="0">
                <a:solidFill>
                  <a:srgbClr val="000000"/>
                </a:solidFill>
                <a:latin typeface="Myriad Pro"/>
              </a:rPr>
              <a:t>7 of 9: Sarah</a:t>
            </a:r>
            <a:r>
              <a:rPr lang="en-US" sz="1800" b="0" i="0" u="none" strike="noStrike" baseline="0" dirty="0">
                <a:solidFill>
                  <a:srgbClr val="000000"/>
                </a:solidFill>
                <a:latin typeface="Myriad Pro"/>
              </a:rPr>
              <a:t>, 2014. Pen on paper, 8.5 × 11, Collection of the artist.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3855217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0" u="none" strike="noStrike" baseline="0" dirty="0">
                <a:solidFill>
                  <a:srgbClr val="000000"/>
                </a:solidFill>
                <a:latin typeface="Myriad Pro"/>
              </a:rPr>
              <a:t>FIGURE 12.23 </a:t>
            </a:r>
            <a:r>
              <a:rPr lang="en-US" sz="1800" b="0" i="0" u="none" strike="noStrike" baseline="0" dirty="0">
                <a:solidFill>
                  <a:srgbClr val="000000"/>
                </a:solidFill>
                <a:latin typeface="Myriad Pro"/>
              </a:rPr>
              <a:t>Sanford H. Roth, Simon </a:t>
            </a:r>
            <a:r>
              <a:rPr lang="en-US" sz="1800" b="0" i="0" u="none" strike="noStrike" baseline="0" dirty="0" err="1">
                <a:solidFill>
                  <a:srgbClr val="000000"/>
                </a:solidFill>
                <a:latin typeface="Myriad Pro"/>
              </a:rPr>
              <a:t>Rodia</a:t>
            </a:r>
            <a:r>
              <a:rPr lang="en-US" sz="1800" b="0" i="0" u="none" strike="noStrike" baseline="0" dirty="0">
                <a:solidFill>
                  <a:srgbClr val="000000"/>
                </a:solidFill>
                <a:latin typeface="Myriad Pro"/>
              </a:rPr>
              <a:t>/Watts Towers, circa 1950. 2 1/4 in. negative. Beulah Roth Bequest (PhA.1993.9.12.12). Los Angeles County Museum of Art, Los Angeles, California. </a:t>
            </a:r>
          </a:p>
          <a:p>
            <a:pPr marL="0" marR="0">
              <a:lnSpc>
                <a:spcPct val="115000"/>
              </a:lnSpc>
              <a:spcBef>
                <a:spcPts val="0"/>
              </a:spcBef>
              <a:spcAft>
                <a:spcPts val="0"/>
              </a:spcAft>
            </a:pPr>
            <a:r>
              <a:rPr lang="en-US" sz="1800" b="1" i="0" u="none" strike="noStrike" baseline="0" dirty="0">
                <a:solidFill>
                  <a:srgbClr val="000000"/>
                </a:solidFill>
                <a:latin typeface="Myriad Pro"/>
              </a:rPr>
              <a:t>FIGURE 12.24 </a:t>
            </a:r>
            <a:r>
              <a:rPr lang="en-US" sz="1800" b="0" i="0" u="none" strike="noStrike" baseline="0" dirty="0">
                <a:solidFill>
                  <a:srgbClr val="000000"/>
                </a:solidFill>
                <a:latin typeface="Myriad Pro"/>
              </a:rPr>
              <a:t>Watts Towers on the 20th Anniversary of the 1965 riots, Los Angeles, California.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3810418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2422071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3412951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1740707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b="1" i="0" u="none" strike="noStrike" baseline="0" dirty="0">
                <a:solidFill>
                  <a:srgbClr val="000000"/>
                </a:solidFill>
                <a:latin typeface="Myriad Pro"/>
              </a:rPr>
              <a:t>FIGURE 12.25 </a:t>
            </a:r>
            <a:r>
              <a:rPr lang="en-US" sz="1800" b="0" i="0" u="none" strike="noStrike" baseline="0" dirty="0">
                <a:solidFill>
                  <a:srgbClr val="000000"/>
                </a:solidFill>
                <a:latin typeface="Myriad Pro"/>
              </a:rPr>
              <a:t>Veterans turn military uniforms into handmade paper in workshops led by Combat Paper at the USO Warrior and Family Center at Fort Belvoir. Image credit: Drew F. Cameron.</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2078197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12.26 </a:t>
            </a:r>
            <a:r>
              <a:rPr lang="en-US" sz="1800" b="0" i="1" u="none" strike="noStrike" baseline="0" dirty="0" err="1">
                <a:solidFill>
                  <a:srgbClr val="000000"/>
                </a:solidFill>
                <a:latin typeface="Myriad Pro"/>
              </a:rPr>
              <a:t>WaterFire</a:t>
            </a:r>
            <a:r>
              <a:rPr lang="en-US" sz="1800" b="0" i="0" u="none" strike="noStrike" baseline="0" dirty="0">
                <a:solidFill>
                  <a:srgbClr val="000000"/>
                </a:solidFill>
                <a:latin typeface="Myriad Pro"/>
              </a:rPr>
              <a:t>, 2018. Courtesy of </a:t>
            </a:r>
            <a:r>
              <a:rPr lang="en-US" sz="1800" b="0" i="0" u="none" strike="noStrike" baseline="0" dirty="0" err="1">
                <a:solidFill>
                  <a:srgbClr val="000000"/>
                </a:solidFill>
                <a:latin typeface="Myriad Pro"/>
              </a:rPr>
              <a:t>WaterFire</a:t>
            </a:r>
            <a:r>
              <a:rPr lang="en-US" sz="1800" b="0" i="0" u="none" strike="noStrike" baseline="0" dirty="0">
                <a:solidFill>
                  <a:srgbClr val="000000"/>
                </a:solidFill>
                <a:latin typeface="Myriad Pro"/>
              </a:rPr>
              <a:t> Providence. Photograph by John Nickerson. </a:t>
            </a:r>
            <a:endParaRPr lang="en-US" sz="1200" i="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132428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12.27 </a:t>
            </a:r>
            <a:r>
              <a:rPr lang="en-US" sz="1800" b="0" i="1" u="none" strike="noStrike" baseline="0" dirty="0">
                <a:solidFill>
                  <a:srgbClr val="000000"/>
                </a:solidFill>
                <a:latin typeface="Myriad Pro"/>
              </a:rPr>
              <a:t>Beacon of Hope</a:t>
            </a:r>
            <a:r>
              <a:rPr lang="en-US" sz="1800" b="0" i="0" u="none" strike="noStrike" baseline="0" dirty="0">
                <a:solidFill>
                  <a:srgbClr val="000000"/>
                </a:solidFill>
                <a:latin typeface="Myriad Pro"/>
              </a:rPr>
              <a:t>, 20 May 2020. Courtesy of </a:t>
            </a:r>
            <a:r>
              <a:rPr lang="en-US" sz="1800" b="0" i="0" u="none" strike="noStrike" baseline="0" dirty="0" err="1">
                <a:solidFill>
                  <a:srgbClr val="000000"/>
                </a:solidFill>
                <a:latin typeface="Myriad Pro"/>
              </a:rPr>
              <a:t>WaterFire</a:t>
            </a:r>
            <a:r>
              <a:rPr lang="en-US" sz="1800" b="0" i="0" u="none" strike="noStrike" baseline="0" dirty="0">
                <a:solidFill>
                  <a:srgbClr val="000000"/>
                </a:solidFill>
                <a:latin typeface="Myriad Pro"/>
              </a:rPr>
              <a:t> Providence. Photograph by Jeff Meunier.</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518785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12.28 </a:t>
            </a:r>
            <a:r>
              <a:rPr lang="en-US" sz="1800" b="0" i="0" u="none" strike="noStrike" baseline="0" dirty="0">
                <a:solidFill>
                  <a:srgbClr val="000000"/>
                </a:solidFill>
                <a:latin typeface="Myriad Pro"/>
              </a:rPr>
              <a:t>(a) Children paint ceramic leaves at the </a:t>
            </a:r>
            <a:r>
              <a:rPr lang="en-US" sz="1800" b="0" i="0" u="none" strike="noStrike" baseline="0" dirty="0" err="1">
                <a:solidFill>
                  <a:srgbClr val="000000"/>
                </a:solidFill>
                <a:latin typeface="Myriad Pro"/>
              </a:rPr>
              <a:t>Chemawa</a:t>
            </a:r>
            <a:r>
              <a:rPr lang="en-US" sz="1800" b="0" i="0" u="none" strike="noStrike" baseline="0" dirty="0">
                <a:solidFill>
                  <a:srgbClr val="000000"/>
                </a:solidFill>
                <a:latin typeface="Myriad Pro"/>
              </a:rPr>
              <a:t> Pow Wow as part of the Salem Peace Mosaic community art project in Salem, Oregon. Courtesy of Lynn Takata. Photograph by Frank Miller. (b) Community members participate in the creation of the Salem Peace Mosaic, YMCA building in Salem, Oregon. Courtesy of Lynn Takata. Photographs by Frank Miller.</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345409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1548991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12.29 </a:t>
            </a:r>
            <a:r>
              <a:rPr lang="en-US" sz="1800" b="0" i="0" u="none" strike="noStrike" baseline="0" dirty="0">
                <a:solidFill>
                  <a:srgbClr val="000000"/>
                </a:solidFill>
                <a:latin typeface="Myriad Pro"/>
              </a:rPr>
              <a:t>Rebecca Szeto, </a:t>
            </a:r>
            <a:r>
              <a:rPr lang="en-US" sz="1800" b="0" i="1" u="none" strike="noStrike" baseline="0" dirty="0">
                <a:solidFill>
                  <a:srgbClr val="000000"/>
                </a:solidFill>
                <a:latin typeface="Myriad Pro"/>
              </a:rPr>
              <a:t>Drawing Chair: Performance Piece for the Fidgety Child</a:t>
            </a:r>
            <a:r>
              <a:rPr lang="en-US" sz="1800" b="0" i="0" u="none" strike="noStrike" baseline="0" dirty="0">
                <a:solidFill>
                  <a:srgbClr val="000000"/>
                </a:solidFill>
                <a:latin typeface="Myriad Pro"/>
              </a:rPr>
              <a:t>, 2014. Graphite pencil leads, wood, metal, and Masonite, 20 × 11.5 × 11.5 in. Courtesy of the artist.</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4094977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0" u="none" strike="noStrike" baseline="0" dirty="0">
                <a:solidFill>
                  <a:srgbClr val="000000"/>
                </a:solidFill>
                <a:latin typeface="Myriad Pro"/>
              </a:rPr>
              <a:t>FIGURE 12.30 </a:t>
            </a:r>
            <a:r>
              <a:rPr lang="en-US" sz="1800" b="0" i="0" u="none" strike="noStrike" baseline="0" dirty="0">
                <a:solidFill>
                  <a:srgbClr val="000000"/>
                </a:solidFill>
                <a:latin typeface="Myriad Pro"/>
              </a:rPr>
              <a:t>Students drawing in an art class, Western High School, Washington, DC, 1899. Photograph by Frances Benjamin Johnston. Library of Congress Prints and Photographs Division Washington, DC.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2585202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3351889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3801221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75918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2468110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49325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12.1 </a:t>
            </a:r>
            <a:r>
              <a:rPr lang="en-US" sz="1800" b="0" i="1" u="none" strike="noStrike" baseline="0" dirty="0">
                <a:solidFill>
                  <a:srgbClr val="000000"/>
                </a:solidFill>
                <a:latin typeface="Myriad Pro"/>
              </a:rPr>
              <a:t>Our America: The Latino Presence in American Art</a:t>
            </a:r>
            <a:r>
              <a:rPr lang="en-US" sz="1800" b="0" i="0" u="none" strike="noStrike" baseline="0" dirty="0">
                <a:solidFill>
                  <a:srgbClr val="000000"/>
                </a:solidFill>
                <a:latin typeface="Myriad Pro"/>
              </a:rPr>
              <a:t>. October 2013–March 2014. Installation view at the Smithsonian American Art Museum, Washington, DC. Photograph by Amy Vaughters.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272198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0" u="none" strike="noStrike" baseline="0" dirty="0">
                <a:solidFill>
                  <a:srgbClr val="000000"/>
                </a:solidFill>
                <a:latin typeface="Myriad Pro"/>
              </a:rPr>
              <a:t>FIGURE 12.2 </a:t>
            </a:r>
            <a:r>
              <a:rPr lang="en-US" sz="1800" b="0" i="0" u="none" strike="noStrike" baseline="0" dirty="0">
                <a:solidFill>
                  <a:srgbClr val="000000"/>
                </a:solidFill>
                <a:latin typeface="Myriad Pro"/>
              </a:rPr>
              <a:t>North Gallery view of Anderson Museum of Contemporary Art featuring table by Michael </a:t>
            </a:r>
            <a:r>
              <a:rPr lang="en-US" sz="1800" b="0" i="0" u="none" strike="noStrike" baseline="0" dirty="0" err="1">
                <a:solidFill>
                  <a:srgbClr val="000000"/>
                </a:solidFill>
                <a:latin typeface="Myriad Pro"/>
              </a:rPr>
              <a:t>Beitz</a:t>
            </a:r>
            <a:r>
              <a:rPr lang="en-US" sz="1800" b="0" i="0" u="none" strike="noStrike" baseline="0" dirty="0">
                <a:solidFill>
                  <a:srgbClr val="000000"/>
                </a:solidFill>
                <a:latin typeface="Myriad Pro"/>
              </a:rPr>
              <a:t>, </a:t>
            </a:r>
            <a:r>
              <a:rPr lang="en-US" sz="1800" b="0" i="1" u="none" strike="noStrike" baseline="0" dirty="0">
                <a:solidFill>
                  <a:srgbClr val="000000"/>
                </a:solidFill>
                <a:latin typeface="Myriad Pro"/>
              </a:rPr>
              <a:t>Not Now</a:t>
            </a:r>
            <a:r>
              <a:rPr lang="en-US" sz="1800" b="0" i="0" u="none" strike="noStrike" baseline="0" dirty="0">
                <a:solidFill>
                  <a:srgbClr val="000000"/>
                </a:solidFill>
                <a:latin typeface="Myriad Pro"/>
              </a:rPr>
              <a:t>, 2014. Wood, 18 ft. long. Photo courtesy of the Anderson Museum of Contemporary Art, Roswell, New Mexico. </a:t>
            </a:r>
            <a:endParaRPr lang="en-US"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207536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12.3 </a:t>
            </a:r>
            <a:r>
              <a:rPr lang="en-US" sz="1800" b="0" i="0" u="none" strike="noStrike" baseline="0" dirty="0">
                <a:solidFill>
                  <a:srgbClr val="000000"/>
                </a:solidFill>
                <a:latin typeface="Myriad Pro"/>
              </a:rPr>
              <a:t>The New Mexico Museum of Modern Art on September 13, 2008, in Santa Fe, New Mexico. Santa Fe is known for its association with ancient Indigenous culture and architecture and is a popular tourist destination and a world-renowned center for painting, sculpture, and photography. Nina </a:t>
            </a:r>
            <a:r>
              <a:rPr lang="en-US" sz="1800" b="0" i="0" u="none" strike="noStrike" baseline="0" dirty="0" err="1">
                <a:solidFill>
                  <a:srgbClr val="000000"/>
                </a:solidFill>
                <a:latin typeface="Myriad Pro"/>
              </a:rPr>
              <a:t>Raingold</a:t>
            </a:r>
            <a:r>
              <a:rPr lang="en-US" sz="1800" b="0" i="0" u="none" strike="noStrike" baseline="0" dirty="0">
                <a:solidFill>
                  <a:srgbClr val="000000"/>
                </a:solidFill>
                <a:latin typeface="Myriad Pro"/>
              </a:rPr>
              <a:t>/Getty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12.4 </a:t>
            </a:r>
            <a:r>
              <a:rPr lang="en-US" sz="1800" b="0" i="0" u="none" strike="noStrike" baseline="0" dirty="0">
                <a:solidFill>
                  <a:srgbClr val="000000"/>
                </a:solidFill>
                <a:latin typeface="Myriad Pro"/>
              </a:rPr>
              <a:t>Hispanic Arts Collection at the Millicent Rogers Museum of Art. Susan Biddle/The Denver Post via Getty Images. </a:t>
            </a:r>
            <a:endParaRPr lang="en-US" sz="1800" b="0" dirty="0">
              <a:effectLst/>
              <a:latin typeface="Times New Roman" panose="02020603050405020304" pitchFamily="18"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375936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Myriad Pro"/>
              </a:rPr>
              <a:t>FIGURE 12.5 </a:t>
            </a:r>
            <a:r>
              <a:rPr lang="en-US" sz="1800" b="0" i="0" u="none" strike="noStrike" baseline="0" dirty="0">
                <a:solidFill>
                  <a:srgbClr val="000000"/>
                </a:solidFill>
                <a:latin typeface="Myriad Pro"/>
              </a:rPr>
              <a:t>Art exhibit draws crowd to Air Force heritage. George McCowan explains some of the details of his work titled “A Lesson of Desperation,” which covers the Hurricane Katrina relief effort through a collage of images. Mr. McCowan is an Air Force Art Program artist member. U.S. Air Force photo/Staff Sgt. Shad </a:t>
            </a:r>
            <a:r>
              <a:rPr lang="en-US" sz="1800" b="0" i="0" u="none" strike="noStrike" baseline="0" dirty="0" err="1">
                <a:solidFill>
                  <a:srgbClr val="000000"/>
                </a:solidFill>
                <a:latin typeface="Myriad Pro"/>
              </a:rPr>
              <a:t>Eidson</a:t>
            </a:r>
            <a:r>
              <a:rPr lang="en-US" sz="1800" b="0" i="0" u="none" strike="noStrike" baseline="0" dirty="0">
                <a:solidFill>
                  <a:srgbClr val="000000"/>
                </a:solidFill>
                <a:latin typeface="Myriad Pro"/>
              </a:rPr>
              <a:t>.</a:t>
            </a:r>
          </a:p>
          <a:p>
            <a:r>
              <a:rPr lang="en-US" sz="1800" b="1" i="0" u="none" strike="noStrike" baseline="0" dirty="0">
                <a:solidFill>
                  <a:srgbClr val="000000"/>
                </a:solidFill>
                <a:latin typeface="Myriad Pro"/>
              </a:rPr>
              <a:t>FIGURE 12.6 </a:t>
            </a:r>
            <a:r>
              <a:rPr lang="en-US" sz="1800" b="0" i="0" u="none" strike="noStrike" baseline="0" dirty="0">
                <a:solidFill>
                  <a:srgbClr val="000000"/>
                </a:solidFill>
                <a:latin typeface="Myriad Pro"/>
              </a:rPr>
              <a:t>Yakima Valley Community College students enjoy the student and faculty art exhibit. Courtesy of David Lynx, Larson Gallery, Yakima, Washington. Photograph by Lonny Smart. </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720764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Myriad Pro"/>
              </a:rPr>
              <a:t>FIGURE 12.7 </a:t>
            </a:r>
            <a:r>
              <a:rPr lang="en-US" sz="1800" b="0" i="0" u="none" strike="noStrike" baseline="0" dirty="0">
                <a:solidFill>
                  <a:srgbClr val="000000"/>
                </a:solidFill>
                <a:latin typeface="Myriad Pro"/>
              </a:rPr>
              <a:t>A shopper looks in the window of an art gallery on Forest Avenue in Laguna Beach, CA, on June 16, 2013. Paul </a:t>
            </a:r>
            <a:r>
              <a:rPr lang="en-US" sz="1800" b="0" i="0" u="none" strike="noStrike" baseline="0" dirty="0" err="1">
                <a:solidFill>
                  <a:srgbClr val="000000"/>
                </a:solidFill>
                <a:latin typeface="Myriad Pro"/>
              </a:rPr>
              <a:t>Bersebach</a:t>
            </a:r>
            <a:r>
              <a:rPr lang="en-US" sz="1800" b="0" i="0" u="none" strike="noStrike" baseline="0" dirty="0">
                <a:solidFill>
                  <a:srgbClr val="000000"/>
                </a:solidFill>
                <a:latin typeface="Myriad Pro"/>
              </a:rPr>
              <a:t>/Digital First Media/Orange County Register via Getty Images.</a:t>
            </a:r>
            <a:endParaRPr lang="en-US" sz="12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2811750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Click to 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76152"/>
            <a:ext cx="2505812" cy="881848"/>
          </a:xfrm>
          <a:prstGeom prst="rect">
            <a:avLst/>
          </a:prstGeom>
        </p:spPr>
      </p:pic>
    </p:spTree>
    <p:extLst>
      <p:ext uri="{BB962C8B-B14F-4D97-AF65-F5344CB8AC3E}">
        <p14:creationId xmlns:p14="http://schemas.microsoft.com/office/powerpoint/2010/main" val="428950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48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78851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r>
              <a:rPr lang="en-US"/>
              <a:t>Click icon to add table</a:t>
            </a:r>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9273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i="1"/>
            </a:lvl1pPr>
          </a:lstStyle>
          <a:p>
            <a:r>
              <a:rPr lang="en-US" dirty="0"/>
              <a:t>Title</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Tree>
    <p:extLst>
      <p:ext uri="{BB962C8B-B14F-4D97-AF65-F5344CB8AC3E}">
        <p14:creationId xmlns:p14="http://schemas.microsoft.com/office/powerpoint/2010/main" val="3751066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r>
              <a:rPr lang="en-US"/>
              <a:t>Click icon to add picture</a:t>
            </a:r>
          </a:p>
        </p:txBody>
      </p:sp>
    </p:spTree>
    <p:extLst>
      <p:ext uri="{BB962C8B-B14F-4D97-AF65-F5344CB8AC3E}">
        <p14:creationId xmlns:p14="http://schemas.microsoft.com/office/powerpoint/2010/main" val="387232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r>
              <a:rPr lang="en-US"/>
              <a:t>Click icon to add table</a:t>
            </a:r>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97954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232394528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49" r:id="rId5"/>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2608101228"/>
      </p:ext>
    </p:extLst>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0E43A3C-09A7-4E8A-B288-CE37C022CD94}"/>
              </a:ext>
            </a:extLst>
          </p:cNvPr>
          <p:cNvSpPr>
            <a:spLocks noGrp="1"/>
          </p:cNvSpPr>
          <p:nvPr>
            <p:ph type="title"/>
          </p:nvPr>
        </p:nvSpPr>
        <p:spPr>
          <a:xfrm>
            <a:off x="450575" y="586409"/>
            <a:ext cx="11317356" cy="566530"/>
          </a:xfrm>
        </p:spPr>
        <p:txBody>
          <a:bodyPr>
            <a:noAutofit/>
          </a:bodyPr>
          <a:lstStyle/>
          <a:p>
            <a:r>
              <a:rPr lang="en-US"/>
              <a:t>Art for Everyone</a:t>
            </a:r>
            <a:endParaRPr lang="en-US" dirty="0"/>
          </a:p>
        </p:txBody>
      </p:sp>
      <p:sp>
        <p:nvSpPr>
          <p:cNvPr id="18" name="Text Placeholder 3">
            <a:extLst>
              <a:ext uri="{FF2B5EF4-FFF2-40B4-BE49-F238E27FC236}">
                <a16:creationId xmlns:a16="http://schemas.microsoft.com/office/drawing/2014/main" id="{E604A56C-B1FC-48A4-A5F5-E08712D9B3E2}"/>
              </a:ext>
            </a:extLst>
          </p:cNvPr>
          <p:cNvSpPr>
            <a:spLocks noGrp="1"/>
          </p:cNvSpPr>
          <p:nvPr>
            <p:ph type="body" sz="quarter" idx="11"/>
          </p:nvPr>
        </p:nvSpPr>
        <p:spPr>
          <a:xfrm>
            <a:off x="450851" y="1152525"/>
            <a:ext cx="11317816" cy="477838"/>
          </a:xfrm>
        </p:spPr>
        <p:txBody>
          <a:bodyPr/>
          <a:lstStyle/>
          <a:p>
            <a:r>
              <a:rPr lang="en-US"/>
              <a:t>by the Chemeketa Community College Art Faculty</a:t>
            </a:r>
            <a:endParaRPr lang="en-US" dirty="0"/>
          </a:p>
        </p:txBody>
      </p:sp>
      <p:sp>
        <p:nvSpPr>
          <p:cNvPr id="19" name="Title 1">
            <a:extLst>
              <a:ext uri="{FF2B5EF4-FFF2-40B4-BE49-F238E27FC236}">
                <a16:creationId xmlns:a16="http://schemas.microsoft.com/office/drawing/2014/main" id="{46DD1DC3-F672-4045-BCF8-E228839AD13C}"/>
              </a:ext>
            </a:extLst>
          </p:cNvPr>
          <p:cNvSpPr txBox="1">
            <a:spLocks/>
          </p:cNvSpPr>
          <p:nvPr/>
        </p:nvSpPr>
        <p:spPr>
          <a:xfrm>
            <a:off x="726440" y="1624785"/>
            <a:ext cx="10739120" cy="897083"/>
          </a:xfrm>
          <a:prstGeom prst="rect">
            <a:avLst/>
          </a:prstGeom>
        </p:spPr>
        <p:txBody>
          <a:bodyPr vert="horz" lIns="91440" tIns="45720" rIns="91440" bIns="45720" rtlCol="0" anchor="t">
            <a:noAutofit/>
          </a:bodyPr>
          <a:lstStyle>
            <a:lvl1pPr algn="ctr" defTabSz="457200" rtl="0" eaLnBrk="1" latinLnBrk="0" hangingPunct="1">
              <a:spcBef>
                <a:spcPct val="0"/>
              </a:spcBef>
              <a:buNone/>
              <a:defRPr sz="3600" i="1" kern="1200">
                <a:solidFill>
                  <a:schemeClr val="tx1"/>
                </a:solidFill>
                <a:latin typeface="+mj-lt"/>
                <a:ea typeface="+mj-ea"/>
                <a:cs typeface="+mj-cs"/>
              </a:defRPr>
            </a:lvl1pPr>
          </a:lstStyle>
          <a:p>
            <a:r>
              <a:rPr lang="en-US" sz="4400" i="0" dirty="0">
                <a:solidFill>
                  <a:schemeClr val="tx2"/>
                </a:solidFill>
              </a:rPr>
              <a:t>Chapter 12: Art is Everywhere</a:t>
            </a:r>
          </a:p>
        </p:txBody>
      </p:sp>
      <p:pic>
        <p:nvPicPr>
          <p:cNvPr id="20" name="Picture 19" descr="Cover image for Art for Everyone">
            <a:extLst>
              <a:ext uri="{FF2B5EF4-FFF2-40B4-BE49-F238E27FC236}">
                <a16:creationId xmlns:a16="http://schemas.microsoft.com/office/drawing/2014/main" id="{C45BFAF9-427D-4B7C-8CBC-D8D931E708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2327" y="2521868"/>
            <a:ext cx="3087345" cy="3998000"/>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noProof="0" dirty="0"/>
              <a:t>Museums</a:t>
            </a:r>
            <a:r>
              <a:rPr lang="en-US" sz="1200" noProof="0" dirty="0"/>
              <a:t>     (3 of 5)</a:t>
            </a:r>
            <a:endParaRPr lang="en-US" sz="1200" dirty="0"/>
          </a:p>
        </p:txBody>
      </p:sp>
      <p:sp>
        <p:nvSpPr>
          <p:cNvPr id="3" name="Content Placeholder 2"/>
          <p:cNvSpPr>
            <a:spLocks noGrp="1"/>
          </p:cNvSpPr>
          <p:nvPr>
            <p:ph idx="1"/>
          </p:nvPr>
        </p:nvSpPr>
        <p:spPr>
          <a:xfrm>
            <a:off x="609600" y="1600201"/>
            <a:ext cx="10972800" cy="4525963"/>
          </a:xfrm>
        </p:spPr>
        <p:txBody>
          <a:bodyPr/>
          <a:lstStyle/>
          <a:p>
            <a:r>
              <a:rPr lang="en-US" dirty="0"/>
              <a:t>Getting familiar with museum etiquette will ensure that you enjoy your visit. </a:t>
            </a:r>
          </a:p>
          <a:p>
            <a:pPr lvl="1"/>
            <a:r>
              <a:rPr lang="en-US" dirty="0"/>
              <a:t>Touching the art is usually not permitted</a:t>
            </a:r>
          </a:p>
          <a:p>
            <a:pPr lvl="1"/>
            <a:r>
              <a:rPr lang="en-US" dirty="0"/>
              <a:t>Don’t stand too close to a work of art</a:t>
            </a:r>
          </a:p>
          <a:p>
            <a:pPr lvl="1"/>
            <a:r>
              <a:rPr lang="en-US" dirty="0"/>
              <a:t>Store bags before entering the museum</a:t>
            </a:r>
          </a:p>
          <a:p>
            <a:pPr lvl="1"/>
            <a:r>
              <a:rPr lang="en-US" dirty="0"/>
              <a:t>Ask if photography is allowed, with or without flash</a:t>
            </a:r>
          </a:p>
          <a:p>
            <a:pPr lvl="1"/>
            <a:r>
              <a:rPr lang="en-US" dirty="0"/>
              <a:t>Ask before attempting to sketch or paint on the premises</a:t>
            </a:r>
          </a:p>
        </p:txBody>
      </p:sp>
    </p:spTree>
    <p:extLst>
      <p:ext uri="{BB962C8B-B14F-4D97-AF65-F5344CB8AC3E}">
        <p14:creationId xmlns:p14="http://schemas.microsoft.com/office/powerpoint/2010/main" val="2322376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noProof="0" dirty="0"/>
              <a:t>Museums</a:t>
            </a:r>
            <a:r>
              <a:rPr lang="en-US" sz="1200" noProof="0" dirty="0"/>
              <a:t>     (4 of 5)</a:t>
            </a:r>
            <a:endParaRPr lang="en-US" sz="1200" dirty="0"/>
          </a:p>
        </p:txBody>
      </p:sp>
      <p:sp>
        <p:nvSpPr>
          <p:cNvPr id="3" name="Content Placeholder 2"/>
          <p:cNvSpPr>
            <a:spLocks noGrp="1"/>
          </p:cNvSpPr>
          <p:nvPr>
            <p:ph idx="1"/>
          </p:nvPr>
        </p:nvSpPr>
        <p:spPr>
          <a:xfrm>
            <a:off x="609600" y="1600201"/>
            <a:ext cx="10972800" cy="4525963"/>
          </a:xfrm>
        </p:spPr>
        <p:txBody>
          <a:bodyPr/>
          <a:lstStyle/>
          <a:p>
            <a:r>
              <a:rPr lang="en-US" dirty="0"/>
              <a:t>Museums do not discriminate based on age or socioeconomic status. </a:t>
            </a:r>
          </a:p>
          <a:p>
            <a:pPr lvl="1"/>
            <a:r>
              <a:rPr lang="en-US" dirty="0"/>
              <a:t>Most museums are kid-friendly, with specialty programming and admission discounts for younger visitors. </a:t>
            </a:r>
          </a:p>
          <a:p>
            <a:pPr lvl="1"/>
            <a:r>
              <a:rPr lang="en-US" dirty="0"/>
              <a:t>Museum fees are used to maintain the facility and operations, not to exclude visitors</a:t>
            </a:r>
          </a:p>
          <a:p>
            <a:pPr lvl="1"/>
            <a:r>
              <a:rPr lang="en-US" dirty="0"/>
              <a:t>Free or discounted admittance days are available periodically at many museums</a:t>
            </a:r>
          </a:p>
        </p:txBody>
      </p:sp>
    </p:spTree>
    <p:extLst>
      <p:ext uri="{BB962C8B-B14F-4D97-AF65-F5344CB8AC3E}">
        <p14:creationId xmlns:p14="http://schemas.microsoft.com/office/powerpoint/2010/main" val="3631860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noProof="0" dirty="0"/>
              <a:t>Museums</a:t>
            </a:r>
            <a:r>
              <a:rPr lang="en-US" sz="1200" noProof="0" dirty="0"/>
              <a:t>     (5 of 5)</a:t>
            </a:r>
            <a:endParaRPr lang="en-US" sz="1200" dirty="0"/>
          </a:p>
        </p:txBody>
      </p:sp>
      <p:sp>
        <p:nvSpPr>
          <p:cNvPr id="3" name="Content Placeholder 2"/>
          <p:cNvSpPr>
            <a:spLocks noGrp="1"/>
          </p:cNvSpPr>
          <p:nvPr>
            <p:ph idx="1"/>
          </p:nvPr>
        </p:nvSpPr>
        <p:spPr>
          <a:xfrm>
            <a:off x="609600" y="1600201"/>
            <a:ext cx="10972800" cy="4525963"/>
          </a:xfrm>
        </p:spPr>
        <p:txBody>
          <a:bodyPr/>
          <a:lstStyle/>
          <a:p>
            <a:r>
              <a:rPr lang="en-US" dirty="0"/>
              <a:t>Act as a critical observer when visiting local museums and ask yourself the following: </a:t>
            </a:r>
          </a:p>
          <a:p>
            <a:pPr lvl="1"/>
            <a:r>
              <a:rPr lang="en-US" dirty="0"/>
              <a:t>Is the level of importance for these works indicated by their placement within the museum space?</a:t>
            </a:r>
          </a:p>
          <a:p>
            <a:pPr lvl="1"/>
            <a:r>
              <a:rPr lang="en-US" dirty="0"/>
              <a:t>Are social, cultural, and historical factors related to the area reflected in the exhibition? </a:t>
            </a:r>
          </a:p>
          <a:p>
            <a:pPr lvl="1"/>
            <a:r>
              <a:rPr lang="en-US" dirty="0"/>
              <a:t>Which artists and time periods are represented in these displays? </a:t>
            </a:r>
          </a:p>
        </p:txBody>
      </p:sp>
    </p:spTree>
    <p:extLst>
      <p:ext uri="{BB962C8B-B14F-4D97-AF65-F5344CB8AC3E}">
        <p14:creationId xmlns:p14="http://schemas.microsoft.com/office/powerpoint/2010/main" val="399006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noProof="0" dirty="0"/>
              <a:t>College and University Galleries</a:t>
            </a:r>
            <a:endParaRPr lang="en-US" dirty="0"/>
          </a:p>
        </p:txBody>
      </p:sp>
      <p:sp>
        <p:nvSpPr>
          <p:cNvPr id="3" name="Content Placeholder 2"/>
          <p:cNvSpPr>
            <a:spLocks noGrp="1"/>
          </p:cNvSpPr>
          <p:nvPr>
            <p:ph idx="1"/>
          </p:nvPr>
        </p:nvSpPr>
        <p:spPr>
          <a:xfrm>
            <a:off x="609600" y="1600201"/>
            <a:ext cx="10972800" cy="4525963"/>
          </a:xfrm>
        </p:spPr>
        <p:txBody>
          <a:bodyPr>
            <a:normAutofit/>
          </a:bodyPr>
          <a:lstStyle/>
          <a:p>
            <a:r>
              <a:rPr lang="en-US" dirty="0"/>
              <a:t>Colleges and universities host multiple exhibits each year, such as the ones represented below: </a:t>
            </a:r>
          </a:p>
        </p:txBody>
      </p:sp>
      <p:pic>
        <p:nvPicPr>
          <p:cNvPr id="5" name="image14.jpg" descr="George McCowan explains his artwork on the wall to two people. ">
            <a:extLst>
              <a:ext uri="{FF2B5EF4-FFF2-40B4-BE49-F238E27FC236}">
                <a16:creationId xmlns:a16="http://schemas.microsoft.com/office/drawing/2014/main" id="{2D6CA899-EBB4-425A-ABD7-F61637EC5E0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98172" y="2672209"/>
            <a:ext cx="4397828" cy="3144101"/>
          </a:xfrm>
          <a:prstGeom prst="rect">
            <a:avLst/>
          </a:prstGeom>
          <a:ln/>
        </p:spPr>
      </p:pic>
      <p:sp>
        <p:nvSpPr>
          <p:cNvPr id="4" name="TextBox 3">
            <a:extLst>
              <a:ext uri="{FF2B5EF4-FFF2-40B4-BE49-F238E27FC236}">
                <a16:creationId xmlns:a16="http://schemas.microsoft.com/office/drawing/2014/main" id="{C9B6BC32-8D48-405B-8EF3-EBECABE709B3}"/>
              </a:ext>
            </a:extLst>
          </p:cNvPr>
          <p:cNvSpPr txBox="1"/>
          <p:nvPr/>
        </p:nvSpPr>
        <p:spPr>
          <a:xfrm>
            <a:off x="824749" y="5778638"/>
            <a:ext cx="5806961" cy="923330"/>
          </a:xfrm>
          <a:prstGeom prst="rect">
            <a:avLst/>
          </a:prstGeom>
          <a:noFill/>
        </p:spPr>
        <p:txBody>
          <a:bodyPr wrap="square">
            <a:spAutoFit/>
          </a:bodyPr>
          <a:lstStyle/>
          <a:p>
            <a:pPr algn="ctr"/>
            <a:r>
              <a:rPr lang="en-US" dirty="0"/>
              <a:t>Figure 12.5. George McCowan explains some of the details of his work in </a:t>
            </a:r>
            <a:r>
              <a:rPr lang="en-US" i="1" dirty="0"/>
              <a:t>Heritage to Horizons: U.S. Air Force History through Art</a:t>
            </a:r>
            <a:r>
              <a:rPr lang="en-US" dirty="0"/>
              <a:t>, 2007. </a:t>
            </a:r>
          </a:p>
        </p:txBody>
      </p:sp>
      <p:pic>
        <p:nvPicPr>
          <p:cNvPr id="7" name="image32.jpg" descr="Three students stand and look at the art on the wall. ">
            <a:extLst>
              <a:ext uri="{FF2B5EF4-FFF2-40B4-BE49-F238E27FC236}">
                <a16:creationId xmlns:a16="http://schemas.microsoft.com/office/drawing/2014/main" id="{095956AB-1C82-40D0-A69D-00971DC0FF2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802489" y="2672209"/>
            <a:ext cx="3144102" cy="3144102"/>
          </a:xfrm>
          <a:prstGeom prst="rect">
            <a:avLst/>
          </a:prstGeom>
          <a:ln/>
        </p:spPr>
      </p:pic>
      <p:sp>
        <p:nvSpPr>
          <p:cNvPr id="6" name="TextBox 5">
            <a:extLst>
              <a:ext uri="{FF2B5EF4-FFF2-40B4-BE49-F238E27FC236}">
                <a16:creationId xmlns:a16="http://schemas.microsoft.com/office/drawing/2014/main" id="{88DA265C-7918-4425-AD8F-96FA319A032B}"/>
              </a:ext>
            </a:extLst>
          </p:cNvPr>
          <p:cNvSpPr txBox="1"/>
          <p:nvPr/>
        </p:nvSpPr>
        <p:spPr>
          <a:xfrm>
            <a:off x="6937657" y="5844388"/>
            <a:ext cx="4873766" cy="646331"/>
          </a:xfrm>
          <a:prstGeom prst="rect">
            <a:avLst/>
          </a:prstGeom>
          <a:noFill/>
        </p:spPr>
        <p:txBody>
          <a:bodyPr wrap="square">
            <a:spAutoFit/>
          </a:bodyPr>
          <a:lstStyle/>
          <a:p>
            <a:pPr algn="ctr"/>
            <a:r>
              <a:rPr lang="en-US" dirty="0"/>
              <a:t>Figure 12.6. Yakima Valley Community College students enjoy the student and faculty art exhibit. </a:t>
            </a:r>
          </a:p>
        </p:txBody>
      </p:sp>
    </p:spTree>
    <p:extLst>
      <p:ext uri="{BB962C8B-B14F-4D97-AF65-F5344CB8AC3E}">
        <p14:creationId xmlns:p14="http://schemas.microsoft.com/office/powerpoint/2010/main" val="4050357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Art Galleries, Fairs, and Festivals</a:t>
            </a:r>
            <a:r>
              <a:rPr lang="en-US" sz="1200" dirty="0"/>
              <a:t>     </a:t>
            </a:r>
            <a:r>
              <a:rPr lang="en-US" sz="1200" noProof="0" dirty="0"/>
              <a:t>(1 of 3)</a:t>
            </a:r>
            <a:endParaRPr lang="en-US" sz="1200" dirty="0"/>
          </a:p>
        </p:txBody>
      </p:sp>
      <p:sp>
        <p:nvSpPr>
          <p:cNvPr id="3" name="Content Placeholder 2"/>
          <p:cNvSpPr>
            <a:spLocks noGrp="1"/>
          </p:cNvSpPr>
          <p:nvPr>
            <p:ph idx="1"/>
          </p:nvPr>
        </p:nvSpPr>
        <p:spPr>
          <a:xfrm>
            <a:off x="609600" y="1600201"/>
            <a:ext cx="6929120" cy="4525963"/>
          </a:xfrm>
        </p:spPr>
        <p:txBody>
          <a:bodyPr>
            <a:normAutofit/>
          </a:bodyPr>
          <a:lstStyle/>
          <a:p>
            <a:r>
              <a:rPr lang="en-US" dirty="0"/>
              <a:t>Art galleries, fairs, and festivals provide a way for artists to show and sell work. </a:t>
            </a:r>
          </a:p>
          <a:p>
            <a:pPr lvl="1"/>
            <a:r>
              <a:rPr lang="en-US" dirty="0"/>
              <a:t>Brick-and-mortar or online</a:t>
            </a:r>
          </a:p>
          <a:p>
            <a:pPr lvl="1"/>
            <a:r>
              <a:rPr lang="en-US" dirty="0"/>
              <a:t>Usually no fee to enter</a:t>
            </a:r>
          </a:p>
          <a:p>
            <a:pPr lvl="1"/>
            <a:r>
              <a:rPr lang="en-US" dirty="0"/>
              <a:t>Selective; might sell the work of only certain artists or a particular type of subject matter</a:t>
            </a:r>
          </a:p>
          <a:p>
            <a:pPr lvl="1"/>
            <a:r>
              <a:rPr lang="en-US" dirty="0"/>
              <a:t>Each visit can be a new experience</a:t>
            </a:r>
          </a:p>
        </p:txBody>
      </p:sp>
      <p:pic>
        <p:nvPicPr>
          <p:cNvPr id="2050" name="Picture 2" descr="A shopper looks into the window of an art gallery with his hands near his face. ">
            <a:extLst>
              <a:ext uri="{FF2B5EF4-FFF2-40B4-BE49-F238E27FC236}">
                <a16:creationId xmlns:a16="http://schemas.microsoft.com/office/drawing/2014/main" id="{2D1EE8B3-3F3B-47F0-86A4-BC4F959CD7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38720" y="2162398"/>
            <a:ext cx="4428488" cy="29355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71F03B-3CAB-4191-99D5-17DDC81B991D}"/>
              </a:ext>
            </a:extLst>
          </p:cNvPr>
          <p:cNvSpPr txBox="1"/>
          <p:nvPr/>
        </p:nvSpPr>
        <p:spPr>
          <a:xfrm>
            <a:off x="7538720" y="5150398"/>
            <a:ext cx="4428488" cy="923330"/>
          </a:xfrm>
          <a:prstGeom prst="rect">
            <a:avLst/>
          </a:prstGeom>
          <a:noFill/>
        </p:spPr>
        <p:txBody>
          <a:bodyPr wrap="square">
            <a:spAutoFit/>
          </a:bodyPr>
          <a:lstStyle/>
          <a:p>
            <a:pPr algn="ctr"/>
            <a:r>
              <a:rPr lang="en-US" dirty="0"/>
              <a:t>Figure 12.7. A shopper looks in the window of an art gallery on Forest Avenue in Laguna Beach, CA.</a:t>
            </a:r>
          </a:p>
        </p:txBody>
      </p:sp>
    </p:spTree>
    <p:extLst>
      <p:ext uri="{BB962C8B-B14F-4D97-AF65-F5344CB8AC3E}">
        <p14:creationId xmlns:p14="http://schemas.microsoft.com/office/powerpoint/2010/main" val="1021456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Art Galleries, Fairs, and Festivals</a:t>
            </a:r>
            <a:r>
              <a:rPr lang="en-US" sz="1200" dirty="0"/>
              <a:t>     </a:t>
            </a:r>
            <a:r>
              <a:rPr lang="en-US" sz="1200" noProof="0" dirty="0"/>
              <a:t>(2 of 3)</a:t>
            </a:r>
            <a:endParaRPr lang="en-US" sz="1200" dirty="0"/>
          </a:p>
        </p:txBody>
      </p:sp>
      <p:sp>
        <p:nvSpPr>
          <p:cNvPr id="3" name="Content Placeholder 2"/>
          <p:cNvSpPr>
            <a:spLocks noGrp="1"/>
          </p:cNvSpPr>
          <p:nvPr>
            <p:ph idx="1"/>
          </p:nvPr>
        </p:nvSpPr>
        <p:spPr>
          <a:xfrm>
            <a:off x="609600" y="1600200"/>
            <a:ext cx="5628640" cy="4525963"/>
          </a:xfrm>
        </p:spPr>
        <p:txBody>
          <a:bodyPr>
            <a:normAutofit/>
          </a:bodyPr>
          <a:lstStyle/>
          <a:p>
            <a:r>
              <a:rPr lang="en-US" dirty="0"/>
              <a:t>Examples of art fairs:</a:t>
            </a:r>
          </a:p>
          <a:p>
            <a:pPr lvl="1"/>
            <a:r>
              <a:rPr lang="en-US" dirty="0"/>
              <a:t>Art Basel in Miami</a:t>
            </a:r>
          </a:p>
          <a:p>
            <a:pPr lvl="1"/>
            <a:r>
              <a:rPr lang="en-US" dirty="0"/>
              <a:t>Itinerant Performance Art Festival in New York City </a:t>
            </a:r>
          </a:p>
          <a:p>
            <a:pPr lvl="1"/>
            <a:r>
              <a:rPr lang="en-US" dirty="0"/>
              <a:t>Hyde Park 57th Street Art Fair in Chicago (see Figure 12.8)</a:t>
            </a:r>
          </a:p>
        </p:txBody>
      </p:sp>
      <p:pic>
        <p:nvPicPr>
          <p:cNvPr id="7" name="image29.jpg" descr="An art fair is on the streets and several framed works of art are on display. ">
            <a:extLst>
              <a:ext uri="{FF2B5EF4-FFF2-40B4-BE49-F238E27FC236}">
                <a16:creationId xmlns:a16="http://schemas.microsoft.com/office/drawing/2014/main" id="{C2E77FA3-3BF3-43C9-9CC4-0E581AE062B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624320" y="1675549"/>
            <a:ext cx="5253574" cy="3940181"/>
          </a:xfrm>
          <a:prstGeom prst="rect">
            <a:avLst/>
          </a:prstGeom>
          <a:ln/>
        </p:spPr>
      </p:pic>
      <p:sp>
        <p:nvSpPr>
          <p:cNvPr id="10" name="TextBox 9">
            <a:extLst>
              <a:ext uri="{FF2B5EF4-FFF2-40B4-BE49-F238E27FC236}">
                <a16:creationId xmlns:a16="http://schemas.microsoft.com/office/drawing/2014/main" id="{0B3478B7-6387-4E79-8DE5-E41B632E60DC}"/>
              </a:ext>
            </a:extLst>
          </p:cNvPr>
          <p:cNvSpPr txBox="1"/>
          <p:nvPr/>
        </p:nvSpPr>
        <p:spPr>
          <a:xfrm>
            <a:off x="6624320" y="5615730"/>
            <a:ext cx="5253574" cy="646331"/>
          </a:xfrm>
          <a:prstGeom prst="rect">
            <a:avLst/>
          </a:prstGeom>
          <a:noFill/>
        </p:spPr>
        <p:txBody>
          <a:bodyPr wrap="square">
            <a:spAutoFit/>
          </a:bodyPr>
          <a:lstStyle/>
          <a:p>
            <a:pPr algn="ctr"/>
            <a:r>
              <a:rPr lang="en-US" dirty="0"/>
              <a:t>Figure 12.8. Hyde Park’s 57th Street Art Fair, 5 June 2011.</a:t>
            </a:r>
          </a:p>
        </p:txBody>
      </p:sp>
    </p:spTree>
    <p:extLst>
      <p:ext uri="{BB962C8B-B14F-4D97-AF65-F5344CB8AC3E}">
        <p14:creationId xmlns:p14="http://schemas.microsoft.com/office/powerpoint/2010/main" val="398691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Art Galleries, Fairs, and Festivals</a:t>
            </a:r>
            <a:r>
              <a:rPr lang="en-US" sz="1200" dirty="0"/>
              <a:t>     </a:t>
            </a:r>
            <a:r>
              <a:rPr lang="en-US" sz="1200" noProof="0" dirty="0"/>
              <a:t>(3 of 3)</a:t>
            </a:r>
            <a:endParaRPr lang="en-US" sz="1200" dirty="0"/>
          </a:p>
        </p:txBody>
      </p:sp>
      <p:sp>
        <p:nvSpPr>
          <p:cNvPr id="3" name="Content Placeholder 2"/>
          <p:cNvSpPr>
            <a:spLocks noGrp="1"/>
          </p:cNvSpPr>
          <p:nvPr>
            <p:ph idx="1"/>
          </p:nvPr>
        </p:nvSpPr>
        <p:spPr>
          <a:xfrm>
            <a:off x="609600" y="1600201"/>
            <a:ext cx="10972800" cy="4525963"/>
          </a:xfrm>
        </p:spPr>
        <p:txBody>
          <a:bodyPr>
            <a:normAutofit/>
          </a:bodyPr>
          <a:lstStyle/>
          <a:p>
            <a:r>
              <a:rPr lang="en-US" dirty="0"/>
              <a:t>Things to notice at art fairs:</a:t>
            </a:r>
          </a:p>
          <a:p>
            <a:pPr lvl="1"/>
            <a:r>
              <a:rPr lang="en-US" dirty="0"/>
              <a:t>How many rules of composition can you find? </a:t>
            </a:r>
          </a:p>
          <a:p>
            <a:pPr lvl="1"/>
            <a:r>
              <a:rPr lang="en-US" dirty="0"/>
              <a:t>What is the style of the works?</a:t>
            </a:r>
          </a:p>
          <a:p>
            <a:pPr lvl="1"/>
            <a:r>
              <a:rPr lang="en-US" dirty="0"/>
              <a:t>Are the pieces representative, abstract, or nonobjective?</a:t>
            </a:r>
          </a:p>
          <a:p>
            <a:pPr lvl="1"/>
            <a:r>
              <a:rPr lang="en-US" dirty="0"/>
              <a:t>Does the artist favor a certain type of subject matter, color, or technique? </a:t>
            </a:r>
          </a:p>
        </p:txBody>
      </p:sp>
    </p:spTree>
    <p:extLst>
      <p:ext uri="{BB962C8B-B14F-4D97-AF65-F5344CB8AC3E}">
        <p14:creationId xmlns:p14="http://schemas.microsoft.com/office/powerpoint/2010/main" val="3197001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Art Districts</a:t>
            </a:r>
            <a:r>
              <a:rPr lang="en-US" sz="1200" dirty="0"/>
              <a:t>     </a:t>
            </a:r>
            <a:r>
              <a:rPr lang="en-US" sz="1200" noProof="0" dirty="0"/>
              <a:t>(1 of 2)</a:t>
            </a:r>
            <a:endParaRPr lang="en-US" sz="1200" dirty="0"/>
          </a:p>
        </p:txBody>
      </p:sp>
      <p:sp>
        <p:nvSpPr>
          <p:cNvPr id="3" name="Content Placeholder 2"/>
          <p:cNvSpPr>
            <a:spLocks noGrp="1"/>
          </p:cNvSpPr>
          <p:nvPr>
            <p:ph idx="1"/>
          </p:nvPr>
        </p:nvSpPr>
        <p:spPr>
          <a:xfrm>
            <a:off x="609600" y="1600201"/>
            <a:ext cx="5486400" cy="4525963"/>
          </a:xfrm>
        </p:spPr>
        <p:txBody>
          <a:bodyPr>
            <a:normAutofit/>
          </a:bodyPr>
          <a:lstStyle/>
          <a:p>
            <a:r>
              <a:rPr lang="en-US" dirty="0"/>
              <a:t>Many communities have an art district, an area where galleries, studios, and other art-centered businesses tend to cluster.</a:t>
            </a:r>
          </a:p>
          <a:p>
            <a:pPr lvl="1"/>
            <a:r>
              <a:rPr lang="en-US" dirty="0"/>
              <a:t>An example is the Paseo Arts District in Oklahoma City</a:t>
            </a:r>
          </a:p>
        </p:txBody>
      </p:sp>
      <p:pic>
        <p:nvPicPr>
          <p:cNvPr id="5" name="image11.jpg" descr="Many shops with glass windows are in the Paseo Arts District. ">
            <a:extLst>
              <a:ext uri="{FF2B5EF4-FFF2-40B4-BE49-F238E27FC236}">
                <a16:creationId xmlns:a16="http://schemas.microsoft.com/office/drawing/2014/main" id="{B211BCF8-4609-44A7-B38E-C6F2DC5A9749}"/>
              </a:ext>
            </a:extLst>
          </p:cNvPr>
          <p:cNvPicPr>
            <a:picLocks noChangeAspect="1"/>
          </p:cNvPicPr>
          <p:nvPr/>
        </p:nvPicPr>
        <p:blipFill>
          <a:blip r:embed="rId3"/>
          <a:srcRect/>
          <a:stretch>
            <a:fillRect/>
          </a:stretch>
        </p:blipFill>
        <p:spPr>
          <a:xfrm>
            <a:off x="6390640" y="1778417"/>
            <a:ext cx="5497319" cy="3930499"/>
          </a:xfrm>
          <a:prstGeom prst="rect">
            <a:avLst/>
          </a:prstGeom>
          <a:ln/>
        </p:spPr>
      </p:pic>
      <p:sp>
        <p:nvSpPr>
          <p:cNvPr id="4" name="TextBox 3">
            <a:extLst>
              <a:ext uri="{FF2B5EF4-FFF2-40B4-BE49-F238E27FC236}">
                <a16:creationId xmlns:a16="http://schemas.microsoft.com/office/drawing/2014/main" id="{FAC9BDC6-3E2B-4C76-B070-E70068D20397}"/>
              </a:ext>
            </a:extLst>
          </p:cNvPr>
          <p:cNvSpPr txBox="1"/>
          <p:nvPr/>
        </p:nvSpPr>
        <p:spPr>
          <a:xfrm>
            <a:off x="6390640" y="5693909"/>
            <a:ext cx="5497319" cy="369332"/>
          </a:xfrm>
          <a:prstGeom prst="rect">
            <a:avLst/>
          </a:prstGeom>
          <a:noFill/>
        </p:spPr>
        <p:txBody>
          <a:bodyPr wrap="square" anchor="b">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12.9. Paseo Arts District, Oklahoma City, OK. </a:t>
            </a:r>
            <a:endParaRPr lang="en-US" dirty="0"/>
          </a:p>
        </p:txBody>
      </p:sp>
    </p:spTree>
    <p:extLst>
      <p:ext uri="{BB962C8B-B14F-4D97-AF65-F5344CB8AC3E}">
        <p14:creationId xmlns:p14="http://schemas.microsoft.com/office/powerpoint/2010/main" val="4133984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F497D"/>
                </a:solidFill>
                <a:latin typeface="Calibri"/>
              </a:rPr>
              <a:t>Art Districts</a:t>
            </a:r>
            <a:r>
              <a:rPr lang="en-US" sz="1200" dirty="0">
                <a:solidFill>
                  <a:srgbClr val="1F497D"/>
                </a:solidFill>
                <a:latin typeface="Calibri"/>
              </a:rPr>
              <a:t>     </a:t>
            </a:r>
            <a:r>
              <a:rPr kumimoji="0" lang="en-US" sz="1200" b="0" i="0" u="none" strike="noStrike" kern="1200" cap="none" spc="0" normalizeH="0" baseline="0" noProof="0" dirty="0">
                <a:ln>
                  <a:noFill/>
                </a:ln>
                <a:solidFill>
                  <a:srgbClr val="1F497D"/>
                </a:solidFill>
                <a:effectLst/>
                <a:uLnTx/>
                <a:uFillTx/>
                <a:latin typeface="Calibri"/>
                <a:ea typeface="+mj-ea"/>
                <a:cs typeface="+mj-cs"/>
              </a:rPr>
              <a:t>(2 of 2)</a:t>
            </a:r>
            <a:endParaRPr lang="en-US" dirty="0"/>
          </a:p>
        </p:txBody>
      </p:sp>
      <p:sp>
        <p:nvSpPr>
          <p:cNvPr id="3" name="Content Placeholder 2"/>
          <p:cNvSpPr>
            <a:spLocks noGrp="1"/>
          </p:cNvSpPr>
          <p:nvPr>
            <p:ph idx="1"/>
          </p:nvPr>
        </p:nvSpPr>
        <p:spPr>
          <a:xfrm>
            <a:off x="609599" y="1600201"/>
            <a:ext cx="5884535" cy="4525963"/>
          </a:xfrm>
        </p:spPr>
        <p:txBody>
          <a:bodyPr>
            <a:normAutofit/>
          </a:bodyPr>
          <a:lstStyle/>
          <a:p>
            <a:r>
              <a:rPr lang="en-US" dirty="0"/>
              <a:t>Many art districts host a monthly “art walk” or a yearly “open studios” event that provides access to studios and galleries along with other cultural activities.</a:t>
            </a:r>
            <a:endParaRPr lang="en-US" sz="3600" dirty="0">
              <a:ea typeface="+mj-ea"/>
              <a:cs typeface="+mj-cs"/>
            </a:endParaRPr>
          </a:p>
        </p:txBody>
      </p:sp>
      <p:pic>
        <p:nvPicPr>
          <p:cNvPr id="5" name="Picture 4" descr="Master printer Fred Liang looks at a table that has sheets on it. People stand around and watch. ">
            <a:extLst>
              <a:ext uri="{FF2B5EF4-FFF2-40B4-BE49-F238E27FC236}">
                <a16:creationId xmlns:a16="http://schemas.microsoft.com/office/drawing/2014/main" id="{AD5DD4EB-5FB5-43C0-91E1-3C23F5ADDC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5440" y="1676400"/>
            <a:ext cx="5201920" cy="3901440"/>
          </a:xfrm>
          <a:prstGeom prst="rect">
            <a:avLst/>
          </a:prstGeom>
        </p:spPr>
      </p:pic>
      <p:sp>
        <p:nvSpPr>
          <p:cNvPr id="7" name="TextBox 6">
            <a:extLst>
              <a:ext uri="{FF2B5EF4-FFF2-40B4-BE49-F238E27FC236}">
                <a16:creationId xmlns:a16="http://schemas.microsoft.com/office/drawing/2014/main" id="{DC444C58-B89F-4046-813D-888A3058EDE7}"/>
              </a:ext>
            </a:extLst>
          </p:cNvPr>
          <p:cNvSpPr txBox="1"/>
          <p:nvPr/>
        </p:nvSpPr>
        <p:spPr>
          <a:xfrm>
            <a:off x="6695440" y="5577840"/>
            <a:ext cx="5201920" cy="923330"/>
          </a:xfrm>
          <a:prstGeom prst="rect">
            <a:avLst/>
          </a:prstGeom>
          <a:noFill/>
        </p:spPr>
        <p:txBody>
          <a:bodyPr wrap="square">
            <a:spAutoFit/>
          </a:bodyPr>
          <a:lstStyle/>
          <a:p>
            <a:pPr algn="ctr"/>
            <a:r>
              <a:rPr lang="en-US" dirty="0"/>
              <a:t>Figure 12.10. Master printer Fred Liang at work in the Fine Arts Work Center’s Michael Mazur Print Studio, Provincetown, MA. </a:t>
            </a:r>
          </a:p>
        </p:txBody>
      </p:sp>
    </p:spTree>
    <p:extLst>
      <p:ext uri="{BB962C8B-B14F-4D97-AF65-F5344CB8AC3E}">
        <p14:creationId xmlns:p14="http://schemas.microsoft.com/office/powerpoint/2010/main" val="2171041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Informal Exhibitions</a:t>
            </a:r>
            <a:r>
              <a:rPr lang="en-US" sz="1200" dirty="0"/>
              <a:t>     </a:t>
            </a:r>
            <a:r>
              <a:rPr lang="en-US" sz="1200" noProof="0" dirty="0"/>
              <a:t>(1 of 2)</a:t>
            </a:r>
            <a:endParaRPr lang="en-US" sz="1200" dirty="0"/>
          </a:p>
        </p:txBody>
      </p:sp>
      <p:sp>
        <p:nvSpPr>
          <p:cNvPr id="3" name="Content Placeholder 2"/>
          <p:cNvSpPr>
            <a:spLocks noGrp="1"/>
          </p:cNvSpPr>
          <p:nvPr>
            <p:ph idx="1"/>
          </p:nvPr>
        </p:nvSpPr>
        <p:spPr>
          <a:xfrm>
            <a:off x="609600" y="1600200"/>
            <a:ext cx="6532880" cy="4525963"/>
          </a:xfrm>
        </p:spPr>
        <p:txBody>
          <a:bodyPr>
            <a:noAutofit/>
          </a:bodyPr>
          <a:lstStyle/>
          <a:p>
            <a:r>
              <a:rPr lang="en-US" dirty="0"/>
              <a:t>These are exhibits or events, usually with a set time limit, in spaces where a general audience will come for some alternate purpose and happen upon the art by accident, such as:</a:t>
            </a:r>
          </a:p>
          <a:p>
            <a:pPr lvl="1"/>
            <a:r>
              <a:rPr lang="en-US" dirty="0"/>
              <a:t>a coffee shop</a:t>
            </a:r>
          </a:p>
          <a:p>
            <a:pPr lvl="1"/>
            <a:r>
              <a:rPr lang="en-US" dirty="0"/>
              <a:t>a restaurant</a:t>
            </a:r>
          </a:p>
          <a:p>
            <a:pPr lvl="1"/>
            <a:r>
              <a:rPr lang="en-US" dirty="0"/>
              <a:t>a hospital (see Figure 12.11)</a:t>
            </a:r>
          </a:p>
        </p:txBody>
      </p:sp>
      <p:pic>
        <p:nvPicPr>
          <p:cNvPr id="5" name="Picture 4" descr="Beautiful paintings are on the wall of a bakery that has tables and chairs for people to sit. ">
            <a:extLst>
              <a:ext uri="{FF2B5EF4-FFF2-40B4-BE49-F238E27FC236}">
                <a16:creationId xmlns:a16="http://schemas.microsoft.com/office/drawing/2014/main" id="{C7CE0645-DDAE-4CCC-BF5E-D44AFA7A88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03460" y="1973616"/>
            <a:ext cx="4674955" cy="3506216"/>
          </a:xfrm>
          <a:prstGeom prst="rect">
            <a:avLst/>
          </a:prstGeom>
        </p:spPr>
      </p:pic>
      <p:sp>
        <p:nvSpPr>
          <p:cNvPr id="9" name="TextBox 8">
            <a:extLst>
              <a:ext uri="{FF2B5EF4-FFF2-40B4-BE49-F238E27FC236}">
                <a16:creationId xmlns:a16="http://schemas.microsoft.com/office/drawing/2014/main" id="{006EB442-1290-4D5B-A6D3-64596CFC78BF}"/>
              </a:ext>
            </a:extLst>
          </p:cNvPr>
          <p:cNvSpPr txBox="1"/>
          <p:nvPr/>
        </p:nvSpPr>
        <p:spPr>
          <a:xfrm>
            <a:off x="7303460" y="5479832"/>
            <a:ext cx="4674955" cy="646331"/>
          </a:xfrm>
          <a:prstGeom prst="rect">
            <a:avLst/>
          </a:prstGeom>
          <a:noFill/>
        </p:spPr>
        <p:txBody>
          <a:bodyPr wrap="square">
            <a:spAutoFit/>
          </a:bodyPr>
          <a:lstStyle/>
          <a:p>
            <a:pPr algn="ctr"/>
            <a:r>
              <a:rPr lang="en-US" dirty="0"/>
              <a:t>Figure 12.11. </a:t>
            </a:r>
            <a:r>
              <a:rPr lang="en-US" dirty="0" err="1"/>
              <a:t>iBakery</a:t>
            </a:r>
            <a:r>
              <a:rPr lang="en-US" dirty="0"/>
              <a:t> Gallery Cafe by Tung Wah Hospital, 2012. </a:t>
            </a:r>
          </a:p>
        </p:txBody>
      </p:sp>
    </p:spTree>
    <p:extLst>
      <p:ext uri="{BB962C8B-B14F-4D97-AF65-F5344CB8AC3E}">
        <p14:creationId xmlns:p14="http://schemas.microsoft.com/office/powerpoint/2010/main" val="4096619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Learning Objectives</a:t>
            </a:r>
            <a:r>
              <a:rPr lang="en-US" sz="1200" dirty="0"/>
              <a:t>     (1 of 2)</a:t>
            </a:r>
          </a:p>
        </p:txBody>
      </p:sp>
      <p:sp>
        <p:nvSpPr>
          <p:cNvPr id="3" name="Text Placeholder 2"/>
          <p:cNvSpPr>
            <a:spLocks noGrp="1"/>
          </p:cNvSpPr>
          <p:nvPr>
            <p:ph idx="1"/>
          </p:nvPr>
        </p:nvSpPr>
        <p:spPr>
          <a:xfrm>
            <a:off x="609600" y="1600201"/>
            <a:ext cx="10972800" cy="4525963"/>
          </a:xfrm>
        </p:spPr>
        <p:txBody>
          <a:bodyPr>
            <a:noAutofit/>
          </a:bodyPr>
          <a:lstStyle/>
          <a:p>
            <a:r>
              <a:rPr lang="en-US" dirty="0"/>
              <a:t>Outline the etiquette of art exhibitions.</a:t>
            </a:r>
          </a:p>
          <a:p>
            <a:r>
              <a:rPr lang="en-US" dirty="0"/>
              <a:t>Compare various art locales, including museums, art fairs, informal galleries, arts districts, and street art.</a:t>
            </a:r>
          </a:p>
          <a:p>
            <a:r>
              <a:rPr lang="en-US" dirty="0"/>
              <a:t>Explain how artist residencies work.</a:t>
            </a:r>
          </a:p>
          <a:p>
            <a:r>
              <a:rPr lang="en-US" dirty="0"/>
              <a:t>Illustrate how art represents cultural capital, cultural values, and power structures.</a:t>
            </a:r>
          </a:p>
          <a:p>
            <a:r>
              <a:rPr lang="en-US" dirty="0"/>
              <a:t>Identify how formal elements and principles are used in advertising. </a:t>
            </a:r>
          </a:p>
        </p:txBody>
      </p:sp>
    </p:spTree>
    <p:extLst>
      <p:ext uri="{BB962C8B-B14F-4D97-AF65-F5344CB8AC3E}">
        <p14:creationId xmlns:p14="http://schemas.microsoft.com/office/powerpoint/2010/main" val="1717577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Informal Exhibitions</a:t>
            </a:r>
            <a:r>
              <a:rPr lang="en-US" sz="1200" dirty="0"/>
              <a:t>     </a:t>
            </a:r>
            <a:r>
              <a:rPr lang="en-US" sz="1200" noProof="0" dirty="0"/>
              <a:t>(2 of 2)</a:t>
            </a:r>
            <a:endParaRPr lang="en-US" sz="1200" dirty="0"/>
          </a:p>
        </p:txBody>
      </p:sp>
      <p:sp>
        <p:nvSpPr>
          <p:cNvPr id="3" name="Content Placeholder 2"/>
          <p:cNvSpPr>
            <a:spLocks noGrp="1"/>
          </p:cNvSpPr>
          <p:nvPr>
            <p:ph idx="1"/>
          </p:nvPr>
        </p:nvSpPr>
        <p:spPr>
          <a:xfrm>
            <a:off x="609600" y="1600201"/>
            <a:ext cx="10972800" cy="4525963"/>
          </a:xfrm>
        </p:spPr>
        <p:txBody>
          <a:bodyPr>
            <a:normAutofit lnSpcReduction="10000"/>
          </a:bodyPr>
          <a:lstStyle/>
          <a:p>
            <a:r>
              <a:rPr lang="en-US" dirty="0"/>
              <a:t>What to look for at informal exhibitions:</a:t>
            </a:r>
          </a:p>
          <a:p>
            <a:pPr lvl="1"/>
            <a:r>
              <a:rPr lang="en-US" dirty="0"/>
              <a:t>What is the style or theme found in this work? </a:t>
            </a:r>
          </a:p>
          <a:p>
            <a:pPr lvl="1"/>
            <a:r>
              <a:rPr lang="en-US" dirty="0"/>
              <a:t>What information about the artist(s) and artworks is displayed?</a:t>
            </a:r>
          </a:p>
          <a:p>
            <a:pPr lvl="1"/>
            <a:r>
              <a:rPr lang="en-US" dirty="0"/>
              <a:t>Are the works available for purchase?</a:t>
            </a:r>
          </a:p>
          <a:p>
            <a:r>
              <a:rPr lang="en-US" dirty="0"/>
              <a:t>Benefits of informal exhibitions:</a:t>
            </a:r>
          </a:p>
          <a:p>
            <a:pPr lvl="1"/>
            <a:r>
              <a:rPr lang="en-US" dirty="0"/>
              <a:t>Added attraction and revenue for the business</a:t>
            </a:r>
          </a:p>
          <a:p>
            <a:pPr lvl="1"/>
            <a:r>
              <a:rPr lang="en-US" dirty="0"/>
              <a:t>Increased exposure for the artist</a:t>
            </a:r>
          </a:p>
          <a:p>
            <a:pPr lvl="1"/>
            <a:r>
              <a:rPr lang="en-US" dirty="0"/>
              <a:t>Audiences get to experience something new without changing their normal routines</a:t>
            </a:r>
          </a:p>
        </p:txBody>
      </p:sp>
    </p:spTree>
    <p:extLst>
      <p:ext uri="{BB962C8B-B14F-4D97-AF65-F5344CB8AC3E}">
        <p14:creationId xmlns:p14="http://schemas.microsoft.com/office/powerpoint/2010/main" val="370538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Graffiti</a:t>
            </a:r>
          </a:p>
        </p:txBody>
      </p:sp>
      <p:sp>
        <p:nvSpPr>
          <p:cNvPr id="3" name="Content Placeholder 2"/>
          <p:cNvSpPr>
            <a:spLocks noGrp="1"/>
          </p:cNvSpPr>
          <p:nvPr>
            <p:ph idx="1"/>
          </p:nvPr>
        </p:nvSpPr>
        <p:spPr>
          <a:xfrm>
            <a:off x="6096000" y="1600200"/>
            <a:ext cx="5486400" cy="4525963"/>
          </a:xfrm>
        </p:spPr>
        <p:txBody>
          <a:bodyPr>
            <a:normAutofit/>
          </a:bodyPr>
          <a:lstStyle/>
          <a:p>
            <a:r>
              <a:rPr lang="en-US" dirty="0"/>
              <a:t>Although still considered destructive, graffiti or street art is widespread and can be beautiful. </a:t>
            </a:r>
          </a:p>
          <a:p>
            <a:pPr lvl="1"/>
            <a:r>
              <a:rPr lang="en-US" dirty="0"/>
              <a:t>Spray paint is medium of choice</a:t>
            </a:r>
          </a:p>
          <a:p>
            <a:pPr lvl="1"/>
            <a:r>
              <a:rPr lang="en-US" dirty="0"/>
              <a:t>Some street artists have gained acclaim in major art circles while others remain unknown</a:t>
            </a:r>
          </a:p>
        </p:txBody>
      </p:sp>
      <p:pic>
        <p:nvPicPr>
          <p:cNvPr id="5" name="Picture 4" descr="A painting on the wall has the words Only You. The You is in a bigger font. The O in the You is in the shape of a bear face. It wears a cap with the text Smokey on it. A text on the wall reads, burn walls, not forests. ">
            <a:extLst>
              <a:ext uri="{FF2B5EF4-FFF2-40B4-BE49-F238E27FC236}">
                <a16:creationId xmlns:a16="http://schemas.microsoft.com/office/drawing/2014/main" id="{FBD64214-1925-45D2-BA48-8744CC3F42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176" y="1600200"/>
            <a:ext cx="5604282" cy="4201160"/>
          </a:xfrm>
          <a:prstGeom prst="rect">
            <a:avLst/>
          </a:prstGeom>
        </p:spPr>
      </p:pic>
      <p:sp>
        <p:nvSpPr>
          <p:cNvPr id="7" name="TextBox 6">
            <a:extLst>
              <a:ext uri="{FF2B5EF4-FFF2-40B4-BE49-F238E27FC236}">
                <a16:creationId xmlns:a16="http://schemas.microsoft.com/office/drawing/2014/main" id="{1BB6B16C-43DC-40B3-B239-7E2E79CEF096}"/>
              </a:ext>
            </a:extLst>
          </p:cNvPr>
          <p:cNvSpPr txBox="1"/>
          <p:nvPr/>
        </p:nvSpPr>
        <p:spPr>
          <a:xfrm>
            <a:off x="265176" y="5801360"/>
            <a:ext cx="5604282" cy="646331"/>
          </a:xfrm>
          <a:prstGeom prst="rect">
            <a:avLst/>
          </a:prstGeom>
          <a:noFill/>
        </p:spPr>
        <p:txBody>
          <a:bodyPr wrap="square">
            <a:spAutoFit/>
          </a:bodyPr>
          <a:lstStyle/>
          <a:p>
            <a:pPr algn="ctr"/>
            <a:r>
              <a:rPr lang="en-US" dirty="0"/>
              <a:t>Figure 12.12. Unknown artist, </a:t>
            </a:r>
            <a:r>
              <a:rPr lang="en-US" i="1" dirty="0"/>
              <a:t>Only You</a:t>
            </a:r>
            <a:r>
              <a:rPr lang="en-US" dirty="0"/>
              <a:t>, date unknown. Donner Pass, California. </a:t>
            </a:r>
          </a:p>
        </p:txBody>
      </p:sp>
    </p:spTree>
    <p:extLst>
      <p:ext uri="{BB962C8B-B14F-4D97-AF65-F5344CB8AC3E}">
        <p14:creationId xmlns:p14="http://schemas.microsoft.com/office/powerpoint/2010/main" val="6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Artist at Work:</a:t>
            </a:r>
            <a:br>
              <a:rPr lang="en-US" dirty="0"/>
            </a:br>
            <a:r>
              <a:rPr lang="en-US" dirty="0"/>
              <a:t>Diane Jacobs on Artist Residencies and Artist Books </a:t>
            </a:r>
          </a:p>
        </p:txBody>
      </p:sp>
      <p:sp>
        <p:nvSpPr>
          <p:cNvPr id="3" name="Content Placeholder 2"/>
          <p:cNvSpPr>
            <a:spLocks noGrp="1"/>
          </p:cNvSpPr>
          <p:nvPr>
            <p:ph idx="1"/>
          </p:nvPr>
        </p:nvSpPr>
        <p:spPr>
          <a:xfrm>
            <a:off x="609600" y="1600201"/>
            <a:ext cx="10972800" cy="4525963"/>
          </a:xfrm>
        </p:spPr>
        <p:txBody>
          <a:bodyPr>
            <a:normAutofit/>
          </a:bodyPr>
          <a:lstStyle/>
          <a:p>
            <a:r>
              <a:rPr lang="en-US" dirty="0"/>
              <a:t>Artist residencies offer artists access to facilities, time, and a readymade community.</a:t>
            </a:r>
          </a:p>
          <a:p>
            <a:pPr lvl="1"/>
            <a:r>
              <a:rPr lang="en-US" dirty="0"/>
              <a:t>Diane Jacobs has attended multiple residencies and has made artist books there</a:t>
            </a:r>
          </a:p>
        </p:txBody>
      </p:sp>
      <p:pic>
        <p:nvPicPr>
          <p:cNvPr id="5" name="Picture 4" descr="Diana Jacob's residency studios have paintings on a large table, artworks on the wall, and other art items. ">
            <a:extLst>
              <a:ext uri="{FF2B5EF4-FFF2-40B4-BE49-F238E27FC236}">
                <a16:creationId xmlns:a16="http://schemas.microsoft.com/office/drawing/2014/main" id="{7C1B7997-93FB-484B-B43F-DB96CD24D8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460" y="3688364"/>
            <a:ext cx="10419080" cy="2619968"/>
          </a:xfrm>
          <a:prstGeom prst="rect">
            <a:avLst/>
          </a:prstGeom>
        </p:spPr>
      </p:pic>
      <p:sp>
        <p:nvSpPr>
          <p:cNvPr id="9" name="TextBox 8">
            <a:extLst>
              <a:ext uri="{FF2B5EF4-FFF2-40B4-BE49-F238E27FC236}">
                <a16:creationId xmlns:a16="http://schemas.microsoft.com/office/drawing/2014/main" id="{9B0221B4-541E-43B2-911F-2E3E71A24F05}"/>
              </a:ext>
            </a:extLst>
          </p:cNvPr>
          <p:cNvSpPr txBox="1"/>
          <p:nvPr/>
        </p:nvSpPr>
        <p:spPr>
          <a:xfrm>
            <a:off x="3362731" y="6350609"/>
            <a:ext cx="5466538" cy="369332"/>
          </a:xfrm>
          <a:prstGeom prst="rect">
            <a:avLst/>
          </a:prstGeom>
          <a:noFill/>
        </p:spPr>
        <p:txBody>
          <a:bodyPr wrap="square">
            <a:spAutoFit/>
          </a:bodyPr>
          <a:lstStyle/>
          <a:p>
            <a:pPr algn="ctr"/>
            <a:r>
              <a:rPr lang="en-US" dirty="0"/>
              <a:t>Figure 12.13. Diane Jacobs’ studio in Portland, Oregon.</a:t>
            </a:r>
          </a:p>
        </p:txBody>
      </p:sp>
    </p:spTree>
    <p:extLst>
      <p:ext uri="{BB962C8B-B14F-4D97-AF65-F5344CB8AC3E}">
        <p14:creationId xmlns:p14="http://schemas.microsoft.com/office/powerpoint/2010/main" val="859770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Artist Books</a:t>
            </a:r>
          </a:p>
        </p:txBody>
      </p:sp>
      <p:sp>
        <p:nvSpPr>
          <p:cNvPr id="3" name="Content Placeholder 2"/>
          <p:cNvSpPr>
            <a:spLocks noGrp="1"/>
          </p:cNvSpPr>
          <p:nvPr>
            <p:ph idx="1"/>
          </p:nvPr>
        </p:nvSpPr>
        <p:spPr>
          <a:xfrm>
            <a:off x="609600" y="1600200"/>
            <a:ext cx="7853680" cy="4525963"/>
          </a:xfrm>
        </p:spPr>
        <p:txBody>
          <a:bodyPr>
            <a:normAutofit/>
          </a:bodyPr>
          <a:lstStyle/>
          <a:p>
            <a:r>
              <a:rPr lang="en-US" dirty="0"/>
              <a:t>These works are a story, a sculpture, and an intimate, time-bound interaction that is both narrative and tactile. </a:t>
            </a:r>
          </a:p>
          <a:p>
            <a:pPr lvl="1"/>
            <a:r>
              <a:rPr lang="en-US" dirty="0"/>
              <a:t>Jacobs’ book </a:t>
            </a:r>
            <a:r>
              <a:rPr lang="en-US" i="1" dirty="0"/>
              <a:t>Nourish</a:t>
            </a:r>
            <a:r>
              <a:rPr lang="en-US" dirty="0"/>
              <a:t> was created as a reaction to climate change</a:t>
            </a:r>
          </a:p>
        </p:txBody>
      </p:sp>
      <p:pic>
        <p:nvPicPr>
          <p:cNvPr id="5" name="Picture 4" descr="A mountain shape is on a woodblock. A woodblock has the shape of a mountain in a thread on the left side and a spoon on a mound of flour or sand. On a book-like wooden block, the shape of the earth is on the left side and a design on the right side. ">
            <a:extLst>
              <a:ext uri="{FF2B5EF4-FFF2-40B4-BE49-F238E27FC236}">
                <a16:creationId xmlns:a16="http://schemas.microsoft.com/office/drawing/2014/main" id="{7DBF4260-5947-47A8-B7AC-7515A37807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66836" y="1029843"/>
            <a:ext cx="2757232" cy="5499418"/>
          </a:xfrm>
          <a:prstGeom prst="rect">
            <a:avLst/>
          </a:prstGeom>
        </p:spPr>
      </p:pic>
      <p:sp>
        <p:nvSpPr>
          <p:cNvPr id="11" name="TextBox 10">
            <a:extLst>
              <a:ext uri="{FF2B5EF4-FFF2-40B4-BE49-F238E27FC236}">
                <a16:creationId xmlns:a16="http://schemas.microsoft.com/office/drawing/2014/main" id="{64CCC38D-EB22-4D09-8E3A-C2A1C919BE8C}"/>
              </a:ext>
            </a:extLst>
          </p:cNvPr>
          <p:cNvSpPr txBox="1"/>
          <p:nvPr/>
        </p:nvSpPr>
        <p:spPr>
          <a:xfrm>
            <a:off x="7594710" y="5328932"/>
            <a:ext cx="1572126" cy="1200329"/>
          </a:xfrm>
          <a:prstGeom prst="rect">
            <a:avLst/>
          </a:prstGeom>
          <a:noFill/>
        </p:spPr>
        <p:txBody>
          <a:bodyPr wrap="square">
            <a:spAutoFit/>
          </a:bodyPr>
          <a:lstStyle/>
          <a:p>
            <a:pPr algn="r"/>
            <a:r>
              <a:rPr lang="en-US" dirty="0"/>
              <a:t>Figure 12.14. Diane Jacobs, </a:t>
            </a:r>
            <a:r>
              <a:rPr lang="en-US" i="1" dirty="0"/>
              <a:t>Nourish</a:t>
            </a:r>
            <a:r>
              <a:rPr lang="en-US" dirty="0"/>
              <a:t> (details), 2012. </a:t>
            </a:r>
          </a:p>
        </p:txBody>
      </p:sp>
    </p:spTree>
    <p:extLst>
      <p:ext uri="{BB962C8B-B14F-4D97-AF65-F5344CB8AC3E}">
        <p14:creationId xmlns:p14="http://schemas.microsoft.com/office/powerpoint/2010/main" val="1162940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Art and Visual Culture</a:t>
            </a:r>
          </a:p>
        </p:txBody>
      </p:sp>
      <p:sp>
        <p:nvSpPr>
          <p:cNvPr id="3" name="Content Placeholder 2"/>
          <p:cNvSpPr>
            <a:spLocks noGrp="1"/>
          </p:cNvSpPr>
          <p:nvPr>
            <p:ph idx="1"/>
          </p:nvPr>
        </p:nvSpPr>
        <p:spPr>
          <a:xfrm>
            <a:off x="609600" y="1600201"/>
            <a:ext cx="10972800" cy="4525963"/>
          </a:xfrm>
        </p:spPr>
        <p:txBody>
          <a:bodyPr>
            <a:normAutofit/>
          </a:bodyPr>
          <a:lstStyle/>
          <a:p>
            <a:r>
              <a:rPr lang="en-US" dirty="0"/>
              <a:t>Art is not confined to museums, galleries, and art fairs. In our visual culture, we have many options to consider, such as: </a:t>
            </a:r>
          </a:p>
          <a:p>
            <a:pPr lvl="1"/>
            <a:r>
              <a:rPr lang="en-US" dirty="0"/>
              <a:t>Public statues and monuments </a:t>
            </a:r>
          </a:p>
          <a:p>
            <a:pPr lvl="1"/>
            <a:r>
              <a:rPr lang="en-US" dirty="0"/>
              <a:t>Portraits of politicians</a:t>
            </a:r>
          </a:p>
          <a:p>
            <a:pPr lvl="1"/>
            <a:r>
              <a:rPr lang="en-US" dirty="0"/>
              <a:t>Graffiti-covered train cars</a:t>
            </a:r>
          </a:p>
          <a:p>
            <a:pPr lvl="1"/>
            <a:r>
              <a:rPr lang="en-US" dirty="0"/>
              <a:t>Advertising</a:t>
            </a:r>
          </a:p>
        </p:txBody>
      </p:sp>
    </p:spTree>
    <p:extLst>
      <p:ext uri="{BB962C8B-B14F-4D97-AF65-F5344CB8AC3E}">
        <p14:creationId xmlns:p14="http://schemas.microsoft.com/office/powerpoint/2010/main" val="2631002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Advertisements</a:t>
            </a:r>
            <a:r>
              <a:rPr lang="en-US" sz="1200" dirty="0"/>
              <a:t>     </a:t>
            </a:r>
            <a:r>
              <a:rPr lang="en-US" sz="1200" noProof="0" dirty="0"/>
              <a:t>(1 of 2)</a:t>
            </a:r>
            <a:endParaRPr lang="en-US" sz="1200" dirty="0"/>
          </a:p>
        </p:txBody>
      </p:sp>
      <p:sp>
        <p:nvSpPr>
          <p:cNvPr id="3" name="Content Placeholder 2"/>
          <p:cNvSpPr>
            <a:spLocks noGrp="1"/>
          </p:cNvSpPr>
          <p:nvPr>
            <p:ph idx="1"/>
          </p:nvPr>
        </p:nvSpPr>
        <p:spPr>
          <a:xfrm>
            <a:off x="609600" y="1600201"/>
            <a:ext cx="10972800" cy="4525963"/>
          </a:xfrm>
        </p:spPr>
        <p:txBody>
          <a:bodyPr>
            <a:noAutofit/>
          </a:bodyPr>
          <a:lstStyle/>
          <a:p>
            <a:r>
              <a:rPr lang="en-US" dirty="0"/>
              <a:t>Today’s advertising is often the product of careful design work that is not only aesthetically appealing but also meets the needs of the customer.</a:t>
            </a:r>
          </a:p>
          <a:p>
            <a:r>
              <a:rPr lang="en-US" dirty="0"/>
              <a:t>Advertisers take the following into consideration: </a:t>
            </a:r>
          </a:p>
          <a:p>
            <a:pPr lvl="1"/>
            <a:r>
              <a:rPr lang="en-US" dirty="0"/>
              <a:t>Imagery</a:t>
            </a:r>
          </a:p>
          <a:p>
            <a:pPr lvl="1"/>
            <a:r>
              <a:rPr lang="en-US" dirty="0"/>
              <a:t>Language</a:t>
            </a:r>
          </a:p>
          <a:p>
            <a:pPr lvl="1"/>
            <a:r>
              <a:rPr lang="en-US" dirty="0"/>
              <a:t>Color</a:t>
            </a:r>
          </a:p>
          <a:p>
            <a:pPr lvl="1"/>
            <a:r>
              <a:rPr lang="en-US" dirty="0"/>
              <a:t>Other details (such as product/service message)</a:t>
            </a:r>
          </a:p>
        </p:txBody>
      </p:sp>
    </p:spTree>
    <p:extLst>
      <p:ext uri="{BB962C8B-B14F-4D97-AF65-F5344CB8AC3E}">
        <p14:creationId xmlns:p14="http://schemas.microsoft.com/office/powerpoint/2010/main" val="288548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Advertisements</a:t>
            </a:r>
            <a:r>
              <a:rPr lang="en-US" sz="1200" dirty="0"/>
              <a:t>     </a:t>
            </a:r>
            <a:r>
              <a:rPr lang="en-US" sz="1200" noProof="0" dirty="0"/>
              <a:t>(2 of 2)</a:t>
            </a:r>
            <a:endParaRPr lang="en-US" sz="1200" dirty="0"/>
          </a:p>
        </p:txBody>
      </p:sp>
      <p:sp>
        <p:nvSpPr>
          <p:cNvPr id="3" name="Content Placeholder 2"/>
          <p:cNvSpPr>
            <a:spLocks noGrp="1"/>
          </p:cNvSpPr>
          <p:nvPr>
            <p:ph idx="1"/>
          </p:nvPr>
        </p:nvSpPr>
        <p:spPr>
          <a:xfrm>
            <a:off x="609600" y="1600201"/>
            <a:ext cx="6825916" cy="4525963"/>
          </a:xfrm>
        </p:spPr>
        <p:txBody>
          <a:bodyPr>
            <a:noAutofit/>
          </a:bodyPr>
          <a:lstStyle/>
          <a:p>
            <a:r>
              <a:rPr lang="en-US" dirty="0"/>
              <a:t>Figure 12.15 shows a humorous ad designed by Ogilvy &amp; Mather. </a:t>
            </a:r>
          </a:p>
          <a:p>
            <a:pPr lvl="1"/>
            <a:r>
              <a:rPr lang="en-US" dirty="0"/>
              <a:t>How do you visually read this advertisement?</a:t>
            </a:r>
          </a:p>
        </p:txBody>
      </p:sp>
      <p:pic>
        <p:nvPicPr>
          <p:cNvPr id="7" name="Picture 6" descr="A mouth is wide open. The figure of a queen tied is inside the mouth. On top of the mouth is the text, Release your English. ">
            <a:extLst>
              <a:ext uri="{FF2B5EF4-FFF2-40B4-BE49-F238E27FC236}">
                <a16:creationId xmlns:a16="http://schemas.microsoft.com/office/drawing/2014/main" id="{158F554F-6CE9-4776-A380-D2BA7D88C7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16931" y="1325563"/>
            <a:ext cx="3716884" cy="5257799"/>
          </a:xfrm>
          <a:prstGeom prst="rect">
            <a:avLst/>
          </a:prstGeom>
        </p:spPr>
      </p:pic>
      <p:sp>
        <p:nvSpPr>
          <p:cNvPr id="5" name="TextBox 4">
            <a:extLst>
              <a:ext uri="{FF2B5EF4-FFF2-40B4-BE49-F238E27FC236}">
                <a16:creationId xmlns:a16="http://schemas.microsoft.com/office/drawing/2014/main" id="{0D57F28B-4253-42DF-923B-AD70A1BD15C6}"/>
              </a:ext>
            </a:extLst>
          </p:cNvPr>
          <p:cNvSpPr txBox="1"/>
          <p:nvPr/>
        </p:nvSpPr>
        <p:spPr>
          <a:xfrm>
            <a:off x="4561841" y="5383033"/>
            <a:ext cx="3655090" cy="1200329"/>
          </a:xfrm>
          <a:prstGeom prst="rect">
            <a:avLst/>
          </a:prstGeom>
          <a:noFill/>
        </p:spPr>
        <p:txBody>
          <a:bodyPr wrap="square">
            <a:spAutoFit/>
          </a:bodyPr>
          <a:lstStyle/>
          <a:p>
            <a:pPr algn="r"/>
            <a:r>
              <a:rPr lang="en-US" dirty="0"/>
              <a:t>Figure 12.15. Ogilvy &amp; Mather, Lisbon, Portugal, </a:t>
            </a:r>
            <a:r>
              <a:rPr lang="en-US" i="1" dirty="0" err="1"/>
              <a:t>Correio</a:t>
            </a:r>
            <a:r>
              <a:rPr lang="en-US" i="1" dirty="0"/>
              <a:t> da </a:t>
            </a:r>
            <a:r>
              <a:rPr lang="en-US" i="1" dirty="0" err="1"/>
              <a:t>Manhã</a:t>
            </a:r>
            <a:r>
              <a:rPr lang="en-US" i="1" dirty="0"/>
              <a:t> English Course “</a:t>
            </a:r>
            <a:r>
              <a:rPr lang="en-US" i="1" dirty="0" err="1"/>
              <a:t>Inglês</a:t>
            </a:r>
            <a:r>
              <a:rPr lang="en-US" i="1" dirty="0"/>
              <a:t> Total”: Release your English</a:t>
            </a:r>
            <a:r>
              <a:rPr lang="en-US" dirty="0"/>
              <a:t>, 2016.</a:t>
            </a:r>
          </a:p>
        </p:txBody>
      </p:sp>
    </p:spTree>
    <p:extLst>
      <p:ext uri="{BB962C8B-B14F-4D97-AF65-F5344CB8AC3E}">
        <p14:creationId xmlns:p14="http://schemas.microsoft.com/office/powerpoint/2010/main" val="1047399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a:t>Propaganda</a:t>
            </a:r>
            <a:endParaRPr lang="en-US" dirty="0"/>
          </a:p>
        </p:txBody>
      </p:sp>
      <p:sp>
        <p:nvSpPr>
          <p:cNvPr id="3" name="Content Placeholder 2"/>
          <p:cNvSpPr>
            <a:spLocks noGrp="1"/>
          </p:cNvSpPr>
          <p:nvPr>
            <p:ph idx="1"/>
          </p:nvPr>
        </p:nvSpPr>
        <p:spPr>
          <a:xfrm>
            <a:off x="4419600" y="1600201"/>
            <a:ext cx="7162800" cy="4525963"/>
          </a:xfrm>
        </p:spPr>
        <p:txBody>
          <a:bodyPr>
            <a:noAutofit/>
          </a:bodyPr>
          <a:lstStyle/>
          <a:p>
            <a:r>
              <a:rPr lang="en-US" dirty="0"/>
              <a:t>Like advertising, propaganda takes persuasiveness to the extreme in order to create social change. </a:t>
            </a:r>
          </a:p>
          <a:p>
            <a:pPr lvl="1"/>
            <a:r>
              <a:rPr lang="en-US" dirty="0"/>
              <a:t>The term mostly seen as negative in modern times but originally neutral</a:t>
            </a:r>
          </a:p>
          <a:p>
            <a:pPr lvl="1"/>
            <a:r>
              <a:rPr lang="en-US" dirty="0"/>
              <a:t>Once connected to motivating positive behavior (see Figure 12.16)</a:t>
            </a:r>
          </a:p>
        </p:txBody>
      </p:sp>
      <p:pic>
        <p:nvPicPr>
          <p:cNvPr id="9" name="Picture 8" descr="On a poster, there is a figure of a woman who moves her hand backward and rolls her sleeves as if to show her muscles. The text on the top is, We can do it. ">
            <a:extLst>
              <a:ext uri="{FF2B5EF4-FFF2-40B4-BE49-F238E27FC236}">
                <a16:creationId xmlns:a16="http://schemas.microsoft.com/office/drawing/2014/main" id="{ECD9467B-80AD-4F8F-B6FD-AA5B762305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283" y="1455262"/>
            <a:ext cx="3738757" cy="4815840"/>
          </a:xfrm>
          <a:prstGeom prst="rect">
            <a:avLst/>
          </a:prstGeom>
        </p:spPr>
      </p:pic>
      <p:sp>
        <p:nvSpPr>
          <p:cNvPr id="4" name="TextBox 3">
            <a:extLst>
              <a:ext uri="{FF2B5EF4-FFF2-40B4-BE49-F238E27FC236}">
                <a16:creationId xmlns:a16="http://schemas.microsoft.com/office/drawing/2014/main" id="{A3FA10C2-E035-4482-BEB7-884521A75F45}"/>
              </a:ext>
            </a:extLst>
          </p:cNvPr>
          <p:cNvSpPr txBox="1"/>
          <p:nvPr/>
        </p:nvSpPr>
        <p:spPr>
          <a:xfrm>
            <a:off x="4257039" y="5664499"/>
            <a:ext cx="4923055" cy="923330"/>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Mangal" panose="02040503050203030202" pitchFamily="18" charset="0"/>
              </a:rPr>
              <a:t>Figure 12.16. J. Howard Miller, </a:t>
            </a:r>
            <a:r>
              <a:rPr lang="en-US" i="1" dirty="0">
                <a:latin typeface="Calibri" panose="020F0502020204030204" pitchFamily="34" charset="0"/>
                <a:ea typeface="Calibri" panose="020F0502020204030204" pitchFamily="34" charset="0"/>
                <a:cs typeface="Mangal" panose="02040503050203030202" pitchFamily="18" charset="0"/>
              </a:rPr>
              <a:t>"We Can Do It!" </a:t>
            </a:r>
            <a:r>
              <a:rPr lang="en-US" dirty="0">
                <a:latin typeface="Calibri" panose="020F0502020204030204" pitchFamily="34" charset="0"/>
                <a:ea typeface="Calibri" panose="020F0502020204030204" pitchFamily="34" charset="0"/>
                <a:cs typeface="Mangal" panose="02040503050203030202" pitchFamily="18" charset="0"/>
              </a:rPr>
              <a:t>[Westinghouse poster used by the War Production Coordinating Committee], ca. 1942–45. </a:t>
            </a:r>
            <a:endParaRPr lang="en-US" dirty="0"/>
          </a:p>
        </p:txBody>
      </p:sp>
    </p:spTree>
    <p:extLst>
      <p:ext uri="{BB962C8B-B14F-4D97-AF65-F5344CB8AC3E}">
        <p14:creationId xmlns:p14="http://schemas.microsoft.com/office/powerpoint/2010/main" val="1342968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From Street Art to Commercial Success</a:t>
            </a:r>
          </a:p>
        </p:txBody>
      </p:sp>
      <p:sp>
        <p:nvSpPr>
          <p:cNvPr id="3" name="Content Placeholder 2"/>
          <p:cNvSpPr>
            <a:spLocks noGrp="1"/>
          </p:cNvSpPr>
          <p:nvPr>
            <p:ph idx="1"/>
          </p:nvPr>
        </p:nvSpPr>
        <p:spPr>
          <a:xfrm>
            <a:off x="609600" y="1600201"/>
            <a:ext cx="10972800" cy="4525963"/>
          </a:xfrm>
        </p:spPr>
        <p:txBody>
          <a:bodyPr>
            <a:noAutofit/>
          </a:bodyPr>
          <a:lstStyle/>
          <a:p>
            <a:r>
              <a:rPr lang="en-US" dirty="0"/>
              <a:t>Shepard Fairey has seen his work transition from avant-garde to fashionable. </a:t>
            </a:r>
          </a:p>
          <a:p>
            <a:pPr lvl="1"/>
            <a:endParaRPr lang="en-US" dirty="0"/>
          </a:p>
        </p:txBody>
      </p:sp>
      <p:pic>
        <p:nvPicPr>
          <p:cNvPr id="7" name="image19.png" descr="A stencil drawing shows the outline of a face with the text, Obey, below it in bold letters. The areas above the eyes are shaded. ">
            <a:extLst>
              <a:ext uri="{FF2B5EF4-FFF2-40B4-BE49-F238E27FC236}">
                <a16:creationId xmlns:a16="http://schemas.microsoft.com/office/drawing/2014/main" id="{DA264140-5A8E-4DBA-A80D-94DA492DF5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9920" y="2645161"/>
            <a:ext cx="2735452" cy="4062576"/>
          </a:xfrm>
          <a:prstGeom prst="rect">
            <a:avLst/>
          </a:prstGeom>
          <a:ln/>
        </p:spPr>
      </p:pic>
      <p:sp>
        <p:nvSpPr>
          <p:cNvPr id="6" name="TextBox 5">
            <a:extLst>
              <a:ext uri="{FF2B5EF4-FFF2-40B4-BE49-F238E27FC236}">
                <a16:creationId xmlns:a16="http://schemas.microsoft.com/office/drawing/2014/main" id="{DF0F7A9E-1AD8-46FA-92FF-5C4A9BC0E562}"/>
              </a:ext>
            </a:extLst>
          </p:cNvPr>
          <p:cNvSpPr txBox="1"/>
          <p:nvPr/>
        </p:nvSpPr>
        <p:spPr>
          <a:xfrm>
            <a:off x="1490874" y="5525999"/>
            <a:ext cx="1679046" cy="1200329"/>
          </a:xfrm>
          <a:prstGeom prst="rect">
            <a:avLst/>
          </a:prstGeom>
          <a:noFill/>
        </p:spPr>
        <p:txBody>
          <a:bodyPr wrap="square">
            <a:spAutoFit/>
          </a:bodyPr>
          <a:lstStyle/>
          <a:p>
            <a:pPr algn="r"/>
            <a:r>
              <a:rPr lang="en-US" dirty="0"/>
              <a:t>Figure 12.17.</a:t>
            </a:r>
          </a:p>
          <a:p>
            <a:pPr algn="r"/>
            <a:r>
              <a:rPr lang="en-US" dirty="0"/>
              <a:t>Shepard Fairey, </a:t>
            </a:r>
          </a:p>
          <a:p>
            <a:pPr algn="r"/>
            <a:r>
              <a:rPr lang="en-US" i="1" dirty="0"/>
              <a:t>Obey Icon Face</a:t>
            </a:r>
            <a:r>
              <a:rPr lang="en-US" dirty="0"/>
              <a:t>, 1989.</a:t>
            </a:r>
          </a:p>
        </p:txBody>
      </p:sp>
      <p:pic>
        <p:nvPicPr>
          <p:cNvPr id="8" name="image22.jpg" descr="A stencil drawing of Barack Obama is shown. The text, Hope, is at the bottom of the picture. ">
            <a:extLst>
              <a:ext uri="{FF2B5EF4-FFF2-40B4-BE49-F238E27FC236}">
                <a16:creationId xmlns:a16="http://schemas.microsoft.com/office/drawing/2014/main" id="{DC3807C3-DF7A-4742-8749-B84D049E37C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55210" y="2764465"/>
            <a:ext cx="2735452" cy="3824322"/>
          </a:xfrm>
          <a:prstGeom prst="rect">
            <a:avLst/>
          </a:prstGeom>
          <a:ln/>
        </p:spPr>
      </p:pic>
      <p:sp>
        <p:nvSpPr>
          <p:cNvPr id="9" name="TextBox 8">
            <a:extLst>
              <a:ext uri="{FF2B5EF4-FFF2-40B4-BE49-F238E27FC236}">
                <a16:creationId xmlns:a16="http://schemas.microsoft.com/office/drawing/2014/main" id="{8E4ACA2F-3474-474E-B6AC-543C80B577C5}"/>
              </a:ext>
            </a:extLst>
          </p:cNvPr>
          <p:cNvSpPr txBox="1"/>
          <p:nvPr/>
        </p:nvSpPr>
        <p:spPr>
          <a:xfrm>
            <a:off x="8790662" y="5396285"/>
            <a:ext cx="1677085" cy="1200329"/>
          </a:xfrm>
          <a:prstGeom prst="rect">
            <a:avLst/>
          </a:prstGeom>
          <a:noFill/>
        </p:spPr>
        <p:txBody>
          <a:bodyPr wrap="square">
            <a:spAutoFit/>
          </a:bodyPr>
          <a:lstStyle/>
          <a:p>
            <a:r>
              <a:rPr lang="en-US" dirty="0"/>
              <a:t>Figure 12.18.</a:t>
            </a:r>
          </a:p>
          <a:p>
            <a:r>
              <a:rPr lang="en-US" dirty="0"/>
              <a:t>Shepard Fairey,</a:t>
            </a:r>
          </a:p>
          <a:p>
            <a:r>
              <a:rPr lang="en-US" i="1" dirty="0"/>
              <a:t>OBAMA Hope</a:t>
            </a:r>
            <a:r>
              <a:rPr lang="en-US" dirty="0"/>
              <a:t>, 2008. </a:t>
            </a:r>
          </a:p>
        </p:txBody>
      </p:sp>
    </p:spTree>
    <p:extLst>
      <p:ext uri="{BB962C8B-B14F-4D97-AF65-F5344CB8AC3E}">
        <p14:creationId xmlns:p14="http://schemas.microsoft.com/office/powerpoint/2010/main" val="3296645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Close Examination:</a:t>
            </a:r>
            <a:br>
              <a:rPr lang="en-US" dirty="0"/>
            </a:br>
            <a:r>
              <a:rPr lang="en-US" dirty="0"/>
              <a:t>Active Looking and Cultural Capital</a:t>
            </a:r>
            <a:r>
              <a:rPr lang="en-US" sz="1200" dirty="0"/>
              <a:t>     </a:t>
            </a:r>
            <a:r>
              <a:rPr lang="en-US" sz="1200" noProof="0" dirty="0"/>
              <a:t>(1 of 3)</a:t>
            </a:r>
            <a:endParaRPr lang="en-US" sz="1200" dirty="0"/>
          </a:p>
        </p:txBody>
      </p:sp>
      <p:sp>
        <p:nvSpPr>
          <p:cNvPr id="3" name="Content Placeholder 2"/>
          <p:cNvSpPr>
            <a:spLocks noGrp="1"/>
          </p:cNvSpPr>
          <p:nvPr>
            <p:ph idx="1"/>
          </p:nvPr>
        </p:nvSpPr>
        <p:spPr>
          <a:xfrm>
            <a:off x="609600" y="1600201"/>
            <a:ext cx="7081520" cy="4525963"/>
          </a:xfrm>
        </p:spPr>
        <p:txBody>
          <a:bodyPr>
            <a:noAutofit/>
          </a:bodyPr>
          <a:lstStyle/>
          <a:p>
            <a:r>
              <a:rPr lang="en-US" dirty="0"/>
              <a:t>When you recognize an iconic work of art and can talk about it thoughtfully, you earn something called cultural capital. </a:t>
            </a:r>
          </a:p>
          <a:p>
            <a:pPr lvl="1"/>
            <a:r>
              <a:rPr lang="en-US" dirty="0"/>
              <a:t>If you immediately recognize </a:t>
            </a:r>
            <a:r>
              <a:rPr lang="en-US" i="1" dirty="0"/>
              <a:t>The Thinker </a:t>
            </a:r>
            <a:r>
              <a:rPr lang="en-US" dirty="0"/>
              <a:t>(Figure 12.19), you can use this meaning as a shorthand for more complex ideas</a:t>
            </a:r>
          </a:p>
        </p:txBody>
      </p:sp>
      <p:pic>
        <p:nvPicPr>
          <p:cNvPr id="5" name="Picture 4" descr="The bronze statue of a man who sits and thinks with his hand below his chin is shown. ">
            <a:extLst>
              <a:ext uri="{FF2B5EF4-FFF2-40B4-BE49-F238E27FC236}">
                <a16:creationId xmlns:a16="http://schemas.microsoft.com/office/drawing/2014/main" id="{C0FAC7F5-79CD-4C83-A1F7-430320CA82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90682" y="1787362"/>
            <a:ext cx="3808024" cy="4796000"/>
          </a:xfrm>
          <a:prstGeom prst="rect">
            <a:avLst/>
          </a:prstGeom>
        </p:spPr>
      </p:pic>
      <p:sp>
        <p:nvSpPr>
          <p:cNvPr id="7" name="TextBox 6">
            <a:extLst>
              <a:ext uri="{FF2B5EF4-FFF2-40B4-BE49-F238E27FC236}">
                <a16:creationId xmlns:a16="http://schemas.microsoft.com/office/drawing/2014/main" id="{A410CA6E-D869-49BE-9289-6E5F581A545F}"/>
              </a:ext>
            </a:extLst>
          </p:cNvPr>
          <p:cNvSpPr txBox="1"/>
          <p:nvPr/>
        </p:nvSpPr>
        <p:spPr>
          <a:xfrm>
            <a:off x="4901147" y="5664499"/>
            <a:ext cx="3289535" cy="923330"/>
          </a:xfrm>
          <a:prstGeom prst="rect">
            <a:avLst/>
          </a:prstGeom>
          <a:noFill/>
        </p:spPr>
        <p:txBody>
          <a:bodyPr wrap="square">
            <a:spAutoFit/>
          </a:bodyPr>
          <a:lstStyle/>
          <a:p>
            <a:pPr algn="r"/>
            <a:r>
              <a:rPr lang="en-US" dirty="0"/>
              <a:t>Figure 12.19. Auguste Rodin,</a:t>
            </a:r>
          </a:p>
          <a:p>
            <a:pPr algn="r"/>
            <a:r>
              <a:rPr lang="en-US" i="1" dirty="0"/>
              <a:t>The Thinker</a:t>
            </a:r>
            <a:r>
              <a:rPr lang="en-US" dirty="0"/>
              <a:t>, bronze. Model 1880, cast 1901.</a:t>
            </a:r>
          </a:p>
        </p:txBody>
      </p:sp>
    </p:spTree>
    <p:extLst>
      <p:ext uri="{BB962C8B-B14F-4D97-AF65-F5344CB8AC3E}">
        <p14:creationId xmlns:p14="http://schemas.microsoft.com/office/powerpoint/2010/main" val="2328586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Learning Objectives</a:t>
            </a:r>
            <a:r>
              <a:rPr lang="en-US" sz="1200" dirty="0"/>
              <a:t>     (2 of 2)</a:t>
            </a:r>
          </a:p>
        </p:txBody>
      </p:sp>
      <p:sp>
        <p:nvSpPr>
          <p:cNvPr id="3" name="Text Placeholder 2"/>
          <p:cNvSpPr>
            <a:spLocks noGrp="1"/>
          </p:cNvSpPr>
          <p:nvPr>
            <p:ph idx="1"/>
          </p:nvPr>
        </p:nvSpPr>
        <p:spPr>
          <a:xfrm>
            <a:off x="609600" y="1600201"/>
            <a:ext cx="10972800" cy="4525963"/>
          </a:xfrm>
        </p:spPr>
        <p:txBody>
          <a:bodyPr>
            <a:noAutofit/>
          </a:bodyPr>
          <a:lstStyle/>
          <a:p>
            <a:r>
              <a:rPr lang="en-US" dirty="0"/>
              <a:t>Define propaganda and explain the positive and negative traits associated with propaganda.</a:t>
            </a:r>
          </a:p>
          <a:p>
            <a:r>
              <a:rPr lang="en-US" dirty="0"/>
              <a:t>Recognize the creative instinct in both children’s art and outsider art examples. </a:t>
            </a:r>
          </a:p>
          <a:p>
            <a:r>
              <a:rPr lang="en-US" dirty="0"/>
              <a:t>Outline the stages of the creative process.</a:t>
            </a:r>
          </a:p>
          <a:p>
            <a:r>
              <a:rPr lang="en-US" dirty="0"/>
              <a:t>Explain how art can be a means of healing, connection, and play.</a:t>
            </a:r>
          </a:p>
          <a:p>
            <a:r>
              <a:rPr lang="en-US" dirty="0"/>
              <a:t>Determine how access to art making can be equitable</a:t>
            </a:r>
          </a:p>
        </p:txBody>
      </p:sp>
    </p:spTree>
    <p:extLst>
      <p:ext uri="{BB962C8B-B14F-4D97-AF65-F5344CB8AC3E}">
        <p14:creationId xmlns:p14="http://schemas.microsoft.com/office/powerpoint/2010/main" val="1232616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Close Examination:</a:t>
            </a:r>
            <a:br>
              <a:rPr lang="en-US" dirty="0"/>
            </a:br>
            <a:r>
              <a:rPr lang="en-US" dirty="0"/>
              <a:t>Active Looking and Cultural Capital</a:t>
            </a:r>
            <a:r>
              <a:rPr lang="en-US" sz="1200" dirty="0"/>
              <a:t>     </a:t>
            </a:r>
            <a:r>
              <a:rPr lang="en-US" sz="1200" noProof="0" dirty="0"/>
              <a:t>(2 of 3)</a:t>
            </a:r>
            <a:endParaRPr lang="en-US" sz="1200" dirty="0"/>
          </a:p>
        </p:txBody>
      </p:sp>
      <p:sp>
        <p:nvSpPr>
          <p:cNvPr id="3" name="Content Placeholder 2"/>
          <p:cNvSpPr>
            <a:spLocks noGrp="1"/>
          </p:cNvSpPr>
          <p:nvPr>
            <p:ph idx="1"/>
          </p:nvPr>
        </p:nvSpPr>
        <p:spPr>
          <a:xfrm>
            <a:off x="609600" y="1600201"/>
            <a:ext cx="10972800" cy="4525963"/>
          </a:xfrm>
        </p:spPr>
        <p:txBody>
          <a:bodyPr>
            <a:noAutofit/>
          </a:bodyPr>
          <a:lstStyle/>
          <a:p>
            <a:r>
              <a:rPr lang="en-US" dirty="0"/>
              <a:t>Benefits of cultural capital:</a:t>
            </a:r>
          </a:p>
          <a:p>
            <a:pPr lvl="1"/>
            <a:r>
              <a:rPr lang="en-US" dirty="0"/>
              <a:t>Lets us broaden the definition of art</a:t>
            </a:r>
          </a:p>
          <a:p>
            <a:pPr lvl="1"/>
            <a:r>
              <a:rPr lang="en-US" dirty="0"/>
              <a:t>Helps us find art in unexpected places</a:t>
            </a:r>
          </a:p>
          <a:p>
            <a:pPr lvl="1"/>
            <a:r>
              <a:rPr lang="en-US" dirty="0"/>
              <a:t>Allows us to navigate popular culture, such as Internet memes</a:t>
            </a:r>
          </a:p>
          <a:p>
            <a:r>
              <a:rPr lang="en-US" dirty="0"/>
              <a:t>A </a:t>
            </a:r>
            <a:r>
              <a:rPr lang="en-US" b="1" dirty="0"/>
              <a:t>meme </a:t>
            </a:r>
            <a:r>
              <a:rPr lang="en-US" dirty="0"/>
              <a:t>is an idea or image that spreads rapidly among members of a specific audience.</a:t>
            </a:r>
          </a:p>
          <a:p>
            <a:pPr lvl="1"/>
            <a:r>
              <a:rPr lang="en-US" dirty="0"/>
              <a:t>Contains within it some kind of cultural symbol or practice</a:t>
            </a:r>
          </a:p>
          <a:p>
            <a:pPr lvl="1"/>
            <a:r>
              <a:rPr lang="en-US" dirty="0"/>
              <a:t>Communicates effectively to those who understand and recognize it</a:t>
            </a:r>
          </a:p>
        </p:txBody>
      </p:sp>
    </p:spTree>
    <p:extLst>
      <p:ext uri="{BB962C8B-B14F-4D97-AF65-F5344CB8AC3E}">
        <p14:creationId xmlns:p14="http://schemas.microsoft.com/office/powerpoint/2010/main" val="3649337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Close Examination:</a:t>
            </a:r>
            <a:br>
              <a:rPr lang="en-US" dirty="0"/>
            </a:br>
            <a:r>
              <a:rPr lang="en-US" dirty="0"/>
              <a:t>Active Looking and Cultural Capital</a:t>
            </a:r>
            <a:r>
              <a:rPr lang="en-US" sz="1200" dirty="0"/>
              <a:t>     </a:t>
            </a:r>
            <a:r>
              <a:rPr lang="en-US" sz="1200" noProof="0" dirty="0"/>
              <a:t>(</a:t>
            </a:r>
            <a:r>
              <a:rPr lang="en-US" sz="1200" dirty="0"/>
              <a:t>3</a:t>
            </a:r>
            <a:r>
              <a:rPr lang="en-US" sz="1200" noProof="0" dirty="0"/>
              <a:t> of 3)</a:t>
            </a:r>
            <a:endParaRPr lang="en-US" sz="1200" dirty="0"/>
          </a:p>
        </p:txBody>
      </p:sp>
      <p:sp>
        <p:nvSpPr>
          <p:cNvPr id="3" name="Content Placeholder 2"/>
          <p:cNvSpPr>
            <a:spLocks noGrp="1"/>
          </p:cNvSpPr>
          <p:nvPr>
            <p:ph idx="1"/>
          </p:nvPr>
        </p:nvSpPr>
        <p:spPr>
          <a:xfrm>
            <a:off x="609600" y="1600201"/>
            <a:ext cx="10972800" cy="4525963"/>
          </a:xfrm>
        </p:spPr>
        <p:txBody>
          <a:bodyPr>
            <a:noAutofit/>
          </a:bodyPr>
          <a:lstStyle/>
          <a:p>
            <a:r>
              <a:rPr lang="en-US" dirty="0"/>
              <a:t>The “</a:t>
            </a:r>
            <a:r>
              <a:rPr lang="en-US" dirty="0" err="1"/>
              <a:t>Philosoraptor</a:t>
            </a:r>
            <a:r>
              <a:rPr lang="en-US" dirty="0"/>
              <a:t>” meme (Figure 12.20) resembles </a:t>
            </a:r>
            <a:r>
              <a:rPr lang="en-US" i="1" dirty="0"/>
              <a:t>The Thinker</a:t>
            </a:r>
            <a:r>
              <a:rPr lang="en-US" dirty="0"/>
              <a:t>’s gesture of deep contemplation</a:t>
            </a:r>
          </a:p>
        </p:txBody>
      </p:sp>
      <p:pic>
        <p:nvPicPr>
          <p:cNvPr id="7" name="Picture 6" descr="In a cartoon, a dinosaur shows a side profile photo and points one finger below its chin. The text on the cartoon reads, I think therefore I’m art. ">
            <a:extLst>
              <a:ext uri="{FF2B5EF4-FFF2-40B4-BE49-F238E27FC236}">
                <a16:creationId xmlns:a16="http://schemas.microsoft.com/office/drawing/2014/main" id="{520B0207-0FB1-416B-A183-1E2ADF2436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29468" y="2803842"/>
            <a:ext cx="3733064" cy="3779520"/>
          </a:xfrm>
          <a:prstGeom prst="rect">
            <a:avLst/>
          </a:prstGeom>
        </p:spPr>
      </p:pic>
      <p:sp>
        <p:nvSpPr>
          <p:cNvPr id="5" name="TextBox 4">
            <a:extLst>
              <a:ext uri="{FF2B5EF4-FFF2-40B4-BE49-F238E27FC236}">
                <a16:creationId xmlns:a16="http://schemas.microsoft.com/office/drawing/2014/main" id="{D46CB3AB-2F9C-4F44-AB91-F4BE5B1704C1}"/>
              </a:ext>
            </a:extLst>
          </p:cNvPr>
          <p:cNvSpPr txBox="1"/>
          <p:nvPr/>
        </p:nvSpPr>
        <p:spPr>
          <a:xfrm>
            <a:off x="7962533" y="5383033"/>
            <a:ext cx="2573388" cy="1200329"/>
          </a:xfrm>
          <a:prstGeom prst="rect">
            <a:avLst/>
          </a:prstGeom>
          <a:noFill/>
        </p:spPr>
        <p:txBody>
          <a:bodyPr wrap="square">
            <a:spAutoFit/>
          </a:bodyPr>
          <a:lstStyle/>
          <a:p>
            <a:r>
              <a:rPr lang="en-US" dirty="0">
                <a:ea typeface="Times New Roman" panose="02020603050405020304" pitchFamily="18" charset="0"/>
                <a:cs typeface="Mangal" panose="02040503050203030202" pitchFamily="18" charset="0"/>
              </a:rPr>
              <a:t>Figure 12.20.</a:t>
            </a:r>
          </a:p>
          <a:p>
            <a:r>
              <a:rPr lang="en-US" dirty="0">
                <a:ea typeface="Times New Roman" panose="02020603050405020304" pitchFamily="18" charset="0"/>
                <a:cs typeface="Mangal" panose="02040503050203030202" pitchFamily="18" charset="0"/>
              </a:rPr>
              <a:t>Lonelydinosaur.com, </a:t>
            </a:r>
            <a:r>
              <a:rPr lang="en-US" dirty="0" err="1">
                <a:ea typeface="Times New Roman" panose="02020603050405020304" pitchFamily="18" charset="0"/>
                <a:cs typeface="Mangal" panose="02040503050203030202" pitchFamily="18" charset="0"/>
              </a:rPr>
              <a:t>Philosoraptor</a:t>
            </a:r>
            <a:r>
              <a:rPr lang="en-US" dirty="0">
                <a:ea typeface="Times New Roman" panose="02020603050405020304" pitchFamily="18" charset="0"/>
                <a:cs typeface="Mangal" panose="02040503050203030202" pitchFamily="18" charset="0"/>
              </a:rPr>
              <a:t> meme, 2015. </a:t>
            </a:r>
            <a:endParaRPr lang="en-US" dirty="0"/>
          </a:p>
        </p:txBody>
      </p:sp>
    </p:spTree>
    <p:extLst>
      <p:ext uri="{BB962C8B-B14F-4D97-AF65-F5344CB8AC3E}">
        <p14:creationId xmlns:p14="http://schemas.microsoft.com/office/powerpoint/2010/main" val="307647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in Us</a:t>
            </a:r>
          </a:p>
        </p:txBody>
      </p:sp>
      <p:sp>
        <p:nvSpPr>
          <p:cNvPr id="3" name="Content Placeholder 2"/>
          <p:cNvSpPr>
            <a:spLocks noGrp="1"/>
          </p:cNvSpPr>
          <p:nvPr>
            <p:ph idx="1"/>
          </p:nvPr>
        </p:nvSpPr>
        <p:spPr>
          <a:xfrm>
            <a:off x="609600" y="1600201"/>
            <a:ext cx="10972800" cy="4525963"/>
          </a:xfrm>
        </p:spPr>
        <p:txBody>
          <a:bodyPr>
            <a:noAutofit/>
          </a:bodyPr>
          <a:lstStyle/>
          <a:p>
            <a:r>
              <a:rPr lang="en-US" dirty="0"/>
              <a:t>This next section explores the creative impulse and asks one of the hard questions: Why make art? </a:t>
            </a:r>
          </a:p>
          <a:p>
            <a:r>
              <a:rPr lang="en-US" dirty="0"/>
              <a:t>There are many reasons to make art, and this section will look at what motivates people of all ages and backgrounds to create art.</a:t>
            </a:r>
          </a:p>
        </p:txBody>
      </p:sp>
    </p:spTree>
    <p:extLst>
      <p:ext uri="{BB962C8B-B14F-4D97-AF65-F5344CB8AC3E}">
        <p14:creationId xmlns:p14="http://schemas.microsoft.com/office/powerpoint/2010/main" val="726838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The Art Instinct</a:t>
            </a:r>
          </a:p>
        </p:txBody>
      </p:sp>
      <p:sp>
        <p:nvSpPr>
          <p:cNvPr id="3" name="Content Placeholder 2"/>
          <p:cNvSpPr>
            <a:spLocks noGrp="1"/>
          </p:cNvSpPr>
          <p:nvPr>
            <p:ph idx="1"/>
          </p:nvPr>
        </p:nvSpPr>
        <p:spPr>
          <a:xfrm>
            <a:off x="609600" y="1600201"/>
            <a:ext cx="10972800" cy="4525963"/>
          </a:xfrm>
        </p:spPr>
        <p:txBody>
          <a:bodyPr>
            <a:noAutofit/>
          </a:bodyPr>
          <a:lstStyle/>
          <a:p>
            <a:r>
              <a:rPr lang="en-US" dirty="0"/>
              <a:t>Another great place to find art is in the work we produce ourselves. </a:t>
            </a:r>
          </a:p>
          <a:p>
            <a:pPr lvl="1"/>
            <a:r>
              <a:rPr lang="en-US" dirty="0"/>
              <a:t>Some scholars suggest that humans have an art instinct</a:t>
            </a:r>
          </a:p>
          <a:p>
            <a:r>
              <a:rPr lang="en-US" dirty="0"/>
              <a:t>Everyday art creation includes:</a:t>
            </a:r>
          </a:p>
          <a:p>
            <a:pPr lvl="1"/>
            <a:r>
              <a:rPr lang="en-US" dirty="0"/>
              <a:t>Doodling to relax or focus </a:t>
            </a:r>
          </a:p>
          <a:p>
            <a:pPr lvl="1"/>
            <a:r>
              <a:rPr lang="en-US" dirty="0"/>
              <a:t>Sketching to solidify our ideas</a:t>
            </a:r>
          </a:p>
          <a:p>
            <a:pPr lvl="1"/>
            <a:r>
              <a:rPr lang="en-US" dirty="0"/>
              <a:t>Exercising our minds in art classes </a:t>
            </a:r>
          </a:p>
        </p:txBody>
      </p:sp>
    </p:spTree>
    <p:extLst>
      <p:ext uri="{BB962C8B-B14F-4D97-AF65-F5344CB8AC3E}">
        <p14:creationId xmlns:p14="http://schemas.microsoft.com/office/powerpoint/2010/main" val="1428849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Children’s Art</a:t>
            </a:r>
          </a:p>
        </p:txBody>
      </p:sp>
      <p:sp>
        <p:nvSpPr>
          <p:cNvPr id="3" name="Content Placeholder 2"/>
          <p:cNvSpPr>
            <a:spLocks noGrp="1"/>
          </p:cNvSpPr>
          <p:nvPr>
            <p:ph idx="1"/>
          </p:nvPr>
        </p:nvSpPr>
        <p:spPr>
          <a:xfrm>
            <a:off x="609600" y="1600200"/>
            <a:ext cx="6939280" cy="4525963"/>
          </a:xfrm>
        </p:spPr>
        <p:txBody>
          <a:bodyPr>
            <a:noAutofit/>
          </a:bodyPr>
          <a:lstStyle/>
          <a:p>
            <a:r>
              <a:rPr lang="en-US" dirty="0"/>
              <a:t>With few concerns or expectations related to style or skill, children create art that is creative and unique.  </a:t>
            </a:r>
          </a:p>
          <a:p>
            <a:pPr lvl="1"/>
            <a:r>
              <a:rPr lang="en-US" dirty="0"/>
              <a:t>The four-year-old child’s drawing (Figure 12.21) contains a staircase that seems to defy the laws of physics and gravity</a:t>
            </a:r>
          </a:p>
        </p:txBody>
      </p:sp>
      <p:pic>
        <p:nvPicPr>
          <p:cNvPr id="7" name="Picture 6" descr="A crayon and ink sketch shows a sky and a sun. Two human figures stand on the ground. One figure looks like a stick figure of a human and another figure looks like a rectangular block with an irregular large face with its mouth open on the top. ">
            <a:extLst>
              <a:ext uri="{FF2B5EF4-FFF2-40B4-BE49-F238E27FC236}">
                <a16:creationId xmlns:a16="http://schemas.microsoft.com/office/drawing/2014/main" id="{40721196-41B8-4F4C-AD0A-2161A4A090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7123" y="1417638"/>
            <a:ext cx="3810799" cy="4958080"/>
          </a:xfrm>
          <a:prstGeom prst="rect">
            <a:avLst/>
          </a:prstGeom>
        </p:spPr>
      </p:pic>
      <p:sp>
        <p:nvSpPr>
          <p:cNvPr id="4" name="TextBox 3">
            <a:extLst>
              <a:ext uri="{FF2B5EF4-FFF2-40B4-BE49-F238E27FC236}">
                <a16:creationId xmlns:a16="http://schemas.microsoft.com/office/drawing/2014/main" id="{49311CB0-2606-4DAE-B058-4DF2C42B5C0A}"/>
              </a:ext>
            </a:extLst>
          </p:cNvPr>
          <p:cNvSpPr txBox="1"/>
          <p:nvPr/>
        </p:nvSpPr>
        <p:spPr>
          <a:xfrm>
            <a:off x="5719281" y="5452388"/>
            <a:ext cx="2277842" cy="923330"/>
          </a:xfrm>
          <a:prstGeom prst="rect">
            <a:avLst/>
          </a:prstGeom>
          <a:noFill/>
        </p:spPr>
        <p:txBody>
          <a:bodyPr wrap="square">
            <a:spAutoFit/>
          </a:bodyPr>
          <a:lstStyle/>
          <a:p>
            <a:pPr algn="r"/>
            <a:r>
              <a:rPr lang="en-US" dirty="0"/>
              <a:t>Figure 12.21.</a:t>
            </a:r>
          </a:p>
          <a:p>
            <a:pPr algn="r"/>
            <a:r>
              <a:rPr lang="en-US" dirty="0"/>
              <a:t>Reid Mosher,</a:t>
            </a:r>
          </a:p>
          <a:p>
            <a:pPr algn="r"/>
            <a:r>
              <a:rPr lang="en-US" i="1" dirty="0"/>
              <a:t>Old House</a:t>
            </a:r>
            <a:r>
              <a:rPr lang="en-US" dirty="0"/>
              <a:t>, 2015. </a:t>
            </a:r>
          </a:p>
        </p:txBody>
      </p:sp>
    </p:spTree>
    <p:extLst>
      <p:ext uri="{BB962C8B-B14F-4D97-AF65-F5344CB8AC3E}">
        <p14:creationId xmlns:p14="http://schemas.microsoft.com/office/powerpoint/2010/main" val="1334812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Folk Artists and Outsider Artists</a:t>
            </a:r>
          </a:p>
        </p:txBody>
      </p:sp>
      <p:sp>
        <p:nvSpPr>
          <p:cNvPr id="3" name="Content Placeholder 2"/>
          <p:cNvSpPr>
            <a:spLocks noGrp="1"/>
          </p:cNvSpPr>
          <p:nvPr>
            <p:ph idx="1"/>
          </p:nvPr>
        </p:nvSpPr>
        <p:spPr>
          <a:xfrm>
            <a:off x="609600" y="1600201"/>
            <a:ext cx="10972800" cy="4525963"/>
          </a:xfrm>
        </p:spPr>
        <p:txBody>
          <a:bodyPr>
            <a:noAutofit/>
          </a:bodyPr>
          <a:lstStyle/>
          <a:p>
            <a:r>
              <a:rPr lang="en-US" dirty="0"/>
              <a:t>The art instinct can be seen in artists who are self-taught, sometimes referred to as </a:t>
            </a:r>
            <a:r>
              <a:rPr lang="en-US" b="1" dirty="0"/>
              <a:t>folk artists </a:t>
            </a:r>
            <a:r>
              <a:rPr lang="en-US" dirty="0"/>
              <a:t>or </a:t>
            </a:r>
            <a:r>
              <a:rPr lang="en-US" b="1" dirty="0"/>
              <a:t>outsider artists</a:t>
            </a:r>
            <a:r>
              <a:rPr lang="en-US" dirty="0"/>
              <a:t>.</a:t>
            </a:r>
          </a:p>
          <a:p>
            <a:pPr lvl="1"/>
            <a:r>
              <a:rPr lang="en-US" dirty="0"/>
              <a:t>without professional training or connections to other artists</a:t>
            </a:r>
          </a:p>
          <a:p>
            <a:pPr lvl="1"/>
            <a:r>
              <a:rPr lang="en-US" dirty="0"/>
              <a:t>their art originates from deeply personal instincts</a:t>
            </a:r>
          </a:p>
          <a:p>
            <a:pPr lvl="1"/>
            <a:r>
              <a:rPr lang="en-US" dirty="0"/>
              <a:t>use low-cost, accessible materials</a:t>
            </a:r>
          </a:p>
          <a:p>
            <a:pPr lvl="1"/>
            <a:r>
              <a:rPr lang="en-US" dirty="0"/>
              <a:t>may never share art beyond a close circle of friends</a:t>
            </a:r>
          </a:p>
        </p:txBody>
      </p:sp>
    </p:spTree>
    <p:extLst>
      <p:ext uri="{BB962C8B-B14F-4D97-AF65-F5344CB8AC3E}">
        <p14:creationId xmlns:p14="http://schemas.microsoft.com/office/powerpoint/2010/main" val="2198908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1F497D"/>
                </a:solidFill>
                <a:latin typeface="Calibri"/>
              </a:rPr>
              <a:t>The Art of Joanne Macdonald</a:t>
            </a:r>
            <a:endParaRPr lang="en-US" dirty="0"/>
          </a:p>
        </p:txBody>
      </p:sp>
      <p:pic>
        <p:nvPicPr>
          <p:cNvPr id="4" name="Picture 3" descr="In a pen on paper painting, a child stands. They have a piece of pointed equipment on their left eye and a cover over their right ear. There is a curved wire on top of his head. A rose is pinned to their shirt. They wear a chain with a cross pendant. ">
            <a:extLst>
              <a:ext uri="{FF2B5EF4-FFF2-40B4-BE49-F238E27FC236}">
                <a16:creationId xmlns:a16="http://schemas.microsoft.com/office/drawing/2014/main" id="{4C132037-923D-4920-B0F4-2466AEF23E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8485" y="1224598"/>
            <a:ext cx="4035030" cy="5440362"/>
          </a:xfrm>
          <a:prstGeom prst="rect">
            <a:avLst/>
          </a:prstGeom>
        </p:spPr>
      </p:pic>
      <p:sp>
        <p:nvSpPr>
          <p:cNvPr id="7" name="TextBox 6">
            <a:extLst>
              <a:ext uri="{FF2B5EF4-FFF2-40B4-BE49-F238E27FC236}">
                <a16:creationId xmlns:a16="http://schemas.microsoft.com/office/drawing/2014/main" id="{1B443FFB-980D-4802-9AB6-D42B057DCDA1}"/>
              </a:ext>
            </a:extLst>
          </p:cNvPr>
          <p:cNvSpPr txBox="1"/>
          <p:nvPr/>
        </p:nvSpPr>
        <p:spPr>
          <a:xfrm>
            <a:off x="8113515" y="5738520"/>
            <a:ext cx="2219693" cy="923330"/>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Mangal" panose="02040503050203030202" pitchFamily="18" charset="0"/>
              </a:rPr>
              <a:t>Figure 12.22. Joanne M. Macdonald,</a:t>
            </a:r>
            <a:r>
              <a:rPr lang="en-US" i="1" dirty="0">
                <a:latin typeface="Calibri" panose="020F0502020204030204" pitchFamily="34" charset="0"/>
                <a:ea typeface="Calibri" panose="020F0502020204030204" pitchFamily="34" charset="0"/>
                <a:cs typeface="Mangal" panose="02040503050203030202" pitchFamily="18" charset="0"/>
              </a:rPr>
              <a:t>7 of 9: Sarah</a:t>
            </a:r>
            <a:r>
              <a:rPr lang="en-US" dirty="0">
                <a:latin typeface="Calibri" panose="020F0502020204030204" pitchFamily="34" charset="0"/>
                <a:ea typeface="Calibri" panose="020F0502020204030204" pitchFamily="34" charset="0"/>
                <a:cs typeface="Mangal" panose="02040503050203030202" pitchFamily="18" charset="0"/>
              </a:rPr>
              <a:t>, 2014. </a:t>
            </a:r>
            <a:endParaRPr lang="en-US" dirty="0"/>
          </a:p>
        </p:txBody>
      </p:sp>
    </p:spTree>
    <p:extLst>
      <p:ext uri="{BB962C8B-B14F-4D97-AF65-F5344CB8AC3E}">
        <p14:creationId xmlns:p14="http://schemas.microsoft.com/office/powerpoint/2010/main" val="84290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kern="1200" dirty="0">
                <a:solidFill>
                  <a:srgbClr val="1F497D"/>
                </a:solidFill>
                <a:effectLst/>
                <a:ea typeface="+mj-ea"/>
                <a:cs typeface="+mj-cs"/>
              </a:rPr>
              <a:t>Simon </a:t>
            </a:r>
            <a:r>
              <a:rPr lang="en-US" kern="1200" dirty="0" err="1">
                <a:solidFill>
                  <a:srgbClr val="1F497D"/>
                </a:solidFill>
                <a:effectLst/>
                <a:ea typeface="+mj-ea"/>
                <a:cs typeface="+mj-cs"/>
              </a:rPr>
              <a:t>Rodia’s</a:t>
            </a:r>
            <a:r>
              <a:rPr lang="en-US" kern="1200" dirty="0">
                <a:solidFill>
                  <a:srgbClr val="1F497D"/>
                </a:solidFill>
                <a:effectLst/>
                <a:ea typeface="+mj-ea"/>
                <a:cs typeface="+mj-cs"/>
              </a:rPr>
              <a:t> </a:t>
            </a:r>
            <a:r>
              <a:rPr lang="en-US" i="1" kern="1200" dirty="0">
                <a:solidFill>
                  <a:srgbClr val="1F497D"/>
                </a:solidFill>
                <a:effectLst/>
                <a:ea typeface="+mj-ea"/>
                <a:cs typeface="+mj-cs"/>
              </a:rPr>
              <a:t>Watts Towers</a:t>
            </a:r>
            <a:r>
              <a:rPr lang="en-US" kern="1200" dirty="0">
                <a:solidFill>
                  <a:srgbClr val="1F497D"/>
                </a:solidFill>
                <a:effectLst/>
                <a:ea typeface="+mj-ea"/>
                <a:cs typeface="+mj-cs"/>
              </a:rPr>
              <a:t> in Los Angeles</a:t>
            </a:r>
            <a:endParaRPr lang="en-US" dirty="0"/>
          </a:p>
        </p:txBody>
      </p:sp>
      <p:pic>
        <p:nvPicPr>
          <p:cNvPr id="4" name="Picture 3" descr="Simon Rodia poses for a photograph below the Watts Tower which looks like a skeleton of a tower. ">
            <a:extLst>
              <a:ext uri="{FF2B5EF4-FFF2-40B4-BE49-F238E27FC236}">
                <a16:creationId xmlns:a16="http://schemas.microsoft.com/office/drawing/2014/main" id="{4A191BFF-E22A-4BBF-A56C-616BC85622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4189" y="1369507"/>
            <a:ext cx="3292254" cy="5213855"/>
          </a:xfrm>
          <a:prstGeom prst="rect">
            <a:avLst/>
          </a:prstGeom>
        </p:spPr>
      </p:pic>
      <p:sp>
        <p:nvSpPr>
          <p:cNvPr id="10" name="TextBox 9">
            <a:extLst>
              <a:ext uri="{FF2B5EF4-FFF2-40B4-BE49-F238E27FC236}">
                <a16:creationId xmlns:a16="http://schemas.microsoft.com/office/drawing/2014/main" id="{A2EC9366-5293-4994-A05C-165F09E9740D}"/>
              </a:ext>
            </a:extLst>
          </p:cNvPr>
          <p:cNvSpPr txBox="1"/>
          <p:nvPr/>
        </p:nvSpPr>
        <p:spPr>
          <a:xfrm>
            <a:off x="424900" y="5383033"/>
            <a:ext cx="2019289" cy="1200329"/>
          </a:xfrm>
          <a:prstGeom prst="rect">
            <a:avLst/>
          </a:prstGeom>
          <a:noFill/>
        </p:spPr>
        <p:txBody>
          <a:bodyPr wrap="square">
            <a:spAutoFit/>
          </a:bodyPr>
          <a:lstStyle/>
          <a:p>
            <a:pPr algn="r"/>
            <a:r>
              <a:rPr lang="en-US" dirty="0">
                <a:ea typeface="Times New Roman" panose="02020603050405020304" pitchFamily="18" charset="0"/>
                <a:cs typeface="Times New Roman" panose="02020603050405020304" pitchFamily="18" charset="0"/>
              </a:rPr>
              <a:t>Figure 12.23. Sanford H. Roth, </a:t>
            </a:r>
            <a:r>
              <a:rPr lang="en-US" i="1" dirty="0">
                <a:ea typeface="Times New Roman" panose="02020603050405020304" pitchFamily="18" charset="0"/>
                <a:cs typeface="Times New Roman" panose="02020603050405020304" pitchFamily="18" charset="0"/>
              </a:rPr>
              <a:t>Simon </a:t>
            </a:r>
            <a:r>
              <a:rPr lang="en-US" i="1" dirty="0" err="1">
                <a:ea typeface="Times New Roman" panose="02020603050405020304" pitchFamily="18" charset="0"/>
                <a:cs typeface="Times New Roman" panose="02020603050405020304" pitchFamily="18" charset="0"/>
              </a:rPr>
              <a:t>Rodia</a:t>
            </a:r>
            <a:r>
              <a:rPr lang="en-US" i="1" dirty="0">
                <a:ea typeface="Times New Roman" panose="02020603050405020304" pitchFamily="18" charset="0"/>
                <a:cs typeface="Times New Roman" panose="02020603050405020304" pitchFamily="18" charset="0"/>
              </a:rPr>
              <a:t>/Watts Towers</a:t>
            </a:r>
            <a:r>
              <a:rPr lang="en-US" dirty="0">
                <a:ea typeface="Times New Roman" panose="02020603050405020304" pitchFamily="18" charset="0"/>
                <a:cs typeface="Times New Roman" panose="02020603050405020304" pitchFamily="18" charset="0"/>
              </a:rPr>
              <a:t>, circa 1950. </a:t>
            </a:r>
            <a:endParaRPr lang="en-US" dirty="0">
              <a:cs typeface="Times New Roman" panose="02020603050405020304" pitchFamily="18" charset="0"/>
            </a:endParaRPr>
          </a:p>
        </p:txBody>
      </p:sp>
      <p:pic>
        <p:nvPicPr>
          <p:cNvPr id="7" name="Picture 6" descr="The tower head has decorative stones. ">
            <a:extLst>
              <a:ext uri="{FF2B5EF4-FFF2-40B4-BE49-F238E27FC236}">
                <a16:creationId xmlns:a16="http://schemas.microsoft.com/office/drawing/2014/main" id="{76DA24FE-46A7-480B-B540-FC286314C89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8963" y="2305960"/>
            <a:ext cx="5011420" cy="3340947"/>
          </a:xfrm>
          <a:prstGeom prst="rect">
            <a:avLst/>
          </a:prstGeom>
        </p:spPr>
      </p:pic>
      <p:sp>
        <p:nvSpPr>
          <p:cNvPr id="9" name="TextBox 8">
            <a:extLst>
              <a:ext uri="{FF2B5EF4-FFF2-40B4-BE49-F238E27FC236}">
                <a16:creationId xmlns:a16="http://schemas.microsoft.com/office/drawing/2014/main" id="{D91D9188-09C6-4FFD-86AA-A47DDE6310B9}"/>
              </a:ext>
            </a:extLst>
          </p:cNvPr>
          <p:cNvSpPr txBox="1"/>
          <p:nvPr/>
        </p:nvSpPr>
        <p:spPr>
          <a:xfrm>
            <a:off x="5988963" y="5646907"/>
            <a:ext cx="5011419" cy="646331"/>
          </a:xfrm>
          <a:prstGeom prst="rect">
            <a:avLst/>
          </a:prstGeom>
          <a:noFill/>
        </p:spPr>
        <p:txBody>
          <a:bodyPr wrap="square">
            <a:spAutoFit/>
          </a:bodyPr>
          <a:lstStyle/>
          <a:p>
            <a:pPr algn="ctr" defTabSz="914400">
              <a:defRPr/>
            </a:pPr>
            <a:r>
              <a:rPr lang="en-US" dirty="0">
                <a:latin typeface="Calibri" panose="020F0502020204030204" pitchFamily="34" charset="0"/>
                <a:ea typeface="Arial" panose="020B0604020202020204" pitchFamily="34" charset="0"/>
                <a:cs typeface="Mangal" panose="02040503050203030202" pitchFamily="18" charset="0"/>
              </a:rPr>
              <a:t>Figure 12.24. </a:t>
            </a:r>
            <a:r>
              <a:rPr lang="es-ES" dirty="0" err="1">
                <a:latin typeface="Calibri" panose="020F0502020204030204" pitchFamily="34" charset="0"/>
                <a:ea typeface="Arial" panose="020B0604020202020204" pitchFamily="34" charset="0"/>
                <a:cs typeface="Mangal" panose="02040503050203030202" pitchFamily="18" charset="0"/>
              </a:rPr>
              <a:t>Simon</a:t>
            </a:r>
            <a:r>
              <a:rPr lang="es-ES" dirty="0">
                <a:latin typeface="Calibri" panose="020F0502020204030204" pitchFamily="34" charset="0"/>
                <a:ea typeface="Arial" panose="020B0604020202020204" pitchFamily="34" charset="0"/>
                <a:cs typeface="Mangal" panose="02040503050203030202" pitchFamily="18" charset="0"/>
              </a:rPr>
              <a:t> Rodia, </a:t>
            </a:r>
            <a:r>
              <a:rPr lang="es-ES" i="1" dirty="0">
                <a:latin typeface="Calibri" panose="020F0502020204030204" pitchFamily="34" charset="0"/>
                <a:ea typeface="Arial" panose="020B0604020202020204" pitchFamily="34" charset="0"/>
                <a:cs typeface="Mangal" panose="02040503050203030202" pitchFamily="18" charset="0"/>
              </a:rPr>
              <a:t>Watts </a:t>
            </a:r>
            <a:r>
              <a:rPr lang="es-ES" i="1" dirty="0" err="1">
                <a:latin typeface="Calibri" panose="020F0502020204030204" pitchFamily="34" charset="0"/>
                <a:ea typeface="Arial" panose="020B0604020202020204" pitchFamily="34" charset="0"/>
                <a:cs typeface="Mangal" panose="02040503050203030202" pitchFamily="18" charset="0"/>
              </a:rPr>
              <a:t>Towers</a:t>
            </a:r>
            <a:r>
              <a:rPr lang="es-ES" i="1" dirty="0">
                <a:latin typeface="Calibri" panose="020F0502020204030204" pitchFamily="34" charset="0"/>
                <a:ea typeface="Arial" panose="020B0604020202020204" pitchFamily="34" charset="0"/>
                <a:cs typeface="Mangal" panose="02040503050203030202" pitchFamily="18" charset="0"/>
              </a:rPr>
              <a:t> (Nuestro Pueblo)</a:t>
            </a:r>
            <a:r>
              <a:rPr lang="es-ES" dirty="0">
                <a:latin typeface="Calibri" panose="020F0502020204030204" pitchFamily="34" charset="0"/>
                <a:ea typeface="Arial" panose="020B0604020202020204" pitchFamily="34" charset="0"/>
                <a:cs typeface="Mangal" panose="02040503050203030202" pitchFamily="18" charset="0"/>
              </a:rPr>
              <a:t>, 1921–1954</a:t>
            </a:r>
            <a:r>
              <a:rPr lang="en-US" dirty="0">
                <a:latin typeface="Calibri" panose="020F0502020204030204" pitchFamily="34" charset="0"/>
                <a:ea typeface="Arial" panose="020B0604020202020204" pitchFamily="34" charset="0"/>
                <a:cs typeface="Mangal" panose="02040503050203030202" pitchFamily="18" charset="0"/>
              </a:rPr>
              <a:t>. </a:t>
            </a:r>
            <a:endParaRPr lang="en-US"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58961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The Creative Process</a:t>
            </a:r>
            <a:r>
              <a:rPr lang="en-US" sz="1200" dirty="0"/>
              <a:t>     (1 of 3)</a:t>
            </a:r>
          </a:p>
        </p:txBody>
      </p:sp>
      <p:sp>
        <p:nvSpPr>
          <p:cNvPr id="3" name="Content Placeholder 2"/>
          <p:cNvSpPr>
            <a:spLocks noGrp="1"/>
          </p:cNvSpPr>
          <p:nvPr>
            <p:ph idx="1"/>
          </p:nvPr>
        </p:nvSpPr>
        <p:spPr>
          <a:xfrm>
            <a:off x="609600" y="1600201"/>
            <a:ext cx="10972800" cy="4525963"/>
          </a:xfrm>
        </p:spPr>
        <p:txBody>
          <a:bodyPr>
            <a:noAutofit/>
          </a:bodyPr>
          <a:lstStyle/>
          <a:p>
            <a:r>
              <a:rPr lang="en-US" dirty="0"/>
              <a:t>The stages of the creative process, also referred to as </a:t>
            </a:r>
            <a:r>
              <a:rPr lang="en-US" b="1" dirty="0"/>
              <a:t>design thinking</a:t>
            </a:r>
            <a:r>
              <a:rPr lang="en-US" dirty="0"/>
              <a:t>, begin with </a:t>
            </a:r>
            <a:r>
              <a:rPr lang="en-US" b="1" dirty="0"/>
              <a:t>preparation</a:t>
            </a:r>
            <a:r>
              <a:rPr lang="en-US" dirty="0"/>
              <a:t> (also known as the </a:t>
            </a:r>
            <a:r>
              <a:rPr lang="en-US" b="1" dirty="0"/>
              <a:t>research stage</a:t>
            </a:r>
            <a:r>
              <a:rPr lang="en-US" dirty="0"/>
              <a:t>). This includes:</a:t>
            </a:r>
          </a:p>
          <a:p>
            <a:pPr lvl="1"/>
            <a:r>
              <a:rPr lang="en-US" dirty="0"/>
              <a:t>Asking questions</a:t>
            </a:r>
          </a:p>
          <a:p>
            <a:pPr lvl="1"/>
            <a:r>
              <a:rPr lang="en-US" dirty="0"/>
              <a:t>Looking at examples</a:t>
            </a:r>
          </a:p>
          <a:p>
            <a:pPr lvl="1"/>
            <a:r>
              <a:rPr lang="en-US" dirty="0"/>
              <a:t>Gathering materials </a:t>
            </a:r>
          </a:p>
          <a:p>
            <a:pPr lvl="1"/>
            <a:r>
              <a:rPr lang="en-US" dirty="0"/>
              <a:t>Evaluating available methods</a:t>
            </a:r>
          </a:p>
        </p:txBody>
      </p:sp>
    </p:spTree>
    <p:extLst>
      <p:ext uri="{BB962C8B-B14F-4D97-AF65-F5344CB8AC3E}">
        <p14:creationId xmlns:p14="http://schemas.microsoft.com/office/powerpoint/2010/main" val="3736970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The Creative Process</a:t>
            </a:r>
            <a:r>
              <a:rPr lang="en-US" sz="1200" dirty="0"/>
              <a:t>     (2 of 3)</a:t>
            </a:r>
          </a:p>
        </p:txBody>
      </p:sp>
      <p:sp>
        <p:nvSpPr>
          <p:cNvPr id="3" name="Content Placeholder 2"/>
          <p:cNvSpPr>
            <a:spLocks noGrp="1"/>
          </p:cNvSpPr>
          <p:nvPr>
            <p:ph idx="1"/>
          </p:nvPr>
        </p:nvSpPr>
        <p:spPr>
          <a:xfrm>
            <a:off x="609600" y="1600201"/>
            <a:ext cx="10972800" cy="4525963"/>
          </a:xfrm>
        </p:spPr>
        <p:txBody>
          <a:bodyPr>
            <a:noAutofit/>
          </a:bodyPr>
          <a:lstStyle/>
          <a:p>
            <a:r>
              <a:rPr lang="en-US" dirty="0"/>
              <a:t>The second step is the </a:t>
            </a:r>
            <a:r>
              <a:rPr lang="en-US" b="1" dirty="0"/>
              <a:t>incubation stage</a:t>
            </a:r>
            <a:r>
              <a:rPr lang="en-US" dirty="0"/>
              <a:t>:</a:t>
            </a:r>
          </a:p>
          <a:p>
            <a:pPr lvl="1"/>
            <a:r>
              <a:rPr lang="en-US" dirty="0"/>
              <a:t>Breaks from intense work are required </a:t>
            </a:r>
          </a:p>
          <a:p>
            <a:pPr lvl="1"/>
            <a:r>
              <a:rPr lang="en-US" dirty="0"/>
              <a:t>Ideas may come in the shower or after a nap</a:t>
            </a:r>
          </a:p>
          <a:p>
            <a:pPr lvl="1"/>
            <a:r>
              <a:rPr lang="en-US" dirty="0"/>
              <a:t>Distractions do not detract from the process; they are part of the process. </a:t>
            </a:r>
          </a:p>
          <a:p>
            <a:r>
              <a:rPr lang="en-US" dirty="0"/>
              <a:t>The third step is the </a:t>
            </a:r>
            <a:r>
              <a:rPr lang="en-US" b="1" dirty="0"/>
              <a:t>illumination stage</a:t>
            </a:r>
          </a:p>
          <a:p>
            <a:pPr lvl="1"/>
            <a:r>
              <a:rPr lang="en-US" dirty="0"/>
              <a:t>Involves making a decision</a:t>
            </a:r>
          </a:p>
          <a:p>
            <a:pPr lvl="1"/>
            <a:r>
              <a:rPr lang="en-US" dirty="0"/>
              <a:t>Moments of clarity happen</a:t>
            </a:r>
          </a:p>
          <a:p>
            <a:pPr lvl="1"/>
            <a:r>
              <a:rPr lang="en-US" dirty="0"/>
              <a:t>Approach is refined, work begins</a:t>
            </a:r>
          </a:p>
        </p:txBody>
      </p:sp>
    </p:spTree>
    <p:extLst>
      <p:ext uri="{BB962C8B-B14F-4D97-AF65-F5344CB8AC3E}">
        <p14:creationId xmlns:p14="http://schemas.microsoft.com/office/powerpoint/2010/main" val="108445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Where Is Art?</a:t>
            </a:r>
            <a:r>
              <a:rPr lang="en-US" sz="1200" dirty="0"/>
              <a:t>     (1 of 3)</a:t>
            </a:r>
          </a:p>
        </p:txBody>
      </p:sp>
      <p:sp>
        <p:nvSpPr>
          <p:cNvPr id="3" name="Text Placeholder 2"/>
          <p:cNvSpPr>
            <a:spLocks noGrp="1"/>
          </p:cNvSpPr>
          <p:nvPr>
            <p:ph idx="1"/>
          </p:nvPr>
        </p:nvSpPr>
        <p:spPr>
          <a:xfrm>
            <a:off x="609600" y="1600201"/>
            <a:ext cx="10972800" cy="4525963"/>
          </a:xfrm>
        </p:spPr>
        <p:txBody>
          <a:bodyPr>
            <a:noAutofit/>
          </a:bodyPr>
          <a:lstStyle/>
          <a:p>
            <a:r>
              <a:rPr lang="en-US" dirty="0"/>
              <a:t>As you begin reading this final chapter, keep these questions in mind:</a:t>
            </a:r>
          </a:p>
          <a:p>
            <a:pPr lvl="1"/>
            <a:r>
              <a:rPr lang="en-US" dirty="0"/>
              <a:t>What surprising works of art have you discovered in your local area after reading this text?</a:t>
            </a:r>
          </a:p>
          <a:p>
            <a:pPr lvl="1"/>
            <a:r>
              <a:rPr lang="en-US" dirty="0"/>
              <a:t>Do you think advertisements and propaganda affect you more or less now that you know how designers use the formal elements and principles to visually “lead” us around an image?</a:t>
            </a:r>
          </a:p>
          <a:p>
            <a:pPr lvl="1"/>
            <a:r>
              <a:rPr lang="en-US" dirty="0"/>
              <a:t>Now that you know art is all around you, do you think that some kinds of art are better than others? Who gets to decide?</a:t>
            </a:r>
          </a:p>
        </p:txBody>
      </p:sp>
    </p:spTree>
    <p:extLst>
      <p:ext uri="{BB962C8B-B14F-4D97-AF65-F5344CB8AC3E}">
        <p14:creationId xmlns:p14="http://schemas.microsoft.com/office/powerpoint/2010/main" val="731856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The Creative Process</a:t>
            </a:r>
            <a:r>
              <a:rPr lang="en-US" sz="1200" dirty="0"/>
              <a:t>     (3 of 3)</a:t>
            </a:r>
          </a:p>
        </p:txBody>
      </p:sp>
      <p:sp>
        <p:nvSpPr>
          <p:cNvPr id="3" name="Content Placeholder 2"/>
          <p:cNvSpPr>
            <a:spLocks noGrp="1"/>
          </p:cNvSpPr>
          <p:nvPr>
            <p:ph idx="1"/>
          </p:nvPr>
        </p:nvSpPr>
        <p:spPr>
          <a:xfrm>
            <a:off x="609600" y="1600201"/>
            <a:ext cx="10972800" cy="4525963"/>
          </a:xfrm>
        </p:spPr>
        <p:txBody>
          <a:bodyPr>
            <a:noAutofit/>
          </a:bodyPr>
          <a:lstStyle/>
          <a:p>
            <a:r>
              <a:rPr lang="en-US" dirty="0"/>
              <a:t>The fourth and final stage is </a:t>
            </a:r>
            <a:r>
              <a:rPr lang="en-US" b="1" dirty="0"/>
              <a:t>verification</a:t>
            </a:r>
            <a:r>
              <a:rPr lang="en-US" dirty="0"/>
              <a:t>. </a:t>
            </a:r>
          </a:p>
          <a:p>
            <a:pPr lvl="1"/>
            <a:r>
              <a:rPr lang="en-US" dirty="0"/>
              <a:t>The making, the presentation, the deliverable</a:t>
            </a:r>
          </a:p>
          <a:p>
            <a:pPr lvl="1"/>
            <a:r>
              <a:rPr lang="en-US" dirty="0"/>
              <a:t>Work with others to get feedback</a:t>
            </a:r>
          </a:p>
          <a:p>
            <a:pPr lvl="1"/>
            <a:r>
              <a:rPr lang="en-US" dirty="0"/>
              <a:t>Evaluate alternative approaches, adding another layer to the creation or considering new avenues for research</a:t>
            </a:r>
          </a:p>
          <a:p>
            <a:pPr lvl="1"/>
            <a:r>
              <a:rPr lang="en-US" dirty="0"/>
              <a:t>Not just making something, but making something better</a:t>
            </a:r>
          </a:p>
        </p:txBody>
      </p:sp>
    </p:spTree>
    <p:extLst>
      <p:ext uri="{BB962C8B-B14F-4D97-AF65-F5344CB8AC3E}">
        <p14:creationId xmlns:p14="http://schemas.microsoft.com/office/powerpoint/2010/main" val="3743605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as Healing</a:t>
            </a:r>
          </a:p>
        </p:txBody>
      </p:sp>
      <p:sp>
        <p:nvSpPr>
          <p:cNvPr id="3" name="Content Placeholder 2"/>
          <p:cNvSpPr>
            <a:spLocks noGrp="1"/>
          </p:cNvSpPr>
          <p:nvPr>
            <p:ph idx="1"/>
          </p:nvPr>
        </p:nvSpPr>
        <p:spPr>
          <a:xfrm>
            <a:off x="5090160" y="1600201"/>
            <a:ext cx="6492240" cy="4525963"/>
          </a:xfrm>
        </p:spPr>
        <p:txBody>
          <a:bodyPr>
            <a:noAutofit/>
          </a:bodyPr>
          <a:lstStyle/>
          <a:p>
            <a:r>
              <a:rPr lang="en-US" dirty="0"/>
              <a:t>Fort Belvoir Community Hospital is one institution that employs art therapists to work with veterans.</a:t>
            </a:r>
          </a:p>
        </p:txBody>
      </p:sp>
      <p:pic>
        <p:nvPicPr>
          <p:cNvPr id="7" name="Picture 6" descr="A person works with rectangular wooden frames and dips them into a liquid. ">
            <a:extLst>
              <a:ext uri="{FF2B5EF4-FFF2-40B4-BE49-F238E27FC236}">
                <a16:creationId xmlns:a16="http://schemas.microsoft.com/office/drawing/2014/main" id="{AEAB22F5-A3C0-4B68-96C6-A46D7A982E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898" y="1727798"/>
            <a:ext cx="4525963" cy="4525963"/>
          </a:xfrm>
          <a:prstGeom prst="rect">
            <a:avLst/>
          </a:prstGeom>
        </p:spPr>
      </p:pic>
      <p:sp>
        <p:nvSpPr>
          <p:cNvPr id="5" name="TextBox 4">
            <a:extLst>
              <a:ext uri="{FF2B5EF4-FFF2-40B4-BE49-F238E27FC236}">
                <a16:creationId xmlns:a16="http://schemas.microsoft.com/office/drawing/2014/main" id="{0FFE5B42-77FA-4BE6-813E-C90EF051E167}"/>
              </a:ext>
            </a:extLst>
          </p:cNvPr>
          <p:cNvSpPr txBox="1"/>
          <p:nvPr/>
        </p:nvSpPr>
        <p:spPr>
          <a:xfrm>
            <a:off x="4858861" y="5385397"/>
            <a:ext cx="5168725" cy="923330"/>
          </a:xfrm>
          <a:prstGeom prst="rect">
            <a:avLst/>
          </a:prstGeom>
          <a:noFill/>
        </p:spPr>
        <p:txBody>
          <a:bodyPr wrap="square">
            <a:spAutoFit/>
          </a:bodyPr>
          <a:lstStyle/>
          <a:p>
            <a:r>
              <a:rPr lang="en-US" dirty="0">
                <a:ea typeface="Times New Roman" panose="02020603050405020304" pitchFamily="18" charset="0"/>
                <a:cs typeface="Mangal" panose="02040503050203030202" pitchFamily="18" charset="0"/>
              </a:rPr>
              <a:t>Figure 12.25. Veterans turn military uniforms into handmade paper in workshops led by Combat Paper at the USO Warrior and Family Center at Fort Belvoir. </a:t>
            </a:r>
            <a:endParaRPr lang="en-US" dirty="0"/>
          </a:p>
        </p:txBody>
      </p:sp>
    </p:spTree>
    <p:extLst>
      <p:ext uri="{BB962C8B-B14F-4D97-AF65-F5344CB8AC3E}">
        <p14:creationId xmlns:p14="http://schemas.microsoft.com/office/powerpoint/2010/main" val="402467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as Connection</a:t>
            </a:r>
            <a:r>
              <a:rPr lang="en-US" sz="1200" dirty="0"/>
              <a:t>     (1 of 3)</a:t>
            </a:r>
          </a:p>
        </p:txBody>
      </p:sp>
      <p:sp>
        <p:nvSpPr>
          <p:cNvPr id="3" name="Content Placeholder 2"/>
          <p:cNvSpPr>
            <a:spLocks noGrp="1"/>
          </p:cNvSpPr>
          <p:nvPr>
            <p:ph idx="1"/>
          </p:nvPr>
        </p:nvSpPr>
        <p:spPr>
          <a:xfrm>
            <a:off x="609600" y="1600201"/>
            <a:ext cx="5405120" cy="4525963"/>
          </a:xfrm>
        </p:spPr>
        <p:txBody>
          <a:bodyPr>
            <a:noAutofit/>
          </a:bodyPr>
          <a:lstStyle/>
          <a:p>
            <a:r>
              <a:rPr lang="en-US" i="1" dirty="0" err="1"/>
              <a:t>WaterFire</a:t>
            </a:r>
            <a:r>
              <a:rPr lang="en-US" dirty="0"/>
              <a:t>, a sculpture by Barnaby Evans, is credited with revitalizing downtown Providence. In warm months, the fires are lit monthly and include a wider arts celebration. </a:t>
            </a:r>
          </a:p>
        </p:txBody>
      </p:sp>
      <p:pic>
        <p:nvPicPr>
          <p:cNvPr id="5" name="Picture 4" descr="A circular pond of water has flames on the circumference like big candles. ">
            <a:extLst>
              <a:ext uri="{FF2B5EF4-FFF2-40B4-BE49-F238E27FC236}">
                <a16:creationId xmlns:a16="http://schemas.microsoft.com/office/drawing/2014/main" id="{69FA5382-3192-41D1-87AC-7277A2B15B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9520" y="1842852"/>
            <a:ext cx="5677724" cy="3856908"/>
          </a:xfrm>
          <a:prstGeom prst="rect">
            <a:avLst/>
          </a:prstGeom>
        </p:spPr>
      </p:pic>
      <p:sp>
        <p:nvSpPr>
          <p:cNvPr id="7" name="TextBox 6">
            <a:extLst>
              <a:ext uri="{FF2B5EF4-FFF2-40B4-BE49-F238E27FC236}">
                <a16:creationId xmlns:a16="http://schemas.microsoft.com/office/drawing/2014/main" id="{4D696225-83C9-47B2-A630-A810E7CB4B03}"/>
              </a:ext>
            </a:extLst>
          </p:cNvPr>
          <p:cNvSpPr txBox="1"/>
          <p:nvPr/>
        </p:nvSpPr>
        <p:spPr>
          <a:xfrm>
            <a:off x="6319520" y="5699760"/>
            <a:ext cx="5677723" cy="369332"/>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12.26. Barnaby Evans, </a:t>
            </a:r>
            <a:r>
              <a:rPr lang="en-US" i="1" dirty="0" err="1">
                <a:latin typeface="Calibri" panose="020F0502020204030204" pitchFamily="34" charset="0"/>
                <a:ea typeface="Calibri" panose="020F0502020204030204" pitchFamily="34" charset="0"/>
                <a:cs typeface="Mangal" panose="02040503050203030202" pitchFamily="18" charset="0"/>
              </a:rPr>
              <a:t>WaterFire</a:t>
            </a:r>
            <a:r>
              <a:rPr lang="en-US" dirty="0">
                <a:latin typeface="Calibri" panose="020F0502020204030204" pitchFamily="34" charset="0"/>
                <a:ea typeface="Calibri" panose="020F0502020204030204" pitchFamily="34" charset="0"/>
                <a:cs typeface="Mangal" panose="02040503050203030202" pitchFamily="18" charset="0"/>
              </a:rPr>
              <a:t>, 2018.</a:t>
            </a:r>
            <a:endParaRPr lang="en-US" dirty="0"/>
          </a:p>
        </p:txBody>
      </p:sp>
    </p:spTree>
    <p:extLst>
      <p:ext uri="{BB962C8B-B14F-4D97-AF65-F5344CB8AC3E}">
        <p14:creationId xmlns:p14="http://schemas.microsoft.com/office/powerpoint/2010/main" val="341510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as Connection</a:t>
            </a:r>
            <a:r>
              <a:rPr lang="en-US" sz="1200" dirty="0"/>
              <a:t>     (2 of 3)</a:t>
            </a:r>
          </a:p>
        </p:txBody>
      </p:sp>
      <p:sp>
        <p:nvSpPr>
          <p:cNvPr id="3" name="Content Placeholder 2"/>
          <p:cNvSpPr>
            <a:spLocks noGrp="1"/>
          </p:cNvSpPr>
          <p:nvPr>
            <p:ph idx="1"/>
          </p:nvPr>
        </p:nvSpPr>
        <p:spPr>
          <a:xfrm>
            <a:off x="609600" y="1600201"/>
            <a:ext cx="5872480" cy="4525963"/>
          </a:xfrm>
        </p:spPr>
        <p:txBody>
          <a:bodyPr>
            <a:noAutofit/>
          </a:bodyPr>
          <a:lstStyle/>
          <a:p>
            <a:r>
              <a:rPr lang="en-US" dirty="0"/>
              <a:t>In response to the loss of life during the COVID-19 pandemic, Evans created </a:t>
            </a:r>
            <a:r>
              <a:rPr lang="en-US" i="1" dirty="0"/>
              <a:t>Beacon of Hope </a:t>
            </a:r>
            <a:r>
              <a:rPr lang="en-US" dirty="0"/>
              <a:t>to memorialize Rhode Island victims of the virus.</a:t>
            </a:r>
          </a:p>
          <a:p>
            <a:pPr lvl="1"/>
            <a:r>
              <a:rPr lang="en-US" dirty="0"/>
              <a:t>A central brazier is surrounded by an increasing number of lanterns lit every evening.</a:t>
            </a:r>
          </a:p>
        </p:txBody>
      </p:sp>
      <p:pic>
        <p:nvPicPr>
          <p:cNvPr id="5" name="Picture 4" descr="Many cuboid lamps are arranged on the floor. Paper stars hang from the top. Wooden bricks are arranged on a bowl on a stand. Fire comes up from the bricks. ">
            <a:extLst>
              <a:ext uri="{FF2B5EF4-FFF2-40B4-BE49-F238E27FC236}">
                <a16:creationId xmlns:a16="http://schemas.microsoft.com/office/drawing/2014/main" id="{E84E744F-1B1D-402D-B9EE-21F9E5A160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5280" y="1825718"/>
            <a:ext cx="5328412" cy="3552816"/>
          </a:xfrm>
          <a:prstGeom prst="rect">
            <a:avLst/>
          </a:prstGeom>
        </p:spPr>
      </p:pic>
      <p:sp>
        <p:nvSpPr>
          <p:cNvPr id="9" name="TextBox 8">
            <a:extLst>
              <a:ext uri="{FF2B5EF4-FFF2-40B4-BE49-F238E27FC236}">
                <a16:creationId xmlns:a16="http://schemas.microsoft.com/office/drawing/2014/main" id="{35A6CEC1-AC82-4103-9505-A12DA1F07237}"/>
              </a:ext>
            </a:extLst>
          </p:cNvPr>
          <p:cNvSpPr txBox="1"/>
          <p:nvPr/>
        </p:nvSpPr>
        <p:spPr>
          <a:xfrm>
            <a:off x="6695440" y="5383952"/>
            <a:ext cx="5328412" cy="646331"/>
          </a:xfrm>
          <a:prstGeom prst="rect">
            <a:avLst/>
          </a:prstGeom>
          <a:noFill/>
        </p:spPr>
        <p:txBody>
          <a:bodyPr wrap="square">
            <a:spAutoFit/>
          </a:bodyPr>
          <a:lstStyle/>
          <a:p>
            <a:pPr algn="ctr"/>
            <a:r>
              <a:rPr lang="en-US" dirty="0"/>
              <a:t>Figure 12.27. Barnaby Evans, </a:t>
            </a:r>
            <a:r>
              <a:rPr lang="en-US" i="1" dirty="0"/>
              <a:t>Beacon of Hope</a:t>
            </a:r>
            <a:r>
              <a:rPr lang="en-US" dirty="0"/>
              <a:t>, 20 May 2020. </a:t>
            </a:r>
          </a:p>
        </p:txBody>
      </p:sp>
    </p:spTree>
    <p:extLst>
      <p:ext uri="{BB962C8B-B14F-4D97-AF65-F5344CB8AC3E}">
        <p14:creationId xmlns:p14="http://schemas.microsoft.com/office/powerpoint/2010/main" val="634642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as Connection</a:t>
            </a:r>
            <a:r>
              <a:rPr lang="en-US" sz="1200" dirty="0"/>
              <a:t>     (3 of 3)</a:t>
            </a:r>
          </a:p>
        </p:txBody>
      </p:sp>
      <p:sp>
        <p:nvSpPr>
          <p:cNvPr id="3" name="Content Placeholder 2"/>
          <p:cNvSpPr>
            <a:spLocks noGrp="1"/>
          </p:cNvSpPr>
          <p:nvPr>
            <p:ph idx="1"/>
          </p:nvPr>
        </p:nvSpPr>
        <p:spPr>
          <a:xfrm>
            <a:off x="4572000" y="1600201"/>
            <a:ext cx="7010400" cy="4525963"/>
          </a:xfrm>
        </p:spPr>
        <p:txBody>
          <a:bodyPr>
            <a:noAutofit/>
          </a:bodyPr>
          <a:lstStyle/>
          <a:p>
            <a:r>
              <a:rPr lang="en-US" dirty="0"/>
              <a:t>In Oregon, participatory artist Lynn Takata guided six hundred community members in the creation of the porcelain, glass, and stone tile Salem Peace Mosaic.</a:t>
            </a:r>
          </a:p>
        </p:txBody>
      </p:sp>
      <p:pic>
        <p:nvPicPr>
          <p:cNvPr id="5" name="Picture 4" descr="A woman stands near two girls who paint on ceramic leaves. ">
            <a:extLst>
              <a:ext uri="{FF2B5EF4-FFF2-40B4-BE49-F238E27FC236}">
                <a16:creationId xmlns:a16="http://schemas.microsoft.com/office/drawing/2014/main" id="{07C7F052-8A7B-4644-B602-BB4F4FF9F0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3313" y="1325563"/>
            <a:ext cx="4127682" cy="5257799"/>
          </a:xfrm>
          <a:prstGeom prst="rect">
            <a:avLst/>
          </a:prstGeom>
        </p:spPr>
      </p:pic>
      <p:pic>
        <p:nvPicPr>
          <p:cNvPr id="9" name="Picture 8" descr="Women and children work on a peace mosaic on a wall. ">
            <a:extLst>
              <a:ext uri="{FF2B5EF4-FFF2-40B4-BE49-F238E27FC236}">
                <a16:creationId xmlns:a16="http://schemas.microsoft.com/office/drawing/2014/main" id="{B80302B7-B7AB-47F6-A410-6C1665B42C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7200" y="3964464"/>
            <a:ext cx="3827252" cy="2621280"/>
          </a:xfrm>
          <a:prstGeom prst="rect">
            <a:avLst/>
          </a:prstGeom>
        </p:spPr>
      </p:pic>
      <p:sp>
        <p:nvSpPr>
          <p:cNvPr id="10" name="TextBox 9">
            <a:extLst>
              <a:ext uri="{FF2B5EF4-FFF2-40B4-BE49-F238E27FC236}">
                <a16:creationId xmlns:a16="http://schemas.microsoft.com/office/drawing/2014/main" id="{B6155F22-F090-4F70-9BFE-492B114673C8}"/>
              </a:ext>
            </a:extLst>
          </p:cNvPr>
          <p:cNvSpPr txBox="1"/>
          <p:nvPr/>
        </p:nvSpPr>
        <p:spPr>
          <a:xfrm>
            <a:off x="4370377" y="5106034"/>
            <a:ext cx="3647440" cy="1477328"/>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12.28 A and B. (A) Children paint ceramic leaves at the </a:t>
            </a:r>
            <a:r>
              <a:rPr lang="en-US" dirty="0" err="1">
                <a:latin typeface="Calibri" panose="020F0502020204030204" pitchFamily="34" charset="0"/>
                <a:ea typeface="Calibri" panose="020F0502020204030204" pitchFamily="34" charset="0"/>
                <a:cs typeface="Mangal" panose="02040503050203030202" pitchFamily="18" charset="0"/>
              </a:rPr>
              <a:t>Chemawa</a:t>
            </a:r>
            <a:r>
              <a:rPr lang="en-US" dirty="0">
                <a:latin typeface="Calibri" panose="020F0502020204030204" pitchFamily="34" charset="0"/>
                <a:ea typeface="Calibri" panose="020F0502020204030204" pitchFamily="34" charset="0"/>
                <a:cs typeface="Mangal" panose="02040503050203030202" pitchFamily="18" charset="0"/>
              </a:rPr>
              <a:t> Pow Wow; (B) Community members participate in the creation of the Salem Peace Mosaic.</a:t>
            </a:r>
            <a:endParaRPr lang="en-US" dirty="0"/>
          </a:p>
        </p:txBody>
      </p:sp>
    </p:spTree>
    <p:extLst>
      <p:ext uri="{BB962C8B-B14F-4D97-AF65-F5344CB8AC3E}">
        <p14:creationId xmlns:p14="http://schemas.microsoft.com/office/powerpoint/2010/main" val="3377310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as Play</a:t>
            </a:r>
          </a:p>
        </p:txBody>
      </p:sp>
      <p:sp>
        <p:nvSpPr>
          <p:cNvPr id="3" name="Content Placeholder 2"/>
          <p:cNvSpPr>
            <a:spLocks noGrp="1"/>
          </p:cNvSpPr>
          <p:nvPr>
            <p:ph idx="1"/>
          </p:nvPr>
        </p:nvSpPr>
        <p:spPr>
          <a:xfrm>
            <a:off x="609600" y="1600200"/>
            <a:ext cx="6065520" cy="4525963"/>
          </a:xfrm>
        </p:spPr>
        <p:txBody>
          <a:bodyPr>
            <a:noAutofit/>
          </a:bodyPr>
          <a:lstStyle/>
          <a:p>
            <a:r>
              <a:rPr lang="en-US" dirty="0"/>
              <a:t>Rebecca Szeto created </a:t>
            </a:r>
            <a:r>
              <a:rPr lang="en-US" i="1" dirty="0"/>
              <a:t>The Drawing Chair: Performance Piece for the Fidgety Child</a:t>
            </a:r>
            <a:r>
              <a:rPr lang="en-US" dirty="0"/>
              <a:t> after her daughter accidentally broke a chair.</a:t>
            </a:r>
          </a:p>
          <a:p>
            <a:pPr lvl="1"/>
            <a:r>
              <a:rPr lang="en-US" dirty="0"/>
              <a:t>Art as a fun solution to broken furniture creates a collaborative, interactive drawing</a:t>
            </a:r>
          </a:p>
        </p:txBody>
      </p:sp>
      <p:pic>
        <p:nvPicPr>
          <p:cNvPr id="5" name="Picture 4" descr="A very large piece of paper is on the ground with pencil sketches. Three children play around a chair on paper. ">
            <a:extLst>
              <a:ext uri="{FF2B5EF4-FFF2-40B4-BE49-F238E27FC236}">
                <a16:creationId xmlns:a16="http://schemas.microsoft.com/office/drawing/2014/main" id="{FA3FB2BA-5138-44C5-92A5-1B1C8B52EC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6330" y="1849120"/>
            <a:ext cx="4899296" cy="3769360"/>
          </a:xfrm>
          <a:prstGeom prst="rect">
            <a:avLst/>
          </a:prstGeom>
        </p:spPr>
      </p:pic>
      <p:sp>
        <p:nvSpPr>
          <p:cNvPr id="6" name="TextBox 5">
            <a:extLst>
              <a:ext uri="{FF2B5EF4-FFF2-40B4-BE49-F238E27FC236}">
                <a16:creationId xmlns:a16="http://schemas.microsoft.com/office/drawing/2014/main" id="{52B2F7C6-1B6C-4655-B920-13A3D9A9B724}"/>
              </a:ext>
            </a:extLst>
          </p:cNvPr>
          <p:cNvSpPr txBox="1"/>
          <p:nvPr/>
        </p:nvSpPr>
        <p:spPr>
          <a:xfrm>
            <a:off x="7096330" y="5618480"/>
            <a:ext cx="4899296"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Mangal" panose="02040503050203030202" pitchFamily="18" charset="0"/>
              </a:rPr>
              <a:t>Figure 12.29. Rebecca Szeto, </a:t>
            </a:r>
            <a:r>
              <a:rPr lang="en-US" i="1" dirty="0">
                <a:latin typeface="Calibri" panose="020F0502020204030204" pitchFamily="34" charset="0"/>
                <a:ea typeface="Calibri" panose="020F0502020204030204" pitchFamily="34" charset="0"/>
                <a:cs typeface="Mangal" panose="02040503050203030202" pitchFamily="18" charset="0"/>
              </a:rPr>
              <a:t>Drawing Chair: Performance Piece for the Fidgety Child</a:t>
            </a:r>
            <a:r>
              <a:rPr lang="en-US" dirty="0">
                <a:latin typeface="Calibri" panose="020F0502020204030204" pitchFamily="34" charset="0"/>
                <a:ea typeface="Calibri" panose="020F0502020204030204" pitchFamily="34" charset="0"/>
                <a:cs typeface="Mangal" panose="02040503050203030202" pitchFamily="18" charset="0"/>
              </a:rPr>
              <a:t>, 2014.</a:t>
            </a:r>
            <a:endParaRPr lang="en-US" dirty="0"/>
          </a:p>
        </p:txBody>
      </p:sp>
    </p:spTree>
    <p:extLst>
      <p:ext uri="{BB962C8B-B14F-4D97-AF65-F5344CB8AC3E}">
        <p14:creationId xmlns:p14="http://schemas.microsoft.com/office/powerpoint/2010/main" val="4260743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Classes</a:t>
            </a:r>
          </a:p>
        </p:txBody>
      </p:sp>
      <p:sp>
        <p:nvSpPr>
          <p:cNvPr id="3" name="Content Placeholder 2"/>
          <p:cNvSpPr>
            <a:spLocks noGrp="1"/>
          </p:cNvSpPr>
          <p:nvPr>
            <p:ph idx="1"/>
          </p:nvPr>
        </p:nvSpPr>
        <p:spPr>
          <a:xfrm>
            <a:off x="609600" y="1600200"/>
            <a:ext cx="5618480" cy="4525963"/>
          </a:xfrm>
        </p:spPr>
        <p:txBody>
          <a:bodyPr>
            <a:noAutofit/>
          </a:bodyPr>
          <a:lstStyle/>
          <a:p>
            <a:r>
              <a:rPr lang="en-US" dirty="0"/>
              <a:t>Learning about art takes place through the appreciation of the works of others as well as the work you make yourself.</a:t>
            </a:r>
          </a:p>
          <a:p>
            <a:pPr lvl="1"/>
            <a:r>
              <a:rPr lang="en-US" dirty="0"/>
              <a:t>College classes are one option, but not the only avenue</a:t>
            </a:r>
          </a:p>
        </p:txBody>
      </p:sp>
      <p:pic>
        <p:nvPicPr>
          <p:cNvPr id="5" name="Picture 4" descr="Boy and girl students sit on chairs and draw art on large pads in front of them. ">
            <a:extLst>
              <a:ext uri="{FF2B5EF4-FFF2-40B4-BE49-F238E27FC236}">
                <a16:creationId xmlns:a16="http://schemas.microsoft.com/office/drawing/2014/main" id="{48FC11C9-F3D0-41F6-A4FB-D451C05606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0160" y="1600200"/>
            <a:ext cx="5618480" cy="4363832"/>
          </a:xfrm>
          <a:prstGeom prst="rect">
            <a:avLst/>
          </a:prstGeom>
        </p:spPr>
      </p:pic>
      <p:sp>
        <p:nvSpPr>
          <p:cNvPr id="9" name="TextBox 8">
            <a:extLst>
              <a:ext uri="{FF2B5EF4-FFF2-40B4-BE49-F238E27FC236}">
                <a16:creationId xmlns:a16="http://schemas.microsoft.com/office/drawing/2014/main" id="{914D4869-00DF-4A68-8497-9914100E2EF1}"/>
              </a:ext>
            </a:extLst>
          </p:cNvPr>
          <p:cNvSpPr txBox="1"/>
          <p:nvPr/>
        </p:nvSpPr>
        <p:spPr>
          <a:xfrm>
            <a:off x="6360160" y="5913024"/>
            <a:ext cx="5618480" cy="646331"/>
          </a:xfrm>
          <a:prstGeom prst="rect">
            <a:avLst/>
          </a:prstGeom>
          <a:noFill/>
        </p:spPr>
        <p:txBody>
          <a:bodyPr wrap="square">
            <a:spAutoFit/>
          </a:bodyPr>
          <a:lstStyle/>
          <a:p>
            <a:pPr algn="ctr"/>
            <a:r>
              <a:rPr lang="en-US" dirty="0">
                <a:ea typeface="Times New Roman" panose="02020603050405020304" pitchFamily="18" charset="0"/>
                <a:cs typeface="Mangal" panose="02040503050203030202" pitchFamily="18" charset="0"/>
              </a:rPr>
              <a:t>Figure 12.30. Students drawing in an art class, Western High School, Washington, DC, 1899. </a:t>
            </a:r>
            <a:endParaRPr lang="en-US" dirty="0"/>
          </a:p>
        </p:txBody>
      </p:sp>
    </p:spTree>
    <p:extLst>
      <p:ext uri="{BB962C8B-B14F-4D97-AF65-F5344CB8AC3E}">
        <p14:creationId xmlns:p14="http://schemas.microsoft.com/office/powerpoint/2010/main" val="2767553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Continuing Education Classes in Art</a:t>
            </a:r>
          </a:p>
        </p:txBody>
      </p:sp>
      <p:sp>
        <p:nvSpPr>
          <p:cNvPr id="3" name="Content Placeholder 2"/>
          <p:cNvSpPr>
            <a:spLocks noGrp="1"/>
          </p:cNvSpPr>
          <p:nvPr>
            <p:ph idx="1"/>
          </p:nvPr>
        </p:nvSpPr>
        <p:spPr>
          <a:xfrm>
            <a:off x="609600" y="1600201"/>
            <a:ext cx="10972800" cy="4525963"/>
          </a:xfrm>
        </p:spPr>
        <p:txBody>
          <a:bodyPr>
            <a:normAutofit fontScale="92500"/>
          </a:bodyPr>
          <a:lstStyle/>
          <a:p>
            <a:r>
              <a:rPr lang="en-US" dirty="0"/>
              <a:t>Several venues offer continuing education art classes, including:</a:t>
            </a:r>
          </a:p>
          <a:p>
            <a:pPr lvl="1"/>
            <a:r>
              <a:rPr lang="en-US" dirty="0"/>
              <a:t>Community centers</a:t>
            </a:r>
          </a:p>
          <a:p>
            <a:pPr lvl="1"/>
            <a:r>
              <a:rPr lang="en-US" dirty="0"/>
              <a:t>Public libraries</a:t>
            </a:r>
          </a:p>
          <a:p>
            <a:pPr lvl="1"/>
            <a:r>
              <a:rPr lang="en-US" dirty="0"/>
              <a:t>Senior centers</a:t>
            </a:r>
          </a:p>
          <a:p>
            <a:pPr lvl="1"/>
            <a:r>
              <a:rPr lang="en-US" dirty="0"/>
              <a:t>Art galleries</a:t>
            </a:r>
          </a:p>
          <a:p>
            <a:pPr lvl="1"/>
            <a:r>
              <a:rPr lang="en-US" dirty="0"/>
              <a:t>Museums</a:t>
            </a:r>
          </a:p>
          <a:p>
            <a:r>
              <a:rPr lang="en-US" dirty="0"/>
              <a:t>While most continuing education classes are focused on adults, museums aim to provide educational experiences for all ages and abilities.</a:t>
            </a:r>
          </a:p>
        </p:txBody>
      </p:sp>
    </p:spTree>
    <p:extLst>
      <p:ext uri="{BB962C8B-B14F-4D97-AF65-F5344CB8AC3E}">
        <p14:creationId xmlns:p14="http://schemas.microsoft.com/office/powerpoint/2010/main" val="3709752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Courses Close to You</a:t>
            </a:r>
          </a:p>
        </p:txBody>
      </p:sp>
      <p:sp>
        <p:nvSpPr>
          <p:cNvPr id="3" name="Content Placeholder 2"/>
          <p:cNvSpPr>
            <a:spLocks noGrp="1"/>
          </p:cNvSpPr>
          <p:nvPr>
            <p:ph idx="1"/>
          </p:nvPr>
        </p:nvSpPr>
        <p:spPr>
          <a:xfrm>
            <a:off x="609600" y="1600201"/>
            <a:ext cx="10972800" cy="4525963"/>
          </a:xfrm>
        </p:spPr>
        <p:txBody>
          <a:bodyPr>
            <a:noAutofit/>
          </a:bodyPr>
          <a:lstStyle/>
          <a:p>
            <a:r>
              <a:rPr lang="en-US" dirty="0"/>
              <a:t>Other sources of art instruction may be closer than you think. Here are a few options:</a:t>
            </a:r>
          </a:p>
          <a:p>
            <a:pPr lvl="1"/>
            <a:r>
              <a:rPr lang="en-US" dirty="0"/>
              <a:t>Craft and art supply stores</a:t>
            </a:r>
          </a:p>
          <a:p>
            <a:pPr lvl="1"/>
            <a:r>
              <a:rPr lang="en-US" dirty="0"/>
              <a:t>Private lessons at an artist’s studio</a:t>
            </a:r>
          </a:p>
          <a:p>
            <a:pPr lvl="1"/>
            <a:r>
              <a:rPr lang="en-US" dirty="0"/>
              <a:t>Free classes through MOOCs (massive open online courses)</a:t>
            </a:r>
          </a:p>
          <a:p>
            <a:pPr lvl="1"/>
            <a:r>
              <a:rPr lang="en-US" dirty="0"/>
              <a:t>Thrift store art supplies</a:t>
            </a:r>
          </a:p>
        </p:txBody>
      </p:sp>
    </p:spTree>
    <p:extLst>
      <p:ext uri="{BB962C8B-B14F-4D97-AF65-F5344CB8AC3E}">
        <p14:creationId xmlns:p14="http://schemas.microsoft.com/office/powerpoint/2010/main" val="1222626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Art is for Everyone</a:t>
            </a:r>
          </a:p>
        </p:txBody>
      </p:sp>
      <p:sp>
        <p:nvSpPr>
          <p:cNvPr id="3" name="Content Placeholder 2"/>
          <p:cNvSpPr>
            <a:spLocks noGrp="1"/>
          </p:cNvSpPr>
          <p:nvPr>
            <p:ph idx="1"/>
          </p:nvPr>
        </p:nvSpPr>
        <p:spPr>
          <a:xfrm>
            <a:off x="609600" y="1600201"/>
            <a:ext cx="10972800" cy="4525963"/>
          </a:xfrm>
        </p:spPr>
        <p:txBody>
          <a:bodyPr>
            <a:noAutofit/>
          </a:bodyPr>
          <a:lstStyle/>
          <a:p>
            <a:r>
              <a:rPr lang="en-GB" dirty="0"/>
              <a:t>Art is for everyone—and we can find art in everyone, too.</a:t>
            </a:r>
            <a:endParaRPr lang="en-US" dirty="0"/>
          </a:p>
          <a:p>
            <a:pPr lvl="1"/>
            <a:r>
              <a:rPr lang="en-US" dirty="0"/>
              <a:t>Making art can help us return to the childlike boundlessness of expression, finding joy, serenity, and satisfaction in the process</a:t>
            </a:r>
          </a:p>
          <a:p>
            <a:pPr lvl="1"/>
            <a:r>
              <a:rPr lang="en-US" dirty="0"/>
              <a:t>Historic definitions of art aid in our appreciation of it, but our modern understanding can go even further</a:t>
            </a:r>
          </a:p>
          <a:p>
            <a:pPr lvl="1"/>
            <a:r>
              <a:rPr lang="en-US" dirty="0"/>
              <a:t>Your ability to find art everywhere will depend on your newfound vocabulary and comprehension of art, which continues to evolve with each encounter</a:t>
            </a:r>
          </a:p>
        </p:txBody>
      </p:sp>
    </p:spTree>
    <p:extLst>
      <p:ext uri="{BB962C8B-B14F-4D97-AF65-F5344CB8AC3E}">
        <p14:creationId xmlns:p14="http://schemas.microsoft.com/office/powerpoint/2010/main" val="112060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Where Is Art?</a:t>
            </a:r>
            <a:r>
              <a:rPr lang="en-US" sz="1200" dirty="0"/>
              <a:t>     (2 of 3)</a:t>
            </a:r>
          </a:p>
        </p:txBody>
      </p:sp>
      <p:sp>
        <p:nvSpPr>
          <p:cNvPr id="3" name="Text Placeholder 2"/>
          <p:cNvSpPr>
            <a:spLocks noGrp="1"/>
          </p:cNvSpPr>
          <p:nvPr>
            <p:ph idx="1"/>
          </p:nvPr>
        </p:nvSpPr>
        <p:spPr>
          <a:xfrm>
            <a:off x="609600" y="1600201"/>
            <a:ext cx="10972800" cy="4525963"/>
          </a:xfrm>
        </p:spPr>
        <p:txBody>
          <a:bodyPr>
            <a:normAutofit lnSpcReduction="10000"/>
          </a:bodyPr>
          <a:lstStyle/>
          <a:p>
            <a:r>
              <a:rPr lang="en-US" dirty="0"/>
              <a:t>The answer to this question is a simple one. Art is </a:t>
            </a:r>
            <a:r>
              <a:rPr lang="en-US" i="1" dirty="0"/>
              <a:t>everywhere</a:t>
            </a:r>
            <a:r>
              <a:rPr lang="en-US" dirty="0"/>
              <a:t>, including:</a:t>
            </a:r>
          </a:p>
          <a:p>
            <a:pPr lvl="1"/>
            <a:r>
              <a:rPr lang="en-US" dirty="0"/>
              <a:t>museums</a:t>
            </a:r>
          </a:p>
          <a:p>
            <a:pPr lvl="1"/>
            <a:r>
              <a:rPr lang="en-US" dirty="0"/>
              <a:t>craft fairs</a:t>
            </a:r>
          </a:p>
          <a:p>
            <a:pPr lvl="1"/>
            <a:r>
              <a:rPr lang="en-US" dirty="0"/>
              <a:t>coffee shops</a:t>
            </a:r>
          </a:p>
          <a:p>
            <a:pPr lvl="1"/>
            <a:r>
              <a:rPr lang="en-US" dirty="0"/>
              <a:t>skate parks</a:t>
            </a:r>
          </a:p>
          <a:p>
            <a:pPr lvl="1"/>
            <a:r>
              <a:rPr lang="en-US" dirty="0"/>
              <a:t>advertisements</a:t>
            </a:r>
          </a:p>
          <a:p>
            <a:pPr lvl="1"/>
            <a:r>
              <a:rPr lang="en-US" dirty="0"/>
              <a:t>inside your own home</a:t>
            </a:r>
          </a:p>
          <a:p>
            <a:pPr lvl="1"/>
            <a:r>
              <a:rPr lang="en-US" dirty="0"/>
              <a:t>… and much more</a:t>
            </a:r>
          </a:p>
        </p:txBody>
      </p:sp>
    </p:spTree>
    <p:extLst>
      <p:ext uri="{BB962C8B-B14F-4D97-AF65-F5344CB8AC3E}">
        <p14:creationId xmlns:p14="http://schemas.microsoft.com/office/powerpoint/2010/main" val="2365516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Review and Do</a:t>
            </a:r>
          </a:p>
        </p:txBody>
      </p:sp>
      <p:sp>
        <p:nvSpPr>
          <p:cNvPr id="3" name="Content Placeholder 2"/>
          <p:cNvSpPr>
            <a:spLocks noGrp="1"/>
          </p:cNvSpPr>
          <p:nvPr>
            <p:ph idx="1"/>
          </p:nvPr>
        </p:nvSpPr>
        <p:spPr>
          <a:xfrm>
            <a:off x="609600" y="1600201"/>
            <a:ext cx="10972800" cy="4525963"/>
          </a:xfrm>
        </p:spPr>
        <p:txBody>
          <a:bodyPr>
            <a:normAutofit lnSpcReduction="10000"/>
          </a:bodyPr>
          <a:lstStyle/>
          <a:p>
            <a:r>
              <a:rPr lang="en-US" dirty="0"/>
              <a:t>Take a minute to test your understanding of this chapter by answering the following:</a:t>
            </a:r>
          </a:p>
          <a:p>
            <a:pPr lvl="1"/>
            <a:r>
              <a:rPr lang="en-US" dirty="0"/>
              <a:t>What are some arguments for keeping all museums free and open to the public? What are some arguments for charging admission fees for certain museums? Cite examples from the chapter.</a:t>
            </a:r>
          </a:p>
          <a:p>
            <a:pPr lvl="1"/>
            <a:r>
              <a:rPr lang="en-US" dirty="0"/>
              <a:t>Why do some people consider graffiti to be art? What distinguishes it from vandalism?</a:t>
            </a:r>
          </a:p>
          <a:p>
            <a:pPr lvl="1"/>
            <a:r>
              <a:rPr lang="en-US" dirty="0"/>
              <a:t>What is the difference between an advertisement and propaganda? In what contexts are you more likely to see visual art used for persuasive purposes?</a:t>
            </a:r>
          </a:p>
        </p:txBody>
      </p:sp>
    </p:spTree>
    <p:extLst>
      <p:ext uri="{BB962C8B-B14F-4D97-AF65-F5344CB8AC3E}">
        <p14:creationId xmlns:p14="http://schemas.microsoft.com/office/powerpoint/2010/main" val="743312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Review of Learning Objectives</a:t>
            </a:r>
            <a:r>
              <a:rPr lang="en-US" sz="1200" dirty="0"/>
              <a:t>     (1 of 2)</a:t>
            </a:r>
          </a:p>
        </p:txBody>
      </p:sp>
      <p:sp>
        <p:nvSpPr>
          <p:cNvPr id="3" name="Text Placeholder 2"/>
          <p:cNvSpPr>
            <a:spLocks noGrp="1"/>
          </p:cNvSpPr>
          <p:nvPr>
            <p:ph idx="1"/>
          </p:nvPr>
        </p:nvSpPr>
        <p:spPr>
          <a:xfrm>
            <a:off x="609600" y="1600201"/>
            <a:ext cx="10972800" cy="4525963"/>
          </a:xfrm>
        </p:spPr>
        <p:txBody>
          <a:bodyPr>
            <a:noAutofit/>
          </a:bodyPr>
          <a:lstStyle/>
          <a:p>
            <a:r>
              <a:rPr lang="en-US" dirty="0"/>
              <a:t>Outline the etiquette of art exhibitions.</a:t>
            </a:r>
          </a:p>
          <a:p>
            <a:r>
              <a:rPr lang="en-US" dirty="0"/>
              <a:t>Compare various art locales, including museums, art fairs, informal galleries, arts districts, and street art.</a:t>
            </a:r>
          </a:p>
          <a:p>
            <a:r>
              <a:rPr lang="en-US" dirty="0"/>
              <a:t>Explain how artist residencies work.</a:t>
            </a:r>
          </a:p>
          <a:p>
            <a:r>
              <a:rPr lang="en-US" dirty="0"/>
              <a:t>Illustrate how art represents cultural capital, cultural values, and power structures.</a:t>
            </a:r>
          </a:p>
          <a:p>
            <a:r>
              <a:rPr lang="en-US" dirty="0"/>
              <a:t>Identify how formal elements and principles are used in advertising. </a:t>
            </a:r>
          </a:p>
        </p:txBody>
      </p:sp>
    </p:spTree>
    <p:extLst>
      <p:ext uri="{BB962C8B-B14F-4D97-AF65-F5344CB8AC3E}">
        <p14:creationId xmlns:p14="http://schemas.microsoft.com/office/powerpoint/2010/main" val="1467846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Review of Learning Objectives</a:t>
            </a:r>
            <a:r>
              <a:rPr lang="en-US" sz="1200" dirty="0"/>
              <a:t>     (2 of 2)</a:t>
            </a:r>
          </a:p>
        </p:txBody>
      </p:sp>
      <p:sp>
        <p:nvSpPr>
          <p:cNvPr id="3" name="Text Placeholder 2"/>
          <p:cNvSpPr>
            <a:spLocks noGrp="1"/>
          </p:cNvSpPr>
          <p:nvPr>
            <p:ph idx="1"/>
          </p:nvPr>
        </p:nvSpPr>
        <p:spPr>
          <a:xfrm>
            <a:off x="609600" y="1600201"/>
            <a:ext cx="10972800" cy="4525963"/>
          </a:xfrm>
        </p:spPr>
        <p:txBody>
          <a:bodyPr>
            <a:noAutofit/>
          </a:bodyPr>
          <a:lstStyle/>
          <a:p>
            <a:r>
              <a:rPr lang="en-US" dirty="0"/>
              <a:t>Define propaganda and explain the positive and negative traits associated with propaganda.</a:t>
            </a:r>
          </a:p>
          <a:p>
            <a:r>
              <a:rPr lang="en-US" dirty="0"/>
              <a:t>Recognize the creative instinct in both children’s art and outsider art examples. </a:t>
            </a:r>
          </a:p>
          <a:p>
            <a:r>
              <a:rPr lang="en-US" dirty="0"/>
              <a:t>Outline the stages of the creative process.</a:t>
            </a:r>
          </a:p>
          <a:p>
            <a:r>
              <a:rPr lang="en-US" dirty="0"/>
              <a:t>Explain how art can be a means of healing, connection, and play.</a:t>
            </a:r>
          </a:p>
          <a:p>
            <a:r>
              <a:rPr lang="en-US" dirty="0"/>
              <a:t>Determine how access to art making can be equitable</a:t>
            </a:r>
          </a:p>
        </p:txBody>
      </p:sp>
    </p:spTree>
    <p:extLst>
      <p:ext uri="{BB962C8B-B14F-4D97-AF65-F5344CB8AC3E}">
        <p14:creationId xmlns:p14="http://schemas.microsoft.com/office/powerpoint/2010/main" val="502312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699F-6005-46D8-B8AB-3F456D7EB8D7}"/>
              </a:ext>
            </a:extLst>
          </p:cNvPr>
          <p:cNvSpPr>
            <a:spLocks noGrp="1"/>
          </p:cNvSpPr>
          <p:nvPr>
            <p:ph type="title"/>
          </p:nvPr>
        </p:nvSpPr>
        <p:spPr/>
        <p:txBody>
          <a:bodyPr/>
          <a:lstStyle/>
          <a:p>
            <a:r>
              <a:rPr lang="en-US" dirty="0"/>
              <a:t>Additional Credits (by Figure Number)</a:t>
            </a:r>
          </a:p>
        </p:txBody>
      </p:sp>
      <p:sp>
        <p:nvSpPr>
          <p:cNvPr id="3" name="Content Placeholder 2">
            <a:extLst>
              <a:ext uri="{FF2B5EF4-FFF2-40B4-BE49-F238E27FC236}">
                <a16:creationId xmlns:a16="http://schemas.microsoft.com/office/drawing/2014/main" id="{B812CEAF-28F7-4F32-814D-D4D48E64A7A1}"/>
              </a:ext>
            </a:extLst>
          </p:cNvPr>
          <p:cNvSpPr>
            <a:spLocks noGrp="1"/>
          </p:cNvSpPr>
          <p:nvPr>
            <p:ph idx="1"/>
          </p:nvPr>
        </p:nvSpPr>
        <p:spPr/>
        <p:txBody>
          <a:bodyPr>
            <a:normAutofit fontScale="85000" lnSpcReduction="20000"/>
          </a:bodyPr>
          <a:lstStyle/>
          <a:p>
            <a:r>
              <a:rPr lang="en-US" sz="1800" b="0" i="0" u="none" strike="noStrike" baseline="0" dirty="0">
                <a:solidFill>
                  <a:srgbClr val="000000"/>
                </a:solidFill>
                <a:latin typeface="MillerText"/>
              </a:rPr>
              <a:t>12.2 Courtesy the Anderson Museum of Art; </a:t>
            </a:r>
          </a:p>
          <a:p>
            <a:r>
              <a:rPr lang="en-US" sz="1800" b="0" i="0" u="none" strike="noStrike" baseline="0" dirty="0">
                <a:solidFill>
                  <a:srgbClr val="000000"/>
                </a:solidFill>
                <a:latin typeface="MillerText"/>
              </a:rPr>
              <a:t>12.3 Nina </a:t>
            </a:r>
            <a:r>
              <a:rPr lang="en-US" sz="1800" b="0" i="0" u="none" strike="noStrike" baseline="0" dirty="0" err="1">
                <a:solidFill>
                  <a:srgbClr val="000000"/>
                </a:solidFill>
                <a:latin typeface="MillerText"/>
              </a:rPr>
              <a:t>Raingold</a:t>
            </a:r>
            <a:r>
              <a:rPr lang="en-US" sz="1800" b="0" i="0" u="none" strike="noStrike" baseline="0" dirty="0">
                <a:solidFill>
                  <a:srgbClr val="000000"/>
                </a:solidFill>
                <a:latin typeface="MillerText"/>
              </a:rPr>
              <a:t>/Getty Images; </a:t>
            </a:r>
          </a:p>
          <a:p>
            <a:r>
              <a:rPr lang="en-US" sz="1800" b="0" i="0" u="none" strike="noStrike" baseline="0" dirty="0">
                <a:solidFill>
                  <a:srgbClr val="000000"/>
                </a:solidFill>
                <a:latin typeface="MillerText"/>
              </a:rPr>
              <a:t>12.4 Susan Biddle/The Denver Post via Getty Images; </a:t>
            </a:r>
          </a:p>
          <a:p>
            <a:r>
              <a:rPr lang="en-US" sz="1800" b="0" i="0" u="none" strike="noStrike" baseline="0" dirty="0">
                <a:solidFill>
                  <a:srgbClr val="000000"/>
                </a:solidFill>
                <a:latin typeface="MillerText"/>
              </a:rPr>
              <a:t>12.5 Department of Defense / Photo by U.S. Air Force Staff Sgt. Shad </a:t>
            </a:r>
            <a:r>
              <a:rPr lang="en-US" sz="1800" b="0" i="0" u="none" strike="noStrike" baseline="0" dirty="0" err="1">
                <a:solidFill>
                  <a:srgbClr val="000000"/>
                </a:solidFill>
                <a:latin typeface="MillerText"/>
              </a:rPr>
              <a:t>Eidson</a:t>
            </a:r>
            <a:r>
              <a:rPr lang="en-US" sz="1800" b="0" i="0" u="none" strike="noStrike" baseline="0" dirty="0">
                <a:solidFill>
                  <a:srgbClr val="000000"/>
                </a:solidFill>
                <a:latin typeface="MillerText"/>
              </a:rPr>
              <a:t>; </a:t>
            </a:r>
          </a:p>
          <a:p>
            <a:r>
              <a:rPr lang="en-US" sz="1800" b="0" i="0" u="none" strike="noStrike" baseline="0" dirty="0">
                <a:solidFill>
                  <a:srgbClr val="000000"/>
                </a:solidFill>
                <a:latin typeface="MillerText"/>
              </a:rPr>
              <a:t>12.6 Courtesy the artists; </a:t>
            </a:r>
          </a:p>
          <a:p>
            <a:r>
              <a:rPr lang="en-US" sz="1800" b="0" i="0" u="none" strike="noStrike" baseline="0" dirty="0">
                <a:solidFill>
                  <a:srgbClr val="000000"/>
                </a:solidFill>
                <a:latin typeface="MillerText"/>
              </a:rPr>
              <a:t>12.7 Photo by Nina </a:t>
            </a:r>
            <a:r>
              <a:rPr lang="en-US" sz="1800" b="0" i="0" u="none" strike="noStrike" baseline="0" dirty="0" err="1">
                <a:solidFill>
                  <a:srgbClr val="000000"/>
                </a:solidFill>
                <a:latin typeface="MillerText"/>
              </a:rPr>
              <a:t>Raingold</a:t>
            </a:r>
            <a:r>
              <a:rPr lang="en-US" sz="1800" b="0" i="0" u="none" strike="noStrike" baseline="0" dirty="0">
                <a:solidFill>
                  <a:srgbClr val="000000"/>
                </a:solidFill>
                <a:latin typeface="MillerText"/>
              </a:rPr>
              <a:t>/Getty Images; </a:t>
            </a:r>
          </a:p>
          <a:p>
            <a:r>
              <a:rPr lang="en-US" sz="1800" b="0" i="0" u="none" strike="noStrike" baseline="0" dirty="0">
                <a:solidFill>
                  <a:srgbClr val="000000"/>
                </a:solidFill>
                <a:latin typeface="MillerText"/>
              </a:rPr>
              <a:t>12.9 Photograph by MARELBU; </a:t>
            </a:r>
          </a:p>
          <a:p>
            <a:r>
              <a:rPr lang="en-US" sz="1800" b="0" i="0" u="none" strike="noStrike" baseline="0" dirty="0">
                <a:solidFill>
                  <a:srgbClr val="000000"/>
                </a:solidFill>
                <a:latin typeface="MillerText"/>
              </a:rPr>
              <a:t>12.10 Courtesy of the Fine Arts Work Center in Provincetown; </a:t>
            </a:r>
          </a:p>
          <a:p>
            <a:r>
              <a:rPr lang="en-US" sz="1800" b="0" i="0" u="none" strike="noStrike" baseline="0" dirty="0">
                <a:solidFill>
                  <a:srgbClr val="000000"/>
                </a:solidFill>
                <a:latin typeface="MillerText"/>
              </a:rPr>
              <a:t>12.19 Courtesy of the National Gallery of Art, Washington, DC; </a:t>
            </a:r>
          </a:p>
          <a:p>
            <a:r>
              <a:rPr lang="en-US" sz="1800" b="0" i="0" u="none" strike="noStrike" baseline="0" dirty="0">
                <a:solidFill>
                  <a:srgbClr val="000000"/>
                </a:solidFill>
                <a:latin typeface="MillerText"/>
              </a:rPr>
              <a:t>12.23 Digital Image © 2021 Museum Associates / LACMA. Licensed by Art Resource, NY; </a:t>
            </a:r>
          </a:p>
          <a:p>
            <a:r>
              <a:rPr lang="en-US" sz="1800" b="0" i="0" u="none" strike="noStrike" baseline="0" dirty="0">
                <a:solidFill>
                  <a:srgbClr val="000000"/>
                </a:solidFill>
                <a:latin typeface="MillerText"/>
              </a:rPr>
              <a:t>12.24 Getty Images stock photo; </a:t>
            </a:r>
          </a:p>
          <a:p>
            <a:r>
              <a:rPr lang="en-US" sz="1800" b="0" i="0" u="none" strike="noStrike" baseline="0" dirty="0">
                <a:solidFill>
                  <a:srgbClr val="000000"/>
                </a:solidFill>
                <a:latin typeface="MillerText"/>
              </a:rPr>
              <a:t>12.25 Courtesy the Department of Defense; </a:t>
            </a:r>
          </a:p>
          <a:p>
            <a:r>
              <a:rPr lang="en-US" sz="1800" b="0" i="0" u="none" strike="noStrike" baseline="0" dirty="0">
                <a:solidFill>
                  <a:srgbClr val="000000"/>
                </a:solidFill>
                <a:latin typeface="MillerText"/>
              </a:rPr>
              <a:t>12.26 Courtesy the artist; </a:t>
            </a:r>
          </a:p>
          <a:p>
            <a:r>
              <a:rPr lang="en-US" sz="1800" b="0" i="0" u="none" strike="noStrike" baseline="0" dirty="0">
                <a:solidFill>
                  <a:srgbClr val="000000"/>
                </a:solidFill>
                <a:latin typeface="MillerText"/>
              </a:rPr>
              <a:t>12.27 Courtesy the artist; </a:t>
            </a:r>
          </a:p>
          <a:p>
            <a:r>
              <a:rPr lang="en-US" sz="1800" b="0" i="0" u="none" strike="noStrike" baseline="0" dirty="0">
                <a:solidFill>
                  <a:srgbClr val="000000"/>
                </a:solidFill>
                <a:latin typeface="MillerText"/>
              </a:rPr>
              <a:t>12.28a Photo by Frank Miller / Image © Lynn Takata, 2011; </a:t>
            </a:r>
          </a:p>
          <a:p>
            <a:r>
              <a:rPr lang="en-US" sz="1800" b="0" i="0" u="none" strike="noStrike" baseline="0" dirty="0">
                <a:solidFill>
                  <a:srgbClr val="000000"/>
                </a:solidFill>
                <a:latin typeface="MillerText"/>
              </a:rPr>
              <a:t>12.28b Photo by Frank Miller / Image © Lynn Takata, 2011; </a:t>
            </a:r>
          </a:p>
          <a:p>
            <a:r>
              <a:rPr lang="en-US" sz="1800" b="0" i="0" u="none" strike="noStrike" baseline="0" dirty="0">
                <a:solidFill>
                  <a:srgbClr val="000000"/>
                </a:solidFill>
                <a:latin typeface="MillerText"/>
              </a:rPr>
              <a:t>12.29 Courtesy the artist; </a:t>
            </a:r>
          </a:p>
          <a:p>
            <a:r>
              <a:rPr lang="en-US" sz="1800" b="0" i="0" u="none" strike="noStrike" baseline="0" dirty="0">
                <a:solidFill>
                  <a:srgbClr val="000000"/>
                </a:solidFill>
                <a:latin typeface="MillerText"/>
              </a:rPr>
              <a:t>12.30 Library of Congress, Prints &amp; Photographs Division, [reproduction number, e.g., LC-J7-1234] </a:t>
            </a:r>
            <a:endParaRPr lang="en-US" dirty="0"/>
          </a:p>
        </p:txBody>
      </p:sp>
    </p:spTree>
    <p:extLst>
      <p:ext uri="{BB962C8B-B14F-4D97-AF65-F5344CB8AC3E}">
        <p14:creationId xmlns:p14="http://schemas.microsoft.com/office/powerpoint/2010/main" val="427791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Where Is Art?</a:t>
            </a:r>
            <a:r>
              <a:rPr lang="en-US" sz="1200" dirty="0"/>
              <a:t>     (3 of 3)</a:t>
            </a:r>
          </a:p>
        </p:txBody>
      </p:sp>
      <p:sp>
        <p:nvSpPr>
          <p:cNvPr id="3" name="Text Placeholder 2"/>
          <p:cNvSpPr>
            <a:spLocks noGrp="1"/>
          </p:cNvSpPr>
          <p:nvPr>
            <p:ph idx="1"/>
          </p:nvPr>
        </p:nvSpPr>
        <p:spPr>
          <a:xfrm>
            <a:off x="609600" y="1600200"/>
            <a:ext cx="6035040" cy="4525963"/>
          </a:xfrm>
        </p:spPr>
        <p:txBody>
          <a:bodyPr>
            <a:noAutofit/>
          </a:bodyPr>
          <a:lstStyle/>
          <a:p>
            <a:r>
              <a:rPr lang="en-US" dirty="0"/>
              <a:t>E. Carmen Ramos, the Curator of Latino Art at the Smithsonian American Art Museum in Washington, D.C. (Figure 12.1), discussing the traveling exhibit </a:t>
            </a:r>
            <a:r>
              <a:rPr lang="en-US" i="1" dirty="0"/>
              <a:t>Our America: The Latino Presence in American Art</a:t>
            </a:r>
            <a:r>
              <a:rPr lang="en-US" dirty="0"/>
              <a:t>.</a:t>
            </a:r>
          </a:p>
        </p:txBody>
      </p:sp>
      <p:pic>
        <p:nvPicPr>
          <p:cNvPr id="7" name="Picture 6" descr="Two photos are on the wall and a woman stands near them. One photo has images of men and women. Another photo shows a man who stands and opens his mouth wide. ">
            <a:extLst>
              <a:ext uri="{FF2B5EF4-FFF2-40B4-BE49-F238E27FC236}">
                <a16:creationId xmlns:a16="http://schemas.microsoft.com/office/drawing/2014/main" id="{4866C887-3950-4494-B8E0-75D758398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7960" y="1709269"/>
            <a:ext cx="4619268" cy="3514019"/>
          </a:xfrm>
          <a:prstGeom prst="rect">
            <a:avLst/>
          </a:prstGeom>
        </p:spPr>
      </p:pic>
      <p:sp>
        <p:nvSpPr>
          <p:cNvPr id="4" name="TextBox 3">
            <a:extLst>
              <a:ext uri="{FF2B5EF4-FFF2-40B4-BE49-F238E27FC236}">
                <a16:creationId xmlns:a16="http://schemas.microsoft.com/office/drawing/2014/main" id="{6EFDC22C-49AF-4AAE-8E31-40E5025FEC2B}"/>
              </a:ext>
            </a:extLst>
          </p:cNvPr>
          <p:cNvSpPr txBox="1"/>
          <p:nvPr/>
        </p:nvSpPr>
        <p:spPr>
          <a:xfrm>
            <a:off x="7072788" y="5223288"/>
            <a:ext cx="4509612" cy="646331"/>
          </a:xfrm>
          <a:prstGeom prst="rect">
            <a:avLst/>
          </a:prstGeom>
          <a:noFill/>
        </p:spPr>
        <p:txBody>
          <a:bodyPr wrap="square">
            <a:spAutoFit/>
          </a:bodyPr>
          <a:lstStyle/>
          <a:p>
            <a:pPr algn="ctr"/>
            <a:r>
              <a:rPr lang="en-US" dirty="0">
                <a:ea typeface="Times New Roman" panose="02020603050405020304" pitchFamily="18" charset="0"/>
                <a:cs typeface="Mangal" panose="02040503050203030202" pitchFamily="18" charset="0"/>
              </a:rPr>
              <a:t>Figure 12.1. </a:t>
            </a:r>
            <a:r>
              <a:rPr lang="en-US" i="1" dirty="0">
                <a:ea typeface="Times New Roman" panose="02020603050405020304" pitchFamily="18" charset="0"/>
                <a:cs typeface="Mangal" panose="02040503050203030202" pitchFamily="18" charset="0"/>
              </a:rPr>
              <a:t>Our America: The Latino Presence in American Art</a:t>
            </a:r>
            <a:r>
              <a:rPr lang="en-US" dirty="0">
                <a:ea typeface="Times New Roman" panose="02020603050405020304" pitchFamily="18" charset="0"/>
                <a:cs typeface="Mangal" panose="02040503050203030202" pitchFamily="18" charset="0"/>
              </a:rPr>
              <a:t>. October 2013–March 2014. </a:t>
            </a:r>
            <a:endParaRPr lang="en-US" dirty="0"/>
          </a:p>
        </p:txBody>
      </p:sp>
    </p:spTree>
    <p:extLst>
      <p:ext uri="{BB962C8B-B14F-4D97-AF65-F5344CB8AC3E}">
        <p14:creationId xmlns:p14="http://schemas.microsoft.com/office/powerpoint/2010/main" val="83776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dirty="0"/>
              <a:t>Art on Display</a:t>
            </a:r>
          </a:p>
        </p:txBody>
      </p:sp>
      <p:sp>
        <p:nvSpPr>
          <p:cNvPr id="3" name="Content Placeholder 2"/>
          <p:cNvSpPr>
            <a:spLocks noGrp="1"/>
          </p:cNvSpPr>
          <p:nvPr>
            <p:ph idx="1"/>
          </p:nvPr>
        </p:nvSpPr>
        <p:spPr>
          <a:xfrm>
            <a:off x="609600" y="1600201"/>
            <a:ext cx="10972800" cy="4525963"/>
          </a:xfrm>
        </p:spPr>
        <p:txBody>
          <a:bodyPr/>
          <a:lstStyle/>
          <a:p>
            <a:r>
              <a:rPr lang="en-US" dirty="0"/>
              <a:t>You can begin your search for art at locations designed primarily for the purpose, such as at museums and art galleries.</a:t>
            </a:r>
          </a:p>
          <a:p>
            <a:pPr lvl="1"/>
            <a:r>
              <a:rPr lang="en-US" dirty="0"/>
              <a:t>There are various sizes for these venues, but they are not as inaccessible or exclusive as they seem</a:t>
            </a:r>
          </a:p>
          <a:p>
            <a:pPr lvl="1"/>
            <a:r>
              <a:rPr lang="en-US" dirty="0"/>
              <a:t>Artists are eager for people to view their work</a:t>
            </a:r>
          </a:p>
          <a:p>
            <a:pPr lvl="1"/>
            <a:r>
              <a:rPr lang="en-US" dirty="0"/>
              <a:t>Exhibits also vary by subject matter, so try more than one to experience the diversity that is available</a:t>
            </a:r>
          </a:p>
        </p:txBody>
      </p:sp>
    </p:spTree>
    <p:extLst>
      <p:ext uri="{BB962C8B-B14F-4D97-AF65-F5344CB8AC3E}">
        <p14:creationId xmlns:p14="http://schemas.microsoft.com/office/powerpoint/2010/main" val="14742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BA1D-6AC6-40F7-A213-BDFFEA011A6B}"/>
              </a:ext>
            </a:extLst>
          </p:cNvPr>
          <p:cNvSpPr>
            <a:spLocks noGrp="1"/>
          </p:cNvSpPr>
          <p:nvPr>
            <p:ph type="title"/>
          </p:nvPr>
        </p:nvSpPr>
        <p:spPr>
          <a:xfrm>
            <a:off x="609600" y="274638"/>
            <a:ext cx="10972800" cy="1143000"/>
          </a:xfrm>
        </p:spPr>
        <p:txBody>
          <a:bodyPr>
            <a:noAutofit/>
          </a:bodyPr>
          <a:lstStyle/>
          <a:p>
            <a:r>
              <a:rPr lang="en-US" dirty="0"/>
              <a:t>Museums</a:t>
            </a:r>
            <a:r>
              <a:rPr lang="en-US" sz="1200" dirty="0"/>
              <a:t>     (1 of 5)</a:t>
            </a:r>
          </a:p>
        </p:txBody>
      </p:sp>
      <p:sp>
        <p:nvSpPr>
          <p:cNvPr id="5" name="Content Placeholder 4">
            <a:extLst>
              <a:ext uri="{FF2B5EF4-FFF2-40B4-BE49-F238E27FC236}">
                <a16:creationId xmlns:a16="http://schemas.microsoft.com/office/drawing/2014/main" id="{7C659360-E49D-4CA7-A551-941665CF2826}"/>
              </a:ext>
            </a:extLst>
          </p:cNvPr>
          <p:cNvSpPr>
            <a:spLocks noGrp="1"/>
          </p:cNvSpPr>
          <p:nvPr>
            <p:ph idx="1"/>
          </p:nvPr>
        </p:nvSpPr>
        <p:spPr>
          <a:xfrm>
            <a:off x="609600" y="1600200"/>
            <a:ext cx="4724400" cy="4525963"/>
          </a:xfrm>
        </p:spPr>
        <p:txBody>
          <a:bodyPr/>
          <a:lstStyle/>
          <a:p>
            <a:r>
              <a:rPr lang="en-US" dirty="0"/>
              <a:t>Museums are for everyone and have a wide variety of art.</a:t>
            </a:r>
          </a:p>
          <a:p>
            <a:pPr lvl="1"/>
            <a:r>
              <a:rPr lang="en-US" dirty="0"/>
              <a:t>Every state in the United States has art museums, such as the Anderson Museum of Contemporary Art in Roswell, New Mexico</a:t>
            </a:r>
          </a:p>
        </p:txBody>
      </p:sp>
      <p:pic>
        <p:nvPicPr>
          <p:cNvPr id="6" name="image15.jpg" descr="One chair each are at either end of a long table. The center of the table has a hollow cylindrical part on it. ">
            <a:extLst>
              <a:ext uri="{FF2B5EF4-FFF2-40B4-BE49-F238E27FC236}">
                <a16:creationId xmlns:a16="http://schemas.microsoft.com/office/drawing/2014/main" id="{AB9C2147-F473-4544-938A-8E74877BDE6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984241" y="1684294"/>
            <a:ext cx="5619370" cy="3698117"/>
          </a:xfrm>
          <a:prstGeom prst="rect">
            <a:avLst/>
          </a:prstGeom>
          <a:ln/>
        </p:spPr>
      </p:pic>
      <p:sp>
        <p:nvSpPr>
          <p:cNvPr id="7" name="TextBox 6">
            <a:extLst>
              <a:ext uri="{FF2B5EF4-FFF2-40B4-BE49-F238E27FC236}">
                <a16:creationId xmlns:a16="http://schemas.microsoft.com/office/drawing/2014/main" id="{1E589688-6A42-4D84-8C65-52218ABF981A}"/>
              </a:ext>
            </a:extLst>
          </p:cNvPr>
          <p:cNvSpPr txBox="1"/>
          <p:nvPr/>
        </p:nvSpPr>
        <p:spPr>
          <a:xfrm>
            <a:off x="5984242" y="5364167"/>
            <a:ext cx="5619370" cy="923330"/>
          </a:xfrm>
          <a:prstGeom prst="rect">
            <a:avLst/>
          </a:prstGeom>
          <a:noFill/>
        </p:spPr>
        <p:txBody>
          <a:bodyPr wrap="square">
            <a:spAutoFit/>
          </a:bodyPr>
          <a:lstStyle/>
          <a:p>
            <a:pPr algn="ctr"/>
            <a:r>
              <a:rPr lang="en-US" dirty="0">
                <a:latin typeface="+mj-lt"/>
                <a:ea typeface="Times New Roman" panose="02020603050405020304" pitchFamily="18" charset="0"/>
                <a:cs typeface="Mangal" panose="02040503050203030202" pitchFamily="18" charset="0"/>
              </a:rPr>
              <a:t>Figure 12.2. North Gallery view of Anderson Museum of Contemporary Art featuring table by Michael </a:t>
            </a:r>
            <a:r>
              <a:rPr lang="en-US" dirty="0" err="1">
                <a:latin typeface="+mj-lt"/>
                <a:ea typeface="Times New Roman" panose="02020603050405020304" pitchFamily="18" charset="0"/>
                <a:cs typeface="Mangal" panose="02040503050203030202" pitchFamily="18" charset="0"/>
              </a:rPr>
              <a:t>Beitz</a:t>
            </a:r>
            <a:r>
              <a:rPr lang="en-US" dirty="0">
                <a:latin typeface="+mj-lt"/>
                <a:ea typeface="Times New Roman" panose="02020603050405020304" pitchFamily="18" charset="0"/>
                <a:cs typeface="Mangal" panose="02040503050203030202" pitchFamily="18" charset="0"/>
              </a:rPr>
              <a:t>, </a:t>
            </a:r>
            <a:r>
              <a:rPr lang="en-US" i="1" dirty="0">
                <a:latin typeface="+mj-lt"/>
                <a:ea typeface="Times New Roman" panose="02020603050405020304" pitchFamily="18" charset="0"/>
                <a:cs typeface="Mangal" panose="02040503050203030202" pitchFamily="18" charset="0"/>
              </a:rPr>
              <a:t>Not Now,</a:t>
            </a:r>
            <a:r>
              <a:rPr lang="en-US" dirty="0">
                <a:latin typeface="+mj-lt"/>
                <a:ea typeface="Times New Roman" panose="02020603050405020304" pitchFamily="18" charset="0"/>
                <a:cs typeface="Mangal" panose="02040503050203030202" pitchFamily="18" charset="0"/>
              </a:rPr>
              <a:t> 2014. </a:t>
            </a:r>
            <a:endParaRPr lang="en-US" dirty="0">
              <a:latin typeface="+mj-lt"/>
            </a:endParaRPr>
          </a:p>
        </p:txBody>
      </p:sp>
    </p:spTree>
    <p:extLst>
      <p:ext uri="{BB962C8B-B14F-4D97-AF65-F5344CB8AC3E}">
        <p14:creationId xmlns:p14="http://schemas.microsoft.com/office/powerpoint/2010/main" val="1869319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BA1D-6AC6-40F7-A213-BDFFEA011A6B}"/>
              </a:ext>
            </a:extLst>
          </p:cNvPr>
          <p:cNvSpPr>
            <a:spLocks noGrp="1"/>
          </p:cNvSpPr>
          <p:nvPr>
            <p:ph type="title"/>
          </p:nvPr>
        </p:nvSpPr>
        <p:spPr>
          <a:xfrm>
            <a:off x="609600" y="274638"/>
            <a:ext cx="10972800" cy="1143000"/>
          </a:xfrm>
        </p:spPr>
        <p:txBody>
          <a:bodyPr>
            <a:noAutofit/>
          </a:bodyPr>
          <a:lstStyle/>
          <a:p>
            <a:r>
              <a:rPr lang="en-US"/>
              <a:t>Museums</a:t>
            </a:r>
            <a:r>
              <a:rPr lang="en-US" sz="1200"/>
              <a:t>     (2 of 5)</a:t>
            </a:r>
            <a:endParaRPr lang="en-US" sz="1200" dirty="0"/>
          </a:p>
        </p:txBody>
      </p:sp>
      <p:sp>
        <p:nvSpPr>
          <p:cNvPr id="5" name="Content Placeholder 4">
            <a:extLst>
              <a:ext uri="{FF2B5EF4-FFF2-40B4-BE49-F238E27FC236}">
                <a16:creationId xmlns:a16="http://schemas.microsoft.com/office/drawing/2014/main" id="{7C659360-E49D-4CA7-A551-941665CF2826}"/>
              </a:ext>
            </a:extLst>
          </p:cNvPr>
          <p:cNvSpPr>
            <a:spLocks noGrp="1"/>
          </p:cNvSpPr>
          <p:nvPr>
            <p:ph idx="1"/>
          </p:nvPr>
        </p:nvSpPr>
        <p:spPr>
          <a:xfrm>
            <a:off x="609600" y="1600200"/>
            <a:ext cx="4200450" cy="4525963"/>
          </a:xfrm>
        </p:spPr>
        <p:txBody>
          <a:bodyPr/>
          <a:lstStyle/>
          <a:p>
            <a:r>
              <a:rPr lang="en-US" dirty="0"/>
              <a:t>Also in New Mexico:</a:t>
            </a:r>
          </a:p>
          <a:p>
            <a:pPr lvl="1"/>
            <a:r>
              <a:rPr lang="en-US" dirty="0"/>
              <a:t>The New Mexico Museum of Art in Santa Fe</a:t>
            </a:r>
          </a:p>
          <a:p>
            <a:pPr lvl="1"/>
            <a:r>
              <a:rPr lang="en-US" dirty="0"/>
              <a:t>Millicent Rogers Museum in Taos</a:t>
            </a:r>
          </a:p>
        </p:txBody>
      </p:sp>
      <p:pic>
        <p:nvPicPr>
          <p:cNvPr id="4" name="Picture 3" descr="The museum of modern art stands. There is a display outside with a painting of a woman and the text, New Mexico Museum of Art on it. ">
            <a:extLst>
              <a:ext uri="{FF2B5EF4-FFF2-40B4-BE49-F238E27FC236}">
                <a16:creationId xmlns:a16="http://schemas.microsoft.com/office/drawing/2014/main" id="{D98D7E54-4A14-49EC-BBA9-3ED11995B6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0050" y="1536909"/>
            <a:ext cx="2855995" cy="4283993"/>
          </a:xfrm>
          <a:prstGeom prst="rect">
            <a:avLst/>
          </a:prstGeom>
        </p:spPr>
      </p:pic>
      <p:sp>
        <p:nvSpPr>
          <p:cNvPr id="9" name="TextBox 8">
            <a:extLst>
              <a:ext uri="{FF2B5EF4-FFF2-40B4-BE49-F238E27FC236}">
                <a16:creationId xmlns:a16="http://schemas.microsoft.com/office/drawing/2014/main" id="{6C0A696B-CDD4-4B1B-A17B-1E92D0E65862}"/>
              </a:ext>
            </a:extLst>
          </p:cNvPr>
          <p:cNvSpPr txBox="1"/>
          <p:nvPr/>
        </p:nvSpPr>
        <p:spPr>
          <a:xfrm>
            <a:off x="3465596" y="5820902"/>
            <a:ext cx="4200449" cy="923330"/>
          </a:xfrm>
          <a:prstGeom prst="rect">
            <a:avLst/>
          </a:prstGeom>
          <a:noFill/>
        </p:spPr>
        <p:txBody>
          <a:bodyPr wrap="square">
            <a:spAutoFit/>
          </a:bodyPr>
          <a:lstStyle/>
          <a:p>
            <a:pPr algn="r"/>
            <a:r>
              <a:rPr lang="en-US" dirty="0"/>
              <a:t>Figure 12.3. The New Mexico Museum of Modern Art on September 13, 2008, in Santa Fe, New Mexico. </a:t>
            </a:r>
          </a:p>
        </p:txBody>
      </p:sp>
      <p:pic>
        <p:nvPicPr>
          <p:cNvPr id="7" name="Picture 6" descr="Statues of Mary, Jesus on the cross, and the prophets are on the shelf. ">
            <a:extLst>
              <a:ext uri="{FF2B5EF4-FFF2-40B4-BE49-F238E27FC236}">
                <a16:creationId xmlns:a16="http://schemas.microsoft.com/office/drawing/2014/main" id="{0A453369-DCCA-4BE9-9421-672F311E9B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04897" y="1536909"/>
            <a:ext cx="4250654" cy="2927285"/>
          </a:xfrm>
          <a:prstGeom prst="rect">
            <a:avLst/>
          </a:prstGeom>
        </p:spPr>
      </p:pic>
      <p:sp>
        <p:nvSpPr>
          <p:cNvPr id="11" name="TextBox 10">
            <a:extLst>
              <a:ext uri="{FF2B5EF4-FFF2-40B4-BE49-F238E27FC236}">
                <a16:creationId xmlns:a16="http://schemas.microsoft.com/office/drawing/2014/main" id="{6F58C7EE-DFF7-4E1F-BD5F-51E4D6783CFB}"/>
              </a:ext>
            </a:extLst>
          </p:cNvPr>
          <p:cNvSpPr txBox="1"/>
          <p:nvPr/>
        </p:nvSpPr>
        <p:spPr>
          <a:xfrm>
            <a:off x="7804897" y="4474618"/>
            <a:ext cx="4250654" cy="646331"/>
          </a:xfrm>
          <a:prstGeom prst="rect">
            <a:avLst/>
          </a:prstGeom>
          <a:noFill/>
        </p:spPr>
        <p:txBody>
          <a:bodyPr wrap="square">
            <a:spAutoFit/>
          </a:bodyPr>
          <a:lstStyle/>
          <a:p>
            <a:pPr algn="ctr"/>
            <a:r>
              <a:rPr lang="en-US" dirty="0"/>
              <a:t>Figure 12.4. Hispanic Arts Collection at the Millicent Rogers Museum of Art. </a:t>
            </a:r>
          </a:p>
        </p:txBody>
      </p:sp>
    </p:spTree>
    <p:extLst>
      <p:ext uri="{BB962C8B-B14F-4D97-AF65-F5344CB8AC3E}">
        <p14:creationId xmlns:p14="http://schemas.microsoft.com/office/powerpoint/2010/main" val="2800218775"/>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1 (TH).pptx" id="{38592676-3FE0-4EA4-B873-8CD03AA7ACBC}" vid="{4464F53A-3550-4D7A-B3C8-5443B75EFB8E}"/>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UP US HE Widescreen Template 3.1 (TH).pptx" id="{38592676-3FE0-4EA4-B873-8CD03AA7ACBC}" vid="{F9F3915A-0F6B-499D-B5A0-C4298438B8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9" ma:contentTypeDescription="Create a new document." ma:contentTypeScope="" ma:versionID="0c5502dfe6e0b69c3a00058da03eb82d">
  <xsd:schema xmlns:xsd="http://www.w3.org/2001/XMLSchema" xmlns:xs="http://www.w3.org/2001/XMLSchema" xmlns:p="http://schemas.microsoft.com/office/2006/metadata/properties" xmlns:ns3="fd39d560-5c7d-4158-98a0-f420f8fdebce" targetNamespace="http://schemas.microsoft.com/office/2006/metadata/properties" ma:root="true" ma:fieldsID="3aa47e3b457d8df5e1c4a200bf612561" ns3:_="">
    <xsd:import namespace="fd39d560-5c7d-4158-98a0-f420f8fdeb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2.xml><?xml version="1.0" encoding="utf-8"?>
<ds:datastoreItem xmlns:ds="http://schemas.openxmlformats.org/officeDocument/2006/customXml" ds:itemID="{3FBCF28D-456D-44E2-ACBA-5867A3F34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56919D-3723-464B-9967-427A087CBD61}">
  <ds:schemaRef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fd39d560-5c7d-4158-98a0-f420f8fdebce"/>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TEMPLATE TO USE - Oxford Template PowerPoint</Template>
  <TotalTime>5857</TotalTime>
  <Words>4301</Words>
  <Application>Microsoft Office PowerPoint</Application>
  <PresentationFormat>Widescreen</PresentationFormat>
  <Paragraphs>369</Paragraphs>
  <Slides>53</Slides>
  <Notes>46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Arial</vt:lpstr>
      <vt:lpstr>Calibri</vt:lpstr>
      <vt:lpstr>MillerText</vt:lpstr>
      <vt:lpstr>Myriad Pro</vt:lpstr>
      <vt:lpstr>Times New Roman</vt:lpstr>
      <vt:lpstr>Text Content Templates</vt:lpstr>
      <vt:lpstr>Figure-Only Templates</vt:lpstr>
      <vt:lpstr>Art for Everyone</vt:lpstr>
      <vt:lpstr>Learning Objectives     (1 of 2)</vt:lpstr>
      <vt:lpstr>Learning Objectives     (2 of 2)</vt:lpstr>
      <vt:lpstr>Where Is Art?     (1 of 3)</vt:lpstr>
      <vt:lpstr>Where Is Art?     (2 of 3)</vt:lpstr>
      <vt:lpstr>Where Is Art?     (3 of 3)</vt:lpstr>
      <vt:lpstr>Art on Display</vt:lpstr>
      <vt:lpstr>Museums     (1 of 5)</vt:lpstr>
      <vt:lpstr>Museums     (2 of 5)</vt:lpstr>
      <vt:lpstr>Museums     (3 of 5)</vt:lpstr>
      <vt:lpstr>Museums     (4 of 5)</vt:lpstr>
      <vt:lpstr>Museums     (5 of 5)</vt:lpstr>
      <vt:lpstr>College and University Galleries</vt:lpstr>
      <vt:lpstr>Art Galleries, Fairs, and Festivals     (1 of 3)</vt:lpstr>
      <vt:lpstr>Art Galleries, Fairs, and Festivals     (2 of 3)</vt:lpstr>
      <vt:lpstr>Art Galleries, Fairs, and Festivals     (3 of 3)</vt:lpstr>
      <vt:lpstr>Art Districts     (1 of 2)</vt:lpstr>
      <vt:lpstr>Art Districts     (2 of 2)</vt:lpstr>
      <vt:lpstr>Informal Exhibitions     (1 of 2)</vt:lpstr>
      <vt:lpstr>Informal Exhibitions     (2 of 2)</vt:lpstr>
      <vt:lpstr>Graffiti</vt:lpstr>
      <vt:lpstr>Artist at Work: Diane Jacobs on Artist Residencies and Artist Books </vt:lpstr>
      <vt:lpstr>Artist Books</vt:lpstr>
      <vt:lpstr>Art and Visual Culture</vt:lpstr>
      <vt:lpstr>Advertisements     (1 of 2)</vt:lpstr>
      <vt:lpstr>Advertisements     (2 of 2)</vt:lpstr>
      <vt:lpstr>Propaganda</vt:lpstr>
      <vt:lpstr>From Street Art to Commercial Success</vt:lpstr>
      <vt:lpstr>Close Examination: Active Looking and Cultural Capital     (1 of 3)</vt:lpstr>
      <vt:lpstr>Close Examination: Active Looking and Cultural Capital     (2 of 3)</vt:lpstr>
      <vt:lpstr>Close Examination: Active Looking and Cultural Capital     (3 of 3)</vt:lpstr>
      <vt:lpstr>Art in Us</vt:lpstr>
      <vt:lpstr>The Art Instinct</vt:lpstr>
      <vt:lpstr>Children’s Art</vt:lpstr>
      <vt:lpstr>Folk Artists and Outsider Artists</vt:lpstr>
      <vt:lpstr>The Art of Joanne Macdonald</vt:lpstr>
      <vt:lpstr>Simon Rodia’s Watts Towers in Los Angeles</vt:lpstr>
      <vt:lpstr>The Creative Process     (1 of 3)</vt:lpstr>
      <vt:lpstr>The Creative Process     (2 of 3)</vt:lpstr>
      <vt:lpstr>The Creative Process     (3 of 3)</vt:lpstr>
      <vt:lpstr>Art as Healing</vt:lpstr>
      <vt:lpstr>Art as Connection     (1 of 3)</vt:lpstr>
      <vt:lpstr>Art as Connection     (2 of 3)</vt:lpstr>
      <vt:lpstr>Art as Connection     (3 of 3)</vt:lpstr>
      <vt:lpstr>Art as Play</vt:lpstr>
      <vt:lpstr>Art Classes</vt:lpstr>
      <vt:lpstr>Continuing Education Classes in Art</vt:lpstr>
      <vt:lpstr>Courses Close to You</vt:lpstr>
      <vt:lpstr>Art is for Everyone</vt:lpstr>
      <vt:lpstr>Review and Do</vt:lpstr>
      <vt:lpstr>Review of Learning Objectives     (1 of 2)</vt:lpstr>
      <vt:lpstr>Review of Learning Objectives     (2 of 2)</vt:lpstr>
      <vt:lpstr>Additional Credits (by Figure Number)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for Everyone 1e</dc:title>
  <dc:creator>OUP</dc:creator>
  <cp:lastModifiedBy>CROWELL, Molly</cp:lastModifiedBy>
  <cp:revision>148</cp:revision>
  <dcterms:created xsi:type="dcterms:W3CDTF">2021-03-29T20:55:43Z</dcterms:created>
  <dcterms:modified xsi:type="dcterms:W3CDTF">2021-12-17T19:29:18Z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