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66" r:id="rId5"/>
  </p:sldMasterIdLst>
  <p:notesMasterIdLst>
    <p:notesMasterId r:id="rId64"/>
  </p:notesMasterIdLst>
  <p:handoutMasterIdLst>
    <p:handoutMasterId r:id="rId65"/>
  </p:handoutMasterIdLst>
  <p:sldIdLst>
    <p:sldId id="261" r:id="rId6"/>
    <p:sldId id="274" r:id="rId7"/>
    <p:sldId id="278" r:id="rId8"/>
    <p:sldId id="270" r:id="rId9"/>
    <p:sldId id="297" r:id="rId10"/>
    <p:sldId id="527" r:id="rId11"/>
    <p:sldId id="338" r:id="rId12"/>
    <p:sldId id="528" r:id="rId13"/>
    <p:sldId id="535" r:id="rId14"/>
    <p:sldId id="302" r:id="rId15"/>
    <p:sldId id="306" r:id="rId16"/>
    <p:sldId id="311" r:id="rId17"/>
    <p:sldId id="314" r:id="rId18"/>
    <p:sldId id="536" r:id="rId19"/>
    <p:sldId id="537" r:id="rId20"/>
    <p:sldId id="538" r:id="rId21"/>
    <p:sldId id="539" r:id="rId22"/>
    <p:sldId id="540" r:id="rId23"/>
    <p:sldId id="541" r:id="rId24"/>
    <p:sldId id="542" r:id="rId25"/>
    <p:sldId id="359" r:id="rId26"/>
    <p:sldId id="543" r:id="rId27"/>
    <p:sldId id="544" r:id="rId28"/>
    <p:sldId id="545" r:id="rId29"/>
    <p:sldId id="546" r:id="rId30"/>
    <p:sldId id="547" r:id="rId31"/>
    <p:sldId id="548" r:id="rId32"/>
    <p:sldId id="532" r:id="rId33"/>
    <p:sldId id="339" r:id="rId34"/>
    <p:sldId id="549" r:id="rId35"/>
    <p:sldId id="341" r:id="rId36"/>
    <p:sldId id="550" r:id="rId37"/>
    <p:sldId id="551" r:id="rId38"/>
    <p:sldId id="552" r:id="rId39"/>
    <p:sldId id="553" r:id="rId40"/>
    <p:sldId id="554" r:id="rId41"/>
    <p:sldId id="555" r:id="rId42"/>
    <p:sldId id="556" r:id="rId43"/>
    <p:sldId id="557" r:id="rId44"/>
    <p:sldId id="558" r:id="rId45"/>
    <p:sldId id="559" r:id="rId46"/>
    <p:sldId id="560" r:id="rId47"/>
    <p:sldId id="561" r:id="rId48"/>
    <p:sldId id="562" r:id="rId49"/>
    <p:sldId id="563" r:id="rId50"/>
    <p:sldId id="564" r:id="rId51"/>
    <p:sldId id="565" r:id="rId52"/>
    <p:sldId id="566" r:id="rId53"/>
    <p:sldId id="567" r:id="rId54"/>
    <p:sldId id="568" r:id="rId55"/>
    <p:sldId id="569" r:id="rId56"/>
    <p:sldId id="570" r:id="rId57"/>
    <p:sldId id="571" r:id="rId58"/>
    <p:sldId id="572" r:id="rId59"/>
    <p:sldId id="573" r:id="rId60"/>
    <p:sldId id="574" r:id="rId61"/>
    <p:sldId id="575" r:id="rId62"/>
    <p:sldId id="577"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9073" autoAdjust="0"/>
  </p:normalViewPr>
  <p:slideViewPr>
    <p:cSldViewPr snapToGrid="0" snapToObjects="1">
      <p:cViewPr varScale="1">
        <p:scale>
          <a:sx n="69" d="100"/>
          <a:sy n="69" d="100"/>
        </p:scale>
        <p:origin x="1171"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458"/>
    </p:cViewPr>
  </p:sorterViewPr>
  <p:notesViewPr>
    <p:cSldViewPr snapToGrid="0" snapToObjects="1">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12/17/2021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12/17/2021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2.11 </a:t>
            </a:r>
            <a:r>
              <a:rPr lang="en-US" sz="1800" b="0" i="0" u="none" strike="noStrike" baseline="0" dirty="0">
                <a:solidFill>
                  <a:srgbClr val="000000"/>
                </a:solidFill>
                <a:latin typeface="Myriad Pro"/>
              </a:rPr>
              <a:t>Paul </a:t>
            </a:r>
            <a:r>
              <a:rPr lang="en-US" sz="1800" b="0" i="0" u="none" strike="noStrike" baseline="0" dirty="0" err="1">
                <a:solidFill>
                  <a:srgbClr val="000000"/>
                </a:solidFill>
                <a:latin typeface="Myriad Pro"/>
              </a:rPr>
              <a:t>Kelpe</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Machinery (Abstract # 2)</a:t>
            </a:r>
            <a:r>
              <a:rPr lang="en-US" sz="1800" b="0" i="0" u="none" strike="noStrike" baseline="0" dirty="0">
                <a:solidFill>
                  <a:srgbClr val="000000"/>
                </a:solidFill>
                <a:latin typeface="Myriad Pro"/>
              </a:rPr>
              <a:t>, 1933–1934. Oil on canvas, 38.25 × 26.375 in. Transfer from the US Department of Labor, Smithsonian American Art Museum, Washington, DC. </a:t>
            </a:r>
            <a:r>
              <a:rPr lang="en-US" sz="1200" dirty="0">
                <a:solidFill>
                  <a:srgbClr val="44546A"/>
                </a:solidFill>
                <a:effectLst/>
                <a:latin typeface="Calibri" panose="020F0502020204030204" pitchFamily="34" charset="0"/>
                <a:ea typeface="Calibri" panose="020F0502020204030204" pitchFamily="34" charset="0"/>
                <a:cs typeface="Mangal" panose="02040503050203030202"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2.12 </a:t>
            </a:r>
            <a:r>
              <a:rPr lang="en-US" sz="1800" b="0" i="0" u="none" strike="noStrike" baseline="0" dirty="0">
                <a:solidFill>
                  <a:srgbClr val="000000"/>
                </a:solidFill>
                <a:latin typeface="Myriad Pro"/>
              </a:rPr>
              <a:t>Al Held, </a:t>
            </a:r>
            <a:r>
              <a:rPr lang="en-US" sz="1800" b="0" i="1" u="none" strike="noStrike" baseline="0" dirty="0">
                <a:solidFill>
                  <a:srgbClr val="000000"/>
                </a:solidFill>
                <a:latin typeface="Myriad Pro"/>
              </a:rPr>
              <a:t>Untitled</a:t>
            </a:r>
            <a:r>
              <a:rPr lang="en-US" sz="1800" b="0" i="0" u="none" strike="noStrike" baseline="0" dirty="0">
                <a:solidFill>
                  <a:srgbClr val="000000"/>
                </a:solidFill>
                <a:latin typeface="Myriad Pro"/>
              </a:rPr>
              <a:t>, 2006. Art glass window, at U.S. Court House, Orlando, Florida, 50 × 20 ft. Photographs in the Carol M. Highsmith Archive, Library of Congress, Prints and Photographs Division.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189467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latin typeface="Myriad Pro"/>
              </a:rPr>
              <a:t>FIGURE 2.13 </a:t>
            </a:r>
            <a:r>
              <a:rPr lang="en-US" sz="1800" b="0" i="0" u="none" strike="noStrike" baseline="0" dirty="0">
                <a:latin typeface="Myriad Pro"/>
              </a:rPr>
              <a:t>Victor Horta, Hôtel Tassel Stairway, 1894. Brussels, Belgium.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318849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2.14 </a:t>
            </a:r>
            <a:r>
              <a:rPr lang="en-US" sz="1800" b="0" i="0" u="none" strike="noStrike" baseline="0" dirty="0">
                <a:solidFill>
                  <a:srgbClr val="000000"/>
                </a:solidFill>
                <a:latin typeface="Myriad Pro"/>
              </a:rPr>
              <a:t>Maria </a:t>
            </a:r>
            <a:r>
              <a:rPr lang="en-US" sz="1800" b="0" i="0" u="none" strike="noStrike" baseline="0" dirty="0" err="1">
                <a:solidFill>
                  <a:srgbClr val="000000"/>
                </a:solidFill>
                <a:latin typeface="Myriad Pro"/>
              </a:rPr>
              <a:t>Peñil</a:t>
            </a:r>
            <a:r>
              <a:rPr lang="en-US" sz="1800" b="0" i="0" u="none" strike="noStrike" baseline="0" dirty="0">
                <a:solidFill>
                  <a:srgbClr val="000000"/>
                </a:solidFill>
                <a:latin typeface="Myriad Pro"/>
              </a:rPr>
              <a:t> </a:t>
            </a:r>
            <a:r>
              <a:rPr lang="en-US" sz="1800" b="0" i="0" u="none" strike="noStrike" baseline="0" dirty="0" err="1">
                <a:solidFill>
                  <a:srgbClr val="000000"/>
                </a:solidFill>
                <a:latin typeface="Myriad Pro"/>
              </a:rPr>
              <a:t>Cobo</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Subconscious Landscape II</a:t>
            </a:r>
            <a:r>
              <a:rPr lang="en-US" sz="1800" b="0" i="0" u="none" strike="noStrike" baseline="0" dirty="0">
                <a:solidFill>
                  <a:srgbClr val="000000"/>
                </a:solidFill>
                <a:latin typeface="Myriad Pro"/>
              </a:rPr>
              <a:t>, 2019. Woodcut print, 20 × 26.87 in. Collection of the artist.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2.15 </a:t>
            </a:r>
            <a:r>
              <a:rPr lang="en-US" sz="1800" b="0" i="0" u="none" strike="noStrike" baseline="0" dirty="0">
                <a:solidFill>
                  <a:srgbClr val="000000"/>
                </a:solidFill>
                <a:latin typeface="Myriad Pro"/>
              </a:rPr>
              <a:t>Maria </a:t>
            </a:r>
            <a:r>
              <a:rPr lang="en-US" sz="1800" b="0" i="0" u="none" strike="noStrike" baseline="0" dirty="0" err="1">
                <a:solidFill>
                  <a:srgbClr val="000000"/>
                </a:solidFill>
                <a:latin typeface="Myriad Pro"/>
              </a:rPr>
              <a:t>Peñil</a:t>
            </a:r>
            <a:r>
              <a:rPr lang="en-US" sz="1800" b="0" i="0" u="none" strike="noStrike" baseline="0" dirty="0">
                <a:solidFill>
                  <a:srgbClr val="000000"/>
                </a:solidFill>
                <a:latin typeface="Myriad Pro"/>
              </a:rPr>
              <a:t> </a:t>
            </a:r>
            <a:r>
              <a:rPr lang="en-US" sz="1800" b="0" i="0" u="none" strike="noStrike" baseline="0" dirty="0" err="1">
                <a:solidFill>
                  <a:srgbClr val="000000"/>
                </a:solidFill>
                <a:latin typeface="Myriad Pro"/>
              </a:rPr>
              <a:t>Cobo</a:t>
            </a:r>
            <a:r>
              <a:rPr lang="en-US" sz="1800" b="0" i="0" u="none" strike="noStrike" baseline="0" dirty="0">
                <a:solidFill>
                  <a:srgbClr val="000000"/>
                </a:solidFill>
                <a:latin typeface="Myriad Pro"/>
              </a:rPr>
              <a:t> in the laboratory, New England Biolabs, Ipswich, Massachusetts. Photo courtesy of the artist.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2.16 </a:t>
            </a:r>
            <a:r>
              <a:rPr lang="en-US" sz="1800" b="0" i="0" u="none" strike="noStrike" baseline="0" dirty="0">
                <a:solidFill>
                  <a:srgbClr val="000000"/>
                </a:solidFill>
                <a:latin typeface="Myriad Pro"/>
              </a:rPr>
              <a:t>Maria </a:t>
            </a:r>
            <a:r>
              <a:rPr lang="en-US" sz="1800" b="0" i="0" u="none" strike="noStrike" baseline="0" dirty="0" err="1">
                <a:solidFill>
                  <a:srgbClr val="000000"/>
                </a:solidFill>
                <a:latin typeface="Myriad Pro"/>
              </a:rPr>
              <a:t>Peñil</a:t>
            </a:r>
            <a:r>
              <a:rPr lang="en-US" sz="1800" b="0" i="0" u="none" strike="noStrike" baseline="0" dirty="0">
                <a:solidFill>
                  <a:srgbClr val="000000"/>
                </a:solidFill>
                <a:latin typeface="Myriad Pro"/>
              </a:rPr>
              <a:t> </a:t>
            </a:r>
            <a:r>
              <a:rPr lang="en-US" sz="1800" b="0" i="0" u="none" strike="noStrike" baseline="0" dirty="0" err="1">
                <a:solidFill>
                  <a:srgbClr val="000000"/>
                </a:solidFill>
                <a:latin typeface="Myriad Pro"/>
              </a:rPr>
              <a:t>Cobo</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Sustenance</a:t>
            </a:r>
            <a:r>
              <a:rPr lang="en-US" sz="1800" b="0" i="0" u="none" strike="noStrike" baseline="0" dirty="0">
                <a:solidFill>
                  <a:srgbClr val="000000"/>
                </a:solidFill>
                <a:latin typeface="Myriad Pro"/>
              </a:rPr>
              <a:t>, 2019. Agar, </a:t>
            </a:r>
            <a:r>
              <a:rPr lang="en-US" sz="1800" b="0" i="0" u="none" strike="noStrike" baseline="0" dirty="0" err="1">
                <a:solidFill>
                  <a:srgbClr val="000000"/>
                </a:solidFill>
                <a:latin typeface="Myriad Pro"/>
              </a:rPr>
              <a:t>arthobacter</a:t>
            </a:r>
            <a:r>
              <a:rPr lang="en-US" sz="1800" b="0" i="0" u="none" strike="noStrike" baseline="0" dirty="0">
                <a:solidFill>
                  <a:srgbClr val="000000"/>
                </a:solidFill>
                <a:latin typeface="Myriad Pro"/>
              </a:rPr>
              <a:t>, </a:t>
            </a:r>
            <a:r>
              <a:rPr lang="en-US" sz="1800" b="0" i="0" u="none" strike="noStrike" baseline="0" dirty="0" err="1">
                <a:solidFill>
                  <a:srgbClr val="000000"/>
                </a:solidFill>
                <a:latin typeface="Myriad Pro"/>
              </a:rPr>
              <a:t>nesterenkonia</a:t>
            </a:r>
            <a:r>
              <a:rPr lang="en-US" sz="1800" b="0" i="0" u="none" strike="noStrike" baseline="0" dirty="0">
                <a:solidFill>
                  <a:srgbClr val="000000"/>
                </a:solidFill>
                <a:latin typeface="Myriad Pro"/>
              </a:rPr>
              <a:t>, </a:t>
            </a:r>
            <a:r>
              <a:rPr lang="en-US" sz="1800" b="0" i="0" u="none" strike="noStrike" baseline="0" dirty="0" err="1">
                <a:solidFill>
                  <a:srgbClr val="000000"/>
                </a:solidFill>
                <a:latin typeface="Myriad Pro"/>
              </a:rPr>
              <a:t>deinococcus</a:t>
            </a:r>
            <a:r>
              <a:rPr lang="en-US" sz="1800" b="0" i="0" u="none" strike="noStrike" baseline="0" dirty="0">
                <a:solidFill>
                  <a:srgbClr val="000000"/>
                </a:solidFill>
                <a:latin typeface="Myriad Pro"/>
              </a:rPr>
              <a:t>, E. coli, bacteria isolated from Maria’s breast, bacteria isolated from Maria’s daughter’s hands, wool thread, epoxy, 13.8 × 9.7 in. Collection of the artist.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198238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2.17 </a:t>
            </a:r>
            <a:r>
              <a:rPr lang="en-US" sz="1800" b="0" i="0" u="none" strike="noStrike" baseline="0" dirty="0">
                <a:solidFill>
                  <a:srgbClr val="000000"/>
                </a:solidFill>
                <a:latin typeface="Myriad Pro"/>
              </a:rPr>
              <a:t>John Singer Sargent, </a:t>
            </a:r>
            <a:r>
              <a:rPr lang="en-US" sz="1800" b="0" i="1" u="none" strike="noStrike" baseline="0" dirty="0">
                <a:solidFill>
                  <a:srgbClr val="000000"/>
                </a:solidFill>
                <a:latin typeface="Myriad Pro"/>
              </a:rPr>
              <a:t>Madame X (Madame Pierre </a:t>
            </a:r>
            <a:r>
              <a:rPr lang="en-US" sz="1800" b="0" i="1" u="none" strike="noStrike" baseline="0" dirty="0" err="1">
                <a:solidFill>
                  <a:srgbClr val="000000"/>
                </a:solidFill>
                <a:latin typeface="Myriad Pro"/>
              </a:rPr>
              <a:t>Gautreau</a:t>
            </a:r>
            <a:r>
              <a:rPr lang="en-US" sz="1800" b="0" i="1" u="none" strike="noStrike" baseline="0" dirty="0">
                <a:solidFill>
                  <a:srgbClr val="000000"/>
                </a:solidFill>
                <a:latin typeface="Myriad Pro"/>
              </a:rPr>
              <a:t>)</a:t>
            </a:r>
            <a:r>
              <a:rPr lang="en-US" sz="1800" b="0" i="0" u="none" strike="noStrike" baseline="0" dirty="0">
                <a:solidFill>
                  <a:srgbClr val="000000"/>
                </a:solidFill>
                <a:latin typeface="Myriad Pro"/>
              </a:rPr>
              <a:t>, 1883–84. Oil on canvas, 82.125 × 43.25 in. Arthur </a:t>
            </a:r>
            <a:r>
              <a:rPr lang="en-US" sz="1800" b="0" i="0" u="none" strike="noStrike" baseline="0" dirty="0" err="1">
                <a:solidFill>
                  <a:srgbClr val="000000"/>
                </a:solidFill>
                <a:latin typeface="Myriad Pro"/>
              </a:rPr>
              <a:t>Hoppock</a:t>
            </a:r>
            <a:r>
              <a:rPr lang="en-US" sz="1800" b="0" i="0" u="none" strike="noStrike" baseline="0" dirty="0">
                <a:solidFill>
                  <a:srgbClr val="000000"/>
                </a:solidFill>
                <a:latin typeface="Myriad Pro"/>
              </a:rPr>
              <a:t> Hearn Fund, 1916. The Metropolitan Museum of Art, New York.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533599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2.18 </a:t>
            </a:r>
            <a:r>
              <a:rPr lang="en-US" sz="1800" b="0" i="0" u="none" strike="noStrike" baseline="0" dirty="0">
                <a:solidFill>
                  <a:srgbClr val="000000"/>
                </a:solidFill>
                <a:latin typeface="Myriad Pro"/>
              </a:rPr>
              <a:t>Example of positive shape (on left) and negative shape (on right).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3104777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Myriad Pro"/>
              </a:rPr>
              <a:t>FIGURE 2.19 </a:t>
            </a:r>
            <a:r>
              <a:rPr lang="en-US" sz="1800" b="0" i="0" u="none" strike="noStrike" baseline="0" dirty="0">
                <a:solidFill>
                  <a:srgbClr val="000000"/>
                </a:solidFill>
                <a:latin typeface="Myriad Pro"/>
              </a:rPr>
              <a:t>Illustration of a ten-step value scale.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294489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2.20 </a:t>
            </a:r>
            <a:r>
              <a:rPr lang="en-US" sz="1800" b="0" i="0" u="none" strike="noStrike" baseline="0" dirty="0" err="1">
                <a:solidFill>
                  <a:srgbClr val="000000"/>
                </a:solidFill>
                <a:latin typeface="Myriad Pro"/>
              </a:rPr>
              <a:t>Vilhelm</a:t>
            </a:r>
            <a:r>
              <a:rPr lang="en-US" sz="1800" b="0" i="0" u="none" strike="noStrike" baseline="0" dirty="0">
                <a:solidFill>
                  <a:srgbClr val="000000"/>
                </a:solidFill>
                <a:latin typeface="Myriad Pro"/>
              </a:rPr>
              <a:t> </a:t>
            </a:r>
            <a:r>
              <a:rPr lang="en-US" sz="1800" b="0" i="0" u="none" strike="noStrike" baseline="0" dirty="0" err="1">
                <a:solidFill>
                  <a:srgbClr val="000000"/>
                </a:solidFill>
                <a:latin typeface="Myriad Pro"/>
              </a:rPr>
              <a:t>Hammershøi</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Moonlight, </a:t>
            </a:r>
            <a:r>
              <a:rPr lang="en-US" sz="1800" b="0" i="1" u="none" strike="noStrike" baseline="0" dirty="0" err="1">
                <a:solidFill>
                  <a:srgbClr val="000000"/>
                </a:solidFill>
                <a:latin typeface="Myriad Pro"/>
              </a:rPr>
              <a:t>Strandgade</a:t>
            </a:r>
            <a:r>
              <a:rPr lang="en-US" sz="1800" b="0" i="1" u="none" strike="noStrike" baseline="0" dirty="0">
                <a:solidFill>
                  <a:srgbClr val="000000"/>
                </a:solidFill>
                <a:latin typeface="Myriad Pro"/>
              </a:rPr>
              <a:t> 30</a:t>
            </a:r>
            <a:r>
              <a:rPr lang="en-US" sz="1800" b="0" i="0" u="none" strike="noStrike" baseline="0" dirty="0">
                <a:solidFill>
                  <a:srgbClr val="000000"/>
                </a:solidFill>
                <a:latin typeface="Myriad Pro"/>
              </a:rPr>
              <a:t>, 1900–1906. Oil on canvas, 16.125 × 20.125 in. Purchase, European Paintings Funds, and Annette de la </a:t>
            </a:r>
            <a:r>
              <a:rPr lang="en-US" sz="1800" b="0" i="0" u="none" strike="noStrike" baseline="0" dirty="0" err="1">
                <a:solidFill>
                  <a:srgbClr val="000000"/>
                </a:solidFill>
                <a:latin typeface="Myriad Pro"/>
              </a:rPr>
              <a:t>Renta</a:t>
            </a:r>
            <a:r>
              <a:rPr lang="en-US" sz="1800" b="0" i="0" u="none" strike="noStrike" baseline="0" dirty="0">
                <a:solidFill>
                  <a:srgbClr val="000000"/>
                </a:solidFill>
                <a:latin typeface="Myriad Pro"/>
              </a:rPr>
              <a:t> Gift, 2012. The Metropolitan Museum of Art, New York. </a:t>
            </a:r>
          </a:p>
          <a:p>
            <a:pPr marL="0" marR="0" algn="just">
              <a:lnSpc>
                <a:spcPct val="115000"/>
              </a:lnSpc>
              <a:spcBef>
                <a:spcPts val="0"/>
              </a:spcBef>
              <a:spcAft>
                <a:spcPts val="0"/>
              </a:spcAft>
            </a:pPr>
            <a:r>
              <a:rPr lang="en-US" sz="1800" b="1" i="0" u="none" strike="noStrike" baseline="0" dirty="0">
                <a:solidFill>
                  <a:srgbClr val="000000"/>
                </a:solidFill>
                <a:latin typeface="Myriad Pro"/>
              </a:rPr>
              <a:t>FIGURE 2.21 </a:t>
            </a:r>
            <a:r>
              <a:rPr lang="en-US" sz="1800" b="0" i="0" u="none" strike="noStrike" baseline="0" dirty="0">
                <a:solidFill>
                  <a:srgbClr val="000000"/>
                </a:solidFill>
                <a:latin typeface="Myriad Pro"/>
              </a:rPr>
              <a:t>Louise Nevelson, </a:t>
            </a:r>
            <a:r>
              <a:rPr lang="en-US" sz="1800" b="0" i="1" u="none" strike="noStrike" baseline="0" dirty="0">
                <a:solidFill>
                  <a:srgbClr val="000000"/>
                </a:solidFill>
                <a:latin typeface="Myriad Pro"/>
              </a:rPr>
              <a:t>Dawn’s Wedding Chapel IV</a:t>
            </a:r>
            <a:r>
              <a:rPr lang="en-US" sz="1800" b="0" i="0" u="none" strike="noStrike" baseline="0" dirty="0">
                <a:solidFill>
                  <a:srgbClr val="000000"/>
                </a:solidFill>
                <a:latin typeface="Myriad Pro"/>
              </a:rPr>
              <a:t>, 1960. Painted wood, 109 × 87 × 13.5 in. Private collection.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2362453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2.22 </a:t>
            </a:r>
            <a:r>
              <a:rPr lang="en-US" sz="1800" b="0" i="0" u="none" strike="noStrike" baseline="0" dirty="0">
                <a:solidFill>
                  <a:srgbClr val="000000"/>
                </a:solidFill>
                <a:latin typeface="Myriad Pro"/>
              </a:rPr>
              <a:t>Illustration of simultaneous contrast in value. </a:t>
            </a:r>
          </a:p>
          <a:p>
            <a:pPr marL="0" marR="0" algn="just">
              <a:lnSpc>
                <a:spcPct val="115000"/>
              </a:lnSpc>
              <a:spcBef>
                <a:spcPts val="0"/>
              </a:spcBef>
              <a:spcAft>
                <a:spcPts val="0"/>
              </a:spcAft>
            </a:pPr>
            <a:r>
              <a:rPr lang="en-US" sz="1800" b="1" i="0" u="none" strike="noStrike" baseline="0" dirty="0">
                <a:solidFill>
                  <a:srgbClr val="000000"/>
                </a:solidFill>
                <a:latin typeface="Myriad Pro"/>
              </a:rPr>
              <a:t>FIGURE 2.23 </a:t>
            </a:r>
            <a:r>
              <a:rPr lang="en-US" sz="1800" b="0" i="0" u="none" strike="noStrike" baseline="0" dirty="0">
                <a:solidFill>
                  <a:srgbClr val="000000"/>
                </a:solidFill>
                <a:latin typeface="Myriad Pro"/>
              </a:rPr>
              <a:t>Charles White, </a:t>
            </a:r>
            <a:r>
              <a:rPr lang="en-US" sz="1800" b="0" i="1" u="none" strike="noStrike" baseline="0" dirty="0">
                <a:solidFill>
                  <a:srgbClr val="000000"/>
                </a:solidFill>
                <a:latin typeface="Myriad Pro"/>
              </a:rPr>
              <a:t>Seed of Love</a:t>
            </a:r>
            <a:r>
              <a:rPr lang="en-US" sz="1800" b="0" i="0" u="none" strike="noStrike" baseline="0" dirty="0">
                <a:solidFill>
                  <a:srgbClr val="000000"/>
                </a:solidFill>
                <a:latin typeface="Myriad Pro"/>
              </a:rPr>
              <a:t>, 1969. Black ink, 51 × 36 in. Los Angeles County Museum of Art.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0" marR="0">
              <a:lnSpc>
                <a:spcPct val="115000"/>
              </a:lnSpc>
              <a:spcBef>
                <a:spcPts val="0"/>
              </a:spcBef>
              <a:spcAft>
                <a:spcPts val="0"/>
              </a:spcAft>
            </a:pP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30104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2.24 </a:t>
            </a:r>
            <a:r>
              <a:rPr lang="en-US" sz="1800" b="0" i="0" u="none" strike="noStrike" baseline="0" dirty="0">
                <a:solidFill>
                  <a:srgbClr val="000000"/>
                </a:solidFill>
                <a:latin typeface="Myriad Pro"/>
              </a:rPr>
              <a:t>Michelangelo Buonarroti, detail of </a:t>
            </a:r>
            <a:r>
              <a:rPr lang="en-US" sz="1800" b="0" i="1" u="none" strike="noStrike" baseline="0" dirty="0">
                <a:solidFill>
                  <a:srgbClr val="000000"/>
                </a:solidFill>
                <a:latin typeface="Myriad Pro"/>
              </a:rPr>
              <a:t>Studies for the Libyan Sibyl</a:t>
            </a:r>
            <a:r>
              <a:rPr lang="en-US" sz="1800" b="0" i="0" u="none" strike="noStrike" baseline="0" dirty="0">
                <a:solidFill>
                  <a:srgbClr val="000000"/>
                </a:solidFill>
                <a:latin typeface="Myriad Pro"/>
              </a:rPr>
              <a:t>, ca. 1510–11. Red chalk, with small accents of white chalk on the shoulder of the figure in the main study, 11.375 × 8.437 in. Purchase, Joseph Pulitzer Bequest, 1924, The Metropolitan Museum of Art, New York.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242111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b="1" i="0" u="none" strike="noStrike" baseline="0" dirty="0">
                <a:solidFill>
                  <a:srgbClr val="000000"/>
                </a:solidFill>
                <a:latin typeface="Myriad Pro"/>
              </a:rPr>
              <a:t>FIGURE 2.25 </a:t>
            </a:r>
            <a:r>
              <a:rPr lang="en-US" sz="1800" b="0" i="0" u="none" strike="noStrike" baseline="0" dirty="0">
                <a:solidFill>
                  <a:srgbClr val="000000"/>
                </a:solidFill>
                <a:latin typeface="Myriad Pro"/>
              </a:rPr>
              <a:t>Color fundamentals of hue, saturation, and value. The sample here shows how the saturation and value of the red hue may be modified.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268087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l">
              <a:lnSpc>
                <a:spcPct val="115000"/>
              </a:lnSpc>
              <a:spcBef>
                <a:spcPts val="0"/>
              </a:spcBef>
              <a:spcAft>
                <a:spcPts val="0"/>
              </a:spcAft>
            </a:pPr>
            <a:r>
              <a:rPr lang="en-US" sz="1800" b="1" i="0" u="none" strike="noStrike" baseline="0" dirty="0">
                <a:solidFill>
                  <a:srgbClr val="000000"/>
                </a:solidFill>
                <a:latin typeface="Myriad Pro"/>
              </a:rPr>
              <a:t>FIGURE 2.1 </a:t>
            </a:r>
            <a:r>
              <a:rPr lang="en-US" sz="1800" b="0" i="0" u="none" strike="noStrike" baseline="0" dirty="0">
                <a:solidFill>
                  <a:srgbClr val="000000"/>
                </a:solidFill>
                <a:latin typeface="Myriad Pro"/>
              </a:rPr>
              <a:t>Paul Klee, </a:t>
            </a:r>
            <a:r>
              <a:rPr lang="en-US" sz="1800" b="0" i="1" u="none" strike="noStrike" baseline="0" dirty="0">
                <a:solidFill>
                  <a:srgbClr val="000000"/>
                </a:solidFill>
                <a:latin typeface="Myriad Pro"/>
              </a:rPr>
              <a:t>Colorful Architecture</a:t>
            </a:r>
            <a:r>
              <a:rPr lang="en-US" sz="1800" b="0" i="0" u="none" strike="noStrike" baseline="0" dirty="0">
                <a:solidFill>
                  <a:srgbClr val="000000"/>
                </a:solidFill>
                <a:latin typeface="Myriad Pro"/>
              </a:rPr>
              <a:t>, 1917. Gouache on paper mounted on cardboard, 10.25 × 7.875 in. The Berggruen Klee Collection, 1984, The Metropolitan Museum of Art, New York.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2075366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800" b="1" i="0" u="none" strike="noStrike" baseline="0" dirty="0">
                <a:solidFill>
                  <a:srgbClr val="000000"/>
                </a:solidFill>
                <a:latin typeface="Myriad Pro"/>
              </a:rPr>
              <a:t>FIGURE 2.26 </a:t>
            </a:r>
            <a:r>
              <a:rPr lang="en-US" sz="1800" b="0" i="0" u="none" strike="noStrike" baseline="0" dirty="0">
                <a:solidFill>
                  <a:srgbClr val="000000"/>
                </a:solidFill>
                <a:latin typeface="Myriad Pro"/>
              </a:rPr>
              <a:t>Example of primary, secondary, and intermediate (tertiary) hues.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167745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2.27 </a:t>
            </a:r>
            <a:r>
              <a:rPr lang="en-US" sz="1800" b="0" i="0" u="none" strike="noStrike" baseline="0" dirty="0">
                <a:solidFill>
                  <a:srgbClr val="000000"/>
                </a:solidFill>
                <a:latin typeface="Myriad Pro"/>
              </a:rPr>
              <a:t>Judith Selby Lang, </a:t>
            </a:r>
            <a:r>
              <a:rPr lang="en-US" sz="1800" b="0" i="1" u="none" strike="noStrike" baseline="0" dirty="0">
                <a:solidFill>
                  <a:srgbClr val="000000"/>
                </a:solidFill>
                <a:latin typeface="Myriad Pro"/>
              </a:rPr>
              <a:t>Chroma Green</a:t>
            </a:r>
            <a:r>
              <a:rPr lang="en-US" sz="1800" b="0" i="0" u="none" strike="noStrike" baseline="0" dirty="0">
                <a:solidFill>
                  <a:srgbClr val="000000"/>
                </a:solidFill>
                <a:latin typeface="Myriad Pro"/>
              </a:rPr>
              <a:t>, plastic collected from Kehoe Beach Point Reyes National Seashore, 2012. Photograph, 18 × 36 in. Courtesy of the artist. </a:t>
            </a:r>
            <a:endParaRPr lang="en-US" sz="1200" dirty="0">
              <a:solidFill>
                <a:srgbClr val="44546A"/>
              </a:solidFill>
              <a:effectLst/>
              <a:latin typeface="Times New Roman" panose="02020603050405020304" pitchFamily="18" charset="0"/>
              <a:ea typeface="Times New Roman" panose="02020603050405020304" pitchFamily="18" charset="0"/>
              <a:cs typeface="Mangal" panose="02040503050203030202" pitchFamily="18" charset="0"/>
            </a:endParaRPr>
          </a:p>
          <a:p>
            <a:pPr marL="0" marR="0" algn="just">
              <a:lnSpc>
                <a:spcPct val="115000"/>
              </a:lnSpc>
              <a:spcBef>
                <a:spcPts val="0"/>
              </a:spcBef>
              <a:spcAft>
                <a:spcPts val="0"/>
              </a:spcAft>
            </a:pPr>
            <a:r>
              <a:rPr lang="en-US" sz="1800" b="1" i="0" u="none" strike="noStrike" baseline="0" dirty="0">
                <a:solidFill>
                  <a:srgbClr val="000000"/>
                </a:solidFill>
                <a:latin typeface="Myriad Pro"/>
              </a:rPr>
              <a:t>FIGURE 2.28 </a:t>
            </a:r>
            <a:r>
              <a:rPr lang="en-US" sz="1800" b="0" i="0" u="none" strike="noStrike" baseline="0" dirty="0">
                <a:solidFill>
                  <a:srgbClr val="000000"/>
                </a:solidFill>
                <a:latin typeface="Myriad Pro"/>
              </a:rPr>
              <a:t>Vincent van Gogh, </a:t>
            </a:r>
            <a:r>
              <a:rPr lang="en-US" sz="1800" b="0" i="1" u="none" strike="noStrike" baseline="0" dirty="0">
                <a:solidFill>
                  <a:srgbClr val="000000"/>
                </a:solidFill>
                <a:latin typeface="Myriad Pro"/>
              </a:rPr>
              <a:t>Vase with Red Gladioli</a:t>
            </a:r>
            <a:r>
              <a:rPr lang="en-US" sz="1800" b="0" i="0" u="none" strike="noStrike" baseline="0" dirty="0">
                <a:solidFill>
                  <a:srgbClr val="000000"/>
                </a:solidFill>
                <a:latin typeface="Myriad Pro"/>
              </a:rPr>
              <a:t>, 1886. Oil on canvas, 25.6 × 15.7 in. Private collection. </a:t>
            </a:r>
          </a:p>
          <a:p>
            <a:pPr marL="0" marR="0" algn="just">
              <a:lnSpc>
                <a:spcPct val="115000"/>
              </a:lnSpc>
              <a:spcBef>
                <a:spcPts val="0"/>
              </a:spcBef>
              <a:spcAft>
                <a:spcPts val="0"/>
              </a:spcAft>
            </a:pPr>
            <a:r>
              <a:rPr lang="en-US" sz="1800" b="1" i="0" u="none" strike="noStrike" baseline="0" dirty="0">
                <a:solidFill>
                  <a:srgbClr val="000000"/>
                </a:solidFill>
                <a:latin typeface="Myriad Pro"/>
              </a:rPr>
              <a:t>FIGURE 2.29 </a:t>
            </a:r>
            <a:r>
              <a:rPr lang="en-US" sz="1800" b="0" i="0" u="none" strike="noStrike" baseline="0" dirty="0">
                <a:solidFill>
                  <a:srgbClr val="000000"/>
                </a:solidFill>
                <a:latin typeface="Myriad Pro"/>
              </a:rPr>
              <a:t>Rita Mae Pettway, “Housetop” twelve-block “Half-Log Cabin” variation, ca. 1975. Cotton, cotton/polyester blend, corduroy, 84 × 70 in. Collection: Soul Grown Deep Foundations, Photograph by Stephan Pitkin.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7170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2.30 </a:t>
            </a:r>
            <a:r>
              <a:rPr lang="en-US" sz="1800" b="0" i="0" u="none" strike="noStrike" baseline="0" dirty="0">
                <a:solidFill>
                  <a:srgbClr val="000000"/>
                </a:solidFill>
                <a:latin typeface="Myriad Pro"/>
              </a:rPr>
              <a:t>Franz Marc, </a:t>
            </a:r>
            <a:r>
              <a:rPr lang="en-US" sz="1800" b="0" i="1" u="none" strike="noStrike" baseline="0" dirty="0">
                <a:solidFill>
                  <a:srgbClr val="000000"/>
                </a:solidFill>
                <a:latin typeface="Myriad Pro"/>
              </a:rPr>
              <a:t>The Large Blue Horses, </a:t>
            </a:r>
            <a:r>
              <a:rPr lang="en-US" sz="1800" b="0" i="0" u="none" strike="noStrike" baseline="0" dirty="0">
                <a:solidFill>
                  <a:srgbClr val="000000"/>
                </a:solidFill>
                <a:latin typeface="Myriad Pro"/>
              </a:rPr>
              <a:t>1911. Oil on canvas, 41.6 × 71.3 in. Walker Art Center, Minneapolis, Minnesota.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2.31 </a:t>
            </a:r>
            <a:r>
              <a:rPr lang="en-US" sz="1800" b="0" i="0" u="none" strike="noStrike" baseline="0" dirty="0">
                <a:solidFill>
                  <a:srgbClr val="000000"/>
                </a:solidFill>
                <a:latin typeface="Myriad Pro"/>
              </a:rPr>
              <a:t>Jean-Honoré Fragonard, </a:t>
            </a:r>
            <a:r>
              <a:rPr lang="en-US" sz="1800" b="0" i="1" u="none" strike="noStrike" baseline="0" dirty="0">
                <a:solidFill>
                  <a:srgbClr val="000000"/>
                </a:solidFill>
                <a:latin typeface="Myriad Pro"/>
              </a:rPr>
              <a:t>The Happy Lovers</a:t>
            </a:r>
            <a:r>
              <a:rPr lang="en-US" sz="1800" b="0" i="0" u="none" strike="noStrike" baseline="0" dirty="0">
                <a:solidFill>
                  <a:srgbClr val="000000"/>
                </a:solidFill>
                <a:latin typeface="Myriad Pro"/>
              </a:rPr>
              <a:t>, 1760–1765. Oil on canvas, 35.51 × 47.76 in. Norton Simon Museum, Pasadena, California.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2415642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Myriad Pro"/>
              </a:rPr>
              <a:t>FIGURE 2.32 </a:t>
            </a:r>
            <a:r>
              <a:rPr lang="en-US" sz="1800" b="0" i="0" u="none" strike="noStrike" baseline="0" dirty="0">
                <a:solidFill>
                  <a:srgbClr val="000000"/>
                </a:solidFill>
                <a:latin typeface="Myriad Pro"/>
              </a:rPr>
              <a:t>In this video, art instructor Kay </a:t>
            </a:r>
            <a:r>
              <a:rPr lang="en-US" sz="1800" b="0" i="0" u="none" strike="noStrike" baseline="0" dirty="0" err="1">
                <a:solidFill>
                  <a:srgbClr val="000000"/>
                </a:solidFill>
                <a:latin typeface="Myriad Pro"/>
              </a:rPr>
              <a:t>Bunnenberg</a:t>
            </a:r>
            <a:r>
              <a:rPr lang="en-US" sz="1800" b="0" i="0" u="none" strike="noStrike" baseline="0" dirty="0">
                <a:solidFill>
                  <a:srgbClr val="000000"/>
                </a:solidFill>
                <a:latin typeface="Myriad Pro"/>
              </a:rPr>
              <a:t>- Boehmer introduces color mixing, which allows artists to play with paints and better understand how color works. </a:t>
            </a:r>
            <a:r>
              <a:rPr lang="en-US" dirty="0"/>
              <a:t>https://iws.oupsupport.com/video/access/content/chemeketa1e-student-resources/chemeketa1e-art-in-process-video-color</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3506338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b="1" i="0" u="none" strike="noStrike" baseline="0" dirty="0">
                <a:solidFill>
                  <a:srgbClr val="000000"/>
                </a:solidFill>
                <a:latin typeface="Myriad Pro"/>
              </a:rPr>
              <a:t>FIGURE 2.33 </a:t>
            </a:r>
            <a:r>
              <a:rPr lang="en-US" sz="1800" b="0" i="0" u="none" strike="noStrike" baseline="0" dirty="0">
                <a:solidFill>
                  <a:srgbClr val="000000"/>
                </a:solidFill>
                <a:latin typeface="Myriad Pro"/>
              </a:rPr>
              <a:t>Camille Claudel, </a:t>
            </a:r>
            <a:r>
              <a:rPr lang="en-US" sz="1800" b="0" i="1" u="none" strike="noStrike" baseline="0" dirty="0">
                <a:solidFill>
                  <a:srgbClr val="000000"/>
                </a:solidFill>
                <a:latin typeface="Myriad Pro"/>
              </a:rPr>
              <a:t>Bust of Auguste Rodin</a:t>
            </a:r>
            <a:r>
              <a:rPr lang="en-US" sz="1800" b="0" i="0" u="none" strike="noStrike" baseline="0" dirty="0">
                <a:solidFill>
                  <a:srgbClr val="000000"/>
                </a:solidFill>
                <a:latin typeface="Myriad Pro"/>
              </a:rPr>
              <a:t>, 1892 (cast) 1886–88 (modeled), bronze. 15.7 × 9.7 × 11 in. </a:t>
            </a:r>
            <a:r>
              <a:rPr lang="en-US" sz="1800" b="0" i="0" u="none" strike="noStrike" baseline="0" dirty="0" err="1">
                <a:solidFill>
                  <a:srgbClr val="000000"/>
                </a:solidFill>
                <a:latin typeface="Myriad Pro"/>
              </a:rPr>
              <a:t>Musée</a:t>
            </a:r>
            <a:r>
              <a:rPr lang="en-US" sz="1800" b="0" i="0" u="none" strike="noStrike" baseline="0" dirty="0">
                <a:solidFill>
                  <a:srgbClr val="000000"/>
                </a:solidFill>
                <a:latin typeface="Myriad Pro"/>
              </a:rPr>
              <a:t> d’art et </a:t>
            </a:r>
            <a:r>
              <a:rPr lang="en-US" sz="1800" b="0" i="0" u="none" strike="noStrike" baseline="0" dirty="0" err="1">
                <a:solidFill>
                  <a:srgbClr val="000000"/>
                </a:solidFill>
                <a:latin typeface="Myriad Pro"/>
              </a:rPr>
              <a:t>d’archéologie</a:t>
            </a:r>
            <a:r>
              <a:rPr lang="en-US" sz="1800" b="0" i="0" u="none" strike="noStrike" baseline="0" dirty="0">
                <a:solidFill>
                  <a:srgbClr val="000000"/>
                </a:solidFill>
                <a:latin typeface="Myriad Pro"/>
              </a:rPr>
              <a:t>, </a:t>
            </a:r>
            <a:r>
              <a:rPr lang="en-US" sz="1800" b="0" i="0" u="none" strike="noStrike" baseline="0" dirty="0" err="1">
                <a:solidFill>
                  <a:srgbClr val="000000"/>
                </a:solidFill>
                <a:latin typeface="Myriad Pro"/>
              </a:rPr>
              <a:t>Guéret</a:t>
            </a:r>
            <a:r>
              <a:rPr lang="en-US" sz="1800" b="0" i="0" u="none" strike="noStrike" baseline="0" dirty="0">
                <a:solidFill>
                  <a:srgbClr val="000000"/>
                </a:solidFill>
                <a:latin typeface="Myriad Pro"/>
              </a:rPr>
              <a:t>, France. Photograph by Benoît </a:t>
            </a:r>
            <a:r>
              <a:rPr lang="en-US" sz="1800" b="0" i="0" u="none" strike="noStrike" baseline="0" dirty="0" err="1">
                <a:solidFill>
                  <a:srgbClr val="000000"/>
                </a:solidFill>
                <a:latin typeface="Myriad Pro"/>
              </a:rPr>
              <a:t>Touchard</a:t>
            </a:r>
            <a:r>
              <a:rPr lang="en-US" sz="1800" b="0" i="0" u="none" strike="noStrike" baseline="0" dirty="0">
                <a:solidFill>
                  <a:srgbClr val="000000"/>
                </a:solidFill>
                <a:latin typeface="Myriad Pro"/>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b="1" i="0" u="none" strike="noStrike" baseline="0" dirty="0">
                <a:solidFill>
                  <a:srgbClr val="000000"/>
                </a:solidFill>
                <a:latin typeface="Myriad Pro"/>
              </a:rPr>
              <a:t>FIGURE 2.34 </a:t>
            </a:r>
            <a:r>
              <a:rPr lang="en-US" sz="1800" b="0" i="0" u="none" strike="noStrike" baseline="0" dirty="0">
                <a:solidFill>
                  <a:srgbClr val="000000"/>
                </a:solidFill>
                <a:latin typeface="Myriad Pro"/>
              </a:rPr>
              <a:t>Gaston Lachaise, </a:t>
            </a:r>
            <a:r>
              <a:rPr lang="en-US" sz="1800" b="0" i="1" u="none" strike="noStrike" baseline="0" dirty="0">
                <a:solidFill>
                  <a:srgbClr val="000000"/>
                </a:solidFill>
                <a:latin typeface="Myriad Pro"/>
              </a:rPr>
              <a:t>Standing Woman</a:t>
            </a:r>
            <a:r>
              <a:rPr lang="en-US" sz="1800" b="0" i="0" u="none" strike="noStrike" baseline="0" dirty="0">
                <a:solidFill>
                  <a:srgbClr val="000000"/>
                </a:solidFill>
                <a:latin typeface="Myriad Pro"/>
              </a:rPr>
              <a:t>, 1912–15; cast 1930. Bronze, 73.875 × 32 × 17.75 in. The Metropolitan Museum of Art, New York. </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b="1" i="0" u="none" strike="noStrike" baseline="0" dirty="0">
                <a:solidFill>
                  <a:srgbClr val="000000"/>
                </a:solidFill>
                <a:latin typeface="Myriad Pro"/>
              </a:rPr>
              <a:t>FIGURE 2.35 </a:t>
            </a:r>
            <a:r>
              <a:rPr lang="en-US" sz="1800" b="0" i="0" u="none" strike="noStrike" baseline="0" dirty="0">
                <a:solidFill>
                  <a:srgbClr val="000000"/>
                </a:solidFill>
                <a:latin typeface="Myriad Pro"/>
              </a:rPr>
              <a:t>Ginny Marsh, </a:t>
            </a:r>
            <a:r>
              <a:rPr lang="en-US" sz="1800" b="0" i="1" u="none" strike="noStrike" baseline="0" dirty="0">
                <a:solidFill>
                  <a:srgbClr val="000000"/>
                </a:solidFill>
                <a:latin typeface="Myriad Pro"/>
              </a:rPr>
              <a:t>Platter</a:t>
            </a:r>
            <a:r>
              <a:rPr lang="en-US" sz="1800" b="0" i="0" u="none" strike="noStrike" baseline="0" dirty="0">
                <a:solidFill>
                  <a:srgbClr val="000000"/>
                </a:solidFill>
                <a:latin typeface="Myriad Pro"/>
              </a:rPr>
              <a:t>, 2010. Stained and glazed stoneware, 3.5 × 18 × 18 in. Collection of the </a:t>
            </a:r>
            <a:r>
              <a:rPr lang="en-US" sz="1800" b="0" i="0" u="none" strike="noStrike" baseline="0" dirty="0" err="1">
                <a:solidFill>
                  <a:srgbClr val="000000"/>
                </a:solidFill>
                <a:latin typeface="Myriad Pro"/>
              </a:rPr>
              <a:t>Haan</a:t>
            </a:r>
            <a:r>
              <a:rPr lang="en-US" sz="1800" b="0" i="0" u="none" strike="noStrike" baseline="0" dirty="0">
                <a:solidFill>
                  <a:srgbClr val="000000"/>
                </a:solidFill>
                <a:latin typeface="Myriad Pro"/>
              </a:rPr>
              <a:t> Mansion Museum of Indiana Art.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3145752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2.36 </a:t>
            </a:r>
            <a:r>
              <a:rPr lang="en-US" sz="1800" b="0" i="0" u="none" strike="noStrike" baseline="0" dirty="0">
                <a:solidFill>
                  <a:srgbClr val="000000"/>
                </a:solidFill>
                <a:latin typeface="Myriad Pro"/>
              </a:rPr>
              <a:t>Georges de la Tour, </a:t>
            </a:r>
            <a:r>
              <a:rPr lang="en-US" sz="1800" b="0" i="1" u="none" strike="noStrike" baseline="0" dirty="0">
                <a:solidFill>
                  <a:srgbClr val="000000"/>
                </a:solidFill>
                <a:latin typeface="Myriad Pro"/>
              </a:rPr>
              <a:t>The Fortune Teller</a:t>
            </a:r>
            <a:r>
              <a:rPr lang="en-US" sz="1800" b="0" i="0" u="none" strike="noStrike" baseline="0" dirty="0">
                <a:solidFill>
                  <a:srgbClr val="000000"/>
                </a:solidFill>
                <a:latin typeface="Myriad Pro"/>
              </a:rPr>
              <a:t>, ca. 1630. Oil on canvas, 40.125 × 48.625 in. The Metropolitan Museum of Art, New York. </a:t>
            </a:r>
            <a:endParaRPr lang="en-US" sz="1200" dirty="0">
              <a:solidFill>
                <a:srgbClr val="44546A"/>
              </a:solidFill>
              <a:effectLst/>
              <a:latin typeface="Times New Roman" panose="02020603050405020304" pitchFamily="18" charset="0"/>
              <a:ea typeface="Times New Roman" panose="02020603050405020304" pitchFamily="18" charset="0"/>
              <a:cs typeface="Mangal" panose="02040503050203030202" pitchFamily="18" charset="0"/>
            </a:endParaRPr>
          </a:p>
          <a:p>
            <a:pPr marL="0" marR="0" algn="just">
              <a:lnSpc>
                <a:spcPct val="115000"/>
              </a:lnSpc>
              <a:spcBef>
                <a:spcPts val="0"/>
              </a:spcBef>
              <a:spcAft>
                <a:spcPts val="0"/>
              </a:spcAft>
            </a:pPr>
            <a:r>
              <a:rPr lang="en-US" sz="1800" b="1" i="0" u="none" strike="noStrike" baseline="0" dirty="0">
                <a:solidFill>
                  <a:srgbClr val="000000"/>
                </a:solidFill>
                <a:latin typeface="Myriad Pro"/>
              </a:rPr>
              <a:t>FIGURE 2.37 </a:t>
            </a:r>
            <a:r>
              <a:rPr lang="en-US" sz="1800" b="0" i="1" u="none" strike="noStrike" baseline="0" dirty="0">
                <a:solidFill>
                  <a:srgbClr val="000000"/>
                </a:solidFill>
                <a:latin typeface="Myriad Pro"/>
              </a:rPr>
              <a:t>Trompe L’oeil with a Print of Alexander Pope</a:t>
            </a:r>
            <a:r>
              <a:rPr lang="en-US" sz="1800" b="0" i="0" u="none" strike="noStrike" baseline="0" dirty="0">
                <a:solidFill>
                  <a:srgbClr val="000000"/>
                </a:solidFill>
                <a:latin typeface="Myriad Pro"/>
              </a:rPr>
              <a:t>, ca. eighteenth century. Oil on canvas, 29.937 × 25.166 in. John G. Johnson Collection 1917, Philadelphia Museum of Art, Philadelphia. </a:t>
            </a:r>
          </a:p>
          <a:p>
            <a:pPr marL="0" marR="0" algn="just">
              <a:lnSpc>
                <a:spcPct val="115000"/>
              </a:lnSpc>
              <a:spcBef>
                <a:spcPts val="0"/>
              </a:spcBef>
              <a:spcAft>
                <a:spcPts val="0"/>
              </a:spcAft>
            </a:pPr>
            <a:r>
              <a:rPr lang="en-US" sz="1800" b="1" i="0" u="none" strike="noStrike" baseline="0" dirty="0">
                <a:solidFill>
                  <a:srgbClr val="000000"/>
                </a:solidFill>
                <a:latin typeface="Myriad Pro"/>
              </a:rPr>
              <a:t>FIGURE 2.38 </a:t>
            </a:r>
            <a:r>
              <a:rPr lang="en-US" sz="1800" b="0" i="0" u="none" strike="noStrike" baseline="0" dirty="0">
                <a:solidFill>
                  <a:srgbClr val="000000"/>
                </a:solidFill>
                <a:latin typeface="Myriad Pro"/>
              </a:rPr>
              <a:t>Misty Gamble, detail of </a:t>
            </a:r>
            <a:r>
              <a:rPr lang="en-US" sz="1800" b="0" i="1" u="none" strike="noStrike" baseline="0" dirty="0">
                <a:solidFill>
                  <a:srgbClr val="000000"/>
                </a:solidFill>
                <a:latin typeface="Myriad Pro"/>
              </a:rPr>
              <a:t>Tan Hands</a:t>
            </a:r>
            <a:r>
              <a:rPr lang="en-US" sz="1800" b="0" i="0" u="none" strike="noStrike" baseline="0" dirty="0">
                <a:solidFill>
                  <a:srgbClr val="000000"/>
                </a:solidFill>
                <a:latin typeface="Myriad Pro"/>
              </a:rPr>
              <a:t>, from </a:t>
            </a:r>
            <a:r>
              <a:rPr lang="en-US" sz="1800" b="0" i="1" u="none" strike="noStrike" baseline="0" dirty="0">
                <a:solidFill>
                  <a:srgbClr val="000000"/>
                </a:solidFill>
                <a:latin typeface="Myriad Pro"/>
              </a:rPr>
              <a:t>Primping and the Currency of Worth </a:t>
            </a:r>
            <a:r>
              <a:rPr lang="en-US" sz="1800" b="0" i="0" u="none" strike="noStrike" baseline="0" dirty="0">
                <a:solidFill>
                  <a:srgbClr val="000000"/>
                </a:solidFill>
                <a:latin typeface="Myriad Pro"/>
              </a:rPr>
              <a:t>series, 2009. Ceramic and mixed media. Collection of Albrecht-Kemper Museum of Art, Saint Joseph, Missouri.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2423872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2.39 </a:t>
            </a:r>
            <a:r>
              <a:rPr lang="en-US" sz="1800" b="0" i="0" u="none" strike="noStrike" baseline="0" dirty="0">
                <a:solidFill>
                  <a:srgbClr val="000000"/>
                </a:solidFill>
                <a:latin typeface="Myriad Pro"/>
              </a:rPr>
              <a:t>Peter Christian Johnson, </a:t>
            </a:r>
            <a:r>
              <a:rPr lang="en-US" sz="1800" b="0" i="1" u="none" strike="noStrike" baseline="0" dirty="0">
                <a:solidFill>
                  <a:srgbClr val="000000"/>
                </a:solidFill>
                <a:latin typeface="Myriad Pro"/>
              </a:rPr>
              <a:t>Red Turbine, Construction Series</a:t>
            </a:r>
            <a:r>
              <a:rPr lang="en-US" sz="1800" b="0" i="0" u="none" strike="noStrike" baseline="0" dirty="0">
                <a:solidFill>
                  <a:srgbClr val="000000"/>
                </a:solidFill>
                <a:latin typeface="Myriad Pro"/>
              </a:rPr>
              <a:t>, 2011. Ceramic, stains, linseed oil, tractor paint, 23.5 × 23.5 × 16.5 in. Collection of the artist.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2.40 </a:t>
            </a:r>
            <a:r>
              <a:rPr lang="en-US" sz="1800" b="0" i="0" u="none" strike="noStrike" baseline="0" dirty="0" err="1">
                <a:solidFill>
                  <a:srgbClr val="000000"/>
                </a:solidFill>
                <a:latin typeface="Myriad Pro"/>
              </a:rPr>
              <a:t>Backa</a:t>
            </a:r>
            <a:r>
              <a:rPr lang="en-US" sz="1800" b="0" i="0" u="none" strike="noStrike" baseline="0" dirty="0">
                <a:solidFill>
                  <a:srgbClr val="000000"/>
                </a:solidFill>
                <a:latin typeface="Myriad Pro"/>
              </a:rPr>
              <a:t> Carin </a:t>
            </a:r>
            <a:r>
              <a:rPr lang="en-US" sz="1800" b="0" i="0" u="none" strike="noStrike" baseline="0" dirty="0" err="1">
                <a:solidFill>
                  <a:srgbClr val="000000"/>
                </a:solidFill>
                <a:latin typeface="Myriad Pro"/>
              </a:rPr>
              <a:t>Ivarsdotter</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Self-destructive Porcelain Net</a:t>
            </a:r>
            <a:r>
              <a:rPr lang="en-US" sz="1800" b="0" i="0" u="none" strike="noStrike" baseline="0" dirty="0">
                <a:solidFill>
                  <a:srgbClr val="000000"/>
                </a:solidFill>
                <a:latin typeface="Myriad Pro"/>
              </a:rPr>
              <a:t>, 2003. Moving installation of high fire hand built porcelain, 177 × 49 × 49 in. World Ceramic Biennial 2003, </a:t>
            </a:r>
            <a:r>
              <a:rPr lang="en-US" sz="1800" b="0" i="0" u="none" strike="noStrike" baseline="0" dirty="0" err="1">
                <a:solidFill>
                  <a:srgbClr val="000000"/>
                </a:solidFill>
                <a:latin typeface="Myriad Pro"/>
              </a:rPr>
              <a:t>Icheon</a:t>
            </a:r>
            <a:r>
              <a:rPr lang="en-US" sz="1800" b="0" i="0" u="none" strike="noStrike" baseline="0" dirty="0">
                <a:solidFill>
                  <a:srgbClr val="000000"/>
                </a:solidFill>
                <a:latin typeface="Myriad Pro"/>
              </a:rPr>
              <a:t>, Korea. Photograph by Jesper </a:t>
            </a:r>
            <a:r>
              <a:rPr lang="en-US" sz="1800" b="0" i="0" u="none" strike="noStrike" baseline="0" dirty="0" err="1">
                <a:solidFill>
                  <a:srgbClr val="000000"/>
                </a:solidFill>
                <a:latin typeface="Myriad Pro"/>
              </a:rPr>
              <a:t>Hammarström</a:t>
            </a:r>
            <a:r>
              <a:rPr lang="en-US" sz="1800" b="0" i="0" u="none" strike="noStrike" baseline="0" dirty="0">
                <a:solidFill>
                  <a:srgbClr val="000000"/>
                </a:solidFill>
                <a:latin typeface="Myriad Pro"/>
              </a:rPr>
              <a:t>.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4041996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Myriad Pro"/>
              </a:rPr>
              <a:t>FIGURE 2.41 </a:t>
            </a:r>
            <a:r>
              <a:rPr lang="en-US" sz="1800" b="0" i="0" u="none" strike="noStrike" baseline="0" dirty="0">
                <a:solidFill>
                  <a:srgbClr val="000000"/>
                </a:solidFill>
                <a:latin typeface="Myriad Pro"/>
              </a:rPr>
              <a:t>Gustave Caillebotte, </a:t>
            </a:r>
            <a:r>
              <a:rPr lang="en-US" sz="1800" b="0" i="1" u="none" strike="noStrike" baseline="0" dirty="0">
                <a:solidFill>
                  <a:srgbClr val="000000"/>
                </a:solidFill>
                <a:latin typeface="Myriad Pro"/>
              </a:rPr>
              <a:t>Paris Street; Rainy Day</a:t>
            </a:r>
            <a:r>
              <a:rPr lang="en-US" sz="1800" b="0" i="0" u="none" strike="noStrike" baseline="0" dirty="0">
                <a:solidFill>
                  <a:srgbClr val="000000"/>
                </a:solidFill>
                <a:latin typeface="Myriad Pro"/>
              </a:rPr>
              <a:t>, 1877. Oil on canvas, 83.5 × 108.75 in. Charles H &amp; Mary F.S. Worcester Collection, Art Institute of Chicago, Illinois.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207610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2.42 </a:t>
            </a:r>
            <a:r>
              <a:rPr lang="en-US" sz="1800" b="0" i="0" u="none" strike="noStrike" baseline="0" dirty="0">
                <a:solidFill>
                  <a:srgbClr val="000000"/>
                </a:solidFill>
                <a:latin typeface="Myriad Pro"/>
              </a:rPr>
              <a:t>John Van </a:t>
            </a:r>
            <a:r>
              <a:rPr lang="en-US" sz="1800" b="0" i="0" u="none" strike="noStrike" baseline="0" dirty="0" err="1">
                <a:solidFill>
                  <a:srgbClr val="000000"/>
                </a:solidFill>
                <a:latin typeface="Myriad Pro"/>
              </a:rPr>
              <a:t>Dreal</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Still Life with Chair, Berries and Cloth</a:t>
            </a:r>
            <a:r>
              <a:rPr lang="en-US" sz="1800" b="0" i="0" u="none" strike="noStrike" baseline="0" dirty="0">
                <a:solidFill>
                  <a:srgbClr val="000000"/>
                </a:solidFill>
                <a:latin typeface="Myriad Pro"/>
              </a:rPr>
              <a:t>, 2010. Oil on canvas, 28 × 36 in. Private collection.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1931064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2.43 </a:t>
            </a:r>
            <a:r>
              <a:rPr lang="en-US" sz="1800" b="0" i="0" u="none" strike="noStrike" baseline="0" dirty="0">
                <a:solidFill>
                  <a:srgbClr val="000000"/>
                </a:solidFill>
                <a:latin typeface="Myriad Pro"/>
              </a:rPr>
              <a:t>Lani Irwin, </a:t>
            </a:r>
            <a:r>
              <a:rPr lang="en-US" sz="1800" b="0" i="1" u="none" strike="noStrike" baseline="0" dirty="0" err="1">
                <a:solidFill>
                  <a:srgbClr val="000000"/>
                </a:solidFill>
                <a:latin typeface="Myriad Pro"/>
              </a:rPr>
              <a:t>Epona</a:t>
            </a:r>
            <a:r>
              <a:rPr lang="en-US" sz="1800" b="0" i="0" u="none" strike="noStrike" baseline="0" dirty="0">
                <a:solidFill>
                  <a:srgbClr val="000000"/>
                </a:solidFill>
                <a:latin typeface="Myriad Pro"/>
              </a:rPr>
              <a:t>, 2013. Oil on linen, 47.24 × 39.37 in. Collection of the artist.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24913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Myriad Pro"/>
              </a:rPr>
              <a:t>FIGURE 2.2 </a:t>
            </a:r>
            <a:r>
              <a:rPr lang="en-US" sz="1800" b="0" i="0" u="none" strike="noStrike" baseline="0" dirty="0">
                <a:solidFill>
                  <a:srgbClr val="000000"/>
                </a:solidFill>
                <a:latin typeface="Myriad Pro"/>
              </a:rPr>
              <a:t>Illustration of line variation. </a:t>
            </a:r>
            <a:endParaRPr lang="en-US" sz="1800"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66768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Myriad Pro"/>
              </a:rPr>
              <a:t>FIGURE 2.44 </a:t>
            </a:r>
            <a:r>
              <a:rPr lang="en-US" sz="1800" b="0" i="0" u="none" strike="noStrike" baseline="0" dirty="0">
                <a:solidFill>
                  <a:srgbClr val="000000"/>
                </a:solidFill>
                <a:latin typeface="Myriad Pro"/>
              </a:rPr>
              <a:t>Sanford Gifford, </a:t>
            </a:r>
            <a:r>
              <a:rPr lang="en-US" sz="1800" b="0" i="1" u="none" strike="noStrike" baseline="0" dirty="0">
                <a:solidFill>
                  <a:srgbClr val="000000"/>
                </a:solidFill>
                <a:latin typeface="Myriad Pro"/>
              </a:rPr>
              <a:t>A Coming Storm</a:t>
            </a:r>
            <a:r>
              <a:rPr lang="en-US" sz="1800" b="0" i="0" u="none" strike="noStrike" baseline="0" dirty="0">
                <a:solidFill>
                  <a:srgbClr val="000000"/>
                </a:solidFill>
                <a:latin typeface="Myriad Pro"/>
              </a:rPr>
              <a:t>,1863; retouched and redated in 1880. Oil on canvas, 28 × 42 in. 125th Anniversary Acquisition. Gift of the McNeil Americana Collection, 2004. Philadelphia Museum of Art, Philadelphia.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701556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i="0" u="none" strike="noStrike" baseline="0" dirty="0">
                <a:solidFill>
                  <a:srgbClr val="000000"/>
                </a:solidFill>
                <a:latin typeface="Myriad Pro"/>
              </a:rPr>
              <a:t>FIGURE 2.45 </a:t>
            </a:r>
            <a:r>
              <a:rPr lang="it-IT" sz="1800" b="0" i="0" u="none" strike="noStrike" baseline="0" dirty="0">
                <a:solidFill>
                  <a:srgbClr val="000000"/>
                </a:solidFill>
                <a:latin typeface="Myriad Pro"/>
              </a:rPr>
              <a:t>Luigi Pampaloni, </a:t>
            </a:r>
            <a:r>
              <a:rPr lang="it-IT" sz="1800" b="0" i="1" u="none" strike="noStrike" baseline="0" dirty="0">
                <a:solidFill>
                  <a:srgbClr val="000000"/>
                </a:solidFill>
                <a:latin typeface="Myriad Pro"/>
              </a:rPr>
              <a:t>Filippo Brunelleschi</a:t>
            </a:r>
            <a:r>
              <a:rPr lang="it-IT" sz="1800" b="0" i="0" u="none" strike="noStrike" baseline="0" dirty="0">
                <a:solidFill>
                  <a:srgbClr val="000000"/>
                </a:solidFill>
                <a:latin typeface="Myriad Pro"/>
              </a:rPr>
              <a:t>, ca.1830. Marble, Piazza del Duomo, Florence, Italy.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3015278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2.46 </a:t>
            </a:r>
            <a:r>
              <a:rPr lang="en-US" sz="1800" b="0" i="0" u="none" strike="noStrike" baseline="0" dirty="0">
                <a:solidFill>
                  <a:srgbClr val="000000"/>
                </a:solidFill>
                <a:latin typeface="Myriad Pro"/>
              </a:rPr>
              <a:t>Example of real-world linear perspective. Edouard Baldus, </a:t>
            </a:r>
            <a:r>
              <a:rPr lang="en-US" sz="1800" b="0" i="1" u="none" strike="noStrike" baseline="0" dirty="0">
                <a:solidFill>
                  <a:srgbClr val="000000"/>
                </a:solidFill>
                <a:latin typeface="Myriad Pro"/>
              </a:rPr>
              <a:t>Gare </a:t>
            </a:r>
            <a:r>
              <a:rPr lang="en-US" sz="1800" b="0" i="1" u="none" strike="noStrike" baseline="0" dirty="0" err="1">
                <a:solidFill>
                  <a:srgbClr val="000000"/>
                </a:solidFill>
                <a:latin typeface="Myriad Pro"/>
              </a:rPr>
              <a:t>d’Enghien</a:t>
            </a:r>
            <a:r>
              <a:rPr lang="en-US" sz="1800" b="0" i="0" u="none" strike="noStrike" baseline="0" dirty="0">
                <a:solidFill>
                  <a:srgbClr val="000000"/>
                </a:solidFill>
                <a:latin typeface="Myriad Pro"/>
              </a:rPr>
              <a:t>, 1855. Salted paper print from paper negative, 12.3 × 17.4 in. Louis V. Bell Fund, 1992. </a:t>
            </a:r>
            <a:r>
              <a:rPr lang="en-US" sz="1800" b="0" i="0" u="none" strike="noStrike" baseline="0" dirty="0" err="1">
                <a:solidFill>
                  <a:srgbClr val="000000"/>
                </a:solidFill>
                <a:latin typeface="Myriad Pro"/>
              </a:rPr>
              <a:t>TheMetropolitan</a:t>
            </a:r>
            <a:r>
              <a:rPr lang="en-US" sz="1800" b="0" i="0" u="none" strike="noStrike" baseline="0" dirty="0">
                <a:solidFill>
                  <a:srgbClr val="000000"/>
                </a:solidFill>
                <a:latin typeface="Myriad Pro"/>
              </a:rPr>
              <a:t> Museum of Art, New York.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1979696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2.47 </a:t>
            </a:r>
            <a:r>
              <a:rPr lang="en-US" sz="1800" b="0" i="0" u="none" strike="noStrike" baseline="0" dirty="0">
                <a:solidFill>
                  <a:srgbClr val="000000"/>
                </a:solidFill>
                <a:latin typeface="Myriad Pro"/>
              </a:rPr>
              <a:t>(a) Giovanni Battista Piranesi, The Piazza di </a:t>
            </a:r>
            <a:r>
              <a:rPr lang="en-US" sz="1800" b="0" i="0" u="none" strike="noStrike" baseline="0" dirty="0" err="1">
                <a:solidFill>
                  <a:srgbClr val="000000"/>
                </a:solidFill>
                <a:latin typeface="Myriad Pro"/>
              </a:rPr>
              <a:t>Spagna</a:t>
            </a:r>
            <a:r>
              <a:rPr lang="en-US" sz="1800" b="0" i="0" u="none" strike="noStrike" baseline="0" dirty="0">
                <a:solidFill>
                  <a:srgbClr val="000000"/>
                </a:solidFill>
                <a:latin typeface="Myriad Pro"/>
              </a:rPr>
              <a:t>, ca. 1750–1758. Etching, 20.5 × 29.312 in. The Metropolitan Museum of Art, New York. (b) The solid lines show the receding parallel edges of the buildings, while the dotted lines show the vanishing point.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451009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2.48 </a:t>
            </a:r>
            <a:r>
              <a:rPr lang="en-US" sz="1800" b="0" i="0" u="none" strike="noStrike" baseline="0" dirty="0">
                <a:solidFill>
                  <a:srgbClr val="000000"/>
                </a:solidFill>
                <a:latin typeface="Myriad Pro"/>
              </a:rPr>
              <a:t>(a) Illustration of two-point perspective. Edward Ruscha, Standard Station, 1966. Color screen print on ivory woven paper, 19.625 × 36.9 in. The Museum of Modern Art, New York. (b) The dotted lines converge at separate vanishing points along the horizon line.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181113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2.49 </a:t>
            </a:r>
            <a:r>
              <a:rPr lang="en-US" sz="1800" b="0" i="0" u="none" strike="noStrike" baseline="0" dirty="0" err="1">
                <a:solidFill>
                  <a:srgbClr val="000000"/>
                </a:solidFill>
                <a:latin typeface="Myriad Pro"/>
              </a:rPr>
              <a:t>Huizong</a:t>
            </a:r>
            <a:r>
              <a:rPr lang="en-US" sz="1800" b="0" i="0" u="none" strike="noStrike" baseline="0" dirty="0">
                <a:solidFill>
                  <a:srgbClr val="000000"/>
                </a:solidFill>
                <a:latin typeface="Myriad Pro"/>
              </a:rPr>
              <a:t> (Zhao Ji) of Song, </a:t>
            </a:r>
            <a:r>
              <a:rPr lang="en-US" sz="1800" b="0" i="1" u="none" strike="noStrike" baseline="0" dirty="0">
                <a:solidFill>
                  <a:srgbClr val="000000"/>
                </a:solidFill>
                <a:latin typeface="Myriad Pro"/>
              </a:rPr>
              <a:t>Literary Gathering</a:t>
            </a:r>
            <a:r>
              <a:rPr lang="en-US" sz="1800" b="0" i="0" u="none" strike="noStrike" baseline="0" dirty="0">
                <a:solidFill>
                  <a:srgbClr val="000000"/>
                </a:solidFill>
                <a:latin typeface="Myriad Pro"/>
              </a:rPr>
              <a:t>, 1100–1125 CE. Handscroll, ink and light color on silk, 72.6 × 48.8 in. National Palace Museum, </a:t>
            </a:r>
            <a:r>
              <a:rPr lang="en-US" sz="1800" b="0" i="0" u="none" strike="noStrike" baseline="0" dirty="0" err="1">
                <a:solidFill>
                  <a:srgbClr val="000000"/>
                </a:solidFill>
                <a:latin typeface="Myriad Pro"/>
              </a:rPr>
              <a:t>Shilin</a:t>
            </a:r>
            <a:r>
              <a:rPr lang="en-US" sz="1800" b="0" i="0" u="none" strike="noStrike" baseline="0" dirty="0">
                <a:solidFill>
                  <a:srgbClr val="000000"/>
                </a:solidFill>
                <a:latin typeface="Myriad Pro"/>
              </a:rPr>
              <a:t> district, Taipei, China.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14939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2.3 </a:t>
            </a:r>
            <a:r>
              <a:rPr lang="en-US" sz="1800" b="0" i="0" u="none" strike="noStrike" baseline="0" dirty="0">
                <a:solidFill>
                  <a:srgbClr val="000000"/>
                </a:solidFill>
                <a:latin typeface="Myriad Pro"/>
              </a:rPr>
              <a:t>Example of rectilinear and geometric line. Andrew Myers, </a:t>
            </a:r>
            <a:r>
              <a:rPr lang="en-US" sz="1800" b="0" i="1" u="none" strike="noStrike" baseline="0" dirty="0">
                <a:solidFill>
                  <a:srgbClr val="000000"/>
                </a:solidFill>
                <a:latin typeface="Myriad Pro"/>
              </a:rPr>
              <a:t>Stack #1</a:t>
            </a:r>
            <a:r>
              <a:rPr lang="en-US" sz="1800" b="0" i="0" u="none" strike="noStrike" baseline="0" dirty="0">
                <a:solidFill>
                  <a:srgbClr val="000000"/>
                </a:solidFill>
                <a:latin typeface="Myriad Pro"/>
              </a:rPr>
              <a:t>, 2013. Mixed media on paper, 87 × 48 in. Collection of the artist. </a:t>
            </a:r>
          </a:p>
          <a:p>
            <a:pPr marL="0" marR="0" algn="just">
              <a:lnSpc>
                <a:spcPct val="115000"/>
              </a:lnSpc>
              <a:spcBef>
                <a:spcPts val="0"/>
              </a:spcBef>
              <a:spcAft>
                <a:spcPts val="0"/>
              </a:spcAft>
            </a:pPr>
            <a:r>
              <a:rPr lang="en-US" sz="1800" b="1" i="0" u="none" strike="noStrike" baseline="0" dirty="0">
                <a:solidFill>
                  <a:srgbClr val="000000"/>
                </a:solidFill>
                <a:latin typeface="Myriad Pro"/>
              </a:rPr>
              <a:t>FIGURE 2.4 </a:t>
            </a:r>
            <a:r>
              <a:rPr lang="en-US" sz="1800" b="0" i="0" u="none" strike="noStrike" baseline="0" dirty="0">
                <a:solidFill>
                  <a:srgbClr val="000000"/>
                </a:solidFill>
                <a:latin typeface="Myriad Pro"/>
              </a:rPr>
              <a:t>Example of jagged lines. Ernst Ludwig Kirchner, </a:t>
            </a:r>
            <a:r>
              <a:rPr lang="en-US" sz="1800" b="0" i="1" u="none" strike="noStrike" baseline="0" dirty="0" err="1">
                <a:solidFill>
                  <a:srgbClr val="000000"/>
                </a:solidFill>
                <a:latin typeface="Myriad Pro"/>
              </a:rPr>
              <a:t>Gewecke</a:t>
            </a:r>
            <a:r>
              <a:rPr lang="en-US" sz="1800" b="0" i="1" u="none" strike="noStrike" baseline="0" dirty="0">
                <a:solidFill>
                  <a:srgbClr val="000000"/>
                </a:solidFill>
                <a:latin typeface="Myriad Pro"/>
              </a:rPr>
              <a:t> and Erna (</a:t>
            </a:r>
            <a:r>
              <a:rPr lang="en-US" sz="1800" b="0" i="1" u="none" strike="noStrike" baseline="0" dirty="0" err="1">
                <a:solidFill>
                  <a:srgbClr val="000000"/>
                </a:solidFill>
                <a:latin typeface="Myriad Pro"/>
              </a:rPr>
              <a:t>Gewecke</a:t>
            </a:r>
            <a:r>
              <a:rPr lang="en-US" sz="1800" b="0" i="1" u="none" strike="noStrike" baseline="0" dirty="0">
                <a:solidFill>
                  <a:srgbClr val="000000"/>
                </a:solidFill>
                <a:latin typeface="Myriad Pro"/>
              </a:rPr>
              <a:t> und Erna)</a:t>
            </a:r>
            <a:r>
              <a:rPr lang="en-US" sz="1800" b="0" i="0" u="none" strike="noStrike" baseline="0" dirty="0">
                <a:solidFill>
                  <a:srgbClr val="000000"/>
                </a:solidFill>
                <a:latin typeface="Myriad Pro"/>
              </a:rPr>
              <a:t>, 1913. </a:t>
            </a:r>
            <a:r>
              <a:rPr lang="en-US" sz="1800" b="0" i="0" u="none" strike="noStrike" baseline="0" dirty="0" err="1">
                <a:solidFill>
                  <a:srgbClr val="000000"/>
                </a:solidFill>
                <a:latin typeface="Myriad Pro"/>
              </a:rPr>
              <a:t>Drypoint</a:t>
            </a:r>
            <a:r>
              <a:rPr lang="en-US" sz="1800" b="0" i="0" u="none" strike="noStrike" baseline="0" dirty="0">
                <a:solidFill>
                  <a:srgbClr val="000000"/>
                </a:solidFill>
                <a:latin typeface="Myriad Pro"/>
              </a:rPr>
              <a:t>, 10.06 × 8.19 in. The Museum of Modern Art, New York.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292872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2.5 </a:t>
            </a:r>
            <a:r>
              <a:rPr lang="en-US" sz="1800" b="0" i="0" u="none" strike="noStrike" baseline="0" dirty="0">
                <a:solidFill>
                  <a:srgbClr val="000000"/>
                </a:solidFill>
                <a:latin typeface="Myriad Pro"/>
              </a:rPr>
              <a:t>Example of curvilinear line. Giovanni Andrea Ansaldo, </a:t>
            </a:r>
            <a:r>
              <a:rPr lang="en-US" sz="1800" b="0" i="1" u="none" strike="noStrike" baseline="0" dirty="0">
                <a:solidFill>
                  <a:srgbClr val="000000"/>
                </a:solidFill>
                <a:latin typeface="Myriad Pro"/>
              </a:rPr>
              <a:t>Soldiers Fighting</a:t>
            </a:r>
            <a:r>
              <a:rPr lang="en-US" sz="1800" b="0" i="0" u="none" strike="noStrike" baseline="0" dirty="0">
                <a:solidFill>
                  <a:srgbClr val="000000"/>
                </a:solidFill>
                <a:latin typeface="Myriad Pro"/>
              </a:rPr>
              <a:t>, ca. 1584–1638. Pen and brown ink over black chalk on laid paper, 7.25 × 11 in. Joseph F. </a:t>
            </a:r>
            <a:r>
              <a:rPr lang="en-US" sz="1800" b="0" i="0" u="none" strike="noStrike" baseline="0" dirty="0" err="1">
                <a:solidFill>
                  <a:srgbClr val="000000"/>
                </a:solidFill>
                <a:latin typeface="Myriad Pro"/>
              </a:rPr>
              <a:t>McCrindle</a:t>
            </a:r>
            <a:r>
              <a:rPr lang="en-US" sz="1800" b="0" i="0" u="none" strike="noStrike" baseline="0" dirty="0">
                <a:solidFill>
                  <a:srgbClr val="000000"/>
                </a:solidFill>
                <a:latin typeface="Myriad Pro"/>
              </a:rPr>
              <a:t> Collection, National Gallery of Art, Washington, DC.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2.6 </a:t>
            </a:r>
            <a:r>
              <a:rPr lang="en-US" sz="1800" b="0" i="0" u="none" strike="noStrike" baseline="0" dirty="0">
                <a:solidFill>
                  <a:srgbClr val="000000"/>
                </a:solidFill>
                <a:latin typeface="Myriad Pro"/>
              </a:rPr>
              <a:t>Linda </a:t>
            </a:r>
            <a:r>
              <a:rPr lang="en-US" sz="1800" b="0" i="0" u="none" strike="noStrike" baseline="0" dirty="0" err="1">
                <a:solidFill>
                  <a:srgbClr val="000000"/>
                </a:solidFill>
                <a:latin typeface="Myriad Pro"/>
              </a:rPr>
              <a:t>Haukaas</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Horse Nation</a:t>
            </a:r>
            <a:r>
              <a:rPr lang="en-US" sz="1800" b="0" i="0" u="none" strike="noStrike" baseline="0" dirty="0">
                <a:solidFill>
                  <a:srgbClr val="000000"/>
                </a:solidFill>
                <a:latin typeface="Myriad Pro"/>
              </a:rPr>
              <a:t>, 2010. Colored pencil and ink on late 1916 ledger paper, 11.5 × 17.6 in. Brooklyn Museum of Art, New York. </a:t>
            </a:r>
            <a:endParaRPr lang="en-US" sz="1800" dirty="0">
              <a:solidFill>
                <a:srgbClr val="44546A"/>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52749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i="0" u="none" strike="noStrike" baseline="0" dirty="0">
                <a:solidFill>
                  <a:srgbClr val="000000"/>
                </a:solidFill>
                <a:latin typeface="Myriad Pro"/>
              </a:rPr>
              <a:t>FIGURE 2.7 </a:t>
            </a:r>
            <a:r>
              <a:rPr lang="en-US" sz="1800" b="0" i="0" u="none" strike="noStrike" baseline="0" dirty="0">
                <a:solidFill>
                  <a:srgbClr val="000000"/>
                </a:solidFill>
                <a:latin typeface="Myriad Pro"/>
              </a:rPr>
              <a:t>Mary Stevenson Cassatt, </a:t>
            </a:r>
            <a:r>
              <a:rPr lang="en-US" sz="1800" b="0" i="1" u="none" strike="noStrike" baseline="0" dirty="0">
                <a:solidFill>
                  <a:srgbClr val="000000"/>
                </a:solidFill>
                <a:latin typeface="Myriad Pro"/>
              </a:rPr>
              <a:t>In the Loge</a:t>
            </a:r>
            <a:r>
              <a:rPr lang="en-US" sz="1800" b="0" i="0" u="none" strike="noStrike" baseline="0" dirty="0">
                <a:solidFill>
                  <a:srgbClr val="000000"/>
                </a:solidFill>
                <a:latin typeface="Myriad Pro"/>
              </a:rPr>
              <a:t>, 1878. Oil on canvas, 32 × 26 in. Museum of Fine Arts, Boston, Massachusetts.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275237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2.8 </a:t>
            </a:r>
            <a:r>
              <a:rPr lang="en-US" sz="1800" b="0" i="0" u="none" strike="noStrike" baseline="0" dirty="0">
                <a:solidFill>
                  <a:srgbClr val="000000"/>
                </a:solidFill>
                <a:latin typeface="Myriad Pro"/>
              </a:rPr>
              <a:t>Example of how value and color create the illusion of three-dimensional space. Hand-drawn circle beside a values sphere (graphite on paper, 2016) and painting of an apple (</a:t>
            </a:r>
            <a:r>
              <a:rPr lang="en-US" sz="1800" b="0" i="1" u="none" strike="noStrike" baseline="0" dirty="0">
                <a:solidFill>
                  <a:srgbClr val="000000"/>
                </a:solidFill>
                <a:latin typeface="Myriad Pro"/>
              </a:rPr>
              <a:t>Apple Against Pink</a:t>
            </a:r>
            <a:r>
              <a:rPr lang="en-US" sz="1800" b="0" i="0" u="none" strike="noStrike" baseline="0" dirty="0">
                <a:solidFill>
                  <a:srgbClr val="000000"/>
                </a:solidFill>
                <a:latin typeface="Myriad Pro"/>
              </a:rPr>
              <a:t>, 2016. Oil on canvas, 6 × 6 in.). Artwork courtesy of Marlene Lee.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150957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2.9 </a:t>
            </a:r>
            <a:r>
              <a:rPr lang="en-US" sz="1800" b="0" i="0" u="none" strike="noStrike" baseline="0" dirty="0">
                <a:solidFill>
                  <a:srgbClr val="000000"/>
                </a:solidFill>
                <a:latin typeface="Myriad Pro"/>
              </a:rPr>
              <a:t>Four-Legged Jar, Heian Period (794–1185 CE), ninth century. Stoneware with green glaze and relief decoration (</a:t>
            </a:r>
            <a:r>
              <a:rPr lang="en-US" sz="1800" b="0" i="0" u="none" strike="noStrike" baseline="0" dirty="0" err="1">
                <a:solidFill>
                  <a:srgbClr val="000000"/>
                </a:solidFill>
                <a:latin typeface="Myriad Pro"/>
              </a:rPr>
              <a:t>Sanage</a:t>
            </a:r>
            <a:r>
              <a:rPr lang="en-US" sz="1800" b="0" i="0" u="none" strike="noStrike" baseline="0" dirty="0">
                <a:solidFill>
                  <a:srgbClr val="000000"/>
                </a:solidFill>
                <a:latin typeface="Myriad Pro"/>
              </a:rPr>
              <a:t> ware), 7.31 × 8.75 in. The Metropolitan Museum of Art, New York.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339903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2.10 </a:t>
            </a:r>
            <a:r>
              <a:rPr lang="en-US" sz="1800" b="0" i="0" u="none" strike="noStrike" baseline="0" dirty="0">
                <a:solidFill>
                  <a:srgbClr val="000000"/>
                </a:solidFill>
                <a:latin typeface="Myriad Pro"/>
              </a:rPr>
              <a:t>Brian </a:t>
            </a:r>
            <a:r>
              <a:rPr lang="en-US" sz="1800" b="0" i="0" u="none" strike="noStrike" baseline="0" dirty="0" err="1">
                <a:solidFill>
                  <a:srgbClr val="000000"/>
                </a:solidFill>
                <a:latin typeface="Myriad Pro"/>
              </a:rPr>
              <a:t>Caponi</a:t>
            </a:r>
            <a:r>
              <a:rPr lang="en-US" sz="1800" b="0" i="0" u="none" strike="noStrike" baseline="0" dirty="0">
                <a:solidFill>
                  <a:srgbClr val="000000"/>
                </a:solidFill>
                <a:latin typeface="Myriad Pro"/>
              </a:rPr>
              <a:t>, detail of </a:t>
            </a:r>
            <a:r>
              <a:rPr lang="en-US" sz="1800" b="0" i="1" u="none" strike="noStrike" baseline="0" dirty="0">
                <a:solidFill>
                  <a:srgbClr val="000000"/>
                </a:solidFill>
                <a:latin typeface="Myriad Pro"/>
              </a:rPr>
              <a:t>Without Organs</a:t>
            </a:r>
            <a:r>
              <a:rPr lang="en-US" sz="1800" b="0" i="0" u="none" strike="noStrike" baseline="0" dirty="0">
                <a:solidFill>
                  <a:srgbClr val="000000"/>
                </a:solidFill>
                <a:latin typeface="Myriad Pro"/>
              </a:rPr>
              <a:t>, 2013. Porcelain, artist’s hair, altered found cardboard boxes, found mirror, digital print, incense, paper, graphite, borrowed coat, video monitor with ten-minute loop. Central Academy of Fine Arts, Gallery 8, Beijing, China. </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3856467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76152"/>
            <a:ext cx="2505812" cy="881848"/>
          </a:xfrm>
          <a:prstGeom prst="rect">
            <a:avLst/>
          </a:prstGeom>
        </p:spPr>
      </p:pic>
    </p:spTree>
    <p:extLst>
      <p:ext uri="{BB962C8B-B14F-4D97-AF65-F5344CB8AC3E}">
        <p14:creationId xmlns:p14="http://schemas.microsoft.com/office/powerpoint/2010/main" val="410296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325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268129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r>
              <a:rPr lang="en-US"/>
              <a:t>Click icon to add table</a:t>
            </a:r>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7988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i="1"/>
            </a:lvl1pPr>
          </a:lstStyle>
          <a:p>
            <a:r>
              <a:rPr lang="en-US" dirty="0"/>
              <a:t>Title</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Tree>
    <p:extLst>
      <p:ext uri="{BB962C8B-B14F-4D97-AF65-F5344CB8AC3E}">
        <p14:creationId xmlns:p14="http://schemas.microsoft.com/office/powerpoint/2010/main" val="375106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CEAED55-5527-4FC3-B0D9-1BC4E0FB944D}" type="datetimeFigureOut">
              <a:rPr lang="en-US" smtClean="0"/>
              <a:t>12/17/2021</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048496" y="6356351"/>
            <a:ext cx="28448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356478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600201"/>
            <a:ext cx="1097280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43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r>
              <a:rPr lang="en-US"/>
              <a:t>Click icon to add picture</a:t>
            </a:r>
          </a:p>
        </p:txBody>
      </p:sp>
    </p:spTree>
    <p:extLst>
      <p:ext uri="{BB962C8B-B14F-4D97-AF65-F5344CB8AC3E}">
        <p14:creationId xmlns:p14="http://schemas.microsoft.com/office/powerpoint/2010/main" val="2470460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r>
              <a:rPr lang="en-US"/>
              <a:t>Click icon to add table</a:t>
            </a:r>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18686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11868074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49" r:id="rId5"/>
    <p:sldLayoutId id="2147483669" r:id="rId6"/>
    <p:sldLayoutId id="2147483660" r:id="rId7"/>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114395812"/>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hyperlink" Target="https://iws.oupsupport.com/video/access/content/chemeketa1e-student-resources/chemeketa1e-art-in-process-video-colo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586409"/>
            <a:ext cx="11317356" cy="566530"/>
          </a:xfrm>
        </p:spPr>
        <p:txBody>
          <a:bodyPr>
            <a:noAutofit/>
          </a:bodyPr>
          <a:lstStyle/>
          <a:p>
            <a:r>
              <a:rPr lang="en-US"/>
              <a:t>Art for Everyone</a:t>
            </a:r>
            <a:endParaRPr lang="en-US" dirty="0"/>
          </a:p>
        </p:txBody>
      </p:sp>
      <p:sp>
        <p:nvSpPr>
          <p:cNvPr id="4" name="Text Placeholder 3"/>
          <p:cNvSpPr>
            <a:spLocks noGrp="1"/>
          </p:cNvSpPr>
          <p:nvPr>
            <p:ph type="body" sz="quarter" idx="11"/>
          </p:nvPr>
        </p:nvSpPr>
        <p:spPr>
          <a:xfrm>
            <a:off x="450851" y="1152525"/>
            <a:ext cx="11317816" cy="477838"/>
          </a:xfrm>
        </p:spPr>
        <p:txBody>
          <a:bodyPr/>
          <a:lstStyle/>
          <a:p>
            <a:r>
              <a:rPr lang="en-US"/>
              <a:t>by the Chemeketa Community College Art Faculty</a:t>
            </a:r>
            <a:endParaRPr lang="en-US" dirty="0"/>
          </a:p>
        </p:txBody>
      </p:sp>
      <p:sp>
        <p:nvSpPr>
          <p:cNvPr id="6" name="Title 1">
            <a:extLst>
              <a:ext uri="{FF2B5EF4-FFF2-40B4-BE49-F238E27FC236}">
                <a16:creationId xmlns:a16="http://schemas.microsoft.com/office/drawing/2014/main" id="{C53AAC6E-505E-4409-9F92-4FB53D271209}"/>
              </a:ext>
            </a:extLst>
          </p:cNvPr>
          <p:cNvSpPr txBox="1">
            <a:spLocks/>
          </p:cNvSpPr>
          <p:nvPr/>
        </p:nvSpPr>
        <p:spPr>
          <a:xfrm>
            <a:off x="2503092" y="1624785"/>
            <a:ext cx="7185817" cy="897083"/>
          </a:xfrm>
          <a:prstGeom prst="rect">
            <a:avLst/>
          </a:prstGeom>
        </p:spPr>
        <p:txBody>
          <a:bodyPr vert="horz" lIns="91440" tIns="45720" rIns="91440" bIns="45720" rtlCol="0" anchor="t">
            <a:noAutofit/>
          </a:bodyPr>
          <a:lstStyle>
            <a:lvl1pPr algn="ctr" defTabSz="457200" rtl="0" eaLnBrk="1" latinLnBrk="0" hangingPunct="1">
              <a:spcBef>
                <a:spcPct val="0"/>
              </a:spcBef>
              <a:buNone/>
              <a:defRPr sz="3600" i="1" kern="1200">
                <a:solidFill>
                  <a:schemeClr val="tx1"/>
                </a:solidFill>
                <a:latin typeface="+mj-lt"/>
                <a:ea typeface="+mj-ea"/>
                <a:cs typeface="+mj-cs"/>
              </a:defRPr>
            </a:lvl1pPr>
          </a:lstStyle>
          <a:p>
            <a:r>
              <a:rPr lang="en-US" sz="4400" i="0" dirty="0">
                <a:solidFill>
                  <a:schemeClr val="tx2"/>
                </a:solidFill>
              </a:rPr>
              <a:t>Chapter 2: Formal Elements</a:t>
            </a:r>
          </a:p>
        </p:txBody>
      </p:sp>
      <p:pic>
        <p:nvPicPr>
          <p:cNvPr id="5" name="Picture 4" descr="Cover image for Art for Everyone">
            <a:extLst>
              <a:ext uri="{FF2B5EF4-FFF2-40B4-BE49-F238E27FC236}">
                <a16:creationId xmlns:a16="http://schemas.microsoft.com/office/drawing/2014/main" id="{D71BAEA5-29C3-4B0F-895A-1261EB44F9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2327" y="2521868"/>
            <a:ext cx="3087345" cy="3998000"/>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1438-432E-4EB1-8005-F1AA0C5D0CB8}"/>
              </a:ext>
            </a:extLst>
          </p:cNvPr>
          <p:cNvSpPr>
            <a:spLocks noGrp="1"/>
          </p:cNvSpPr>
          <p:nvPr>
            <p:ph type="title"/>
          </p:nvPr>
        </p:nvSpPr>
        <p:spPr/>
        <p:txBody>
          <a:bodyPr/>
          <a:lstStyle/>
          <a:p>
            <a:r>
              <a:rPr lang="en-US" dirty="0"/>
              <a:t>Expressive Lines</a:t>
            </a:r>
            <a:r>
              <a:rPr lang="en-US" sz="1200" dirty="0">
                <a:solidFill>
                  <a:srgbClr val="1F497D"/>
                </a:solidFill>
              </a:rPr>
              <a:t>     (2 of 3)</a:t>
            </a:r>
            <a:endParaRPr lang="en-US" dirty="0"/>
          </a:p>
        </p:txBody>
      </p:sp>
      <p:pic>
        <p:nvPicPr>
          <p:cNvPr id="4" name="Picture 3" descr="A human body stands. The head is made up of a tower shape. The body is made up of a sequence of transparent cubes of different sizes on top of each other. There are 3 sets of hands. ">
            <a:extLst>
              <a:ext uri="{FF2B5EF4-FFF2-40B4-BE49-F238E27FC236}">
                <a16:creationId xmlns:a16="http://schemas.microsoft.com/office/drawing/2014/main" id="{9483A68B-6F47-419B-8AD9-B19B52191F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8330" y="1459252"/>
            <a:ext cx="2715151" cy="4361688"/>
          </a:xfrm>
          <a:prstGeom prst="rect">
            <a:avLst/>
          </a:prstGeom>
        </p:spPr>
      </p:pic>
      <p:sp>
        <p:nvSpPr>
          <p:cNvPr id="8" name="TextBox 7">
            <a:extLst>
              <a:ext uri="{FF2B5EF4-FFF2-40B4-BE49-F238E27FC236}">
                <a16:creationId xmlns:a16="http://schemas.microsoft.com/office/drawing/2014/main" id="{EFA69417-A885-4C43-9AE1-72D8CFE62675}"/>
              </a:ext>
            </a:extLst>
          </p:cNvPr>
          <p:cNvSpPr txBox="1"/>
          <p:nvPr/>
        </p:nvSpPr>
        <p:spPr>
          <a:xfrm>
            <a:off x="2574793" y="5862554"/>
            <a:ext cx="3302226" cy="923330"/>
          </a:xfrm>
          <a:prstGeom prst="rect">
            <a:avLst/>
          </a:prstGeom>
          <a:noFill/>
        </p:spPr>
        <p:txBody>
          <a:bodyPr wrap="square">
            <a:spAutoFit/>
          </a:bodyPr>
          <a:lstStyle/>
          <a:p>
            <a:pPr algn="ctr"/>
            <a:r>
              <a:rPr lang="en-US" dirty="0"/>
              <a:t>Figure 2.3. Example of rectilinear and geometric line. Andrew Myers, </a:t>
            </a:r>
            <a:r>
              <a:rPr lang="en-US" i="1" dirty="0"/>
              <a:t>Stack #1</a:t>
            </a:r>
            <a:r>
              <a:rPr lang="en-US" dirty="0"/>
              <a:t>, 2013. </a:t>
            </a:r>
          </a:p>
        </p:txBody>
      </p:sp>
      <p:pic>
        <p:nvPicPr>
          <p:cNvPr id="10" name="Picture 9" descr="The figure of two men who sit near each other is drawn with jagged lines. The jagged lines are used both for the outline and shaded parts. ">
            <a:extLst>
              <a:ext uri="{FF2B5EF4-FFF2-40B4-BE49-F238E27FC236}">
                <a16:creationId xmlns:a16="http://schemas.microsoft.com/office/drawing/2014/main" id="{45E82257-8517-4493-B912-8991D66D83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5473" y="1501311"/>
            <a:ext cx="3574961" cy="4361243"/>
          </a:xfrm>
          <a:prstGeom prst="rect">
            <a:avLst/>
          </a:prstGeom>
        </p:spPr>
      </p:pic>
      <p:sp>
        <p:nvSpPr>
          <p:cNvPr id="9" name="TextBox 8">
            <a:extLst>
              <a:ext uri="{FF2B5EF4-FFF2-40B4-BE49-F238E27FC236}">
                <a16:creationId xmlns:a16="http://schemas.microsoft.com/office/drawing/2014/main" id="{5EC34247-C996-4916-BFCF-D972550EDCB6}"/>
              </a:ext>
            </a:extLst>
          </p:cNvPr>
          <p:cNvSpPr txBox="1"/>
          <p:nvPr/>
        </p:nvSpPr>
        <p:spPr>
          <a:xfrm>
            <a:off x="6097085" y="5862554"/>
            <a:ext cx="3751738" cy="923330"/>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2.4. Example of jagged lines. Ernst Ludwig Kirchner, </a:t>
            </a:r>
            <a:r>
              <a:rPr lang="en-US" i="1" dirty="0" err="1">
                <a:latin typeface="Calibri" panose="020F0502020204030204" pitchFamily="34" charset="0"/>
                <a:ea typeface="Calibri" panose="020F0502020204030204" pitchFamily="34" charset="0"/>
                <a:cs typeface="Mangal" panose="02040503050203030202" pitchFamily="18" charset="0"/>
              </a:rPr>
              <a:t>Gewecke</a:t>
            </a:r>
            <a:r>
              <a:rPr lang="en-US" i="1" dirty="0">
                <a:latin typeface="Calibri" panose="020F0502020204030204" pitchFamily="34" charset="0"/>
                <a:ea typeface="Calibri" panose="020F0502020204030204" pitchFamily="34" charset="0"/>
                <a:cs typeface="Mangal" panose="02040503050203030202" pitchFamily="18" charset="0"/>
              </a:rPr>
              <a:t> and Erna (</a:t>
            </a:r>
            <a:r>
              <a:rPr lang="en-US" i="1" dirty="0" err="1">
                <a:latin typeface="Calibri" panose="020F0502020204030204" pitchFamily="34" charset="0"/>
                <a:ea typeface="Calibri" panose="020F0502020204030204" pitchFamily="34" charset="0"/>
                <a:cs typeface="Mangal" panose="02040503050203030202" pitchFamily="18" charset="0"/>
              </a:rPr>
              <a:t>Gewecke</a:t>
            </a:r>
            <a:r>
              <a:rPr lang="en-US" i="1" dirty="0">
                <a:latin typeface="Calibri" panose="020F0502020204030204" pitchFamily="34" charset="0"/>
                <a:ea typeface="Calibri" panose="020F0502020204030204" pitchFamily="34" charset="0"/>
                <a:cs typeface="Mangal" panose="02040503050203030202" pitchFamily="18" charset="0"/>
              </a:rPr>
              <a:t> und Erna)</a:t>
            </a:r>
            <a:r>
              <a:rPr lang="en-US" dirty="0">
                <a:latin typeface="Calibri" panose="020F0502020204030204" pitchFamily="34" charset="0"/>
                <a:ea typeface="Calibri" panose="020F0502020204030204" pitchFamily="34" charset="0"/>
                <a:cs typeface="Mangal" panose="02040503050203030202" pitchFamily="18" charset="0"/>
              </a:rPr>
              <a:t>, 1913. </a:t>
            </a:r>
            <a:endParaRPr lang="en-US" dirty="0"/>
          </a:p>
        </p:txBody>
      </p:sp>
    </p:spTree>
    <p:extLst>
      <p:ext uri="{BB962C8B-B14F-4D97-AF65-F5344CB8AC3E}">
        <p14:creationId xmlns:p14="http://schemas.microsoft.com/office/powerpoint/2010/main" val="258025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C4E200F-591C-44FA-9AEC-6338EC829340}"/>
              </a:ext>
            </a:extLst>
          </p:cNvPr>
          <p:cNvSpPr>
            <a:spLocks noGrp="1"/>
          </p:cNvSpPr>
          <p:nvPr>
            <p:ph type="title"/>
          </p:nvPr>
        </p:nvSpPr>
        <p:spPr/>
        <p:txBody>
          <a:bodyPr/>
          <a:lstStyle/>
          <a:p>
            <a:r>
              <a:rPr lang="en-US" dirty="0"/>
              <a:t>Expressive Lines</a:t>
            </a:r>
            <a:r>
              <a:rPr lang="en-US" sz="1200" dirty="0">
                <a:solidFill>
                  <a:srgbClr val="1F497D"/>
                </a:solidFill>
              </a:rPr>
              <a:t>     (3 of 3)</a:t>
            </a:r>
            <a:endParaRPr lang="en-US" dirty="0"/>
          </a:p>
        </p:txBody>
      </p:sp>
      <p:pic>
        <p:nvPicPr>
          <p:cNvPr id="3" name="Picture 2" descr="Men hold swords and shields and fight on the ground and on horses. ">
            <a:extLst>
              <a:ext uri="{FF2B5EF4-FFF2-40B4-BE49-F238E27FC236}">
                <a16:creationId xmlns:a16="http://schemas.microsoft.com/office/drawing/2014/main" id="{726C89D7-F2BC-4337-A387-0EC4512792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758" y="1623317"/>
            <a:ext cx="5407289" cy="3580977"/>
          </a:xfrm>
          <a:prstGeom prst="rect">
            <a:avLst/>
          </a:prstGeom>
        </p:spPr>
      </p:pic>
      <p:sp>
        <p:nvSpPr>
          <p:cNvPr id="9" name="TextBox 8">
            <a:extLst>
              <a:ext uri="{FF2B5EF4-FFF2-40B4-BE49-F238E27FC236}">
                <a16:creationId xmlns:a16="http://schemas.microsoft.com/office/drawing/2014/main" id="{EEE062DA-F8F0-40D9-9F48-A074E6793908}"/>
              </a:ext>
            </a:extLst>
          </p:cNvPr>
          <p:cNvSpPr txBox="1"/>
          <p:nvPr/>
        </p:nvSpPr>
        <p:spPr>
          <a:xfrm>
            <a:off x="484759" y="5204294"/>
            <a:ext cx="5407288"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2.5. Example of curvilinear line. Giovanni Andrea Ansaldo, </a:t>
            </a:r>
            <a:r>
              <a:rPr lang="en-US" i="1" dirty="0">
                <a:latin typeface="Calibri" panose="020F0502020204030204" pitchFamily="34" charset="0"/>
                <a:ea typeface="Calibri" panose="020F0502020204030204" pitchFamily="34" charset="0"/>
                <a:cs typeface="Mangal" panose="02040503050203030202" pitchFamily="18" charset="0"/>
              </a:rPr>
              <a:t>Soldiers Fighting</a:t>
            </a:r>
            <a:r>
              <a:rPr lang="en-US" dirty="0">
                <a:latin typeface="Calibri" panose="020F0502020204030204" pitchFamily="34" charset="0"/>
                <a:ea typeface="Calibri" panose="020F0502020204030204" pitchFamily="34" charset="0"/>
                <a:cs typeface="Mangal" panose="02040503050203030202" pitchFamily="18" charset="0"/>
              </a:rPr>
              <a:t>, ca. 1584–1638. </a:t>
            </a:r>
            <a:endParaRPr lang="en-US" dirty="0"/>
          </a:p>
        </p:txBody>
      </p:sp>
      <p:pic>
        <p:nvPicPr>
          <p:cNvPr id="5" name="Picture 4" descr="Four women stand showing their backs. Each of them wears long dresses with colorful designs of men with horses on the skirts and jackets. Behind them are paintings of four horses that stand one behind the other. ">
            <a:extLst>
              <a:ext uri="{FF2B5EF4-FFF2-40B4-BE49-F238E27FC236}">
                <a16:creationId xmlns:a16="http://schemas.microsoft.com/office/drawing/2014/main" id="{E3B65A9C-EA98-4513-861C-0FA175CABB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9955" y="1636776"/>
            <a:ext cx="5399004" cy="3584448"/>
          </a:xfrm>
          <a:prstGeom prst="rect">
            <a:avLst/>
          </a:prstGeom>
        </p:spPr>
      </p:pic>
      <p:sp>
        <p:nvSpPr>
          <p:cNvPr id="11" name="TextBox 10">
            <a:extLst>
              <a:ext uri="{FF2B5EF4-FFF2-40B4-BE49-F238E27FC236}">
                <a16:creationId xmlns:a16="http://schemas.microsoft.com/office/drawing/2014/main" id="{5C08C26A-B043-4E19-A877-2177351CC58A}"/>
              </a:ext>
            </a:extLst>
          </p:cNvPr>
          <p:cNvSpPr txBox="1"/>
          <p:nvPr/>
        </p:nvSpPr>
        <p:spPr>
          <a:xfrm>
            <a:off x="6299955" y="5199263"/>
            <a:ext cx="5399004" cy="646331"/>
          </a:xfrm>
          <a:prstGeom prst="rect">
            <a:avLst/>
          </a:prstGeom>
          <a:noFill/>
        </p:spPr>
        <p:txBody>
          <a:bodyPr wrap="square">
            <a:spAutoFit/>
          </a:bodyPr>
          <a:lstStyle/>
          <a:p>
            <a:pPr algn="ctr"/>
            <a:r>
              <a:rPr lang="fr-FR" dirty="0"/>
              <a:t>Figure 2.6. Example of </a:t>
            </a:r>
            <a:r>
              <a:rPr lang="en-US" dirty="0"/>
              <a:t>contour and cross contour lines. </a:t>
            </a:r>
            <a:r>
              <a:rPr lang="fr-FR" dirty="0"/>
              <a:t>Linda Haukaas, </a:t>
            </a:r>
            <a:r>
              <a:rPr lang="fr-FR" i="1" dirty="0"/>
              <a:t>Horse Nation</a:t>
            </a:r>
            <a:r>
              <a:rPr lang="fr-FR" dirty="0"/>
              <a:t>, 2010. </a:t>
            </a:r>
            <a:endParaRPr lang="en-US" dirty="0"/>
          </a:p>
        </p:txBody>
      </p:sp>
    </p:spTree>
    <p:extLst>
      <p:ext uri="{BB962C8B-B14F-4D97-AF65-F5344CB8AC3E}">
        <p14:creationId xmlns:p14="http://schemas.microsoft.com/office/powerpoint/2010/main" val="3065407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5617AA-18A0-47B8-9CB0-517E1DE869D3}"/>
              </a:ext>
            </a:extLst>
          </p:cNvPr>
          <p:cNvSpPr>
            <a:spLocks noGrp="1"/>
          </p:cNvSpPr>
          <p:nvPr>
            <p:ph type="title"/>
          </p:nvPr>
        </p:nvSpPr>
        <p:spPr/>
        <p:txBody>
          <a:bodyPr>
            <a:normAutofit fontScale="90000"/>
          </a:bodyPr>
          <a:lstStyle/>
          <a:p>
            <a:r>
              <a:rPr lang="en-US" dirty="0"/>
              <a:t>Close Examination: </a:t>
            </a:r>
            <a:br>
              <a:rPr lang="en-US" dirty="0"/>
            </a:br>
            <a:r>
              <a:rPr lang="en-US" dirty="0"/>
              <a:t>Line in Mary Cassatt’s </a:t>
            </a:r>
            <a:r>
              <a:rPr lang="en-US" i="1" dirty="0"/>
              <a:t>In the Loge</a:t>
            </a:r>
            <a:r>
              <a:rPr lang="en-US" sz="1200" i="1" dirty="0"/>
              <a:t>     </a:t>
            </a:r>
            <a:r>
              <a:rPr lang="en-US" sz="1200" dirty="0">
                <a:solidFill>
                  <a:srgbClr val="1F497D"/>
                </a:solidFill>
              </a:rPr>
              <a:t>(1 of 2)</a:t>
            </a:r>
            <a:endParaRPr lang="en-US" dirty="0"/>
          </a:p>
        </p:txBody>
      </p:sp>
      <p:pic>
        <p:nvPicPr>
          <p:cNvPr id="3" name="Picture 2" descr="In an auditorium, a woman sits on a balcony at the top and looks at the stage with binoculars. Other men and women sit in the other balconies. ">
            <a:extLst>
              <a:ext uri="{FF2B5EF4-FFF2-40B4-BE49-F238E27FC236}">
                <a16:creationId xmlns:a16="http://schemas.microsoft.com/office/drawing/2014/main" id="{6E695DC1-F67B-4727-958A-2C783C99FD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9854" y="1433037"/>
            <a:ext cx="4098800" cy="5150325"/>
          </a:xfrm>
          <a:prstGeom prst="rect">
            <a:avLst/>
          </a:prstGeom>
        </p:spPr>
      </p:pic>
      <p:sp>
        <p:nvSpPr>
          <p:cNvPr id="6" name="TextBox 5">
            <a:extLst>
              <a:ext uri="{FF2B5EF4-FFF2-40B4-BE49-F238E27FC236}">
                <a16:creationId xmlns:a16="http://schemas.microsoft.com/office/drawing/2014/main" id="{BCACBB56-4764-425E-BA39-2453C3025334}"/>
              </a:ext>
            </a:extLst>
          </p:cNvPr>
          <p:cNvSpPr txBox="1"/>
          <p:nvPr/>
        </p:nvSpPr>
        <p:spPr>
          <a:xfrm>
            <a:off x="8158654" y="5937031"/>
            <a:ext cx="3219850" cy="646331"/>
          </a:xfrm>
          <a:prstGeom prst="rect">
            <a:avLst/>
          </a:prstGeom>
          <a:noFill/>
        </p:spPr>
        <p:txBody>
          <a:bodyPr wrap="square">
            <a:spAutoFit/>
          </a:bodyPr>
          <a:lstStyle/>
          <a:p>
            <a:r>
              <a:rPr lang="en-US" dirty="0"/>
              <a:t>Figure 2.7. Mary Cassatt,</a:t>
            </a:r>
          </a:p>
          <a:p>
            <a:r>
              <a:rPr lang="en-US" i="1" dirty="0"/>
              <a:t>In the Loge</a:t>
            </a:r>
            <a:r>
              <a:rPr lang="en-US" dirty="0"/>
              <a:t>, 1878. </a:t>
            </a:r>
          </a:p>
        </p:txBody>
      </p:sp>
    </p:spTree>
    <p:extLst>
      <p:ext uri="{BB962C8B-B14F-4D97-AF65-F5344CB8AC3E}">
        <p14:creationId xmlns:p14="http://schemas.microsoft.com/office/powerpoint/2010/main" val="427356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5641-1CE6-4A7F-A87F-6AC43BB2B1AA}"/>
              </a:ext>
            </a:extLst>
          </p:cNvPr>
          <p:cNvSpPr>
            <a:spLocks noGrp="1"/>
          </p:cNvSpPr>
          <p:nvPr>
            <p:ph type="title"/>
          </p:nvPr>
        </p:nvSpPr>
        <p:spPr>
          <a:xfrm>
            <a:off x="609600" y="274638"/>
            <a:ext cx="10972800" cy="1143000"/>
          </a:xfrm>
        </p:spPr>
        <p:txBody>
          <a:bodyPr>
            <a:normAutofit fontScale="90000"/>
          </a:bodyPr>
          <a:lstStyle/>
          <a:p>
            <a:r>
              <a:rPr lang="en-US" dirty="0"/>
              <a:t>Close Examination: </a:t>
            </a:r>
            <a:br>
              <a:rPr lang="en-US" dirty="0"/>
            </a:br>
            <a:r>
              <a:rPr lang="en-US" dirty="0"/>
              <a:t>Line in Mary Cassatt’s </a:t>
            </a:r>
            <a:r>
              <a:rPr lang="en-US" i="1" dirty="0"/>
              <a:t>In the Loge</a:t>
            </a:r>
            <a:r>
              <a:rPr lang="en-US" sz="1300" dirty="0"/>
              <a:t>     (2 of 2)</a:t>
            </a:r>
          </a:p>
        </p:txBody>
      </p:sp>
      <p:sp>
        <p:nvSpPr>
          <p:cNvPr id="4" name="Content Placeholder 3">
            <a:extLst>
              <a:ext uri="{FF2B5EF4-FFF2-40B4-BE49-F238E27FC236}">
                <a16:creationId xmlns:a16="http://schemas.microsoft.com/office/drawing/2014/main" id="{8AE8CD81-C967-4842-AE70-0615F6E0BBE2}"/>
              </a:ext>
            </a:extLst>
          </p:cNvPr>
          <p:cNvSpPr>
            <a:spLocks noGrp="1"/>
          </p:cNvSpPr>
          <p:nvPr>
            <p:ph idx="1"/>
          </p:nvPr>
        </p:nvSpPr>
        <p:spPr>
          <a:xfrm>
            <a:off x="609600" y="1600201"/>
            <a:ext cx="10972800" cy="4525963"/>
          </a:xfrm>
        </p:spPr>
        <p:txBody>
          <a:bodyPr>
            <a:normAutofit/>
          </a:bodyPr>
          <a:lstStyle/>
          <a:p>
            <a:r>
              <a:rPr lang="en-US" dirty="0"/>
              <a:t>Actual lines can be found in the</a:t>
            </a:r>
          </a:p>
          <a:p>
            <a:pPr lvl="1"/>
            <a:r>
              <a:rPr lang="en-US" dirty="0"/>
              <a:t>Woman’s elbow and fan</a:t>
            </a:r>
          </a:p>
          <a:p>
            <a:pPr lvl="1"/>
            <a:r>
              <a:rPr lang="en-US" dirty="0"/>
              <a:t>Brushstrokes forming the two balconies</a:t>
            </a:r>
          </a:p>
          <a:p>
            <a:pPr lvl="1"/>
            <a:r>
              <a:rPr lang="en-US" dirty="0"/>
              <a:t>Vertical lines dividing the seated patrons</a:t>
            </a:r>
          </a:p>
          <a:p>
            <a:r>
              <a:rPr lang="en-US" dirty="0"/>
              <a:t>Implied lines can be found in the</a:t>
            </a:r>
          </a:p>
          <a:p>
            <a:pPr lvl="1"/>
            <a:r>
              <a:rPr lang="en-US" dirty="0"/>
              <a:t>Space between the woman and her opera box</a:t>
            </a:r>
          </a:p>
          <a:p>
            <a:pPr lvl="1"/>
            <a:r>
              <a:rPr lang="en-US" dirty="0"/>
              <a:t>Gaze of the woman at the performance</a:t>
            </a:r>
          </a:p>
          <a:p>
            <a:pPr lvl="1"/>
            <a:r>
              <a:rPr lang="en-US" dirty="0"/>
              <a:t>Gaze of the man looking at the woman through his opera glasses</a:t>
            </a:r>
          </a:p>
        </p:txBody>
      </p:sp>
    </p:spTree>
    <p:extLst>
      <p:ext uri="{BB962C8B-B14F-4D97-AF65-F5344CB8AC3E}">
        <p14:creationId xmlns:p14="http://schemas.microsoft.com/office/powerpoint/2010/main" val="1479959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Shape</a:t>
            </a:r>
            <a:r>
              <a:rPr lang="en-US" sz="1200" dirty="0"/>
              <a:t>     (1 of 4)</a:t>
            </a:r>
          </a:p>
        </p:txBody>
      </p:sp>
      <p:sp>
        <p:nvSpPr>
          <p:cNvPr id="3" name="Content Placeholder 2"/>
          <p:cNvSpPr>
            <a:spLocks noGrp="1"/>
          </p:cNvSpPr>
          <p:nvPr>
            <p:ph idx="1"/>
          </p:nvPr>
        </p:nvSpPr>
        <p:spPr>
          <a:xfrm>
            <a:off x="609600" y="1600201"/>
            <a:ext cx="10972800" cy="4525963"/>
          </a:xfrm>
        </p:spPr>
        <p:txBody>
          <a:bodyPr/>
          <a:lstStyle/>
          <a:p>
            <a:r>
              <a:rPr lang="en-GB" dirty="0"/>
              <a:t>We can define </a:t>
            </a:r>
            <a:r>
              <a:rPr lang="en-GB" b="1" dirty="0"/>
              <a:t>shape</a:t>
            </a:r>
            <a:r>
              <a:rPr lang="en-GB" dirty="0"/>
              <a:t> as an enclosed area</a:t>
            </a:r>
            <a:r>
              <a:rPr lang="en-US" dirty="0"/>
              <a:t>.</a:t>
            </a:r>
          </a:p>
          <a:p>
            <a:pPr lvl="1"/>
            <a:r>
              <a:rPr lang="en-GB" dirty="0"/>
              <a:t>Can be created by lines, edges, as well as color, value, or texture changes</a:t>
            </a:r>
          </a:p>
          <a:p>
            <a:pPr lvl="1"/>
            <a:r>
              <a:rPr lang="en-GB" dirty="0"/>
              <a:t>Can be </a:t>
            </a:r>
            <a:r>
              <a:rPr lang="en-GB" b="1" dirty="0"/>
              <a:t>two-dimensional</a:t>
            </a:r>
            <a:r>
              <a:rPr lang="en-GB" dirty="0"/>
              <a:t> (flat) or </a:t>
            </a:r>
            <a:r>
              <a:rPr lang="en-GB" b="1" dirty="0"/>
              <a:t>three-dimensional</a:t>
            </a:r>
            <a:r>
              <a:rPr lang="en-GB" dirty="0"/>
              <a:t> (with height, width, and depth)</a:t>
            </a:r>
            <a:endParaRPr lang="en-US" dirty="0"/>
          </a:p>
        </p:txBody>
      </p:sp>
    </p:spTree>
    <p:extLst>
      <p:ext uri="{BB962C8B-B14F-4D97-AF65-F5344CB8AC3E}">
        <p14:creationId xmlns:p14="http://schemas.microsoft.com/office/powerpoint/2010/main" val="1474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Shape</a:t>
            </a:r>
            <a:r>
              <a:rPr lang="en-US" sz="1200" dirty="0"/>
              <a:t>     (2 of 4)</a:t>
            </a:r>
          </a:p>
        </p:txBody>
      </p:sp>
      <p:sp>
        <p:nvSpPr>
          <p:cNvPr id="3" name="Content Placeholder 2"/>
          <p:cNvSpPr>
            <a:spLocks noGrp="1"/>
          </p:cNvSpPr>
          <p:nvPr>
            <p:ph idx="1"/>
          </p:nvPr>
        </p:nvSpPr>
        <p:spPr>
          <a:xfrm>
            <a:off x="609600" y="1600201"/>
            <a:ext cx="10972800" cy="4525963"/>
          </a:xfrm>
        </p:spPr>
        <p:txBody>
          <a:bodyPr/>
          <a:lstStyle/>
          <a:p>
            <a:r>
              <a:rPr lang="en-US" b="1" dirty="0"/>
              <a:t>Volume</a:t>
            </a:r>
            <a:r>
              <a:rPr lang="en-US" dirty="0"/>
              <a:t> is measured by height, weight, and depth.</a:t>
            </a:r>
          </a:p>
          <a:p>
            <a:pPr lvl="1"/>
            <a:r>
              <a:rPr lang="en-US" dirty="0"/>
              <a:t>Relates to an object’s outer edges or dimensions</a:t>
            </a:r>
            <a:endParaRPr lang="en-GB" dirty="0"/>
          </a:p>
          <a:p>
            <a:pPr lvl="1"/>
            <a:r>
              <a:rPr lang="en-US" dirty="0"/>
              <a:t>Can be implied on a two-dimensional surface through shading</a:t>
            </a:r>
          </a:p>
        </p:txBody>
      </p:sp>
      <p:pic>
        <p:nvPicPr>
          <p:cNvPr id="7" name="Picture 6" descr="A circle outline is shown.">
            <a:extLst>
              <a:ext uri="{FF2B5EF4-FFF2-40B4-BE49-F238E27FC236}">
                <a16:creationId xmlns:a16="http://schemas.microsoft.com/office/drawing/2014/main" id="{B082053D-2D48-424D-9E52-281DAF5E6064}"/>
              </a:ext>
            </a:extLst>
          </p:cNvPr>
          <p:cNvPicPr>
            <a:picLocks noChangeAspect="1"/>
          </p:cNvPicPr>
          <p:nvPr/>
        </p:nvPicPr>
        <p:blipFill>
          <a:blip r:embed="rId3"/>
          <a:stretch>
            <a:fillRect/>
          </a:stretch>
        </p:blipFill>
        <p:spPr>
          <a:xfrm>
            <a:off x="1171096" y="3473412"/>
            <a:ext cx="2072099" cy="2595357"/>
          </a:xfrm>
          <a:prstGeom prst="rect">
            <a:avLst/>
          </a:prstGeom>
        </p:spPr>
      </p:pic>
      <p:pic>
        <p:nvPicPr>
          <p:cNvPr id="9" name="Picture 8" descr="A sphere is shown.">
            <a:extLst>
              <a:ext uri="{FF2B5EF4-FFF2-40B4-BE49-F238E27FC236}">
                <a16:creationId xmlns:a16="http://schemas.microsoft.com/office/drawing/2014/main" id="{8F899BBA-E6CE-4B47-BD1B-91B6E9F2DC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1958" y="3530682"/>
            <a:ext cx="3443887" cy="2595482"/>
          </a:xfrm>
          <a:prstGeom prst="rect">
            <a:avLst/>
          </a:prstGeom>
        </p:spPr>
      </p:pic>
      <p:pic>
        <p:nvPicPr>
          <p:cNvPr id="11" name="Picture 10" descr="A painted apple is shown. ">
            <a:extLst>
              <a:ext uri="{FF2B5EF4-FFF2-40B4-BE49-F238E27FC236}">
                <a16:creationId xmlns:a16="http://schemas.microsoft.com/office/drawing/2014/main" id="{D815DF74-2A5B-42BF-9A09-497B0DC034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47905" y="3530649"/>
            <a:ext cx="2711880" cy="2595357"/>
          </a:xfrm>
          <a:prstGeom prst="rect">
            <a:avLst/>
          </a:prstGeom>
        </p:spPr>
      </p:pic>
      <p:sp>
        <p:nvSpPr>
          <p:cNvPr id="4" name="TextBox 3">
            <a:extLst>
              <a:ext uri="{FF2B5EF4-FFF2-40B4-BE49-F238E27FC236}">
                <a16:creationId xmlns:a16="http://schemas.microsoft.com/office/drawing/2014/main" id="{FF98811E-B8B1-45A8-AFC8-62A35D60ADA0}"/>
              </a:ext>
            </a:extLst>
          </p:cNvPr>
          <p:cNvSpPr txBox="1"/>
          <p:nvPr/>
        </p:nvSpPr>
        <p:spPr>
          <a:xfrm>
            <a:off x="1171097" y="6126164"/>
            <a:ext cx="9688688" cy="646331"/>
          </a:xfrm>
          <a:prstGeom prst="rect">
            <a:avLst/>
          </a:prstGeom>
          <a:noFill/>
        </p:spPr>
        <p:txBody>
          <a:bodyPr wrap="square">
            <a:spAutoFit/>
          </a:bodyPr>
          <a:lstStyle/>
          <a:p>
            <a:pPr algn="ctr"/>
            <a:r>
              <a:rPr lang="en-US" dirty="0"/>
              <a:t>Figure 2.8. Hand-drawn circle beside a values sphere and painting of an apple. Artwork courtesy of Marlene Lee.</a:t>
            </a:r>
          </a:p>
        </p:txBody>
      </p:sp>
    </p:spTree>
    <p:extLst>
      <p:ext uri="{BB962C8B-B14F-4D97-AF65-F5344CB8AC3E}">
        <p14:creationId xmlns:p14="http://schemas.microsoft.com/office/powerpoint/2010/main" val="2912852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Shape</a:t>
            </a:r>
            <a:r>
              <a:rPr lang="en-US" sz="1200" dirty="0"/>
              <a:t>     (3 of 4)</a:t>
            </a:r>
          </a:p>
        </p:txBody>
      </p:sp>
      <p:sp>
        <p:nvSpPr>
          <p:cNvPr id="3" name="Content Placeholder 2"/>
          <p:cNvSpPr>
            <a:spLocks noGrp="1"/>
          </p:cNvSpPr>
          <p:nvPr>
            <p:ph idx="1"/>
          </p:nvPr>
        </p:nvSpPr>
        <p:spPr>
          <a:xfrm>
            <a:off x="609600" y="1600201"/>
            <a:ext cx="10972800" cy="4525963"/>
          </a:xfrm>
        </p:spPr>
        <p:txBody>
          <a:bodyPr/>
          <a:lstStyle/>
          <a:p>
            <a:r>
              <a:rPr lang="en-US" b="1" dirty="0"/>
              <a:t>Mass</a:t>
            </a:r>
            <a:r>
              <a:rPr lang="en-US" dirty="0"/>
              <a:t> is measured by the weight and density of a shape.</a:t>
            </a:r>
          </a:p>
          <a:p>
            <a:pPr lvl="1"/>
            <a:r>
              <a:rPr lang="en-US" dirty="0"/>
              <a:t>If you filled this Japanese Heian jar with plaster, you would refer to the jar’s mass</a:t>
            </a:r>
            <a:endParaRPr lang="en-GB" dirty="0"/>
          </a:p>
        </p:txBody>
      </p:sp>
      <p:pic>
        <p:nvPicPr>
          <p:cNvPr id="5" name="Picture 4" descr="A large four-legged circular jar is shown. ">
            <a:extLst>
              <a:ext uri="{FF2B5EF4-FFF2-40B4-BE49-F238E27FC236}">
                <a16:creationId xmlns:a16="http://schemas.microsoft.com/office/drawing/2014/main" id="{7B711E19-C4B3-4828-9C7C-0422A9C062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3162" y="3383039"/>
            <a:ext cx="4265676" cy="3200323"/>
          </a:xfrm>
          <a:prstGeom prst="rect">
            <a:avLst/>
          </a:prstGeom>
        </p:spPr>
      </p:pic>
      <p:sp>
        <p:nvSpPr>
          <p:cNvPr id="7" name="TextBox 6">
            <a:extLst>
              <a:ext uri="{FF2B5EF4-FFF2-40B4-BE49-F238E27FC236}">
                <a16:creationId xmlns:a16="http://schemas.microsoft.com/office/drawing/2014/main" id="{A3682107-F3D8-44AD-BC6E-23739B74FEA5}"/>
              </a:ext>
            </a:extLst>
          </p:cNvPr>
          <p:cNvSpPr txBox="1"/>
          <p:nvPr/>
        </p:nvSpPr>
        <p:spPr>
          <a:xfrm>
            <a:off x="8228838" y="5660032"/>
            <a:ext cx="3146340" cy="923330"/>
          </a:xfrm>
          <a:prstGeom prst="rect">
            <a:avLst/>
          </a:prstGeom>
          <a:noFill/>
        </p:spPr>
        <p:txBody>
          <a:bodyPr wrap="square">
            <a:spAutoFit/>
          </a:bodyPr>
          <a:lstStyle/>
          <a:p>
            <a:r>
              <a:rPr lang="en-US" dirty="0"/>
              <a:t>Figure 2.9. Four-Legged Jar, Heian Period (794–1185 CE), ninth century. </a:t>
            </a:r>
          </a:p>
        </p:txBody>
      </p:sp>
    </p:spTree>
    <p:extLst>
      <p:ext uri="{BB962C8B-B14F-4D97-AF65-F5344CB8AC3E}">
        <p14:creationId xmlns:p14="http://schemas.microsoft.com/office/powerpoint/2010/main" val="321073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F497D"/>
                </a:solidFill>
              </a:rPr>
              <a:t>Shape</a:t>
            </a:r>
            <a:r>
              <a:rPr lang="en-US" sz="1200" dirty="0">
                <a:solidFill>
                  <a:srgbClr val="1F497D"/>
                </a:solidFill>
              </a:rPr>
              <a:t>     (4 of 4)</a:t>
            </a:r>
            <a:r>
              <a:rPr lang="en-US" sz="1200" i="1" dirty="0">
                <a:solidFill>
                  <a:srgbClr val="1F497D"/>
                </a:solidFill>
              </a:rPr>
              <a:t> </a:t>
            </a:r>
            <a:endParaRPr lang="en-US" dirty="0"/>
          </a:p>
        </p:txBody>
      </p:sp>
      <p:sp>
        <p:nvSpPr>
          <p:cNvPr id="3" name="Content Placeholder 2"/>
          <p:cNvSpPr>
            <a:spLocks noGrp="1"/>
          </p:cNvSpPr>
          <p:nvPr>
            <p:ph idx="1"/>
          </p:nvPr>
        </p:nvSpPr>
        <p:spPr>
          <a:xfrm>
            <a:off x="609600" y="1600201"/>
            <a:ext cx="5093368" cy="4525963"/>
          </a:xfrm>
        </p:spPr>
        <p:txBody>
          <a:bodyPr/>
          <a:lstStyle/>
          <a:p>
            <a:r>
              <a:rPr lang="en-US" dirty="0"/>
              <a:t>Suggested volume can be accomplished by creating physical barriers between the interior and exterior of the art object</a:t>
            </a:r>
            <a:r>
              <a:rPr lang="en-US" b="0" kern="1200" dirty="0">
                <a:effectLst/>
                <a:latin typeface="+mn-lt"/>
                <a:ea typeface="+mj-ea"/>
                <a:cs typeface="+mj-cs"/>
              </a:rPr>
              <a:t>.</a:t>
            </a:r>
          </a:p>
        </p:txBody>
      </p:sp>
      <p:sp>
        <p:nvSpPr>
          <p:cNvPr id="9" name="TextBox 8">
            <a:extLst>
              <a:ext uri="{FF2B5EF4-FFF2-40B4-BE49-F238E27FC236}">
                <a16:creationId xmlns:a16="http://schemas.microsoft.com/office/drawing/2014/main" id="{3F7A83A1-87E1-4325-A44B-445D0A0B3295}"/>
              </a:ext>
            </a:extLst>
          </p:cNvPr>
          <p:cNvSpPr txBox="1"/>
          <p:nvPr/>
        </p:nvSpPr>
        <p:spPr>
          <a:xfrm>
            <a:off x="5938463" y="5616142"/>
            <a:ext cx="6003331" cy="369332"/>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2.10. Brian </a:t>
            </a:r>
            <a:r>
              <a:rPr lang="en-US" dirty="0" err="1">
                <a:latin typeface="Calibri" panose="020F0502020204030204" pitchFamily="34" charset="0"/>
                <a:ea typeface="Calibri" panose="020F0502020204030204" pitchFamily="34" charset="0"/>
                <a:cs typeface="Mangal" panose="02040503050203030202" pitchFamily="18" charset="0"/>
              </a:rPr>
              <a:t>Caponi</a:t>
            </a:r>
            <a:r>
              <a:rPr lang="en-US" dirty="0">
                <a:latin typeface="Calibri" panose="020F0502020204030204" pitchFamily="34" charset="0"/>
                <a:ea typeface="Calibri" panose="020F0502020204030204" pitchFamily="34" charset="0"/>
                <a:cs typeface="Mangal" panose="02040503050203030202" pitchFamily="18" charset="0"/>
              </a:rPr>
              <a:t>, detail of </a:t>
            </a:r>
            <a:r>
              <a:rPr lang="en-US" i="1" dirty="0">
                <a:latin typeface="Calibri" panose="020F0502020204030204" pitchFamily="34" charset="0"/>
                <a:ea typeface="Calibri" panose="020F0502020204030204" pitchFamily="34" charset="0"/>
                <a:cs typeface="Mangal" panose="02040503050203030202" pitchFamily="18" charset="0"/>
              </a:rPr>
              <a:t>Without Organs</a:t>
            </a:r>
            <a:r>
              <a:rPr lang="en-US" dirty="0">
                <a:latin typeface="Calibri" panose="020F0502020204030204" pitchFamily="34" charset="0"/>
                <a:ea typeface="Calibri" panose="020F0502020204030204" pitchFamily="34" charset="0"/>
                <a:cs typeface="Mangal" panose="02040503050203030202" pitchFamily="18" charset="0"/>
              </a:rPr>
              <a:t>, 2013. </a:t>
            </a:r>
            <a:endParaRPr lang="en-US" dirty="0"/>
          </a:p>
        </p:txBody>
      </p:sp>
      <p:pic>
        <p:nvPicPr>
          <p:cNvPr id="5" name="Picture 4" descr="Skeletons of box-shaped structures are shown. ">
            <a:extLst>
              <a:ext uri="{FF2B5EF4-FFF2-40B4-BE49-F238E27FC236}">
                <a16:creationId xmlns:a16="http://schemas.microsoft.com/office/drawing/2014/main" id="{CAFFAA70-EC3A-430E-8B8B-B32ADD2D0F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38463" y="1629441"/>
            <a:ext cx="6003331" cy="3986701"/>
          </a:xfrm>
          <a:prstGeom prst="rect">
            <a:avLst/>
          </a:prstGeom>
        </p:spPr>
      </p:pic>
    </p:spTree>
    <p:extLst>
      <p:ext uri="{BB962C8B-B14F-4D97-AF65-F5344CB8AC3E}">
        <p14:creationId xmlns:p14="http://schemas.microsoft.com/office/powerpoint/2010/main" val="3294943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Expressive Shapes</a:t>
            </a:r>
            <a:r>
              <a:rPr lang="en-US" sz="1200" dirty="0"/>
              <a:t>     (1 of 3) </a:t>
            </a:r>
          </a:p>
        </p:txBody>
      </p:sp>
      <p:sp>
        <p:nvSpPr>
          <p:cNvPr id="3" name="Content Placeholder 2"/>
          <p:cNvSpPr>
            <a:spLocks noGrp="1"/>
          </p:cNvSpPr>
          <p:nvPr>
            <p:ph idx="1"/>
          </p:nvPr>
        </p:nvSpPr>
        <p:spPr>
          <a:xfrm>
            <a:off x="609600" y="1600201"/>
            <a:ext cx="10972800" cy="4525963"/>
          </a:xfrm>
        </p:spPr>
        <p:txBody>
          <a:bodyPr/>
          <a:lstStyle/>
          <a:p>
            <a:r>
              <a:rPr lang="en-GB" dirty="0"/>
              <a:t>Like lines, shapes can be expressive. Their expressive qualities can be demonstrated through the artistic use of two types of shapes: geometric and curvilinear</a:t>
            </a:r>
            <a:r>
              <a:rPr lang="en-US" dirty="0"/>
              <a:t>.</a:t>
            </a:r>
          </a:p>
          <a:p>
            <a:pPr lvl="1"/>
            <a:r>
              <a:rPr lang="en-GB" b="1" dirty="0"/>
              <a:t>Geometric</a:t>
            </a:r>
            <a:r>
              <a:rPr lang="en-GB" dirty="0"/>
              <a:t> shapes: </a:t>
            </a:r>
            <a:r>
              <a:rPr lang="en-US" dirty="0"/>
              <a:t>edges are clean and precise</a:t>
            </a:r>
            <a:endParaRPr lang="en-GB" dirty="0"/>
          </a:p>
          <a:p>
            <a:pPr lvl="1"/>
            <a:r>
              <a:rPr lang="en-GB" b="1" dirty="0"/>
              <a:t>Curvilinear</a:t>
            </a:r>
            <a:r>
              <a:rPr lang="en-GB" dirty="0"/>
              <a:t> shapes: </a:t>
            </a:r>
            <a:r>
              <a:rPr lang="en-US" dirty="0"/>
              <a:t>designs are based on curved lines, such as those seen in nature</a:t>
            </a:r>
          </a:p>
        </p:txBody>
      </p:sp>
    </p:spTree>
    <p:extLst>
      <p:ext uri="{BB962C8B-B14F-4D97-AF65-F5344CB8AC3E}">
        <p14:creationId xmlns:p14="http://schemas.microsoft.com/office/powerpoint/2010/main" val="2564815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Expressive Shapes</a:t>
            </a:r>
            <a:r>
              <a:rPr lang="en-US" sz="1200" dirty="0"/>
              <a:t>     </a:t>
            </a:r>
            <a:r>
              <a:rPr lang="en-US" sz="1200" dirty="0">
                <a:solidFill>
                  <a:srgbClr val="1F497D"/>
                </a:solidFill>
              </a:rPr>
              <a:t>(2 of 3)</a:t>
            </a:r>
            <a:r>
              <a:rPr lang="en-US" sz="1200" i="1" dirty="0">
                <a:solidFill>
                  <a:srgbClr val="1F497D"/>
                </a:solidFill>
              </a:rPr>
              <a:t> </a:t>
            </a:r>
            <a:endParaRPr lang="en-US" dirty="0"/>
          </a:p>
        </p:txBody>
      </p:sp>
      <p:sp>
        <p:nvSpPr>
          <p:cNvPr id="3" name="Content Placeholder 2"/>
          <p:cNvSpPr>
            <a:spLocks noGrp="1"/>
          </p:cNvSpPr>
          <p:nvPr>
            <p:ph idx="1"/>
          </p:nvPr>
        </p:nvSpPr>
        <p:spPr>
          <a:xfrm>
            <a:off x="609600" y="1600201"/>
            <a:ext cx="4537186" cy="4525963"/>
          </a:xfrm>
        </p:spPr>
        <p:txBody>
          <a:bodyPr/>
          <a:lstStyle/>
          <a:p>
            <a:r>
              <a:rPr lang="en-US" dirty="0"/>
              <a:t>Compare the geometric shapes in these works</a:t>
            </a:r>
            <a:r>
              <a:rPr lang="en-US" b="0" kern="1200" dirty="0">
                <a:effectLst/>
                <a:latin typeface="+mn-lt"/>
                <a:ea typeface="+mj-ea"/>
                <a:cs typeface="+mj-cs"/>
              </a:rPr>
              <a:t>.</a:t>
            </a:r>
          </a:p>
        </p:txBody>
      </p:sp>
      <p:pic>
        <p:nvPicPr>
          <p:cNvPr id="5" name="Picture 4" descr="A man stands and works near machinery. The machinery has wheels of different sizes that touch each other. In the background, a factory stands with chimneys and a tower. ">
            <a:extLst>
              <a:ext uri="{FF2B5EF4-FFF2-40B4-BE49-F238E27FC236}">
                <a16:creationId xmlns:a16="http://schemas.microsoft.com/office/drawing/2014/main" id="{66295E11-377D-4901-9236-BA55B0D245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6150" y="1417638"/>
            <a:ext cx="2990403" cy="4375091"/>
          </a:xfrm>
          <a:prstGeom prst="rect">
            <a:avLst/>
          </a:prstGeom>
        </p:spPr>
      </p:pic>
      <p:sp>
        <p:nvSpPr>
          <p:cNvPr id="7" name="TextBox 6">
            <a:extLst>
              <a:ext uri="{FF2B5EF4-FFF2-40B4-BE49-F238E27FC236}">
                <a16:creationId xmlns:a16="http://schemas.microsoft.com/office/drawing/2014/main" id="{76264A5A-52AF-4802-9B7A-158BD4D88941}"/>
              </a:ext>
            </a:extLst>
          </p:cNvPr>
          <p:cNvSpPr txBox="1"/>
          <p:nvPr/>
        </p:nvSpPr>
        <p:spPr>
          <a:xfrm>
            <a:off x="5346149" y="5765795"/>
            <a:ext cx="2990403" cy="923330"/>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2.11. Paul </a:t>
            </a:r>
            <a:r>
              <a:rPr lang="en-US" dirty="0" err="1">
                <a:latin typeface="Calibri" panose="020F0502020204030204" pitchFamily="34" charset="0"/>
                <a:ea typeface="Calibri" panose="020F0502020204030204" pitchFamily="34" charset="0"/>
                <a:cs typeface="Mangal" panose="02040503050203030202" pitchFamily="18" charset="0"/>
              </a:rPr>
              <a:t>Kelpe</a:t>
            </a:r>
            <a:r>
              <a:rPr lang="en-US" dirty="0">
                <a:latin typeface="Calibri" panose="020F0502020204030204" pitchFamily="34" charset="0"/>
                <a:ea typeface="Calibri" panose="020F0502020204030204" pitchFamily="34" charset="0"/>
                <a:cs typeface="Mangal" panose="02040503050203030202" pitchFamily="18" charset="0"/>
              </a:rPr>
              <a:t>, </a:t>
            </a:r>
            <a:r>
              <a:rPr lang="en-US" i="1" dirty="0">
                <a:latin typeface="Calibri" panose="020F0502020204030204" pitchFamily="34" charset="0"/>
                <a:ea typeface="Calibri" panose="020F0502020204030204" pitchFamily="34" charset="0"/>
                <a:cs typeface="Mangal" panose="02040503050203030202" pitchFamily="18" charset="0"/>
              </a:rPr>
              <a:t>Machinery (Abstract #2)</a:t>
            </a:r>
            <a:r>
              <a:rPr lang="en-US" dirty="0">
                <a:latin typeface="Calibri" panose="020F0502020204030204" pitchFamily="34" charset="0"/>
                <a:ea typeface="Calibri" panose="020F0502020204030204" pitchFamily="34" charset="0"/>
                <a:cs typeface="Mangal" panose="02040503050203030202" pitchFamily="18" charset="0"/>
              </a:rPr>
              <a:t>, </a:t>
            </a:r>
          </a:p>
          <a:p>
            <a:pPr algn="ctr"/>
            <a:r>
              <a:rPr lang="en-US" dirty="0">
                <a:latin typeface="Calibri" panose="020F0502020204030204" pitchFamily="34" charset="0"/>
                <a:ea typeface="Calibri" panose="020F0502020204030204" pitchFamily="34" charset="0"/>
                <a:cs typeface="Mangal" panose="02040503050203030202" pitchFamily="18" charset="0"/>
              </a:rPr>
              <a:t>1933–1934. </a:t>
            </a:r>
            <a:endParaRPr lang="en-US" dirty="0"/>
          </a:p>
        </p:txBody>
      </p:sp>
      <p:pic>
        <p:nvPicPr>
          <p:cNvPr id="9" name="Picture 8" descr="An art glass window has abstract shapes of cylinders, spheres, triangles, and rectangular blocks.">
            <a:extLst>
              <a:ext uri="{FF2B5EF4-FFF2-40B4-BE49-F238E27FC236}">
                <a16:creationId xmlns:a16="http://schemas.microsoft.com/office/drawing/2014/main" id="{5B12D0CE-DAB8-4A53-AE68-525601763F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35919" y="1108938"/>
            <a:ext cx="2047747" cy="5474424"/>
          </a:xfrm>
          <a:prstGeom prst="rect">
            <a:avLst/>
          </a:prstGeom>
        </p:spPr>
      </p:pic>
      <p:sp>
        <p:nvSpPr>
          <p:cNvPr id="11" name="TextBox 10">
            <a:extLst>
              <a:ext uri="{FF2B5EF4-FFF2-40B4-BE49-F238E27FC236}">
                <a16:creationId xmlns:a16="http://schemas.microsoft.com/office/drawing/2014/main" id="{6C2FA68B-21D1-4140-B633-B80873D3F45D}"/>
              </a:ext>
            </a:extLst>
          </p:cNvPr>
          <p:cNvSpPr txBox="1"/>
          <p:nvPr/>
        </p:nvSpPr>
        <p:spPr>
          <a:xfrm>
            <a:off x="10583666" y="1108938"/>
            <a:ext cx="1316084" cy="1477328"/>
          </a:xfrm>
          <a:prstGeom prst="rect">
            <a:avLst/>
          </a:prstGeom>
          <a:noFill/>
        </p:spPr>
        <p:txBody>
          <a:bodyPr wrap="square">
            <a:spAutoFit/>
          </a:bodyPr>
          <a:lstStyle/>
          <a:p>
            <a:r>
              <a:rPr lang="en-US" dirty="0"/>
              <a:t>Figure 2.12. </a:t>
            </a:r>
            <a:r>
              <a:rPr lang="en-US" sz="1800" dirty="0">
                <a:solidFill>
                  <a:srgbClr val="211D1E"/>
                </a:solidFill>
                <a:effectLst/>
                <a:latin typeface="Calibri" panose="020F0502020204030204" pitchFamily="34" charset="0"/>
                <a:ea typeface="Calibri" panose="020F0502020204030204" pitchFamily="34" charset="0"/>
              </a:rPr>
              <a:t>Al Held, </a:t>
            </a:r>
            <a:r>
              <a:rPr lang="en-US" sz="1800" i="1" dirty="0">
                <a:solidFill>
                  <a:srgbClr val="211D1E"/>
                </a:solidFill>
                <a:effectLst/>
                <a:latin typeface="Calibri" panose="020F0502020204030204" pitchFamily="34" charset="0"/>
                <a:ea typeface="Calibri" panose="020F0502020204030204" pitchFamily="34" charset="0"/>
              </a:rPr>
              <a:t>Gravity’s Strings</a:t>
            </a:r>
            <a:r>
              <a:rPr lang="en-US" sz="1800" dirty="0">
                <a:solidFill>
                  <a:srgbClr val="211D1E"/>
                </a:solidFill>
                <a:effectLst/>
                <a:latin typeface="Calibri" panose="020F0502020204030204" pitchFamily="34" charset="0"/>
                <a:ea typeface="Calibri" panose="020F0502020204030204" pitchFamily="34" charset="0"/>
              </a:rPr>
              <a:t>, 2005.</a:t>
            </a:r>
            <a:endParaRPr lang="en-US" dirty="0"/>
          </a:p>
        </p:txBody>
      </p:sp>
    </p:spTree>
    <p:extLst>
      <p:ext uri="{BB962C8B-B14F-4D97-AF65-F5344CB8AC3E}">
        <p14:creationId xmlns:p14="http://schemas.microsoft.com/office/powerpoint/2010/main" val="70697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Learning Objectives</a:t>
            </a:r>
            <a:r>
              <a:rPr lang="en-US" sz="1200" dirty="0"/>
              <a:t>     (1 of 2)</a:t>
            </a:r>
          </a:p>
        </p:txBody>
      </p:sp>
      <p:sp>
        <p:nvSpPr>
          <p:cNvPr id="3" name="Text Placeholder 2"/>
          <p:cNvSpPr>
            <a:spLocks noGrp="1"/>
          </p:cNvSpPr>
          <p:nvPr>
            <p:ph idx="1"/>
          </p:nvPr>
        </p:nvSpPr>
        <p:spPr>
          <a:xfrm>
            <a:off x="609600" y="1600201"/>
            <a:ext cx="10972800" cy="4525963"/>
          </a:xfrm>
        </p:spPr>
        <p:txBody>
          <a:bodyPr>
            <a:normAutofit lnSpcReduction="10000"/>
          </a:bodyPr>
          <a:lstStyle/>
          <a:p>
            <a:r>
              <a:rPr lang="en-US" dirty="0"/>
              <a:t>List the different types of lines and explain the expressive qualities of each.</a:t>
            </a:r>
          </a:p>
          <a:p>
            <a:r>
              <a:rPr lang="en-US" dirty="0"/>
              <a:t>Using an example from the book, describe some of the ways artists use lines in their compositions.</a:t>
            </a:r>
          </a:p>
          <a:p>
            <a:r>
              <a:rPr lang="en-US" dirty="0"/>
              <a:t>Using examples from the book, identify the differences between two-dimensional and three- dimensional shape.</a:t>
            </a:r>
          </a:p>
          <a:p>
            <a:r>
              <a:rPr lang="en-GB" dirty="0"/>
              <a:t>Explain value range and cite examples of high- and low-key value range from the book.</a:t>
            </a:r>
          </a:p>
          <a:p>
            <a:r>
              <a:rPr lang="en-GB" dirty="0"/>
              <a:t>Explain how simultaneous contrast works.</a:t>
            </a:r>
          </a:p>
        </p:txBody>
      </p:sp>
    </p:spTree>
    <p:extLst>
      <p:ext uri="{BB962C8B-B14F-4D97-AF65-F5344CB8AC3E}">
        <p14:creationId xmlns:p14="http://schemas.microsoft.com/office/powerpoint/2010/main" val="1460686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Expressive Shapes</a:t>
            </a:r>
            <a:r>
              <a:rPr lang="en-US" sz="1200" dirty="0"/>
              <a:t>     </a:t>
            </a:r>
            <a:r>
              <a:rPr lang="en-US" sz="1200" dirty="0">
                <a:solidFill>
                  <a:srgbClr val="1F497D"/>
                </a:solidFill>
              </a:rPr>
              <a:t>(3 of 3)</a:t>
            </a:r>
            <a:r>
              <a:rPr lang="en-US" sz="1200" i="1" dirty="0">
                <a:solidFill>
                  <a:srgbClr val="1F497D"/>
                </a:solidFill>
              </a:rPr>
              <a:t> </a:t>
            </a:r>
            <a:endParaRPr lang="en-US" dirty="0"/>
          </a:p>
        </p:txBody>
      </p:sp>
      <p:sp>
        <p:nvSpPr>
          <p:cNvPr id="3" name="Content Placeholder 2"/>
          <p:cNvSpPr>
            <a:spLocks noGrp="1"/>
          </p:cNvSpPr>
          <p:nvPr>
            <p:ph idx="1"/>
          </p:nvPr>
        </p:nvSpPr>
        <p:spPr>
          <a:xfrm>
            <a:off x="609600" y="1600201"/>
            <a:ext cx="4537186" cy="4525963"/>
          </a:xfrm>
        </p:spPr>
        <p:txBody>
          <a:bodyPr/>
          <a:lstStyle/>
          <a:p>
            <a:r>
              <a:rPr lang="en-US" dirty="0"/>
              <a:t>Identify the curvilinear shapes in this stairway</a:t>
            </a:r>
            <a:r>
              <a:rPr lang="en-US" b="0" kern="1200" dirty="0">
                <a:effectLst/>
                <a:latin typeface="+mn-lt"/>
                <a:ea typeface="+mj-ea"/>
                <a:cs typeface="+mj-cs"/>
              </a:rPr>
              <a:t>.</a:t>
            </a:r>
          </a:p>
        </p:txBody>
      </p:sp>
      <p:pic>
        <p:nvPicPr>
          <p:cNvPr id="5" name="Picture 4" descr="A winding stairway is shown. There are designs on the walls along the stairway. ">
            <a:extLst>
              <a:ext uri="{FF2B5EF4-FFF2-40B4-BE49-F238E27FC236}">
                <a16:creationId xmlns:a16="http://schemas.microsoft.com/office/drawing/2014/main" id="{91D25B88-C5ED-4BAE-AEB5-E3A21D2D4E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6625" y="1600201"/>
            <a:ext cx="5181600" cy="4389120"/>
          </a:xfrm>
          <a:prstGeom prst="rect">
            <a:avLst/>
          </a:prstGeom>
        </p:spPr>
      </p:pic>
      <p:sp>
        <p:nvSpPr>
          <p:cNvPr id="9" name="TextBox 8">
            <a:extLst>
              <a:ext uri="{FF2B5EF4-FFF2-40B4-BE49-F238E27FC236}">
                <a16:creationId xmlns:a16="http://schemas.microsoft.com/office/drawing/2014/main" id="{11F7CFBE-1EF0-4AB5-AB9A-22EC8C4B53B6}"/>
              </a:ext>
            </a:extLst>
          </p:cNvPr>
          <p:cNvSpPr txBox="1"/>
          <p:nvPr/>
        </p:nvSpPr>
        <p:spPr>
          <a:xfrm>
            <a:off x="6556624" y="6030417"/>
            <a:ext cx="5181600" cy="369332"/>
          </a:xfrm>
          <a:prstGeom prst="rect">
            <a:avLst/>
          </a:prstGeom>
          <a:noFill/>
        </p:spPr>
        <p:txBody>
          <a:bodyPr wrap="square">
            <a:spAutoFit/>
          </a:bodyPr>
          <a:lstStyle/>
          <a:p>
            <a:pPr algn="ctr"/>
            <a:r>
              <a:rPr lang="en-US" dirty="0"/>
              <a:t>Figure 2.13. Victor Horta, Hôtel Tassel Stairway, 1894. </a:t>
            </a:r>
          </a:p>
        </p:txBody>
      </p:sp>
    </p:spTree>
    <p:extLst>
      <p:ext uri="{BB962C8B-B14F-4D97-AF65-F5344CB8AC3E}">
        <p14:creationId xmlns:p14="http://schemas.microsoft.com/office/powerpoint/2010/main" val="974608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AB8CDA4-282B-4FDE-B87B-6C4B9220D754}"/>
              </a:ext>
            </a:extLst>
          </p:cNvPr>
          <p:cNvSpPr>
            <a:spLocks noGrp="1"/>
          </p:cNvSpPr>
          <p:nvPr>
            <p:ph type="title"/>
          </p:nvPr>
        </p:nvSpPr>
        <p:spPr/>
        <p:txBody>
          <a:bodyPr anchor="ctr" anchorCtr="0">
            <a:noAutofit/>
          </a:bodyPr>
          <a:lstStyle/>
          <a:p>
            <a:pPr algn="ctr"/>
            <a:r>
              <a:rPr lang="en-US" sz="3600" b="0" dirty="0"/>
              <a:t>Artist at Work: Maria </a:t>
            </a:r>
            <a:r>
              <a:rPr lang="en-US" sz="3600" b="0" dirty="0" err="1"/>
              <a:t>Peñil</a:t>
            </a:r>
            <a:r>
              <a:rPr lang="en-US" sz="3600" b="0" dirty="0"/>
              <a:t> </a:t>
            </a:r>
            <a:r>
              <a:rPr lang="en-US" sz="3600" b="0" dirty="0" err="1"/>
              <a:t>Cobo’s</a:t>
            </a:r>
            <a:r>
              <a:rPr lang="en-US" sz="3600" b="0" dirty="0"/>
              <a:t> Bacteria Paintings</a:t>
            </a:r>
            <a:endParaRPr lang="en-US" sz="3600" dirty="0"/>
          </a:p>
        </p:txBody>
      </p:sp>
      <p:pic>
        <p:nvPicPr>
          <p:cNvPr id="8" name="Picture 7" descr="Plant-like designs are on top and at the bottom are many irregular-shaped two concentric circles. Some of the leaves look like small fish with ribs. ">
            <a:extLst>
              <a:ext uri="{FF2B5EF4-FFF2-40B4-BE49-F238E27FC236}">
                <a16:creationId xmlns:a16="http://schemas.microsoft.com/office/drawing/2014/main" id="{52A6AB73-8EC0-4777-AF56-3ABB422B3B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152" y="1473949"/>
            <a:ext cx="3938765" cy="2954074"/>
          </a:xfrm>
          <a:prstGeom prst="rect">
            <a:avLst/>
          </a:prstGeom>
        </p:spPr>
      </p:pic>
      <p:sp>
        <p:nvSpPr>
          <p:cNvPr id="9" name="TextBox 8">
            <a:extLst>
              <a:ext uri="{FF2B5EF4-FFF2-40B4-BE49-F238E27FC236}">
                <a16:creationId xmlns:a16="http://schemas.microsoft.com/office/drawing/2014/main" id="{A1ABE0F0-0D48-417C-A57C-B905B2E218AD}"/>
              </a:ext>
            </a:extLst>
          </p:cNvPr>
          <p:cNvSpPr txBox="1"/>
          <p:nvPr/>
        </p:nvSpPr>
        <p:spPr>
          <a:xfrm>
            <a:off x="222871" y="4470954"/>
            <a:ext cx="393876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2.14. Maria </a:t>
            </a:r>
            <a:r>
              <a:rPr lang="en-US" dirty="0" err="1">
                <a:latin typeface="Calibri" panose="020F0502020204030204" pitchFamily="34" charset="0"/>
                <a:ea typeface="Calibri" panose="020F0502020204030204" pitchFamily="34" charset="0"/>
                <a:cs typeface="Mangal" panose="02040503050203030202" pitchFamily="18" charset="0"/>
              </a:rPr>
              <a:t>Peñil</a:t>
            </a:r>
            <a:r>
              <a:rPr lang="en-US" dirty="0">
                <a:latin typeface="Calibri" panose="020F0502020204030204" pitchFamily="34" charset="0"/>
                <a:ea typeface="Calibri" panose="020F0502020204030204" pitchFamily="34" charset="0"/>
                <a:cs typeface="Mangal" panose="02040503050203030202" pitchFamily="18" charset="0"/>
              </a:rPr>
              <a:t> </a:t>
            </a:r>
            <a:r>
              <a:rPr lang="en-US" dirty="0" err="1">
                <a:latin typeface="Calibri" panose="020F0502020204030204" pitchFamily="34" charset="0"/>
                <a:ea typeface="Calibri" panose="020F0502020204030204" pitchFamily="34" charset="0"/>
                <a:cs typeface="Mangal" panose="02040503050203030202" pitchFamily="18" charset="0"/>
              </a:rPr>
              <a:t>Cobo</a:t>
            </a:r>
            <a:r>
              <a:rPr lang="en-US" dirty="0">
                <a:latin typeface="Calibri" panose="020F0502020204030204" pitchFamily="34" charset="0"/>
                <a:ea typeface="Calibri" panose="020F0502020204030204" pitchFamily="34" charset="0"/>
                <a:cs typeface="Mangal" panose="02040503050203030202" pitchFamily="18" charset="0"/>
              </a:rPr>
              <a:t>, </a:t>
            </a:r>
            <a:r>
              <a:rPr lang="en-US" i="1" dirty="0">
                <a:latin typeface="Calibri" panose="020F0502020204030204" pitchFamily="34" charset="0"/>
                <a:ea typeface="Calibri" panose="020F0502020204030204" pitchFamily="34" charset="0"/>
                <a:cs typeface="Mangal" panose="02040503050203030202" pitchFamily="18" charset="0"/>
              </a:rPr>
              <a:t>Subconscious Landscape II</a:t>
            </a:r>
            <a:r>
              <a:rPr lang="en-US" dirty="0">
                <a:latin typeface="Calibri" panose="020F0502020204030204" pitchFamily="34" charset="0"/>
                <a:ea typeface="Calibri" panose="020F0502020204030204" pitchFamily="34" charset="0"/>
                <a:cs typeface="Mangal" panose="02040503050203030202" pitchFamily="18" charset="0"/>
              </a:rPr>
              <a:t>, 2019. </a:t>
            </a:r>
            <a:endParaRPr lang="en-US" dirty="0"/>
          </a:p>
        </p:txBody>
      </p:sp>
      <p:pic>
        <p:nvPicPr>
          <p:cNvPr id="3" name="Picture 2" descr="Maria Peñil Cobo poses with her bacteria art. ">
            <a:extLst>
              <a:ext uri="{FF2B5EF4-FFF2-40B4-BE49-F238E27FC236}">
                <a16:creationId xmlns:a16="http://schemas.microsoft.com/office/drawing/2014/main" id="{5F3646CD-9090-4CA4-B294-E8D92D6491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7424" y="1473949"/>
            <a:ext cx="3457151" cy="4410703"/>
          </a:xfrm>
          <a:prstGeom prst="rect">
            <a:avLst/>
          </a:prstGeom>
        </p:spPr>
      </p:pic>
      <p:sp>
        <p:nvSpPr>
          <p:cNvPr id="14" name="TextBox 13">
            <a:extLst>
              <a:ext uri="{FF2B5EF4-FFF2-40B4-BE49-F238E27FC236}">
                <a16:creationId xmlns:a16="http://schemas.microsoft.com/office/drawing/2014/main" id="{FDEF981B-F503-465E-96AE-0ED95554CEF4}"/>
              </a:ext>
            </a:extLst>
          </p:cNvPr>
          <p:cNvSpPr txBox="1"/>
          <p:nvPr/>
        </p:nvSpPr>
        <p:spPr>
          <a:xfrm>
            <a:off x="4367424" y="5884652"/>
            <a:ext cx="3457151" cy="923330"/>
          </a:xfrm>
          <a:prstGeom prst="rect">
            <a:avLst/>
          </a:prstGeom>
          <a:noFill/>
        </p:spPr>
        <p:txBody>
          <a:bodyPr wrap="square">
            <a:spAutoFit/>
          </a:bodyPr>
          <a:lstStyle/>
          <a:p>
            <a:pPr algn="ctr"/>
            <a:r>
              <a:rPr lang="en-US" dirty="0"/>
              <a:t>Figure 2.15. Maria </a:t>
            </a:r>
            <a:r>
              <a:rPr lang="en-US" dirty="0" err="1"/>
              <a:t>Peñil</a:t>
            </a:r>
            <a:r>
              <a:rPr lang="en-US" dirty="0"/>
              <a:t> </a:t>
            </a:r>
            <a:r>
              <a:rPr lang="en-US" dirty="0" err="1"/>
              <a:t>Cobo</a:t>
            </a:r>
            <a:r>
              <a:rPr lang="en-US" dirty="0"/>
              <a:t> in the laboratory, New England Biolabs, Ipswich, Massachusetts. </a:t>
            </a:r>
          </a:p>
        </p:txBody>
      </p:sp>
      <p:pic>
        <p:nvPicPr>
          <p:cNvPr id="6" name="Picture 5" descr="Two designs of E Coli art connect with a thread. One design looks like a baby in a womb. Another design looks like a flower. ">
            <a:extLst>
              <a:ext uri="{FF2B5EF4-FFF2-40B4-BE49-F238E27FC236}">
                <a16:creationId xmlns:a16="http://schemas.microsoft.com/office/drawing/2014/main" id="{86B07E72-6354-419C-9738-BC8421302D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2084" y="1473949"/>
            <a:ext cx="3938763" cy="4303483"/>
          </a:xfrm>
          <a:prstGeom prst="rect">
            <a:avLst/>
          </a:prstGeom>
        </p:spPr>
      </p:pic>
      <p:sp>
        <p:nvSpPr>
          <p:cNvPr id="16" name="TextBox 15">
            <a:extLst>
              <a:ext uri="{FF2B5EF4-FFF2-40B4-BE49-F238E27FC236}">
                <a16:creationId xmlns:a16="http://schemas.microsoft.com/office/drawing/2014/main" id="{2D6BDFCA-315B-4189-B954-59D2863CBCD4}"/>
              </a:ext>
            </a:extLst>
          </p:cNvPr>
          <p:cNvSpPr txBox="1"/>
          <p:nvPr/>
        </p:nvSpPr>
        <p:spPr>
          <a:xfrm>
            <a:off x="8030364" y="5799733"/>
            <a:ext cx="3930483" cy="646331"/>
          </a:xfrm>
          <a:prstGeom prst="rect">
            <a:avLst/>
          </a:prstGeom>
          <a:noFill/>
        </p:spPr>
        <p:txBody>
          <a:bodyPr wrap="square">
            <a:spAutoFit/>
          </a:bodyPr>
          <a:lstStyle/>
          <a:p>
            <a:pPr algn="ctr"/>
            <a:r>
              <a:rPr lang="pt-BR" dirty="0"/>
              <a:t>Figure 2.16. Maria Peñil Cobo, </a:t>
            </a:r>
            <a:r>
              <a:rPr lang="pt-BR" i="1" dirty="0"/>
              <a:t>Sustenance</a:t>
            </a:r>
            <a:r>
              <a:rPr lang="pt-BR" dirty="0"/>
              <a:t>, 2019. </a:t>
            </a:r>
            <a:endParaRPr lang="en-US" dirty="0"/>
          </a:p>
        </p:txBody>
      </p:sp>
    </p:spTree>
    <p:extLst>
      <p:ext uri="{BB962C8B-B14F-4D97-AF65-F5344CB8AC3E}">
        <p14:creationId xmlns:p14="http://schemas.microsoft.com/office/powerpoint/2010/main" val="447129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Positive and Negative Shape</a:t>
            </a:r>
            <a:r>
              <a:rPr lang="en-US" sz="1200" dirty="0"/>
              <a:t>     (1 of 3) </a:t>
            </a:r>
          </a:p>
        </p:txBody>
      </p:sp>
      <p:sp>
        <p:nvSpPr>
          <p:cNvPr id="3" name="Content Placeholder 2"/>
          <p:cNvSpPr>
            <a:spLocks noGrp="1"/>
          </p:cNvSpPr>
          <p:nvPr>
            <p:ph idx="1"/>
          </p:nvPr>
        </p:nvSpPr>
        <p:spPr>
          <a:xfrm>
            <a:off x="609600" y="1600201"/>
            <a:ext cx="10972800" cy="4525963"/>
          </a:xfrm>
        </p:spPr>
        <p:txBody>
          <a:bodyPr/>
          <a:lstStyle/>
          <a:p>
            <a:r>
              <a:rPr lang="en-US" b="1" dirty="0"/>
              <a:t>Positive shape</a:t>
            </a:r>
            <a:r>
              <a:rPr lang="en-GB" dirty="0"/>
              <a:t>: </a:t>
            </a:r>
            <a:r>
              <a:rPr lang="en-US" dirty="0"/>
              <a:t>the object in a two-dimensional work of art.</a:t>
            </a:r>
          </a:p>
          <a:p>
            <a:r>
              <a:rPr lang="en-US" b="1" dirty="0"/>
              <a:t>Negative shape</a:t>
            </a:r>
            <a:r>
              <a:rPr lang="en-GB" dirty="0"/>
              <a:t>: </a:t>
            </a:r>
            <a:r>
              <a:rPr lang="en-US" dirty="0"/>
              <a:t>the area outside the object.</a:t>
            </a:r>
          </a:p>
          <a:p>
            <a:r>
              <a:rPr lang="en-US" dirty="0"/>
              <a:t>When a two-dimensional work creates the illusion of three-dimensional space, we refer to the relationship between positive and negative shape as positive and negative </a:t>
            </a:r>
            <a:r>
              <a:rPr lang="en-US" b="1" dirty="0"/>
              <a:t>space</a:t>
            </a:r>
            <a:r>
              <a:rPr lang="en-US" dirty="0"/>
              <a:t>.</a:t>
            </a:r>
          </a:p>
        </p:txBody>
      </p:sp>
    </p:spTree>
    <p:extLst>
      <p:ext uri="{BB962C8B-B14F-4D97-AF65-F5344CB8AC3E}">
        <p14:creationId xmlns:p14="http://schemas.microsoft.com/office/powerpoint/2010/main" val="232415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Positive and Negative Shape</a:t>
            </a:r>
            <a:r>
              <a:rPr lang="en-US" sz="1200" dirty="0"/>
              <a:t>     (2 of 3) </a:t>
            </a:r>
          </a:p>
        </p:txBody>
      </p:sp>
      <p:sp>
        <p:nvSpPr>
          <p:cNvPr id="3" name="Content Placeholder 2"/>
          <p:cNvSpPr>
            <a:spLocks noGrp="1"/>
          </p:cNvSpPr>
          <p:nvPr>
            <p:ph idx="1"/>
          </p:nvPr>
        </p:nvSpPr>
        <p:spPr>
          <a:xfrm>
            <a:off x="609600" y="1600200"/>
            <a:ext cx="6479969" cy="4525963"/>
          </a:xfrm>
        </p:spPr>
        <p:txBody>
          <a:bodyPr>
            <a:normAutofit fontScale="92500"/>
          </a:bodyPr>
          <a:lstStyle/>
          <a:p>
            <a:r>
              <a:rPr lang="en-US" dirty="0"/>
              <a:t>Positive and negative shape can also be referred to as the </a:t>
            </a:r>
            <a:r>
              <a:rPr lang="en-US" b="1" dirty="0"/>
              <a:t>figure-ground</a:t>
            </a:r>
            <a:r>
              <a:rPr lang="en-US" dirty="0"/>
              <a:t> relationship.</a:t>
            </a:r>
          </a:p>
          <a:p>
            <a:r>
              <a:rPr lang="en-GB" dirty="0"/>
              <a:t>In </a:t>
            </a:r>
            <a:r>
              <a:rPr lang="en-GB" i="1" dirty="0"/>
              <a:t>Madame X</a:t>
            </a:r>
            <a:r>
              <a:rPr lang="en-GB" dirty="0"/>
              <a:t> by American expatriate artist John Singer Sargent:</a:t>
            </a:r>
          </a:p>
          <a:p>
            <a:pPr lvl="1"/>
            <a:r>
              <a:rPr lang="en-US" dirty="0"/>
              <a:t>The woman is the positive shape (figure)</a:t>
            </a:r>
            <a:endParaRPr lang="en-GB" dirty="0"/>
          </a:p>
          <a:p>
            <a:pPr lvl="1"/>
            <a:r>
              <a:rPr lang="en-US" dirty="0"/>
              <a:t>The warm brown area around her is the negative shape (ground)</a:t>
            </a:r>
            <a:endParaRPr lang="en-GB" dirty="0"/>
          </a:p>
        </p:txBody>
      </p:sp>
      <p:pic>
        <p:nvPicPr>
          <p:cNvPr id="7" name="Picture 6" descr="Oil painting of Madam Pierre who stands near a round table and holds her dress with her left hand. ">
            <a:extLst>
              <a:ext uri="{FF2B5EF4-FFF2-40B4-BE49-F238E27FC236}">
                <a16:creationId xmlns:a16="http://schemas.microsoft.com/office/drawing/2014/main" id="{C47E3862-B127-4E70-A190-D2C0AA2938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2811" y="1269320"/>
            <a:ext cx="2729468" cy="5347566"/>
          </a:xfrm>
          <a:prstGeom prst="rect">
            <a:avLst/>
          </a:prstGeom>
        </p:spPr>
      </p:pic>
      <p:sp>
        <p:nvSpPr>
          <p:cNvPr id="5" name="TextBox 4">
            <a:extLst>
              <a:ext uri="{FF2B5EF4-FFF2-40B4-BE49-F238E27FC236}">
                <a16:creationId xmlns:a16="http://schemas.microsoft.com/office/drawing/2014/main" id="{37765BDC-5B1A-4E58-8559-3BE79BF759A2}"/>
              </a:ext>
            </a:extLst>
          </p:cNvPr>
          <p:cNvSpPr txBox="1">
            <a:spLocks noChangeAspect="1"/>
          </p:cNvSpPr>
          <p:nvPr/>
        </p:nvSpPr>
        <p:spPr>
          <a:xfrm>
            <a:off x="10322279" y="1181528"/>
            <a:ext cx="1674146" cy="2308324"/>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Mangal" panose="02040503050203030202" pitchFamily="18" charset="0"/>
              </a:rPr>
              <a:t>Figure 2.17. John Singer Sargent, </a:t>
            </a:r>
            <a:r>
              <a:rPr lang="en-US" i="1" dirty="0">
                <a:latin typeface="Calibri" panose="020F0502020204030204" pitchFamily="34" charset="0"/>
                <a:ea typeface="Calibri" panose="020F0502020204030204" pitchFamily="34" charset="0"/>
                <a:cs typeface="Mangal" panose="02040503050203030202" pitchFamily="18" charset="0"/>
              </a:rPr>
              <a:t>Madame X (Madame Pierre </a:t>
            </a:r>
            <a:r>
              <a:rPr lang="en-US" i="1" dirty="0" err="1">
                <a:latin typeface="Calibri" panose="020F0502020204030204" pitchFamily="34" charset="0"/>
                <a:ea typeface="Calibri" panose="020F0502020204030204" pitchFamily="34" charset="0"/>
                <a:cs typeface="Mangal" panose="02040503050203030202" pitchFamily="18" charset="0"/>
              </a:rPr>
              <a:t>Gautreau</a:t>
            </a:r>
            <a:r>
              <a:rPr lang="en-US" i="1" dirty="0">
                <a:latin typeface="Calibri" panose="020F0502020204030204" pitchFamily="34" charset="0"/>
                <a:ea typeface="Calibri" panose="020F0502020204030204" pitchFamily="34" charset="0"/>
                <a:cs typeface="Mangal" panose="02040503050203030202" pitchFamily="18" charset="0"/>
              </a:rPr>
              <a:t>)</a:t>
            </a:r>
            <a:r>
              <a:rPr lang="en-US" dirty="0">
                <a:latin typeface="Calibri" panose="020F0502020204030204" pitchFamily="34" charset="0"/>
                <a:ea typeface="Calibri" panose="020F0502020204030204" pitchFamily="34" charset="0"/>
                <a:cs typeface="Mangal" panose="02040503050203030202" pitchFamily="18" charset="0"/>
              </a:rPr>
              <a:t>, 1883–84. </a:t>
            </a:r>
            <a:endParaRPr lang="en-US" dirty="0"/>
          </a:p>
        </p:txBody>
      </p:sp>
    </p:spTree>
    <p:extLst>
      <p:ext uri="{BB962C8B-B14F-4D97-AF65-F5344CB8AC3E}">
        <p14:creationId xmlns:p14="http://schemas.microsoft.com/office/powerpoint/2010/main" val="1254899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Positive and Negative Shape</a:t>
            </a:r>
            <a:r>
              <a:rPr lang="en-US" sz="1200" dirty="0"/>
              <a:t>     (3 of 3) </a:t>
            </a:r>
          </a:p>
        </p:txBody>
      </p:sp>
      <p:sp>
        <p:nvSpPr>
          <p:cNvPr id="3" name="Content Placeholder 2"/>
          <p:cNvSpPr>
            <a:spLocks noGrp="1"/>
          </p:cNvSpPr>
          <p:nvPr>
            <p:ph idx="1"/>
          </p:nvPr>
        </p:nvSpPr>
        <p:spPr>
          <a:xfrm>
            <a:off x="609600" y="1600201"/>
            <a:ext cx="4971803" cy="4525963"/>
          </a:xfrm>
        </p:spPr>
        <p:txBody>
          <a:bodyPr/>
          <a:lstStyle/>
          <a:p>
            <a:r>
              <a:rPr lang="en-GB" dirty="0"/>
              <a:t>When looking at these two images, which do you see first, the vase or the faces</a:t>
            </a:r>
            <a:r>
              <a:rPr lang="en-US" dirty="0"/>
              <a:t>?</a:t>
            </a:r>
          </a:p>
          <a:p>
            <a:r>
              <a:rPr lang="en-GB" dirty="0"/>
              <a:t>Rubin’s Vase:</a:t>
            </a:r>
          </a:p>
          <a:p>
            <a:pPr lvl="1"/>
            <a:r>
              <a:rPr lang="en-US" dirty="0"/>
              <a:t>Based on Edgar Rubin’s research into how we see positive and negative shapes</a:t>
            </a:r>
            <a:endParaRPr lang="en-GB" dirty="0"/>
          </a:p>
        </p:txBody>
      </p:sp>
      <p:sp>
        <p:nvSpPr>
          <p:cNvPr id="7" name="TextBox 6">
            <a:extLst>
              <a:ext uri="{FF2B5EF4-FFF2-40B4-BE49-F238E27FC236}">
                <a16:creationId xmlns:a16="http://schemas.microsoft.com/office/drawing/2014/main" id="{4CB7BE80-D1DD-498F-98B2-DE4A0DD0FAAB}"/>
              </a:ext>
            </a:extLst>
          </p:cNvPr>
          <p:cNvSpPr txBox="1">
            <a:spLocks noChangeAspect="1"/>
          </p:cNvSpPr>
          <p:nvPr/>
        </p:nvSpPr>
        <p:spPr>
          <a:xfrm>
            <a:off x="5725230" y="5483351"/>
            <a:ext cx="5857170" cy="646331"/>
          </a:xfrm>
          <a:prstGeom prst="rect">
            <a:avLst/>
          </a:prstGeom>
          <a:noFill/>
        </p:spPr>
        <p:txBody>
          <a:bodyPr wrap="square">
            <a:spAutoFit/>
          </a:bodyPr>
          <a:lstStyle/>
          <a:p>
            <a:pPr algn="ctr" defTabSz="914400">
              <a:defRPr/>
            </a:pPr>
            <a:r>
              <a:rPr lang="en-US" dirty="0">
                <a:ea typeface="Times New Roman" panose="02020603050405020304" pitchFamily="18" charset="0"/>
              </a:rPr>
              <a:t>Figure 2.18. Example of positive shape (on left) and negative shape (on right). </a:t>
            </a:r>
          </a:p>
        </p:txBody>
      </p:sp>
      <p:pic>
        <p:nvPicPr>
          <p:cNvPr id="5" name="Picture 4" descr="A vase shape is shown. The same vase when shown as a white object on a black background shows profiles of two men who look at each other. ">
            <a:extLst>
              <a:ext uri="{FF2B5EF4-FFF2-40B4-BE49-F238E27FC236}">
                <a16:creationId xmlns:a16="http://schemas.microsoft.com/office/drawing/2014/main" id="{8D6AC0AD-897D-48FA-8AFA-DC9677312F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5230" y="1321385"/>
            <a:ext cx="6198689" cy="4161157"/>
          </a:xfrm>
          <a:prstGeom prst="rect">
            <a:avLst/>
          </a:prstGeom>
        </p:spPr>
      </p:pic>
    </p:spTree>
    <p:extLst>
      <p:ext uri="{BB962C8B-B14F-4D97-AF65-F5344CB8AC3E}">
        <p14:creationId xmlns:p14="http://schemas.microsoft.com/office/powerpoint/2010/main" val="570663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Value</a:t>
            </a:r>
            <a:r>
              <a:rPr lang="en-US" sz="1200" dirty="0"/>
              <a:t>     (1 of 2) </a:t>
            </a:r>
          </a:p>
        </p:txBody>
      </p:sp>
      <p:sp>
        <p:nvSpPr>
          <p:cNvPr id="3" name="Content Placeholder 2"/>
          <p:cNvSpPr>
            <a:spLocks noGrp="1"/>
          </p:cNvSpPr>
          <p:nvPr>
            <p:ph idx="1"/>
          </p:nvPr>
        </p:nvSpPr>
        <p:spPr>
          <a:xfrm>
            <a:off x="609600" y="1600200"/>
            <a:ext cx="10507038" cy="4525963"/>
          </a:xfrm>
        </p:spPr>
        <p:txBody>
          <a:bodyPr>
            <a:normAutofit lnSpcReduction="10000"/>
          </a:bodyPr>
          <a:lstStyle/>
          <a:p>
            <a:r>
              <a:rPr lang="en-GB" dirty="0"/>
              <a:t>We can define </a:t>
            </a:r>
            <a:r>
              <a:rPr lang="en-GB" b="1" dirty="0"/>
              <a:t>value</a:t>
            </a:r>
            <a:r>
              <a:rPr lang="en-GB" dirty="0"/>
              <a:t> as the lightness or darkness of a given area.</a:t>
            </a:r>
            <a:endParaRPr lang="en-US" dirty="0"/>
          </a:p>
          <a:p>
            <a:pPr lvl="1"/>
            <a:r>
              <a:rPr lang="en-US" dirty="0"/>
              <a:t>The eye sees a wider range of values than color</a:t>
            </a:r>
            <a:endParaRPr lang="en-GB" dirty="0"/>
          </a:p>
          <a:p>
            <a:pPr lvl="1"/>
            <a:r>
              <a:rPr lang="en-US" dirty="0"/>
              <a:t>Artists can control mood through value</a:t>
            </a:r>
          </a:p>
          <a:p>
            <a:pPr lvl="1"/>
            <a:r>
              <a:rPr lang="en-US" dirty="0"/>
              <a:t>Illusion of depth and space can be created through value</a:t>
            </a:r>
          </a:p>
          <a:p>
            <a:r>
              <a:rPr lang="en-GB" dirty="0"/>
              <a:t>Value range</a:t>
            </a:r>
            <a:r>
              <a:rPr lang="en-US" dirty="0"/>
              <a:t> divided into:</a:t>
            </a:r>
          </a:p>
          <a:p>
            <a:pPr lvl="1"/>
            <a:r>
              <a:rPr lang="en-GB" b="1" dirty="0"/>
              <a:t>High-key value </a:t>
            </a:r>
            <a:r>
              <a:rPr lang="en-GB" dirty="0"/>
              <a:t>(light)</a:t>
            </a:r>
          </a:p>
          <a:p>
            <a:pPr lvl="1"/>
            <a:r>
              <a:rPr lang="en-GB" b="1" dirty="0"/>
              <a:t>Mid-key value </a:t>
            </a:r>
            <a:r>
              <a:rPr lang="en-GB" dirty="0"/>
              <a:t>(in the middle zone of the value scale)</a:t>
            </a:r>
          </a:p>
          <a:p>
            <a:pPr lvl="1"/>
            <a:r>
              <a:rPr lang="en-US" b="1" dirty="0"/>
              <a:t>Low-key value </a:t>
            </a:r>
            <a:r>
              <a:rPr lang="en-US" dirty="0"/>
              <a:t>(dark)</a:t>
            </a:r>
            <a:endParaRPr lang="en-GB" dirty="0"/>
          </a:p>
        </p:txBody>
      </p:sp>
      <p:pic>
        <p:nvPicPr>
          <p:cNvPr id="7" name="Picture 6" descr="Ten squares are next to each other on a horizontal line. The shades of the squares increase from white in the left, grey in the center, to black in the right. ">
            <a:extLst>
              <a:ext uri="{FF2B5EF4-FFF2-40B4-BE49-F238E27FC236}">
                <a16:creationId xmlns:a16="http://schemas.microsoft.com/office/drawing/2014/main" id="{84F0AE0D-CF40-4274-99E3-82E0B99F68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38200" y="1277034"/>
            <a:ext cx="454152" cy="4425696"/>
          </a:xfrm>
          <a:prstGeom prst="rect">
            <a:avLst/>
          </a:prstGeom>
        </p:spPr>
      </p:pic>
      <p:sp>
        <p:nvSpPr>
          <p:cNvPr id="5" name="TextBox 4">
            <a:extLst>
              <a:ext uri="{FF2B5EF4-FFF2-40B4-BE49-F238E27FC236}">
                <a16:creationId xmlns:a16="http://schemas.microsoft.com/office/drawing/2014/main" id="{029D1D5F-E516-4B47-89D3-7DB5E4E8185D}"/>
              </a:ext>
            </a:extLst>
          </p:cNvPr>
          <p:cNvSpPr txBox="1"/>
          <p:nvPr/>
        </p:nvSpPr>
        <p:spPr>
          <a:xfrm>
            <a:off x="8134752" y="5690656"/>
            <a:ext cx="3657600" cy="646331"/>
          </a:xfrm>
          <a:prstGeom prst="rect">
            <a:avLst/>
          </a:prstGeom>
          <a:noFill/>
        </p:spPr>
        <p:txBody>
          <a:bodyPr wrap="square">
            <a:spAutoFit/>
          </a:bodyPr>
          <a:lstStyle/>
          <a:p>
            <a:pPr algn="r" defTabSz="914400">
              <a:defRPr/>
            </a:pPr>
            <a:r>
              <a:rPr lang="en-US" dirty="0">
                <a:latin typeface="Calibri" panose="020F0502020204030204" pitchFamily="34" charset="0"/>
                <a:ea typeface="Calibri" panose="020F0502020204030204" pitchFamily="34" charset="0"/>
                <a:cs typeface="Mangal" panose="02040503050203030202" pitchFamily="18" charset="0"/>
              </a:rPr>
              <a:t>Figure 2.19.</a:t>
            </a:r>
          </a:p>
          <a:p>
            <a:pPr algn="r" defTabSz="914400">
              <a:defRPr/>
            </a:pPr>
            <a:r>
              <a:rPr lang="en-US" dirty="0">
                <a:latin typeface="Calibri" panose="020F0502020204030204" pitchFamily="34" charset="0"/>
                <a:ea typeface="Calibri" panose="020F0502020204030204" pitchFamily="34" charset="0"/>
                <a:cs typeface="Mangal" panose="02040503050203030202" pitchFamily="18" charset="0"/>
              </a:rPr>
              <a:t>Illustration of a ten-step value scale.</a:t>
            </a:r>
          </a:p>
        </p:txBody>
      </p:sp>
    </p:spTree>
    <p:extLst>
      <p:ext uri="{BB962C8B-B14F-4D97-AF65-F5344CB8AC3E}">
        <p14:creationId xmlns:p14="http://schemas.microsoft.com/office/powerpoint/2010/main" val="3910310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Value</a:t>
            </a:r>
            <a:r>
              <a:rPr lang="en-US" sz="1200" dirty="0"/>
              <a:t>     (2 of 2) </a:t>
            </a:r>
          </a:p>
        </p:txBody>
      </p:sp>
      <p:sp>
        <p:nvSpPr>
          <p:cNvPr id="3" name="Content Placeholder 2"/>
          <p:cNvSpPr>
            <a:spLocks noGrp="1"/>
          </p:cNvSpPr>
          <p:nvPr>
            <p:ph idx="1"/>
          </p:nvPr>
        </p:nvSpPr>
        <p:spPr>
          <a:xfrm>
            <a:off x="609600" y="1600201"/>
            <a:ext cx="10972800" cy="4525963"/>
          </a:xfrm>
        </p:spPr>
        <p:txBody>
          <a:bodyPr/>
          <a:lstStyle/>
          <a:p>
            <a:r>
              <a:rPr lang="en-US" dirty="0"/>
              <a:t>Compare </a:t>
            </a:r>
            <a:r>
              <a:rPr lang="en-GB" dirty="0"/>
              <a:t>the use of value in these two works</a:t>
            </a:r>
            <a:r>
              <a:rPr lang="en-US" dirty="0"/>
              <a:t>.</a:t>
            </a:r>
          </a:p>
        </p:txBody>
      </p:sp>
      <p:pic>
        <p:nvPicPr>
          <p:cNvPr id="5" name="Picture 4" descr="The painting shows a tall window with doors on either side of it. The window has rectangular glass designs on it. ">
            <a:extLst>
              <a:ext uri="{FF2B5EF4-FFF2-40B4-BE49-F238E27FC236}">
                <a16:creationId xmlns:a16="http://schemas.microsoft.com/office/drawing/2014/main" id="{D81F56ED-788B-44AD-8EFD-956DE3D1A2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4079" y="2621491"/>
            <a:ext cx="4624302" cy="3687236"/>
          </a:xfrm>
          <a:prstGeom prst="rect">
            <a:avLst/>
          </a:prstGeom>
        </p:spPr>
      </p:pic>
      <p:sp>
        <p:nvSpPr>
          <p:cNvPr id="8" name="TextBox 7">
            <a:extLst>
              <a:ext uri="{FF2B5EF4-FFF2-40B4-BE49-F238E27FC236}">
                <a16:creationId xmlns:a16="http://schemas.microsoft.com/office/drawing/2014/main" id="{F43F9AE8-3F2C-44D4-88F0-905C07838250}"/>
              </a:ext>
            </a:extLst>
          </p:cNvPr>
          <p:cNvSpPr txBox="1"/>
          <p:nvPr/>
        </p:nvSpPr>
        <p:spPr>
          <a:xfrm>
            <a:off x="138532" y="2620499"/>
            <a:ext cx="1737340" cy="1754326"/>
          </a:xfrm>
          <a:prstGeom prst="rect">
            <a:avLst/>
          </a:prstGeom>
          <a:noFill/>
        </p:spPr>
        <p:txBody>
          <a:bodyPr wrap="square">
            <a:spAutoFit/>
          </a:bodyPr>
          <a:lstStyle/>
          <a:p>
            <a:pPr algn="r" defTabSz="914400">
              <a:defRPr/>
            </a:pPr>
            <a:r>
              <a:rPr lang="en-US" dirty="0">
                <a:ea typeface="Times New Roman" panose="02020603050405020304" pitchFamily="18" charset="0"/>
                <a:cs typeface="Mangal" panose="02040503050203030202" pitchFamily="18" charset="0"/>
              </a:rPr>
              <a:t>Figure 2.20 </a:t>
            </a:r>
          </a:p>
          <a:p>
            <a:pPr algn="r" defTabSz="914400">
              <a:defRPr/>
            </a:pPr>
            <a:r>
              <a:rPr lang="en-US" dirty="0" err="1">
                <a:ea typeface="Times New Roman" panose="02020603050405020304" pitchFamily="18" charset="0"/>
                <a:cs typeface="Mangal" panose="02040503050203030202" pitchFamily="18" charset="0"/>
              </a:rPr>
              <a:t>Vilhelm</a:t>
            </a:r>
            <a:r>
              <a:rPr lang="en-US" dirty="0">
                <a:ea typeface="Times New Roman" panose="02020603050405020304" pitchFamily="18" charset="0"/>
                <a:cs typeface="Mangal" panose="02040503050203030202" pitchFamily="18" charset="0"/>
              </a:rPr>
              <a:t> </a:t>
            </a:r>
            <a:r>
              <a:rPr lang="en-US" dirty="0" err="1">
                <a:ea typeface="Times New Roman" panose="02020603050405020304" pitchFamily="18" charset="0"/>
                <a:cs typeface="Mangal" panose="02040503050203030202" pitchFamily="18" charset="0"/>
              </a:rPr>
              <a:t>Hammershøi</a:t>
            </a:r>
            <a:r>
              <a:rPr lang="en-US" dirty="0">
                <a:ea typeface="Times New Roman" panose="02020603050405020304" pitchFamily="18" charset="0"/>
                <a:cs typeface="Mangal" panose="02040503050203030202" pitchFamily="18" charset="0"/>
              </a:rPr>
              <a:t>, </a:t>
            </a:r>
            <a:r>
              <a:rPr lang="en-US" i="1" dirty="0">
                <a:ea typeface="Times New Roman" panose="02020603050405020304" pitchFamily="18" charset="0"/>
                <a:cs typeface="Mangal" panose="02040503050203030202" pitchFamily="18" charset="0"/>
              </a:rPr>
              <a:t>Moonlight, </a:t>
            </a:r>
            <a:r>
              <a:rPr lang="en-US" i="1" dirty="0" err="1">
                <a:ea typeface="Times New Roman" panose="02020603050405020304" pitchFamily="18" charset="0"/>
                <a:cs typeface="Mangal" panose="02040503050203030202" pitchFamily="18" charset="0"/>
              </a:rPr>
              <a:t>Strandgade</a:t>
            </a:r>
            <a:r>
              <a:rPr lang="en-US" i="1" dirty="0">
                <a:ea typeface="Times New Roman" panose="02020603050405020304" pitchFamily="18" charset="0"/>
                <a:cs typeface="Mangal" panose="02040503050203030202" pitchFamily="18" charset="0"/>
              </a:rPr>
              <a:t> 30</a:t>
            </a:r>
            <a:r>
              <a:rPr lang="en-US" dirty="0">
                <a:ea typeface="Times New Roman" panose="02020603050405020304" pitchFamily="18" charset="0"/>
                <a:cs typeface="Mangal" panose="02040503050203030202" pitchFamily="18" charset="0"/>
              </a:rPr>
              <a:t>, 1900–1906. </a:t>
            </a:r>
            <a:endParaRPr lang="en-US" dirty="0">
              <a:ea typeface="Calibri" panose="020F0502020204030204" pitchFamily="34" charset="0"/>
              <a:cs typeface="Mangal" panose="02040503050203030202" pitchFamily="18" charset="0"/>
            </a:endParaRPr>
          </a:p>
        </p:txBody>
      </p:sp>
      <p:pic>
        <p:nvPicPr>
          <p:cNvPr id="7" name="Picture 6" descr="The painted wood has many rectangular partitions. Different shapes are inside each partition. One has a wheel shape, while another has vertical rods next to each other. Another has curved and zigzag lines. ">
            <a:extLst>
              <a:ext uri="{FF2B5EF4-FFF2-40B4-BE49-F238E27FC236}">
                <a16:creationId xmlns:a16="http://schemas.microsoft.com/office/drawing/2014/main" id="{E7B9687D-0D42-4E2D-A90E-9CEF7ED5E4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69449" y="2588299"/>
            <a:ext cx="2746453" cy="3687236"/>
          </a:xfrm>
          <a:prstGeom prst="rect">
            <a:avLst/>
          </a:prstGeom>
        </p:spPr>
      </p:pic>
      <p:sp>
        <p:nvSpPr>
          <p:cNvPr id="13" name="TextBox 12">
            <a:extLst>
              <a:ext uri="{FF2B5EF4-FFF2-40B4-BE49-F238E27FC236}">
                <a16:creationId xmlns:a16="http://schemas.microsoft.com/office/drawing/2014/main" id="{865753DD-2791-4F18-A29C-25A9799E7020}"/>
              </a:ext>
            </a:extLst>
          </p:cNvPr>
          <p:cNvSpPr txBox="1"/>
          <p:nvPr/>
        </p:nvSpPr>
        <p:spPr>
          <a:xfrm>
            <a:off x="10117921" y="2620499"/>
            <a:ext cx="1590247" cy="2031325"/>
          </a:xfrm>
          <a:prstGeom prst="rect">
            <a:avLst/>
          </a:prstGeom>
          <a:noFill/>
        </p:spPr>
        <p:txBody>
          <a:bodyPr wrap="square">
            <a:spAutoFit/>
          </a:bodyPr>
          <a:lstStyle/>
          <a:p>
            <a:r>
              <a:rPr lang="en-US" dirty="0">
                <a:ea typeface="Times New Roman" panose="02020603050405020304" pitchFamily="18" charset="0"/>
                <a:cs typeface="Mangal" panose="02040503050203030202" pitchFamily="18" charset="0"/>
              </a:rPr>
              <a:t>Figure 2.21. Louise Nevelson, </a:t>
            </a:r>
            <a:r>
              <a:rPr lang="en-US" i="1" dirty="0">
                <a:ea typeface="Times New Roman" panose="02020603050405020304" pitchFamily="18" charset="0"/>
                <a:cs typeface="Mangal" panose="02040503050203030202" pitchFamily="18" charset="0"/>
              </a:rPr>
              <a:t>Dawn’s Wedding Chapel IV</a:t>
            </a:r>
            <a:r>
              <a:rPr lang="en-US" dirty="0">
                <a:ea typeface="Times New Roman" panose="02020603050405020304" pitchFamily="18" charset="0"/>
                <a:cs typeface="Mangal" panose="02040503050203030202" pitchFamily="18" charset="0"/>
              </a:rPr>
              <a:t>, 1960. </a:t>
            </a:r>
            <a:endParaRPr lang="en-US" dirty="0"/>
          </a:p>
        </p:txBody>
      </p:sp>
    </p:spTree>
    <p:extLst>
      <p:ext uri="{BB962C8B-B14F-4D97-AF65-F5344CB8AC3E}">
        <p14:creationId xmlns:p14="http://schemas.microsoft.com/office/powerpoint/2010/main" val="6959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6C40163-30EC-4BB5-993C-6856D504C4FC}"/>
              </a:ext>
            </a:extLst>
          </p:cNvPr>
          <p:cNvSpPr>
            <a:spLocks noGrp="1"/>
          </p:cNvSpPr>
          <p:nvPr>
            <p:ph type="title"/>
          </p:nvPr>
        </p:nvSpPr>
        <p:spPr>
          <a:xfrm>
            <a:off x="609600" y="274638"/>
            <a:ext cx="10972800" cy="1143000"/>
          </a:xfrm>
        </p:spPr>
        <p:txBody>
          <a:bodyPr anchor="ctr">
            <a:normAutofit/>
          </a:bodyPr>
          <a:lstStyle/>
          <a:p>
            <a:pPr lvl="0"/>
            <a:r>
              <a:rPr lang="en-US"/>
              <a:t>Simultaneous Contrast</a:t>
            </a:r>
            <a:endParaRPr lang="en-US" dirty="0"/>
          </a:p>
        </p:txBody>
      </p:sp>
      <p:sp>
        <p:nvSpPr>
          <p:cNvPr id="5" name="Content Placeholder 4">
            <a:extLst>
              <a:ext uri="{FF2B5EF4-FFF2-40B4-BE49-F238E27FC236}">
                <a16:creationId xmlns:a16="http://schemas.microsoft.com/office/drawing/2014/main" id="{C75BE9A8-B557-4B06-831F-ABCF8F9ABF27}"/>
              </a:ext>
            </a:extLst>
          </p:cNvPr>
          <p:cNvSpPr>
            <a:spLocks noGrp="1"/>
          </p:cNvSpPr>
          <p:nvPr>
            <p:ph idx="1"/>
          </p:nvPr>
        </p:nvSpPr>
        <p:spPr>
          <a:xfrm>
            <a:off x="609600" y="1600200"/>
            <a:ext cx="7204364" cy="4525963"/>
          </a:xfrm>
        </p:spPr>
        <p:txBody>
          <a:bodyPr/>
          <a:lstStyle/>
          <a:p>
            <a:pPr lvl="0"/>
            <a:r>
              <a:rPr lang="en-US" b="1" dirty="0"/>
              <a:t>Simultaneous contrast</a:t>
            </a:r>
            <a:r>
              <a:rPr lang="en-US" dirty="0"/>
              <a:t> is an aspect of value in which the eye perceives lightness or darkness based on surroundings.</a:t>
            </a:r>
          </a:p>
          <a:p>
            <a:pPr lvl="1"/>
            <a:r>
              <a:rPr lang="en-US" dirty="0"/>
              <a:t>Can be used to create figure-ground relationship, such as in </a:t>
            </a:r>
            <a:r>
              <a:rPr lang="en-US" i="1" dirty="0"/>
              <a:t>Seed of Love </a:t>
            </a:r>
            <a:r>
              <a:rPr lang="en-US" dirty="0"/>
              <a:t>(Figure 2.23)</a:t>
            </a:r>
            <a:endParaRPr lang="en-GB" dirty="0"/>
          </a:p>
        </p:txBody>
      </p:sp>
      <p:pic>
        <p:nvPicPr>
          <p:cNvPr id="3" name="Picture 2" descr="Six squares are next to each other. The shades of the square change from light grey to dark grey from left to right. Each square has a small circle in the center. The shades of the circle move from dark grey to light grey from left to right. ">
            <a:extLst>
              <a:ext uri="{FF2B5EF4-FFF2-40B4-BE49-F238E27FC236}">
                <a16:creationId xmlns:a16="http://schemas.microsoft.com/office/drawing/2014/main" id="{5D35837A-7B8B-4945-A52D-382006DDEB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9344" y="5149907"/>
            <a:ext cx="5204658" cy="892496"/>
          </a:xfrm>
          <a:prstGeom prst="rect">
            <a:avLst/>
          </a:prstGeom>
        </p:spPr>
      </p:pic>
      <p:sp>
        <p:nvSpPr>
          <p:cNvPr id="12" name="TextBox 11">
            <a:extLst>
              <a:ext uri="{FF2B5EF4-FFF2-40B4-BE49-F238E27FC236}">
                <a16:creationId xmlns:a16="http://schemas.microsoft.com/office/drawing/2014/main" id="{865ABA62-F883-4191-A4F5-643AD2FFB60A}"/>
              </a:ext>
            </a:extLst>
          </p:cNvPr>
          <p:cNvSpPr txBox="1"/>
          <p:nvPr/>
        </p:nvSpPr>
        <p:spPr>
          <a:xfrm>
            <a:off x="2735237" y="5937031"/>
            <a:ext cx="5012872" cy="646331"/>
          </a:xfrm>
          <a:prstGeom prst="rect">
            <a:avLst/>
          </a:prstGeom>
          <a:noFill/>
        </p:spPr>
        <p:txBody>
          <a:bodyPr wrap="square">
            <a:spAutoFit/>
          </a:bodyPr>
          <a:lstStyle/>
          <a:p>
            <a:pPr algn="ctr"/>
            <a:r>
              <a:rPr lang="en-US" dirty="0"/>
              <a:t>Figure 2.22. Illustration of simultaneous contrast in value.</a:t>
            </a:r>
          </a:p>
        </p:txBody>
      </p:sp>
      <p:pic>
        <p:nvPicPr>
          <p:cNvPr id="6" name="Picture 5" descr="The ink painting shows a tall pregnant Black woman. She has thick tall hair. ">
            <a:extLst>
              <a:ext uri="{FF2B5EF4-FFF2-40B4-BE49-F238E27FC236}">
                <a16:creationId xmlns:a16="http://schemas.microsoft.com/office/drawing/2014/main" id="{A6489F50-5519-4CA6-ABFD-C34B5E64DF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25590" y="1215116"/>
            <a:ext cx="3644471" cy="4911047"/>
          </a:xfrm>
          <a:prstGeom prst="rect">
            <a:avLst/>
          </a:prstGeom>
        </p:spPr>
      </p:pic>
      <p:sp>
        <p:nvSpPr>
          <p:cNvPr id="11" name="TextBox 10">
            <a:extLst>
              <a:ext uri="{FF2B5EF4-FFF2-40B4-BE49-F238E27FC236}">
                <a16:creationId xmlns:a16="http://schemas.microsoft.com/office/drawing/2014/main" id="{83B90598-0B90-4BFC-8664-AD16AF3F0122}"/>
              </a:ext>
            </a:extLst>
          </p:cNvPr>
          <p:cNvSpPr txBox="1"/>
          <p:nvPr/>
        </p:nvSpPr>
        <p:spPr>
          <a:xfrm>
            <a:off x="8225589" y="6146711"/>
            <a:ext cx="3644471" cy="489878"/>
          </a:xfrm>
          <a:prstGeom prst="rect">
            <a:avLst/>
          </a:prstGeom>
          <a:noFill/>
        </p:spPr>
        <p:txBody>
          <a:bodyPr wrap="square">
            <a:spAutoFit/>
          </a:bodyPr>
          <a:lstStyle/>
          <a:p>
            <a:pPr algn="ctr">
              <a:lnSpc>
                <a:spcPts val="1500"/>
              </a:lnSpc>
            </a:pPr>
            <a:r>
              <a:rPr lang="en-US" dirty="0">
                <a:ea typeface="Times New Roman" panose="02020603050405020304" pitchFamily="18" charset="0"/>
              </a:rPr>
              <a:t>Figure 2.23. Charles White, </a:t>
            </a:r>
            <a:r>
              <a:rPr lang="en-US" i="1" dirty="0">
                <a:ea typeface="Times New Roman" panose="02020603050405020304" pitchFamily="18" charset="0"/>
              </a:rPr>
              <a:t>Seed of Love</a:t>
            </a:r>
            <a:r>
              <a:rPr lang="en-US" dirty="0">
                <a:ea typeface="Times New Roman" panose="02020603050405020304" pitchFamily="18" charset="0"/>
              </a:rPr>
              <a:t>, 1969. </a:t>
            </a:r>
            <a:endParaRPr lang="en-US" dirty="0"/>
          </a:p>
        </p:txBody>
      </p:sp>
    </p:spTree>
    <p:extLst>
      <p:ext uri="{BB962C8B-B14F-4D97-AF65-F5344CB8AC3E}">
        <p14:creationId xmlns:p14="http://schemas.microsoft.com/office/powerpoint/2010/main" val="162567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E6674-149C-4AEF-A212-AF936A5C6C53}"/>
              </a:ext>
            </a:extLst>
          </p:cNvPr>
          <p:cNvSpPr>
            <a:spLocks noGrp="1"/>
          </p:cNvSpPr>
          <p:nvPr>
            <p:ph type="title"/>
          </p:nvPr>
        </p:nvSpPr>
        <p:spPr>
          <a:xfrm>
            <a:off x="609600" y="274638"/>
            <a:ext cx="10972800" cy="1143000"/>
          </a:xfrm>
        </p:spPr>
        <p:txBody>
          <a:bodyPr>
            <a:normAutofit/>
          </a:bodyPr>
          <a:lstStyle/>
          <a:p>
            <a:r>
              <a:rPr lang="en-US"/>
              <a:t>Chiaroscuro</a:t>
            </a:r>
            <a:endParaRPr lang="en-US" dirty="0"/>
          </a:p>
        </p:txBody>
      </p:sp>
      <p:sp>
        <p:nvSpPr>
          <p:cNvPr id="3" name="Content Placeholder 2">
            <a:extLst>
              <a:ext uri="{FF2B5EF4-FFF2-40B4-BE49-F238E27FC236}">
                <a16:creationId xmlns:a16="http://schemas.microsoft.com/office/drawing/2014/main" id="{7C0D59CD-EA97-4C3D-99A5-08AAF5B86FB0}"/>
              </a:ext>
            </a:extLst>
          </p:cNvPr>
          <p:cNvSpPr>
            <a:spLocks noGrp="1"/>
          </p:cNvSpPr>
          <p:nvPr>
            <p:ph idx="1"/>
          </p:nvPr>
        </p:nvSpPr>
        <p:spPr>
          <a:xfrm>
            <a:off x="609600" y="1600200"/>
            <a:ext cx="7608125" cy="4525963"/>
          </a:xfrm>
        </p:spPr>
        <p:txBody>
          <a:bodyPr/>
          <a:lstStyle/>
          <a:p>
            <a:r>
              <a:rPr lang="en-US" dirty="0"/>
              <a:t>From the Italian words for “light” and “dark,” </a:t>
            </a:r>
            <a:r>
              <a:rPr lang="en-US" b="1" dirty="0"/>
              <a:t>chiaroscuro</a:t>
            </a:r>
            <a:r>
              <a:rPr lang="en-US" dirty="0"/>
              <a:t> gives an object a solid appearance.</a:t>
            </a:r>
          </a:p>
          <a:p>
            <a:r>
              <a:rPr lang="en-US" dirty="0"/>
              <a:t>Creates light and shadow, giving a work a sense of weight and space.</a:t>
            </a:r>
          </a:p>
          <a:p>
            <a:r>
              <a:rPr lang="en-US" dirty="0"/>
              <a:t>Michelangelo’s </a:t>
            </a:r>
            <a:r>
              <a:rPr lang="en-US" i="1" dirty="0"/>
              <a:t>Study of the Libyan Sibyl</a:t>
            </a:r>
            <a:r>
              <a:rPr lang="en-US" dirty="0"/>
              <a:t>, </a:t>
            </a:r>
            <a:r>
              <a:rPr lang="en-US" dirty="0" err="1"/>
              <a:t>Phemonoe</a:t>
            </a:r>
            <a:r>
              <a:rPr lang="en-US" dirty="0"/>
              <a:t>, for the Sistine Chapel (Figure 2.24) uses this technique.</a:t>
            </a:r>
          </a:p>
        </p:txBody>
      </p:sp>
      <p:sp>
        <p:nvSpPr>
          <p:cNvPr id="6" name="TextBox 5">
            <a:extLst>
              <a:ext uri="{FF2B5EF4-FFF2-40B4-BE49-F238E27FC236}">
                <a16:creationId xmlns:a16="http://schemas.microsoft.com/office/drawing/2014/main" id="{F60026B1-3E6E-4401-B43F-914990408F6A}"/>
              </a:ext>
            </a:extLst>
          </p:cNvPr>
          <p:cNvSpPr txBox="1"/>
          <p:nvPr/>
        </p:nvSpPr>
        <p:spPr>
          <a:xfrm>
            <a:off x="8383711" y="5508243"/>
            <a:ext cx="3456009" cy="923330"/>
          </a:xfrm>
          <a:prstGeom prst="rect">
            <a:avLst/>
          </a:prstGeom>
          <a:noFill/>
        </p:spPr>
        <p:txBody>
          <a:bodyPr wrap="square">
            <a:spAutoFit/>
          </a:bodyPr>
          <a:lstStyle/>
          <a:p>
            <a:pPr algn="ctr"/>
            <a:r>
              <a:rPr lang="en-US" dirty="0">
                <a:ea typeface="Times New Roman" panose="02020603050405020304" pitchFamily="18" charset="0"/>
              </a:rPr>
              <a:t>Figure 2.24. Michelangelo Buonarroti, detail of </a:t>
            </a:r>
            <a:r>
              <a:rPr lang="en-US" i="1" dirty="0">
                <a:ea typeface="Times New Roman" panose="02020603050405020304" pitchFamily="18" charset="0"/>
              </a:rPr>
              <a:t>Studies for the Libyan Sibyl</a:t>
            </a:r>
            <a:r>
              <a:rPr lang="en-US" dirty="0">
                <a:ea typeface="Times New Roman" panose="02020603050405020304" pitchFamily="18" charset="0"/>
              </a:rPr>
              <a:t>, ca. 1510–11. </a:t>
            </a:r>
            <a:endParaRPr lang="en-US" dirty="0">
              <a:ea typeface="Calibri" panose="020F0502020204030204" pitchFamily="34" charset="0"/>
              <a:cs typeface="Mangal" panose="02040503050203030202" pitchFamily="18" charset="0"/>
            </a:endParaRPr>
          </a:p>
        </p:txBody>
      </p:sp>
      <p:pic>
        <p:nvPicPr>
          <p:cNvPr id="5" name="Picture 4" descr="A chalk painting shows the back of a man. He looks sideways and points his left hand forward. ">
            <a:extLst>
              <a:ext uri="{FF2B5EF4-FFF2-40B4-BE49-F238E27FC236}">
                <a16:creationId xmlns:a16="http://schemas.microsoft.com/office/drawing/2014/main" id="{B76259CD-9DAB-400E-837E-5894F93771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3711" y="857048"/>
            <a:ext cx="3456009" cy="4668950"/>
          </a:xfrm>
          <a:prstGeom prst="rect">
            <a:avLst/>
          </a:prstGeom>
        </p:spPr>
      </p:pic>
    </p:spTree>
    <p:extLst>
      <p:ext uri="{BB962C8B-B14F-4D97-AF65-F5344CB8AC3E}">
        <p14:creationId xmlns:p14="http://schemas.microsoft.com/office/powerpoint/2010/main" val="1873640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Color</a:t>
            </a:r>
            <a:r>
              <a:rPr lang="en-US" sz="1200" dirty="0"/>
              <a:t>     (1 of 2) </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lstStyle/>
          <a:p>
            <a:r>
              <a:rPr lang="en-US" dirty="0"/>
              <a:t>Additive Color System:</a:t>
            </a:r>
          </a:p>
          <a:p>
            <a:pPr lvl="1"/>
            <a:r>
              <a:rPr lang="en-US" dirty="0"/>
              <a:t>Rays of red, green, and blue light combine to create a color</a:t>
            </a:r>
          </a:p>
          <a:p>
            <a:pPr lvl="1"/>
            <a:r>
              <a:rPr lang="en-US" dirty="0"/>
              <a:t>Used by computer screens, television displays, smartphones </a:t>
            </a:r>
          </a:p>
          <a:p>
            <a:r>
              <a:rPr lang="en-US" dirty="0"/>
              <a:t>Subtractive Color System: </a:t>
            </a:r>
          </a:p>
          <a:p>
            <a:pPr lvl="1"/>
            <a:r>
              <a:rPr lang="en-US" dirty="0"/>
              <a:t>Reflection of light off of surfaces, interpreted by eye and brain</a:t>
            </a:r>
          </a:p>
          <a:p>
            <a:pPr lvl="1"/>
            <a:r>
              <a:rPr lang="en-US" dirty="0"/>
              <a:t>Object’s surface absorbs light</a:t>
            </a:r>
          </a:p>
        </p:txBody>
      </p:sp>
    </p:spTree>
    <p:extLst>
      <p:ext uri="{BB962C8B-B14F-4D97-AF65-F5344CB8AC3E}">
        <p14:creationId xmlns:p14="http://schemas.microsoft.com/office/powerpoint/2010/main" val="3962798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Learning Objectives</a:t>
            </a:r>
            <a:r>
              <a:rPr lang="en-US" sz="1200" dirty="0"/>
              <a:t>     (2 of 2)</a:t>
            </a:r>
          </a:p>
        </p:txBody>
      </p:sp>
      <p:sp>
        <p:nvSpPr>
          <p:cNvPr id="3" name="Text Placeholder 2"/>
          <p:cNvSpPr>
            <a:spLocks noGrp="1"/>
          </p:cNvSpPr>
          <p:nvPr>
            <p:ph idx="1"/>
          </p:nvPr>
        </p:nvSpPr>
        <p:spPr>
          <a:xfrm>
            <a:off x="609600" y="1600201"/>
            <a:ext cx="10972800" cy="4525963"/>
          </a:xfrm>
        </p:spPr>
        <p:txBody>
          <a:bodyPr>
            <a:normAutofit lnSpcReduction="10000"/>
          </a:bodyPr>
          <a:lstStyle/>
          <a:p>
            <a:r>
              <a:rPr lang="en-GB" dirty="0"/>
              <a:t>Identify everyday examples of additive and subtractive color.</a:t>
            </a:r>
          </a:p>
          <a:p>
            <a:r>
              <a:rPr lang="en-GB" dirty="0"/>
              <a:t>List the three main attributes of color and explain their relationship to each other.</a:t>
            </a:r>
          </a:p>
          <a:p>
            <a:r>
              <a:rPr lang="en-GB" dirty="0"/>
              <a:t>Using examples from the chapter, describe the difference between tactile and visual texture.</a:t>
            </a:r>
          </a:p>
          <a:p>
            <a:r>
              <a:rPr lang="en-GB" dirty="0"/>
              <a:t>Explain the difference between three dimensional and two-dimensional space.</a:t>
            </a:r>
          </a:p>
          <a:p>
            <a:r>
              <a:rPr lang="en-GB" dirty="0"/>
              <a:t>Explain how the formal elements of value, color, shape, line, and texture help artists create an illusion of depth.</a:t>
            </a:r>
            <a:endParaRPr lang="en-US" dirty="0"/>
          </a:p>
        </p:txBody>
      </p:sp>
    </p:spTree>
    <p:extLst>
      <p:ext uri="{BB962C8B-B14F-4D97-AF65-F5344CB8AC3E}">
        <p14:creationId xmlns:p14="http://schemas.microsoft.com/office/powerpoint/2010/main" val="517284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Color Attributes</a:t>
            </a:r>
          </a:p>
        </p:txBody>
      </p:sp>
      <p:sp>
        <p:nvSpPr>
          <p:cNvPr id="3" name="Content Placeholder 2"/>
          <p:cNvSpPr>
            <a:spLocks noGrp="1"/>
          </p:cNvSpPr>
          <p:nvPr>
            <p:ph idx="1"/>
          </p:nvPr>
        </p:nvSpPr>
        <p:spPr>
          <a:xfrm>
            <a:off x="609600" y="1600201"/>
            <a:ext cx="3878179" cy="4525963"/>
          </a:xfrm>
        </p:spPr>
        <p:txBody>
          <a:bodyPr/>
          <a:lstStyle/>
          <a:p>
            <a:r>
              <a:rPr lang="en-GB" dirty="0"/>
              <a:t>The three basic attributes of color are </a:t>
            </a:r>
            <a:r>
              <a:rPr lang="en-GB" b="1" dirty="0"/>
              <a:t>hue</a:t>
            </a:r>
            <a:r>
              <a:rPr lang="en-GB" dirty="0"/>
              <a:t>, </a:t>
            </a:r>
            <a:r>
              <a:rPr lang="en-GB" b="1" dirty="0"/>
              <a:t>saturation</a:t>
            </a:r>
            <a:r>
              <a:rPr lang="en-GB" dirty="0"/>
              <a:t>, and </a:t>
            </a:r>
            <a:r>
              <a:rPr lang="en-GB" b="1" dirty="0"/>
              <a:t>value</a:t>
            </a:r>
            <a:r>
              <a:rPr lang="en-US" b="0" kern="1200" dirty="0">
                <a:effectLst/>
                <a:latin typeface="+mn-lt"/>
                <a:ea typeface="+mj-ea"/>
                <a:cs typeface="+mj-cs"/>
              </a:rPr>
              <a:t>.</a:t>
            </a:r>
          </a:p>
        </p:txBody>
      </p:sp>
      <p:sp>
        <p:nvSpPr>
          <p:cNvPr id="11" name="TextBox 10">
            <a:extLst>
              <a:ext uri="{FF2B5EF4-FFF2-40B4-BE49-F238E27FC236}">
                <a16:creationId xmlns:a16="http://schemas.microsoft.com/office/drawing/2014/main" id="{D19491B5-4546-477D-BD7E-B61D4510844F}"/>
              </a:ext>
            </a:extLst>
          </p:cNvPr>
          <p:cNvSpPr txBox="1"/>
          <p:nvPr/>
        </p:nvSpPr>
        <p:spPr>
          <a:xfrm>
            <a:off x="4615915" y="4751616"/>
            <a:ext cx="7315200" cy="646331"/>
          </a:xfrm>
          <a:prstGeom prst="rect">
            <a:avLst/>
          </a:prstGeom>
          <a:noFill/>
        </p:spPr>
        <p:txBody>
          <a:bodyPr wrap="square">
            <a:spAutoFit/>
          </a:bodyPr>
          <a:lstStyle/>
          <a:p>
            <a:pPr algn="ctr"/>
            <a:r>
              <a:rPr lang="en-US" dirty="0">
                <a:ea typeface="Times New Roman" panose="02020603050405020304" pitchFamily="18" charset="0"/>
              </a:rPr>
              <a:t>Figure 2.25. Color fundamentals of hue, saturation, and value. The sample here shows how the saturation and value of the red hue may be modified.</a:t>
            </a:r>
            <a:r>
              <a:rPr lang="en-US" dirty="0">
                <a:ea typeface="Times" panose="02020603050405020304" pitchFamily="18" charset="0"/>
                <a:cs typeface="Times New Roman" panose="02020603050405020304" pitchFamily="18" charset="0"/>
              </a:rPr>
              <a:t> </a:t>
            </a:r>
            <a:endParaRPr lang="en-US" dirty="0">
              <a:ea typeface="Calibri" panose="020F0502020204030204" pitchFamily="34" charset="0"/>
              <a:cs typeface="Mangal" panose="02040503050203030202" pitchFamily="18" charset="0"/>
            </a:endParaRPr>
          </a:p>
        </p:txBody>
      </p:sp>
      <p:pic>
        <p:nvPicPr>
          <p:cNvPr id="5" name="Picture 4" descr="Three horizontal color bars are shown. The first one for hue has vibgyor colors from the right to left. Hue: The visual spectrum seen in the colors of the rainbow: red, orange, yellow, green, blue, and violet. The second bar is for saturation. It shows dark red on the left and gray on the right. Saturation: The visual purity or neutralization of color when white, gray, black, or a complementary color is mixed in. The third bar is for value. Value: The relative lightness or darkness of a color. A color becomes lighter when white is added and darker when black is added. The bar is whitish on the left and then moves from light red to a dark maroon on the right. ">
            <a:extLst>
              <a:ext uri="{FF2B5EF4-FFF2-40B4-BE49-F238E27FC236}">
                <a16:creationId xmlns:a16="http://schemas.microsoft.com/office/drawing/2014/main" id="{8A87A864-DEF1-4AB2-B721-136169071D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1854" y="1491198"/>
            <a:ext cx="6543322" cy="3260418"/>
          </a:xfrm>
          <a:prstGeom prst="rect">
            <a:avLst/>
          </a:prstGeom>
        </p:spPr>
      </p:pic>
    </p:spTree>
    <p:extLst>
      <p:ext uri="{BB962C8B-B14F-4D97-AF65-F5344CB8AC3E}">
        <p14:creationId xmlns:p14="http://schemas.microsoft.com/office/powerpoint/2010/main" val="3160293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7AEF6-2302-4C74-8BE5-A5CBE1F6A2A7}"/>
              </a:ext>
            </a:extLst>
          </p:cNvPr>
          <p:cNvSpPr>
            <a:spLocks noGrp="1"/>
          </p:cNvSpPr>
          <p:nvPr>
            <p:ph type="title"/>
          </p:nvPr>
        </p:nvSpPr>
        <p:spPr>
          <a:xfrm>
            <a:off x="609600" y="274638"/>
            <a:ext cx="10972800" cy="1143000"/>
          </a:xfrm>
        </p:spPr>
        <p:txBody>
          <a:bodyPr>
            <a:noAutofit/>
          </a:bodyPr>
          <a:lstStyle/>
          <a:p>
            <a:r>
              <a:rPr lang="en-US" dirty="0"/>
              <a:t>Twelve-Part Color Wheel</a:t>
            </a:r>
          </a:p>
        </p:txBody>
      </p:sp>
      <p:sp>
        <p:nvSpPr>
          <p:cNvPr id="7" name="Content Placeholder 6">
            <a:extLst>
              <a:ext uri="{FF2B5EF4-FFF2-40B4-BE49-F238E27FC236}">
                <a16:creationId xmlns:a16="http://schemas.microsoft.com/office/drawing/2014/main" id="{495F17E1-FA29-447F-BD27-D78A11E9239B}"/>
              </a:ext>
            </a:extLst>
          </p:cNvPr>
          <p:cNvSpPr>
            <a:spLocks noGrp="1"/>
          </p:cNvSpPr>
          <p:nvPr>
            <p:ph idx="1"/>
          </p:nvPr>
        </p:nvSpPr>
        <p:spPr>
          <a:xfrm>
            <a:off x="609600" y="1600200"/>
            <a:ext cx="6939645" cy="4525963"/>
          </a:xfrm>
        </p:spPr>
        <p:txBody>
          <a:bodyPr>
            <a:normAutofit lnSpcReduction="10000"/>
          </a:bodyPr>
          <a:lstStyle/>
          <a:p>
            <a:r>
              <a:rPr lang="en-GB" dirty="0"/>
              <a:t>Color wheel relationships include:</a:t>
            </a:r>
          </a:p>
          <a:p>
            <a:pPr lvl="1"/>
            <a:r>
              <a:rPr lang="en-GB" b="1" dirty="0"/>
              <a:t>Primary hues</a:t>
            </a:r>
            <a:r>
              <a:rPr lang="en-GB" dirty="0"/>
              <a:t>: red, yellow, and blue</a:t>
            </a:r>
          </a:p>
          <a:p>
            <a:pPr lvl="1"/>
            <a:r>
              <a:rPr lang="en-GB" b="1" dirty="0"/>
              <a:t>Secondary hues</a:t>
            </a:r>
            <a:r>
              <a:rPr lang="en-GB" dirty="0"/>
              <a:t>: green, orange, and violet</a:t>
            </a:r>
          </a:p>
          <a:p>
            <a:pPr lvl="1"/>
            <a:r>
              <a:rPr lang="en-GB" b="1" dirty="0"/>
              <a:t>Tertiary hues</a:t>
            </a:r>
            <a:r>
              <a:rPr lang="en-GB" dirty="0"/>
              <a:t>: mix of primary and secondary colors</a:t>
            </a:r>
          </a:p>
          <a:p>
            <a:pPr lvl="1"/>
            <a:r>
              <a:rPr lang="en-GB" b="1" dirty="0"/>
              <a:t>Complementary</a:t>
            </a:r>
            <a:r>
              <a:rPr lang="en-GB" dirty="0"/>
              <a:t>: opposites on the color wheel</a:t>
            </a:r>
          </a:p>
          <a:p>
            <a:pPr lvl="1"/>
            <a:r>
              <a:rPr lang="en-GB" b="1" dirty="0"/>
              <a:t>Analogous</a:t>
            </a:r>
            <a:r>
              <a:rPr lang="en-GB" dirty="0"/>
              <a:t>: colors beside one another on the color wheel</a:t>
            </a:r>
            <a:endParaRPr lang="en-US" dirty="0"/>
          </a:p>
        </p:txBody>
      </p:sp>
      <p:pic>
        <p:nvPicPr>
          <p:cNvPr id="4" name="Picture 3" descr="The primary hues are red, blue, and yellow. In a triangle, yellow is at the top; blue is in the bottom-left; red is in the bottom-right. Secondary hues are shown in a triangle surrounded by three triangles. The outer triangle has the colors orange, violet, and green. The inner triangle has the colors light yellow, light blue, and light pink. Tertiary hues are shown as a circle around the secondary hues. The following colors are in a clockwise direction: Yellow, Yellow Green, Green, Blue-Green, Blue, Blue Violet, Violet, Red Violet, Red, Red Orange, Orange, Yellow Orange, and Yellow.">
            <a:extLst>
              <a:ext uri="{FF2B5EF4-FFF2-40B4-BE49-F238E27FC236}">
                <a16:creationId xmlns:a16="http://schemas.microsoft.com/office/drawing/2014/main" id="{AF7AB1DC-962C-4449-BA02-2B5D13A829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6364" y="1382721"/>
            <a:ext cx="2492765" cy="5440362"/>
          </a:xfrm>
          <a:prstGeom prst="rect">
            <a:avLst/>
          </a:prstGeom>
        </p:spPr>
      </p:pic>
      <p:sp>
        <p:nvSpPr>
          <p:cNvPr id="9" name="TextBox 8">
            <a:extLst>
              <a:ext uri="{FF2B5EF4-FFF2-40B4-BE49-F238E27FC236}">
                <a16:creationId xmlns:a16="http://schemas.microsoft.com/office/drawing/2014/main" id="{34202569-14E0-4B5D-BFCA-7C8C508994A6}"/>
              </a:ext>
            </a:extLst>
          </p:cNvPr>
          <p:cNvSpPr txBox="1"/>
          <p:nvPr/>
        </p:nvSpPr>
        <p:spPr>
          <a:xfrm>
            <a:off x="10356248" y="1417638"/>
            <a:ext cx="1642175" cy="1984902"/>
          </a:xfrm>
          <a:prstGeom prst="rect">
            <a:avLst/>
          </a:prstGeom>
          <a:noFill/>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Mangal" panose="02040503050203030202" pitchFamily="18" charset="0"/>
              </a:rPr>
              <a:t>Figure 2.26. Example of primary, secondary, and intermediate (tertiary) hues. </a:t>
            </a:r>
          </a:p>
        </p:txBody>
      </p:sp>
    </p:spTree>
    <p:extLst>
      <p:ext uri="{BB962C8B-B14F-4D97-AF65-F5344CB8AC3E}">
        <p14:creationId xmlns:p14="http://schemas.microsoft.com/office/powerpoint/2010/main" val="4155509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a:t>Color Temperature and Color Schemes</a:t>
            </a:r>
            <a:endParaRPr lang="en-US" dirty="0"/>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normAutofit lnSpcReduction="10000"/>
          </a:bodyPr>
          <a:lstStyle/>
          <a:p>
            <a:r>
              <a:rPr lang="en-US" b="1" dirty="0"/>
              <a:t>Warm colors</a:t>
            </a:r>
            <a:r>
              <a:rPr lang="en-US" dirty="0"/>
              <a:t>:</a:t>
            </a:r>
          </a:p>
          <a:p>
            <a:pPr lvl="1"/>
            <a:r>
              <a:rPr lang="en-US" dirty="0"/>
              <a:t>Side of color wheel with yellows, oranges, and reds</a:t>
            </a:r>
          </a:p>
          <a:p>
            <a:r>
              <a:rPr lang="en-US" b="1" dirty="0"/>
              <a:t>Cool colors</a:t>
            </a:r>
            <a:r>
              <a:rPr lang="en-US" dirty="0"/>
              <a:t>:</a:t>
            </a:r>
          </a:p>
          <a:p>
            <a:pPr lvl="1"/>
            <a:r>
              <a:rPr lang="en-US" dirty="0"/>
              <a:t>Side of color wheel with greens, blues, and purples</a:t>
            </a:r>
          </a:p>
          <a:p>
            <a:r>
              <a:rPr lang="en-US" b="1" dirty="0"/>
              <a:t>Color schemes</a:t>
            </a:r>
            <a:r>
              <a:rPr lang="en-US" dirty="0"/>
              <a:t>: </a:t>
            </a:r>
          </a:p>
          <a:p>
            <a:pPr lvl="1"/>
            <a:r>
              <a:rPr lang="en-GB" dirty="0"/>
              <a:t>Groupings of </a:t>
            </a:r>
            <a:r>
              <a:rPr lang="en-GB" dirty="0" err="1"/>
              <a:t>colors</a:t>
            </a:r>
            <a:r>
              <a:rPr lang="en-GB" dirty="0"/>
              <a:t> that “play well together”</a:t>
            </a:r>
          </a:p>
          <a:p>
            <a:pPr lvl="1"/>
            <a:r>
              <a:rPr lang="en-GB" dirty="0"/>
              <a:t>Create a consistent effect</a:t>
            </a:r>
          </a:p>
          <a:p>
            <a:pPr lvl="1"/>
            <a:r>
              <a:rPr lang="en-GB" dirty="0"/>
              <a:t>Examples include </a:t>
            </a:r>
            <a:r>
              <a:rPr lang="en-GB" b="1" dirty="0"/>
              <a:t>monochromatic</a:t>
            </a:r>
            <a:r>
              <a:rPr lang="en-GB" dirty="0"/>
              <a:t>, </a:t>
            </a:r>
            <a:r>
              <a:rPr lang="en-GB" b="1" dirty="0"/>
              <a:t>complementary</a:t>
            </a:r>
            <a:r>
              <a:rPr lang="en-GB" dirty="0"/>
              <a:t>, and </a:t>
            </a:r>
            <a:r>
              <a:rPr lang="en-GB" b="1" dirty="0"/>
              <a:t>polychromatic</a:t>
            </a:r>
            <a:r>
              <a:rPr lang="en-GB" dirty="0"/>
              <a:t> color schemes</a:t>
            </a:r>
            <a:endParaRPr lang="en-US" dirty="0"/>
          </a:p>
        </p:txBody>
      </p:sp>
    </p:spTree>
    <p:extLst>
      <p:ext uri="{BB962C8B-B14F-4D97-AF65-F5344CB8AC3E}">
        <p14:creationId xmlns:p14="http://schemas.microsoft.com/office/powerpoint/2010/main" val="2204561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Color Schemes</a:t>
            </a:r>
          </a:p>
        </p:txBody>
      </p:sp>
      <p:sp>
        <p:nvSpPr>
          <p:cNvPr id="3" name="Content Placeholder 2"/>
          <p:cNvSpPr>
            <a:spLocks noGrp="1"/>
          </p:cNvSpPr>
          <p:nvPr>
            <p:ph idx="1"/>
          </p:nvPr>
        </p:nvSpPr>
        <p:spPr>
          <a:xfrm>
            <a:off x="609600" y="1600201"/>
            <a:ext cx="10972800" cy="4525963"/>
          </a:xfrm>
        </p:spPr>
        <p:txBody>
          <a:bodyPr/>
          <a:lstStyle/>
          <a:p>
            <a:r>
              <a:rPr lang="en-GB" dirty="0"/>
              <a:t>Identify the color schemes associated with these works</a:t>
            </a:r>
            <a:r>
              <a:rPr lang="en-US" dirty="0"/>
              <a:t>.</a:t>
            </a:r>
          </a:p>
        </p:txBody>
      </p:sp>
      <p:pic>
        <p:nvPicPr>
          <p:cNvPr id="9" name="Picture 8" descr="Broken plastic pieces of different sizes and shapes are shown. ">
            <a:extLst>
              <a:ext uri="{FF2B5EF4-FFF2-40B4-BE49-F238E27FC236}">
                <a16:creationId xmlns:a16="http://schemas.microsoft.com/office/drawing/2014/main" id="{146AF30D-2B9D-467A-B9B4-A6701C2DBA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680" y="2691561"/>
            <a:ext cx="4310081" cy="2892175"/>
          </a:xfrm>
          <a:prstGeom prst="rect">
            <a:avLst/>
          </a:prstGeom>
        </p:spPr>
      </p:pic>
      <p:sp>
        <p:nvSpPr>
          <p:cNvPr id="11" name="TextBox 10">
            <a:extLst>
              <a:ext uri="{FF2B5EF4-FFF2-40B4-BE49-F238E27FC236}">
                <a16:creationId xmlns:a16="http://schemas.microsoft.com/office/drawing/2014/main" id="{0FF49F22-7F2F-454B-AB9D-7179F18E5222}"/>
              </a:ext>
            </a:extLst>
          </p:cNvPr>
          <p:cNvSpPr txBox="1"/>
          <p:nvPr/>
        </p:nvSpPr>
        <p:spPr>
          <a:xfrm>
            <a:off x="683681" y="5582780"/>
            <a:ext cx="4310080" cy="923330"/>
          </a:xfrm>
          <a:prstGeom prst="rect">
            <a:avLst/>
          </a:prstGeom>
          <a:noFill/>
        </p:spPr>
        <p:txBody>
          <a:bodyPr wrap="square">
            <a:spAutoFit/>
          </a:bodyPr>
          <a:lstStyle/>
          <a:p>
            <a:pPr algn="ctr"/>
            <a:r>
              <a:rPr lang="en-US" dirty="0"/>
              <a:t>Figure 2.27. Judith Selby Lang, </a:t>
            </a:r>
            <a:r>
              <a:rPr lang="en-US" i="1" dirty="0"/>
              <a:t>Chroma Green</a:t>
            </a:r>
            <a:r>
              <a:rPr lang="en-US" dirty="0"/>
              <a:t>, plastic collected from Kehoe Beach Point Reyes National Seashore, 2012. </a:t>
            </a:r>
          </a:p>
        </p:txBody>
      </p:sp>
      <p:pic>
        <p:nvPicPr>
          <p:cNvPr id="5" name="Picture 4" descr="In the oil on canvas, a flower vase has red Gladioli flowers in it. ">
            <a:extLst>
              <a:ext uri="{FF2B5EF4-FFF2-40B4-BE49-F238E27FC236}">
                <a16:creationId xmlns:a16="http://schemas.microsoft.com/office/drawing/2014/main" id="{9B310B9C-3D1D-4633-8B5E-55696E228B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49276" y="2170414"/>
            <a:ext cx="2386140" cy="3934471"/>
          </a:xfrm>
          <a:prstGeom prst="rect">
            <a:avLst/>
          </a:prstGeom>
        </p:spPr>
      </p:pic>
      <p:sp>
        <p:nvSpPr>
          <p:cNvPr id="15" name="TextBox 14">
            <a:extLst>
              <a:ext uri="{FF2B5EF4-FFF2-40B4-BE49-F238E27FC236}">
                <a16:creationId xmlns:a16="http://schemas.microsoft.com/office/drawing/2014/main" id="{A0F42956-AF56-4F57-936E-6F953971B932}"/>
              </a:ext>
            </a:extLst>
          </p:cNvPr>
          <p:cNvSpPr txBox="1"/>
          <p:nvPr/>
        </p:nvSpPr>
        <p:spPr>
          <a:xfrm>
            <a:off x="5449276" y="6126164"/>
            <a:ext cx="2386140" cy="682238"/>
          </a:xfrm>
          <a:prstGeom prst="rect">
            <a:avLst/>
          </a:prstGeom>
          <a:noFill/>
        </p:spPr>
        <p:txBody>
          <a:bodyPr wrap="square">
            <a:spAutoFit/>
          </a:bodyPr>
          <a:lstStyle/>
          <a:p>
            <a:pPr algn="ctr">
              <a:lnSpc>
                <a:spcPts val="1500"/>
              </a:lnSpc>
            </a:pPr>
            <a:r>
              <a:rPr lang="en-US" dirty="0">
                <a:latin typeface="+mj-lt"/>
                <a:ea typeface="Times New Roman" panose="02020603050405020304" pitchFamily="18" charset="0"/>
                <a:cs typeface="Mangal" panose="02040503050203030202" pitchFamily="18" charset="0"/>
              </a:rPr>
              <a:t>Figure 2.28. Vincent van Gogh, </a:t>
            </a:r>
            <a:r>
              <a:rPr lang="en-US" i="1" dirty="0">
                <a:latin typeface="+mj-lt"/>
                <a:ea typeface="Times New Roman" panose="02020603050405020304" pitchFamily="18" charset="0"/>
                <a:cs typeface="Mangal" panose="02040503050203030202" pitchFamily="18" charset="0"/>
              </a:rPr>
              <a:t>Vase with Red Gladioli</a:t>
            </a:r>
            <a:r>
              <a:rPr lang="en-US" dirty="0">
                <a:latin typeface="+mj-lt"/>
                <a:ea typeface="Times New Roman" panose="02020603050405020304" pitchFamily="18" charset="0"/>
                <a:cs typeface="Mangal" panose="02040503050203030202" pitchFamily="18" charset="0"/>
              </a:rPr>
              <a:t>, 1886. </a:t>
            </a:r>
            <a:endParaRPr lang="en-US" dirty="0">
              <a:latin typeface="+mj-lt"/>
            </a:endParaRPr>
          </a:p>
        </p:txBody>
      </p:sp>
      <p:pic>
        <p:nvPicPr>
          <p:cNvPr id="7" name="Picture 6" descr="Twelve pieces of cloth with different designs are arranged in a 3 rows and 4 columns pattern. ">
            <a:extLst>
              <a:ext uri="{FF2B5EF4-FFF2-40B4-BE49-F238E27FC236}">
                <a16:creationId xmlns:a16="http://schemas.microsoft.com/office/drawing/2014/main" id="{5C106481-EA88-46CF-B314-B45670786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6446" y="2170414"/>
            <a:ext cx="2734736" cy="3241497"/>
          </a:xfrm>
          <a:prstGeom prst="rect">
            <a:avLst/>
          </a:prstGeom>
        </p:spPr>
      </p:pic>
      <p:sp>
        <p:nvSpPr>
          <p:cNvPr id="16" name="TextBox 15">
            <a:extLst>
              <a:ext uri="{FF2B5EF4-FFF2-40B4-BE49-F238E27FC236}">
                <a16:creationId xmlns:a16="http://schemas.microsoft.com/office/drawing/2014/main" id="{57189454-F993-41F0-9596-78B9D18950BF}"/>
              </a:ext>
            </a:extLst>
          </p:cNvPr>
          <p:cNvSpPr txBox="1"/>
          <p:nvPr/>
        </p:nvSpPr>
        <p:spPr>
          <a:xfrm>
            <a:off x="8593163" y="5357487"/>
            <a:ext cx="3041302" cy="1200329"/>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2.29.</a:t>
            </a:r>
          </a:p>
          <a:p>
            <a:pPr algn="ctr"/>
            <a:r>
              <a:rPr lang="en-US" dirty="0">
                <a:latin typeface="Calibri" panose="020F0502020204030204" pitchFamily="34" charset="0"/>
                <a:ea typeface="Calibri" panose="020F0502020204030204" pitchFamily="34" charset="0"/>
                <a:cs typeface="Mangal" panose="02040503050203030202" pitchFamily="18" charset="0"/>
              </a:rPr>
              <a:t>Rita Mae Pettway, “Housetop,” twelve-block “Half-Log Cabin” variation, ca. 1975.</a:t>
            </a:r>
            <a:endParaRPr lang="en-US" dirty="0"/>
          </a:p>
        </p:txBody>
      </p:sp>
    </p:spTree>
    <p:extLst>
      <p:ext uri="{BB962C8B-B14F-4D97-AF65-F5344CB8AC3E}">
        <p14:creationId xmlns:p14="http://schemas.microsoft.com/office/powerpoint/2010/main" val="153278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Objective and Expressive Color</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normAutofit/>
          </a:bodyPr>
          <a:lstStyle/>
          <a:p>
            <a:r>
              <a:rPr lang="en-US" b="1" dirty="0"/>
              <a:t>Objective color</a:t>
            </a:r>
            <a:r>
              <a:rPr lang="en-US" dirty="0"/>
              <a:t>:</a:t>
            </a:r>
          </a:p>
          <a:p>
            <a:pPr lvl="1"/>
            <a:r>
              <a:rPr lang="en-US" dirty="0"/>
              <a:t>Realistic use of color as found in the natural world</a:t>
            </a:r>
          </a:p>
          <a:p>
            <a:pPr lvl="1"/>
            <a:r>
              <a:rPr lang="en-US" dirty="0"/>
              <a:t>Creates a piece that seems tangible</a:t>
            </a:r>
          </a:p>
          <a:p>
            <a:pPr lvl="1"/>
            <a:r>
              <a:rPr lang="en-US" dirty="0"/>
              <a:t>Not always needed or wanted by artist</a:t>
            </a:r>
          </a:p>
          <a:p>
            <a:r>
              <a:rPr lang="en-US" b="1" dirty="0"/>
              <a:t>Expressive color</a:t>
            </a:r>
            <a:r>
              <a:rPr lang="en-US" dirty="0"/>
              <a:t>:</a:t>
            </a:r>
          </a:p>
          <a:p>
            <a:pPr lvl="1"/>
            <a:r>
              <a:rPr lang="en-US" dirty="0"/>
              <a:t>Unexpected use of color in ways that do not reproduce what is seen in the natural world</a:t>
            </a:r>
          </a:p>
          <a:p>
            <a:pPr lvl="1"/>
            <a:r>
              <a:rPr lang="en-US" dirty="0"/>
              <a:t>Can reflect the artist’s feelings</a:t>
            </a:r>
          </a:p>
        </p:txBody>
      </p:sp>
    </p:spTree>
    <p:extLst>
      <p:ext uri="{BB962C8B-B14F-4D97-AF65-F5344CB8AC3E}">
        <p14:creationId xmlns:p14="http://schemas.microsoft.com/office/powerpoint/2010/main" val="2750054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Color</a:t>
            </a:r>
            <a:r>
              <a:rPr lang="en-US" sz="1200" dirty="0"/>
              <a:t>     (2 of 2) </a:t>
            </a:r>
          </a:p>
        </p:txBody>
      </p:sp>
      <p:sp>
        <p:nvSpPr>
          <p:cNvPr id="3" name="Content Placeholder 2"/>
          <p:cNvSpPr>
            <a:spLocks noGrp="1"/>
          </p:cNvSpPr>
          <p:nvPr>
            <p:ph idx="1"/>
          </p:nvPr>
        </p:nvSpPr>
        <p:spPr>
          <a:xfrm>
            <a:off x="609600" y="1600201"/>
            <a:ext cx="10972800" cy="4525963"/>
          </a:xfrm>
        </p:spPr>
        <p:txBody>
          <a:bodyPr/>
          <a:lstStyle/>
          <a:p>
            <a:r>
              <a:rPr lang="en-GB" dirty="0"/>
              <a:t>Describe the use of color in these two works</a:t>
            </a:r>
            <a:r>
              <a:rPr lang="en-US" dirty="0"/>
              <a:t>.</a:t>
            </a:r>
          </a:p>
        </p:txBody>
      </p:sp>
      <p:pic>
        <p:nvPicPr>
          <p:cNvPr id="5" name="Picture 4" descr="In the oil on canvas, three large blue horses bend and look. ">
            <a:extLst>
              <a:ext uri="{FF2B5EF4-FFF2-40B4-BE49-F238E27FC236}">
                <a16:creationId xmlns:a16="http://schemas.microsoft.com/office/drawing/2014/main" id="{64EAF8AF-5835-410D-83BC-A2DD3818E8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 y="2428591"/>
            <a:ext cx="5557559" cy="3229923"/>
          </a:xfrm>
          <a:prstGeom prst="rect">
            <a:avLst/>
          </a:prstGeom>
        </p:spPr>
      </p:pic>
      <p:sp>
        <p:nvSpPr>
          <p:cNvPr id="13" name="TextBox 12">
            <a:extLst>
              <a:ext uri="{FF2B5EF4-FFF2-40B4-BE49-F238E27FC236}">
                <a16:creationId xmlns:a16="http://schemas.microsoft.com/office/drawing/2014/main" id="{2705AD4D-5FCF-40F8-875A-07366568539C}"/>
              </a:ext>
            </a:extLst>
          </p:cNvPr>
          <p:cNvSpPr txBox="1"/>
          <p:nvPr/>
        </p:nvSpPr>
        <p:spPr>
          <a:xfrm>
            <a:off x="805220" y="5655099"/>
            <a:ext cx="5166317" cy="369332"/>
          </a:xfrm>
          <a:prstGeom prst="rect">
            <a:avLst/>
          </a:prstGeom>
          <a:noFill/>
        </p:spPr>
        <p:txBody>
          <a:bodyPr wrap="square">
            <a:spAutoFit/>
          </a:bodyPr>
          <a:lstStyle/>
          <a:p>
            <a:pPr algn="ctr"/>
            <a:r>
              <a:rPr lang="en-US" dirty="0"/>
              <a:t>Figure 2.30. Franz Marc, </a:t>
            </a:r>
            <a:r>
              <a:rPr lang="en-US" i="1" dirty="0"/>
              <a:t>The Large Blue Horses</a:t>
            </a:r>
            <a:r>
              <a:rPr lang="en-US" dirty="0"/>
              <a:t>, 1911. </a:t>
            </a:r>
          </a:p>
        </p:txBody>
      </p:sp>
      <p:pic>
        <p:nvPicPr>
          <p:cNvPr id="7" name="Picture 6" descr="In the oil on canvas, in a garden, a man rests his head on the lap of a woman who sits. The woman holds up a small cage in her left hand. ">
            <a:extLst>
              <a:ext uri="{FF2B5EF4-FFF2-40B4-BE49-F238E27FC236}">
                <a16:creationId xmlns:a16="http://schemas.microsoft.com/office/drawing/2014/main" id="{72457CF8-267D-430C-9DD3-847EA19830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45260" y="2428592"/>
            <a:ext cx="4405124" cy="3226508"/>
          </a:xfrm>
          <a:prstGeom prst="rect">
            <a:avLst/>
          </a:prstGeom>
        </p:spPr>
      </p:pic>
      <p:sp>
        <p:nvSpPr>
          <p:cNvPr id="19" name="TextBox 18">
            <a:extLst>
              <a:ext uri="{FF2B5EF4-FFF2-40B4-BE49-F238E27FC236}">
                <a16:creationId xmlns:a16="http://schemas.microsoft.com/office/drawing/2014/main" id="{EF9E8700-AC00-4E90-A3DF-6464C3FA2C4B}"/>
              </a:ext>
            </a:extLst>
          </p:cNvPr>
          <p:cNvSpPr txBox="1"/>
          <p:nvPr/>
        </p:nvSpPr>
        <p:spPr>
          <a:xfrm>
            <a:off x="6845260" y="5655099"/>
            <a:ext cx="4405124" cy="646331"/>
          </a:xfrm>
          <a:prstGeom prst="rect">
            <a:avLst/>
          </a:prstGeom>
          <a:noFill/>
        </p:spPr>
        <p:txBody>
          <a:bodyPr wrap="square">
            <a:spAutoFit/>
          </a:bodyPr>
          <a:lstStyle/>
          <a:p>
            <a:pPr algn="ctr"/>
            <a:r>
              <a:rPr lang="en-US" dirty="0">
                <a:ea typeface="Times New Roman" panose="02020603050405020304" pitchFamily="18" charset="0"/>
                <a:cs typeface="Mangal" panose="02040503050203030202" pitchFamily="18" charset="0"/>
              </a:rPr>
              <a:t>Figure 2.31. Jean-Honoré Fragonard, </a:t>
            </a:r>
            <a:r>
              <a:rPr lang="en-US" i="1" dirty="0">
                <a:ea typeface="Times New Roman" panose="02020603050405020304" pitchFamily="18" charset="0"/>
                <a:cs typeface="Mangal" panose="02040503050203030202" pitchFamily="18" charset="0"/>
              </a:rPr>
              <a:t>The Happy Lovers</a:t>
            </a:r>
            <a:r>
              <a:rPr lang="en-US" dirty="0">
                <a:ea typeface="Times New Roman" panose="02020603050405020304" pitchFamily="18" charset="0"/>
                <a:cs typeface="Mangal" panose="02040503050203030202" pitchFamily="18" charset="0"/>
              </a:rPr>
              <a:t>, 1760–1765. </a:t>
            </a:r>
            <a:endParaRPr lang="en-US" dirty="0"/>
          </a:p>
        </p:txBody>
      </p:sp>
    </p:spTree>
    <p:extLst>
      <p:ext uri="{BB962C8B-B14F-4D97-AF65-F5344CB8AC3E}">
        <p14:creationId xmlns:p14="http://schemas.microsoft.com/office/powerpoint/2010/main" val="234106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 in Process: Color</a:t>
            </a:r>
          </a:p>
        </p:txBody>
      </p:sp>
      <p:sp>
        <p:nvSpPr>
          <p:cNvPr id="8" name="TextBox 7">
            <a:extLst>
              <a:ext uri="{FF2B5EF4-FFF2-40B4-BE49-F238E27FC236}">
                <a16:creationId xmlns:a16="http://schemas.microsoft.com/office/drawing/2014/main" id="{F0DB6B7D-71BC-42BB-9466-E7380383AA63}"/>
              </a:ext>
            </a:extLst>
          </p:cNvPr>
          <p:cNvSpPr txBox="1"/>
          <p:nvPr/>
        </p:nvSpPr>
        <p:spPr>
          <a:xfrm>
            <a:off x="1524000" y="5478075"/>
            <a:ext cx="9144000" cy="369332"/>
          </a:xfrm>
          <a:prstGeom prst="rect">
            <a:avLst/>
          </a:prstGeom>
          <a:noFill/>
        </p:spPr>
        <p:txBody>
          <a:bodyPr wrap="square">
            <a:spAutoFit/>
          </a:bodyPr>
          <a:lstStyle/>
          <a:p>
            <a:pPr algn="ctr"/>
            <a:r>
              <a:rPr lang="en-US" dirty="0"/>
              <a:t>Figure 2.32. In this video, art instructor Kay </a:t>
            </a:r>
            <a:r>
              <a:rPr lang="en-US" dirty="0" err="1"/>
              <a:t>Bunnenberg</a:t>
            </a:r>
            <a:r>
              <a:rPr lang="en-US" dirty="0"/>
              <a:t> Boehmer introduces color mixing.</a:t>
            </a:r>
          </a:p>
        </p:txBody>
      </p:sp>
      <p:pic>
        <p:nvPicPr>
          <p:cNvPr id="4" name="Picture 3" descr="In a video, art instructor Kay Bunnenberg-Boehme sits near a table has that lot of paints. She holds up small color papers in her hand and talks. ">
            <a:hlinkClick r:id="rId3"/>
            <a:extLst>
              <a:ext uri="{FF2B5EF4-FFF2-40B4-BE49-F238E27FC236}">
                <a16:creationId xmlns:a16="http://schemas.microsoft.com/office/drawing/2014/main" id="{5DE94537-22BD-4E66-A4F1-9199A309FE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2102" y="1873353"/>
            <a:ext cx="5947795" cy="3556821"/>
          </a:xfrm>
          <a:prstGeom prst="rect">
            <a:avLst/>
          </a:prstGeom>
        </p:spPr>
      </p:pic>
    </p:spTree>
    <p:extLst>
      <p:ext uri="{BB962C8B-B14F-4D97-AF65-F5344CB8AC3E}">
        <p14:creationId xmlns:p14="http://schemas.microsoft.com/office/powerpoint/2010/main" val="4105875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a:t>Texture</a:t>
            </a:r>
            <a:endParaRPr lang="en-US" dirty="0"/>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lstStyle/>
          <a:p>
            <a:r>
              <a:rPr lang="en-GB" dirty="0"/>
              <a:t>The </a:t>
            </a:r>
            <a:r>
              <a:rPr lang="en-GB" b="1" dirty="0"/>
              <a:t>texture</a:t>
            </a:r>
            <a:r>
              <a:rPr lang="en-GB" dirty="0"/>
              <a:t> of an object can be defined as how it feels when you touch it</a:t>
            </a:r>
            <a:r>
              <a:rPr lang="en-US" dirty="0"/>
              <a:t>.</a:t>
            </a:r>
          </a:p>
          <a:p>
            <a:pPr lvl="1"/>
            <a:r>
              <a:rPr lang="en-US" dirty="0"/>
              <a:t>Can range from provocative to soothing</a:t>
            </a:r>
          </a:p>
          <a:p>
            <a:pPr lvl="1"/>
            <a:r>
              <a:rPr lang="en-US" dirty="0"/>
              <a:t>Might evoke emotional responses in the viewer</a:t>
            </a:r>
          </a:p>
          <a:p>
            <a:pPr lvl="1"/>
            <a:r>
              <a:rPr lang="en-GB" b="1" dirty="0"/>
              <a:t>Tactile</a:t>
            </a:r>
            <a:r>
              <a:rPr lang="en-GB" dirty="0"/>
              <a:t>, or </a:t>
            </a:r>
            <a:r>
              <a:rPr lang="en-GB" b="1" dirty="0"/>
              <a:t>physical texture</a:t>
            </a:r>
            <a:r>
              <a:rPr lang="en-GB" dirty="0"/>
              <a:t>, is the direct feel of a surface under your hand or against your body</a:t>
            </a:r>
          </a:p>
          <a:p>
            <a:pPr lvl="1"/>
            <a:r>
              <a:rPr lang="en-GB" b="1" dirty="0"/>
              <a:t>Visual texture </a:t>
            </a:r>
            <a:r>
              <a:rPr lang="en-GB" dirty="0"/>
              <a:t>is the implied texture of an object</a:t>
            </a:r>
          </a:p>
        </p:txBody>
      </p:sp>
    </p:spTree>
    <p:extLst>
      <p:ext uri="{BB962C8B-B14F-4D97-AF65-F5344CB8AC3E}">
        <p14:creationId xmlns:p14="http://schemas.microsoft.com/office/powerpoint/2010/main" val="4171904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Tactile Texture</a:t>
            </a:r>
          </a:p>
        </p:txBody>
      </p:sp>
      <p:sp>
        <p:nvSpPr>
          <p:cNvPr id="3" name="Content Placeholder 2"/>
          <p:cNvSpPr>
            <a:spLocks noGrp="1"/>
          </p:cNvSpPr>
          <p:nvPr>
            <p:ph idx="1"/>
          </p:nvPr>
        </p:nvSpPr>
        <p:spPr>
          <a:xfrm>
            <a:off x="609600" y="1600201"/>
            <a:ext cx="10972800" cy="4525963"/>
          </a:xfrm>
        </p:spPr>
        <p:txBody>
          <a:bodyPr/>
          <a:lstStyle/>
          <a:p>
            <a:r>
              <a:rPr lang="en-US" dirty="0"/>
              <a:t>Compare the use of texture in these three works.</a:t>
            </a:r>
          </a:p>
        </p:txBody>
      </p:sp>
      <p:pic>
        <p:nvPicPr>
          <p:cNvPr id="9" name="Picture 8" descr="A bronze bust of Auguste Rodin is shown. ">
            <a:extLst>
              <a:ext uri="{FF2B5EF4-FFF2-40B4-BE49-F238E27FC236}">
                <a16:creationId xmlns:a16="http://schemas.microsoft.com/office/drawing/2014/main" id="{C81B58C1-60BE-4799-9536-1493716CDC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135" y="2277886"/>
            <a:ext cx="2723335" cy="3404274"/>
          </a:xfrm>
          <a:prstGeom prst="rect">
            <a:avLst/>
          </a:prstGeom>
        </p:spPr>
      </p:pic>
      <p:sp>
        <p:nvSpPr>
          <p:cNvPr id="21" name="TextBox 20">
            <a:extLst>
              <a:ext uri="{FF2B5EF4-FFF2-40B4-BE49-F238E27FC236}">
                <a16:creationId xmlns:a16="http://schemas.microsoft.com/office/drawing/2014/main" id="{71CB8F0E-44EE-4A5F-88CE-9F47F515E9E7}"/>
              </a:ext>
            </a:extLst>
          </p:cNvPr>
          <p:cNvSpPr txBox="1"/>
          <p:nvPr/>
        </p:nvSpPr>
        <p:spPr>
          <a:xfrm>
            <a:off x="300022" y="5706886"/>
            <a:ext cx="3697560" cy="923330"/>
          </a:xfrm>
          <a:prstGeom prst="rect">
            <a:avLst/>
          </a:prstGeom>
          <a:noFill/>
        </p:spPr>
        <p:txBody>
          <a:bodyPr wrap="square">
            <a:spAutoFit/>
          </a:bodyPr>
          <a:lstStyle/>
          <a:p>
            <a:pPr algn="ctr"/>
            <a:r>
              <a:rPr lang="en-US" dirty="0">
                <a:latin typeface="+mj-lt"/>
                <a:ea typeface="Times New Roman" panose="02020603050405020304" pitchFamily="18" charset="0"/>
              </a:rPr>
              <a:t>Figure 2.33. Camille Claudel,</a:t>
            </a:r>
          </a:p>
          <a:p>
            <a:pPr algn="ctr"/>
            <a:r>
              <a:rPr lang="en-US" i="1" dirty="0">
                <a:latin typeface="+mj-lt"/>
                <a:ea typeface="Times New Roman" panose="02020603050405020304" pitchFamily="18" charset="0"/>
              </a:rPr>
              <a:t>Bust of Auguste Rodin</a:t>
            </a:r>
            <a:r>
              <a:rPr lang="en-US" dirty="0">
                <a:latin typeface="+mj-lt"/>
                <a:ea typeface="Times New Roman" panose="02020603050405020304" pitchFamily="18" charset="0"/>
              </a:rPr>
              <a:t>, 1892 (cast) 1886–88 (modeled), bronze. </a:t>
            </a:r>
            <a:endParaRPr lang="en-US" dirty="0">
              <a:latin typeface="+mj-lt"/>
            </a:endParaRPr>
          </a:p>
        </p:txBody>
      </p:sp>
      <p:pic>
        <p:nvPicPr>
          <p:cNvPr id="5" name="Picture 4" descr="A statue of a naked, full-figured woman who stands is shown. She lifts her hands to near her face.">
            <a:extLst>
              <a:ext uri="{FF2B5EF4-FFF2-40B4-BE49-F238E27FC236}">
                <a16:creationId xmlns:a16="http://schemas.microsoft.com/office/drawing/2014/main" id="{164A1148-9561-400D-869D-37A82EEAC6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26902" y="2277886"/>
            <a:ext cx="2723335" cy="3429000"/>
          </a:xfrm>
          <a:prstGeom prst="rect">
            <a:avLst/>
          </a:prstGeom>
        </p:spPr>
      </p:pic>
      <p:sp>
        <p:nvSpPr>
          <p:cNvPr id="12" name="TextBox 11">
            <a:extLst>
              <a:ext uri="{FF2B5EF4-FFF2-40B4-BE49-F238E27FC236}">
                <a16:creationId xmlns:a16="http://schemas.microsoft.com/office/drawing/2014/main" id="{015F7A57-BAD5-4290-8642-ECE9922D3445}"/>
              </a:ext>
            </a:extLst>
          </p:cNvPr>
          <p:cNvSpPr txBox="1"/>
          <p:nvPr/>
        </p:nvSpPr>
        <p:spPr>
          <a:xfrm>
            <a:off x="4369366" y="5701576"/>
            <a:ext cx="2715562" cy="1200329"/>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2.34. Gaston Lachaise, </a:t>
            </a:r>
            <a:r>
              <a:rPr lang="en-US" i="1" dirty="0">
                <a:latin typeface="Calibri" panose="020F0502020204030204" pitchFamily="34" charset="0"/>
                <a:ea typeface="Calibri" panose="020F0502020204030204" pitchFamily="34" charset="0"/>
                <a:cs typeface="Mangal" panose="02040503050203030202" pitchFamily="18" charset="0"/>
              </a:rPr>
              <a:t>Standing Woman</a:t>
            </a:r>
            <a:r>
              <a:rPr lang="en-US" dirty="0">
                <a:latin typeface="Calibri" panose="020F0502020204030204" pitchFamily="34" charset="0"/>
                <a:ea typeface="Calibri" panose="020F0502020204030204" pitchFamily="34" charset="0"/>
                <a:cs typeface="Mangal" panose="02040503050203030202" pitchFamily="18" charset="0"/>
              </a:rPr>
              <a:t>, 1912–15; cast 1930.</a:t>
            </a:r>
            <a:endParaRPr lang="en-US" dirty="0"/>
          </a:p>
        </p:txBody>
      </p:sp>
      <p:pic>
        <p:nvPicPr>
          <p:cNvPr id="7" name="Picture 6" descr="Stained and glazed stoneware shows designs of two concentric circles. It is flat and big in the center circle and corrugated in the outer circle. ">
            <a:extLst>
              <a:ext uri="{FF2B5EF4-FFF2-40B4-BE49-F238E27FC236}">
                <a16:creationId xmlns:a16="http://schemas.microsoft.com/office/drawing/2014/main" id="{9DF655F9-DEEB-4182-BE22-6858D6E2DA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01361" y="2571095"/>
            <a:ext cx="3890023" cy="2584174"/>
          </a:xfrm>
          <a:prstGeom prst="rect">
            <a:avLst/>
          </a:prstGeom>
        </p:spPr>
      </p:pic>
      <p:sp>
        <p:nvSpPr>
          <p:cNvPr id="13" name="TextBox 12">
            <a:extLst>
              <a:ext uri="{FF2B5EF4-FFF2-40B4-BE49-F238E27FC236}">
                <a16:creationId xmlns:a16="http://schemas.microsoft.com/office/drawing/2014/main" id="{287236C1-5440-4881-AD0D-DA2E2681038F}"/>
              </a:ext>
            </a:extLst>
          </p:cNvPr>
          <p:cNvSpPr txBox="1"/>
          <p:nvPr/>
        </p:nvSpPr>
        <p:spPr>
          <a:xfrm>
            <a:off x="7901360" y="5155269"/>
            <a:ext cx="3890023" cy="369332"/>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Mangal" panose="02040503050203030202" pitchFamily="18" charset="0"/>
              </a:rPr>
              <a:t>Figure 2.35. Ginny Marsh, </a:t>
            </a:r>
            <a:r>
              <a:rPr lang="en-US" i="1" dirty="0">
                <a:latin typeface="Calibri" panose="020F0502020204030204" pitchFamily="34" charset="0"/>
                <a:ea typeface="Calibri" panose="020F0502020204030204" pitchFamily="34" charset="0"/>
                <a:cs typeface="Mangal" panose="02040503050203030202" pitchFamily="18" charset="0"/>
              </a:rPr>
              <a:t>Platter</a:t>
            </a:r>
            <a:r>
              <a:rPr lang="en-US" dirty="0">
                <a:latin typeface="Calibri" panose="020F0502020204030204" pitchFamily="34" charset="0"/>
                <a:ea typeface="Calibri" panose="020F0502020204030204" pitchFamily="34" charset="0"/>
                <a:cs typeface="Mangal" panose="02040503050203030202" pitchFamily="18" charset="0"/>
              </a:rPr>
              <a:t>, 2010. </a:t>
            </a:r>
            <a:endParaRPr lang="en-US" dirty="0"/>
          </a:p>
        </p:txBody>
      </p:sp>
    </p:spTree>
    <p:extLst>
      <p:ext uri="{BB962C8B-B14F-4D97-AF65-F5344CB8AC3E}">
        <p14:creationId xmlns:p14="http://schemas.microsoft.com/office/powerpoint/2010/main" val="104655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Visual Texture</a:t>
            </a:r>
          </a:p>
        </p:txBody>
      </p:sp>
      <p:sp>
        <p:nvSpPr>
          <p:cNvPr id="3" name="Content Placeholder 2"/>
          <p:cNvSpPr>
            <a:spLocks noGrp="1"/>
          </p:cNvSpPr>
          <p:nvPr>
            <p:ph idx="1"/>
          </p:nvPr>
        </p:nvSpPr>
        <p:spPr>
          <a:xfrm>
            <a:off x="609600" y="1600201"/>
            <a:ext cx="10972800" cy="4525963"/>
          </a:xfrm>
        </p:spPr>
        <p:txBody>
          <a:bodyPr/>
          <a:lstStyle/>
          <a:p>
            <a:r>
              <a:rPr lang="en-US" dirty="0"/>
              <a:t>Compare the use of texture in these three works.</a:t>
            </a:r>
          </a:p>
        </p:txBody>
      </p:sp>
      <p:pic>
        <p:nvPicPr>
          <p:cNvPr id="9" name="Picture 8" descr="The fortune-teller stands and speaks with four women around them. ">
            <a:extLst>
              <a:ext uri="{FF2B5EF4-FFF2-40B4-BE49-F238E27FC236}">
                <a16:creationId xmlns:a16="http://schemas.microsoft.com/office/drawing/2014/main" id="{83F87358-E1A4-469C-B6FA-C08EA33F07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888" y="2536143"/>
            <a:ext cx="3925153" cy="3231222"/>
          </a:xfrm>
          <a:prstGeom prst="rect">
            <a:avLst/>
          </a:prstGeom>
        </p:spPr>
      </p:pic>
      <p:sp>
        <p:nvSpPr>
          <p:cNvPr id="10" name="TextBox 9">
            <a:extLst>
              <a:ext uri="{FF2B5EF4-FFF2-40B4-BE49-F238E27FC236}">
                <a16:creationId xmlns:a16="http://schemas.microsoft.com/office/drawing/2014/main" id="{9ED6F4C3-4D8D-40E7-B05A-CA6472ACB8B9}"/>
              </a:ext>
            </a:extLst>
          </p:cNvPr>
          <p:cNvSpPr txBox="1"/>
          <p:nvPr/>
        </p:nvSpPr>
        <p:spPr>
          <a:xfrm>
            <a:off x="207888" y="5744648"/>
            <a:ext cx="3925153" cy="646331"/>
          </a:xfrm>
          <a:prstGeom prst="rect">
            <a:avLst/>
          </a:prstGeom>
          <a:noFill/>
        </p:spPr>
        <p:txBody>
          <a:bodyPr wrap="square">
            <a:spAutoFit/>
          </a:bodyPr>
          <a:lstStyle/>
          <a:p>
            <a:pPr algn="ctr"/>
            <a:r>
              <a:rPr lang="en-US" dirty="0">
                <a:ea typeface="Times New Roman" panose="02020603050405020304" pitchFamily="18" charset="0"/>
                <a:cs typeface="Mangal" panose="02040503050203030202" pitchFamily="18" charset="0"/>
              </a:rPr>
              <a:t>Figure 2.36. Georges de la Tour, </a:t>
            </a:r>
            <a:r>
              <a:rPr lang="en-US" i="1" dirty="0">
                <a:ea typeface="Times New Roman" panose="02020603050405020304" pitchFamily="18" charset="0"/>
                <a:cs typeface="Mangal" panose="02040503050203030202" pitchFamily="18" charset="0"/>
              </a:rPr>
              <a:t>The Fortune Teller</a:t>
            </a:r>
            <a:r>
              <a:rPr lang="en-US" dirty="0">
                <a:ea typeface="Times New Roman" panose="02020603050405020304" pitchFamily="18" charset="0"/>
                <a:cs typeface="Mangal" panose="02040503050203030202" pitchFamily="18" charset="0"/>
              </a:rPr>
              <a:t>, ca. 1630.</a:t>
            </a:r>
            <a:endParaRPr lang="en-US" dirty="0"/>
          </a:p>
        </p:txBody>
      </p:sp>
      <p:pic>
        <p:nvPicPr>
          <p:cNvPr id="5" name="Picture 4" descr="Alexander Pope sits with papers in his hands. ">
            <a:extLst>
              <a:ext uri="{FF2B5EF4-FFF2-40B4-BE49-F238E27FC236}">
                <a16:creationId xmlns:a16="http://schemas.microsoft.com/office/drawing/2014/main" id="{E196F3DF-4CA5-46C6-A3D5-85DD40005E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7967" y="2127746"/>
            <a:ext cx="3362320" cy="4048016"/>
          </a:xfrm>
          <a:prstGeom prst="rect">
            <a:avLst/>
          </a:prstGeom>
        </p:spPr>
      </p:pic>
      <p:sp>
        <p:nvSpPr>
          <p:cNvPr id="11" name="TextBox 10">
            <a:extLst>
              <a:ext uri="{FF2B5EF4-FFF2-40B4-BE49-F238E27FC236}">
                <a16:creationId xmlns:a16="http://schemas.microsoft.com/office/drawing/2014/main" id="{7FB29EB3-3507-457D-9E20-32B188E8E26E}"/>
              </a:ext>
            </a:extLst>
          </p:cNvPr>
          <p:cNvSpPr txBox="1"/>
          <p:nvPr/>
        </p:nvSpPr>
        <p:spPr>
          <a:xfrm>
            <a:off x="4352937" y="6175762"/>
            <a:ext cx="3362320" cy="682238"/>
          </a:xfrm>
          <a:prstGeom prst="rect">
            <a:avLst/>
          </a:prstGeom>
          <a:noFill/>
        </p:spPr>
        <p:txBody>
          <a:bodyPr wrap="square">
            <a:spAutoFit/>
          </a:bodyPr>
          <a:lstStyle/>
          <a:p>
            <a:pPr algn="ctr">
              <a:lnSpc>
                <a:spcPts val="1500"/>
              </a:lnSpc>
            </a:pPr>
            <a:r>
              <a:rPr lang="en-US" dirty="0">
                <a:latin typeface="Calibri" panose="020F0502020204030204" pitchFamily="34" charset="0"/>
                <a:ea typeface="Calibri" panose="020F0502020204030204" pitchFamily="34" charset="0"/>
                <a:cs typeface="Mangal" panose="02040503050203030202" pitchFamily="18" charset="0"/>
              </a:rPr>
              <a:t>Figure 2.37. </a:t>
            </a:r>
            <a:r>
              <a:rPr lang="en-US" i="1" dirty="0">
                <a:latin typeface="Calibri" panose="020F0502020204030204" pitchFamily="34" charset="0"/>
                <a:ea typeface="Calibri" panose="020F0502020204030204" pitchFamily="34" charset="0"/>
                <a:cs typeface="Mangal" panose="02040503050203030202" pitchFamily="18" charset="0"/>
              </a:rPr>
              <a:t>Trompe L’oeil with a Print of Alexander Pope</a:t>
            </a:r>
            <a:r>
              <a:rPr lang="en-US" dirty="0">
                <a:latin typeface="Calibri" panose="020F0502020204030204" pitchFamily="34" charset="0"/>
                <a:ea typeface="Calibri" panose="020F0502020204030204" pitchFamily="34" charset="0"/>
                <a:cs typeface="Mangal" panose="02040503050203030202" pitchFamily="18" charset="0"/>
              </a:rPr>
              <a:t>, ca. eighteenth century. </a:t>
            </a:r>
          </a:p>
        </p:txBody>
      </p:sp>
      <p:pic>
        <p:nvPicPr>
          <p:cNvPr id="7" name="Picture 6" descr="Ceramic hands protrude out of a wall in a row and make different designs. ">
            <a:extLst>
              <a:ext uri="{FF2B5EF4-FFF2-40B4-BE49-F238E27FC236}">
                <a16:creationId xmlns:a16="http://schemas.microsoft.com/office/drawing/2014/main" id="{F902853B-AA8E-4114-BF52-530DBCF8E7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65213" y="2770371"/>
            <a:ext cx="3682790" cy="2762767"/>
          </a:xfrm>
          <a:prstGeom prst="rect">
            <a:avLst/>
          </a:prstGeom>
        </p:spPr>
      </p:pic>
      <p:sp>
        <p:nvSpPr>
          <p:cNvPr id="17" name="TextBox 16">
            <a:extLst>
              <a:ext uri="{FF2B5EF4-FFF2-40B4-BE49-F238E27FC236}">
                <a16:creationId xmlns:a16="http://schemas.microsoft.com/office/drawing/2014/main" id="{8199488F-5B1F-4329-BE9F-9FE70631E8A7}"/>
              </a:ext>
            </a:extLst>
          </p:cNvPr>
          <p:cNvSpPr txBox="1"/>
          <p:nvPr/>
        </p:nvSpPr>
        <p:spPr>
          <a:xfrm>
            <a:off x="8065213" y="5553329"/>
            <a:ext cx="3682790" cy="923330"/>
          </a:xfrm>
          <a:prstGeom prst="rect">
            <a:avLst/>
          </a:prstGeom>
          <a:noFill/>
        </p:spPr>
        <p:txBody>
          <a:bodyPr wrap="square">
            <a:spAutoFit/>
          </a:bodyPr>
          <a:lstStyle/>
          <a:p>
            <a:pPr algn="ctr"/>
            <a:r>
              <a:rPr lang="en-US" dirty="0">
                <a:ea typeface="Times New Roman" panose="02020603050405020304" pitchFamily="18" charset="0"/>
              </a:rPr>
              <a:t>Figure 2.38. Misty Gamble, detail of </a:t>
            </a:r>
            <a:r>
              <a:rPr lang="en-US" i="1" dirty="0">
                <a:ea typeface="Times New Roman" panose="02020603050405020304" pitchFamily="18" charset="0"/>
              </a:rPr>
              <a:t>Tan Hands</a:t>
            </a:r>
            <a:r>
              <a:rPr lang="en-US" dirty="0">
                <a:ea typeface="Times New Roman" panose="02020603050405020304" pitchFamily="18" charset="0"/>
              </a:rPr>
              <a:t>, from </a:t>
            </a:r>
            <a:r>
              <a:rPr lang="en-US" i="1" dirty="0">
                <a:ea typeface="Times New Roman" panose="02020603050405020304" pitchFamily="18" charset="0"/>
              </a:rPr>
              <a:t>Primping and the Currency of Worth</a:t>
            </a:r>
            <a:r>
              <a:rPr lang="en-US" dirty="0">
                <a:ea typeface="Times New Roman" panose="02020603050405020304" pitchFamily="18" charset="0"/>
              </a:rPr>
              <a:t> series, 2009.</a:t>
            </a:r>
            <a:endParaRPr lang="en-US" dirty="0"/>
          </a:p>
        </p:txBody>
      </p:sp>
    </p:spTree>
    <p:extLst>
      <p:ext uri="{BB962C8B-B14F-4D97-AF65-F5344CB8AC3E}">
        <p14:creationId xmlns:p14="http://schemas.microsoft.com/office/powerpoint/2010/main" val="1927304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Formal Elements</a:t>
            </a:r>
            <a:r>
              <a:rPr lang="en-US" sz="1200" dirty="0"/>
              <a:t>     (1 of 2)</a:t>
            </a:r>
          </a:p>
        </p:txBody>
      </p:sp>
      <p:sp>
        <p:nvSpPr>
          <p:cNvPr id="3" name="Text Placeholder 2"/>
          <p:cNvSpPr>
            <a:spLocks noGrp="1"/>
          </p:cNvSpPr>
          <p:nvPr>
            <p:ph idx="1"/>
          </p:nvPr>
        </p:nvSpPr>
        <p:spPr>
          <a:xfrm>
            <a:off x="609600" y="1600201"/>
            <a:ext cx="10972800" cy="4525963"/>
          </a:xfrm>
        </p:spPr>
        <p:txBody>
          <a:bodyPr/>
          <a:lstStyle/>
          <a:p>
            <a:r>
              <a:rPr lang="en-US" b="1" dirty="0"/>
              <a:t>Line</a:t>
            </a:r>
          </a:p>
          <a:p>
            <a:r>
              <a:rPr lang="en-US" b="1" dirty="0"/>
              <a:t>Shape</a:t>
            </a:r>
          </a:p>
          <a:p>
            <a:r>
              <a:rPr lang="en-US" b="1" dirty="0"/>
              <a:t>Value</a:t>
            </a:r>
          </a:p>
          <a:p>
            <a:r>
              <a:rPr lang="en-US" b="1" dirty="0"/>
              <a:t>Color</a:t>
            </a:r>
          </a:p>
          <a:p>
            <a:r>
              <a:rPr lang="en-US" b="1" dirty="0"/>
              <a:t>Texture</a:t>
            </a:r>
          </a:p>
          <a:p>
            <a:r>
              <a:rPr lang="en-US" b="1" dirty="0"/>
              <a:t>Space</a:t>
            </a:r>
          </a:p>
        </p:txBody>
      </p:sp>
    </p:spTree>
    <p:extLst>
      <p:ext uri="{BB962C8B-B14F-4D97-AF65-F5344CB8AC3E}">
        <p14:creationId xmlns:p14="http://schemas.microsoft.com/office/powerpoint/2010/main" val="161754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Space</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normAutofit/>
          </a:bodyPr>
          <a:lstStyle/>
          <a:p>
            <a:r>
              <a:rPr lang="en-GB" b="1" dirty="0"/>
              <a:t>Space</a:t>
            </a:r>
            <a:r>
              <a:rPr lang="en-GB" dirty="0"/>
              <a:t> can be defined as the empty area surrounding real or implied objects</a:t>
            </a:r>
            <a:r>
              <a:rPr lang="en-US" dirty="0"/>
              <a:t>.</a:t>
            </a:r>
          </a:p>
          <a:p>
            <a:pPr lvl="1"/>
            <a:r>
              <a:rPr lang="en-US" dirty="0"/>
              <a:t>Like texture, space can be actual or visual.</a:t>
            </a:r>
          </a:p>
          <a:p>
            <a:pPr lvl="1"/>
            <a:r>
              <a:rPr lang="en-US" dirty="0"/>
              <a:t>In a sculpture, space surrounds the work and the work takes up space.</a:t>
            </a:r>
          </a:p>
          <a:p>
            <a:pPr lvl="1"/>
            <a:r>
              <a:rPr lang="en-US" dirty="0"/>
              <a:t>In a two-dimensional work, space surrounds the subject matter</a:t>
            </a:r>
            <a:r>
              <a:rPr lang="en-GB" dirty="0"/>
              <a:t>.</a:t>
            </a:r>
          </a:p>
          <a:p>
            <a:pPr lvl="1"/>
            <a:r>
              <a:rPr lang="en-US" dirty="0"/>
              <a:t>Artists can create an illusion of depth through visual techniques</a:t>
            </a:r>
            <a:r>
              <a:rPr lang="en-GB" dirty="0"/>
              <a:t>.</a:t>
            </a:r>
          </a:p>
        </p:txBody>
      </p:sp>
    </p:spTree>
    <p:extLst>
      <p:ext uri="{BB962C8B-B14F-4D97-AF65-F5344CB8AC3E}">
        <p14:creationId xmlns:p14="http://schemas.microsoft.com/office/powerpoint/2010/main" val="2034242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Constructing Three-Dimensional Space</a:t>
            </a:r>
          </a:p>
        </p:txBody>
      </p:sp>
      <p:sp>
        <p:nvSpPr>
          <p:cNvPr id="3" name="Content Placeholder 2"/>
          <p:cNvSpPr>
            <a:spLocks noGrp="1"/>
          </p:cNvSpPr>
          <p:nvPr>
            <p:ph idx="1"/>
          </p:nvPr>
        </p:nvSpPr>
        <p:spPr>
          <a:xfrm>
            <a:off x="609600" y="1600201"/>
            <a:ext cx="10972800" cy="4525963"/>
          </a:xfrm>
        </p:spPr>
        <p:txBody>
          <a:bodyPr/>
          <a:lstStyle/>
          <a:p>
            <a:r>
              <a:rPr lang="en-US" dirty="0"/>
              <a:t>Compare the use of three-dimensional space in these works.</a:t>
            </a:r>
          </a:p>
        </p:txBody>
      </p:sp>
      <p:pic>
        <p:nvPicPr>
          <p:cNvPr id="7" name="Picture 6" descr="A small red turbine is shown. ">
            <a:extLst>
              <a:ext uri="{FF2B5EF4-FFF2-40B4-BE49-F238E27FC236}">
                <a16:creationId xmlns:a16="http://schemas.microsoft.com/office/drawing/2014/main" id="{02B8ADC5-601A-49C2-8539-983F283025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1033" y="2314802"/>
            <a:ext cx="3955789" cy="4104526"/>
          </a:xfrm>
          <a:prstGeom prst="rect">
            <a:avLst/>
          </a:prstGeom>
        </p:spPr>
      </p:pic>
      <p:sp>
        <p:nvSpPr>
          <p:cNvPr id="13" name="TextBox 12">
            <a:extLst>
              <a:ext uri="{FF2B5EF4-FFF2-40B4-BE49-F238E27FC236}">
                <a16:creationId xmlns:a16="http://schemas.microsoft.com/office/drawing/2014/main" id="{F1D99095-38A3-42A5-B1F3-A617F5E3D81F}"/>
              </a:ext>
            </a:extLst>
          </p:cNvPr>
          <p:cNvSpPr txBox="1"/>
          <p:nvPr/>
        </p:nvSpPr>
        <p:spPr>
          <a:xfrm>
            <a:off x="142059" y="4679822"/>
            <a:ext cx="1998152" cy="1754326"/>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cs typeface="Mangal" panose="02040503050203030202" pitchFamily="18" charset="0"/>
              </a:rPr>
              <a:t>Figure 2.39.</a:t>
            </a:r>
          </a:p>
          <a:p>
            <a:pPr algn="r"/>
            <a:r>
              <a:rPr lang="en-US" dirty="0">
                <a:latin typeface="Calibri" panose="020F0502020204030204" pitchFamily="34" charset="0"/>
                <a:ea typeface="Calibri" panose="020F0502020204030204" pitchFamily="34" charset="0"/>
                <a:cs typeface="Mangal" panose="02040503050203030202" pitchFamily="18" charset="0"/>
              </a:rPr>
              <a:t>Peter Christian Johnson, </a:t>
            </a:r>
            <a:r>
              <a:rPr lang="en-US" i="1" dirty="0">
                <a:latin typeface="Calibri" panose="020F0502020204030204" pitchFamily="34" charset="0"/>
                <a:ea typeface="Calibri" panose="020F0502020204030204" pitchFamily="34" charset="0"/>
                <a:cs typeface="Mangal" panose="02040503050203030202" pitchFamily="18" charset="0"/>
              </a:rPr>
              <a:t>Red Turbine, Construction Series</a:t>
            </a:r>
            <a:r>
              <a:rPr lang="en-US" dirty="0">
                <a:latin typeface="Calibri" panose="020F0502020204030204" pitchFamily="34" charset="0"/>
                <a:ea typeface="Calibri" panose="020F0502020204030204" pitchFamily="34" charset="0"/>
                <a:cs typeface="Mangal" panose="02040503050203030202" pitchFamily="18" charset="0"/>
              </a:rPr>
              <a:t>, 2011. </a:t>
            </a:r>
            <a:endParaRPr lang="en-US" dirty="0"/>
          </a:p>
        </p:txBody>
      </p:sp>
      <p:pic>
        <p:nvPicPr>
          <p:cNvPr id="5" name="Picture 4" descr="Porcelain rings are arranged like a circular net. The rings collapse and fall on the ground. ">
            <a:extLst>
              <a:ext uri="{FF2B5EF4-FFF2-40B4-BE49-F238E27FC236}">
                <a16:creationId xmlns:a16="http://schemas.microsoft.com/office/drawing/2014/main" id="{C4642603-B0B1-4A7F-898F-651D9160DC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0667" y="2314802"/>
            <a:ext cx="2420325" cy="4119346"/>
          </a:xfrm>
          <a:prstGeom prst="rect">
            <a:avLst/>
          </a:prstGeom>
        </p:spPr>
      </p:pic>
      <p:sp>
        <p:nvSpPr>
          <p:cNvPr id="19" name="TextBox 18">
            <a:extLst>
              <a:ext uri="{FF2B5EF4-FFF2-40B4-BE49-F238E27FC236}">
                <a16:creationId xmlns:a16="http://schemas.microsoft.com/office/drawing/2014/main" id="{EA0B4056-B5F3-484D-A2E6-00C31CD571B9}"/>
              </a:ext>
            </a:extLst>
          </p:cNvPr>
          <p:cNvSpPr txBox="1"/>
          <p:nvPr/>
        </p:nvSpPr>
        <p:spPr>
          <a:xfrm>
            <a:off x="9231814" y="5250640"/>
            <a:ext cx="2275242" cy="1200329"/>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Mangal" panose="02040503050203030202" pitchFamily="18" charset="0"/>
              </a:rPr>
              <a:t>Figure 2.40. </a:t>
            </a:r>
            <a:r>
              <a:rPr lang="en-US" dirty="0" err="1">
                <a:latin typeface="Calibri" panose="020F0502020204030204" pitchFamily="34" charset="0"/>
                <a:ea typeface="Calibri" panose="020F0502020204030204" pitchFamily="34" charset="0"/>
                <a:cs typeface="Mangal" panose="02040503050203030202" pitchFamily="18" charset="0"/>
              </a:rPr>
              <a:t>Backa</a:t>
            </a:r>
            <a:r>
              <a:rPr lang="en-US" dirty="0">
                <a:latin typeface="Calibri" panose="020F0502020204030204" pitchFamily="34" charset="0"/>
                <a:ea typeface="Calibri" panose="020F0502020204030204" pitchFamily="34" charset="0"/>
                <a:cs typeface="Mangal" panose="02040503050203030202" pitchFamily="18" charset="0"/>
              </a:rPr>
              <a:t> Carin </a:t>
            </a:r>
            <a:r>
              <a:rPr lang="en-US" dirty="0" err="1">
                <a:latin typeface="Calibri" panose="020F0502020204030204" pitchFamily="34" charset="0"/>
                <a:ea typeface="Calibri" panose="020F0502020204030204" pitchFamily="34" charset="0"/>
                <a:cs typeface="Mangal" panose="02040503050203030202" pitchFamily="18" charset="0"/>
              </a:rPr>
              <a:t>Ivarsdotter</a:t>
            </a:r>
            <a:r>
              <a:rPr lang="en-US" dirty="0">
                <a:latin typeface="Calibri" panose="020F0502020204030204" pitchFamily="34" charset="0"/>
                <a:ea typeface="Calibri" panose="020F0502020204030204" pitchFamily="34" charset="0"/>
                <a:cs typeface="Mangal" panose="02040503050203030202" pitchFamily="18" charset="0"/>
              </a:rPr>
              <a:t>, </a:t>
            </a:r>
            <a:r>
              <a:rPr lang="en-US" i="1" dirty="0">
                <a:latin typeface="Calibri" panose="020F0502020204030204" pitchFamily="34" charset="0"/>
                <a:ea typeface="Calibri" panose="020F0502020204030204" pitchFamily="34" charset="0"/>
                <a:cs typeface="Mangal" panose="02040503050203030202" pitchFamily="18" charset="0"/>
              </a:rPr>
              <a:t>Self-destructive Porcelain Net</a:t>
            </a:r>
            <a:r>
              <a:rPr lang="en-US" dirty="0">
                <a:latin typeface="Calibri" panose="020F0502020204030204" pitchFamily="34" charset="0"/>
                <a:ea typeface="Calibri" panose="020F0502020204030204" pitchFamily="34" charset="0"/>
                <a:cs typeface="Mangal" panose="02040503050203030202" pitchFamily="18" charset="0"/>
              </a:rPr>
              <a:t>, 2003. </a:t>
            </a:r>
            <a:endParaRPr lang="en-US" dirty="0"/>
          </a:p>
        </p:txBody>
      </p:sp>
    </p:spTree>
    <p:extLst>
      <p:ext uri="{BB962C8B-B14F-4D97-AF65-F5344CB8AC3E}">
        <p14:creationId xmlns:p14="http://schemas.microsoft.com/office/powerpoint/2010/main" val="2432141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Constructing Space on a Two-Dimensional Plane</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normAutofit/>
          </a:bodyPr>
          <a:lstStyle/>
          <a:p>
            <a:r>
              <a:rPr lang="en-GB" dirty="0"/>
              <a:t>The </a:t>
            </a:r>
            <a:r>
              <a:rPr lang="en-GB" b="1" dirty="0"/>
              <a:t>picture plane </a:t>
            </a:r>
            <a:r>
              <a:rPr lang="en-GB" dirty="0"/>
              <a:t>is the surface of a two-dimensional work of art</a:t>
            </a:r>
            <a:r>
              <a:rPr lang="en-US" dirty="0"/>
              <a:t>.</a:t>
            </a:r>
          </a:p>
          <a:p>
            <a:pPr lvl="1"/>
            <a:r>
              <a:rPr lang="en-US" dirty="0"/>
              <a:t>Artists manipulate our perceptions of this area to recreate believable spaces and figures or intentionally make them appear unreal or disorienting.</a:t>
            </a:r>
          </a:p>
          <a:p>
            <a:pPr lvl="1"/>
            <a:r>
              <a:rPr lang="en-GB" dirty="0"/>
              <a:t>Techniques used by the artist include the </a:t>
            </a:r>
            <a:r>
              <a:rPr lang="en-GB" b="1" dirty="0"/>
              <a:t>illusion of depth </a:t>
            </a:r>
            <a:r>
              <a:rPr lang="en-GB" dirty="0"/>
              <a:t>(through </a:t>
            </a:r>
            <a:r>
              <a:rPr lang="en-GB" b="1" dirty="0"/>
              <a:t>overlapping</a:t>
            </a:r>
            <a:r>
              <a:rPr lang="en-GB" dirty="0"/>
              <a:t>, making objects smaller in the distance, etc.), and the </a:t>
            </a:r>
            <a:r>
              <a:rPr lang="en-GB" b="1" dirty="0"/>
              <a:t>illusion of mass </a:t>
            </a:r>
            <a:r>
              <a:rPr lang="en-GB" dirty="0"/>
              <a:t>(such as through the use of </a:t>
            </a:r>
            <a:r>
              <a:rPr lang="en-GB" b="1" dirty="0"/>
              <a:t>chiaroscuro</a:t>
            </a:r>
            <a:r>
              <a:rPr lang="en-GB" dirty="0"/>
              <a:t>)</a:t>
            </a:r>
            <a:r>
              <a:rPr lang="en-US" dirty="0"/>
              <a:t>.</a:t>
            </a:r>
          </a:p>
        </p:txBody>
      </p:sp>
    </p:spTree>
    <p:extLst>
      <p:ext uri="{BB962C8B-B14F-4D97-AF65-F5344CB8AC3E}">
        <p14:creationId xmlns:p14="http://schemas.microsoft.com/office/powerpoint/2010/main" val="3438386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Illusion of Depth</a:t>
            </a:r>
            <a:r>
              <a:rPr lang="en-US" sz="1200" dirty="0"/>
              <a:t>     (1 of 2) </a:t>
            </a:r>
          </a:p>
        </p:txBody>
      </p:sp>
      <p:sp>
        <p:nvSpPr>
          <p:cNvPr id="3" name="Content Placeholder 2"/>
          <p:cNvSpPr>
            <a:spLocks noGrp="1"/>
          </p:cNvSpPr>
          <p:nvPr>
            <p:ph idx="1"/>
          </p:nvPr>
        </p:nvSpPr>
        <p:spPr>
          <a:xfrm>
            <a:off x="609600" y="1600201"/>
            <a:ext cx="10972800" cy="4525963"/>
          </a:xfrm>
        </p:spPr>
        <p:txBody>
          <a:bodyPr/>
          <a:lstStyle/>
          <a:p>
            <a:r>
              <a:rPr lang="en-GB" dirty="0"/>
              <a:t>How does this painting use the illusion of depth?</a:t>
            </a:r>
            <a:endParaRPr lang="en-US" dirty="0"/>
          </a:p>
        </p:txBody>
      </p:sp>
      <p:pic>
        <p:nvPicPr>
          <p:cNvPr id="5" name="Picture 4" descr="In the oil on canvas, people carry umbrellas and walk on the road and pavement. ">
            <a:extLst>
              <a:ext uri="{FF2B5EF4-FFF2-40B4-BE49-F238E27FC236}">
                <a16:creationId xmlns:a16="http://schemas.microsoft.com/office/drawing/2014/main" id="{87617633-9371-4F03-BB8E-5818E0BCE1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6595" y="2291136"/>
            <a:ext cx="5698810" cy="4423025"/>
          </a:xfrm>
          <a:prstGeom prst="rect">
            <a:avLst/>
          </a:prstGeom>
        </p:spPr>
      </p:pic>
      <p:sp>
        <p:nvSpPr>
          <p:cNvPr id="9" name="TextBox 8">
            <a:extLst>
              <a:ext uri="{FF2B5EF4-FFF2-40B4-BE49-F238E27FC236}">
                <a16:creationId xmlns:a16="http://schemas.microsoft.com/office/drawing/2014/main" id="{0914CBB0-A9B1-4B2D-B9FD-6466A7332DE9}"/>
              </a:ext>
            </a:extLst>
          </p:cNvPr>
          <p:cNvSpPr txBox="1"/>
          <p:nvPr/>
        </p:nvSpPr>
        <p:spPr>
          <a:xfrm>
            <a:off x="8945405" y="5513832"/>
            <a:ext cx="2353909" cy="1200329"/>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Mangal" panose="02040503050203030202" pitchFamily="18" charset="0"/>
              </a:rPr>
              <a:t>Figure 2.41. Gustave Caillebotte, </a:t>
            </a:r>
            <a:r>
              <a:rPr lang="en-US" i="1" dirty="0">
                <a:latin typeface="Calibri" panose="020F0502020204030204" pitchFamily="34" charset="0"/>
                <a:ea typeface="Calibri" panose="020F0502020204030204" pitchFamily="34" charset="0"/>
                <a:cs typeface="Mangal" panose="02040503050203030202" pitchFamily="18" charset="0"/>
              </a:rPr>
              <a:t>Paris Street; Rainy Day</a:t>
            </a:r>
            <a:r>
              <a:rPr lang="en-US" dirty="0">
                <a:latin typeface="Calibri" panose="020F0502020204030204" pitchFamily="34" charset="0"/>
                <a:ea typeface="Calibri" panose="020F0502020204030204" pitchFamily="34" charset="0"/>
                <a:cs typeface="Mangal" panose="02040503050203030202" pitchFamily="18" charset="0"/>
              </a:rPr>
              <a:t>, 1877. </a:t>
            </a:r>
            <a:endParaRPr lang="en-US" dirty="0"/>
          </a:p>
        </p:txBody>
      </p:sp>
    </p:spTree>
    <p:extLst>
      <p:ext uri="{BB962C8B-B14F-4D97-AF65-F5344CB8AC3E}">
        <p14:creationId xmlns:p14="http://schemas.microsoft.com/office/powerpoint/2010/main" val="2899491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Illusion of Mass</a:t>
            </a:r>
          </a:p>
        </p:txBody>
      </p:sp>
      <p:sp>
        <p:nvSpPr>
          <p:cNvPr id="3" name="Content Placeholder 2"/>
          <p:cNvSpPr>
            <a:spLocks noGrp="1"/>
          </p:cNvSpPr>
          <p:nvPr>
            <p:ph idx="1"/>
          </p:nvPr>
        </p:nvSpPr>
        <p:spPr>
          <a:xfrm>
            <a:off x="609600" y="1600201"/>
            <a:ext cx="10972800" cy="4525963"/>
          </a:xfrm>
        </p:spPr>
        <p:txBody>
          <a:bodyPr/>
          <a:lstStyle/>
          <a:p>
            <a:r>
              <a:rPr lang="en-GB" dirty="0"/>
              <a:t>How has the artist used chiaroscuro to create the illusion of mass in this piece?</a:t>
            </a:r>
            <a:endParaRPr lang="en-US" dirty="0"/>
          </a:p>
        </p:txBody>
      </p:sp>
      <p:sp>
        <p:nvSpPr>
          <p:cNvPr id="7" name="TextBox 6">
            <a:extLst>
              <a:ext uri="{FF2B5EF4-FFF2-40B4-BE49-F238E27FC236}">
                <a16:creationId xmlns:a16="http://schemas.microsoft.com/office/drawing/2014/main" id="{FA4886B8-9BF1-43D2-813A-0F0EE67ABD5B}"/>
              </a:ext>
            </a:extLst>
          </p:cNvPr>
          <p:cNvSpPr txBox="1"/>
          <p:nvPr/>
        </p:nvSpPr>
        <p:spPr>
          <a:xfrm>
            <a:off x="2818341" y="5815215"/>
            <a:ext cx="3178456" cy="923330"/>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cs typeface="Mangal" panose="02040503050203030202" pitchFamily="18" charset="0"/>
              </a:rPr>
              <a:t>Figure 2.42. John Van </a:t>
            </a:r>
            <a:r>
              <a:rPr lang="en-US" dirty="0" err="1">
                <a:latin typeface="Calibri" panose="020F0502020204030204" pitchFamily="34" charset="0"/>
                <a:ea typeface="Calibri" panose="020F0502020204030204" pitchFamily="34" charset="0"/>
                <a:cs typeface="Mangal" panose="02040503050203030202" pitchFamily="18" charset="0"/>
              </a:rPr>
              <a:t>Dreal</a:t>
            </a:r>
            <a:r>
              <a:rPr lang="en-US" dirty="0">
                <a:latin typeface="Calibri" panose="020F0502020204030204" pitchFamily="34" charset="0"/>
                <a:ea typeface="Calibri" panose="020F0502020204030204" pitchFamily="34" charset="0"/>
                <a:cs typeface="Mangal" panose="02040503050203030202" pitchFamily="18" charset="0"/>
              </a:rPr>
              <a:t>, </a:t>
            </a:r>
            <a:r>
              <a:rPr lang="en-US" i="1" dirty="0">
                <a:latin typeface="Calibri" panose="020F0502020204030204" pitchFamily="34" charset="0"/>
                <a:ea typeface="Calibri" panose="020F0502020204030204" pitchFamily="34" charset="0"/>
                <a:cs typeface="Mangal" panose="02040503050203030202" pitchFamily="18" charset="0"/>
              </a:rPr>
              <a:t>Still Life with Chair, Berries and Cloth</a:t>
            </a:r>
            <a:r>
              <a:rPr lang="en-US" dirty="0">
                <a:latin typeface="Calibri" panose="020F0502020204030204" pitchFamily="34" charset="0"/>
                <a:ea typeface="Calibri" panose="020F0502020204030204" pitchFamily="34" charset="0"/>
                <a:cs typeface="Mangal" panose="02040503050203030202" pitchFamily="18" charset="0"/>
              </a:rPr>
              <a:t>, 2010. </a:t>
            </a:r>
            <a:endParaRPr lang="en-US" dirty="0"/>
          </a:p>
        </p:txBody>
      </p:sp>
      <p:pic>
        <p:nvPicPr>
          <p:cNvPr id="5" name="Picture 4" descr="In the oil on canvas, a glass bowl with water stands on a chair. A berry plant comes out of the bowl. A cloth hangs on the back of the chair. ">
            <a:extLst>
              <a:ext uri="{FF2B5EF4-FFF2-40B4-BE49-F238E27FC236}">
                <a16:creationId xmlns:a16="http://schemas.microsoft.com/office/drawing/2014/main" id="{048BF6ED-9DE8-4CDF-8087-85FA52863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6797" y="2332036"/>
            <a:ext cx="3257475" cy="4406509"/>
          </a:xfrm>
          <a:prstGeom prst="rect">
            <a:avLst/>
          </a:prstGeom>
        </p:spPr>
      </p:pic>
    </p:spTree>
    <p:extLst>
      <p:ext uri="{BB962C8B-B14F-4D97-AF65-F5344CB8AC3E}">
        <p14:creationId xmlns:p14="http://schemas.microsoft.com/office/powerpoint/2010/main" val="447545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Illusion of Depth</a:t>
            </a:r>
            <a:r>
              <a:rPr lang="en-US" sz="1200" dirty="0"/>
              <a:t>     (2 of 2) </a:t>
            </a:r>
          </a:p>
        </p:txBody>
      </p:sp>
      <p:sp>
        <p:nvSpPr>
          <p:cNvPr id="3" name="Content Placeholder 2"/>
          <p:cNvSpPr>
            <a:spLocks noGrp="1"/>
          </p:cNvSpPr>
          <p:nvPr>
            <p:ph idx="1"/>
          </p:nvPr>
        </p:nvSpPr>
        <p:spPr>
          <a:xfrm>
            <a:off x="609600" y="1600200"/>
            <a:ext cx="7002483" cy="4525963"/>
          </a:xfrm>
        </p:spPr>
        <p:txBody>
          <a:bodyPr/>
          <a:lstStyle/>
          <a:p>
            <a:r>
              <a:rPr lang="en-GB" dirty="0"/>
              <a:t>How does this piece exhibit object permanence and overlapping to support the illusion of depth?</a:t>
            </a:r>
            <a:endParaRPr lang="en-US" dirty="0"/>
          </a:p>
        </p:txBody>
      </p:sp>
      <p:sp>
        <p:nvSpPr>
          <p:cNvPr id="7" name="TextBox 6">
            <a:extLst>
              <a:ext uri="{FF2B5EF4-FFF2-40B4-BE49-F238E27FC236}">
                <a16:creationId xmlns:a16="http://schemas.microsoft.com/office/drawing/2014/main" id="{81682ECD-DE9B-4D3C-AE6E-BFB259DBDBD7}"/>
              </a:ext>
            </a:extLst>
          </p:cNvPr>
          <p:cNvSpPr txBox="1"/>
          <p:nvPr/>
        </p:nvSpPr>
        <p:spPr>
          <a:xfrm>
            <a:off x="4781253" y="5825515"/>
            <a:ext cx="2830830" cy="646331"/>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cs typeface="Mangal" panose="02040503050203030202" pitchFamily="18" charset="0"/>
              </a:rPr>
              <a:t>Figure 2.43. Lani Irwin, </a:t>
            </a:r>
            <a:r>
              <a:rPr lang="en-US" i="1" dirty="0" err="1">
                <a:latin typeface="Calibri" panose="020F0502020204030204" pitchFamily="34" charset="0"/>
                <a:ea typeface="Calibri" panose="020F0502020204030204" pitchFamily="34" charset="0"/>
                <a:cs typeface="Mangal" panose="02040503050203030202" pitchFamily="18" charset="0"/>
              </a:rPr>
              <a:t>Epona</a:t>
            </a:r>
            <a:r>
              <a:rPr lang="en-US" dirty="0">
                <a:latin typeface="Calibri" panose="020F0502020204030204" pitchFamily="34" charset="0"/>
                <a:ea typeface="Calibri" panose="020F0502020204030204" pitchFamily="34" charset="0"/>
                <a:cs typeface="Mangal" panose="02040503050203030202" pitchFamily="18" charset="0"/>
              </a:rPr>
              <a:t>, 2013. </a:t>
            </a:r>
            <a:endParaRPr lang="en-US" dirty="0"/>
          </a:p>
        </p:txBody>
      </p:sp>
      <p:pic>
        <p:nvPicPr>
          <p:cNvPr id="5" name="Picture 4" descr="In the oil on linen painting, a woman sits with two horses near her. The woman wears a suit with long vertical stripes. The horses have circles on their body near the neck. Frocks hang and decorative strips hang at the back. A ball is on the ground. ">
            <a:extLst>
              <a:ext uri="{FF2B5EF4-FFF2-40B4-BE49-F238E27FC236}">
                <a16:creationId xmlns:a16="http://schemas.microsoft.com/office/drawing/2014/main" id="{DD1B9E9E-5DA8-40CE-A2BE-15EBCC9460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2083" y="1417638"/>
            <a:ext cx="4241466" cy="5034090"/>
          </a:xfrm>
          <a:prstGeom prst="rect">
            <a:avLst/>
          </a:prstGeom>
        </p:spPr>
      </p:pic>
    </p:spTree>
    <p:extLst>
      <p:ext uri="{BB962C8B-B14F-4D97-AF65-F5344CB8AC3E}">
        <p14:creationId xmlns:p14="http://schemas.microsoft.com/office/powerpoint/2010/main" val="1413621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Atmospheric Perspective</a:t>
            </a:r>
            <a:r>
              <a:rPr lang="en-US" sz="1200" dirty="0"/>
              <a:t>     (1 of 2) </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lstStyle/>
          <a:p>
            <a:r>
              <a:rPr lang="en-GB" dirty="0"/>
              <a:t>An artist can use </a:t>
            </a:r>
            <a:r>
              <a:rPr lang="en-GB" b="1" dirty="0"/>
              <a:t>atmospheric perspective</a:t>
            </a:r>
            <a:r>
              <a:rPr lang="en-GB" dirty="0"/>
              <a:t> by varying values and hues to create the illusion of deep space</a:t>
            </a:r>
            <a:r>
              <a:rPr lang="en-US" dirty="0"/>
              <a:t>.</a:t>
            </a:r>
          </a:p>
          <a:p>
            <a:pPr lvl="1"/>
            <a:r>
              <a:rPr lang="en-US" dirty="0"/>
              <a:t>Items closest to our eyes tend to have full color saturation and darkest value.</a:t>
            </a:r>
          </a:p>
          <a:p>
            <a:pPr lvl="1"/>
            <a:r>
              <a:rPr lang="en-US" dirty="0"/>
              <a:t>Warm colors come forward and cool colors recede</a:t>
            </a:r>
          </a:p>
          <a:p>
            <a:pPr lvl="1"/>
            <a:r>
              <a:rPr lang="en-US" dirty="0"/>
              <a:t>Lightening a shape’s value and neutralizing its hue allows it to appear farther away</a:t>
            </a:r>
          </a:p>
          <a:p>
            <a:pPr lvl="1"/>
            <a:r>
              <a:rPr lang="en-US" dirty="0"/>
              <a:t>Frequently used in landscape paintings</a:t>
            </a:r>
          </a:p>
        </p:txBody>
      </p:sp>
    </p:spTree>
    <p:extLst>
      <p:ext uri="{BB962C8B-B14F-4D97-AF65-F5344CB8AC3E}">
        <p14:creationId xmlns:p14="http://schemas.microsoft.com/office/powerpoint/2010/main" val="1786830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Atmospheric Perspective</a:t>
            </a:r>
            <a:r>
              <a:rPr lang="en-US" sz="1200" dirty="0"/>
              <a:t>     (2 of 2) </a:t>
            </a:r>
          </a:p>
        </p:txBody>
      </p:sp>
      <p:sp>
        <p:nvSpPr>
          <p:cNvPr id="3" name="Content Placeholder 2"/>
          <p:cNvSpPr>
            <a:spLocks noGrp="1"/>
          </p:cNvSpPr>
          <p:nvPr>
            <p:ph idx="1"/>
          </p:nvPr>
        </p:nvSpPr>
        <p:spPr>
          <a:xfrm>
            <a:off x="609600" y="1600201"/>
            <a:ext cx="10972800" cy="4525963"/>
          </a:xfrm>
        </p:spPr>
        <p:txBody>
          <a:bodyPr/>
          <a:lstStyle/>
          <a:p>
            <a:r>
              <a:rPr lang="en-GB"/>
              <a:t>How is atmospheric perspective used in this work?</a:t>
            </a:r>
            <a:endParaRPr lang="en-US" dirty="0"/>
          </a:p>
        </p:txBody>
      </p:sp>
      <p:pic>
        <p:nvPicPr>
          <p:cNvPr id="5" name="Picture 4" descr="In the oil on canvas, trees stand near a lake. Mountains and dark clouds are in the background. ">
            <a:extLst>
              <a:ext uri="{FF2B5EF4-FFF2-40B4-BE49-F238E27FC236}">
                <a16:creationId xmlns:a16="http://schemas.microsoft.com/office/drawing/2014/main" id="{C97BB4E2-D468-443C-8989-497A2DABE1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 y="2467122"/>
            <a:ext cx="6270671" cy="4116240"/>
          </a:xfrm>
          <a:prstGeom prst="rect">
            <a:avLst/>
          </a:prstGeom>
        </p:spPr>
      </p:pic>
      <p:sp>
        <p:nvSpPr>
          <p:cNvPr id="9" name="TextBox 8">
            <a:extLst>
              <a:ext uri="{FF2B5EF4-FFF2-40B4-BE49-F238E27FC236}">
                <a16:creationId xmlns:a16="http://schemas.microsoft.com/office/drawing/2014/main" id="{45530181-38AA-44A7-8163-35FD2E846214}"/>
              </a:ext>
            </a:extLst>
          </p:cNvPr>
          <p:cNvSpPr txBox="1"/>
          <p:nvPr/>
        </p:nvSpPr>
        <p:spPr>
          <a:xfrm>
            <a:off x="6880271" y="5937031"/>
            <a:ext cx="4439460" cy="646331"/>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Mangal" panose="02040503050203030202" pitchFamily="18" charset="0"/>
              </a:rPr>
              <a:t>Figure 2.44. Sanford Gifford, </a:t>
            </a:r>
            <a:r>
              <a:rPr lang="en-US" i="1" dirty="0">
                <a:latin typeface="Calibri" panose="020F0502020204030204" pitchFamily="34" charset="0"/>
                <a:ea typeface="Calibri" panose="020F0502020204030204" pitchFamily="34" charset="0"/>
                <a:cs typeface="Mangal" panose="02040503050203030202" pitchFamily="18" charset="0"/>
              </a:rPr>
              <a:t>A Coming Storm</a:t>
            </a:r>
            <a:r>
              <a:rPr lang="en-US" dirty="0">
                <a:latin typeface="Calibri" panose="020F0502020204030204" pitchFamily="34" charset="0"/>
                <a:ea typeface="Calibri" panose="020F0502020204030204" pitchFamily="34" charset="0"/>
                <a:cs typeface="Mangal" panose="02040503050203030202" pitchFamily="18" charset="0"/>
              </a:rPr>
              <a:t>, 1863; retouched and redated in 1880. </a:t>
            </a:r>
            <a:endParaRPr lang="en-US" dirty="0"/>
          </a:p>
        </p:txBody>
      </p:sp>
    </p:spTree>
    <p:extLst>
      <p:ext uri="{BB962C8B-B14F-4D97-AF65-F5344CB8AC3E}">
        <p14:creationId xmlns:p14="http://schemas.microsoft.com/office/powerpoint/2010/main" val="1688292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Linear Perspective</a:t>
            </a:r>
            <a:r>
              <a:rPr lang="en-US" sz="1200" dirty="0"/>
              <a:t>     (1 of 2) </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0"/>
            <a:ext cx="7764929" cy="4525963"/>
          </a:xfrm>
        </p:spPr>
        <p:txBody>
          <a:bodyPr>
            <a:normAutofit lnSpcReduction="10000"/>
          </a:bodyPr>
          <a:lstStyle/>
          <a:p>
            <a:r>
              <a:rPr lang="en-GB" b="1" dirty="0"/>
              <a:t>Linear perspective </a:t>
            </a:r>
            <a:r>
              <a:rPr lang="en-GB" dirty="0"/>
              <a:t>can be defined as the use of a series of lines to guide a precise depiction of space</a:t>
            </a:r>
            <a:r>
              <a:rPr lang="en-US" dirty="0"/>
              <a:t>.</a:t>
            </a:r>
          </a:p>
          <a:p>
            <a:pPr lvl="1"/>
            <a:r>
              <a:rPr lang="en-GB" dirty="0"/>
              <a:t>Developed by fifteenth-century Italian architect Filippo Brunelleschi to depict three-dimensional buildings on a two-dimensional surface.</a:t>
            </a:r>
          </a:p>
          <a:p>
            <a:pPr lvl="1"/>
            <a:r>
              <a:rPr lang="en-GB" dirty="0"/>
              <a:t>The artist locates images in decreasing size along a set of invisible lines that converge at the </a:t>
            </a:r>
            <a:r>
              <a:rPr lang="en-GB" b="1" dirty="0"/>
              <a:t>vanishing point</a:t>
            </a:r>
            <a:r>
              <a:rPr lang="en-US" dirty="0"/>
              <a:t>.</a:t>
            </a:r>
          </a:p>
        </p:txBody>
      </p:sp>
      <p:sp>
        <p:nvSpPr>
          <p:cNvPr id="5" name="TextBox 4">
            <a:extLst>
              <a:ext uri="{FF2B5EF4-FFF2-40B4-BE49-F238E27FC236}">
                <a16:creationId xmlns:a16="http://schemas.microsoft.com/office/drawing/2014/main" id="{82B0C2B5-82AF-4CEB-B3A5-8D03A2841210}"/>
              </a:ext>
            </a:extLst>
          </p:cNvPr>
          <p:cNvSpPr txBox="1"/>
          <p:nvPr/>
        </p:nvSpPr>
        <p:spPr>
          <a:xfrm>
            <a:off x="8510138" y="5529256"/>
            <a:ext cx="2899990" cy="923330"/>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2.45. Luigi </a:t>
            </a:r>
            <a:r>
              <a:rPr lang="en-US" dirty="0" err="1">
                <a:latin typeface="Calibri" panose="020F0502020204030204" pitchFamily="34" charset="0"/>
                <a:ea typeface="Calibri" panose="020F0502020204030204" pitchFamily="34" charset="0"/>
                <a:cs typeface="Mangal" panose="02040503050203030202" pitchFamily="18" charset="0"/>
              </a:rPr>
              <a:t>Pampaloni</a:t>
            </a:r>
            <a:r>
              <a:rPr lang="en-US" dirty="0">
                <a:latin typeface="Calibri" panose="020F0502020204030204" pitchFamily="34" charset="0"/>
                <a:ea typeface="Calibri" panose="020F0502020204030204" pitchFamily="34" charset="0"/>
                <a:cs typeface="Mangal" panose="02040503050203030202" pitchFamily="18" charset="0"/>
              </a:rPr>
              <a:t>,</a:t>
            </a:r>
          </a:p>
          <a:p>
            <a:pPr algn="ctr"/>
            <a:r>
              <a:rPr lang="en-US" i="1" dirty="0">
                <a:latin typeface="Calibri" panose="020F0502020204030204" pitchFamily="34" charset="0"/>
                <a:ea typeface="Calibri" panose="020F0502020204030204" pitchFamily="34" charset="0"/>
                <a:cs typeface="Mangal" panose="02040503050203030202" pitchFamily="18" charset="0"/>
              </a:rPr>
              <a:t>Filippo Brunelleschi</a:t>
            </a:r>
            <a:r>
              <a:rPr lang="en-US" dirty="0">
                <a:latin typeface="Calibri" panose="020F0502020204030204" pitchFamily="34" charset="0"/>
                <a:ea typeface="Calibri" panose="020F0502020204030204" pitchFamily="34" charset="0"/>
                <a:cs typeface="Mangal" panose="02040503050203030202" pitchFamily="18" charset="0"/>
              </a:rPr>
              <a:t>, </a:t>
            </a:r>
          </a:p>
          <a:p>
            <a:pPr algn="ctr"/>
            <a:r>
              <a:rPr lang="en-US" dirty="0">
                <a:latin typeface="Calibri" panose="020F0502020204030204" pitchFamily="34" charset="0"/>
                <a:ea typeface="Calibri" panose="020F0502020204030204" pitchFamily="34" charset="0"/>
                <a:cs typeface="Mangal" panose="02040503050203030202" pitchFamily="18" charset="0"/>
              </a:rPr>
              <a:t>ca. 1830. </a:t>
            </a:r>
            <a:endParaRPr lang="en-US" dirty="0"/>
          </a:p>
        </p:txBody>
      </p:sp>
      <p:pic>
        <p:nvPicPr>
          <p:cNvPr id="7" name="Picture 6" descr="Statue of Luigi Pampaloni. He sits with a board on his lap and places a compass on the board. ">
            <a:extLst>
              <a:ext uri="{FF2B5EF4-FFF2-40B4-BE49-F238E27FC236}">
                <a16:creationId xmlns:a16="http://schemas.microsoft.com/office/drawing/2014/main" id="{15067EE4-5371-41BC-A910-E195C57EAB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63037" y="994300"/>
            <a:ext cx="2394192" cy="4534956"/>
          </a:xfrm>
          <a:prstGeom prst="rect">
            <a:avLst/>
          </a:prstGeom>
        </p:spPr>
      </p:pic>
    </p:spTree>
    <p:extLst>
      <p:ext uri="{BB962C8B-B14F-4D97-AF65-F5344CB8AC3E}">
        <p14:creationId xmlns:p14="http://schemas.microsoft.com/office/powerpoint/2010/main" val="2866226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Linear Perspective</a:t>
            </a:r>
            <a:r>
              <a:rPr lang="en-US" sz="1200" dirty="0"/>
              <a:t>     (2 of 2) </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lstStyle/>
          <a:p>
            <a:r>
              <a:rPr lang="en-GB" dirty="0"/>
              <a:t>Example of linear perspective in the real world</a:t>
            </a:r>
            <a:r>
              <a:rPr lang="en-US" dirty="0"/>
              <a:t>.</a:t>
            </a:r>
          </a:p>
        </p:txBody>
      </p:sp>
      <p:pic>
        <p:nvPicPr>
          <p:cNvPr id="5" name="Picture 4" descr="Railroad with carts are seen on salted paper print from negative. ">
            <a:extLst>
              <a:ext uri="{FF2B5EF4-FFF2-40B4-BE49-F238E27FC236}">
                <a16:creationId xmlns:a16="http://schemas.microsoft.com/office/drawing/2014/main" id="{49B40322-4BA2-4AE2-A741-7479AB0ED6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8018" y="2202959"/>
            <a:ext cx="5775963" cy="4105768"/>
          </a:xfrm>
          <a:prstGeom prst="rect">
            <a:avLst/>
          </a:prstGeom>
        </p:spPr>
      </p:pic>
      <p:sp>
        <p:nvSpPr>
          <p:cNvPr id="7" name="TextBox 6">
            <a:extLst>
              <a:ext uri="{FF2B5EF4-FFF2-40B4-BE49-F238E27FC236}">
                <a16:creationId xmlns:a16="http://schemas.microsoft.com/office/drawing/2014/main" id="{383906C2-7358-4F57-A532-41CBEEDBE978}"/>
              </a:ext>
            </a:extLst>
          </p:cNvPr>
          <p:cNvSpPr txBox="1"/>
          <p:nvPr/>
        </p:nvSpPr>
        <p:spPr>
          <a:xfrm>
            <a:off x="3208019" y="6308727"/>
            <a:ext cx="5775962" cy="369332"/>
          </a:xfrm>
          <a:prstGeom prst="rect">
            <a:avLst/>
          </a:prstGeom>
          <a:noFill/>
        </p:spPr>
        <p:txBody>
          <a:bodyPr wrap="square">
            <a:spAutoFit/>
          </a:bodyPr>
          <a:lstStyle/>
          <a:p>
            <a:pPr algn="ctr"/>
            <a:r>
              <a:rPr lang="en-US" dirty="0"/>
              <a:t>Figure 2.46. Edouard Baldus, </a:t>
            </a:r>
            <a:r>
              <a:rPr lang="en-US" i="1" dirty="0"/>
              <a:t>Gare </a:t>
            </a:r>
            <a:r>
              <a:rPr lang="en-US" i="1" dirty="0" err="1"/>
              <a:t>d'Enghien</a:t>
            </a:r>
            <a:r>
              <a:rPr lang="en-US" dirty="0"/>
              <a:t>, 1855. </a:t>
            </a:r>
          </a:p>
        </p:txBody>
      </p:sp>
    </p:spTree>
    <p:extLst>
      <p:ext uri="{BB962C8B-B14F-4D97-AF65-F5344CB8AC3E}">
        <p14:creationId xmlns:p14="http://schemas.microsoft.com/office/powerpoint/2010/main" val="42012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D6B5-DF12-4419-9B75-539F6F71E58A}"/>
              </a:ext>
            </a:extLst>
          </p:cNvPr>
          <p:cNvSpPr>
            <a:spLocks noGrp="1"/>
          </p:cNvSpPr>
          <p:nvPr>
            <p:ph type="title"/>
          </p:nvPr>
        </p:nvSpPr>
        <p:spPr>
          <a:xfrm>
            <a:off x="609600" y="274638"/>
            <a:ext cx="10972800" cy="1143000"/>
          </a:xfrm>
        </p:spPr>
        <p:txBody>
          <a:bodyPr>
            <a:normAutofit/>
          </a:bodyPr>
          <a:lstStyle/>
          <a:p>
            <a:r>
              <a:rPr lang="en-US" dirty="0"/>
              <a:t>Formal Elements</a:t>
            </a:r>
            <a:r>
              <a:rPr lang="en-US" sz="1200" dirty="0"/>
              <a:t>     (2 of 2)</a:t>
            </a:r>
          </a:p>
        </p:txBody>
      </p:sp>
      <p:sp>
        <p:nvSpPr>
          <p:cNvPr id="3" name="Content Placeholder 2">
            <a:extLst>
              <a:ext uri="{FF2B5EF4-FFF2-40B4-BE49-F238E27FC236}">
                <a16:creationId xmlns:a16="http://schemas.microsoft.com/office/drawing/2014/main" id="{19E580CD-6CA2-4CBD-8333-4C2F97BAD8D9}"/>
              </a:ext>
            </a:extLst>
          </p:cNvPr>
          <p:cNvSpPr>
            <a:spLocks noGrp="1"/>
          </p:cNvSpPr>
          <p:nvPr>
            <p:ph idx="1"/>
          </p:nvPr>
        </p:nvSpPr>
        <p:spPr>
          <a:xfrm>
            <a:off x="609600" y="1600201"/>
            <a:ext cx="10972800" cy="4525963"/>
          </a:xfrm>
        </p:spPr>
        <p:txBody>
          <a:bodyPr/>
          <a:lstStyle/>
          <a:p>
            <a:r>
              <a:rPr lang="en-US" dirty="0"/>
              <a:t>As you begin reading this chapter, keep these questions in mind:</a:t>
            </a:r>
          </a:p>
          <a:p>
            <a:pPr lvl="1"/>
            <a:r>
              <a:rPr lang="en-US" dirty="0"/>
              <a:t>What is the primary function of the formal elements?</a:t>
            </a:r>
          </a:p>
          <a:p>
            <a:pPr lvl="1"/>
            <a:r>
              <a:rPr lang="en-US" dirty="0"/>
              <a:t>Do all works of art have all formal elements? </a:t>
            </a:r>
          </a:p>
          <a:p>
            <a:pPr lvl="1"/>
            <a:r>
              <a:rPr lang="en-US" dirty="0"/>
              <a:t>What can I learn about a work of art by identifying its formal elements?</a:t>
            </a:r>
          </a:p>
        </p:txBody>
      </p:sp>
    </p:spTree>
    <p:extLst>
      <p:ext uri="{BB962C8B-B14F-4D97-AF65-F5344CB8AC3E}">
        <p14:creationId xmlns:p14="http://schemas.microsoft.com/office/powerpoint/2010/main" val="1726944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One-Point Perspective</a:t>
            </a:r>
          </a:p>
        </p:txBody>
      </p:sp>
      <p:sp>
        <p:nvSpPr>
          <p:cNvPr id="3" name="Content Placeholder 2"/>
          <p:cNvSpPr>
            <a:spLocks noGrp="1"/>
          </p:cNvSpPr>
          <p:nvPr>
            <p:ph idx="1"/>
          </p:nvPr>
        </p:nvSpPr>
        <p:spPr>
          <a:xfrm>
            <a:off x="609600" y="1600201"/>
            <a:ext cx="10972800" cy="4525963"/>
          </a:xfrm>
        </p:spPr>
        <p:txBody>
          <a:bodyPr>
            <a:normAutofit/>
          </a:bodyPr>
          <a:lstStyle/>
          <a:p>
            <a:r>
              <a:rPr lang="it-IT" dirty="0"/>
              <a:t>Describe Giovanni Battista Piranesi’s use of one-point perspective in </a:t>
            </a:r>
            <a:r>
              <a:rPr lang="it-IT" i="1" dirty="0"/>
              <a:t>The Piazza di Spagna</a:t>
            </a:r>
            <a:r>
              <a:rPr lang="en-GB" dirty="0"/>
              <a:t>.</a:t>
            </a:r>
            <a:endParaRPr lang="en-US" dirty="0"/>
          </a:p>
        </p:txBody>
      </p:sp>
      <p:pic>
        <p:nvPicPr>
          <p:cNvPr id="5" name="Picture 4" descr="A painting of The Piazza di Spagna shows buildings, people, and vehicles on the road. On another figure of the buildings, three lines diverge from a point on the left. The top line is on the top of the buildings and raises from low to high over the roofs in succession. ">
            <a:extLst>
              <a:ext uri="{FF2B5EF4-FFF2-40B4-BE49-F238E27FC236}">
                <a16:creationId xmlns:a16="http://schemas.microsoft.com/office/drawing/2014/main" id="{00E02A9F-1D47-4753-A99E-F5675FBE94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4072" y="2592780"/>
            <a:ext cx="8763856" cy="3358969"/>
          </a:xfrm>
          <a:prstGeom prst="rect">
            <a:avLst/>
          </a:prstGeom>
        </p:spPr>
      </p:pic>
      <p:sp>
        <p:nvSpPr>
          <p:cNvPr id="7" name="TextBox 6">
            <a:extLst>
              <a:ext uri="{FF2B5EF4-FFF2-40B4-BE49-F238E27FC236}">
                <a16:creationId xmlns:a16="http://schemas.microsoft.com/office/drawing/2014/main" id="{099BCC7D-68A3-47ED-AED3-3095ACB2BB5C}"/>
              </a:ext>
            </a:extLst>
          </p:cNvPr>
          <p:cNvSpPr txBox="1"/>
          <p:nvPr/>
        </p:nvSpPr>
        <p:spPr>
          <a:xfrm>
            <a:off x="1614762" y="5890206"/>
            <a:ext cx="8962475" cy="646331"/>
          </a:xfrm>
          <a:prstGeom prst="rect">
            <a:avLst/>
          </a:prstGeom>
          <a:noFill/>
        </p:spPr>
        <p:txBody>
          <a:bodyPr wrap="square">
            <a:spAutoFit/>
          </a:bodyPr>
          <a:lstStyle/>
          <a:p>
            <a:pPr algn="ctr" defTabSz="914400">
              <a:defRPr/>
            </a:pPr>
            <a:r>
              <a:rPr lang="en-US" dirty="0">
                <a:latin typeface="Calibri" panose="020F0502020204030204" pitchFamily="34" charset="0"/>
                <a:ea typeface="Calibri" panose="020F0502020204030204" pitchFamily="34" charset="0"/>
                <a:cs typeface="Mangal" panose="02040503050203030202" pitchFamily="18" charset="0"/>
              </a:rPr>
              <a:t>Figure 2.47A and B. (A) Giovanni Battista Piranesi, </a:t>
            </a:r>
            <a:r>
              <a:rPr lang="en-US" i="1" dirty="0">
                <a:latin typeface="Calibri" panose="020F0502020204030204" pitchFamily="34" charset="0"/>
                <a:ea typeface="Calibri" panose="020F0502020204030204" pitchFamily="34" charset="0"/>
                <a:cs typeface="Mangal" panose="02040503050203030202" pitchFamily="18" charset="0"/>
              </a:rPr>
              <a:t>The Piazza di </a:t>
            </a:r>
            <a:r>
              <a:rPr lang="en-US" i="1" dirty="0" err="1">
                <a:latin typeface="Calibri" panose="020F0502020204030204" pitchFamily="34" charset="0"/>
                <a:ea typeface="Calibri" panose="020F0502020204030204" pitchFamily="34" charset="0"/>
                <a:cs typeface="Mangal" panose="02040503050203030202" pitchFamily="18" charset="0"/>
              </a:rPr>
              <a:t>Spagna</a:t>
            </a:r>
            <a:r>
              <a:rPr lang="en-US" i="1" dirty="0">
                <a:latin typeface="Calibri" panose="020F0502020204030204" pitchFamily="34" charset="0"/>
                <a:ea typeface="Calibri" panose="020F0502020204030204" pitchFamily="34" charset="0"/>
                <a:cs typeface="Mangal" panose="02040503050203030202" pitchFamily="18" charset="0"/>
              </a:rPr>
              <a:t>, </a:t>
            </a:r>
            <a:r>
              <a:rPr lang="en-US" dirty="0">
                <a:latin typeface="Calibri" panose="020F0502020204030204" pitchFamily="34" charset="0"/>
                <a:ea typeface="Calibri" panose="020F0502020204030204" pitchFamily="34" charset="0"/>
                <a:cs typeface="Mangal" panose="02040503050203030202" pitchFamily="18" charset="0"/>
              </a:rPr>
              <a:t>ca. 1750-1758;  (B) receding parallel building edges and vanishing point.</a:t>
            </a:r>
          </a:p>
        </p:txBody>
      </p:sp>
    </p:spTree>
    <p:extLst>
      <p:ext uri="{BB962C8B-B14F-4D97-AF65-F5344CB8AC3E}">
        <p14:creationId xmlns:p14="http://schemas.microsoft.com/office/powerpoint/2010/main" val="241944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Two-Point Perspective </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lstStyle/>
          <a:p>
            <a:r>
              <a:rPr lang="en-GB" dirty="0"/>
              <a:t>A work of art that has two vanishing points instead of one is an example of two-point perspective</a:t>
            </a:r>
            <a:r>
              <a:rPr lang="en-US" dirty="0"/>
              <a:t>.</a:t>
            </a:r>
          </a:p>
        </p:txBody>
      </p:sp>
      <p:sp>
        <p:nvSpPr>
          <p:cNvPr id="9" name="TextBox 8">
            <a:extLst>
              <a:ext uri="{FF2B5EF4-FFF2-40B4-BE49-F238E27FC236}">
                <a16:creationId xmlns:a16="http://schemas.microsoft.com/office/drawing/2014/main" id="{BA145CAA-B422-4904-8E37-5F20818DE984}"/>
              </a:ext>
            </a:extLst>
          </p:cNvPr>
          <p:cNvSpPr txBox="1"/>
          <p:nvPr/>
        </p:nvSpPr>
        <p:spPr>
          <a:xfrm>
            <a:off x="1674688" y="5525999"/>
            <a:ext cx="5542316" cy="1200329"/>
          </a:xfrm>
          <a:prstGeom prst="rect">
            <a:avLst/>
          </a:prstGeom>
          <a:noFill/>
        </p:spPr>
        <p:txBody>
          <a:bodyPr wrap="square">
            <a:spAutoFit/>
          </a:bodyPr>
          <a:lstStyle/>
          <a:p>
            <a:pPr algn="r"/>
            <a:r>
              <a:rPr lang="en-US" dirty="0"/>
              <a:t>Figure 2.48A and B. (a) Illustration of two-point perspective. Edward Ruscha, </a:t>
            </a:r>
            <a:r>
              <a:rPr lang="en-US" i="1" dirty="0"/>
              <a:t>Standard Station</a:t>
            </a:r>
            <a:r>
              <a:rPr lang="en-US" dirty="0"/>
              <a:t>, 1966. (b) The dotted lines converging at separate vanishing points along the horizon line.</a:t>
            </a:r>
          </a:p>
        </p:txBody>
      </p:sp>
      <p:pic>
        <p:nvPicPr>
          <p:cNvPr id="5" name="Picture 4" descr="A petrol bunk named Standard is shown. ">
            <a:extLst>
              <a:ext uri="{FF2B5EF4-FFF2-40B4-BE49-F238E27FC236}">
                <a16:creationId xmlns:a16="http://schemas.microsoft.com/office/drawing/2014/main" id="{AB47D424-1F45-4F8C-BA48-453FAC0F62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7511" y="2707510"/>
            <a:ext cx="4134889" cy="2280454"/>
          </a:xfrm>
          <a:prstGeom prst="rect">
            <a:avLst/>
          </a:prstGeom>
        </p:spPr>
      </p:pic>
      <p:pic>
        <p:nvPicPr>
          <p:cNvPr id="7" name="Picture 6" descr="A horizontal line is at the bottom of the building. The left end of the line is a vanishing point. The three dotted lines start from this vanishing point, go through different roofs of the bunk, and then join at the vanishing point on the right end of the horizontal line. ">
            <a:extLst>
              <a:ext uri="{FF2B5EF4-FFF2-40B4-BE49-F238E27FC236}">
                <a16:creationId xmlns:a16="http://schemas.microsoft.com/office/drawing/2014/main" id="{E617EBF2-3983-4369-BBD9-E91C27FB4C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3246" y="4973604"/>
            <a:ext cx="4138562" cy="1609758"/>
          </a:xfrm>
          <a:prstGeom prst="rect">
            <a:avLst/>
          </a:prstGeom>
        </p:spPr>
      </p:pic>
    </p:spTree>
    <p:extLst>
      <p:ext uri="{BB962C8B-B14F-4D97-AF65-F5344CB8AC3E}">
        <p14:creationId xmlns:p14="http://schemas.microsoft.com/office/powerpoint/2010/main" val="4102729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a:t>Isometric Perspective</a:t>
            </a:r>
            <a:endParaRPr lang="en-US" dirty="0"/>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7287491" cy="4525963"/>
          </a:xfrm>
        </p:spPr>
        <p:txBody>
          <a:bodyPr/>
          <a:lstStyle/>
          <a:p>
            <a:r>
              <a:rPr lang="en-GB" b="1" dirty="0"/>
              <a:t>Isometric perspective </a:t>
            </a:r>
            <a:r>
              <a:rPr lang="en-GB" dirty="0"/>
              <a:t>places distant images higher in the picture plane without making them smaller</a:t>
            </a:r>
            <a:r>
              <a:rPr lang="en-US" dirty="0"/>
              <a:t>.</a:t>
            </a:r>
          </a:p>
          <a:p>
            <a:pPr lvl="1"/>
            <a:r>
              <a:rPr lang="en-GB" dirty="0"/>
              <a:t>Also called </a:t>
            </a:r>
            <a:r>
              <a:rPr lang="en-GB" i="1" dirty="0"/>
              <a:t>rising perspective</a:t>
            </a:r>
            <a:endParaRPr lang="en-GB" dirty="0"/>
          </a:p>
          <a:p>
            <a:pPr lvl="1"/>
            <a:r>
              <a:rPr lang="en-GB" dirty="0"/>
              <a:t>“Isometric” means the images have equal dimensions</a:t>
            </a:r>
          </a:p>
          <a:p>
            <a:pPr lvl="1"/>
            <a:r>
              <a:rPr lang="en-GB" dirty="0"/>
              <a:t>Figures have same size regardless of proximity to the viewer</a:t>
            </a:r>
          </a:p>
        </p:txBody>
      </p:sp>
      <p:sp>
        <p:nvSpPr>
          <p:cNvPr id="7" name="TextBox 6">
            <a:extLst>
              <a:ext uri="{FF2B5EF4-FFF2-40B4-BE49-F238E27FC236}">
                <a16:creationId xmlns:a16="http://schemas.microsoft.com/office/drawing/2014/main" id="{B4BCCBE1-BBBE-4005-B965-501D2D8896B4}"/>
              </a:ext>
            </a:extLst>
          </p:cNvPr>
          <p:cNvSpPr txBox="1"/>
          <p:nvPr/>
        </p:nvSpPr>
        <p:spPr>
          <a:xfrm>
            <a:off x="7897091" y="5937031"/>
            <a:ext cx="3836834" cy="646331"/>
          </a:xfrm>
          <a:prstGeom prst="rect">
            <a:avLst/>
          </a:prstGeom>
          <a:noFill/>
        </p:spPr>
        <p:txBody>
          <a:bodyPr wrap="square">
            <a:spAutoFit/>
          </a:bodyPr>
          <a:lstStyle/>
          <a:p>
            <a:pPr algn="ctr"/>
            <a:r>
              <a:rPr lang="en-US" dirty="0"/>
              <a:t>Figure 2.49. </a:t>
            </a:r>
            <a:r>
              <a:rPr lang="en-US" dirty="0" err="1"/>
              <a:t>Huizong</a:t>
            </a:r>
            <a:r>
              <a:rPr lang="en-US" dirty="0"/>
              <a:t> (Zhao Ji) of Song, </a:t>
            </a:r>
            <a:r>
              <a:rPr lang="en-US" i="1" dirty="0"/>
              <a:t>Literary Gathering</a:t>
            </a:r>
            <a:r>
              <a:rPr lang="en-US" dirty="0"/>
              <a:t>, 1100–1125 CE.</a:t>
            </a:r>
          </a:p>
        </p:txBody>
      </p:sp>
      <p:pic>
        <p:nvPicPr>
          <p:cNvPr id="5" name="Picture 4" descr="Men sit and stand around a large table that has vegetables and fruits on it. Few men stand near two small tables. One table has teapots on it. Food is cooked on another table. ">
            <a:extLst>
              <a:ext uri="{FF2B5EF4-FFF2-40B4-BE49-F238E27FC236}">
                <a16:creationId xmlns:a16="http://schemas.microsoft.com/office/drawing/2014/main" id="{27C06EF1-04BA-4BAE-9D5C-CF174BF651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4763" y="1232182"/>
            <a:ext cx="3081489" cy="4704849"/>
          </a:xfrm>
          <a:prstGeom prst="rect">
            <a:avLst/>
          </a:prstGeom>
        </p:spPr>
      </p:pic>
    </p:spTree>
    <p:extLst>
      <p:ext uri="{BB962C8B-B14F-4D97-AF65-F5344CB8AC3E}">
        <p14:creationId xmlns:p14="http://schemas.microsoft.com/office/powerpoint/2010/main" val="2050330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Conclusion</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lstStyle/>
          <a:p>
            <a:r>
              <a:rPr lang="en-GB" dirty="0"/>
              <a:t>Studying the formal elements of a work of art helps to grow one’s art vocabulary and understand the message behind a piece of art</a:t>
            </a:r>
            <a:r>
              <a:rPr lang="en-US" dirty="0"/>
              <a:t>.</a:t>
            </a:r>
          </a:p>
          <a:p>
            <a:pPr lvl="1"/>
            <a:r>
              <a:rPr lang="en-GB" dirty="0"/>
              <a:t>Not all formal elements are expressed equally in works of art.</a:t>
            </a:r>
          </a:p>
          <a:p>
            <a:pPr lvl="1"/>
            <a:r>
              <a:rPr lang="en-GB" dirty="0"/>
              <a:t>Artists apply the “building blocks” to fit their needs and visions.</a:t>
            </a:r>
          </a:p>
          <a:p>
            <a:pPr lvl="1"/>
            <a:r>
              <a:rPr lang="en-GB" dirty="0"/>
              <a:t>Viewers need to take the time to read a work’s use of formal elements.</a:t>
            </a:r>
            <a:endParaRPr lang="en-US" dirty="0"/>
          </a:p>
        </p:txBody>
      </p:sp>
    </p:spTree>
    <p:extLst>
      <p:ext uri="{BB962C8B-B14F-4D97-AF65-F5344CB8AC3E}">
        <p14:creationId xmlns:p14="http://schemas.microsoft.com/office/powerpoint/2010/main" val="1486570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B46B-A292-4C85-AD05-026274E5AD6B}"/>
              </a:ext>
            </a:extLst>
          </p:cNvPr>
          <p:cNvSpPr>
            <a:spLocks noGrp="1"/>
          </p:cNvSpPr>
          <p:nvPr>
            <p:ph type="title"/>
          </p:nvPr>
        </p:nvSpPr>
        <p:spPr>
          <a:xfrm>
            <a:off x="609600" y="274638"/>
            <a:ext cx="10972800" cy="1143000"/>
          </a:xfrm>
        </p:spPr>
        <p:txBody>
          <a:bodyPr>
            <a:noAutofit/>
          </a:bodyPr>
          <a:lstStyle/>
          <a:p>
            <a:r>
              <a:rPr lang="en-US" dirty="0"/>
              <a:t>Review and Do</a:t>
            </a:r>
          </a:p>
        </p:txBody>
      </p:sp>
      <p:sp>
        <p:nvSpPr>
          <p:cNvPr id="3" name="Content Placeholder 2">
            <a:extLst>
              <a:ext uri="{FF2B5EF4-FFF2-40B4-BE49-F238E27FC236}">
                <a16:creationId xmlns:a16="http://schemas.microsoft.com/office/drawing/2014/main" id="{A8B94607-AAE5-41F0-8AC3-6F18B01FE38D}"/>
              </a:ext>
            </a:extLst>
          </p:cNvPr>
          <p:cNvSpPr>
            <a:spLocks noGrp="1"/>
          </p:cNvSpPr>
          <p:nvPr>
            <p:ph idx="1"/>
          </p:nvPr>
        </p:nvSpPr>
        <p:spPr>
          <a:xfrm>
            <a:off x="609600" y="1600201"/>
            <a:ext cx="10972800" cy="4525963"/>
          </a:xfrm>
        </p:spPr>
        <p:txBody>
          <a:bodyPr>
            <a:normAutofit/>
          </a:bodyPr>
          <a:lstStyle/>
          <a:p>
            <a:r>
              <a:rPr lang="en-GB" dirty="0"/>
              <a:t>Before moving on, take a minute to test your understanding of this chapter by answering the following</a:t>
            </a:r>
            <a:r>
              <a:rPr lang="en-US" dirty="0"/>
              <a:t>:</a:t>
            </a:r>
          </a:p>
          <a:p>
            <a:pPr lvl="1"/>
            <a:r>
              <a:rPr lang="en-GB" dirty="0"/>
              <a:t>What are the formal elements in art? </a:t>
            </a:r>
          </a:p>
          <a:p>
            <a:pPr lvl="1"/>
            <a:r>
              <a:rPr lang="en-GB" dirty="0"/>
              <a:t>How do the formal elements in a work of art function like the wooden blocks that children use to build walls and towers?</a:t>
            </a:r>
          </a:p>
          <a:p>
            <a:pPr lvl="1"/>
            <a:r>
              <a:rPr lang="en-GB" dirty="0"/>
              <a:t>What are the three attributes of any color?</a:t>
            </a:r>
          </a:p>
          <a:p>
            <a:pPr lvl="1"/>
            <a:r>
              <a:rPr lang="en-GB" dirty="0"/>
              <a:t>What is the difference between actual and visual texture?</a:t>
            </a:r>
          </a:p>
          <a:p>
            <a:pPr lvl="1"/>
            <a:r>
              <a:rPr lang="en-GB" dirty="0"/>
              <a:t>How can artists create the illusion of three-dimensional space on a two-dimensional picture plane? </a:t>
            </a:r>
            <a:endParaRPr lang="en-US" dirty="0"/>
          </a:p>
        </p:txBody>
      </p:sp>
    </p:spTree>
    <p:extLst>
      <p:ext uri="{BB962C8B-B14F-4D97-AF65-F5344CB8AC3E}">
        <p14:creationId xmlns:p14="http://schemas.microsoft.com/office/powerpoint/2010/main" val="634052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Review of Learning Objectives</a:t>
            </a:r>
            <a:r>
              <a:rPr lang="en-US" sz="1200" dirty="0"/>
              <a:t>     (1 of 2)</a:t>
            </a:r>
          </a:p>
        </p:txBody>
      </p:sp>
      <p:sp>
        <p:nvSpPr>
          <p:cNvPr id="3" name="Text Placeholder 2"/>
          <p:cNvSpPr>
            <a:spLocks noGrp="1"/>
          </p:cNvSpPr>
          <p:nvPr>
            <p:ph idx="1"/>
          </p:nvPr>
        </p:nvSpPr>
        <p:spPr>
          <a:xfrm>
            <a:off x="609600" y="1600201"/>
            <a:ext cx="10972800" cy="4525963"/>
          </a:xfrm>
        </p:spPr>
        <p:txBody>
          <a:bodyPr>
            <a:normAutofit lnSpcReduction="10000"/>
          </a:bodyPr>
          <a:lstStyle/>
          <a:p>
            <a:r>
              <a:rPr lang="en-US" dirty="0"/>
              <a:t>List the different types of lines and explain the expressive qualities of each.</a:t>
            </a:r>
          </a:p>
          <a:p>
            <a:r>
              <a:rPr lang="en-US" dirty="0"/>
              <a:t>Using an example from the book, describe some of the ways artists use lines in their compositions.</a:t>
            </a:r>
          </a:p>
          <a:p>
            <a:r>
              <a:rPr lang="en-US" dirty="0"/>
              <a:t>Using examples from the book, identify the differences between two-dimensional and three- dimensional shape.</a:t>
            </a:r>
          </a:p>
          <a:p>
            <a:r>
              <a:rPr lang="en-GB" dirty="0"/>
              <a:t>Explain value range and cite examples of high- and low-key value range from the book.</a:t>
            </a:r>
          </a:p>
          <a:p>
            <a:r>
              <a:rPr lang="en-GB" dirty="0"/>
              <a:t>Explain how simultaneous contrast works.</a:t>
            </a:r>
          </a:p>
        </p:txBody>
      </p:sp>
    </p:spTree>
    <p:extLst>
      <p:ext uri="{BB962C8B-B14F-4D97-AF65-F5344CB8AC3E}">
        <p14:creationId xmlns:p14="http://schemas.microsoft.com/office/powerpoint/2010/main" val="773715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Review of Learning Objectives</a:t>
            </a:r>
            <a:r>
              <a:rPr lang="en-US" sz="1200" dirty="0"/>
              <a:t>     (2 of 2)</a:t>
            </a:r>
          </a:p>
        </p:txBody>
      </p:sp>
      <p:sp>
        <p:nvSpPr>
          <p:cNvPr id="3" name="Text Placeholder 2"/>
          <p:cNvSpPr>
            <a:spLocks noGrp="1"/>
          </p:cNvSpPr>
          <p:nvPr>
            <p:ph idx="1"/>
          </p:nvPr>
        </p:nvSpPr>
        <p:spPr>
          <a:xfrm>
            <a:off x="609600" y="1600201"/>
            <a:ext cx="10972800" cy="4525963"/>
          </a:xfrm>
        </p:spPr>
        <p:txBody>
          <a:bodyPr>
            <a:normAutofit lnSpcReduction="10000"/>
          </a:bodyPr>
          <a:lstStyle/>
          <a:p>
            <a:r>
              <a:rPr lang="en-GB" dirty="0"/>
              <a:t>Identify everyday examples of additive and subtractive color.</a:t>
            </a:r>
          </a:p>
          <a:p>
            <a:r>
              <a:rPr lang="en-GB" dirty="0"/>
              <a:t>List the three main attributes of color and explain their relationship to each other.</a:t>
            </a:r>
          </a:p>
          <a:p>
            <a:r>
              <a:rPr lang="en-GB" dirty="0"/>
              <a:t>Using examples from the chapter, describe the difference between tactile and visual texture.</a:t>
            </a:r>
          </a:p>
          <a:p>
            <a:r>
              <a:rPr lang="en-GB" dirty="0"/>
              <a:t>Explain the difference between three dimensional and two-dimensional space.</a:t>
            </a:r>
          </a:p>
          <a:p>
            <a:r>
              <a:rPr lang="en-GB" dirty="0"/>
              <a:t>Explain how the formal elements of value, color, shape, line, and texture help artists create an illusion of depth.</a:t>
            </a:r>
            <a:endParaRPr lang="en-US" dirty="0"/>
          </a:p>
        </p:txBody>
      </p:sp>
    </p:spTree>
    <p:extLst>
      <p:ext uri="{BB962C8B-B14F-4D97-AF65-F5344CB8AC3E}">
        <p14:creationId xmlns:p14="http://schemas.microsoft.com/office/powerpoint/2010/main" val="4272878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78AD-9DCC-4A69-BA69-709BA7244A1C}"/>
              </a:ext>
            </a:extLst>
          </p:cNvPr>
          <p:cNvSpPr>
            <a:spLocks noGrp="1"/>
          </p:cNvSpPr>
          <p:nvPr>
            <p:ph type="title"/>
          </p:nvPr>
        </p:nvSpPr>
        <p:spPr/>
        <p:txBody>
          <a:bodyPr/>
          <a:lstStyle/>
          <a:p>
            <a:r>
              <a:rPr lang="en-US" dirty="0"/>
              <a:t>Additional Credits (by Figure Number)</a:t>
            </a:r>
          </a:p>
        </p:txBody>
      </p:sp>
      <p:sp>
        <p:nvSpPr>
          <p:cNvPr id="3" name="Content Placeholder 2">
            <a:extLst>
              <a:ext uri="{FF2B5EF4-FFF2-40B4-BE49-F238E27FC236}">
                <a16:creationId xmlns:a16="http://schemas.microsoft.com/office/drawing/2014/main" id="{E218BD07-CA12-49C0-AF5B-0F94386D234E}"/>
              </a:ext>
            </a:extLst>
          </p:cNvPr>
          <p:cNvSpPr>
            <a:spLocks noGrp="1"/>
          </p:cNvSpPr>
          <p:nvPr>
            <p:ph idx="1"/>
          </p:nvPr>
        </p:nvSpPr>
        <p:spPr/>
        <p:txBody>
          <a:bodyPr>
            <a:normAutofit fontScale="92500" lnSpcReduction="20000"/>
          </a:bodyPr>
          <a:lstStyle/>
          <a:p>
            <a:pPr algn="l"/>
            <a:r>
              <a:rPr lang="en-US" sz="1800" b="0" i="0" u="none" strike="noStrike" baseline="0" dirty="0">
                <a:solidFill>
                  <a:srgbClr val="000000"/>
                </a:solidFill>
                <a:latin typeface="MillerText"/>
              </a:rPr>
              <a:t>2.1 Image copyright © The Metropolitan Museum of Art. Image source: Art Resource, NY; </a:t>
            </a:r>
          </a:p>
          <a:p>
            <a:pPr algn="l"/>
            <a:r>
              <a:rPr lang="en-US" sz="1800" b="0" i="0" u="none" strike="noStrike" baseline="0" dirty="0">
                <a:solidFill>
                  <a:srgbClr val="000000"/>
                </a:solidFill>
                <a:latin typeface="MillerText"/>
              </a:rPr>
              <a:t>2.4 Digital Image © The Museum of Modern Art/Licensed by SCALA / Art Resource, NY; </a:t>
            </a:r>
          </a:p>
          <a:p>
            <a:pPr algn="l"/>
            <a:r>
              <a:rPr lang="en-US" sz="1800" b="0" i="0" u="none" strike="noStrike" baseline="0" dirty="0">
                <a:solidFill>
                  <a:srgbClr val="000000"/>
                </a:solidFill>
                <a:latin typeface="MillerText"/>
              </a:rPr>
              <a:t>2.5 Courtesy of the National Gallery of Art, Washington, DC; </a:t>
            </a:r>
          </a:p>
          <a:p>
            <a:pPr algn="l"/>
            <a:r>
              <a:rPr lang="en-US" sz="1800" b="0" i="0" u="none" strike="noStrike" baseline="0" dirty="0">
                <a:solidFill>
                  <a:srgbClr val="000000"/>
                </a:solidFill>
                <a:latin typeface="MillerText"/>
              </a:rPr>
              <a:t>2.6 Gift of the Artist / Bridgeman Images; </a:t>
            </a:r>
          </a:p>
          <a:p>
            <a:pPr algn="l"/>
            <a:r>
              <a:rPr lang="en-US" sz="1800" b="0" i="0" u="none" strike="noStrike" baseline="0" dirty="0">
                <a:solidFill>
                  <a:srgbClr val="000000"/>
                </a:solidFill>
                <a:latin typeface="MillerText"/>
              </a:rPr>
              <a:t>2.7 Photograph © 2021 The Museum of Fine Arts, Boston; </a:t>
            </a:r>
          </a:p>
          <a:p>
            <a:pPr algn="l"/>
            <a:r>
              <a:rPr lang="en-US" sz="1800" b="0" i="0" u="none" strike="noStrike" baseline="0" dirty="0">
                <a:solidFill>
                  <a:srgbClr val="000000"/>
                </a:solidFill>
                <a:latin typeface="MillerText"/>
              </a:rPr>
              <a:t>2.8a, b, c © Marlene Lee / marleneleeart.com; </a:t>
            </a:r>
          </a:p>
          <a:p>
            <a:pPr algn="l"/>
            <a:r>
              <a:rPr lang="en-US" sz="1800" b="0" i="0" u="none" strike="noStrike" baseline="0" dirty="0">
                <a:solidFill>
                  <a:srgbClr val="000000"/>
                </a:solidFill>
                <a:latin typeface="MillerText"/>
              </a:rPr>
              <a:t>2.9 Image copyright © The Metropolitan Museum of Art. Image source: Art Resource, NY; </a:t>
            </a:r>
          </a:p>
          <a:p>
            <a:pPr algn="l"/>
            <a:r>
              <a:rPr lang="en-US" sz="1800" b="0" i="0" u="none" strike="noStrike" baseline="0" dirty="0">
                <a:solidFill>
                  <a:srgbClr val="000000"/>
                </a:solidFill>
                <a:latin typeface="MillerText"/>
              </a:rPr>
              <a:t>2.10 Image by artist / copyright Brian </a:t>
            </a:r>
            <a:r>
              <a:rPr lang="en-US" sz="1800" b="0" i="0" u="none" strike="noStrike" baseline="0" dirty="0" err="1">
                <a:solidFill>
                  <a:srgbClr val="000000"/>
                </a:solidFill>
                <a:latin typeface="MillerText"/>
              </a:rPr>
              <a:t>Caponi</a:t>
            </a:r>
            <a:r>
              <a:rPr lang="en-US" sz="1800" b="0" i="0" u="none" strike="noStrike" baseline="0" dirty="0">
                <a:solidFill>
                  <a:srgbClr val="000000"/>
                </a:solidFill>
                <a:latin typeface="MillerText"/>
              </a:rPr>
              <a:t>; </a:t>
            </a:r>
          </a:p>
          <a:p>
            <a:pPr algn="l"/>
            <a:r>
              <a:rPr lang="en-US" sz="1800" b="0" i="0" u="none" strike="noStrike" baseline="0" dirty="0">
                <a:solidFill>
                  <a:srgbClr val="000000"/>
                </a:solidFill>
                <a:latin typeface="MillerText"/>
              </a:rPr>
              <a:t>2.11 Smithsonian American Art Museum, Washington, DC / Art Resource, NY; </a:t>
            </a:r>
          </a:p>
          <a:p>
            <a:pPr algn="l"/>
            <a:r>
              <a:rPr lang="en-US" sz="1800" b="0" i="0" u="none" strike="noStrike" baseline="0" dirty="0">
                <a:solidFill>
                  <a:srgbClr val="000000"/>
                </a:solidFill>
                <a:latin typeface="MillerText"/>
              </a:rPr>
              <a:t>2.15 Courtesy the artist; </a:t>
            </a:r>
          </a:p>
          <a:p>
            <a:pPr algn="l"/>
            <a:r>
              <a:rPr lang="en-US" sz="1800" b="0" i="0" u="none" strike="noStrike" baseline="0" dirty="0">
                <a:solidFill>
                  <a:srgbClr val="000000"/>
                </a:solidFill>
                <a:latin typeface="MillerText"/>
              </a:rPr>
              <a:t>2.17 Image copyright © The Metropolitan Museum of Art. Image source: Art Resource, NY; </a:t>
            </a:r>
          </a:p>
          <a:p>
            <a:pPr algn="l"/>
            <a:r>
              <a:rPr lang="en-US" sz="1800" b="0" i="0" u="none" strike="noStrike" baseline="0" dirty="0">
                <a:solidFill>
                  <a:srgbClr val="000000"/>
                </a:solidFill>
                <a:latin typeface="MillerText"/>
              </a:rPr>
              <a:t>2.20 Image copyright © The Metropolitan Museum of Art. Image source: Art Resource, NY; </a:t>
            </a:r>
          </a:p>
          <a:p>
            <a:pPr algn="l"/>
            <a:r>
              <a:rPr lang="en-US" sz="1800" b="0" i="0" u="none" strike="noStrike" baseline="0" dirty="0">
                <a:solidFill>
                  <a:srgbClr val="000000"/>
                </a:solidFill>
                <a:latin typeface="MillerText"/>
              </a:rPr>
              <a:t>2.21 Private Collection / Bridgeman Images; </a:t>
            </a:r>
          </a:p>
          <a:p>
            <a:pPr algn="l"/>
            <a:r>
              <a:rPr lang="en-US" sz="1800" b="0" i="0" u="none" strike="noStrike" baseline="0" dirty="0">
                <a:solidFill>
                  <a:srgbClr val="000000"/>
                </a:solidFill>
                <a:latin typeface="MillerText"/>
              </a:rPr>
              <a:t>2.23 Digital Image © 2021 Museum Associates / LACMA. Licensed by Art Resource, NY; </a:t>
            </a:r>
          </a:p>
          <a:p>
            <a:pPr algn="l"/>
            <a:r>
              <a:rPr lang="en-US" sz="1800" b="0" i="0" u="none" strike="noStrike" baseline="0" dirty="0">
                <a:solidFill>
                  <a:srgbClr val="000000"/>
                </a:solidFill>
                <a:latin typeface="MillerText"/>
              </a:rPr>
              <a:t>2.24 Image copyright © The Metropolitan Museum of Art. Image source: Art Resource, NY; </a:t>
            </a:r>
          </a:p>
          <a:p>
            <a:pPr algn="l"/>
            <a:r>
              <a:rPr lang="en-US" sz="1800" b="0" i="0" u="none" strike="noStrike" baseline="0" dirty="0">
                <a:solidFill>
                  <a:srgbClr val="000000"/>
                </a:solidFill>
                <a:latin typeface="MillerText"/>
              </a:rPr>
              <a:t>2.27 Courtesy Richard Lang and Judith Selby Lang; </a:t>
            </a:r>
          </a:p>
        </p:txBody>
      </p:sp>
    </p:spTree>
    <p:extLst>
      <p:ext uri="{BB962C8B-B14F-4D97-AF65-F5344CB8AC3E}">
        <p14:creationId xmlns:p14="http://schemas.microsoft.com/office/powerpoint/2010/main" val="1359953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78AD-9DCC-4A69-BA69-709BA7244A1C}"/>
              </a:ext>
            </a:extLst>
          </p:cNvPr>
          <p:cNvSpPr>
            <a:spLocks noGrp="1"/>
          </p:cNvSpPr>
          <p:nvPr>
            <p:ph type="title"/>
          </p:nvPr>
        </p:nvSpPr>
        <p:spPr/>
        <p:txBody>
          <a:bodyPr/>
          <a:lstStyle/>
          <a:p>
            <a:r>
              <a:rPr lang="en-US" dirty="0"/>
              <a:t>Additional Credits (by Figure Number, cont.)</a:t>
            </a:r>
          </a:p>
        </p:txBody>
      </p:sp>
      <p:sp>
        <p:nvSpPr>
          <p:cNvPr id="3" name="Content Placeholder 2">
            <a:extLst>
              <a:ext uri="{FF2B5EF4-FFF2-40B4-BE49-F238E27FC236}">
                <a16:creationId xmlns:a16="http://schemas.microsoft.com/office/drawing/2014/main" id="{E218BD07-CA12-49C0-AF5B-0F94386D234E}"/>
              </a:ext>
            </a:extLst>
          </p:cNvPr>
          <p:cNvSpPr>
            <a:spLocks noGrp="1"/>
          </p:cNvSpPr>
          <p:nvPr>
            <p:ph idx="1"/>
          </p:nvPr>
        </p:nvSpPr>
        <p:spPr/>
        <p:txBody>
          <a:bodyPr>
            <a:normAutofit lnSpcReduction="10000"/>
          </a:bodyPr>
          <a:lstStyle/>
          <a:p>
            <a:pPr algn="l"/>
            <a:r>
              <a:rPr lang="en-US" sz="1800" b="0" i="0" u="none" strike="noStrike" baseline="0" dirty="0">
                <a:solidFill>
                  <a:srgbClr val="000000"/>
                </a:solidFill>
                <a:latin typeface="MillerText"/>
              </a:rPr>
              <a:t>2.29 Pitkin Studio / Art Resource, NY ART573710; </a:t>
            </a:r>
          </a:p>
          <a:p>
            <a:pPr algn="l"/>
            <a:r>
              <a:rPr lang="en-US" sz="1800" b="0" i="0" u="none" strike="noStrike" baseline="0" dirty="0">
                <a:solidFill>
                  <a:srgbClr val="000000"/>
                </a:solidFill>
                <a:latin typeface="MillerText"/>
              </a:rPr>
              <a:t>2.30 Courtesy the Walker Art Center, Minneapolis, Gift of the T. B. Walker Foundation, Gilbert M. Walker Fund, 1942; </a:t>
            </a:r>
          </a:p>
          <a:p>
            <a:pPr algn="l"/>
            <a:r>
              <a:rPr lang="en-US" sz="1800" b="0" i="0" u="none" strike="noStrike" baseline="0" dirty="0">
                <a:solidFill>
                  <a:srgbClr val="000000"/>
                </a:solidFill>
                <a:latin typeface="MillerText"/>
              </a:rPr>
              <a:t>2.31 </a:t>
            </a:r>
            <a:r>
              <a:rPr lang="en-US" sz="1800" b="0" i="0" u="none" strike="noStrike" baseline="0" dirty="0" err="1">
                <a:solidFill>
                  <a:srgbClr val="000000"/>
                </a:solidFill>
                <a:latin typeface="MillerText"/>
              </a:rPr>
              <a:t>Alamy</a:t>
            </a:r>
            <a:r>
              <a:rPr lang="en-US" sz="1800" b="0" i="0" u="none" strike="noStrike" baseline="0" dirty="0">
                <a:solidFill>
                  <a:srgbClr val="000000"/>
                </a:solidFill>
                <a:latin typeface="MillerText"/>
              </a:rPr>
              <a:t> Photo Stock; </a:t>
            </a:r>
          </a:p>
          <a:p>
            <a:pPr algn="l"/>
            <a:r>
              <a:rPr lang="en-US" sz="1800" b="0" i="0" u="none" strike="noStrike" baseline="0" dirty="0">
                <a:solidFill>
                  <a:srgbClr val="000000"/>
                </a:solidFill>
                <a:latin typeface="MillerText"/>
              </a:rPr>
              <a:t>2.33 © RMN-Grand Palais / Art Resource, NY; </a:t>
            </a:r>
          </a:p>
          <a:p>
            <a:pPr algn="l"/>
            <a:r>
              <a:rPr lang="en-US" sz="1800" b="0" i="0" u="none" strike="noStrike" baseline="0" dirty="0">
                <a:solidFill>
                  <a:srgbClr val="000000"/>
                </a:solidFill>
                <a:latin typeface="MillerText"/>
              </a:rPr>
              <a:t>2.34 Image copyright © The Metropolitan Museum of Art. Image source: Art Resource, NY; </a:t>
            </a:r>
          </a:p>
          <a:p>
            <a:pPr algn="l"/>
            <a:r>
              <a:rPr lang="en-US" sz="1800" b="0" i="0" u="none" strike="noStrike" baseline="0" dirty="0">
                <a:solidFill>
                  <a:srgbClr val="000000"/>
                </a:solidFill>
                <a:latin typeface="MillerText"/>
              </a:rPr>
              <a:t>2.36 Image copyright © The Metropolitan Museum of Art. Image source: Art Resource, NY; </a:t>
            </a:r>
          </a:p>
          <a:p>
            <a:pPr algn="l"/>
            <a:r>
              <a:rPr lang="en-US" sz="1800" b="0" i="0" u="none" strike="noStrike" baseline="0" dirty="0">
                <a:solidFill>
                  <a:srgbClr val="000000"/>
                </a:solidFill>
                <a:latin typeface="MillerText"/>
              </a:rPr>
              <a:t>2.37 The Philadelphia Museum of Art / Art Resource, NY; </a:t>
            </a:r>
          </a:p>
          <a:p>
            <a:pPr algn="l"/>
            <a:r>
              <a:rPr lang="en-US" sz="1800" b="0" i="0" u="none" strike="noStrike" baseline="0" dirty="0">
                <a:solidFill>
                  <a:srgbClr val="000000"/>
                </a:solidFill>
                <a:latin typeface="MillerText"/>
              </a:rPr>
              <a:t>2.38 ©Misty Gamble; </a:t>
            </a:r>
          </a:p>
          <a:p>
            <a:pPr algn="l"/>
            <a:r>
              <a:rPr lang="en-US" sz="1800" b="0" i="0" u="none" strike="noStrike" baseline="0" dirty="0">
                <a:solidFill>
                  <a:srgbClr val="000000"/>
                </a:solidFill>
                <a:latin typeface="MillerText"/>
              </a:rPr>
              <a:t>2.40 Photo Jesper </a:t>
            </a:r>
            <a:r>
              <a:rPr lang="en-US" sz="1800" b="0" i="0" u="none" strike="noStrike" baseline="0" dirty="0" err="1">
                <a:solidFill>
                  <a:srgbClr val="000000"/>
                </a:solidFill>
                <a:latin typeface="MillerText"/>
              </a:rPr>
              <a:t>Hammerström</a:t>
            </a:r>
            <a:r>
              <a:rPr lang="en-US" sz="1800" b="0" i="0" u="none" strike="noStrike" baseline="0" dirty="0">
                <a:solidFill>
                  <a:srgbClr val="000000"/>
                </a:solidFill>
                <a:latin typeface="MillerText"/>
              </a:rPr>
              <a:t>; </a:t>
            </a:r>
          </a:p>
          <a:p>
            <a:pPr algn="l"/>
            <a:r>
              <a:rPr lang="en-US" sz="1800" b="0" i="0" u="none" strike="noStrike" baseline="0" dirty="0">
                <a:solidFill>
                  <a:srgbClr val="000000"/>
                </a:solidFill>
                <a:latin typeface="MillerText"/>
              </a:rPr>
              <a:t>2.41 The Art Institute of Chicago / Art Resource, NY / Erich Lessing; </a:t>
            </a:r>
          </a:p>
          <a:p>
            <a:pPr algn="l"/>
            <a:r>
              <a:rPr lang="en-US" sz="1800" b="0" i="0" u="none" strike="noStrike" baseline="0" dirty="0">
                <a:solidFill>
                  <a:srgbClr val="000000"/>
                </a:solidFill>
                <a:latin typeface="MillerText"/>
              </a:rPr>
              <a:t>2.44 The Philadelphia Museum of Art / Art Resource, NY; </a:t>
            </a:r>
          </a:p>
          <a:p>
            <a:pPr algn="l"/>
            <a:r>
              <a:rPr lang="en-US" sz="1800" b="0" i="0" u="none" strike="noStrike" baseline="0" dirty="0">
                <a:solidFill>
                  <a:srgbClr val="000000"/>
                </a:solidFill>
                <a:latin typeface="MillerText"/>
              </a:rPr>
              <a:t>2.45 Galleria </a:t>
            </a:r>
            <a:r>
              <a:rPr lang="en-US" sz="1800" b="0" i="0" u="none" strike="noStrike" baseline="0" dirty="0" err="1">
                <a:solidFill>
                  <a:srgbClr val="000000"/>
                </a:solidFill>
                <a:latin typeface="MillerText"/>
              </a:rPr>
              <a:t>dell’Accademia</a:t>
            </a:r>
            <a:r>
              <a:rPr lang="en-US" sz="1800" b="0" i="0" u="none" strike="noStrike" baseline="0" dirty="0">
                <a:solidFill>
                  <a:srgbClr val="000000"/>
                </a:solidFill>
                <a:latin typeface="MillerText"/>
              </a:rPr>
              <a:t> &amp; Museo </a:t>
            </a:r>
            <a:r>
              <a:rPr lang="en-US" sz="1800" b="0" i="0" u="none" strike="noStrike" baseline="0" dirty="0" err="1">
                <a:solidFill>
                  <a:srgbClr val="000000"/>
                </a:solidFill>
                <a:latin typeface="MillerText"/>
              </a:rPr>
              <a:t>degli</a:t>
            </a:r>
            <a:r>
              <a:rPr lang="en-US" sz="1800" b="0" i="0" u="none" strike="noStrike" baseline="0" dirty="0">
                <a:solidFill>
                  <a:srgbClr val="000000"/>
                </a:solidFill>
                <a:latin typeface="MillerText"/>
              </a:rPr>
              <a:t> </a:t>
            </a:r>
            <a:r>
              <a:rPr lang="en-US" sz="1800" b="0" i="0" u="none" strike="noStrike" baseline="0" dirty="0" err="1">
                <a:solidFill>
                  <a:srgbClr val="000000"/>
                </a:solidFill>
                <a:latin typeface="MillerText"/>
              </a:rPr>
              <a:t>Strumenti</a:t>
            </a:r>
            <a:r>
              <a:rPr lang="en-US" sz="1800" b="0" i="0" u="none" strike="noStrike" baseline="0" dirty="0">
                <a:solidFill>
                  <a:srgbClr val="000000"/>
                </a:solidFill>
                <a:latin typeface="MillerText"/>
              </a:rPr>
              <a:t> </a:t>
            </a:r>
            <a:r>
              <a:rPr lang="en-US" sz="1800" b="0" i="0" u="none" strike="noStrike" baseline="0" dirty="0" err="1">
                <a:solidFill>
                  <a:srgbClr val="000000"/>
                </a:solidFill>
                <a:latin typeface="MillerText"/>
              </a:rPr>
              <a:t>Musicali</a:t>
            </a:r>
            <a:r>
              <a:rPr lang="en-US" sz="1800" b="0" i="0" u="none" strike="noStrike" baseline="0" dirty="0">
                <a:solidFill>
                  <a:srgbClr val="000000"/>
                </a:solidFill>
                <a:latin typeface="MillerText"/>
              </a:rPr>
              <a:t>, Florence, Tuscany, Italy / Bridgeman Images; </a:t>
            </a:r>
          </a:p>
          <a:p>
            <a:pPr algn="l"/>
            <a:r>
              <a:rPr lang="en-US" sz="1800" b="0" i="0" u="none" strike="noStrike" baseline="0" dirty="0">
                <a:solidFill>
                  <a:srgbClr val="000000"/>
                </a:solidFill>
                <a:latin typeface="MillerText"/>
              </a:rPr>
              <a:t>2.47 Image copyright © The Metropolitan Museum of Art. Image source: Art Resource, NY; </a:t>
            </a:r>
          </a:p>
          <a:p>
            <a:pPr algn="l"/>
            <a:r>
              <a:rPr lang="en-US" sz="1800" b="0" i="0" u="none" strike="noStrike" baseline="0" dirty="0">
                <a:solidFill>
                  <a:srgbClr val="000000"/>
                </a:solidFill>
                <a:latin typeface="MillerText"/>
              </a:rPr>
              <a:t>2.49 The Picture Art Collection / </a:t>
            </a:r>
            <a:r>
              <a:rPr lang="en-US" sz="1800" b="0" i="0" u="none" strike="noStrike" baseline="0" dirty="0" err="1">
                <a:solidFill>
                  <a:srgbClr val="000000"/>
                </a:solidFill>
                <a:latin typeface="MillerText"/>
              </a:rPr>
              <a:t>Alamy</a:t>
            </a:r>
            <a:r>
              <a:rPr lang="en-US" sz="1800" b="0" i="0" u="none" strike="noStrike" baseline="0" dirty="0">
                <a:solidFill>
                  <a:srgbClr val="000000"/>
                </a:solidFill>
                <a:latin typeface="MillerText"/>
              </a:rPr>
              <a:t> Stock Photo </a:t>
            </a:r>
            <a:endParaRPr lang="en-US" sz="1800" dirty="0"/>
          </a:p>
        </p:txBody>
      </p:sp>
    </p:spTree>
    <p:extLst>
      <p:ext uri="{BB962C8B-B14F-4D97-AF65-F5344CB8AC3E}">
        <p14:creationId xmlns:p14="http://schemas.microsoft.com/office/powerpoint/2010/main" val="3409948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The Building Blocks of Art</a:t>
            </a:r>
            <a:r>
              <a:rPr lang="en-US" sz="1200" dirty="0"/>
              <a:t>     (1 of 2)</a:t>
            </a:r>
          </a:p>
        </p:txBody>
      </p:sp>
      <p:sp>
        <p:nvSpPr>
          <p:cNvPr id="3" name="Content Placeholder 2"/>
          <p:cNvSpPr>
            <a:spLocks noGrp="1"/>
          </p:cNvSpPr>
          <p:nvPr>
            <p:ph idx="1"/>
          </p:nvPr>
        </p:nvSpPr>
        <p:spPr>
          <a:xfrm>
            <a:off x="609600" y="1600201"/>
            <a:ext cx="10972800" cy="4525963"/>
          </a:xfrm>
        </p:spPr>
        <p:txBody>
          <a:bodyPr/>
          <a:lstStyle/>
          <a:p>
            <a:r>
              <a:rPr lang="en-US" dirty="0"/>
              <a:t>Children’s blocks combine in many ways to make new creations</a:t>
            </a:r>
          </a:p>
          <a:p>
            <a:pPr lvl="1"/>
            <a:r>
              <a:rPr lang="en-US" dirty="0"/>
              <a:t>Towers and walls are created from squares, triangles, and rectangles</a:t>
            </a:r>
          </a:p>
          <a:p>
            <a:r>
              <a:rPr lang="en-US" dirty="0"/>
              <a:t>Artists combine formal elements in the creation of art </a:t>
            </a:r>
          </a:p>
          <a:p>
            <a:pPr lvl="1"/>
            <a:r>
              <a:rPr lang="en-US" dirty="0"/>
              <a:t>Their works may be surprising as well as interesting</a:t>
            </a:r>
          </a:p>
        </p:txBody>
      </p:sp>
    </p:spTree>
    <p:extLst>
      <p:ext uri="{BB962C8B-B14F-4D97-AF65-F5344CB8AC3E}">
        <p14:creationId xmlns:p14="http://schemas.microsoft.com/office/powerpoint/2010/main" val="1461758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BA1D-6AC6-40F7-A213-BDFFEA011A6B}"/>
              </a:ext>
            </a:extLst>
          </p:cNvPr>
          <p:cNvSpPr>
            <a:spLocks noGrp="1"/>
          </p:cNvSpPr>
          <p:nvPr>
            <p:ph type="title"/>
          </p:nvPr>
        </p:nvSpPr>
        <p:spPr>
          <a:xfrm>
            <a:off x="609600" y="274638"/>
            <a:ext cx="10972800" cy="1143000"/>
          </a:xfrm>
        </p:spPr>
        <p:txBody>
          <a:bodyPr>
            <a:noAutofit/>
          </a:bodyPr>
          <a:lstStyle/>
          <a:p>
            <a:r>
              <a:rPr lang="en-US" dirty="0"/>
              <a:t>The Building Blocks of Art</a:t>
            </a:r>
            <a:r>
              <a:rPr lang="en-US" sz="1200" dirty="0"/>
              <a:t>     (2 of 2)</a:t>
            </a:r>
          </a:p>
        </p:txBody>
      </p:sp>
      <p:sp>
        <p:nvSpPr>
          <p:cNvPr id="5" name="Content Placeholder 4">
            <a:extLst>
              <a:ext uri="{FF2B5EF4-FFF2-40B4-BE49-F238E27FC236}">
                <a16:creationId xmlns:a16="http://schemas.microsoft.com/office/drawing/2014/main" id="{7C659360-E49D-4CA7-A551-941665CF2826}"/>
              </a:ext>
            </a:extLst>
          </p:cNvPr>
          <p:cNvSpPr>
            <a:spLocks noGrp="1"/>
          </p:cNvSpPr>
          <p:nvPr>
            <p:ph idx="1"/>
          </p:nvPr>
        </p:nvSpPr>
        <p:spPr>
          <a:xfrm>
            <a:off x="609600" y="1600201"/>
            <a:ext cx="7441870" cy="4525963"/>
          </a:xfrm>
        </p:spPr>
        <p:txBody>
          <a:bodyPr/>
          <a:lstStyle/>
          <a:p>
            <a:r>
              <a:rPr lang="en-US" dirty="0"/>
              <a:t>Consider how the formal elements work together in Swiss-German artist Paul Klee’s </a:t>
            </a:r>
            <a:r>
              <a:rPr lang="en-US" i="1" dirty="0"/>
              <a:t>Colorful Architecture </a:t>
            </a:r>
            <a:r>
              <a:rPr lang="en-US" dirty="0"/>
              <a:t>(Figure 2.1).</a:t>
            </a:r>
          </a:p>
          <a:p>
            <a:pPr lvl="1"/>
            <a:r>
              <a:rPr lang="en-US" dirty="0"/>
              <a:t>Notice the use of shape and color</a:t>
            </a:r>
          </a:p>
          <a:p>
            <a:pPr lvl="1"/>
            <a:r>
              <a:rPr lang="en-US" dirty="0"/>
              <a:t>Simple triangles, rectangles, and circles stand in for buildings</a:t>
            </a:r>
          </a:p>
          <a:p>
            <a:pPr lvl="1"/>
            <a:r>
              <a:rPr lang="en-US" dirty="0"/>
              <a:t>Flat color reinforces the geometric shapes</a:t>
            </a:r>
          </a:p>
          <a:p>
            <a:pPr lvl="1"/>
            <a:r>
              <a:rPr lang="en-US" dirty="0"/>
              <a:t>As Klee explains, “Color is the place where our brain and the universe meet.”</a:t>
            </a:r>
          </a:p>
        </p:txBody>
      </p:sp>
      <p:sp>
        <p:nvSpPr>
          <p:cNvPr id="11" name="TextBox 10">
            <a:extLst>
              <a:ext uri="{FF2B5EF4-FFF2-40B4-BE49-F238E27FC236}">
                <a16:creationId xmlns:a16="http://schemas.microsoft.com/office/drawing/2014/main" id="{76154D3D-745F-49CC-8680-58B23E675A4E}"/>
              </a:ext>
            </a:extLst>
          </p:cNvPr>
          <p:cNvSpPr txBox="1"/>
          <p:nvPr/>
        </p:nvSpPr>
        <p:spPr>
          <a:xfrm>
            <a:off x="8051471" y="5850798"/>
            <a:ext cx="3603818" cy="646331"/>
          </a:xfrm>
          <a:prstGeom prst="rect">
            <a:avLst/>
          </a:prstGeom>
          <a:noFill/>
        </p:spPr>
        <p:txBody>
          <a:bodyPr wrap="square">
            <a:spAutoFit/>
          </a:bodyPr>
          <a:lstStyle/>
          <a:p>
            <a:pPr algn="ctr"/>
            <a:r>
              <a:rPr lang="en-US" dirty="0">
                <a:ea typeface="Times New Roman" panose="02020603050405020304" pitchFamily="18" charset="0"/>
                <a:cs typeface="Mangal" panose="02040503050203030202" pitchFamily="18" charset="0"/>
              </a:rPr>
              <a:t>Figure 2.1. Paul Klee, </a:t>
            </a:r>
            <a:r>
              <a:rPr lang="en-US" i="1" dirty="0">
                <a:ea typeface="Times New Roman" panose="02020603050405020304" pitchFamily="18" charset="0"/>
                <a:cs typeface="Mangal" panose="02040503050203030202" pitchFamily="18" charset="0"/>
              </a:rPr>
              <a:t>Colorful Architecture</a:t>
            </a:r>
            <a:r>
              <a:rPr lang="en-US" dirty="0">
                <a:ea typeface="Times New Roman" panose="02020603050405020304" pitchFamily="18" charset="0"/>
                <a:cs typeface="Mangal" panose="02040503050203030202" pitchFamily="18" charset="0"/>
              </a:rPr>
              <a:t>, 1917. </a:t>
            </a:r>
            <a:endParaRPr lang="en-US" dirty="0"/>
          </a:p>
        </p:txBody>
      </p:sp>
      <p:pic>
        <p:nvPicPr>
          <p:cNvPr id="4" name="Picture 3" descr="A collage of different shapes such as triangle, diamond, rectangle, circle, and square shapes with different colors is shown. ">
            <a:extLst>
              <a:ext uri="{FF2B5EF4-FFF2-40B4-BE49-F238E27FC236}">
                <a16:creationId xmlns:a16="http://schemas.microsoft.com/office/drawing/2014/main" id="{4E5888F8-7C79-4748-A4C9-3646EADD33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1470" y="1349402"/>
            <a:ext cx="3603818" cy="4514377"/>
          </a:xfrm>
          <a:prstGeom prst="rect">
            <a:avLst/>
          </a:prstGeom>
        </p:spPr>
      </p:pic>
    </p:spTree>
    <p:extLst>
      <p:ext uri="{BB962C8B-B14F-4D97-AF65-F5344CB8AC3E}">
        <p14:creationId xmlns:p14="http://schemas.microsoft.com/office/powerpoint/2010/main" val="186931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Line</a:t>
            </a:r>
          </a:p>
        </p:txBody>
      </p:sp>
      <p:sp>
        <p:nvSpPr>
          <p:cNvPr id="3" name="Content Placeholder 2"/>
          <p:cNvSpPr>
            <a:spLocks noGrp="1"/>
          </p:cNvSpPr>
          <p:nvPr>
            <p:ph idx="1"/>
          </p:nvPr>
        </p:nvSpPr>
        <p:spPr>
          <a:xfrm>
            <a:off x="609600" y="1600201"/>
            <a:ext cx="10972800" cy="4525963"/>
          </a:xfrm>
        </p:spPr>
        <p:txBody>
          <a:bodyPr/>
          <a:lstStyle/>
          <a:p>
            <a:r>
              <a:rPr lang="en-US" dirty="0"/>
              <a:t>We can define </a:t>
            </a:r>
            <a:r>
              <a:rPr lang="en-US" b="1" dirty="0"/>
              <a:t>line</a:t>
            </a:r>
            <a:r>
              <a:rPr lang="en-US" dirty="0"/>
              <a:t> as a mark noticeably longer than it is wide.</a:t>
            </a:r>
          </a:p>
          <a:p>
            <a:r>
              <a:rPr lang="en-US" dirty="0"/>
              <a:t>Paul Klee says that a line is a dot that goes for “a walk” </a:t>
            </a:r>
          </a:p>
          <a:p>
            <a:r>
              <a:rPr lang="en-US" dirty="0"/>
              <a:t>Can be the path of the pencil on the paper or the edges of objects in the real world</a:t>
            </a:r>
          </a:p>
          <a:p>
            <a:r>
              <a:rPr lang="en-US" dirty="0"/>
              <a:t>Artists can use lines in expressive ways</a:t>
            </a:r>
          </a:p>
        </p:txBody>
      </p:sp>
    </p:spTree>
    <p:extLst>
      <p:ext uri="{BB962C8B-B14F-4D97-AF65-F5344CB8AC3E}">
        <p14:creationId xmlns:p14="http://schemas.microsoft.com/office/powerpoint/2010/main" val="15363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BA1D-6AC6-40F7-A213-BDFFEA011A6B}"/>
              </a:ext>
            </a:extLst>
          </p:cNvPr>
          <p:cNvSpPr>
            <a:spLocks noGrp="1"/>
          </p:cNvSpPr>
          <p:nvPr>
            <p:ph type="title"/>
          </p:nvPr>
        </p:nvSpPr>
        <p:spPr>
          <a:xfrm>
            <a:off x="609600" y="274638"/>
            <a:ext cx="10972800" cy="1143000"/>
          </a:xfrm>
        </p:spPr>
        <p:txBody>
          <a:bodyPr>
            <a:noAutofit/>
          </a:bodyPr>
          <a:lstStyle/>
          <a:p>
            <a:r>
              <a:rPr lang="en-US" dirty="0"/>
              <a:t>Expressive Lines</a:t>
            </a:r>
            <a:r>
              <a:rPr lang="en-US" sz="1200" dirty="0"/>
              <a:t>     (1 of 3)</a:t>
            </a:r>
          </a:p>
        </p:txBody>
      </p:sp>
      <p:sp>
        <p:nvSpPr>
          <p:cNvPr id="5" name="Content Placeholder 4">
            <a:extLst>
              <a:ext uri="{FF2B5EF4-FFF2-40B4-BE49-F238E27FC236}">
                <a16:creationId xmlns:a16="http://schemas.microsoft.com/office/drawing/2014/main" id="{7C659360-E49D-4CA7-A551-941665CF2826}"/>
              </a:ext>
            </a:extLst>
          </p:cNvPr>
          <p:cNvSpPr>
            <a:spLocks noGrp="1"/>
          </p:cNvSpPr>
          <p:nvPr>
            <p:ph idx="1"/>
          </p:nvPr>
        </p:nvSpPr>
        <p:spPr>
          <a:xfrm>
            <a:off x="609600" y="1600201"/>
            <a:ext cx="6444343" cy="4525963"/>
          </a:xfrm>
        </p:spPr>
        <p:txBody>
          <a:bodyPr/>
          <a:lstStyle/>
          <a:p>
            <a:r>
              <a:rPr lang="en-US" dirty="0"/>
              <a:t>An artist can use lines to</a:t>
            </a:r>
          </a:p>
          <a:p>
            <a:pPr lvl="1"/>
            <a:r>
              <a:rPr lang="en-US" dirty="0"/>
              <a:t>Define shapes</a:t>
            </a:r>
          </a:p>
          <a:p>
            <a:pPr lvl="1"/>
            <a:r>
              <a:rPr lang="en-US" dirty="0"/>
              <a:t>Suggest mood or movement</a:t>
            </a:r>
          </a:p>
        </p:txBody>
      </p:sp>
      <p:sp>
        <p:nvSpPr>
          <p:cNvPr id="7" name="TextBox 6">
            <a:extLst>
              <a:ext uri="{FF2B5EF4-FFF2-40B4-BE49-F238E27FC236}">
                <a16:creationId xmlns:a16="http://schemas.microsoft.com/office/drawing/2014/main" id="{61FBC143-A103-4813-8993-C6761CE8A9A3}"/>
              </a:ext>
            </a:extLst>
          </p:cNvPr>
          <p:cNvSpPr txBox="1"/>
          <p:nvPr/>
        </p:nvSpPr>
        <p:spPr>
          <a:xfrm>
            <a:off x="4091976" y="6017467"/>
            <a:ext cx="3860201" cy="369332"/>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cs typeface="Mangal" panose="02040503050203030202" pitchFamily="18" charset="0"/>
              </a:rPr>
              <a:t>Figure 2.2. Illustration of line variation. </a:t>
            </a:r>
            <a:endParaRPr lang="en-US" dirty="0"/>
          </a:p>
        </p:txBody>
      </p:sp>
      <p:pic>
        <p:nvPicPr>
          <p:cNvPr id="4" name="Picture 3" descr="The different line formations are shown. Constant and orderly is a straight horizontal line. Meandering is a curving line with ups and downs. Varied pressure is a straight horizontal line that tapers at the right end. Short waves are a horizontal line with very small ups and downs. Jutted and interrupted are s sequence of small lines that tilt to the right. Dashed are small horizontal lines with gaps between them. Dotted and dashed is a sequence of three dots and a small horizontal line in a repeated sequence. Calligraphic looks like a small alphabet e in a sequence that are joined at the ends. Solid is a solid, thick horizontal line. Frenetic is irregular ups and downs in a line. ">
            <a:extLst>
              <a:ext uri="{FF2B5EF4-FFF2-40B4-BE49-F238E27FC236}">
                <a16:creationId xmlns:a16="http://schemas.microsoft.com/office/drawing/2014/main" id="{2BB98D92-5B34-42CF-9A2D-0462C1DD8F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2177" y="1202077"/>
            <a:ext cx="3968617" cy="5278645"/>
          </a:xfrm>
          <a:prstGeom prst="rect">
            <a:avLst/>
          </a:prstGeom>
        </p:spPr>
      </p:pic>
    </p:spTree>
    <p:extLst>
      <p:ext uri="{BB962C8B-B14F-4D97-AF65-F5344CB8AC3E}">
        <p14:creationId xmlns:p14="http://schemas.microsoft.com/office/powerpoint/2010/main" val="1291633126"/>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1 (TH).pptx" id="{38592676-3FE0-4EA4-B873-8CD03AA7ACBC}" vid="{4464F53A-3550-4D7A-B3C8-5443B75EFB8E}"/>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1 (TH).pptx" id="{38592676-3FE0-4EA4-B873-8CD03AA7ACBC}" vid="{F9F3915A-0F6B-499D-B5A0-C4298438B8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9" ma:contentTypeDescription="Create a new document." ma:contentTypeScope="" ma:versionID="0c5502dfe6e0b69c3a00058da03eb82d">
  <xsd:schema xmlns:xsd="http://www.w3.org/2001/XMLSchema" xmlns:xs="http://www.w3.org/2001/XMLSchema" xmlns:p="http://schemas.microsoft.com/office/2006/metadata/properties" xmlns:ns3="fd39d560-5c7d-4158-98a0-f420f8fdebce" targetNamespace="http://schemas.microsoft.com/office/2006/metadata/properties" ma:root="true" ma:fieldsID="3aa47e3b457d8df5e1c4a200bf612561" ns3:_="">
    <xsd:import namespace="fd39d560-5c7d-4158-98a0-f420f8fdeb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BCF28D-456D-44E2-ACBA-5867A3F34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3.xml><?xml version="1.0" encoding="utf-8"?>
<ds:datastoreItem xmlns:ds="http://schemas.openxmlformats.org/officeDocument/2006/customXml" ds:itemID="{2856919D-3723-464B-9967-427A087CBD61}">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 TO USE - Oxford Template PowerPoint</Template>
  <TotalTime>8919</TotalTime>
  <Words>5195</Words>
  <Application>Microsoft Office PowerPoint</Application>
  <PresentationFormat>Widescreen</PresentationFormat>
  <Paragraphs>400</Paragraphs>
  <Slides>58</Slides>
  <Notes>35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Arial</vt:lpstr>
      <vt:lpstr>Calibri</vt:lpstr>
      <vt:lpstr>Garamond</vt:lpstr>
      <vt:lpstr>MillerText</vt:lpstr>
      <vt:lpstr>Myriad Pro</vt:lpstr>
      <vt:lpstr>Times New Roman</vt:lpstr>
      <vt:lpstr>Text Content Templates</vt:lpstr>
      <vt:lpstr>Figure-Only Templates</vt:lpstr>
      <vt:lpstr>Art for Everyone</vt:lpstr>
      <vt:lpstr>Learning Objectives     (1 of 2)</vt:lpstr>
      <vt:lpstr>Learning Objectives     (2 of 2)</vt:lpstr>
      <vt:lpstr>Formal Elements     (1 of 2)</vt:lpstr>
      <vt:lpstr>Formal Elements     (2 of 2)</vt:lpstr>
      <vt:lpstr>The Building Blocks of Art     (1 of 2)</vt:lpstr>
      <vt:lpstr>The Building Blocks of Art     (2 of 2)</vt:lpstr>
      <vt:lpstr>Line</vt:lpstr>
      <vt:lpstr>Expressive Lines     (1 of 3)</vt:lpstr>
      <vt:lpstr>Expressive Lines     (2 of 3)</vt:lpstr>
      <vt:lpstr>Expressive Lines     (3 of 3)</vt:lpstr>
      <vt:lpstr>Close Examination:  Line in Mary Cassatt’s In the Loge     (1 of 2)</vt:lpstr>
      <vt:lpstr>Close Examination:  Line in Mary Cassatt’s In the Loge     (2 of 2)</vt:lpstr>
      <vt:lpstr>Shape     (1 of 4)</vt:lpstr>
      <vt:lpstr>Shape     (2 of 4)</vt:lpstr>
      <vt:lpstr>Shape     (3 of 4)</vt:lpstr>
      <vt:lpstr>Shape     (4 of 4) </vt:lpstr>
      <vt:lpstr>Expressive Shapes     (1 of 3) </vt:lpstr>
      <vt:lpstr>Expressive Shapes     (2 of 3) </vt:lpstr>
      <vt:lpstr>Expressive Shapes     (3 of 3) </vt:lpstr>
      <vt:lpstr>Artist at Work: Maria Peñil Cobo’s Bacteria Paintings</vt:lpstr>
      <vt:lpstr>Positive and Negative Shape     (1 of 3) </vt:lpstr>
      <vt:lpstr>Positive and Negative Shape     (2 of 3) </vt:lpstr>
      <vt:lpstr>Positive and Negative Shape     (3 of 3) </vt:lpstr>
      <vt:lpstr>Value     (1 of 2) </vt:lpstr>
      <vt:lpstr>Value     (2 of 2) </vt:lpstr>
      <vt:lpstr>Simultaneous Contrast</vt:lpstr>
      <vt:lpstr>Chiaroscuro</vt:lpstr>
      <vt:lpstr>Color     (1 of 2) </vt:lpstr>
      <vt:lpstr>Color Attributes</vt:lpstr>
      <vt:lpstr>Twelve-Part Color Wheel</vt:lpstr>
      <vt:lpstr>Color Temperature and Color Schemes</vt:lpstr>
      <vt:lpstr>Color Schemes</vt:lpstr>
      <vt:lpstr>Objective and Expressive Color</vt:lpstr>
      <vt:lpstr>Color     (2 of 2) </vt:lpstr>
      <vt:lpstr>Art in Process: Color</vt:lpstr>
      <vt:lpstr>Texture</vt:lpstr>
      <vt:lpstr>Tactile Texture</vt:lpstr>
      <vt:lpstr>Visual Texture</vt:lpstr>
      <vt:lpstr>Space</vt:lpstr>
      <vt:lpstr>Constructing Three-Dimensional Space</vt:lpstr>
      <vt:lpstr>Constructing Space on a Two-Dimensional Plane</vt:lpstr>
      <vt:lpstr>Illusion of Depth     (1 of 2) </vt:lpstr>
      <vt:lpstr>Illusion of Mass</vt:lpstr>
      <vt:lpstr>Illusion of Depth     (2 of 2) </vt:lpstr>
      <vt:lpstr>Atmospheric Perspective     (1 of 2) </vt:lpstr>
      <vt:lpstr>Atmospheric Perspective     (2 of 2) </vt:lpstr>
      <vt:lpstr>Linear Perspective     (1 of 2) </vt:lpstr>
      <vt:lpstr>Linear Perspective     (2 of 2) </vt:lpstr>
      <vt:lpstr>One-Point Perspective</vt:lpstr>
      <vt:lpstr>Two-Point Perspective </vt:lpstr>
      <vt:lpstr>Isometric Perspective</vt:lpstr>
      <vt:lpstr>Conclusion</vt:lpstr>
      <vt:lpstr>Review and Do</vt:lpstr>
      <vt:lpstr>Review of Learning Objectives     (1 of 2)</vt:lpstr>
      <vt:lpstr>Review of Learning Objectives     (2 of 2)</vt:lpstr>
      <vt:lpstr>Additional Credits (by Figure Number)</vt:lpstr>
      <vt:lpstr>Additional Credits (by Figure Number,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for Everyone 1e</dc:title>
  <dc:creator>OUP</dc:creator>
  <cp:lastModifiedBy>CROWELL, Molly</cp:lastModifiedBy>
  <cp:revision>221</cp:revision>
  <dcterms:created xsi:type="dcterms:W3CDTF">2021-03-29T20:55:43Z</dcterms:created>
  <dcterms:modified xsi:type="dcterms:W3CDTF">2021-12-17T18:03:53Z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