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340" r:id="rId6"/>
    <p:sldId id="341"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EDC"/>
    <a:srgbClr val="AADAD8"/>
    <a:srgbClr val="DFBDD9"/>
    <a:srgbClr val="CB95C2"/>
    <a:srgbClr val="941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67" autoAdjust="0"/>
    <p:restoredTop sz="94660"/>
  </p:normalViewPr>
  <p:slideViewPr>
    <p:cSldViewPr snapToGrid="0">
      <p:cViewPr varScale="1">
        <p:scale>
          <a:sx n="61" d="100"/>
          <a:sy n="61" d="100"/>
        </p:scale>
        <p:origin x="216" y="234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93C6E-D6F5-BA4B-8251-80CE332FFF91}"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GB"/>
        </a:p>
      </dgm:t>
    </dgm:pt>
    <dgm:pt modelId="{93F4DA28-65FC-0C45-A83E-F60B78B57F7D}">
      <dgm:prSet phldrT="[Text]"/>
      <dgm:spPr>
        <a:solidFill>
          <a:srgbClr val="39B4C1"/>
        </a:solidFill>
      </dgm:spPr>
      <dgm:t>
        <a:bodyPr/>
        <a:lstStyle/>
        <a:p>
          <a:r>
            <a:rPr lang="en-GB" dirty="0"/>
            <a:t>Behaviours</a:t>
          </a:r>
        </a:p>
      </dgm:t>
    </dgm:pt>
    <dgm:pt modelId="{5278DB6A-2A57-6542-B23D-66F14AF2CCF3}" type="parTrans" cxnId="{062B1B10-A384-294D-BA15-6C64C16BB196}">
      <dgm:prSet/>
      <dgm:spPr/>
      <dgm:t>
        <a:bodyPr/>
        <a:lstStyle/>
        <a:p>
          <a:endParaRPr lang="en-GB"/>
        </a:p>
      </dgm:t>
    </dgm:pt>
    <dgm:pt modelId="{BEF0F4FE-E199-CB4A-9FB0-475BC230094B}" type="sibTrans" cxnId="{062B1B10-A384-294D-BA15-6C64C16BB196}">
      <dgm:prSet/>
      <dgm:spPr>
        <a:solidFill>
          <a:srgbClr val="B4DEDC"/>
        </a:solidFill>
      </dgm:spPr>
      <dgm:t>
        <a:bodyPr/>
        <a:lstStyle/>
        <a:p>
          <a:endParaRPr lang="en-GB"/>
        </a:p>
      </dgm:t>
    </dgm:pt>
    <dgm:pt modelId="{2877E25F-2BB5-0244-A7B9-11D4AF4CBC1A}">
      <dgm:prSet phldrT="[Text]"/>
      <dgm:spPr>
        <a:solidFill>
          <a:srgbClr val="39B4C1"/>
        </a:solidFill>
      </dgm:spPr>
      <dgm:t>
        <a:bodyPr/>
        <a:lstStyle/>
        <a:p>
          <a:r>
            <a:rPr lang="en-GB" dirty="0"/>
            <a:t>Emotions</a:t>
          </a:r>
        </a:p>
      </dgm:t>
    </dgm:pt>
    <dgm:pt modelId="{5DCA8C74-7878-B448-9D15-EA1AD8FE2862}" type="parTrans" cxnId="{E56F5B32-EBC5-7A41-92BF-C4DF0C8A1EFE}">
      <dgm:prSet/>
      <dgm:spPr/>
      <dgm:t>
        <a:bodyPr/>
        <a:lstStyle/>
        <a:p>
          <a:endParaRPr lang="en-GB"/>
        </a:p>
      </dgm:t>
    </dgm:pt>
    <dgm:pt modelId="{61C9F0A5-57FF-0E45-8BC1-930CA3EFF5E0}" type="sibTrans" cxnId="{E56F5B32-EBC5-7A41-92BF-C4DF0C8A1EFE}">
      <dgm:prSet/>
      <dgm:spPr>
        <a:solidFill>
          <a:srgbClr val="B4DEDC"/>
        </a:solidFill>
      </dgm:spPr>
      <dgm:t>
        <a:bodyPr/>
        <a:lstStyle/>
        <a:p>
          <a:endParaRPr lang="en-GB"/>
        </a:p>
      </dgm:t>
    </dgm:pt>
    <dgm:pt modelId="{4D245D73-ADD0-FF4E-AAB3-8DA91116AB45}">
      <dgm:prSet phldrT="[Text]"/>
      <dgm:spPr>
        <a:solidFill>
          <a:srgbClr val="39B4C1"/>
        </a:solidFill>
      </dgm:spPr>
      <dgm:t>
        <a:bodyPr/>
        <a:lstStyle/>
        <a:p>
          <a:r>
            <a:rPr lang="en-GB"/>
            <a:t>Cognitions</a:t>
          </a:r>
          <a:endParaRPr lang="en-GB" dirty="0"/>
        </a:p>
      </dgm:t>
    </dgm:pt>
    <dgm:pt modelId="{26D436F3-3EFD-CB4D-9E70-16F5414CB15B}" type="sibTrans" cxnId="{A34428C7-0DFD-9149-90CB-D7EDCF30AD2D}">
      <dgm:prSet/>
      <dgm:spPr>
        <a:solidFill>
          <a:srgbClr val="B4DEDC"/>
        </a:solidFill>
      </dgm:spPr>
      <dgm:t>
        <a:bodyPr/>
        <a:lstStyle/>
        <a:p>
          <a:endParaRPr lang="en-GB"/>
        </a:p>
      </dgm:t>
    </dgm:pt>
    <dgm:pt modelId="{5C3DF8FF-D0D6-9E4D-A28A-83F1058CE021}" type="parTrans" cxnId="{A34428C7-0DFD-9149-90CB-D7EDCF30AD2D}">
      <dgm:prSet/>
      <dgm:spPr/>
      <dgm:t>
        <a:bodyPr/>
        <a:lstStyle/>
        <a:p>
          <a:endParaRPr lang="en-GB"/>
        </a:p>
      </dgm:t>
    </dgm:pt>
    <dgm:pt modelId="{B8BCB151-B8C8-8A40-9F4A-5D1757CB55D5}" type="pres">
      <dgm:prSet presAssocID="{D9393C6E-D6F5-BA4B-8251-80CE332FFF91}" presName="Name0" presStyleCnt="0">
        <dgm:presLayoutVars>
          <dgm:dir/>
          <dgm:resizeHandles val="exact"/>
        </dgm:presLayoutVars>
      </dgm:prSet>
      <dgm:spPr/>
    </dgm:pt>
    <dgm:pt modelId="{84F747C4-9419-B449-B0E9-4654AFBBDDD3}" type="pres">
      <dgm:prSet presAssocID="{2877E25F-2BB5-0244-A7B9-11D4AF4CBC1A}" presName="node" presStyleLbl="node1" presStyleIdx="0" presStyleCnt="3">
        <dgm:presLayoutVars>
          <dgm:bulletEnabled val="1"/>
        </dgm:presLayoutVars>
      </dgm:prSet>
      <dgm:spPr/>
    </dgm:pt>
    <dgm:pt modelId="{5D9D9978-64F6-4A4D-AD83-8A9CE6E7B8CD}" type="pres">
      <dgm:prSet presAssocID="{61C9F0A5-57FF-0E45-8BC1-930CA3EFF5E0}" presName="sibTrans" presStyleLbl="sibTrans2D1" presStyleIdx="0" presStyleCnt="3"/>
      <dgm:spPr/>
    </dgm:pt>
    <dgm:pt modelId="{D369AF82-81DE-E24B-ABDB-DEFB06370C5A}" type="pres">
      <dgm:prSet presAssocID="{61C9F0A5-57FF-0E45-8BC1-930CA3EFF5E0}" presName="connectorText" presStyleLbl="sibTrans2D1" presStyleIdx="0" presStyleCnt="3"/>
      <dgm:spPr/>
    </dgm:pt>
    <dgm:pt modelId="{9C7B1F26-8976-BE43-B19F-3133F2A9B052}" type="pres">
      <dgm:prSet presAssocID="{93F4DA28-65FC-0C45-A83E-F60B78B57F7D}" presName="node" presStyleLbl="node1" presStyleIdx="1" presStyleCnt="3">
        <dgm:presLayoutVars>
          <dgm:bulletEnabled val="1"/>
        </dgm:presLayoutVars>
      </dgm:prSet>
      <dgm:spPr/>
    </dgm:pt>
    <dgm:pt modelId="{F38947AC-1806-BF41-850C-C4CBD51C55A3}" type="pres">
      <dgm:prSet presAssocID="{BEF0F4FE-E199-CB4A-9FB0-475BC230094B}" presName="sibTrans" presStyleLbl="sibTrans2D1" presStyleIdx="1" presStyleCnt="3"/>
      <dgm:spPr/>
    </dgm:pt>
    <dgm:pt modelId="{4026DF85-041E-8044-AA89-9469675D22C2}" type="pres">
      <dgm:prSet presAssocID="{BEF0F4FE-E199-CB4A-9FB0-475BC230094B}" presName="connectorText" presStyleLbl="sibTrans2D1" presStyleIdx="1" presStyleCnt="3"/>
      <dgm:spPr/>
    </dgm:pt>
    <dgm:pt modelId="{F7E382DC-2BB5-C441-8B87-EA9F0413D5CE}" type="pres">
      <dgm:prSet presAssocID="{4D245D73-ADD0-FF4E-AAB3-8DA91116AB45}" presName="node" presStyleLbl="node1" presStyleIdx="2" presStyleCnt="3">
        <dgm:presLayoutVars>
          <dgm:bulletEnabled val="1"/>
        </dgm:presLayoutVars>
      </dgm:prSet>
      <dgm:spPr/>
    </dgm:pt>
    <dgm:pt modelId="{F5EEA3B5-2510-9C46-BC58-A731ADE4AB40}" type="pres">
      <dgm:prSet presAssocID="{26D436F3-3EFD-CB4D-9E70-16F5414CB15B}" presName="sibTrans" presStyleLbl="sibTrans2D1" presStyleIdx="2" presStyleCnt="3"/>
      <dgm:spPr/>
    </dgm:pt>
    <dgm:pt modelId="{3CCBF6D3-9D8E-0548-9C4C-87B2509F35EE}" type="pres">
      <dgm:prSet presAssocID="{26D436F3-3EFD-CB4D-9E70-16F5414CB15B}" presName="connectorText" presStyleLbl="sibTrans2D1" presStyleIdx="2" presStyleCnt="3"/>
      <dgm:spPr/>
    </dgm:pt>
  </dgm:ptLst>
  <dgm:cxnLst>
    <dgm:cxn modelId="{4C84F30F-93BC-2643-B8E9-A11268EAF7A1}" type="presOf" srcId="{D9393C6E-D6F5-BA4B-8251-80CE332FFF91}" destId="{B8BCB151-B8C8-8A40-9F4A-5D1757CB55D5}" srcOrd="0" destOrd="0" presId="urn:microsoft.com/office/officeart/2005/8/layout/cycle7"/>
    <dgm:cxn modelId="{062B1B10-A384-294D-BA15-6C64C16BB196}" srcId="{D9393C6E-D6F5-BA4B-8251-80CE332FFF91}" destId="{93F4DA28-65FC-0C45-A83E-F60B78B57F7D}" srcOrd="1" destOrd="0" parTransId="{5278DB6A-2A57-6542-B23D-66F14AF2CCF3}" sibTransId="{BEF0F4FE-E199-CB4A-9FB0-475BC230094B}"/>
    <dgm:cxn modelId="{01B3392F-9662-D648-9B95-AE525E520EE8}" type="presOf" srcId="{26D436F3-3EFD-CB4D-9E70-16F5414CB15B}" destId="{3CCBF6D3-9D8E-0548-9C4C-87B2509F35EE}" srcOrd="1" destOrd="0" presId="urn:microsoft.com/office/officeart/2005/8/layout/cycle7"/>
    <dgm:cxn modelId="{E56F5B32-EBC5-7A41-92BF-C4DF0C8A1EFE}" srcId="{D9393C6E-D6F5-BA4B-8251-80CE332FFF91}" destId="{2877E25F-2BB5-0244-A7B9-11D4AF4CBC1A}" srcOrd="0" destOrd="0" parTransId="{5DCA8C74-7878-B448-9D15-EA1AD8FE2862}" sibTransId="{61C9F0A5-57FF-0E45-8BC1-930CA3EFF5E0}"/>
    <dgm:cxn modelId="{2A2F7676-9061-C94C-94FA-6ABDC7AB805B}" type="presOf" srcId="{61C9F0A5-57FF-0E45-8BC1-930CA3EFF5E0}" destId="{D369AF82-81DE-E24B-ABDB-DEFB06370C5A}" srcOrd="1" destOrd="0" presId="urn:microsoft.com/office/officeart/2005/8/layout/cycle7"/>
    <dgm:cxn modelId="{6D8E317A-9E65-AA41-AEC4-A6B2638D0728}" type="presOf" srcId="{4D245D73-ADD0-FF4E-AAB3-8DA91116AB45}" destId="{F7E382DC-2BB5-C441-8B87-EA9F0413D5CE}" srcOrd="0" destOrd="0" presId="urn:microsoft.com/office/officeart/2005/8/layout/cycle7"/>
    <dgm:cxn modelId="{9D16647A-5895-5F41-8446-C0BA7D7FB595}" type="presOf" srcId="{2877E25F-2BB5-0244-A7B9-11D4AF4CBC1A}" destId="{84F747C4-9419-B449-B0E9-4654AFBBDDD3}" srcOrd="0" destOrd="0" presId="urn:microsoft.com/office/officeart/2005/8/layout/cycle7"/>
    <dgm:cxn modelId="{18F55A81-A7D2-C84B-924B-B1A0B7989EB4}" type="presOf" srcId="{BEF0F4FE-E199-CB4A-9FB0-475BC230094B}" destId="{F38947AC-1806-BF41-850C-C4CBD51C55A3}" srcOrd="0" destOrd="0" presId="urn:microsoft.com/office/officeart/2005/8/layout/cycle7"/>
    <dgm:cxn modelId="{AE4A0586-72AA-5F46-86F4-EF7408693747}" type="presOf" srcId="{93F4DA28-65FC-0C45-A83E-F60B78B57F7D}" destId="{9C7B1F26-8976-BE43-B19F-3133F2A9B052}" srcOrd="0" destOrd="0" presId="urn:microsoft.com/office/officeart/2005/8/layout/cycle7"/>
    <dgm:cxn modelId="{7CC20DA4-D9E3-3941-8F4F-3E87605839B5}" type="presOf" srcId="{26D436F3-3EFD-CB4D-9E70-16F5414CB15B}" destId="{F5EEA3B5-2510-9C46-BC58-A731ADE4AB40}" srcOrd="0" destOrd="0" presId="urn:microsoft.com/office/officeart/2005/8/layout/cycle7"/>
    <dgm:cxn modelId="{A34428C7-0DFD-9149-90CB-D7EDCF30AD2D}" srcId="{D9393C6E-D6F5-BA4B-8251-80CE332FFF91}" destId="{4D245D73-ADD0-FF4E-AAB3-8DA91116AB45}" srcOrd="2" destOrd="0" parTransId="{5C3DF8FF-D0D6-9E4D-A28A-83F1058CE021}" sibTransId="{26D436F3-3EFD-CB4D-9E70-16F5414CB15B}"/>
    <dgm:cxn modelId="{CB562ED9-27BE-A849-978F-4C0D082FDA5D}" type="presOf" srcId="{61C9F0A5-57FF-0E45-8BC1-930CA3EFF5E0}" destId="{5D9D9978-64F6-4A4D-AD83-8A9CE6E7B8CD}" srcOrd="0" destOrd="0" presId="urn:microsoft.com/office/officeart/2005/8/layout/cycle7"/>
    <dgm:cxn modelId="{0C37DAE1-3FDB-6343-A9DF-247C481B8B58}" type="presOf" srcId="{BEF0F4FE-E199-CB4A-9FB0-475BC230094B}" destId="{4026DF85-041E-8044-AA89-9469675D22C2}" srcOrd="1" destOrd="0" presId="urn:microsoft.com/office/officeart/2005/8/layout/cycle7"/>
    <dgm:cxn modelId="{1AF194BC-7BCD-C144-AAE9-E4560FBB7324}" type="presParOf" srcId="{B8BCB151-B8C8-8A40-9F4A-5D1757CB55D5}" destId="{84F747C4-9419-B449-B0E9-4654AFBBDDD3}" srcOrd="0" destOrd="0" presId="urn:microsoft.com/office/officeart/2005/8/layout/cycle7"/>
    <dgm:cxn modelId="{7A5510D0-BA88-E245-9BCB-11EA19310962}" type="presParOf" srcId="{B8BCB151-B8C8-8A40-9F4A-5D1757CB55D5}" destId="{5D9D9978-64F6-4A4D-AD83-8A9CE6E7B8CD}" srcOrd="1" destOrd="0" presId="urn:microsoft.com/office/officeart/2005/8/layout/cycle7"/>
    <dgm:cxn modelId="{788C54E4-A8F6-2E41-9E4D-EF2AB20C1AEB}" type="presParOf" srcId="{5D9D9978-64F6-4A4D-AD83-8A9CE6E7B8CD}" destId="{D369AF82-81DE-E24B-ABDB-DEFB06370C5A}" srcOrd="0" destOrd="0" presId="urn:microsoft.com/office/officeart/2005/8/layout/cycle7"/>
    <dgm:cxn modelId="{A32CCD3A-AF3D-DD4F-A274-9308A0CB88E3}" type="presParOf" srcId="{B8BCB151-B8C8-8A40-9F4A-5D1757CB55D5}" destId="{9C7B1F26-8976-BE43-B19F-3133F2A9B052}" srcOrd="2" destOrd="0" presId="urn:microsoft.com/office/officeart/2005/8/layout/cycle7"/>
    <dgm:cxn modelId="{BBEA57FA-650F-4F4E-B1AB-B6A47AC91FE5}" type="presParOf" srcId="{B8BCB151-B8C8-8A40-9F4A-5D1757CB55D5}" destId="{F38947AC-1806-BF41-850C-C4CBD51C55A3}" srcOrd="3" destOrd="0" presId="urn:microsoft.com/office/officeart/2005/8/layout/cycle7"/>
    <dgm:cxn modelId="{A9D7B65C-E897-B041-BF3E-73D412FCE408}" type="presParOf" srcId="{F38947AC-1806-BF41-850C-C4CBD51C55A3}" destId="{4026DF85-041E-8044-AA89-9469675D22C2}" srcOrd="0" destOrd="0" presId="urn:microsoft.com/office/officeart/2005/8/layout/cycle7"/>
    <dgm:cxn modelId="{BF659D8E-9600-EE4C-9455-A6CC5A2B5B8F}" type="presParOf" srcId="{B8BCB151-B8C8-8A40-9F4A-5D1757CB55D5}" destId="{F7E382DC-2BB5-C441-8B87-EA9F0413D5CE}" srcOrd="4" destOrd="0" presId="urn:microsoft.com/office/officeart/2005/8/layout/cycle7"/>
    <dgm:cxn modelId="{38A3C2F5-6D25-6846-A66D-D8AA12F4BD70}" type="presParOf" srcId="{B8BCB151-B8C8-8A40-9F4A-5D1757CB55D5}" destId="{F5EEA3B5-2510-9C46-BC58-A731ADE4AB40}" srcOrd="5" destOrd="0" presId="urn:microsoft.com/office/officeart/2005/8/layout/cycle7"/>
    <dgm:cxn modelId="{218F0A5E-8156-2743-AE9C-D7B510418EAC}" type="presParOf" srcId="{F5EEA3B5-2510-9C46-BC58-A731ADE4AB40}" destId="{3CCBF6D3-9D8E-0548-9C4C-87B2509F35EE}"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747C4-9419-B449-B0E9-4654AFBBDDD3}">
      <dsp:nvSpPr>
        <dsp:cNvPr id="0" name=""/>
        <dsp:cNvSpPr/>
      </dsp:nvSpPr>
      <dsp:spPr>
        <a:xfrm>
          <a:off x="1681971" y="993"/>
          <a:ext cx="1773533" cy="886766"/>
        </a:xfrm>
        <a:prstGeom prst="roundRect">
          <a:avLst>
            <a:gd name="adj" fmla="val 10000"/>
          </a:avLst>
        </a:prstGeom>
        <a:solidFill>
          <a:srgbClr val="39B4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Emotions</a:t>
          </a:r>
        </a:p>
      </dsp:txBody>
      <dsp:txXfrm>
        <a:off x="1707943" y="26965"/>
        <a:ext cx="1721589" cy="834822"/>
      </dsp:txXfrm>
    </dsp:sp>
    <dsp:sp modelId="{5D9D9978-64F6-4A4D-AD83-8A9CE6E7B8CD}">
      <dsp:nvSpPr>
        <dsp:cNvPr id="0" name=""/>
        <dsp:cNvSpPr/>
      </dsp:nvSpPr>
      <dsp:spPr>
        <a:xfrm rot="3600000">
          <a:off x="2838863" y="1557308"/>
          <a:ext cx="924042" cy="310368"/>
        </a:xfrm>
        <a:prstGeom prst="leftRightArrow">
          <a:avLst>
            <a:gd name="adj1" fmla="val 60000"/>
            <a:gd name="adj2" fmla="val 50000"/>
          </a:avLst>
        </a:prstGeom>
        <a:solidFill>
          <a:srgbClr val="B4DE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931973" y="1619382"/>
        <a:ext cx="737822" cy="186220"/>
      </dsp:txXfrm>
    </dsp:sp>
    <dsp:sp modelId="{9C7B1F26-8976-BE43-B19F-3133F2A9B052}">
      <dsp:nvSpPr>
        <dsp:cNvPr id="0" name=""/>
        <dsp:cNvSpPr/>
      </dsp:nvSpPr>
      <dsp:spPr>
        <a:xfrm>
          <a:off x="3146265" y="2537224"/>
          <a:ext cx="1773533" cy="886766"/>
        </a:xfrm>
        <a:prstGeom prst="roundRect">
          <a:avLst>
            <a:gd name="adj" fmla="val 10000"/>
          </a:avLst>
        </a:prstGeom>
        <a:solidFill>
          <a:srgbClr val="39B4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Behaviours</a:t>
          </a:r>
        </a:p>
      </dsp:txBody>
      <dsp:txXfrm>
        <a:off x="3172237" y="2563196"/>
        <a:ext cx="1721589" cy="834822"/>
      </dsp:txXfrm>
    </dsp:sp>
    <dsp:sp modelId="{F38947AC-1806-BF41-850C-C4CBD51C55A3}">
      <dsp:nvSpPr>
        <dsp:cNvPr id="0" name=""/>
        <dsp:cNvSpPr/>
      </dsp:nvSpPr>
      <dsp:spPr>
        <a:xfrm rot="10800000">
          <a:off x="2106717" y="2825423"/>
          <a:ext cx="924042" cy="310368"/>
        </a:xfrm>
        <a:prstGeom prst="leftRightArrow">
          <a:avLst>
            <a:gd name="adj1" fmla="val 60000"/>
            <a:gd name="adj2" fmla="val 50000"/>
          </a:avLst>
        </a:prstGeom>
        <a:solidFill>
          <a:srgbClr val="B4DE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199827" y="2887497"/>
        <a:ext cx="737822" cy="186220"/>
      </dsp:txXfrm>
    </dsp:sp>
    <dsp:sp modelId="{F7E382DC-2BB5-C441-8B87-EA9F0413D5CE}">
      <dsp:nvSpPr>
        <dsp:cNvPr id="0" name=""/>
        <dsp:cNvSpPr/>
      </dsp:nvSpPr>
      <dsp:spPr>
        <a:xfrm>
          <a:off x="217678" y="2537224"/>
          <a:ext cx="1773533" cy="886766"/>
        </a:xfrm>
        <a:prstGeom prst="roundRect">
          <a:avLst>
            <a:gd name="adj" fmla="val 10000"/>
          </a:avLst>
        </a:prstGeom>
        <a:solidFill>
          <a:srgbClr val="39B4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Cognitions</a:t>
          </a:r>
          <a:endParaRPr lang="en-GB" sz="2600" kern="1200" dirty="0"/>
        </a:p>
      </dsp:txBody>
      <dsp:txXfrm>
        <a:off x="243650" y="2563196"/>
        <a:ext cx="1721589" cy="834822"/>
      </dsp:txXfrm>
    </dsp:sp>
    <dsp:sp modelId="{F5EEA3B5-2510-9C46-BC58-A731ADE4AB40}">
      <dsp:nvSpPr>
        <dsp:cNvPr id="0" name=""/>
        <dsp:cNvSpPr/>
      </dsp:nvSpPr>
      <dsp:spPr>
        <a:xfrm rot="18000000">
          <a:off x="1374570" y="1557308"/>
          <a:ext cx="924042" cy="310368"/>
        </a:xfrm>
        <a:prstGeom prst="leftRightArrow">
          <a:avLst>
            <a:gd name="adj1" fmla="val 60000"/>
            <a:gd name="adj2" fmla="val 50000"/>
          </a:avLst>
        </a:prstGeom>
        <a:solidFill>
          <a:srgbClr val="B4DE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467680" y="1619382"/>
        <a:ext cx="737822" cy="18622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7629"/>
            <a:ext cx="12176288" cy="1178055"/>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7/20/22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7/20/22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fontScale="92500" lnSpcReduction="20000"/>
          </a:bodyPr>
          <a:lstStyle/>
          <a:p>
            <a:pPr algn="l"/>
            <a:r>
              <a:rPr lang="en-AU" sz="3400" b="1" i="1" dirty="0">
                <a:latin typeface="Arial" panose="020B0604020202020204" pitchFamily="34" charset="0"/>
                <a:cs typeface="Arial" panose="020B0604020202020204" pitchFamily="34" charset="0"/>
              </a:rPr>
              <a:t>Health and Human Behaviour </a:t>
            </a:r>
          </a:p>
          <a:p>
            <a:pPr algn="l"/>
            <a:r>
              <a:rPr lang="en-AU" dirty="0">
                <a:latin typeface="Arial" panose="020B0604020202020204" pitchFamily="34" charset="0"/>
                <a:cs typeface="Arial" panose="020B0604020202020204" pitchFamily="34" charset="0"/>
              </a:rPr>
              <a:t>Fourth Edition</a:t>
            </a:r>
            <a:endParaRPr lang="en-US" dirty="0">
              <a:latin typeface="Arial" panose="020B0604020202020204" pitchFamily="34" charset="0"/>
              <a:cs typeface="Arial" panose="020B0604020202020204" pitchFamily="34" charset="0"/>
            </a:endParaRPr>
          </a:p>
          <a:p>
            <a:pPr algn="l"/>
            <a:r>
              <a:rPr lang="en-AU" dirty="0">
                <a:latin typeface="Arial" panose="020B0604020202020204" pitchFamily="34" charset="0"/>
                <a:cs typeface="Arial" panose="020B0604020202020204" pitchFamily="34" charset="0"/>
              </a:rPr>
              <a:t>Ken Jones, Debra Creedy, Katrina Lane-Krebs, Florin </a:t>
            </a:r>
            <a:r>
              <a:rPr lang="en-AU" dirty="0" err="1">
                <a:latin typeface="Arial" panose="020B0604020202020204" pitchFamily="34" charset="0"/>
                <a:cs typeface="Arial" panose="020B0604020202020204" pitchFamily="34" charset="0"/>
              </a:rPr>
              <a:t>Oprescu</a:t>
            </a:r>
            <a:r>
              <a:rPr lang="en-AU" dirty="0">
                <a:latin typeface="Arial" panose="020B0604020202020204" pitchFamily="34" charset="0"/>
                <a:cs typeface="Arial" panose="020B0604020202020204" pitchFamily="34" charset="0"/>
              </a:rPr>
              <a:t> </a:t>
            </a:r>
          </a:p>
          <a:p>
            <a:pPr algn="l"/>
            <a:r>
              <a:rPr lang="en-AU" sz="1800" dirty="0">
                <a:effectLst/>
                <a:latin typeface="Arial" panose="020B0604020202020204" pitchFamily="34" charset="0"/>
                <a:ea typeface="Calibri" panose="020F0502020204030204" pitchFamily="34" charset="0"/>
                <a:cs typeface="Times New Roman" panose="02020603050405020304" pitchFamily="18" charset="0"/>
              </a:rPr>
              <a:t>Power Point Slides based on content from </a:t>
            </a:r>
            <a:r>
              <a:rPr lang="en-AU" sz="1800" i="1" dirty="0">
                <a:effectLst/>
                <a:latin typeface="Arial" panose="020B0604020202020204" pitchFamily="34" charset="0"/>
                <a:ea typeface="Calibri" panose="020F0502020204030204" pitchFamily="34" charset="0"/>
                <a:cs typeface="Times New Roman" panose="02020603050405020304" pitchFamily="18" charset="0"/>
              </a:rPr>
              <a:t>Health and Human Behaviour</a:t>
            </a:r>
            <a:r>
              <a:rPr lang="en-AU" sz="1800" dirty="0">
                <a:effectLst/>
                <a:latin typeface="Arial" panose="020B0604020202020204" pitchFamily="34" charset="0"/>
                <a:ea typeface="Calibri" panose="020F0502020204030204" pitchFamily="34" charset="0"/>
                <a:cs typeface="Times New Roman" panose="02020603050405020304" pitchFamily="18" charset="0"/>
              </a:rPr>
              <a:t>, fourth edition</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5559535" cy="610488"/>
          </a:xfrm>
          <a:prstGeom prst="rect">
            <a:avLst/>
          </a:prstGeom>
        </p:spPr>
        <p:txBody>
          <a:bodyPr wrap="none">
            <a:spAutoFit/>
          </a:bodyPr>
          <a:lstStyle/>
          <a:p>
            <a:pPr>
              <a:lnSpc>
                <a:spcPct val="115000"/>
              </a:lnSpc>
              <a:spcBef>
                <a:spcPts val="7200"/>
              </a:spcBef>
              <a:spcAft>
                <a:spcPts val="1000"/>
              </a:spcAft>
            </a:pPr>
            <a:r>
              <a:rPr lang="en-AU" sz="3200" dirty="0">
                <a:latin typeface="Arial" panose="020B0604020202020204" pitchFamily="34" charset="0"/>
                <a:ea typeface="Calibri" panose="020F0502020204030204" pitchFamily="34" charset="0"/>
                <a:cs typeface="Times New Roman" panose="02020603050405020304" pitchFamily="18" charset="0"/>
              </a:rPr>
              <a:t>Lecture/workshop slide decks</a:t>
            </a:r>
            <a:endParaRPr lang="en-US" sz="32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Health and Human Behaviour</a:t>
            </a:r>
            <a:r>
              <a:rPr lang="en-AU" sz="1200" dirty="0"/>
              <a:t>, fourth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10" name="Picture 9">
            <a:extLst>
              <a:ext uri="{FF2B5EF4-FFF2-40B4-BE49-F238E27FC236}">
                <a16:creationId xmlns:a16="http://schemas.microsoft.com/office/drawing/2014/main" id="{702ADEC5-A24D-43F6-B49B-8DCD3CD934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4838" y="1124198"/>
            <a:ext cx="3136123" cy="4226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3508653"/>
          </a:xfrm>
          <a:prstGeom prst="rect">
            <a:avLst/>
          </a:prstGeom>
        </p:spPr>
        <p:txBody>
          <a:bodyPr wrap="square" numCol="1">
            <a:spAutoFit/>
          </a:bodyPr>
          <a:lstStyle/>
          <a:p>
            <a:r>
              <a:rPr lang="en-AU" sz="2400" dirty="0">
                <a:solidFill>
                  <a:srgbClr val="0069A3"/>
                </a:solidFill>
                <a:latin typeface="+mj-lt"/>
              </a:rPr>
              <a:t>Implications of low health literacy</a:t>
            </a:r>
          </a:p>
          <a:p>
            <a:r>
              <a:rPr lang="en-AU" dirty="0"/>
              <a:t>Individuals with low health literacy may experience difficulty understanding what doctors, nurses, pharmacists and other health professionals tell them, as well as difficulty understanding written medical instructions. </a:t>
            </a:r>
          </a:p>
          <a:p>
            <a:endParaRPr lang="en-AU" dirty="0"/>
          </a:p>
          <a:p>
            <a:r>
              <a:rPr lang="en-AU" dirty="0"/>
              <a:t>Even when individuals can access good health services, a lack of understanding of relevant information can make it challenging for them and their families to manage illness or a condition and to make informed decisions.</a:t>
            </a:r>
          </a:p>
          <a:p>
            <a:endParaRPr lang="en-AU" dirty="0"/>
          </a:p>
          <a:p>
            <a:r>
              <a:rPr lang="en-AU" dirty="0"/>
              <a:t>Individuals with low health literacy are more likely to be hospitalised.</a:t>
            </a:r>
          </a:p>
          <a:p>
            <a:endParaRPr lang="en-AU" dirty="0"/>
          </a:p>
          <a:p>
            <a:r>
              <a:rPr lang="en-AU" dirty="0"/>
              <a:t>Importantly, people with low health literacy access less preventive health care (e.g. screening for cancer and cardiovascular disease) and are likely to attend emergency departments more often. </a:t>
            </a:r>
          </a:p>
          <a:p>
            <a:endParaRPr lang="en-AU" dirty="0"/>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268454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1292662"/>
          </a:xfrm>
          <a:prstGeom prst="rect">
            <a:avLst/>
          </a:prstGeom>
        </p:spPr>
        <p:txBody>
          <a:bodyPr wrap="square" numCol="1">
            <a:spAutoFit/>
          </a:bodyPr>
          <a:lstStyle/>
          <a:p>
            <a:r>
              <a:rPr lang="en-AU" sz="2400" dirty="0">
                <a:solidFill>
                  <a:srgbClr val="0069A3"/>
                </a:solidFill>
                <a:latin typeface="+mj-lt"/>
              </a:rPr>
              <a:t>Enhancing health literacy via learning</a:t>
            </a:r>
          </a:p>
          <a:p>
            <a:r>
              <a:rPr lang="en-AU" dirty="0"/>
              <a:t>Several steps must occur for learning (including learning about health topics) to take place. This much be considered when working with clients and when learning new concepts, theories or procedures as a health professional.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pic>
        <p:nvPicPr>
          <p:cNvPr id="3" name="Picture 2">
            <a:extLst>
              <a:ext uri="{FF2B5EF4-FFF2-40B4-BE49-F238E27FC236}">
                <a16:creationId xmlns:a16="http://schemas.microsoft.com/office/drawing/2014/main" id="{0E305A10-136F-171E-40B7-A5EEEF3C5B49}"/>
              </a:ext>
            </a:extLst>
          </p:cNvPr>
          <p:cNvPicPr>
            <a:picLocks noChangeAspect="1"/>
          </p:cNvPicPr>
          <p:nvPr/>
        </p:nvPicPr>
        <p:blipFill>
          <a:blip r:embed="rId2"/>
          <a:stretch>
            <a:fillRect/>
          </a:stretch>
        </p:blipFill>
        <p:spPr>
          <a:xfrm>
            <a:off x="1700692" y="2762027"/>
            <a:ext cx="8790615" cy="2567834"/>
          </a:xfrm>
          <a:prstGeom prst="rect">
            <a:avLst/>
          </a:prstGeom>
        </p:spPr>
      </p:pic>
    </p:spTree>
    <p:extLst>
      <p:ext uri="{BB962C8B-B14F-4D97-AF65-F5344CB8AC3E}">
        <p14:creationId xmlns:p14="http://schemas.microsoft.com/office/powerpoint/2010/main" val="168625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3508653"/>
          </a:xfrm>
          <a:prstGeom prst="rect">
            <a:avLst/>
          </a:prstGeom>
        </p:spPr>
        <p:txBody>
          <a:bodyPr wrap="square" numCol="1">
            <a:spAutoFit/>
          </a:bodyPr>
          <a:lstStyle/>
          <a:p>
            <a:r>
              <a:rPr lang="en-AU" sz="2400" dirty="0">
                <a:solidFill>
                  <a:srgbClr val="0069A3"/>
                </a:solidFill>
                <a:latin typeface="+mj-lt"/>
              </a:rPr>
              <a:t>Enhancing health literacy via learning</a:t>
            </a:r>
          </a:p>
          <a:p>
            <a:r>
              <a:rPr lang="en-AU" b="1" dirty="0"/>
              <a:t>Learning </a:t>
            </a:r>
            <a:r>
              <a:rPr lang="en-AU" dirty="0"/>
              <a:t>can be defined as a change in long-term memory. </a:t>
            </a:r>
          </a:p>
          <a:p>
            <a:r>
              <a:rPr lang="en-AU" dirty="0"/>
              <a:t>When a person with a health condition successfully learns new information, this information is processed in working memory, combined with pre-existing knowledge, and placed into long-term memory as part of a connected system of ideas. </a:t>
            </a:r>
          </a:p>
          <a:p>
            <a:r>
              <a:rPr lang="en-AU" dirty="0"/>
              <a:t>The act of combining new and existing knowledge helps a person build mental </a:t>
            </a:r>
            <a:r>
              <a:rPr lang="en-AU" b="1" dirty="0"/>
              <a:t>schemas. </a:t>
            </a:r>
          </a:p>
          <a:p>
            <a:r>
              <a:rPr lang="en-AU" dirty="0"/>
              <a:t>A schema is a mental map of ideas about a topic or issue </a:t>
            </a:r>
          </a:p>
          <a:p>
            <a:r>
              <a:rPr lang="en-AU" dirty="0"/>
              <a:t>As a person encounters new information, they revise and update their existing schema. </a:t>
            </a:r>
          </a:p>
          <a:p>
            <a:r>
              <a:rPr lang="en-AU" dirty="0"/>
              <a:t>A new pattern of ideas is then encoded (stored) into long-term memory for retrieval at a later time when needed. </a:t>
            </a:r>
          </a:p>
          <a:p>
            <a:endParaRPr lang="en-AU" b="1" dirty="0"/>
          </a:p>
          <a:p>
            <a:endParaRPr lang="en-AU" dirty="0"/>
          </a:p>
          <a:p>
            <a:endParaRPr lang="en-AU" dirty="0"/>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357285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3785652"/>
          </a:xfrm>
          <a:prstGeom prst="rect">
            <a:avLst/>
          </a:prstGeom>
        </p:spPr>
        <p:txBody>
          <a:bodyPr wrap="square" numCol="1">
            <a:spAutoFit/>
          </a:bodyPr>
          <a:lstStyle/>
          <a:p>
            <a:r>
              <a:rPr lang="en-AU" sz="2400" dirty="0">
                <a:solidFill>
                  <a:srgbClr val="0069A3"/>
                </a:solidFill>
                <a:latin typeface="+mj-lt"/>
              </a:rPr>
              <a:t>Enhancing health literacy via learning</a:t>
            </a:r>
          </a:p>
          <a:p>
            <a:r>
              <a:rPr lang="en-AU" b="1" dirty="0"/>
              <a:t>Learning </a:t>
            </a:r>
            <a:r>
              <a:rPr lang="en-AU" dirty="0"/>
              <a:t>requires memory.</a:t>
            </a:r>
          </a:p>
          <a:p>
            <a:r>
              <a:rPr lang="en-AU" b="1" dirty="0"/>
              <a:t>Working memory </a:t>
            </a:r>
            <a:r>
              <a:rPr lang="en-AU" dirty="0"/>
              <a:t>allows individuals to temporarily store and use information in short-term memory.</a:t>
            </a:r>
          </a:p>
          <a:p>
            <a:r>
              <a:rPr lang="en-AU" dirty="0"/>
              <a:t>Working memory also allows individuals to ignore non-essential information and thus avoid cognitive overload. </a:t>
            </a:r>
            <a:r>
              <a:rPr lang="en-AU" b="1" dirty="0"/>
              <a:t>Cognitive load </a:t>
            </a:r>
            <a:r>
              <a:rPr lang="en-AU" dirty="0"/>
              <a:t>is how much information a person can keep in their working memory. </a:t>
            </a:r>
          </a:p>
          <a:p>
            <a:endParaRPr lang="en-AU" dirty="0"/>
          </a:p>
          <a:p>
            <a:r>
              <a:rPr lang="en-AU" dirty="0"/>
              <a:t>Research indicates that the maximum number of elements that a person could remember and use was seven (plus or minus two). It is important to remember that the more a person has to learn in a short amount of time, the more difficult it is to process that information in working memory. </a:t>
            </a:r>
          </a:p>
          <a:p>
            <a:endParaRPr lang="en-AU" dirty="0"/>
          </a:p>
          <a:p>
            <a:r>
              <a:rPr lang="en-AU" dirty="0"/>
              <a:t>Thus, communicating health information may need to be spaced out according to individual capabilities, including the level of health literacy. Ideally, a health professional would objectively assess the health literacy of a person, using relevant existing measures, before providing complex health information.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227042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3231654"/>
          </a:xfrm>
          <a:prstGeom prst="rect">
            <a:avLst/>
          </a:prstGeom>
        </p:spPr>
        <p:txBody>
          <a:bodyPr wrap="square" numCol="1">
            <a:spAutoFit/>
          </a:bodyPr>
          <a:lstStyle/>
          <a:p>
            <a:r>
              <a:rPr lang="en-AU" sz="2400" dirty="0">
                <a:solidFill>
                  <a:srgbClr val="0069A3"/>
                </a:solidFill>
                <a:latin typeface="+mj-lt"/>
              </a:rPr>
              <a:t>Enhancing health literacy via learning</a:t>
            </a:r>
          </a:p>
          <a:p>
            <a:r>
              <a:rPr lang="en-AU" dirty="0"/>
              <a:t>The amount of information that can be stored in memory is much greater if the individual is familiar with the content being presented. </a:t>
            </a:r>
          </a:p>
          <a:p>
            <a:endParaRPr lang="en-AU" dirty="0"/>
          </a:p>
          <a:p>
            <a:r>
              <a:rPr lang="en-AU" dirty="0"/>
              <a:t>This is because related information is already available in long-term memory. </a:t>
            </a:r>
          </a:p>
          <a:p>
            <a:endParaRPr lang="en-AU" dirty="0"/>
          </a:p>
          <a:p>
            <a:r>
              <a:rPr lang="en-AU" dirty="0"/>
              <a:t>This stored information can be retrieved and placed into the working memory, allowing the individual to focus on making links between the new information and what they already know. </a:t>
            </a:r>
          </a:p>
          <a:p>
            <a:endParaRPr lang="en-AU" dirty="0"/>
          </a:p>
          <a:p>
            <a:r>
              <a:rPr lang="en-AU" dirty="0"/>
              <a:t>People who have limited knowledge of a health topic will experience greater cognitive load when learning about the topic because all the information is new to them.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226817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3944129" cy="3877985"/>
          </a:xfrm>
          <a:prstGeom prst="rect">
            <a:avLst/>
          </a:prstGeom>
        </p:spPr>
        <p:txBody>
          <a:bodyPr wrap="square" numCol="1">
            <a:spAutoFit/>
          </a:bodyPr>
          <a:lstStyle/>
          <a:p>
            <a:r>
              <a:rPr lang="en-AU" sz="2400" dirty="0">
                <a:solidFill>
                  <a:srgbClr val="0069A3"/>
                </a:solidFill>
                <a:latin typeface="+mj-lt"/>
              </a:rPr>
              <a:t>Enhancing health literacy via learning</a:t>
            </a:r>
          </a:p>
          <a:p>
            <a:r>
              <a:rPr lang="en-AU" dirty="0"/>
              <a:t>Mastery learning theory (Bloom, 1968) proposes that people learn at different rates but can master material if given multiple opportunities to process and practise information. Although the amount an individual can learn in a given time is relatively fixed, with repetition, most people can achieve mastery. It is essential to go through four key steps in a cyclical manner, as seen in the figure.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pic>
        <p:nvPicPr>
          <p:cNvPr id="3" name="Picture 2">
            <a:extLst>
              <a:ext uri="{FF2B5EF4-FFF2-40B4-BE49-F238E27FC236}">
                <a16:creationId xmlns:a16="http://schemas.microsoft.com/office/drawing/2014/main" id="{E0BC7FD0-BF3D-6822-C9F4-816B73449FDC}"/>
              </a:ext>
            </a:extLst>
          </p:cNvPr>
          <p:cNvPicPr>
            <a:picLocks noChangeAspect="1"/>
          </p:cNvPicPr>
          <p:nvPr/>
        </p:nvPicPr>
        <p:blipFill>
          <a:blip r:embed="rId2"/>
          <a:stretch>
            <a:fillRect/>
          </a:stretch>
        </p:blipFill>
        <p:spPr>
          <a:xfrm>
            <a:off x="6251943" y="1387788"/>
            <a:ext cx="5035737" cy="4082424"/>
          </a:xfrm>
          <a:prstGeom prst="rect">
            <a:avLst/>
          </a:prstGeom>
        </p:spPr>
      </p:pic>
    </p:spTree>
    <p:extLst>
      <p:ext uri="{BB962C8B-B14F-4D97-AF65-F5344CB8AC3E}">
        <p14:creationId xmlns:p14="http://schemas.microsoft.com/office/powerpoint/2010/main" val="345389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2123658"/>
          </a:xfrm>
          <a:prstGeom prst="rect">
            <a:avLst/>
          </a:prstGeom>
        </p:spPr>
        <p:txBody>
          <a:bodyPr wrap="square" numCol="1">
            <a:spAutoFit/>
          </a:bodyPr>
          <a:lstStyle/>
          <a:p>
            <a:r>
              <a:rPr lang="en-AU" sz="2400" dirty="0">
                <a:solidFill>
                  <a:srgbClr val="0069A3"/>
                </a:solidFill>
                <a:latin typeface="+mj-lt"/>
              </a:rPr>
              <a:t>Enhancing health literacy interventions</a:t>
            </a:r>
          </a:p>
          <a:p>
            <a:r>
              <a:rPr lang="en-AU" dirty="0"/>
              <a:t>There are four specific design features of an intervention that can improve comprehension: </a:t>
            </a:r>
          </a:p>
          <a:p>
            <a:r>
              <a:rPr lang="en-AU" b="1" dirty="0"/>
              <a:t>1  </a:t>
            </a:r>
            <a:r>
              <a:rPr lang="en-AU" dirty="0"/>
              <a:t>presenting essential information either by itself or first in a list; </a:t>
            </a:r>
          </a:p>
          <a:p>
            <a:r>
              <a:rPr lang="en-AU" b="1" dirty="0"/>
              <a:t>2  </a:t>
            </a:r>
            <a:r>
              <a:rPr lang="en-AU" dirty="0"/>
              <a:t>presenting information so that the higher numbers represent better outcomes; </a:t>
            </a:r>
          </a:p>
          <a:p>
            <a:r>
              <a:rPr lang="en-AU" b="1" dirty="0"/>
              <a:t>3  </a:t>
            </a:r>
            <a:r>
              <a:rPr lang="en-AU" dirty="0"/>
              <a:t>adding graphics to numerical information (e.g. a cartoon figure of a person where one figure represents 100 people); </a:t>
            </a:r>
          </a:p>
          <a:p>
            <a:r>
              <a:rPr lang="en-AU" b="1" dirty="0"/>
              <a:t>4  </a:t>
            </a:r>
            <a:r>
              <a:rPr lang="en-AU" dirty="0"/>
              <a:t>adding visual resources (e.g. media clips, YouTube segments) to verbal discussions of topics. </a:t>
            </a:r>
            <a:endParaRPr lang="en-AU" dirty="0">
              <a:effectLst/>
            </a:endParaRP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204310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3508653"/>
          </a:xfrm>
          <a:prstGeom prst="rect">
            <a:avLst/>
          </a:prstGeom>
        </p:spPr>
        <p:txBody>
          <a:bodyPr wrap="square" numCol="1">
            <a:spAutoFit/>
          </a:bodyPr>
          <a:lstStyle/>
          <a:p>
            <a:r>
              <a:rPr lang="en-AU" sz="2400" dirty="0">
                <a:solidFill>
                  <a:srgbClr val="0069A3"/>
                </a:solidFill>
                <a:latin typeface="+mj-lt"/>
              </a:rPr>
              <a:t>Enhancing health literacy interventions</a:t>
            </a:r>
          </a:p>
          <a:p>
            <a:r>
              <a:rPr lang="en-AU" dirty="0"/>
              <a:t>Research indicates that </a:t>
            </a:r>
            <a:r>
              <a:rPr lang="en-AU" dirty="0" err="1"/>
              <a:t>nterventions</a:t>
            </a:r>
            <a:r>
              <a:rPr lang="en-AU" dirty="0"/>
              <a:t> about self-care and disease management delivered in a shorter timeframe (intensive mode, e.g. four sessions in a week rather than one session a week) reduced the likelihood of the disease getting worse. </a:t>
            </a:r>
          </a:p>
          <a:p>
            <a:endParaRPr lang="en-AU" dirty="0"/>
          </a:p>
          <a:p>
            <a:r>
              <a:rPr lang="en-AU" dirty="0"/>
              <a:t>People who received health education in an intensive way also had fewer emergency department visits and hospitalisations. </a:t>
            </a:r>
          </a:p>
          <a:p>
            <a:endParaRPr lang="en-AU" dirty="0"/>
          </a:p>
          <a:p>
            <a:r>
              <a:rPr lang="en-AU" dirty="0"/>
              <a:t>Interventions with multiple components showed most promise for addressing low health literacy in clinical practice. Multiple components include discussions, media clips, pictures, diagrams and practice sessions for skill development. </a:t>
            </a:r>
          </a:p>
          <a:p>
            <a:endParaRPr lang="en-AU" dirty="0"/>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250336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2400657"/>
          </a:xfrm>
          <a:prstGeom prst="rect">
            <a:avLst/>
          </a:prstGeom>
        </p:spPr>
        <p:txBody>
          <a:bodyPr wrap="square" numCol="1">
            <a:spAutoFit/>
          </a:bodyPr>
          <a:lstStyle/>
          <a:p>
            <a:r>
              <a:rPr lang="en-AU" sz="2400" dirty="0">
                <a:solidFill>
                  <a:srgbClr val="0069A3"/>
                </a:solidFill>
                <a:latin typeface="+mj-lt"/>
              </a:rPr>
              <a:t>Enhancing health literacy interventions</a:t>
            </a:r>
          </a:p>
          <a:p>
            <a:r>
              <a:rPr lang="en-AU" dirty="0"/>
              <a:t>Common features of effective interventions that are likely to increase understanding of health information are:</a:t>
            </a:r>
          </a:p>
          <a:p>
            <a:pPr marL="285750" indent="-285750">
              <a:buFont typeface="Arial" panose="020B0604020202020204" pitchFamily="34" charset="0"/>
              <a:buChar char="•"/>
            </a:pPr>
            <a:r>
              <a:rPr lang="en-AU" dirty="0"/>
              <a:t>frequent sessions within a shorter timeframe</a:t>
            </a:r>
          </a:p>
          <a:p>
            <a:pPr marL="285750" indent="-285750">
              <a:buFont typeface="Arial" panose="020B0604020202020204" pitchFamily="34" charset="0"/>
              <a:buChar char="•"/>
            </a:pPr>
            <a:r>
              <a:rPr lang="en-AU" dirty="0"/>
              <a:t>using a framework (from learning theories) to inform the design of the intervention</a:t>
            </a:r>
          </a:p>
          <a:p>
            <a:pPr marL="285750" indent="-285750">
              <a:buFont typeface="Arial" panose="020B0604020202020204" pitchFamily="34" charset="0"/>
              <a:buChar char="•"/>
            </a:pPr>
            <a:r>
              <a:rPr lang="en-AU" dirty="0"/>
              <a:t>doing a pilot test to identify any problems early on</a:t>
            </a:r>
          </a:p>
          <a:p>
            <a:pPr marL="285750" indent="-285750">
              <a:buFont typeface="Arial" panose="020B0604020202020204" pitchFamily="34" charset="0"/>
              <a:buChar char="•"/>
            </a:pPr>
            <a:r>
              <a:rPr lang="en-AU" dirty="0"/>
              <a:t>an emphasis on skill-building</a:t>
            </a:r>
          </a:p>
          <a:p>
            <a:pPr marL="285750" indent="-285750">
              <a:buFont typeface="Arial" panose="020B0604020202020204" pitchFamily="34" charset="0"/>
              <a:buChar char="•"/>
            </a:pPr>
            <a:r>
              <a:rPr lang="en-AU" dirty="0"/>
              <a:t>delivery by an expert health professional such as a pharmacist or a health educator </a:t>
            </a:r>
          </a:p>
          <a:p>
            <a:endParaRPr lang="en-AU" dirty="0"/>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38525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2400657"/>
          </a:xfrm>
          <a:prstGeom prst="rect">
            <a:avLst/>
          </a:prstGeom>
        </p:spPr>
        <p:txBody>
          <a:bodyPr wrap="square" numCol="1">
            <a:spAutoFit/>
          </a:bodyPr>
          <a:lstStyle/>
          <a:p>
            <a:r>
              <a:rPr lang="en-AU" sz="2400" dirty="0">
                <a:solidFill>
                  <a:srgbClr val="0069A3"/>
                </a:solidFill>
                <a:latin typeface="+mj-lt"/>
              </a:rPr>
              <a:t>Enhancing health literacy interventions</a:t>
            </a:r>
          </a:p>
          <a:p>
            <a:r>
              <a:rPr lang="en-AU" dirty="0"/>
              <a:t>Considerations to keep in mind from a practical perspective are:</a:t>
            </a:r>
          </a:p>
          <a:p>
            <a:pPr marL="285750" indent="-285750">
              <a:buFont typeface="Arial" panose="020B0604020202020204" pitchFamily="34" charset="0"/>
              <a:buChar char="•"/>
            </a:pPr>
            <a:r>
              <a:rPr lang="en-AU" dirty="0"/>
              <a:t>First assess a person’s level of health literacy</a:t>
            </a:r>
          </a:p>
          <a:p>
            <a:pPr marL="285750" indent="-285750">
              <a:buFont typeface="Arial" panose="020B0604020202020204" pitchFamily="34" charset="0"/>
              <a:buChar char="•"/>
            </a:pPr>
            <a:r>
              <a:rPr lang="en-AU" dirty="0"/>
              <a:t>Second, discuss the best approach for them (how they learn best)</a:t>
            </a:r>
          </a:p>
          <a:p>
            <a:pPr marL="285750" indent="-285750">
              <a:buFont typeface="Arial" panose="020B0604020202020204" pitchFamily="34" charset="0"/>
              <a:buChar char="•"/>
            </a:pPr>
            <a:r>
              <a:rPr lang="en-AU" dirty="0"/>
              <a:t>Third, tailor education sessions to each individual</a:t>
            </a:r>
          </a:p>
          <a:p>
            <a:pPr marL="285750" indent="-285750">
              <a:buFont typeface="Arial" panose="020B0604020202020204" pitchFamily="34" charset="0"/>
              <a:buChar char="•"/>
            </a:pPr>
            <a:r>
              <a:rPr lang="en-AU" dirty="0"/>
              <a:t>Use simplified text</a:t>
            </a:r>
          </a:p>
          <a:p>
            <a:pPr marL="285750" indent="-285750">
              <a:buFont typeface="Arial" panose="020B0604020202020204" pitchFamily="34" charset="0"/>
              <a:buChar char="•"/>
            </a:pPr>
            <a:r>
              <a:rPr lang="en-AU" dirty="0"/>
              <a:t>Use teach-back approaches</a:t>
            </a:r>
          </a:p>
          <a:p>
            <a:endParaRPr lang="en-AU" dirty="0"/>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32340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184732" y="1536174"/>
            <a:ext cx="5025222" cy="3785652"/>
          </a:xfrm>
          <a:prstGeom prst="rect">
            <a:avLst/>
          </a:prstGeom>
        </p:spPr>
        <p:txBody>
          <a:bodyPr wrap="square">
            <a:spAutoFit/>
          </a:bodyPr>
          <a:lstStyle/>
          <a:p>
            <a:r>
              <a:rPr lang="en-AU" sz="2400" dirty="0">
                <a:solidFill>
                  <a:srgbClr val="0069A3"/>
                </a:solidFill>
                <a:latin typeface="+mj-lt"/>
              </a:rPr>
              <a:t>Learning objectives</a:t>
            </a:r>
          </a:p>
          <a:p>
            <a:pPr marL="285750" indent="-285750">
              <a:buFont typeface="Arial" panose="020B0604020202020204" pitchFamily="34" charset="0"/>
              <a:buChar char="•"/>
            </a:pPr>
            <a:r>
              <a:rPr lang="en-AU" dirty="0"/>
              <a:t>define health literacy and its various components</a:t>
            </a:r>
          </a:p>
          <a:p>
            <a:pPr marL="285750" indent="-285750">
              <a:buFont typeface="Arial" panose="020B0604020202020204" pitchFamily="34" charset="0"/>
              <a:buChar char="•"/>
            </a:pPr>
            <a:r>
              <a:rPr lang="en-AU" dirty="0"/>
              <a:t>describe the cognitive, psychological and cultural factors associated with poor health literacy </a:t>
            </a:r>
          </a:p>
          <a:p>
            <a:pPr marL="285750" indent="-285750">
              <a:buFont typeface="Arial" panose="020B0604020202020204" pitchFamily="34" charset="0"/>
              <a:buChar char="•"/>
            </a:pPr>
            <a:r>
              <a:rPr lang="en-AU" dirty="0"/>
              <a:t>understand principles from cognitive psychology and learning theories that help explain why some people have difficulty learning, remembering and applying health information in their lives </a:t>
            </a:r>
          </a:p>
          <a:p>
            <a:pPr marL="285750" indent="-285750">
              <a:buFont typeface="Arial" panose="020B0604020202020204" pitchFamily="34" charset="0"/>
              <a:buChar char="•"/>
            </a:pPr>
            <a:r>
              <a:rPr lang="en-AU" dirty="0"/>
              <a:t>appreciate health education strategies to enhance individuals’ health literacy levels and promote behaviour change </a:t>
            </a:r>
            <a:endParaRPr lang="en-AU" dirty="0">
              <a:effectLst/>
            </a:endParaRPr>
          </a:p>
        </p:txBody>
      </p:sp>
      <p:sp>
        <p:nvSpPr>
          <p:cNvPr id="4" name="Rectangle 3">
            <a:extLst>
              <a:ext uri="{FF2B5EF4-FFF2-40B4-BE49-F238E27FC236}">
                <a16:creationId xmlns:a16="http://schemas.microsoft.com/office/drawing/2014/main" id="{5903F628-3112-4662-BBF9-246EE633427B}"/>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
        <p:nvSpPr>
          <p:cNvPr id="7" name="Rectangle 7">
            <a:extLst>
              <a:ext uri="{FF2B5EF4-FFF2-40B4-BE49-F238E27FC236}">
                <a16:creationId xmlns:a16="http://schemas.microsoft.com/office/drawing/2014/main" id="{42925D3D-40A4-378B-BCD0-0E6B6244500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8" descr="page176image1768405440">
            <a:extLst>
              <a:ext uri="{FF2B5EF4-FFF2-40B4-BE49-F238E27FC236}">
                <a16:creationId xmlns:a16="http://schemas.microsoft.com/office/drawing/2014/main" id="{C2A36A0B-65A7-2716-028C-BC3FDF771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12725"/>
            <a:ext cx="1346200" cy="139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E9218F11-0A32-3071-EF2C-EA1BFF12F5E6}"/>
              </a:ext>
            </a:extLst>
          </p:cNvPr>
          <p:cNvGraphicFramePr/>
          <p:nvPr>
            <p:extLst>
              <p:ext uri="{D42A27DB-BD31-4B8C-83A1-F6EECF244321}">
                <p14:modId xmlns:p14="http://schemas.microsoft.com/office/powerpoint/2010/main" val="791987924"/>
              </p:ext>
            </p:extLst>
          </p:nvPr>
        </p:nvGraphicFramePr>
        <p:xfrm>
          <a:off x="6642595" y="1896841"/>
          <a:ext cx="5137477" cy="3424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9104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5531924" cy="4062651"/>
          </a:xfrm>
          <a:prstGeom prst="rect">
            <a:avLst/>
          </a:prstGeom>
        </p:spPr>
        <p:txBody>
          <a:bodyPr wrap="square" numCol="1">
            <a:spAutoFit/>
          </a:bodyPr>
          <a:lstStyle/>
          <a:p>
            <a:r>
              <a:rPr lang="en-AU" sz="2400" dirty="0">
                <a:solidFill>
                  <a:srgbClr val="0069A3"/>
                </a:solidFill>
                <a:latin typeface="+mj-lt"/>
              </a:rPr>
              <a:t>Enhancing health literacy interventions</a:t>
            </a:r>
          </a:p>
          <a:p>
            <a:r>
              <a:rPr lang="en-AU" b="1" dirty="0"/>
              <a:t>Teach-back. </a:t>
            </a:r>
            <a:r>
              <a:rPr lang="en-AU" dirty="0"/>
              <a:t>A learning cycle involving repetition and reinforcement of new learning.</a:t>
            </a:r>
          </a:p>
          <a:p>
            <a:r>
              <a:rPr lang="en-AU" b="1" dirty="0"/>
              <a:t>Teach-back </a:t>
            </a:r>
            <a:r>
              <a:rPr lang="en-AU" dirty="0"/>
              <a:t>is a useful strategy for improving the understanding and recall of health information among people with low literacy.</a:t>
            </a:r>
          </a:p>
          <a:p>
            <a:r>
              <a:rPr lang="en-AU" b="1" dirty="0"/>
              <a:t>Teach-back </a:t>
            </a:r>
            <a:r>
              <a:rPr lang="en-AU" dirty="0"/>
              <a:t>is a learning cycle </a:t>
            </a:r>
          </a:p>
          <a:p>
            <a:r>
              <a:rPr lang="en-AU" dirty="0"/>
              <a:t>Teach-back is an effective way to support long-term learning because it slows down the learning process and allows for repetition and reinforcement of new information. Cognitive experiments have shown that repeating short sequences of information helps to activate the memory dedicated to storage and recall of information.</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pic>
        <p:nvPicPr>
          <p:cNvPr id="3" name="Picture 2">
            <a:extLst>
              <a:ext uri="{FF2B5EF4-FFF2-40B4-BE49-F238E27FC236}">
                <a16:creationId xmlns:a16="http://schemas.microsoft.com/office/drawing/2014/main" id="{3ABC0667-C0E5-E32A-692A-AEF67A5F8D79}"/>
              </a:ext>
            </a:extLst>
          </p:cNvPr>
          <p:cNvPicPr>
            <a:picLocks noChangeAspect="1"/>
          </p:cNvPicPr>
          <p:nvPr/>
        </p:nvPicPr>
        <p:blipFill>
          <a:blip r:embed="rId2"/>
          <a:stretch>
            <a:fillRect/>
          </a:stretch>
        </p:blipFill>
        <p:spPr>
          <a:xfrm>
            <a:off x="6867027" y="1324711"/>
            <a:ext cx="4760897" cy="3516032"/>
          </a:xfrm>
          <a:prstGeom prst="rect">
            <a:avLst/>
          </a:prstGeom>
        </p:spPr>
      </p:pic>
    </p:spTree>
    <p:extLst>
      <p:ext uri="{BB962C8B-B14F-4D97-AF65-F5344CB8AC3E}">
        <p14:creationId xmlns:p14="http://schemas.microsoft.com/office/powerpoint/2010/main" val="257100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5" y="1598436"/>
            <a:ext cx="9770771" cy="2400657"/>
          </a:xfrm>
          <a:prstGeom prst="rect">
            <a:avLst/>
          </a:prstGeom>
        </p:spPr>
        <p:txBody>
          <a:bodyPr wrap="square" numCol="1">
            <a:spAutoFit/>
          </a:bodyPr>
          <a:lstStyle/>
          <a:p>
            <a:r>
              <a:rPr lang="en-AU" sz="2400" dirty="0">
                <a:solidFill>
                  <a:srgbClr val="0069A3"/>
                </a:solidFill>
                <a:latin typeface="+mj-lt"/>
              </a:rPr>
              <a:t>Guiding principles for enhancing health literacy interventions</a:t>
            </a:r>
          </a:p>
          <a:p>
            <a:pPr marL="342900" indent="-342900">
              <a:buFont typeface="+mj-lt"/>
              <a:buAutoNum type="arabicPeriod"/>
            </a:pPr>
            <a:r>
              <a:rPr lang="en-AU" dirty="0"/>
              <a:t>Establish a defined set of learning goals and develop the learning program.</a:t>
            </a:r>
          </a:p>
          <a:p>
            <a:pPr marL="342900" indent="-342900">
              <a:buFont typeface="+mj-lt"/>
              <a:buAutoNum type="arabicPeriod"/>
            </a:pPr>
            <a:r>
              <a:rPr lang="en-AU" dirty="0"/>
              <a:t>Present information in discrete units. </a:t>
            </a:r>
          </a:p>
          <a:p>
            <a:pPr marL="342900" indent="-342900">
              <a:buFont typeface="+mj-lt"/>
              <a:buAutoNum type="arabicPeriod"/>
            </a:pPr>
            <a:r>
              <a:rPr lang="en-AU" dirty="0"/>
              <a:t>Determine the optimal order for each topic. </a:t>
            </a:r>
          </a:p>
          <a:p>
            <a:pPr marL="342900" indent="-342900">
              <a:buFont typeface="+mj-lt"/>
              <a:buAutoNum type="arabicPeriod"/>
            </a:pPr>
            <a:r>
              <a:rPr lang="en-AU" dirty="0"/>
              <a:t>Use simple language. </a:t>
            </a:r>
          </a:p>
          <a:p>
            <a:pPr marL="342900" indent="-342900">
              <a:buFont typeface="+mj-lt"/>
              <a:buAutoNum type="arabicPeriod"/>
            </a:pPr>
            <a:r>
              <a:rPr lang="en-AU" dirty="0"/>
              <a:t>Use pictorial aids. </a:t>
            </a:r>
          </a:p>
          <a:p>
            <a:pPr marL="342900" indent="-342900">
              <a:buFont typeface="+mj-lt"/>
              <a:buAutoNum type="arabicPeriod"/>
            </a:pPr>
            <a:r>
              <a:rPr lang="en-AU" dirty="0"/>
              <a:t>Confirm mastery of learning goals. </a:t>
            </a:r>
          </a:p>
          <a:p>
            <a:pPr marL="342900" indent="-342900">
              <a:buFont typeface="+mj-lt"/>
              <a:buAutoNum type="arabicPeriod"/>
            </a:pPr>
            <a:r>
              <a:rPr lang="en-AU" dirty="0"/>
              <a:t>Link information to behaviour change.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9530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5" y="1598436"/>
            <a:ext cx="9770771" cy="3508653"/>
          </a:xfrm>
          <a:prstGeom prst="rect">
            <a:avLst/>
          </a:prstGeom>
        </p:spPr>
        <p:txBody>
          <a:bodyPr wrap="square" numCol="1">
            <a:spAutoFit/>
          </a:bodyPr>
          <a:lstStyle/>
          <a:p>
            <a:r>
              <a:rPr lang="en-AU" sz="2400" dirty="0">
                <a:solidFill>
                  <a:srgbClr val="0069A3"/>
                </a:solidFill>
                <a:latin typeface="+mj-lt"/>
              </a:rPr>
              <a:t>Guiding principles for enhancing visits to health professionals</a:t>
            </a:r>
          </a:p>
          <a:p>
            <a:pPr marL="342900" indent="-342900">
              <a:buFont typeface="+mj-lt"/>
              <a:buAutoNum type="arabicPeriod"/>
            </a:pPr>
            <a:r>
              <a:rPr lang="en-AU" dirty="0"/>
              <a:t>write down their questions and concerns prior to the visit so they don’t forget anything; </a:t>
            </a:r>
          </a:p>
          <a:p>
            <a:pPr marL="342900" indent="-342900">
              <a:buFont typeface="+mj-lt"/>
              <a:buAutoNum type="arabicPeriod"/>
            </a:pPr>
            <a:r>
              <a:rPr lang="en-AU" dirty="0"/>
              <a:t>take a trusted person, such as a family member or close friend, with them; </a:t>
            </a:r>
          </a:p>
          <a:p>
            <a:pPr marL="342900" indent="-342900">
              <a:buFont typeface="+mj-lt"/>
              <a:buAutoNum type="arabicPeriod"/>
            </a:pPr>
            <a:r>
              <a:rPr lang="en-AU" dirty="0"/>
              <a:t>always ask questions if they don’t understand something. The health professional wants to make sure the patient knows about their condition and understands how to follow their medical instructions; </a:t>
            </a:r>
          </a:p>
          <a:p>
            <a:pPr marL="342900" indent="-342900">
              <a:buFont typeface="+mj-lt"/>
              <a:buAutoNum type="arabicPeriod"/>
            </a:pPr>
            <a:r>
              <a:rPr lang="en-AU" dirty="0"/>
              <a:t>always bring an up-to-date list of all medications, including over-the-counter drugs and any natural or herbal preparations; </a:t>
            </a:r>
          </a:p>
          <a:p>
            <a:pPr marL="342900" indent="-342900">
              <a:buFont typeface="+mj-lt"/>
              <a:buAutoNum type="arabicPeriod"/>
            </a:pPr>
            <a:r>
              <a:rPr lang="en-AU" dirty="0"/>
              <a:t>ask the health professional to write down the information and instructions that were discussed during the visit; </a:t>
            </a:r>
          </a:p>
          <a:p>
            <a:pPr marL="342900" indent="-342900">
              <a:buFont typeface="+mj-lt"/>
              <a:buAutoNum type="arabicPeriod"/>
            </a:pPr>
            <a:r>
              <a:rPr lang="en-AU" dirty="0"/>
              <a:t>if they have hearing or sight difficulties, ask the doctor to provide information in large print or use other resources.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1229400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5" y="1598436"/>
            <a:ext cx="9770771" cy="3785652"/>
          </a:xfrm>
          <a:prstGeom prst="rect">
            <a:avLst/>
          </a:prstGeom>
        </p:spPr>
        <p:txBody>
          <a:bodyPr wrap="square" numCol="1">
            <a:spAutoFit/>
          </a:bodyPr>
          <a:lstStyle/>
          <a:p>
            <a:r>
              <a:rPr lang="en-AU" sz="2400" dirty="0">
                <a:solidFill>
                  <a:srgbClr val="0069A3"/>
                </a:solidFill>
                <a:latin typeface="+mj-lt"/>
              </a:rPr>
              <a:t>Concluding thoughts</a:t>
            </a:r>
          </a:p>
          <a:p>
            <a:pPr marL="285750" indent="-285750">
              <a:buFont typeface="Arial" panose="020B0604020202020204" pitchFamily="34" charset="0"/>
              <a:buChar char="•"/>
            </a:pPr>
            <a:r>
              <a:rPr lang="en-AU" dirty="0"/>
              <a:t>Individuals with low literacy have difficulty reading and understanding written information, comprehending numerical information, performing calculations, and understanding ranges of normal values (e.g. the normal range for blood pressure).</a:t>
            </a:r>
          </a:p>
          <a:p>
            <a:pPr marL="285750" indent="-285750">
              <a:buFont typeface="Arial" panose="020B0604020202020204" pitchFamily="34" charset="0"/>
              <a:buChar char="•"/>
            </a:pPr>
            <a:r>
              <a:rPr lang="en-AU" dirty="0"/>
              <a:t>Inadequate health literacy is common among the young, the elderly, individuals with chronic conditions or disability, individuals who do not speak English as a first language and people with a mental health condition. </a:t>
            </a:r>
          </a:p>
          <a:p>
            <a:pPr marL="285750" indent="-285750">
              <a:buFont typeface="Arial" panose="020B0604020202020204" pitchFamily="34" charset="0"/>
              <a:buChar char="•"/>
            </a:pPr>
            <a:r>
              <a:rPr lang="en-AU" dirty="0"/>
              <a:t>Many health professionals underestimate the prevalence of low health literacy, and often fail to identify individuals with low health literacy. Understanding health literacy and its importance is critical for effective provision of health care and health education. </a:t>
            </a:r>
          </a:p>
          <a:p>
            <a:pPr marL="285750" indent="-285750">
              <a:buFont typeface="Arial" panose="020B0604020202020204" pitchFamily="34" charset="0"/>
              <a:buChar char="•"/>
            </a:pPr>
            <a:r>
              <a:rPr lang="en-AU" dirty="0"/>
              <a:t>Communication plays an important role in care. The health professional’s knowledge of characteristics associated with low health literacy influences interactions between the health care provider and the patient.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238409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2031325"/>
          </a:xfrm>
          <a:prstGeom prst="rect">
            <a:avLst/>
          </a:prstGeom>
        </p:spPr>
        <p:txBody>
          <a:bodyPr wrap="square" numCol="2">
            <a:spAutoFit/>
          </a:bodyPr>
          <a:lstStyle/>
          <a:p>
            <a:r>
              <a:rPr lang="en-AU" sz="2400" dirty="0">
                <a:solidFill>
                  <a:srgbClr val="0069A3"/>
                </a:solidFill>
                <a:latin typeface="+mj-lt"/>
              </a:rPr>
              <a:t>KEY CONCEPTS</a:t>
            </a:r>
          </a:p>
          <a:p>
            <a:r>
              <a:rPr lang="en-AU" dirty="0"/>
              <a:t>»  cognitive load </a:t>
            </a:r>
          </a:p>
          <a:p>
            <a:r>
              <a:rPr lang="en-AU" dirty="0"/>
              <a:t>»  cultural literacy </a:t>
            </a:r>
          </a:p>
          <a:p>
            <a:r>
              <a:rPr lang="en-AU" dirty="0"/>
              <a:t>»  electronic (e-Health) literacy </a:t>
            </a:r>
          </a:p>
          <a:p>
            <a:r>
              <a:rPr lang="en-AU" dirty="0"/>
              <a:t>»  health literacy </a:t>
            </a:r>
          </a:p>
          <a:p>
            <a:r>
              <a:rPr lang="en-AU" dirty="0"/>
              <a:t>» Health Literacy Questionnaire </a:t>
            </a:r>
          </a:p>
          <a:p>
            <a:r>
              <a:rPr lang="en-AU" dirty="0"/>
              <a:t>» learning</a:t>
            </a:r>
            <a:br>
              <a:rPr lang="en-AU" dirty="0"/>
            </a:br>
            <a:r>
              <a:rPr lang="en-AU" dirty="0"/>
              <a:t>» mastery learning </a:t>
            </a:r>
          </a:p>
          <a:p>
            <a:r>
              <a:rPr lang="en-AU" dirty="0"/>
              <a:t>» schema </a:t>
            </a:r>
          </a:p>
          <a:p>
            <a:r>
              <a:rPr lang="en-AU" dirty="0"/>
              <a:t>» scientific literacy </a:t>
            </a:r>
          </a:p>
          <a:p>
            <a:r>
              <a:rPr lang="en-AU" dirty="0"/>
              <a:t>» teach to goal</a:t>
            </a:r>
            <a:br>
              <a:rPr lang="en-AU" dirty="0"/>
            </a:br>
            <a:r>
              <a:rPr lang="en-AU" dirty="0"/>
              <a:t>» teach-back</a:t>
            </a:r>
            <a:br>
              <a:rPr lang="en-AU" dirty="0"/>
            </a:br>
            <a:r>
              <a:rPr lang="en-AU" dirty="0"/>
              <a:t>» working memory </a:t>
            </a:r>
            <a:endParaRPr lang="en-AU" dirty="0">
              <a:effectLst/>
            </a:endParaRPr>
          </a:p>
        </p:txBody>
      </p:sp>
      <p:sp>
        <p:nvSpPr>
          <p:cNvPr id="7" name="Rectangle 6">
            <a:extLst>
              <a:ext uri="{FF2B5EF4-FFF2-40B4-BE49-F238E27FC236}">
                <a16:creationId xmlns:a16="http://schemas.microsoft.com/office/drawing/2014/main" id="{D17C2E76-3A90-5AA5-ECB7-175AF53BBC44}"/>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319487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3785652"/>
          </a:xfrm>
          <a:prstGeom prst="rect">
            <a:avLst/>
          </a:prstGeom>
        </p:spPr>
        <p:txBody>
          <a:bodyPr wrap="square" numCol="1">
            <a:spAutoFit/>
          </a:bodyPr>
          <a:lstStyle/>
          <a:p>
            <a:r>
              <a:rPr lang="en-AU" sz="2400" dirty="0">
                <a:solidFill>
                  <a:srgbClr val="0069A3"/>
                </a:solidFill>
                <a:latin typeface="+mj-lt"/>
              </a:rPr>
              <a:t>Health literacy</a:t>
            </a:r>
          </a:p>
          <a:p>
            <a:r>
              <a:rPr lang="en-AU" b="1" dirty="0"/>
              <a:t>Health literacy </a:t>
            </a:r>
            <a:endParaRPr lang="en-AU" dirty="0"/>
          </a:p>
          <a:p>
            <a:r>
              <a:rPr lang="en-AU" dirty="0"/>
              <a:t>The ability to read, comprehend and use medical information to make health decisions, and effectively interact with the health care system and health professionals. </a:t>
            </a:r>
          </a:p>
          <a:p>
            <a:endParaRPr lang="en-AU" dirty="0"/>
          </a:p>
          <a:p>
            <a:r>
              <a:rPr lang="en-AU" dirty="0"/>
              <a:t>Health literacy affects the ways in which health information is accessed, understood and shared with others. It also affects the health and well-being of individuals and the delivery of health care services. </a:t>
            </a:r>
          </a:p>
          <a:p>
            <a:endParaRPr lang="en-AU" dirty="0"/>
          </a:p>
          <a:p>
            <a:r>
              <a:rPr lang="en-AU" dirty="0"/>
              <a:t>There are over 20 different forms of literacy. Each of these types of literacy contributes to health.</a:t>
            </a:r>
          </a:p>
          <a:p>
            <a:endParaRPr lang="en-AU" dirty="0"/>
          </a:p>
          <a:p>
            <a:endParaRPr lang="en-AU" dirty="0"/>
          </a:p>
          <a:p>
            <a:endParaRPr lang="en-AU" dirty="0"/>
          </a:p>
          <a:p>
            <a:endParaRPr lang="en-AU" dirty="0"/>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275415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4062651"/>
          </a:xfrm>
          <a:prstGeom prst="rect">
            <a:avLst/>
          </a:prstGeom>
        </p:spPr>
        <p:txBody>
          <a:bodyPr wrap="square" numCol="1">
            <a:spAutoFit/>
          </a:bodyPr>
          <a:lstStyle/>
          <a:p>
            <a:r>
              <a:rPr lang="en-AU" sz="2400" dirty="0">
                <a:solidFill>
                  <a:srgbClr val="0069A3"/>
                </a:solidFill>
                <a:latin typeface="+mj-lt"/>
              </a:rPr>
              <a:t>Health literacy</a:t>
            </a:r>
          </a:p>
          <a:p>
            <a:r>
              <a:rPr lang="en-AU" b="1" dirty="0"/>
              <a:t>Scientific literacy. </a:t>
            </a:r>
            <a:r>
              <a:rPr lang="en-AU" dirty="0"/>
              <a:t>The ability to understand scientific (including medical) concepts.</a:t>
            </a:r>
          </a:p>
          <a:p>
            <a:endParaRPr lang="en-AU" dirty="0"/>
          </a:p>
          <a:p>
            <a:r>
              <a:rPr lang="en-AU" b="1" dirty="0"/>
              <a:t>Electronic health (e-Health) literacy. </a:t>
            </a:r>
            <a:r>
              <a:rPr lang="en-AU" dirty="0"/>
              <a:t>The ability to navigate through the vast (and sometimes misleading) online world. </a:t>
            </a:r>
          </a:p>
          <a:p>
            <a:endParaRPr lang="en-AU" dirty="0"/>
          </a:p>
          <a:p>
            <a:r>
              <a:rPr lang="en-AU" b="1" dirty="0"/>
              <a:t>Cultural literacy. </a:t>
            </a:r>
            <a:r>
              <a:rPr lang="en-AU" dirty="0"/>
              <a:t>The ability to identify, understand and respect the collective beliefs and customs of diverse groups in the community. </a:t>
            </a:r>
          </a:p>
          <a:p>
            <a:endParaRPr lang="en-AU" dirty="0"/>
          </a:p>
          <a:p>
            <a:r>
              <a:rPr lang="en-AU" dirty="0"/>
              <a:t>All of the above are important for clients and also very important for health professionals. </a:t>
            </a:r>
          </a:p>
          <a:p>
            <a:endParaRPr lang="en-AU" dirty="0"/>
          </a:p>
          <a:p>
            <a:endParaRPr lang="en-AU" dirty="0"/>
          </a:p>
          <a:p>
            <a:endParaRPr lang="en-AU" dirty="0"/>
          </a:p>
          <a:p>
            <a:endParaRPr lang="en-AU" dirty="0"/>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127682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10865924" cy="4062651"/>
          </a:xfrm>
          <a:prstGeom prst="rect">
            <a:avLst/>
          </a:prstGeom>
        </p:spPr>
        <p:txBody>
          <a:bodyPr wrap="square" numCol="1">
            <a:spAutoFit/>
          </a:bodyPr>
          <a:lstStyle/>
          <a:p>
            <a:r>
              <a:rPr lang="en-AU" sz="2400" dirty="0">
                <a:solidFill>
                  <a:srgbClr val="0069A3"/>
                </a:solidFill>
                <a:latin typeface="+mj-lt"/>
              </a:rPr>
              <a:t>Health literacy</a:t>
            </a:r>
          </a:p>
          <a:p>
            <a:r>
              <a:rPr lang="en-AU" dirty="0"/>
              <a:t>Adequate levels of health literacy in the population reduce health care costs, prevent illness and chronic disease, and can reduce rates of accidents and death .</a:t>
            </a:r>
          </a:p>
          <a:p>
            <a:endParaRPr lang="en-AU" dirty="0"/>
          </a:p>
          <a:p>
            <a:r>
              <a:rPr lang="en-AU" dirty="0"/>
              <a:t>The Adult Literacy and Life Skills Survey can be used to measure the literacy of adults aged 15 to 74. </a:t>
            </a:r>
          </a:p>
          <a:p>
            <a:r>
              <a:rPr lang="en-AU" dirty="0"/>
              <a:t>The results of this scale identify skill levels categorised from Level 1 (lowest) to Level 5 (highest). Skill Level 3 is regarded as the minimum required for individuals to meet the demands of everyday life. </a:t>
            </a:r>
          </a:p>
          <a:p>
            <a:endParaRPr lang="en-AU" dirty="0"/>
          </a:p>
          <a:p>
            <a:r>
              <a:rPr lang="en-AU" dirty="0"/>
              <a:t>An Australian survey found that 19% of adults had Level 1 health literacy skills and 40% had Level 2. These people had difficulty reading information on a medicine bottle to find out the maximum number of days the medicine should be taken, or drawing a line on a container to indicate where one-third would be. </a:t>
            </a:r>
          </a:p>
          <a:p>
            <a:r>
              <a:rPr lang="en-AU" dirty="0"/>
              <a:t>Only 41% of adults had adequate or better health literacy skills (Level 3 or above). At this level a person can combine written and numerical information (e.g. understanding data on a graph) to correctly assess the safety of a product for them (e.g. the recommended dose of a drug for their weight).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Tree>
    <p:extLst>
      <p:ext uri="{BB962C8B-B14F-4D97-AF65-F5344CB8AC3E}">
        <p14:creationId xmlns:p14="http://schemas.microsoft.com/office/powerpoint/2010/main" val="317927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3455031" cy="3785652"/>
          </a:xfrm>
          <a:prstGeom prst="rect">
            <a:avLst/>
          </a:prstGeom>
        </p:spPr>
        <p:txBody>
          <a:bodyPr wrap="square" numCol="1">
            <a:spAutoFit/>
          </a:bodyPr>
          <a:lstStyle/>
          <a:p>
            <a:r>
              <a:rPr lang="en-AU" sz="2400" dirty="0">
                <a:solidFill>
                  <a:srgbClr val="0069A3"/>
                </a:solidFill>
                <a:latin typeface="+mj-lt"/>
              </a:rPr>
              <a:t>Health literacy</a:t>
            </a:r>
          </a:p>
          <a:p>
            <a:r>
              <a:rPr lang="en-AU" b="1" dirty="0"/>
              <a:t>The Health Literacy Questionnaire i</a:t>
            </a:r>
            <a:r>
              <a:rPr lang="en-AU" dirty="0"/>
              <a:t>s a national survey in Australia that measures the health literacy of adults aged 18 and older across nine different domains. The Health Literacy Questionnaire reports a larger range of health literacy characteristics than the Adult Literacy and Life Skills Survey and is useful for individuals, practitioners/clinicians and policy-makers.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
        <p:nvSpPr>
          <p:cNvPr id="4" name="TextBox 3">
            <a:extLst>
              <a:ext uri="{FF2B5EF4-FFF2-40B4-BE49-F238E27FC236}">
                <a16:creationId xmlns:a16="http://schemas.microsoft.com/office/drawing/2014/main" id="{02959285-36C2-85DE-C3A5-D2B1F14BD2EA}"/>
              </a:ext>
            </a:extLst>
          </p:cNvPr>
          <p:cNvSpPr txBox="1"/>
          <p:nvPr/>
        </p:nvSpPr>
        <p:spPr>
          <a:xfrm>
            <a:off x="5121350" y="1859339"/>
            <a:ext cx="6840493" cy="2862322"/>
          </a:xfrm>
          <a:prstGeom prst="rect">
            <a:avLst/>
          </a:prstGeom>
          <a:noFill/>
        </p:spPr>
        <p:txBody>
          <a:bodyPr wrap="square">
            <a:spAutoFit/>
          </a:bodyPr>
          <a:lstStyle/>
          <a:p>
            <a:r>
              <a:rPr lang="en-AU" sz="1800" dirty="0">
                <a:effectLst/>
                <a:latin typeface="AGaramondPro"/>
              </a:rPr>
              <a:t>The nine domains are: </a:t>
            </a:r>
            <a:endParaRPr lang="en-AU" dirty="0"/>
          </a:p>
          <a:p>
            <a:r>
              <a:rPr lang="en-AU" b="1" dirty="0">
                <a:solidFill>
                  <a:srgbClr val="7F7F7F"/>
                </a:solidFill>
                <a:latin typeface="AGaramondPro"/>
              </a:rPr>
              <a:t>1</a:t>
            </a:r>
            <a:r>
              <a:rPr lang="en-AU" sz="1800" b="1" dirty="0">
                <a:solidFill>
                  <a:srgbClr val="7F7F7F"/>
                </a:solidFill>
                <a:effectLst/>
                <a:latin typeface="AGaramondPro"/>
              </a:rPr>
              <a:t>  </a:t>
            </a:r>
            <a:r>
              <a:rPr lang="en-AU" sz="1800" dirty="0">
                <a:effectLst/>
                <a:latin typeface="AGaramondPro"/>
              </a:rPr>
              <a:t>feeling understood and supported by health care providers; </a:t>
            </a:r>
            <a:r>
              <a:rPr lang="en-AU" sz="1800" b="1" dirty="0">
                <a:solidFill>
                  <a:srgbClr val="7F7F7F"/>
                </a:solidFill>
                <a:effectLst/>
                <a:latin typeface="AGaramondPro"/>
              </a:rPr>
              <a:t>2  </a:t>
            </a:r>
            <a:r>
              <a:rPr lang="en-AU" sz="1800" dirty="0">
                <a:effectLst/>
                <a:latin typeface="AGaramondPro"/>
              </a:rPr>
              <a:t>having sufficient information to manage my health; </a:t>
            </a:r>
            <a:r>
              <a:rPr lang="en-AU" sz="1800" b="1" dirty="0">
                <a:solidFill>
                  <a:srgbClr val="7F7F7F"/>
                </a:solidFill>
                <a:effectLst/>
                <a:latin typeface="AGaramondPro"/>
              </a:rPr>
              <a:t>3  </a:t>
            </a:r>
            <a:r>
              <a:rPr lang="en-AU" sz="1800" dirty="0">
                <a:effectLst/>
                <a:latin typeface="AGaramondPro"/>
              </a:rPr>
              <a:t>actively managing my health; </a:t>
            </a:r>
            <a:endParaRPr lang="en-AU" dirty="0"/>
          </a:p>
          <a:p>
            <a:r>
              <a:rPr lang="en-AU" sz="1800" b="1" dirty="0">
                <a:solidFill>
                  <a:srgbClr val="7F7F7F"/>
                </a:solidFill>
                <a:effectLst/>
                <a:latin typeface="AGaramondPro"/>
              </a:rPr>
              <a:t>4  </a:t>
            </a:r>
            <a:r>
              <a:rPr lang="en-AU" sz="1800" dirty="0">
                <a:effectLst/>
                <a:latin typeface="AGaramondPro"/>
              </a:rPr>
              <a:t>social support for health; </a:t>
            </a:r>
            <a:endParaRPr lang="en-AU" dirty="0">
              <a:effectLst/>
            </a:endParaRPr>
          </a:p>
          <a:p>
            <a:r>
              <a:rPr lang="en-AU" sz="1800" b="1" dirty="0">
                <a:solidFill>
                  <a:srgbClr val="7F7F7F"/>
                </a:solidFill>
                <a:effectLst/>
                <a:latin typeface="AGaramondPro"/>
              </a:rPr>
              <a:t>5  </a:t>
            </a:r>
            <a:r>
              <a:rPr lang="en-AU" sz="1800" dirty="0">
                <a:effectLst/>
                <a:latin typeface="AGaramondPro"/>
              </a:rPr>
              <a:t>appraisal of health information; </a:t>
            </a:r>
            <a:endParaRPr lang="en-AU" dirty="0">
              <a:effectLst/>
            </a:endParaRPr>
          </a:p>
          <a:p>
            <a:r>
              <a:rPr lang="en-AU" sz="1800" b="1" dirty="0">
                <a:solidFill>
                  <a:srgbClr val="7F7F7F"/>
                </a:solidFill>
                <a:effectLst/>
                <a:latin typeface="AGaramondPro"/>
              </a:rPr>
              <a:t>6  </a:t>
            </a:r>
            <a:r>
              <a:rPr lang="en-AU" sz="1800" dirty="0">
                <a:effectLst/>
                <a:latin typeface="AGaramondPro"/>
              </a:rPr>
              <a:t>ability to actively engage with health care providers; </a:t>
            </a:r>
            <a:endParaRPr lang="en-AU" dirty="0">
              <a:effectLst/>
            </a:endParaRPr>
          </a:p>
          <a:p>
            <a:r>
              <a:rPr lang="en-AU" sz="1800" b="1" dirty="0">
                <a:solidFill>
                  <a:srgbClr val="7F7F7F"/>
                </a:solidFill>
                <a:effectLst/>
                <a:latin typeface="AGaramondPro"/>
              </a:rPr>
              <a:t>7  </a:t>
            </a:r>
            <a:r>
              <a:rPr lang="en-AU" sz="1800" dirty="0">
                <a:effectLst/>
                <a:latin typeface="AGaramondPro"/>
              </a:rPr>
              <a:t>navigating the health care system; </a:t>
            </a:r>
            <a:endParaRPr lang="en-AU" dirty="0">
              <a:effectLst/>
            </a:endParaRPr>
          </a:p>
          <a:p>
            <a:r>
              <a:rPr lang="en-AU" sz="1800" b="1" dirty="0">
                <a:solidFill>
                  <a:srgbClr val="7F7F7F"/>
                </a:solidFill>
                <a:effectLst/>
                <a:latin typeface="AGaramondPro"/>
              </a:rPr>
              <a:t>8  </a:t>
            </a:r>
            <a:r>
              <a:rPr lang="en-AU" sz="1800" dirty="0">
                <a:effectLst/>
                <a:latin typeface="AGaramondPro"/>
              </a:rPr>
              <a:t>ability to find good health information; </a:t>
            </a:r>
            <a:endParaRPr lang="en-AU" dirty="0">
              <a:effectLst/>
            </a:endParaRPr>
          </a:p>
          <a:p>
            <a:r>
              <a:rPr lang="en-AU" sz="1800" b="1" dirty="0">
                <a:solidFill>
                  <a:srgbClr val="7F7F7F"/>
                </a:solidFill>
                <a:effectLst/>
                <a:latin typeface="AGaramondPro"/>
              </a:rPr>
              <a:t>9  </a:t>
            </a:r>
            <a:r>
              <a:rPr lang="en-AU" sz="1800" dirty="0">
                <a:effectLst/>
                <a:latin typeface="AGaramondPro"/>
              </a:rPr>
              <a:t>understand health information well enough to know what to do. </a:t>
            </a:r>
            <a:endParaRPr lang="en-AU" dirty="0">
              <a:effectLst/>
            </a:endParaRPr>
          </a:p>
        </p:txBody>
      </p:sp>
    </p:spTree>
    <p:extLst>
      <p:ext uri="{BB962C8B-B14F-4D97-AF65-F5344CB8AC3E}">
        <p14:creationId xmlns:p14="http://schemas.microsoft.com/office/powerpoint/2010/main" val="368376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4411961" cy="3600986"/>
          </a:xfrm>
          <a:prstGeom prst="rect">
            <a:avLst/>
          </a:prstGeom>
        </p:spPr>
        <p:txBody>
          <a:bodyPr wrap="square" numCol="1">
            <a:spAutoFit/>
          </a:bodyPr>
          <a:lstStyle/>
          <a:p>
            <a:r>
              <a:rPr lang="en-AU" sz="2400" dirty="0">
                <a:solidFill>
                  <a:srgbClr val="0069A3"/>
                </a:solidFill>
                <a:latin typeface="+mj-lt"/>
              </a:rPr>
              <a:t>Socio-cultural factors associated with low health literacy</a:t>
            </a:r>
          </a:p>
          <a:p>
            <a:r>
              <a:rPr lang="en-AU" dirty="0"/>
              <a:t>There are several social and cultural factors associated with health literacy</a:t>
            </a:r>
          </a:p>
          <a:p>
            <a:pPr marL="285750" indent="-285750">
              <a:buFontTx/>
              <a:buChar char="-"/>
            </a:pPr>
            <a:r>
              <a:rPr lang="en-AU" dirty="0"/>
              <a:t>Age</a:t>
            </a:r>
          </a:p>
          <a:p>
            <a:pPr marL="285750" indent="-285750">
              <a:buFontTx/>
              <a:buChar char="-"/>
            </a:pPr>
            <a:r>
              <a:rPr lang="en-AU" dirty="0"/>
              <a:t>Education</a:t>
            </a:r>
          </a:p>
          <a:p>
            <a:pPr marL="285750" indent="-285750">
              <a:buFontTx/>
              <a:buChar char="-"/>
            </a:pPr>
            <a:r>
              <a:rPr lang="en-AU" dirty="0"/>
              <a:t>Income</a:t>
            </a:r>
          </a:p>
          <a:p>
            <a:pPr marL="285750" indent="-285750">
              <a:buFontTx/>
              <a:buChar char="-"/>
            </a:pPr>
            <a:r>
              <a:rPr lang="en-AU" dirty="0"/>
              <a:t>Self-assessed health status</a:t>
            </a:r>
          </a:p>
          <a:p>
            <a:pPr marL="285750" indent="-285750">
              <a:buFontTx/>
              <a:buChar char="-"/>
            </a:pPr>
            <a:r>
              <a:rPr lang="en-AU" dirty="0"/>
              <a:t>Employment status</a:t>
            </a:r>
          </a:p>
          <a:p>
            <a:pPr marL="285750" indent="-285750">
              <a:buFontTx/>
              <a:buChar char="-"/>
            </a:pPr>
            <a:r>
              <a:rPr lang="en-AU" dirty="0"/>
              <a:t>Occupation</a:t>
            </a:r>
          </a:p>
          <a:p>
            <a:pPr marL="285750" indent="-285750">
              <a:buFontTx/>
              <a:buChar char="-"/>
            </a:pPr>
            <a:r>
              <a:rPr lang="en-AU" dirty="0"/>
              <a:t>Being born overseas</a:t>
            </a:r>
          </a:p>
          <a:p>
            <a:pPr marL="285750" indent="-285750">
              <a:buFontTx/>
              <a:buChar char="-"/>
            </a:pPr>
            <a:r>
              <a:rPr lang="en-AU" dirty="0"/>
              <a:t>Birth language</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
        <p:nvSpPr>
          <p:cNvPr id="4" name="TextBox 3">
            <a:extLst>
              <a:ext uri="{FF2B5EF4-FFF2-40B4-BE49-F238E27FC236}">
                <a16:creationId xmlns:a16="http://schemas.microsoft.com/office/drawing/2014/main" id="{0C21144C-2A14-3F6D-27FE-34682DA7AF4D}"/>
              </a:ext>
            </a:extLst>
          </p:cNvPr>
          <p:cNvSpPr txBox="1"/>
          <p:nvPr/>
        </p:nvSpPr>
        <p:spPr>
          <a:xfrm>
            <a:off x="5752214" y="1598436"/>
            <a:ext cx="5092996" cy="3693319"/>
          </a:xfrm>
          <a:prstGeom prst="rect">
            <a:avLst/>
          </a:prstGeom>
          <a:noFill/>
        </p:spPr>
        <p:txBody>
          <a:bodyPr wrap="square">
            <a:spAutoFit/>
          </a:bodyPr>
          <a:lstStyle/>
          <a:p>
            <a:r>
              <a:rPr lang="en-AU" dirty="0"/>
              <a:t>Relatively few health professionals are aware that rates of health literacy vary with age, or they may assume that young or old adults are well informed about health matters.</a:t>
            </a:r>
          </a:p>
          <a:p>
            <a:endParaRPr lang="en-AU" dirty="0"/>
          </a:p>
          <a:p>
            <a:r>
              <a:rPr lang="en-AU" dirty="0"/>
              <a:t>A study showed that around two-thirds of males and females aged 15–19 had inadequate or low health literacy. </a:t>
            </a:r>
          </a:p>
          <a:p>
            <a:endParaRPr lang="en-AU" dirty="0"/>
          </a:p>
          <a:p>
            <a:r>
              <a:rPr lang="en-AU" dirty="0"/>
              <a:t>The proportion of people with low health literacy decreased to around half of all people aged 20–49, before increasing again in older age groups. </a:t>
            </a:r>
          </a:p>
          <a:p>
            <a:pPr marL="285750" indent="-285750">
              <a:buFontTx/>
              <a:buChar char="-"/>
            </a:pPr>
            <a:endParaRPr lang="en-AU" dirty="0"/>
          </a:p>
        </p:txBody>
      </p:sp>
    </p:spTree>
    <p:extLst>
      <p:ext uri="{BB962C8B-B14F-4D97-AF65-F5344CB8AC3E}">
        <p14:creationId xmlns:p14="http://schemas.microsoft.com/office/powerpoint/2010/main" val="330483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34FEB-CDF6-CA49-8D33-187E52D8C1B4}"/>
              </a:ext>
            </a:extLst>
          </p:cNvPr>
          <p:cNvSpPr/>
          <p:nvPr/>
        </p:nvSpPr>
        <p:spPr>
          <a:xfrm>
            <a:off x="564076" y="1598436"/>
            <a:ext cx="4645877" cy="3323987"/>
          </a:xfrm>
          <a:prstGeom prst="rect">
            <a:avLst/>
          </a:prstGeom>
        </p:spPr>
        <p:txBody>
          <a:bodyPr wrap="square" numCol="1">
            <a:spAutoFit/>
          </a:bodyPr>
          <a:lstStyle/>
          <a:p>
            <a:r>
              <a:rPr lang="en-AU" sz="2400" dirty="0">
                <a:solidFill>
                  <a:srgbClr val="0069A3"/>
                </a:solidFill>
                <a:latin typeface="+mj-lt"/>
              </a:rPr>
              <a:t>Socio-cultural factors associated with high health literacy</a:t>
            </a:r>
          </a:p>
          <a:p>
            <a:r>
              <a:rPr lang="en-AU" dirty="0"/>
              <a:t>The relationship between education and health is well documented. People who complete higher levels of education are more likely to have higher rates of adequate health literacy.</a:t>
            </a:r>
          </a:p>
          <a:p>
            <a:endParaRPr lang="en-AU" dirty="0"/>
          </a:p>
          <a:p>
            <a:r>
              <a:rPr lang="en-AU" dirty="0"/>
              <a:t>Around 75% of people with a bachelor’s degree or higher have adequate to good health literacy compared with only 16% of people who finished their education at Year 10 . </a:t>
            </a:r>
          </a:p>
        </p:txBody>
      </p:sp>
      <p:sp>
        <p:nvSpPr>
          <p:cNvPr id="7" name="Rectangle 6">
            <a:extLst>
              <a:ext uri="{FF2B5EF4-FFF2-40B4-BE49-F238E27FC236}">
                <a16:creationId xmlns:a16="http://schemas.microsoft.com/office/drawing/2014/main" id="{9838FD37-D5FC-8BAC-8524-DCB54144048F}"/>
              </a:ext>
            </a:extLst>
          </p:cNvPr>
          <p:cNvSpPr/>
          <p:nvPr/>
        </p:nvSpPr>
        <p:spPr>
          <a:xfrm>
            <a:off x="564077" y="488307"/>
            <a:ext cx="11397767" cy="400110"/>
          </a:xfrm>
          <a:prstGeom prst="rect">
            <a:avLst/>
          </a:prstGeom>
        </p:spPr>
        <p:txBody>
          <a:bodyPr wrap="square">
            <a:spAutoFit/>
          </a:bodyPr>
          <a:lstStyle/>
          <a:p>
            <a:r>
              <a:rPr lang="en-AU" sz="2000" dirty="0">
                <a:latin typeface="Arial" panose="020B0604020202020204" pitchFamily="34" charset="0"/>
                <a:cs typeface="Times New Roman" panose="02020603050405020304" pitchFamily="18" charset="0"/>
              </a:rPr>
              <a:t>CHAPTER 15 – </a:t>
            </a:r>
            <a:r>
              <a:rPr lang="en-AU" sz="2000" cap="all" dirty="0">
                <a:latin typeface="Arial" panose="020B0604020202020204" pitchFamily="34" charset="0"/>
                <a:cs typeface="Times New Roman" panose="02020603050405020304" pitchFamily="18" charset="0"/>
              </a:rPr>
              <a:t>health literacy</a:t>
            </a:r>
          </a:p>
        </p:txBody>
      </p:sp>
      <p:sp>
        <p:nvSpPr>
          <p:cNvPr id="4" name="TextBox 3">
            <a:extLst>
              <a:ext uri="{FF2B5EF4-FFF2-40B4-BE49-F238E27FC236}">
                <a16:creationId xmlns:a16="http://schemas.microsoft.com/office/drawing/2014/main" id="{0C21144C-2A14-3F6D-27FE-34682DA7AF4D}"/>
              </a:ext>
            </a:extLst>
          </p:cNvPr>
          <p:cNvSpPr txBox="1"/>
          <p:nvPr/>
        </p:nvSpPr>
        <p:spPr>
          <a:xfrm>
            <a:off x="6262960" y="1536174"/>
            <a:ext cx="5092996" cy="3785652"/>
          </a:xfrm>
          <a:prstGeom prst="rect">
            <a:avLst/>
          </a:prstGeom>
          <a:noFill/>
        </p:spPr>
        <p:txBody>
          <a:bodyPr wrap="square">
            <a:spAutoFit/>
          </a:bodyPr>
          <a:lstStyle/>
          <a:p>
            <a:r>
              <a:rPr lang="en-AU" sz="2400" dirty="0">
                <a:solidFill>
                  <a:srgbClr val="0069A3"/>
                </a:solidFill>
                <a:latin typeface="+mj-lt"/>
              </a:rPr>
              <a:t>Reflection time</a:t>
            </a:r>
          </a:p>
          <a:p>
            <a:r>
              <a:rPr lang="en-AU" dirty="0"/>
              <a:t>Think about when you began your program of study to become a health professional. What terms were new to you? </a:t>
            </a:r>
          </a:p>
          <a:p>
            <a:endParaRPr lang="en-AU" dirty="0"/>
          </a:p>
          <a:p>
            <a:r>
              <a:rPr lang="en-AU" dirty="0"/>
              <a:t>How did your classes help you to better understand and remember these medical/scientific terms or concepts?</a:t>
            </a:r>
          </a:p>
          <a:p>
            <a:br>
              <a:rPr lang="en-AU" dirty="0"/>
            </a:br>
            <a:r>
              <a:rPr lang="en-AU" dirty="0"/>
              <a:t>What learning strategies have you employed to increase your health literacy levels? </a:t>
            </a:r>
          </a:p>
          <a:p>
            <a:endParaRPr lang="en-AU" dirty="0"/>
          </a:p>
          <a:p>
            <a:pPr marL="285750" indent="-285750">
              <a:buFontTx/>
              <a:buChar char="-"/>
            </a:pPr>
            <a:endParaRPr lang="en-AU" dirty="0"/>
          </a:p>
        </p:txBody>
      </p:sp>
    </p:spTree>
    <p:extLst>
      <p:ext uri="{BB962C8B-B14F-4D97-AF65-F5344CB8AC3E}">
        <p14:creationId xmlns:p14="http://schemas.microsoft.com/office/powerpoint/2010/main" val="438410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8" ma:contentTypeDescription="Create a new document." ma:contentTypeScope="" ma:versionID="3abcb5c7df33d7a27035683489a7e0ba">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6bf9d902fde373f273e3d6a257bc0ec4"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659d18c-911b-4461-9f29-2e839d503b97}" ma:internalName="TaxCatchAll" ma:showField="CatchAllData" ma:web="86c803ff-60ea-4821-8561-49a30c846f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6c803ff-60ea-4821-8561-49a30c846f16" xsi:nil="true"/>
    <lcf76f155ced4ddcb4097134ff3c332f xmlns="23021986-1927-41b2-ad02-75262291dab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FAB590-F906-498E-8B1E-612682BAEED2}"/>
</file>

<file path=customXml/itemProps2.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3471</TotalTime>
  <Words>2482</Words>
  <Application>Microsoft Macintosh PowerPoint</Application>
  <PresentationFormat>Widescreen</PresentationFormat>
  <Paragraphs>198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AGaramondPro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Florin Oprescu</cp:lastModifiedBy>
  <cp:revision>102</cp:revision>
  <dcterms:created xsi:type="dcterms:W3CDTF">2021-09-22T01:16:22Z</dcterms:created>
  <dcterms:modified xsi:type="dcterms:W3CDTF">2022-07-21T10:35:00Z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