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15"/>
  </p:notesMasterIdLst>
  <p:handoutMasterIdLst>
    <p:handoutMasterId r:id="rId16"/>
  </p:handoutMasterIdLst>
  <p:sldIdLst>
    <p:sldId id="297" r:id="rId6"/>
    <p:sldId id="278" r:id="rId7"/>
    <p:sldId id="298" r:id="rId8"/>
    <p:sldId id="301" r:id="rId9"/>
    <p:sldId id="302" r:id="rId10"/>
    <p:sldId id="303" r:id="rId11"/>
    <p:sldId id="304" r:id="rId12"/>
    <p:sldId id="29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appane Sahayaraj" initials="MS" lastIdx="1" clrIdx="0">
    <p:extLst>
      <p:ext uri="{19B8F6BF-5375-455C-9EA6-DF929625EA0E}">
        <p15:presenceInfo xmlns:p15="http://schemas.microsoft.com/office/powerpoint/2012/main" userId="215a9fcd382ec2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1A47"/>
    <a:srgbClr val="014478"/>
    <a:srgbClr val="001B47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395" autoAdjust="0"/>
  </p:normalViewPr>
  <p:slideViewPr>
    <p:cSldViewPr snapToGrid="0" snapToObjects="1">
      <p:cViewPr varScale="1">
        <p:scale>
          <a:sx n="65" d="100"/>
          <a:sy n="65" d="100"/>
        </p:scale>
        <p:origin x="72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5" y="586409"/>
            <a:ext cx="11317356" cy="981134"/>
          </a:xfrm>
        </p:spPr>
        <p:txBody>
          <a:bodyPr>
            <a:normAutofit fontScale="90000"/>
          </a:bodyPr>
          <a:lstStyle/>
          <a:p>
            <a:r>
              <a:rPr lang="en-US" dirty="0"/>
              <a:t>AS THE ROMANS DID</a:t>
            </a:r>
            <a:br>
              <a:rPr lang="en-US" dirty="0"/>
            </a:br>
            <a:r>
              <a:rPr lang="en-US" sz="3100" dirty="0"/>
              <a:t>A Sourcebook in Roman Social History</a:t>
            </a:r>
            <a:endParaRPr lang="en-US" sz="3100" b="1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" y="1589694"/>
            <a:ext cx="12192000" cy="3553806"/>
          </a:xfrm>
        </p:spPr>
        <p:txBody>
          <a:bodyPr/>
          <a:lstStyle/>
          <a:p>
            <a:r>
              <a:rPr lang="en-US" dirty="0"/>
              <a:t>by Jo-Ann Shelton and Pauline </a:t>
            </a:r>
            <a:r>
              <a:rPr lang="en-US" dirty="0" err="1"/>
              <a:t>Ripat</a:t>
            </a:r>
            <a:endParaRPr lang="en-US" dirty="0"/>
          </a:p>
        </p:txBody>
      </p:sp>
      <p:pic>
        <p:nvPicPr>
          <p:cNvPr id="7" name="Picture 6" title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  <p:pic>
        <p:nvPicPr>
          <p:cNvPr id="3" name="Picture 2" title="Cov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44" y="2135537"/>
            <a:ext cx="2976711" cy="424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Figure 1 The House of the Surgeon, Pompeii:</a:t>
            </a:r>
          </a:p>
        </p:txBody>
      </p:sp>
      <p:pic>
        <p:nvPicPr>
          <p:cNvPr id="3" name="Picture 2" descr="A plan show Vestibulum; fauces; atrium; impluvium; ala; cubiculum; &#10;tablinum; triclinium; portico; garden; shops; shop with loft above; &#10;peristyle; oecus; stable; kitchen; storeroom; baker’s shop; bakery; &#10;oven; and apartments near each other. " title="Figure 1 The House of the Surgeon, Pompeii:">
            <a:extLst>
              <a:ext uri="{FF2B5EF4-FFF2-40B4-BE49-F238E27FC236}">
                <a16:creationId xmlns:a16="http://schemas.microsoft.com/office/drawing/2014/main" id="{1437D90B-C3A7-4912-A05B-5F94F0FA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982" y="493517"/>
            <a:ext cx="2798037" cy="58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Figure 2 The House of </a:t>
            </a:r>
            <a:r>
              <a:rPr lang="en-US" dirty="0" err="1"/>
              <a:t>Pansa</a:t>
            </a:r>
            <a:r>
              <a:rPr lang="en-US" dirty="0"/>
              <a:t>, Pompeii:</a:t>
            </a:r>
          </a:p>
        </p:txBody>
      </p:sp>
      <p:pic>
        <p:nvPicPr>
          <p:cNvPr id="3" name="Picture 2" descr="A plan show Vestibulum; fauces; atrium; impluvium; ala; cubiculum; &#10;tablinum; triclinium; portico; garden; shops; shop with loft above; &#10;peristyle; oecus; stable; kitchen; storeroom; baker’s shop; bakery; &#10;oven; and apartments near each other. " title="Figure 2 The House of Pansa, Pompeii:">
            <a:extLst>
              <a:ext uri="{FF2B5EF4-FFF2-40B4-BE49-F238E27FC236}">
                <a16:creationId xmlns:a16="http://schemas.microsoft.com/office/drawing/2014/main" id="{C7E0102E-16DA-40C3-9EB4-CB59F105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28" y="476770"/>
            <a:ext cx="3633144" cy="59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Image 4.1 House of </a:t>
            </a:r>
            <a:r>
              <a:rPr lang="en-US" dirty="0" err="1"/>
              <a:t>Paquius</a:t>
            </a:r>
            <a:r>
              <a:rPr lang="en-US" dirty="0"/>
              <a:t> </a:t>
            </a:r>
            <a:r>
              <a:rPr lang="en-US" dirty="0" err="1"/>
              <a:t>Proculus</a:t>
            </a:r>
            <a:r>
              <a:rPr lang="en-US" dirty="0"/>
              <a:t>, Pompeii:</a:t>
            </a:r>
          </a:p>
        </p:txBody>
      </p:sp>
      <p:pic>
        <p:nvPicPr>
          <p:cNvPr id="3" name="Picture 2" descr="The atrium has a big rectangular compluvium at the top of one wall. At &#10;the back are 4 pillars behind which is a garden. " title="Image 4.1 House of Paquius Proculus, Pompeii:">
            <a:extLst>
              <a:ext uri="{FF2B5EF4-FFF2-40B4-BE49-F238E27FC236}">
                <a16:creationId xmlns:a16="http://schemas.microsoft.com/office/drawing/2014/main" id="{60EB4A43-BEF9-41FC-A2B4-281BA30B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15" y="588892"/>
            <a:ext cx="8344170" cy="56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Image 4.2 The Trellis House, Herculaneum:</a:t>
            </a:r>
          </a:p>
        </p:txBody>
      </p:sp>
      <p:pic>
        <p:nvPicPr>
          <p:cNvPr id="3" name="Picture 2" descr="A two-storey building with pillars in the basement is shown. " title="Image 4.2 The Trellis House, Herculaneum:">
            <a:extLst>
              <a:ext uri="{FF2B5EF4-FFF2-40B4-BE49-F238E27FC236}">
                <a16:creationId xmlns:a16="http://schemas.microsoft.com/office/drawing/2014/main" id="{A9DC6D34-E032-4E6F-B28D-E5FEC9484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85" y="478333"/>
            <a:ext cx="4481430" cy="59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Image 4.3 Artist’s Rendition of a Roman </a:t>
            </a:r>
            <a:r>
              <a:rPr lang="en-US" i="1" dirty="0"/>
              <a:t>Insula</a:t>
            </a:r>
            <a:r>
              <a:rPr lang="en-US" dirty="0"/>
              <a:t>:</a:t>
            </a:r>
          </a:p>
        </p:txBody>
      </p:sp>
      <p:pic>
        <p:nvPicPr>
          <p:cNvPr id="3" name="Picture 2" descr="A Roman insula with many shops in the basement and many rooms in &#10;the other floors with beds is shown. " title="Image 4.3 Artist’s Rendition of a Roman Insula:">
            <a:extLst>
              <a:ext uri="{FF2B5EF4-FFF2-40B4-BE49-F238E27FC236}">
                <a16:creationId xmlns:a16="http://schemas.microsoft.com/office/drawing/2014/main" id="{C7E43101-A68C-47A5-AE1E-94C9AFF1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15" y="647611"/>
            <a:ext cx="8344170" cy="55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4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Image 4.4 Street Scene with the Insula </a:t>
            </a:r>
            <a:r>
              <a:rPr lang="en-US" dirty="0" err="1"/>
              <a:t>Orientalis</a:t>
            </a:r>
            <a:r>
              <a:rPr lang="en-US" dirty="0"/>
              <a:t> on the </a:t>
            </a:r>
            <a:r>
              <a:rPr lang="en-US" dirty="0" err="1"/>
              <a:t>Decumanus</a:t>
            </a:r>
            <a:r>
              <a:rPr lang="en-US" dirty="0"/>
              <a:t> Maximus, Herculaneum:</a:t>
            </a:r>
          </a:p>
        </p:txBody>
      </p:sp>
      <p:pic>
        <p:nvPicPr>
          <p:cNvPr id="3" name="Picture 2" descr="Insula Orientalis with broken rooms and walls is shown on the street. " title="Image 4.4 Street Scene with the Insula Orientalis on the Decumanus Maximus, Herculaneum:">
            <a:extLst>
              <a:ext uri="{FF2B5EF4-FFF2-40B4-BE49-F238E27FC236}">
                <a16:creationId xmlns:a16="http://schemas.microsoft.com/office/drawing/2014/main" id="{5527FE12-E7B5-481C-B6D1-E3FEC16B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23" y="675149"/>
            <a:ext cx="8261554" cy="55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Figure 3 Plan of a Farm Villa, </a:t>
            </a:r>
            <a:r>
              <a:rPr lang="en-US" dirty="0" err="1"/>
              <a:t>Boscoreale</a:t>
            </a:r>
            <a:r>
              <a:rPr lang="en-US" dirty="0"/>
              <a:t>:</a:t>
            </a:r>
          </a:p>
        </p:txBody>
      </p:sp>
      <p:pic>
        <p:nvPicPr>
          <p:cNvPr id="3" name="Picture 2" descr="A farm villa has dining room, bakery, bedroom, furnace rooms, baths,&#10;kitchen, toilets, stable, farmyard, Wine Presses, Open Court for &#10;fermenting wine, barn, olive press, olive crusher, and threshing &#10;floor. " title="Figure 3 Plan of a Farm Villa, Boscoreale:">
            <a:extLst>
              <a:ext uri="{FF2B5EF4-FFF2-40B4-BE49-F238E27FC236}">
                <a16:creationId xmlns:a16="http://schemas.microsoft.com/office/drawing/2014/main" id="{83B225B2-194D-40AC-9654-4247B406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67" y="484142"/>
            <a:ext cx="2898466" cy="58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6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6E0A-46F7-47B5-BF15-6A1C34E8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"/>
            <a:ext cx="12192000" cy="369332"/>
          </a:xfrm>
        </p:spPr>
        <p:txBody>
          <a:bodyPr/>
          <a:lstStyle/>
          <a:p>
            <a:r>
              <a:rPr lang="en-US" dirty="0"/>
              <a:t>Figure 4 Reconstructed Plan of Pliny’s Villa, </a:t>
            </a:r>
            <a:r>
              <a:rPr lang="en-US" dirty="0" err="1"/>
              <a:t>Laurentum</a:t>
            </a:r>
            <a:endParaRPr lang="en-US" dirty="0"/>
          </a:p>
        </p:txBody>
      </p:sp>
      <p:pic>
        <p:nvPicPr>
          <p:cNvPr id="3" name="Picture 2" descr="The different rooms are Vestibule; atrium; D-shaped porticoes; courtyard;  inner courtyard; dining room; large cubiculum; smaller cubiculum; sunning, exercise area; cubiculum with apse; heating corridor; bedroom;  rooms for slaves; elegant cubiculum; banquet room; antechamber; cubiculum; antechamber; cubiculum; cold room; bath oil room; furnace  room; corridor small hot room; small warm room; pool; ball court; tower  area; banquet room; second floor of first tower; dining room first floor  of second tower; garden; promenade; vineyard; dining area; small  apartments; mall apartment; herb garden; cryptoporticus; terrace; sun room; cubiculum; alcove; bedroom; heating room; small room and antechamber." title="Figure 4 Reconstructed Plan of Pliny’s Villa, Laurentum">
            <a:extLst>
              <a:ext uri="{FF2B5EF4-FFF2-40B4-BE49-F238E27FC236}">
                <a16:creationId xmlns:a16="http://schemas.microsoft.com/office/drawing/2014/main" id="{AA169B87-0086-4859-933E-D3F24CA3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714" y="472694"/>
            <a:ext cx="5422573" cy="59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3350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0 (TH).pptx" id="{F2E09951-9F62-46AC-ADB5-6800DB9C73A8}" vid="{7309D0D7-CE15-4349-8FBC-20083FC55B9B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0 (TH).pptx" id="{F2E09951-9F62-46AC-ADB5-6800DB9C73A8}" vid="{B3C02E53-441A-4B4C-8A79-43D4B20A18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56919D-3723-464B-9967-427A087CBD61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d39d560-5c7d-4158-98a0-f420f8fdebce"/>
    <ds:schemaRef ds:uri="a6c716b4-9090-4de7-aadc-2aa5f812ad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3.0 (TH)</Template>
  <TotalTime>235</TotalTime>
  <Words>97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Text Content Templates</vt:lpstr>
      <vt:lpstr>Figure-Only Templates</vt:lpstr>
      <vt:lpstr>AS THE ROMANS DID A Sourcebook in Roman Social History</vt:lpstr>
      <vt:lpstr>Figure 1 The House of the Surgeon, Pompeii:</vt:lpstr>
      <vt:lpstr>Figure 2 The House of Pansa, Pompeii:</vt:lpstr>
      <vt:lpstr>Image 4.1 House of Paquius Proculus, Pompeii:</vt:lpstr>
      <vt:lpstr>Image 4.2 The Trellis House, Herculaneum:</vt:lpstr>
      <vt:lpstr>Image 4.3 Artist’s Rendition of a Roman Insula:</vt:lpstr>
      <vt:lpstr>Image 4.4 Street Scene with the Insula Orientalis on the Decumanus Maximus, Herculaneum:</vt:lpstr>
      <vt:lpstr>Figure 3 Plan of a Farm Villa, Boscoreale:</vt:lpstr>
      <vt:lpstr>Figure 4 Reconstructed Plan of Pliny’s Villa, Laurentum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Interplay: The Process of Interpersonal Communication</dc:title>
  <dc:creator>Madhan</dc:creator>
  <cp:lastModifiedBy>Maleappane Sahayaraj</cp:lastModifiedBy>
  <cp:revision>50</cp:revision>
  <dcterms:created xsi:type="dcterms:W3CDTF">2021-08-06T07:29:57Z</dcterms:created>
  <dcterms:modified xsi:type="dcterms:W3CDTF">2022-07-13T05:18:02Z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