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77" r:id="rId5"/>
    <p:sldMasterId id="2147483675" r:id="rId6"/>
  </p:sldMasterIdLst>
  <p:notesMasterIdLst>
    <p:notesMasterId r:id="rId58"/>
  </p:notesMasterIdLst>
  <p:handoutMasterIdLst>
    <p:handoutMasterId r:id="rId59"/>
  </p:handoutMasterIdLst>
  <p:sldIdLst>
    <p:sldId id="261" r:id="rId7"/>
    <p:sldId id="387" r:id="rId8"/>
    <p:sldId id="336" r:id="rId9"/>
    <p:sldId id="339" r:id="rId10"/>
    <p:sldId id="340" r:id="rId11"/>
    <p:sldId id="341" r:id="rId12"/>
    <p:sldId id="342" r:id="rId13"/>
    <p:sldId id="337" r:id="rId14"/>
    <p:sldId id="303" r:id="rId15"/>
    <p:sldId id="343" r:id="rId16"/>
    <p:sldId id="344" r:id="rId17"/>
    <p:sldId id="345" r:id="rId18"/>
    <p:sldId id="346" r:id="rId19"/>
    <p:sldId id="347" r:id="rId20"/>
    <p:sldId id="351" r:id="rId21"/>
    <p:sldId id="352" r:id="rId22"/>
    <p:sldId id="348" r:id="rId23"/>
    <p:sldId id="366" r:id="rId24"/>
    <p:sldId id="367" r:id="rId25"/>
    <p:sldId id="349" r:id="rId26"/>
    <p:sldId id="350" r:id="rId27"/>
    <p:sldId id="368" r:id="rId28"/>
    <p:sldId id="369" r:id="rId29"/>
    <p:sldId id="353" r:id="rId30"/>
    <p:sldId id="354" r:id="rId31"/>
    <p:sldId id="355" r:id="rId32"/>
    <p:sldId id="356" r:id="rId33"/>
    <p:sldId id="357" r:id="rId34"/>
    <p:sldId id="358" r:id="rId35"/>
    <p:sldId id="359" r:id="rId36"/>
    <p:sldId id="360" r:id="rId37"/>
    <p:sldId id="361" r:id="rId38"/>
    <p:sldId id="362" r:id="rId39"/>
    <p:sldId id="363" r:id="rId40"/>
    <p:sldId id="374" r:id="rId41"/>
    <p:sldId id="375" r:id="rId42"/>
    <p:sldId id="376" r:id="rId43"/>
    <p:sldId id="364" r:id="rId44"/>
    <p:sldId id="377" r:id="rId45"/>
    <p:sldId id="378" r:id="rId46"/>
    <p:sldId id="365" r:id="rId47"/>
    <p:sldId id="370" r:id="rId48"/>
    <p:sldId id="371" r:id="rId49"/>
    <p:sldId id="372" r:id="rId50"/>
    <p:sldId id="381" r:id="rId51"/>
    <p:sldId id="382" r:id="rId52"/>
    <p:sldId id="383" r:id="rId53"/>
    <p:sldId id="379" r:id="rId54"/>
    <p:sldId id="380" r:id="rId55"/>
    <p:sldId id="373" r:id="rId56"/>
    <p:sldId id="384"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eappane Sahayaraj" initials="MS" lastIdx="1" clrIdx="0">
    <p:extLst>
      <p:ext uri="{19B8F6BF-5375-455C-9EA6-DF929625EA0E}">
        <p15:presenceInfo xmlns:p15="http://schemas.microsoft.com/office/powerpoint/2012/main" userId="215a9fcd382ec2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47"/>
    <a:srgbClr val="001A47"/>
    <a:srgbClr val="014478"/>
    <a:srgbClr val="001B47"/>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4" autoAdjust="0"/>
    <p:restoredTop sz="81810" autoAdjust="0"/>
  </p:normalViewPr>
  <p:slideViewPr>
    <p:cSldViewPr snapToGrid="0" snapToObjects="1">
      <p:cViewPr varScale="1">
        <p:scale>
          <a:sx n="73" d="100"/>
          <a:sy n="73" d="100"/>
        </p:scale>
        <p:origin x="90" y="948"/>
      </p:cViewPr>
      <p:guideLst>
        <p:guide orient="horz" pos="2160"/>
        <p:guide pos="3817"/>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1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7/12/2022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7/12/2022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48627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12.4 </a:t>
            </a:r>
            <a:r>
              <a:rPr lang="en-US" sz="1800" b="1" i="0" u="none" strike="noStrike" baseline="0" dirty="0">
                <a:solidFill>
                  <a:srgbClr val="000000"/>
                </a:solidFill>
                <a:latin typeface="Barlow-SemiBold"/>
              </a:rPr>
              <a:t>An experimental test of </a:t>
            </a:r>
            <a:r>
              <a:rPr lang="en-IN" sz="1800" b="1" i="0" u="none" strike="noStrike" baseline="0" dirty="0">
                <a:solidFill>
                  <a:srgbClr val="000000"/>
                </a:solidFill>
                <a:latin typeface="Barlow-SemiBold"/>
              </a:rPr>
              <a:t>Darwin’s hypothesis that secondary </a:t>
            </a:r>
            <a:r>
              <a:rPr lang="en-US" sz="1800" b="1" i="0" u="none" strike="noStrike" baseline="0" dirty="0">
                <a:solidFill>
                  <a:srgbClr val="000000"/>
                </a:solidFill>
                <a:latin typeface="Barlow-SemiBold"/>
              </a:rPr>
              <a:t>sexual traits increase mating success. </a:t>
            </a:r>
            <a:r>
              <a:rPr lang="en-IN" sz="1800" b="0" i="0" u="none" strike="noStrike" baseline="0" dirty="0">
                <a:solidFill>
                  <a:srgbClr val="000000"/>
                </a:solidFill>
                <a:latin typeface="Barlow-Regular"/>
              </a:rPr>
              <a:t>Male long-tailed widowbirds (</a:t>
            </a:r>
            <a:r>
              <a:rPr lang="en-IN" sz="1800" b="0" i="1" u="none" strike="noStrike" baseline="0" dirty="0" err="1">
                <a:solidFill>
                  <a:srgbClr val="000000"/>
                </a:solidFill>
                <a:latin typeface="Barlow-Italic"/>
              </a:rPr>
              <a:t>Euplectes</a:t>
            </a:r>
            <a:r>
              <a:rPr lang="en-IN" sz="1800" b="0" i="1" u="none" strike="noStrike" baseline="0" dirty="0">
                <a:solidFill>
                  <a:srgbClr val="000000"/>
                </a:solidFill>
                <a:latin typeface="Barlow-Italic"/>
              </a:rPr>
              <a:t> </a:t>
            </a:r>
            <a:r>
              <a:rPr lang="en-IN" sz="1800" b="0" i="1" u="none" strike="noStrike" baseline="0" dirty="0" err="1">
                <a:solidFill>
                  <a:srgbClr val="000000"/>
                </a:solidFill>
                <a:latin typeface="Barlow-Italic"/>
              </a:rPr>
              <a:t>progne</a:t>
            </a:r>
            <a:r>
              <a:rPr lang="en-IN" sz="1800" b="0" i="0" u="none" strike="noStrike" baseline="0" dirty="0">
                <a:solidFill>
                  <a:srgbClr val="000000"/>
                </a:solidFill>
                <a:latin typeface="Barlow-Regular"/>
              </a:rPr>
              <a:t>) with experimentally elongated </a:t>
            </a:r>
            <a:r>
              <a:rPr lang="en-US" sz="1800" b="0" i="0" u="none" strike="noStrike" baseline="0" dirty="0">
                <a:solidFill>
                  <a:srgbClr val="000000"/>
                </a:solidFill>
                <a:latin typeface="Barlow-Regular"/>
              </a:rPr>
              <a:t>feathers are more attractive to females. (After M. Andersson. 1982. </a:t>
            </a:r>
            <a:r>
              <a:rPr lang="en-US" sz="1800" b="0" i="1" u="none" strike="noStrike" baseline="0" dirty="0">
                <a:solidFill>
                  <a:srgbClr val="000000"/>
                </a:solidFill>
                <a:latin typeface="Barlow-Italic"/>
              </a:rPr>
              <a:t>Nature </a:t>
            </a:r>
            <a:r>
              <a:rPr lang="en-US" sz="1800" b="0" i="0" u="none" strike="noStrike" baseline="0" dirty="0">
                <a:solidFill>
                  <a:srgbClr val="000000"/>
                </a:solidFill>
                <a:latin typeface="Barlow-Regular"/>
              </a:rPr>
              <a:t>299: </a:t>
            </a:r>
            <a:r>
              <a:rPr lang="en-IN" sz="1800" b="0" i="0" u="none" strike="noStrike" baseline="0" dirty="0">
                <a:solidFill>
                  <a:srgbClr val="000000"/>
                </a:solidFill>
                <a:latin typeface="Barlow-Regular"/>
              </a:rPr>
              <a:t>818–820.)</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10</a:t>
            </a:fld>
            <a:endParaRPr lang="en-US"/>
          </a:p>
        </p:txBody>
      </p:sp>
    </p:spTree>
    <p:extLst>
      <p:ext uri="{BB962C8B-B14F-4D97-AF65-F5344CB8AC3E}">
        <p14:creationId xmlns:p14="http://schemas.microsoft.com/office/powerpoint/2010/main" val="2908245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12.5 </a:t>
            </a:r>
            <a:r>
              <a:rPr lang="en-US" sz="1800" b="1" i="0" u="none" strike="noStrike" baseline="0" dirty="0">
                <a:solidFill>
                  <a:srgbClr val="000000"/>
                </a:solidFill>
                <a:latin typeface="Barlow-SemiBold"/>
              </a:rPr>
              <a:t>Calls of the male </a:t>
            </a:r>
            <a:r>
              <a:rPr lang="en-US" sz="1800" b="1" i="0" u="none" strike="noStrike" baseline="0" dirty="0" err="1">
                <a:solidFill>
                  <a:srgbClr val="000000"/>
                </a:solidFill>
                <a:latin typeface="Barlow-SemiBold"/>
              </a:rPr>
              <a:t>túngara</a:t>
            </a:r>
            <a:r>
              <a:rPr lang="en-US" sz="1800" b="1" i="0" u="none" strike="noStrike" baseline="0" dirty="0">
                <a:solidFill>
                  <a:srgbClr val="000000"/>
                </a:solidFill>
                <a:latin typeface="Barlow-SemiBold"/>
              </a:rPr>
              <a:t> </a:t>
            </a:r>
            <a:r>
              <a:rPr lang="en-IN" sz="1800" b="1" i="0" u="none" strike="noStrike" baseline="0" dirty="0">
                <a:solidFill>
                  <a:srgbClr val="000000"/>
                </a:solidFill>
                <a:latin typeface="Barlow-SemiBold"/>
              </a:rPr>
              <a:t>frog (</a:t>
            </a:r>
            <a:r>
              <a:rPr lang="en-IN" sz="1800" b="1" i="1" u="none" strike="noStrike" baseline="0" dirty="0" err="1">
                <a:solidFill>
                  <a:srgbClr val="000000"/>
                </a:solidFill>
                <a:latin typeface="Barlow-SemiBoldItalic"/>
              </a:rPr>
              <a:t>Physalaemus</a:t>
            </a:r>
            <a:r>
              <a:rPr lang="en-IN" sz="1800" b="1" i="1" u="none" strike="noStrike" baseline="0" dirty="0">
                <a:solidFill>
                  <a:srgbClr val="000000"/>
                </a:solidFill>
                <a:latin typeface="Barlow-SemiBoldItalic"/>
              </a:rPr>
              <a:t> </a:t>
            </a:r>
            <a:r>
              <a:rPr lang="en-IN" sz="1800" b="1" i="1" u="none" strike="noStrike" baseline="0" dirty="0" err="1">
                <a:solidFill>
                  <a:srgbClr val="000000"/>
                </a:solidFill>
                <a:latin typeface="Barlow-SemiBoldItalic"/>
              </a:rPr>
              <a:t>pustulosus</a:t>
            </a:r>
            <a:r>
              <a:rPr lang="en-IN" sz="1800" b="1" i="0" u="none" strike="noStrike" baseline="0" dirty="0">
                <a:solidFill>
                  <a:srgbClr val="000000"/>
                </a:solidFill>
                <a:latin typeface="Barlow-SemiBold"/>
              </a:rPr>
              <a:t>) attract </a:t>
            </a:r>
            <a:r>
              <a:rPr lang="en-US" sz="1800" b="1" i="0" u="none" strike="noStrike" baseline="0" dirty="0">
                <a:solidFill>
                  <a:srgbClr val="000000"/>
                </a:solidFill>
                <a:latin typeface="Barlow-SemiBold"/>
              </a:rPr>
              <a:t>females for mating, but they also attract bat predators. </a:t>
            </a:r>
            <a:r>
              <a:rPr lang="en-US" sz="1800" b="0" i="0" u="none" strike="noStrike" baseline="0" dirty="0">
                <a:solidFill>
                  <a:srgbClr val="000000"/>
                </a:solidFill>
                <a:latin typeface="Barlow-Regular"/>
              </a:rPr>
              <a:t>(Left) A male is attacked by a fringe-lipped bat (</a:t>
            </a:r>
            <a:r>
              <a:rPr lang="en-US" sz="1800" b="0" i="1" u="none" strike="noStrike" baseline="0" dirty="0" err="1">
                <a:solidFill>
                  <a:srgbClr val="000000"/>
                </a:solidFill>
                <a:latin typeface="Barlow-Italic"/>
              </a:rPr>
              <a:t>Trachops</a:t>
            </a:r>
            <a:r>
              <a:rPr lang="en-US" sz="1800" b="0" i="1" u="none" strike="noStrike" baseline="0" dirty="0">
                <a:solidFill>
                  <a:srgbClr val="000000"/>
                </a:solidFill>
                <a:latin typeface="Barlow-Italic"/>
              </a:rPr>
              <a:t> </a:t>
            </a:r>
            <a:r>
              <a:rPr lang="en-US" sz="1800" b="0" i="1" u="none" strike="noStrike" baseline="0" dirty="0" err="1">
                <a:solidFill>
                  <a:srgbClr val="000000"/>
                </a:solidFill>
                <a:latin typeface="Barlow-Italic"/>
              </a:rPr>
              <a:t>cirrhosus</a:t>
            </a:r>
            <a:r>
              <a:rPr lang="en-US" sz="1800" b="0" i="0" u="none" strike="noStrike" baseline="0" dirty="0">
                <a:solidFill>
                  <a:srgbClr val="000000"/>
                </a:solidFill>
                <a:latin typeface="Barlow-Regular"/>
              </a:rPr>
              <a:t>) that has located the frog by his calls. (Right) Sonograms of male calls that plot frequency through time. (Sonograms </a:t>
            </a:r>
            <a:r>
              <a:rPr lang="en-IN" sz="1800" b="0" i="0" u="none" strike="noStrike" baseline="0" dirty="0">
                <a:solidFill>
                  <a:srgbClr val="000000"/>
                </a:solidFill>
                <a:latin typeface="Barlow-Regular"/>
              </a:rPr>
              <a:t>from R. A. Page et al. 2014. In K. Yasukawa [ed.], </a:t>
            </a:r>
            <a:r>
              <a:rPr lang="en-IN" sz="1800" b="0" i="1" u="none" strike="noStrike" baseline="0" dirty="0">
                <a:solidFill>
                  <a:srgbClr val="000000"/>
                </a:solidFill>
                <a:latin typeface="Barlow-Italic"/>
              </a:rPr>
              <a:t>Animal </a:t>
            </a:r>
            <a:r>
              <a:rPr lang="en-IN" sz="1800" b="0" i="1" u="none" strike="noStrike" baseline="0" dirty="0" err="1">
                <a:solidFill>
                  <a:srgbClr val="000000"/>
                </a:solidFill>
                <a:latin typeface="Barlow-Italic"/>
              </a:rPr>
              <a:t>Behavior</a:t>
            </a:r>
            <a:r>
              <a:rPr lang="en-IN" sz="1800" b="0" i="0" u="none" strike="noStrike" baseline="0" dirty="0">
                <a:solidFill>
                  <a:srgbClr val="000000"/>
                </a:solidFill>
                <a:latin typeface="Barlow-Regular"/>
              </a:rPr>
              <a:t>, vol. 3, pp. 123–154. New York: Praeger.)</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11</a:t>
            </a:fld>
            <a:endParaRPr lang="en-US"/>
          </a:p>
        </p:txBody>
      </p:sp>
    </p:spTree>
    <p:extLst>
      <p:ext uri="{BB962C8B-B14F-4D97-AF65-F5344CB8AC3E}">
        <p14:creationId xmlns:p14="http://schemas.microsoft.com/office/powerpoint/2010/main" val="2463279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12.6 </a:t>
            </a:r>
            <a:r>
              <a:rPr lang="en-US" sz="1800" b="1" i="0" u="none" strike="noStrike" baseline="0" dirty="0">
                <a:solidFill>
                  <a:srgbClr val="000000"/>
                </a:solidFill>
                <a:latin typeface="Barlow-SemiBold"/>
              </a:rPr>
              <a:t>Selection favors mating displays that maximize a male’s lifetime fitness, which is a compromise between the optimum for survival and the optimum for mating success. </a:t>
            </a:r>
            <a:r>
              <a:rPr lang="en-US" sz="1800" b="0" i="0" u="none" strike="noStrike" baseline="0" dirty="0">
                <a:solidFill>
                  <a:srgbClr val="000000"/>
                </a:solidFill>
                <a:latin typeface="Barlow-Regular"/>
              </a:rPr>
              <a:t>In this schematic, male survival is maximized by a tail of intermediate length that optimizes aerodynamics. Male mating success depends on the mean female mating preference (on the </a:t>
            </a:r>
            <a:r>
              <a:rPr lang="en-US" sz="1800" b="0" i="1" u="none" strike="noStrike" baseline="0" dirty="0">
                <a:solidFill>
                  <a:srgbClr val="000000"/>
                </a:solidFill>
                <a:latin typeface="Barlow-Italic"/>
              </a:rPr>
              <a:t>x</a:t>
            </a:r>
            <a:r>
              <a:rPr lang="en-US" sz="1800" b="0" i="0" u="none" strike="noStrike" baseline="0" dirty="0">
                <a:solidFill>
                  <a:srgbClr val="000000"/>
                </a:solidFill>
                <a:latin typeface="Barlow-Regular"/>
              </a:rPr>
              <a:t>-axis). If most females prefer long tails, then males with long tails will have the greatest mating success. Tails will evolve to an equilibrium that is longer than what maximizes survival. If females prefer very short tails (at left), tails will evolve to a length shorter than what maximizes survival. (After M. Kirkpatrick and M. J. Ryan. 1991. </a:t>
            </a:r>
            <a:r>
              <a:rPr lang="en-IN" sz="1800" b="0" i="1" u="none" strike="noStrike" baseline="0" dirty="0">
                <a:solidFill>
                  <a:srgbClr val="000000"/>
                </a:solidFill>
                <a:latin typeface="Barlow-Italic"/>
              </a:rPr>
              <a:t>Nature </a:t>
            </a:r>
            <a:r>
              <a:rPr lang="en-IN" sz="1800" b="0" i="0" u="none" strike="noStrike" baseline="0" dirty="0">
                <a:solidFill>
                  <a:srgbClr val="000000"/>
                </a:solidFill>
                <a:latin typeface="Barlow-Regular"/>
              </a:rPr>
              <a:t>350: 33–38.) </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12</a:t>
            </a:fld>
            <a:endParaRPr lang="en-US"/>
          </a:p>
        </p:txBody>
      </p:sp>
    </p:spTree>
    <p:extLst>
      <p:ext uri="{BB962C8B-B14F-4D97-AF65-F5344CB8AC3E}">
        <p14:creationId xmlns:p14="http://schemas.microsoft.com/office/powerpoint/2010/main" val="1863616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12.7 </a:t>
            </a:r>
            <a:r>
              <a:rPr lang="en-US" sz="1800" b="1" i="0" u="none" strike="noStrike" baseline="0" dirty="0">
                <a:solidFill>
                  <a:srgbClr val="000000"/>
                </a:solidFill>
                <a:latin typeface="Barlow-SemiBold"/>
              </a:rPr>
              <a:t>The fossil ostracods from between 100 and 66 Ma show that species that were most sexually dimorphic had high extinction rates. </a:t>
            </a:r>
            <a:r>
              <a:rPr lang="en-US" sz="1800" b="0" i="0" u="none" strike="noStrike" baseline="0" dirty="0">
                <a:solidFill>
                  <a:srgbClr val="000000"/>
                </a:solidFill>
                <a:latin typeface="Barlow-Regular"/>
              </a:rPr>
              <a:t>(Graph after M. J. F. Martins et al. </a:t>
            </a:r>
            <a:r>
              <a:rPr lang="en-IN" sz="1800" b="0" i="0" u="none" strike="noStrike" baseline="0" dirty="0">
                <a:solidFill>
                  <a:srgbClr val="000000"/>
                </a:solidFill>
                <a:latin typeface="Barlow-Regular"/>
              </a:rPr>
              <a:t>2018. </a:t>
            </a:r>
            <a:r>
              <a:rPr lang="en-IN" sz="1800" b="0" i="1" u="none" strike="noStrike" baseline="0" dirty="0">
                <a:solidFill>
                  <a:srgbClr val="000000"/>
                </a:solidFill>
                <a:latin typeface="Barlow-Italic"/>
              </a:rPr>
              <a:t>Nature </a:t>
            </a:r>
            <a:r>
              <a:rPr lang="en-IN" sz="1800" b="0" i="0" u="none" strike="noStrike" baseline="0" dirty="0">
                <a:solidFill>
                  <a:srgbClr val="000000"/>
                </a:solidFill>
                <a:latin typeface="Barlow-Regular"/>
              </a:rPr>
              <a:t>556: 366–369.)</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13</a:t>
            </a:fld>
            <a:endParaRPr lang="en-US"/>
          </a:p>
        </p:txBody>
      </p:sp>
    </p:spTree>
    <p:extLst>
      <p:ext uri="{BB962C8B-B14F-4D97-AF65-F5344CB8AC3E}">
        <p14:creationId xmlns:p14="http://schemas.microsoft.com/office/powerpoint/2010/main" val="3942378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12.8 </a:t>
            </a:r>
            <a:r>
              <a:rPr lang="en-US" sz="1800" b="1" i="0" u="none" strike="noStrike" baseline="0" dirty="0">
                <a:solidFill>
                  <a:srgbClr val="000000"/>
                </a:solidFill>
                <a:latin typeface="Barlow-SemiBold"/>
              </a:rPr>
              <a:t>Sex role reversal. </a:t>
            </a:r>
            <a:r>
              <a:rPr lang="en-US" sz="1800" b="0" i="0" u="none" strike="noStrike" baseline="0" dirty="0">
                <a:solidFill>
                  <a:srgbClr val="000000"/>
                </a:solidFill>
                <a:latin typeface="Barlow-Regular"/>
              </a:rPr>
              <a:t>(A) Two female red phalaropes (</a:t>
            </a:r>
            <a:r>
              <a:rPr lang="en-US" sz="1800" b="0" i="1" u="none" strike="noStrike" baseline="0" dirty="0" err="1">
                <a:solidFill>
                  <a:srgbClr val="000000"/>
                </a:solidFill>
                <a:latin typeface="Barlow-Italic"/>
              </a:rPr>
              <a:t>Phalaropus</a:t>
            </a:r>
            <a:r>
              <a:rPr lang="en-US" sz="1800" b="0" i="1" u="none" strike="noStrike" baseline="0" dirty="0">
                <a:solidFill>
                  <a:srgbClr val="000000"/>
                </a:solidFill>
                <a:latin typeface="Barlow-Italic"/>
              </a:rPr>
              <a:t> </a:t>
            </a:r>
            <a:r>
              <a:rPr lang="en-US" sz="1800" b="0" i="1" u="none" strike="noStrike" baseline="0" dirty="0" err="1">
                <a:solidFill>
                  <a:srgbClr val="000000"/>
                </a:solidFill>
                <a:latin typeface="Barlow-Italic"/>
              </a:rPr>
              <a:t>fulicarius</a:t>
            </a:r>
            <a:r>
              <a:rPr lang="en-US" sz="1800" b="0" i="0" u="none" strike="noStrike" baseline="0" dirty="0">
                <a:solidFill>
                  <a:srgbClr val="000000"/>
                </a:solidFill>
                <a:latin typeface="Barlow-Regular"/>
              </a:rPr>
              <a:t>) fight to mate with the smaller, duller male. (B) A male Australian seahorse (</a:t>
            </a:r>
            <a:r>
              <a:rPr lang="en-US" sz="1800" b="0" i="1" u="none" strike="noStrike" baseline="0" dirty="0">
                <a:solidFill>
                  <a:srgbClr val="000000"/>
                </a:solidFill>
                <a:latin typeface="Barlow-Italic"/>
              </a:rPr>
              <a:t>Hippocampus </a:t>
            </a:r>
            <a:r>
              <a:rPr lang="en-US" sz="1800" b="0" i="1" u="none" strike="noStrike" baseline="0" dirty="0" err="1">
                <a:solidFill>
                  <a:srgbClr val="000000"/>
                </a:solidFill>
                <a:latin typeface="Barlow-Italic"/>
              </a:rPr>
              <a:t>breviceps</a:t>
            </a:r>
            <a:r>
              <a:rPr lang="en-US" sz="1800" b="0" i="0" u="none" strike="noStrike" baseline="0" dirty="0">
                <a:solidFill>
                  <a:srgbClr val="000000"/>
                </a:solidFill>
                <a:latin typeface="Barlow-Regular"/>
              </a:rPr>
              <a:t>) giving birth from his pouch.</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14</a:t>
            </a:fld>
            <a:endParaRPr lang="en-US"/>
          </a:p>
        </p:txBody>
      </p:sp>
    </p:spTree>
    <p:extLst>
      <p:ext uri="{BB962C8B-B14F-4D97-AF65-F5344CB8AC3E}">
        <p14:creationId xmlns:p14="http://schemas.microsoft.com/office/powerpoint/2010/main" val="2771717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12.8 </a:t>
            </a:r>
            <a:r>
              <a:rPr lang="en-US" sz="1800" b="1" i="0" u="none" strike="noStrike" baseline="0" dirty="0">
                <a:solidFill>
                  <a:srgbClr val="000000"/>
                </a:solidFill>
                <a:latin typeface="Barlow-SemiBold"/>
              </a:rPr>
              <a:t>Sex role reversal. </a:t>
            </a:r>
            <a:r>
              <a:rPr lang="en-US" sz="1800" b="0" i="0" u="none" strike="noStrike" baseline="0" dirty="0">
                <a:solidFill>
                  <a:srgbClr val="000000"/>
                </a:solidFill>
                <a:latin typeface="Barlow-Regular"/>
              </a:rPr>
              <a:t>(A) Two female red phalaropes (</a:t>
            </a:r>
            <a:r>
              <a:rPr lang="en-US" sz="1800" b="0" i="1" u="none" strike="noStrike" baseline="0" dirty="0" err="1">
                <a:solidFill>
                  <a:srgbClr val="000000"/>
                </a:solidFill>
                <a:latin typeface="Barlow-Italic"/>
              </a:rPr>
              <a:t>Phalaropus</a:t>
            </a:r>
            <a:r>
              <a:rPr lang="en-US" sz="1800" b="0" i="1" u="none" strike="noStrike" baseline="0" dirty="0">
                <a:solidFill>
                  <a:srgbClr val="000000"/>
                </a:solidFill>
                <a:latin typeface="Barlow-Italic"/>
              </a:rPr>
              <a:t> </a:t>
            </a:r>
            <a:r>
              <a:rPr lang="en-US" sz="1800" b="0" i="1" u="none" strike="noStrike" baseline="0" dirty="0" err="1">
                <a:solidFill>
                  <a:srgbClr val="000000"/>
                </a:solidFill>
                <a:latin typeface="Barlow-Italic"/>
              </a:rPr>
              <a:t>fulicarius</a:t>
            </a:r>
            <a:r>
              <a:rPr lang="en-US" sz="1800" b="0" i="0" u="none" strike="noStrike" baseline="0" dirty="0">
                <a:solidFill>
                  <a:srgbClr val="000000"/>
                </a:solidFill>
                <a:latin typeface="Barlow-Regular"/>
              </a:rPr>
              <a:t>) fight to mate with the smaller, duller male. (B) A male Australian seahorse (</a:t>
            </a:r>
            <a:r>
              <a:rPr lang="en-US" sz="1800" b="0" i="1" u="none" strike="noStrike" baseline="0" dirty="0">
                <a:solidFill>
                  <a:srgbClr val="000000"/>
                </a:solidFill>
                <a:latin typeface="Barlow-Italic"/>
              </a:rPr>
              <a:t>Hippocampus </a:t>
            </a:r>
            <a:r>
              <a:rPr lang="en-US" sz="1800" b="0" i="1" u="none" strike="noStrike" baseline="0" dirty="0" err="1">
                <a:solidFill>
                  <a:srgbClr val="000000"/>
                </a:solidFill>
                <a:latin typeface="Barlow-Italic"/>
              </a:rPr>
              <a:t>breviceps</a:t>
            </a:r>
            <a:r>
              <a:rPr lang="en-US" sz="1800" b="0" i="0" u="none" strike="noStrike" baseline="0" dirty="0">
                <a:solidFill>
                  <a:srgbClr val="000000"/>
                </a:solidFill>
                <a:latin typeface="Barlow-Regular"/>
              </a:rPr>
              <a:t>) giving birth from his pouch.</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15</a:t>
            </a:fld>
            <a:endParaRPr lang="en-US"/>
          </a:p>
        </p:txBody>
      </p:sp>
    </p:spTree>
    <p:extLst>
      <p:ext uri="{BB962C8B-B14F-4D97-AF65-F5344CB8AC3E}">
        <p14:creationId xmlns:p14="http://schemas.microsoft.com/office/powerpoint/2010/main" val="2079070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12.8 </a:t>
            </a:r>
            <a:r>
              <a:rPr lang="en-US" sz="1800" b="1" i="0" u="none" strike="noStrike" baseline="0" dirty="0">
                <a:solidFill>
                  <a:srgbClr val="000000"/>
                </a:solidFill>
                <a:latin typeface="Barlow-SemiBold"/>
              </a:rPr>
              <a:t>Sex role reversal. </a:t>
            </a:r>
            <a:r>
              <a:rPr lang="en-US" sz="1800" b="0" i="0" u="none" strike="noStrike" baseline="0" dirty="0">
                <a:solidFill>
                  <a:srgbClr val="000000"/>
                </a:solidFill>
                <a:latin typeface="Barlow-Regular"/>
              </a:rPr>
              <a:t>(A) Two female red phalaropes (</a:t>
            </a:r>
            <a:r>
              <a:rPr lang="en-US" sz="1800" b="0" i="1" u="none" strike="noStrike" baseline="0" dirty="0" err="1">
                <a:solidFill>
                  <a:srgbClr val="000000"/>
                </a:solidFill>
                <a:latin typeface="Barlow-Italic"/>
              </a:rPr>
              <a:t>Phalaropus</a:t>
            </a:r>
            <a:r>
              <a:rPr lang="en-US" sz="1800" b="0" i="1" u="none" strike="noStrike" baseline="0" dirty="0">
                <a:solidFill>
                  <a:srgbClr val="000000"/>
                </a:solidFill>
                <a:latin typeface="Barlow-Italic"/>
              </a:rPr>
              <a:t> </a:t>
            </a:r>
            <a:r>
              <a:rPr lang="en-US" sz="1800" b="0" i="1" u="none" strike="noStrike" baseline="0" dirty="0" err="1">
                <a:solidFill>
                  <a:srgbClr val="000000"/>
                </a:solidFill>
                <a:latin typeface="Barlow-Italic"/>
              </a:rPr>
              <a:t>fulicarius</a:t>
            </a:r>
            <a:r>
              <a:rPr lang="en-US" sz="1800" b="0" i="0" u="none" strike="noStrike" baseline="0" dirty="0">
                <a:solidFill>
                  <a:srgbClr val="000000"/>
                </a:solidFill>
                <a:latin typeface="Barlow-Regular"/>
              </a:rPr>
              <a:t>) fight to mate with the smaller, duller male. (B) A male Australian seahorse (</a:t>
            </a:r>
            <a:r>
              <a:rPr lang="en-US" sz="1800" b="0" i="1" u="none" strike="noStrike" baseline="0" dirty="0">
                <a:solidFill>
                  <a:srgbClr val="000000"/>
                </a:solidFill>
                <a:latin typeface="Barlow-Italic"/>
              </a:rPr>
              <a:t>Hippocampus </a:t>
            </a:r>
            <a:r>
              <a:rPr lang="en-US" sz="1800" b="0" i="1" u="none" strike="noStrike" baseline="0" dirty="0" err="1">
                <a:solidFill>
                  <a:srgbClr val="000000"/>
                </a:solidFill>
                <a:latin typeface="Barlow-Italic"/>
              </a:rPr>
              <a:t>breviceps</a:t>
            </a:r>
            <a:r>
              <a:rPr lang="en-US" sz="1800" b="0" i="0" u="none" strike="noStrike" baseline="0" dirty="0">
                <a:solidFill>
                  <a:srgbClr val="000000"/>
                </a:solidFill>
                <a:latin typeface="Barlow-Regular"/>
              </a:rPr>
              <a:t>) giving birth from his pouch.</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16</a:t>
            </a:fld>
            <a:endParaRPr lang="en-US"/>
          </a:p>
        </p:txBody>
      </p:sp>
    </p:spTree>
    <p:extLst>
      <p:ext uri="{BB962C8B-B14F-4D97-AF65-F5344CB8AC3E}">
        <p14:creationId xmlns:p14="http://schemas.microsoft.com/office/powerpoint/2010/main" val="3045400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12.9 </a:t>
            </a:r>
            <a:r>
              <a:rPr lang="en-US" sz="1800" b="1" i="0" u="none" strike="noStrike" baseline="0" dirty="0">
                <a:solidFill>
                  <a:srgbClr val="000000"/>
                </a:solidFill>
                <a:latin typeface="Barlow-SemiBold"/>
              </a:rPr>
              <a:t>Males of many animals have evolved weapons that they use to fight with for reproductive access to females. </a:t>
            </a:r>
            <a:r>
              <a:rPr lang="en-US" sz="1800" b="0" i="0" u="none" strike="noStrike" baseline="0" dirty="0">
                <a:solidFill>
                  <a:srgbClr val="000000"/>
                </a:solidFill>
                <a:latin typeface="Barlow-Regular"/>
              </a:rPr>
              <a:t>Male red deer (</a:t>
            </a:r>
            <a:r>
              <a:rPr lang="en-US" sz="1800" b="0" i="1" u="none" strike="noStrike" baseline="0" dirty="0">
                <a:solidFill>
                  <a:srgbClr val="000000"/>
                </a:solidFill>
                <a:latin typeface="Barlow-Italic"/>
              </a:rPr>
              <a:t>Cervus elaphus</a:t>
            </a:r>
            <a:r>
              <a:rPr lang="en-US" sz="1800" b="0" i="0" u="none" strike="noStrike" baseline="0" dirty="0">
                <a:solidFill>
                  <a:srgbClr val="000000"/>
                </a:solidFill>
                <a:latin typeface="Barlow-Regular"/>
              </a:rPr>
              <a:t>) fight during the breeding season. Male stag beetles (</a:t>
            </a:r>
            <a:r>
              <a:rPr lang="en-US" sz="1800" b="0" i="1" u="none" strike="noStrike" baseline="0" dirty="0">
                <a:solidFill>
                  <a:srgbClr val="000000"/>
                </a:solidFill>
                <a:latin typeface="Barlow-Italic"/>
              </a:rPr>
              <a:t>Lucanus </a:t>
            </a:r>
            <a:r>
              <a:rPr lang="en-US" sz="1800" b="0" i="1" u="none" strike="noStrike" baseline="0" dirty="0" err="1">
                <a:solidFill>
                  <a:srgbClr val="000000"/>
                </a:solidFill>
                <a:latin typeface="Barlow-Italic"/>
              </a:rPr>
              <a:t>cervus</a:t>
            </a:r>
            <a:r>
              <a:rPr lang="en-US" sz="1800" b="0" i="0" u="none" strike="noStrike" baseline="0" dirty="0">
                <a:solidFill>
                  <a:srgbClr val="000000"/>
                </a:solidFill>
                <a:latin typeface="Barlow-Regular"/>
              </a:rPr>
              <a:t>) fight to defend the sites where females will lay their eggs after they mate. </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3172880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12.9 </a:t>
            </a:r>
            <a:r>
              <a:rPr lang="en-US" sz="1800" b="1" i="0" u="none" strike="noStrike" baseline="0" dirty="0">
                <a:solidFill>
                  <a:srgbClr val="000000"/>
                </a:solidFill>
                <a:latin typeface="Barlow-SemiBold"/>
              </a:rPr>
              <a:t>Males of many animals have evolved weapons that they use to fight with for reproductive access to females. </a:t>
            </a:r>
            <a:r>
              <a:rPr lang="en-US" sz="1800" b="0" i="0" u="none" strike="noStrike" baseline="0" dirty="0">
                <a:solidFill>
                  <a:srgbClr val="000000"/>
                </a:solidFill>
                <a:latin typeface="Barlow-Regular"/>
              </a:rPr>
              <a:t>Male red deer (</a:t>
            </a:r>
            <a:r>
              <a:rPr lang="en-US" sz="1800" b="0" i="1" u="none" strike="noStrike" baseline="0" dirty="0">
                <a:solidFill>
                  <a:srgbClr val="000000"/>
                </a:solidFill>
                <a:latin typeface="Barlow-Italic"/>
              </a:rPr>
              <a:t>Cervus elaphus</a:t>
            </a:r>
            <a:r>
              <a:rPr lang="en-US" sz="1800" b="0" i="0" u="none" strike="noStrike" baseline="0" dirty="0">
                <a:solidFill>
                  <a:srgbClr val="000000"/>
                </a:solidFill>
                <a:latin typeface="Barlow-Regular"/>
              </a:rPr>
              <a:t>) fight during the breeding season. Male stag beetles (</a:t>
            </a:r>
            <a:r>
              <a:rPr lang="en-US" sz="1800" b="0" i="1" u="none" strike="noStrike" baseline="0" dirty="0">
                <a:solidFill>
                  <a:srgbClr val="000000"/>
                </a:solidFill>
                <a:latin typeface="Barlow-Italic"/>
              </a:rPr>
              <a:t>Lucanus </a:t>
            </a:r>
            <a:r>
              <a:rPr lang="en-US" sz="1800" b="0" i="1" u="none" strike="noStrike" baseline="0" dirty="0" err="1">
                <a:solidFill>
                  <a:srgbClr val="000000"/>
                </a:solidFill>
                <a:latin typeface="Barlow-Italic"/>
              </a:rPr>
              <a:t>cervus</a:t>
            </a:r>
            <a:r>
              <a:rPr lang="en-US" sz="1800" b="0" i="0" u="none" strike="noStrike" baseline="0" dirty="0">
                <a:solidFill>
                  <a:srgbClr val="000000"/>
                </a:solidFill>
                <a:latin typeface="Barlow-Regular"/>
              </a:rPr>
              <a:t>) fight to defend the sites where females will lay their eggs after they mate. </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18</a:t>
            </a:fld>
            <a:endParaRPr lang="en-US"/>
          </a:p>
        </p:txBody>
      </p:sp>
    </p:spTree>
    <p:extLst>
      <p:ext uri="{BB962C8B-B14F-4D97-AF65-F5344CB8AC3E}">
        <p14:creationId xmlns:p14="http://schemas.microsoft.com/office/powerpoint/2010/main" val="1928467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12.9 </a:t>
            </a:r>
            <a:r>
              <a:rPr lang="en-US" sz="1800" b="1" i="0" u="none" strike="noStrike" baseline="0" dirty="0">
                <a:solidFill>
                  <a:srgbClr val="000000"/>
                </a:solidFill>
                <a:latin typeface="Barlow-SemiBold"/>
              </a:rPr>
              <a:t>Males of many animals have evolved weapons that they use to fight with for reproductive access to females. </a:t>
            </a:r>
            <a:r>
              <a:rPr lang="en-US" sz="1800" b="0" i="0" u="none" strike="noStrike" baseline="0" dirty="0">
                <a:solidFill>
                  <a:srgbClr val="000000"/>
                </a:solidFill>
                <a:latin typeface="Barlow-Regular"/>
              </a:rPr>
              <a:t>Male red deer (</a:t>
            </a:r>
            <a:r>
              <a:rPr lang="en-US" sz="1800" b="0" i="1" u="none" strike="noStrike" baseline="0" dirty="0">
                <a:solidFill>
                  <a:srgbClr val="000000"/>
                </a:solidFill>
                <a:latin typeface="Barlow-Italic"/>
              </a:rPr>
              <a:t>Cervus elaphus</a:t>
            </a:r>
            <a:r>
              <a:rPr lang="en-US" sz="1800" b="0" i="0" u="none" strike="noStrike" baseline="0" dirty="0">
                <a:solidFill>
                  <a:srgbClr val="000000"/>
                </a:solidFill>
                <a:latin typeface="Barlow-Regular"/>
              </a:rPr>
              <a:t>) fight during the breeding season. Male stag beetles (</a:t>
            </a:r>
            <a:r>
              <a:rPr lang="en-US" sz="1800" b="0" i="1" u="none" strike="noStrike" baseline="0" dirty="0">
                <a:solidFill>
                  <a:srgbClr val="000000"/>
                </a:solidFill>
                <a:latin typeface="Barlow-Italic"/>
              </a:rPr>
              <a:t>Lucanus </a:t>
            </a:r>
            <a:r>
              <a:rPr lang="en-US" sz="1800" b="0" i="1" u="none" strike="noStrike" baseline="0" dirty="0" err="1">
                <a:solidFill>
                  <a:srgbClr val="000000"/>
                </a:solidFill>
                <a:latin typeface="Barlow-Italic"/>
              </a:rPr>
              <a:t>cervus</a:t>
            </a:r>
            <a:r>
              <a:rPr lang="en-US" sz="1800" b="0" i="0" u="none" strike="noStrike" baseline="0" dirty="0">
                <a:solidFill>
                  <a:srgbClr val="000000"/>
                </a:solidFill>
                <a:latin typeface="Barlow-Regular"/>
              </a:rPr>
              <a:t>) fight to defend the sites where females will lay their eggs after they mate. </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19</a:t>
            </a:fld>
            <a:endParaRPr lang="en-US"/>
          </a:p>
        </p:txBody>
      </p:sp>
    </p:spTree>
    <p:extLst>
      <p:ext uri="{BB962C8B-B14F-4D97-AF65-F5344CB8AC3E}">
        <p14:creationId xmlns:p14="http://schemas.microsoft.com/office/powerpoint/2010/main" val="3189866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12 Opener</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a:t>
            </a:fld>
            <a:endParaRPr lang="en-US"/>
          </a:p>
        </p:txBody>
      </p:sp>
    </p:spTree>
    <p:extLst>
      <p:ext uri="{BB962C8B-B14F-4D97-AF65-F5344CB8AC3E}">
        <p14:creationId xmlns:p14="http://schemas.microsoft.com/office/powerpoint/2010/main" val="3480060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12.10 </a:t>
            </a:r>
            <a:r>
              <a:rPr lang="en-US" sz="1800" b="1" i="0" u="none" strike="noStrike" baseline="0" dirty="0">
                <a:solidFill>
                  <a:srgbClr val="000000"/>
                </a:solidFill>
                <a:latin typeface="Barlow-SemiBold"/>
              </a:rPr>
              <a:t>Isopods (</a:t>
            </a:r>
            <a:r>
              <a:rPr lang="en-US" sz="1800" b="1" i="1" u="none" strike="noStrike" baseline="0" dirty="0" err="1">
                <a:solidFill>
                  <a:srgbClr val="000000"/>
                </a:solidFill>
                <a:latin typeface="Barlow-SemiBoldItalic"/>
              </a:rPr>
              <a:t>Paracerceis</a:t>
            </a:r>
            <a:r>
              <a:rPr lang="en-US" sz="1800" b="1" i="1" u="none" strike="noStrike" baseline="0" dirty="0">
                <a:solidFill>
                  <a:srgbClr val="000000"/>
                </a:solidFill>
                <a:latin typeface="Barlow-SemiBoldItalic"/>
              </a:rPr>
              <a:t> </a:t>
            </a:r>
            <a:r>
              <a:rPr lang="en-US" sz="1800" b="1" i="1" u="none" strike="noStrike" baseline="0" dirty="0" err="1">
                <a:solidFill>
                  <a:srgbClr val="000000"/>
                </a:solidFill>
                <a:latin typeface="Barlow-SemiBoldItalic"/>
              </a:rPr>
              <a:t>sculpta</a:t>
            </a:r>
            <a:r>
              <a:rPr lang="en-US" sz="1800" b="1" i="0" u="none" strike="noStrike" baseline="0" dirty="0">
                <a:solidFill>
                  <a:srgbClr val="000000"/>
                </a:solidFill>
                <a:latin typeface="Barlow-SemiBold"/>
              </a:rPr>
              <a:t>) have three male morphs that use different behaviors to mate with females. </a:t>
            </a:r>
            <a:r>
              <a:rPr lang="en-US" sz="1800" b="0" i="0" u="none" strike="noStrike" baseline="0" dirty="0">
                <a:solidFill>
                  <a:srgbClr val="000000"/>
                </a:solidFill>
                <a:latin typeface="Barlow-Regular"/>
              </a:rPr>
              <a:t>(From S. M. Shuster and M. J. Wade. 1991. </a:t>
            </a:r>
            <a:r>
              <a:rPr lang="en-US" sz="1800" b="0" i="1" u="none" strike="noStrike" baseline="0" dirty="0">
                <a:solidFill>
                  <a:srgbClr val="000000"/>
                </a:solidFill>
                <a:latin typeface="Barlow-Italic"/>
              </a:rPr>
              <a:t>Nature </a:t>
            </a:r>
            <a:r>
              <a:rPr lang="en-US" sz="1800" b="0" i="0" u="none" strike="noStrike" baseline="0" dirty="0">
                <a:solidFill>
                  <a:srgbClr val="000000"/>
                </a:solidFill>
                <a:latin typeface="Barlow-Regular"/>
              </a:rPr>
              <a:t>350: 608–610, illustration by Marco Leon.)</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20</a:t>
            </a:fld>
            <a:endParaRPr lang="en-US"/>
          </a:p>
        </p:txBody>
      </p:sp>
    </p:spTree>
    <p:extLst>
      <p:ext uri="{BB962C8B-B14F-4D97-AF65-F5344CB8AC3E}">
        <p14:creationId xmlns:p14="http://schemas.microsoft.com/office/powerpoint/2010/main" val="1395804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12.11 </a:t>
            </a:r>
            <a:r>
              <a:rPr lang="en-US" sz="1800" b="1" i="0" u="none" strike="noStrike" baseline="0" dirty="0">
                <a:solidFill>
                  <a:srgbClr val="000000"/>
                </a:solidFill>
                <a:latin typeface="Barlow-SemiBold"/>
              </a:rPr>
              <a:t>A male damselfly removes the sperm of a female’s </a:t>
            </a:r>
            <a:r>
              <a:rPr lang="en-IN" sz="1800" b="1" i="0" u="none" strike="noStrike" baseline="0" dirty="0">
                <a:solidFill>
                  <a:srgbClr val="000000"/>
                </a:solidFill>
                <a:latin typeface="Barlow-SemiBold"/>
              </a:rPr>
              <a:t>previous mates before depositing </a:t>
            </a:r>
            <a:r>
              <a:rPr lang="en-US" sz="1800" b="1" i="0" u="none" strike="noStrike" baseline="0" dirty="0">
                <a:solidFill>
                  <a:srgbClr val="000000"/>
                </a:solidFill>
                <a:latin typeface="Barlow-SemiBold"/>
              </a:rPr>
              <a:t>his own. </a:t>
            </a:r>
            <a:r>
              <a:rPr lang="en-US" sz="1800" b="0" i="0" u="none" strike="noStrike" baseline="0" dirty="0">
                <a:solidFill>
                  <a:srgbClr val="000000"/>
                </a:solidFill>
                <a:latin typeface="Barlow-Regular"/>
              </a:rPr>
              <a:t>A scoop-like structure on the male’s penis removes the sperm of males that copulated with the </a:t>
            </a:r>
            <a:r>
              <a:rPr lang="en-IN" sz="1800" b="0" i="0" u="none" strike="noStrike" baseline="0" dirty="0">
                <a:solidFill>
                  <a:srgbClr val="000000"/>
                </a:solidFill>
                <a:latin typeface="Barlow-Regular"/>
              </a:rPr>
              <a:t>female earlier.</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21</a:t>
            </a:fld>
            <a:endParaRPr lang="en-US"/>
          </a:p>
        </p:txBody>
      </p:sp>
    </p:spTree>
    <p:extLst>
      <p:ext uri="{BB962C8B-B14F-4D97-AF65-F5344CB8AC3E}">
        <p14:creationId xmlns:p14="http://schemas.microsoft.com/office/powerpoint/2010/main" val="3629334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12.11 </a:t>
            </a:r>
            <a:r>
              <a:rPr lang="en-US" sz="1800" b="1" i="0" u="none" strike="noStrike" baseline="0" dirty="0">
                <a:solidFill>
                  <a:srgbClr val="000000"/>
                </a:solidFill>
                <a:latin typeface="Barlow-SemiBold"/>
              </a:rPr>
              <a:t>A male damselfly removes the sperm of a female’s </a:t>
            </a:r>
            <a:r>
              <a:rPr lang="en-IN" sz="1800" b="1" i="0" u="none" strike="noStrike" baseline="0" dirty="0">
                <a:solidFill>
                  <a:srgbClr val="000000"/>
                </a:solidFill>
                <a:latin typeface="Barlow-SemiBold"/>
              </a:rPr>
              <a:t>previous mates before depositing </a:t>
            </a:r>
            <a:r>
              <a:rPr lang="en-US" sz="1800" b="1" i="0" u="none" strike="noStrike" baseline="0" dirty="0">
                <a:solidFill>
                  <a:srgbClr val="000000"/>
                </a:solidFill>
                <a:latin typeface="Barlow-SemiBold"/>
              </a:rPr>
              <a:t>his own. </a:t>
            </a:r>
            <a:r>
              <a:rPr lang="en-US" sz="1800" b="0" i="0" u="none" strike="noStrike" baseline="0" dirty="0">
                <a:solidFill>
                  <a:srgbClr val="000000"/>
                </a:solidFill>
                <a:latin typeface="Barlow-Regular"/>
              </a:rPr>
              <a:t>A scoop-like structure on the male’s penis removes the sperm of males that copulated with the </a:t>
            </a:r>
            <a:r>
              <a:rPr lang="en-IN" sz="1800" b="0" i="0" u="none" strike="noStrike" baseline="0" dirty="0">
                <a:solidFill>
                  <a:srgbClr val="000000"/>
                </a:solidFill>
                <a:latin typeface="Barlow-Regular"/>
              </a:rPr>
              <a:t>female earlier.</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22</a:t>
            </a:fld>
            <a:endParaRPr lang="en-US"/>
          </a:p>
        </p:txBody>
      </p:sp>
    </p:spTree>
    <p:extLst>
      <p:ext uri="{BB962C8B-B14F-4D97-AF65-F5344CB8AC3E}">
        <p14:creationId xmlns:p14="http://schemas.microsoft.com/office/powerpoint/2010/main" val="2240870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12.11 </a:t>
            </a:r>
            <a:r>
              <a:rPr lang="en-US" sz="1800" b="1" i="0" u="none" strike="noStrike" baseline="0" dirty="0">
                <a:solidFill>
                  <a:srgbClr val="000000"/>
                </a:solidFill>
                <a:latin typeface="Barlow-SemiBold"/>
              </a:rPr>
              <a:t>A male damselfly removes the sperm of a female’s </a:t>
            </a:r>
            <a:r>
              <a:rPr lang="en-IN" sz="1800" b="1" i="0" u="none" strike="noStrike" baseline="0" dirty="0">
                <a:solidFill>
                  <a:srgbClr val="000000"/>
                </a:solidFill>
                <a:latin typeface="Barlow-SemiBold"/>
              </a:rPr>
              <a:t>previous mates before depositing </a:t>
            </a:r>
            <a:r>
              <a:rPr lang="en-US" sz="1800" b="1" i="0" u="none" strike="noStrike" baseline="0" dirty="0">
                <a:solidFill>
                  <a:srgbClr val="000000"/>
                </a:solidFill>
                <a:latin typeface="Barlow-SemiBold"/>
              </a:rPr>
              <a:t>his own. </a:t>
            </a:r>
            <a:r>
              <a:rPr lang="en-US" sz="1800" b="0" i="0" u="none" strike="noStrike" baseline="0" dirty="0">
                <a:solidFill>
                  <a:srgbClr val="000000"/>
                </a:solidFill>
                <a:latin typeface="Barlow-Regular"/>
              </a:rPr>
              <a:t>A scoop-like structure on the male’s penis removes the sperm of males that copulated with the </a:t>
            </a:r>
            <a:r>
              <a:rPr lang="en-IN" sz="1800" b="0" i="0" u="none" strike="noStrike" baseline="0" dirty="0">
                <a:solidFill>
                  <a:srgbClr val="000000"/>
                </a:solidFill>
                <a:latin typeface="Barlow-Regular"/>
              </a:rPr>
              <a:t>female earlier.</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23</a:t>
            </a:fld>
            <a:endParaRPr lang="en-US"/>
          </a:p>
        </p:txBody>
      </p:sp>
    </p:spTree>
    <p:extLst>
      <p:ext uri="{BB962C8B-B14F-4D97-AF65-F5344CB8AC3E}">
        <p14:creationId xmlns:p14="http://schemas.microsoft.com/office/powerpoint/2010/main" val="2577228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12.12 </a:t>
            </a:r>
            <a:r>
              <a:rPr lang="en-US" sz="1800" b="1" i="0" u="none" strike="noStrike" baseline="0" dirty="0">
                <a:solidFill>
                  <a:srgbClr val="000000"/>
                </a:solidFill>
                <a:latin typeface="Barlow-SemiBold"/>
              </a:rPr>
              <a:t>This male lion has just killed a cub. </a:t>
            </a:r>
            <a:r>
              <a:rPr lang="en-US" sz="1800" b="0" i="0" u="none" strike="noStrike" baseline="0" dirty="0">
                <a:solidFill>
                  <a:srgbClr val="000000"/>
                </a:solidFill>
                <a:latin typeface="Barlow-Regular"/>
              </a:rPr>
              <a:t>Infanticide also occurs in many other species of mammals.</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24</a:t>
            </a:fld>
            <a:endParaRPr lang="en-US"/>
          </a:p>
        </p:txBody>
      </p:sp>
    </p:spTree>
    <p:extLst>
      <p:ext uri="{BB962C8B-B14F-4D97-AF65-F5344CB8AC3E}">
        <p14:creationId xmlns:p14="http://schemas.microsoft.com/office/powerpoint/2010/main" val="2056835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12.13 </a:t>
            </a:r>
            <a:r>
              <a:rPr lang="en-US" sz="1800" b="1" i="0" u="none" strike="noStrike" baseline="0" dirty="0">
                <a:solidFill>
                  <a:srgbClr val="000000"/>
                </a:solidFill>
                <a:latin typeface="Barlow-SemiBold"/>
              </a:rPr>
              <a:t>Males of some </a:t>
            </a:r>
            <a:r>
              <a:rPr lang="en-IN" sz="1800" b="1" i="0" u="none" strike="noStrike" baseline="0" dirty="0">
                <a:solidFill>
                  <a:srgbClr val="000000"/>
                </a:solidFill>
                <a:latin typeface="Barlow-SemiBold"/>
              </a:rPr>
              <a:t>species provide direct benefits </a:t>
            </a:r>
            <a:r>
              <a:rPr lang="en-US" sz="1800" b="1" i="0" u="none" strike="noStrike" baseline="0" dirty="0">
                <a:solidFill>
                  <a:srgbClr val="000000"/>
                </a:solidFill>
                <a:latin typeface="Barlow-SemiBold"/>
              </a:rPr>
              <a:t>to females. </a:t>
            </a:r>
            <a:r>
              <a:rPr lang="en-US" sz="1800" b="0" i="0" u="none" strike="noStrike" baseline="0" dirty="0">
                <a:solidFill>
                  <a:srgbClr val="000000"/>
                </a:solidFill>
                <a:latin typeface="Barlow-Regular"/>
              </a:rPr>
              <a:t>This female Mormon cricket (</a:t>
            </a:r>
            <a:r>
              <a:rPr lang="en-US" sz="1800" b="0" i="1" u="none" strike="noStrike" baseline="0" dirty="0" err="1">
                <a:solidFill>
                  <a:srgbClr val="000000"/>
                </a:solidFill>
                <a:latin typeface="Barlow-Italic"/>
              </a:rPr>
              <a:t>Anabrus</a:t>
            </a:r>
            <a:r>
              <a:rPr lang="en-US" sz="1800" b="0" i="1" u="none" strike="noStrike" baseline="0" dirty="0">
                <a:solidFill>
                  <a:srgbClr val="000000"/>
                </a:solidFill>
                <a:latin typeface="Barlow-Italic"/>
              </a:rPr>
              <a:t> simplex</a:t>
            </a:r>
            <a:r>
              <a:rPr lang="en-US" sz="1800" b="0" i="0" u="none" strike="noStrike" baseline="0" dirty="0">
                <a:solidFill>
                  <a:srgbClr val="000000"/>
                </a:solidFill>
                <a:latin typeface="Barlow-Regular"/>
              </a:rPr>
              <a:t>) will eat </a:t>
            </a:r>
            <a:r>
              <a:rPr lang="en-IN" sz="1800" b="0" i="0" u="none" strike="noStrike" baseline="0" dirty="0">
                <a:solidFill>
                  <a:srgbClr val="000000"/>
                </a:solidFill>
                <a:latin typeface="Barlow-Regular"/>
              </a:rPr>
              <a:t>the large white spermatophore </a:t>
            </a:r>
            <a:r>
              <a:rPr lang="en-US" sz="1800" b="0" i="0" u="none" strike="noStrike" baseline="0" dirty="0">
                <a:solidFill>
                  <a:srgbClr val="000000"/>
                </a:solidFill>
                <a:latin typeface="Barlow-Regular"/>
              </a:rPr>
              <a:t>her mate has placed in her genital </a:t>
            </a:r>
            <a:r>
              <a:rPr lang="en-IN" sz="1800" b="0" i="0" u="none" strike="noStrike" baseline="0" dirty="0">
                <a:solidFill>
                  <a:srgbClr val="000000"/>
                </a:solidFill>
                <a:latin typeface="Barlow-Regular"/>
              </a:rPr>
              <a:t>opening.</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25</a:t>
            </a:fld>
            <a:endParaRPr lang="en-US"/>
          </a:p>
        </p:txBody>
      </p:sp>
    </p:spTree>
    <p:extLst>
      <p:ext uri="{BB962C8B-B14F-4D97-AF65-F5344CB8AC3E}">
        <p14:creationId xmlns:p14="http://schemas.microsoft.com/office/powerpoint/2010/main" val="1834273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12.14 </a:t>
            </a:r>
            <a:r>
              <a:rPr lang="en-US" sz="1800" b="1" i="0" u="none" strike="noStrike" baseline="0" dirty="0">
                <a:solidFill>
                  <a:srgbClr val="000000"/>
                </a:solidFill>
                <a:latin typeface="Barlow-SemiBold"/>
              </a:rPr>
              <a:t>Males of the greater sage grouse perform mating displays together on a lek.</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26</a:t>
            </a:fld>
            <a:endParaRPr lang="en-US"/>
          </a:p>
        </p:txBody>
      </p:sp>
    </p:spTree>
    <p:extLst>
      <p:ext uri="{BB962C8B-B14F-4D97-AF65-F5344CB8AC3E}">
        <p14:creationId xmlns:p14="http://schemas.microsoft.com/office/powerpoint/2010/main" val="2422417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12.15 </a:t>
            </a:r>
            <a:r>
              <a:rPr lang="en-US" sz="1800" b="1" i="0" u="none" strike="noStrike" baseline="0" dirty="0">
                <a:solidFill>
                  <a:srgbClr val="000000"/>
                </a:solidFill>
                <a:latin typeface="Barlow-SemiBold"/>
              </a:rPr>
              <a:t>A male Wilson’s bird-of-paradise (</a:t>
            </a:r>
            <a:r>
              <a:rPr lang="en-US" sz="1800" b="1" i="1" u="none" strike="noStrike" baseline="0" dirty="0" err="1">
                <a:solidFill>
                  <a:srgbClr val="000000"/>
                </a:solidFill>
                <a:latin typeface="Barlow-SemiBoldItalic"/>
              </a:rPr>
              <a:t>Cicinnurus</a:t>
            </a:r>
            <a:r>
              <a:rPr lang="en-US" sz="1800" b="1" i="1" u="none" strike="noStrike" baseline="0" dirty="0">
                <a:solidFill>
                  <a:srgbClr val="000000"/>
                </a:solidFill>
                <a:latin typeface="Barlow-SemiBoldItalic"/>
              </a:rPr>
              <a:t> </a:t>
            </a:r>
            <a:r>
              <a:rPr lang="en-US" sz="1800" b="1" i="1" u="none" strike="noStrike" baseline="0" dirty="0" err="1">
                <a:solidFill>
                  <a:srgbClr val="000000"/>
                </a:solidFill>
                <a:latin typeface="Barlow-SemiBoldItalic"/>
              </a:rPr>
              <a:t>respublica</a:t>
            </a:r>
            <a:r>
              <a:rPr lang="en-US" sz="1800" b="1" i="1" u="none" strike="noStrike" baseline="0" dirty="0">
                <a:solidFill>
                  <a:srgbClr val="000000"/>
                </a:solidFill>
                <a:latin typeface="Barlow-SemiBoldItalic"/>
              </a:rPr>
              <a:t>) </a:t>
            </a:r>
            <a:r>
              <a:rPr lang="en-US" sz="1800" b="1" i="0" u="none" strike="noStrike" baseline="0" dirty="0">
                <a:solidFill>
                  <a:srgbClr val="000000"/>
                </a:solidFill>
                <a:latin typeface="Barlow-SemiBold"/>
              </a:rPr>
              <a:t>displays to a female.</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27</a:t>
            </a:fld>
            <a:endParaRPr lang="en-US"/>
          </a:p>
        </p:txBody>
      </p:sp>
    </p:spTree>
    <p:extLst>
      <p:ext uri="{BB962C8B-B14F-4D97-AF65-F5344CB8AC3E}">
        <p14:creationId xmlns:p14="http://schemas.microsoft.com/office/powerpoint/2010/main" val="3639231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12.16 </a:t>
            </a:r>
            <a:r>
              <a:rPr lang="en-US" sz="1800" b="1" i="0" u="none" strike="noStrike" baseline="0" dirty="0">
                <a:solidFill>
                  <a:srgbClr val="000000"/>
                </a:solidFill>
                <a:latin typeface="Barlow-SemiBold"/>
              </a:rPr>
              <a:t>A female mating preference in </a:t>
            </a:r>
            <a:r>
              <a:rPr lang="en-US" sz="1800" b="1" i="0" u="none" strike="noStrike" baseline="0" dirty="0" err="1">
                <a:solidFill>
                  <a:srgbClr val="000000"/>
                </a:solidFill>
                <a:latin typeface="Barlow-SemiBold"/>
              </a:rPr>
              <a:t>splitfin</a:t>
            </a:r>
            <a:r>
              <a:rPr lang="en-US" sz="1800" b="1" i="0" u="none" strike="noStrike" baseline="0" dirty="0">
                <a:solidFill>
                  <a:srgbClr val="000000"/>
                </a:solidFill>
                <a:latin typeface="Barlow-SemiBold"/>
              </a:rPr>
              <a:t> fishes (family </a:t>
            </a:r>
            <a:r>
              <a:rPr lang="en-US" sz="1800" b="1" i="1" u="none" strike="noStrike" baseline="0" dirty="0" err="1">
                <a:solidFill>
                  <a:srgbClr val="000000"/>
                </a:solidFill>
                <a:latin typeface="Barlow-SemiBoldItalic"/>
              </a:rPr>
              <a:t>Goodeidae</a:t>
            </a:r>
            <a:r>
              <a:rPr lang="en-US" sz="1800" b="1" i="0" u="none" strike="noStrike" baseline="0" dirty="0">
                <a:solidFill>
                  <a:srgbClr val="000000"/>
                </a:solidFill>
                <a:latin typeface="Barlow-SemiBold"/>
              </a:rPr>
              <a:t>) originally evolved to attract both sexes toward prey. </a:t>
            </a:r>
            <a:r>
              <a:rPr lang="en-US" sz="1800" b="0" i="0" u="none" strike="noStrike" baseline="0" dirty="0">
                <a:solidFill>
                  <a:srgbClr val="000000"/>
                </a:solidFill>
                <a:latin typeface="Barlow-Regular"/>
              </a:rPr>
              <a:t>The males of several species have yellow tail stripes that are attractive to females of their own species and also of a </a:t>
            </a:r>
            <a:r>
              <a:rPr lang="en-US" sz="1800" b="0" i="0" u="none" strike="noStrike" baseline="0" dirty="0" err="1">
                <a:solidFill>
                  <a:srgbClr val="000000"/>
                </a:solidFill>
                <a:latin typeface="Barlow-Regular"/>
              </a:rPr>
              <a:t>stripeless</a:t>
            </a:r>
            <a:r>
              <a:rPr lang="en-US" sz="1800" b="0" i="0" u="none" strike="noStrike" baseline="0" dirty="0">
                <a:solidFill>
                  <a:srgbClr val="000000"/>
                </a:solidFill>
                <a:latin typeface="Barlow-Regular"/>
              </a:rPr>
              <a:t> species. This shows the female preference evolved before the stripe did. Both males and females mistake the tail stripe for prey (such as damselfly larvae) and try to bite it. Males mate with females when they approach the tail stripe, </a:t>
            </a:r>
            <a:r>
              <a:rPr lang="en-IN" sz="1800" b="0" i="0" u="none" strike="noStrike" baseline="0" dirty="0">
                <a:solidFill>
                  <a:srgbClr val="000000"/>
                </a:solidFill>
                <a:latin typeface="Barlow-Regular"/>
              </a:rPr>
              <a:t>mistaking it for food. </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28</a:t>
            </a:fld>
            <a:endParaRPr lang="en-US"/>
          </a:p>
        </p:txBody>
      </p:sp>
    </p:spTree>
    <p:extLst>
      <p:ext uri="{BB962C8B-B14F-4D97-AF65-F5344CB8AC3E}">
        <p14:creationId xmlns:p14="http://schemas.microsoft.com/office/powerpoint/2010/main" val="146926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solidFill>
                  <a:srgbClr val="4F7D3D"/>
                </a:solidFill>
                <a:latin typeface="Barlow-Bold"/>
              </a:rPr>
              <a:t>FIGURE 12.17 </a:t>
            </a:r>
            <a:r>
              <a:rPr lang="en-IN" sz="1800" b="1" i="0" u="none" strike="noStrike" baseline="0" dirty="0">
                <a:solidFill>
                  <a:srgbClr val="000000"/>
                </a:solidFill>
                <a:latin typeface="Barlow-SemiBold"/>
              </a:rPr>
              <a:t>Experimental evidence </a:t>
            </a:r>
            <a:r>
              <a:rPr lang="en-US" sz="1800" b="1" i="0" u="none" strike="noStrike" baseline="0" dirty="0">
                <a:solidFill>
                  <a:srgbClr val="000000"/>
                </a:solidFill>
                <a:latin typeface="Barlow-SemiBold"/>
              </a:rPr>
              <a:t>for the good genes mechanism. </a:t>
            </a:r>
            <a:r>
              <a:rPr lang="en-US" sz="1800" b="0" i="0" u="none" strike="noStrike" baseline="0" dirty="0">
                <a:solidFill>
                  <a:srgbClr val="000000"/>
                </a:solidFill>
                <a:latin typeface="Barlow-Regular"/>
              </a:rPr>
              <a:t>Males of the three-spined stickleback (</a:t>
            </a:r>
            <a:r>
              <a:rPr lang="en-US" sz="1800" b="0" i="1" u="none" strike="noStrike" baseline="0" dirty="0" err="1">
                <a:solidFill>
                  <a:srgbClr val="000000"/>
                </a:solidFill>
                <a:latin typeface="Barlow-Italic"/>
              </a:rPr>
              <a:t>Gasterosteus</a:t>
            </a:r>
            <a:r>
              <a:rPr lang="en-US" sz="1800" b="0" i="1" u="none" strike="noStrike" baseline="0" dirty="0">
                <a:solidFill>
                  <a:srgbClr val="000000"/>
                </a:solidFill>
                <a:latin typeface="Barlow-Italic"/>
              </a:rPr>
              <a:t> aculeatus</a:t>
            </a:r>
            <a:r>
              <a:rPr lang="en-US" sz="1800" b="0" i="0" u="none" strike="noStrike" baseline="0" dirty="0">
                <a:solidFill>
                  <a:srgbClr val="000000"/>
                </a:solidFill>
                <a:latin typeface="Barlow-Regular"/>
              </a:rPr>
              <a:t>) that were more red had offspring that were infected less often when exposed to tapeworms. (After </a:t>
            </a:r>
            <a:r>
              <a:rPr lang="en-IN" sz="1800" b="0" i="0" u="none" strike="noStrike" baseline="0" dirty="0">
                <a:solidFill>
                  <a:srgbClr val="000000"/>
                </a:solidFill>
                <a:latin typeface="Barlow-Regular"/>
              </a:rPr>
              <a:t>I. Barber et al. 2001. </a:t>
            </a:r>
            <a:r>
              <a:rPr lang="en-IN" sz="1800" b="0" i="1" u="none" strike="noStrike" baseline="0" dirty="0">
                <a:solidFill>
                  <a:srgbClr val="000000"/>
                </a:solidFill>
                <a:latin typeface="Barlow-Italic"/>
              </a:rPr>
              <a:t>Proc R Soc London B </a:t>
            </a:r>
            <a:r>
              <a:rPr lang="en-IN" sz="1800" b="0" i="0" u="none" strike="noStrike" baseline="0" dirty="0">
                <a:solidFill>
                  <a:srgbClr val="000000"/>
                </a:solidFill>
                <a:latin typeface="Barlow-Regular"/>
              </a:rPr>
              <a:t>268: 71–76.)</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29</a:t>
            </a:fld>
            <a:endParaRPr lang="en-US"/>
          </a:p>
        </p:txBody>
      </p:sp>
    </p:spTree>
    <p:extLst>
      <p:ext uri="{BB962C8B-B14F-4D97-AF65-F5344CB8AC3E}">
        <p14:creationId xmlns:p14="http://schemas.microsoft.com/office/powerpoint/2010/main" val="4005916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 </a:t>
            </a:r>
            <a:r>
              <a:rPr lang="en-US" sz="1800" b="1" i="0" u="none" strike="noStrike" baseline="0" dirty="0">
                <a:solidFill>
                  <a:srgbClr val="000000"/>
                </a:solidFill>
                <a:latin typeface="Barlow-SemiBold"/>
              </a:rPr>
              <a:t>Sexual reproduction is remarkably diverse. </a:t>
            </a:r>
            <a:r>
              <a:rPr lang="en-US" sz="1800" b="0" i="0" u="none" strike="noStrike" baseline="0" dirty="0">
                <a:solidFill>
                  <a:srgbClr val="000000"/>
                </a:solidFill>
                <a:latin typeface="Barlow-Regular"/>
              </a:rPr>
              <a:t>(A) This pair of leopard slugs (</a:t>
            </a:r>
            <a:r>
              <a:rPr lang="en-US" sz="1800" b="0" i="1" u="none" strike="noStrike" baseline="0" dirty="0" err="1">
                <a:solidFill>
                  <a:srgbClr val="000000"/>
                </a:solidFill>
                <a:latin typeface="Barlow-Italic"/>
              </a:rPr>
              <a:t>Limax</a:t>
            </a:r>
            <a:r>
              <a:rPr lang="en-US" sz="1800" b="0" i="1" u="none" strike="noStrike" baseline="0" dirty="0">
                <a:solidFill>
                  <a:srgbClr val="000000"/>
                </a:solidFill>
                <a:latin typeface="Barlow-Italic"/>
              </a:rPr>
              <a:t> maximus</a:t>
            </a:r>
            <a:r>
              <a:rPr lang="en-US" sz="1800" b="0" i="0" u="none" strike="noStrike" baseline="0" dirty="0">
                <a:solidFill>
                  <a:srgbClr val="000000"/>
                </a:solidFill>
                <a:latin typeface="Barlow-Regular"/>
              </a:rPr>
              <a:t>) are hermaphrodites—simultaneously male and female. They are copulating while hanging from a mucus thread. (B) </a:t>
            </a:r>
            <a:r>
              <a:rPr lang="en-US" sz="1800" b="0" i="0" u="none" strike="noStrike" baseline="0" dirty="0" err="1">
                <a:solidFill>
                  <a:srgbClr val="000000"/>
                </a:solidFill>
                <a:latin typeface="Barlow-Regular"/>
              </a:rPr>
              <a:t>Clownfishes</a:t>
            </a:r>
            <a:r>
              <a:rPr lang="en-US" sz="1800" b="0" i="0" u="none" strike="noStrike" baseline="0" dirty="0">
                <a:solidFill>
                  <a:srgbClr val="000000"/>
                </a:solidFill>
                <a:latin typeface="Barlow-Regular"/>
              </a:rPr>
              <a:t> (genus </a:t>
            </a:r>
            <a:r>
              <a:rPr lang="en-US" sz="1800" b="0" i="1" u="none" strike="noStrike" baseline="0" dirty="0" err="1">
                <a:solidFill>
                  <a:srgbClr val="000000"/>
                </a:solidFill>
                <a:latin typeface="Barlow-Italic"/>
              </a:rPr>
              <a:t>Amphiprion</a:t>
            </a:r>
            <a:r>
              <a:rPr lang="en-US" sz="1800" b="0" i="0" u="none" strike="noStrike" baseline="0" dirty="0">
                <a:solidFill>
                  <a:srgbClr val="000000"/>
                </a:solidFill>
                <a:latin typeface="Barlow-Regular"/>
              </a:rPr>
              <a:t>) are sequential hermaphrodites that first mature as males and later change sex to become females. (C) The cactus </a:t>
            </a:r>
            <a:r>
              <a:rPr lang="en-US" sz="1800" b="0" i="1" u="none" strike="noStrike" baseline="0" dirty="0" err="1">
                <a:solidFill>
                  <a:srgbClr val="000000"/>
                </a:solidFill>
                <a:latin typeface="Barlow-Italic"/>
              </a:rPr>
              <a:t>Epithelantha</a:t>
            </a:r>
            <a:r>
              <a:rPr lang="en-US" sz="1800" b="0" i="1" u="none" strike="noStrike" baseline="0" dirty="0">
                <a:solidFill>
                  <a:srgbClr val="000000"/>
                </a:solidFill>
                <a:latin typeface="Barlow-Italic"/>
              </a:rPr>
              <a:t> </a:t>
            </a:r>
            <a:r>
              <a:rPr lang="en-US" sz="1800" b="0" i="1" u="none" strike="noStrike" baseline="0" dirty="0" err="1">
                <a:solidFill>
                  <a:srgbClr val="000000"/>
                </a:solidFill>
                <a:latin typeface="Barlow-Italic"/>
              </a:rPr>
              <a:t>micromeris</a:t>
            </a:r>
            <a:r>
              <a:rPr lang="en-US" sz="1800" b="0" i="1" u="none" strike="noStrike" baseline="0" dirty="0">
                <a:solidFill>
                  <a:srgbClr val="000000"/>
                </a:solidFill>
                <a:latin typeface="Barlow-Italic"/>
              </a:rPr>
              <a:t> </a:t>
            </a:r>
            <a:r>
              <a:rPr lang="en-US" sz="1800" b="0" i="0" u="none" strike="noStrike" baseline="0" dirty="0">
                <a:solidFill>
                  <a:srgbClr val="000000"/>
                </a:solidFill>
                <a:latin typeface="Barlow-Regular"/>
              </a:rPr>
              <a:t>has flowers that do not open. It is one of the few species that reproduce almost entirely by self-fertilization. (D) Bacteria, such as these </a:t>
            </a:r>
            <a:r>
              <a:rPr lang="en-US" sz="1800" b="0" i="1" u="none" strike="noStrike" baseline="0" dirty="0">
                <a:solidFill>
                  <a:srgbClr val="000000"/>
                </a:solidFill>
                <a:latin typeface="Barlow-Italic"/>
              </a:rPr>
              <a:t>E. coli</a:t>
            </a:r>
            <a:r>
              <a:rPr lang="en-US" sz="1800" b="0" i="0" u="none" strike="noStrike" baseline="0" dirty="0">
                <a:solidFill>
                  <a:srgbClr val="000000"/>
                </a:solidFill>
                <a:latin typeface="Barlow-Regular"/>
              </a:rPr>
              <a:t>, use several </a:t>
            </a:r>
            <a:r>
              <a:rPr lang="en-IN" sz="1800" b="0" i="0" u="none" strike="noStrike" baseline="0" dirty="0">
                <a:solidFill>
                  <a:srgbClr val="000000"/>
                </a:solidFill>
                <a:latin typeface="Barlow-Regular"/>
              </a:rPr>
              <a:t>mechanisms to exchange DNA.</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3</a:t>
            </a:fld>
            <a:endParaRPr lang="en-US"/>
          </a:p>
        </p:txBody>
      </p:sp>
    </p:spTree>
    <p:extLst>
      <p:ext uri="{BB962C8B-B14F-4D97-AF65-F5344CB8AC3E}">
        <p14:creationId xmlns:p14="http://schemas.microsoft.com/office/powerpoint/2010/main" val="1545446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12.18 </a:t>
            </a:r>
            <a:r>
              <a:rPr lang="en-US" sz="1800" b="1" i="0" u="none" strike="noStrike" baseline="0" dirty="0">
                <a:solidFill>
                  <a:srgbClr val="000000"/>
                </a:solidFill>
                <a:latin typeface="Barlow-SemiBold"/>
              </a:rPr>
              <a:t>Animals have diverse mechanisms that determine an individual’s sex. </a:t>
            </a:r>
            <a:r>
              <a:rPr lang="en-US" sz="1800" b="0" i="0" u="none" strike="noStrike" baseline="0" dirty="0">
                <a:solidFill>
                  <a:srgbClr val="000000"/>
                </a:solidFill>
                <a:latin typeface="Barlow-Regular"/>
              </a:rPr>
              <a:t>X and Y sex chromosomes are found in all mammals, but they are not very common among other vertebrates. The most common sexual system in teleost fishes is hermaphroditism. Birds and butterflies have Z and W sex chromosomes. All Hymenoptera (ants, bees, wasps, and their relatives) determine sex by haplodiploidy. (After D. </a:t>
            </a:r>
            <a:r>
              <a:rPr lang="en-US" sz="1800" b="0" i="0" u="none" strike="noStrike" baseline="0" dirty="0" err="1">
                <a:solidFill>
                  <a:srgbClr val="000000"/>
                </a:solidFill>
                <a:latin typeface="Barlow-Regular"/>
              </a:rPr>
              <a:t>Bachtrog</a:t>
            </a:r>
            <a:r>
              <a:rPr lang="en-US" sz="1800" b="0" i="0" u="none" strike="noStrike" baseline="0" dirty="0">
                <a:solidFill>
                  <a:srgbClr val="000000"/>
                </a:solidFill>
                <a:latin typeface="Barlow-Regular"/>
              </a:rPr>
              <a:t> et al. 2014. </a:t>
            </a:r>
            <a:r>
              <a:rPr lang="en-IN" sz="1800" b="0" i="1" u="none" strike="noStrike" baseline="0" dirty="0">
                <a:solidFill>
                  <a:srgbClr val="000000"/>
                </a:solidFill>
                <a:latin typeface="Barlow-Italic"/>
              </a:rPr>
              <a:t>PLOS </a:t>
            </a:r>
            <a:r>
              <a:rPr lang="en-IN" sz="1800" b="0" i="1" u="none" strike="noStrike" baseline="0" dirty="0" err="1">
                <a:solidFill>
                  <a:srgbClr val="000000"/>
                </a:solidFill>
                <a:latin typeface="Barlow-Italic"/>
              </a:rPr>
              <a:t>Biol</a:t>
            </a:r>
            <a:r>
              <a:rPr lang="en-IN" sz="1800" b="0" i="1" u="none" strike="noStrike" baseline="0" dirty="0">
                <a:solidFill>
                  <a:srgbClr val="000000"/>
                </a:solidFill>
                <a:latin typeface="Barlow-Italic"/>
              </a:rPr>
              <a:t> </a:t>
            </a:r>
            <a:r>
              <a:rPr lang="en-IN" sz="1800" b="0" i="0" u="none" strike="noStrike" baseline="0" dirty="0">
                <a:solidFill>
                  <a:srgbClr val="000000"/>
                </a:solidFill>
                <a:latin typeface="Barlow-Regular"/>
              </a:rPr>
              <a:t>12: e1001899.)</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30</a:t>
            </a:fld>
            <a:endParaRPr lang="en-US"/>
          </a:p>
        </p:txBody>
      </p:sp>
    </p:spTree>
    <p:extLst>
      <p:ext uri="{BB962C8B-B14F-4D97-AF65-F5344CB8AC3E}">
        <p14:creationId xmlns:p14="http://schemas.microsoft.com/office/powerpoint/2010/main" val="2999545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12.19 </a:t>
            </a:r>
            <a:r>
              <a:rPr lang="en-US" sz="1800" b="1" i="0" u="none" strike="noStrike" baseline="0" dirty="0">
                <a:solidFill>
                  <a:srgbClr val="000000"/>
                </a:solidFill>
                <a:latin typeface="Barlow-SemiBold"/>
              </a:rPr>
              <a:t>Selection usually favors a sex ratio with nearly equal numbers of males and females. </a:t>
            </a:r>
            <a:r>
              <a:rPr lang="en-US" sz="1800" b="0" i="0" u="none" strike="noStrike" baseline="0" dirty="0">
                <a:solidFill>
                  <a:srgbClr val="000000"/>
                </a:solidFill>
                <a:latin typeface="Barlow-Regular"/>
              </a:rPr>
              <a:t>Here, females initially produce more daughters than sons, so the sex ratio is biased towards females. (Generation 1) A mutation occurs in one female that causes her to produce only sons. (Generation 2) The mutation is now carried by her two sons. They make up one-third of all males, so one-third of the next generation will be their children. (Generation 3) The number of females with the mutation increases. (Later generations) The mutation spreads until there are equal numbers of males </a:t>
            </a:r>
            <a:r>
              <a:rPr lang="en-IN" sz="1800" b="0" i="0" u="none" strike="noStrike" baseline="0" dirty="0">
                <a:solidFill>
                  <a:srgbClr val="000000"/>
                </a:solidFill>
                <a:latin typeface="Barlow-Regular"/>
              </a:rPr>
              <a:t>and females. </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31</a:t>
            </a:fld>
            <a:endParaRPr lang="en-US"/>
          </a:p>
        </p:txBody>
      </p:sp>
    </p:spTree>
    <p:extLst>
      <p:ext uri="{BB962C8B-B14F-4D97-AF65-F5344CB8AC3E}">
        <p14:creationId xmlns:p14="http://schemas.microsoft.com/office/powerpoint/2010/main" val="3464661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12.20 </a:t>
            </a:r>
            <a:r>
              <a:rPr lang="en-US" sz="1800" b="1" i="0" u="none" strike="noStrike" baseline="0" dirty="0">
                <a:solidFill>
                  <a:srgbClr val="000000"/>
                </a:solidFill>
                <a:latin typeface="Barlow-SemiBold"/>
              </a:rPr>
              <a:t>The fig wasp </a:t>
            </a:r>
            <a:r>
              <a:rPr lang="en-IN" sz="1800" b="1" i="1" u="none" strike="noStrike" baseline="0" dirty="0" err="1">
                <a:solidFill>
                  <a:srgbClr val="000000"/>
                </a:solidFill>
                <a:latin typeface="Barlow-SemiBoldItalic"/>
              </a:rPr>
              <a:t>Tetrapus</a:t>
            </a:r>
            <a:r>
              <a:rPr lang="en-IN" sz="1800" b="1" i="1" u="none" strike="noStrike" baseline="0" dirty="0">
                <a:solidFill>
                  <a:srgbClr val="000000"/>
                </a:solidFill>
                <a:latin typeface="Barlow-SemiBoldItalic"/>
              </a:rPr>
              <a:t> </a:t>
            </a:r>
            <a:r>
              <a:rPr lang="en-IN" sz="1800" b="1" i="1" u="none" strike="noStrike" baseline="0" dirty="0" err="1">
                <a:solidFill>
                  <a:srgbClr val="000000"/>
                </a:solidFill>
                <a:latin typeface="Barlow-SemiBoldItalic"/>
              </a:rPr>
              <a:t>costaricensis</a:t>
            </a:r>
            <a:r>
              <a:rPr lang="en-IN" sz="1800" b="1" i="1" u="none" strike="noStrike" baseline="0" dirty="0">
                <a:solidFill>
                  <a:srgbClr val="000000"/>
                </a:solidFill>
                <a:latin typeface="Barlow-SemiBoldItalic"/>
              </a:rPr>
              <a:t> </a:t>
            </a:r>
            <a:r>
              <a:rPr lang="en-IN" sz="1800" b="1" i="0" u="none" strike="noStrike" baseline="0" dirty="0">
                <a:solidFill>
                  <a:srgbClr val="000000"/>
                </a:solidFill>
                <a:latin typeface="Barlow-SemiBold"/>
              </a:rPr>
              <a:t>is highly sexually dimorphic. </a:t>
            </a:r>
            <a:r>
              <a:rPr lang="en-IN" sz="1800" b="0" i="0" u="none" strike="noStrike" baseline="0" dirty="0">
                <a:solidFill>
                  <a:srgbClr val="000000"/>
                </a:solidFill>
                <a:latin typeface="Barlow-Regular"/>
              </a:rPr>
              <a:t>Females lay </a:t>
            </a:r>
            <a:r>
              <a:rPr lang="en-US" sz="1800" b="0" i="0" u="none" strike="noStrike" baseline="0" dirty="0">
                <a:solidFill>
                  <a:srgbClr val="000000"/>
                </a:solidFill>
                <a:latin typeface="Barlow-Regular"/>
              </a:rPr>
              <a:t>their eggs inside a fig. When the offspring hatch, the males fight each other, and the winner then mates with the females inside the fig—many or all of which are his </a:t>
            </a:r>
            <a:r>
              <a:rPr lang="en-IN" sz="1800" b="0" i="0" u="none" strike="noStrike" baseline="0" dirty="0">
                <a:solidFill>
                  <a:srgbClr val="000000"/>
                </a:solidFill>
                <a:latin typeface="Barlow-Regular"/>
              </a:rPr>
              <a:t>sisters. Only females disperse, </a:t>
            </a:r>
            <a:r>
              <a:rPr lang="en-US" sz="1800" b="0" i="0" u="none" strike="noStrike" baseline="0" dirty="0">
                <a:solidFill>
                  <a:srgbClr val="000000"/>
                </a:solidFill>
                <a:latin typeface="Barlow-Regular"/>
              </a:rPr>
              <a:t>so families that have many more daughters than sons are most </a:t>
            </a:r>
            <a:r>
              <a:rPr lang="en-IN" sz="1800" b="0" i="0" u="none" strike="noStrike" baseline="0" dirty="0">
                <a:solidFill>
                  <a:srgbClr val="000000"/>
                </a:solidFill>
                <a:latin typeface="Barlow-Regular"/>
              </a:rPr>
              <a:t>successful.</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32</a:t>
            </a:fld>
            <a:endParaRPr lang="en-US"/>
          </a:p>
        </p:txBody>
      </p:sp>
    </p:spTree>
    <p:extLst>
      <p:ext uri="{BB962C8B-B14F-4D97-AF65-F5344CB8AC3E}">
        <p14:creationId xmlns:p14="http://schemas.microsoft.com/office/powerpoint/2010/main" val="3793183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12.21 </a:t>
            </a:r>
            <a:r>
              <a:rPr lang="en-US" sz="1800" b="1" i="0" u="none" strike="noStrike" baseline="0" dirty="0">
                <a:solidFill>
                  <a:srgbClr val="000000"/>
                </a:solidFill>
                <a:latin typeface="Barlow-SemiBold"/>
              </a:rPr>
              <a:t>The sex ratio among the offspring of fig wasps agrees well with the prediction of a mathematical model. </a:t>
            </a:r>
            <a:r>
              <a:rPr lang="en-US" sz="1800" b="0" i="0" u="none" strike="noStrike" baseline="0" dirty="0">
                <a:solidFill>
                  <a:srgbClr val="000000"/>
                </a:solidFill>
                <a:latin typeface="Barlow-Regular"/>
              </a:rPr>
              <a:t>(After E. A. </a:t>
            </a:r>
            <a:r>
              <a:rPr lang="en-US" sz="1800" b="0" i="0" u="none" strike="noStrike" baseline="0" dirty="0" err="1">
                <a:solidFill>
                  <a:srgbClr val="000000"/>
                </a:solidFill>
                <a:latin typeface="Barlow-Regular"/>
              </a:rPr>
              <a:t>Herre</a:t>
            </a:r>
            <a:r>
              <a:rPr lang="en-US" sz="1800" b="0" i="0" u="none" strike="noStrike" baseline="0" dirty="0">
                <a:solidFill>
                  <a:srgbClr val="000000"/>
                </a:solidFill>
                <a:latin typeface="Barlow-Regular"/>
              </a:rPr>
              <a:t>. 1985. </a:t>
            </a:r>
            <a:r>
              <a:rPr lang="en-US" sz="1800" b="0" i="1" u="none" strike="noStrike" baseline="0" dirty="0">
                <a:solidFill>
                  <a:srgbClr val="000000"/>
                </a:solidFill>
                <a:latin typeface="Barlow-Italic"/>
              </a:rPr>
              <a:t>Science </a:t>
            </a:r>
            <a:r>
              <a:rPr lang="en-IN" sz="1800" b="0" i="0" u="none" strike="noStrike" baseline="0" dirty="0">
                <a:solidFill>
                  <a:srgbClr val="000000"/>
                </a:solidFill>
                <a:latin typeface="Barlow-Regular"/>
              </a:rPr>
              <a:t>228: 896–898.)</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33</a:t>
            </a:fld>
            <a:endParaRPr lang="en-US"/>
          </a:p>
        </p:txBody>
      </p:sp>
    </p:spTree>
    <p:extLst>
      <p:ext uri="{BB962C8B-B14F-4D97-AF65-F5344CB8AC3E}">
        <p14:creationId xmlns:p14="http://schemas.microsoft.com/office/powerpoint/2010/main" val="974264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solidFill>
                  <a:srgbClr val="4F7D3D"/>
                </a:solidFill>
                <a:latin typeface="Barlow-Bold"/>
              </a:rPr>
              <a:t>FIGURE 12.22 </a:t>
            </a:r>
            <a:r>
              <a:rPr lang="en-IN" sz="1800" b="1" i="0" u="none" strike="noStrike" baseline="0" dirty="0">
                <a:solidFill>
                  <a:srgbClr val="000000"/>
                </a:solidFill>
                <a:latin typeface="Barlow-SemiBold"/>
              </a:rPr>
              <a:t>Parthenogenesis (asexual reproduction) </a:t>
            </a:r>
            <a:r>
              <a:rPr lang="en-US" sz="1800" b="1" i="0" u="none" strike="noStrike" baseline="0" dirty="0">
                <a:solidFill>
                  <a:srgbClr val="000000"/>
                </a:solidFill>
                <a:latin typeface="Barlow-SemiBold"/>
              </a:rPr>
              <a:t>is very rare among animals and plants. </a:t>
            </a:r>
            <a:r>
              <a:rPr lang="en-US" sz="1800" b="0" i="0" u="none" strike="noStrike" baseline="0" dirty="0">
                <a:solidFill>
                  <a:srgbClr val="000000"/>
                </a:solidFill>
                <a:latin typeface="Barlow-Regular"/>
              </a:rPr>
              <a:t>Examples include a distant relative of spiders, the mite </a:t>
            </a:r>
            <a:r>
              <a:rPr lang="en-US" sz="1800" b="0" i="1" u="none" strike="noStrike" baseline="0" dirty="0" err="1">
                <a:solidFill>
                  <a:srgbClr val="000000"/>
                </a:solidFill>
                <a:latin typeface="Barlow-Italic"/>
              </a:rPr>
              <a:t>Oppiella</a:t>
            </a:r>
            <a:r>
              <a:rPr lang="en-US" sz="1800" b="0" i="1" u="none" strike="noStrike" baseline="0" dirty="0">
                <a:solidFill>
                  <a:srgbClr val="000000"/>
                </a:solidFill>
                <a:latin typeface="Barlow-Italic"/>
              </a:rPr>
              <a:t> nova </a:t>
            </a:r>
            <a:r>
              <a:rPr lang="en-US" sz="1800" b="0" i="0" u="none" strike="noStrike" baseline="0" dirty="0">
                <a:solidFill>
                  <a:srgbClr val="000000"/>
                </a:solidFill>
                <a:latin typeface="Barlow-Regular"/>
              </a:rPr>
              <a:t>[</a:t>
            </a:r>
            <a:r>
              <a:rPr lang="en-US" sz="1800" b="0" i="0" u="none" strike="noStrike" baseline="0" dirty="0">
                <a:solidFill>
                  <a:srgbClr val="F47421"/>
                </a:solidFill>
                <a:latin typeface="Barlow-Regular"/>
              </a:rPr>
              <a:t>13</a:t>
            </a:r>
            <a:r>
              <a:rPr lang="en-US" sz="1800" b="0" i="0" u="none" strike="noStrike" baseline="0" dirty="0">
                <a:solidFill>
                  <a:srgbClr val="000000"/>
                </a:solidFill>
                <a:latin typeface="Barlow-Regular"/>
              </a:rPr>
              <a:t>]; some whiptail lizards (such as </a:t>
            </a:r>
            <a:r>
              <a:rPr lang="en-US" sz="1800" b="0" i="1" u="none" strike="noStrike" baseline="0" dirty="0" err="1">
                <a:solidFill>
                  <a:srgbClr val="000000"/>
                </a:solidFill>
                <a:latin typeface="Barlow-Italic"/>
              </a:rPr>
              <a:t>Aspidoscelis</a:t>
            </a:r>
            <a:r>
              <a:rPr lang="en-US" sz="1800" b="0" i="1" u="none" strike="noStrike" baseline="0" dirty="0">
                <a:solidFill>
                  <a:srgbClr val="000000"/>
                </a:solidFill>
                <a:latin typeface="Barlow-Italic"/>
              </a:rPr>
              <a:t> </a:t>
            </a:r>
            <a:r>
              <a:rPr lang="en-US" sz="1800" b="0" i="1" u="none" strike="noStrike" baseline="0" dirty="0" err="1">
                <a:solidFill>
                  <a:srgbClr val="000000"/>
                </a:solidFill>
                <a:latin typeface="Barlow-Italic"/>
              </a:rPr>
              <a:t>uniparens</a:t>
            </a:r>
            <a:r>
              <a:rPr lang="en-US" sz="1800" b="0" i="0" u="none" strike="noStrike" baseline="0" dirty="0">
                <a:solidFill>
                  <a:srgbClr val="000000"/>
                </a:solidFill>
                <a:latin typeface="Barlow-Regular"/>
              </a:rPr>
              <a:t>); and the </a:t>
            </a:r>
            <a:r>
              <a:rPr lang="en-IN" sz="1800" b="0" i="0" u="none" strike="noStrike" baseline="0" dirty="0">
                <a:solidFill>
                  <a:srgbClr val="000000"/>
                </a:solidFill>
                <a:latin typeface="Barlow-Regular"/>
              </a:rPr>
              <a:t>common dandelion (</a:t>
            </a:r>
            <a:r>
              <a:rPr lang="en-IN" sz="1800" b="0" i="1" u="none" strike="noStrike" baseline="0" dirty="0">
                <a:solidFill>
                  <a:srgbClr val="000000"/>
                </a:solidFill>
                <a:latin typeface="Barlow-Italic"/>
              </a:rPr>
              <a:t>Taraxacum officinale</a:t>
            </a:r>
            <a:r>
              <a:rPr lang="en-IN" sz="1800" b="0" i="0" u="none" strike="noStrike" baseline="0" dirty="0">
                <a:solidFill>
                  <a:srgbClr val="000000"/>
                </a:solidFill>
                <a:latin typeface="Barlow-Regular"/>
              </a:rPr>
              <a:t>).</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34</a:t>
            </a:fld>
            <a:endParaRPr lang="en-US"/>
          </a:p>
        </p:txBody>
      </p:sp>
    </p:spTree>
    <p:extLst>
      <p:ext uri="{BB962C8B-B14F-4D97-AF65-F5344CB8AC3E}">
        <p14:creationId xmlns:p14="http://schemas.microsoft.com/office/powerpoint/2010/main" val="2759267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solidFill>
                  <a:srgbClr val="4F7D3D"/>
                </a:solidFill>
                <a:latin typeface="Barlow-Bold"/>
              </a:rPr>
              <a:t>FIGURE 12.22 </a:t>
            </a:r>
            <a:r>
              <a:rPr lang="en-IN" sz="1800" b="1" i="0" u="none" strike="noStrike" baseline="0" dirty="0">
                <a:solidFill>
                  <a:srgbClr val="000000"/>
                </a:solidFill>
                <a:latin typeface="Barlow-SemiBold"/>
              </a:rPr>
              <a:t>Parthenogenesis (asexual reproduction) </a:t>
            </a:r>
            <a:r>
              <a:rPr lang="en-US" sz="1800" b="1" i="0" u="none" strike="noStrike" baseline="0" dirty="0">
                <a:solidFill>
                  <a:srgbClr val="000000"/>
                </a:solidFill>
                <a:latin typeface="Barlow-SemiBold"/>
              </a:rPr>
              <a:t>is very rare among animals and plants. </a:t>
            </a:r>
            <a:r>
              <a:rPr lang="en-US" sz="1800" b="0" i="0" u="none" strike="noStrike" baseline="0" dirty="0">
                <a:solidFill>
                  <a:srgbClr val="000000"/>
                </a:solidFill>
                <a:latin typeface="Barlow-Regular"/>
              </a:rPr>
              <a:t>Examples include a distant relative of spiders, the mite </a:t>
            </a:r>
            <a:r>
              <a:rPr lang="en-US" sz="1800" b="0" i="1" u="none" strike="noStrike" baseline="0" dirty="0" err="1">
                <a:solidFill>
                  <a:srgbClr val="000000"/>
                </a:solidFill>
                <a:latin typeface="Barlow-Italic"/>
              </a:rPr>
              <a:t>Oppiella</a:t>
            </a:r>
            <a:r>
              <a:rPr lang="en-US" sz="1800" b="0" i="1" u="none" strike="noStrike" baseline="0" dirty="0">
                <a:solidFill>
                  <a:srgbClr val="000000"/>
                </a:solidFill>
                <a:latin typeface="Barlow-Italic"/>
              </a:rPr>
              <a:t> nova </a:t>
            </a:r>
            <a:r>
              <a:rPr lang="en-US" sz="1800" b="0" i="0" u="none" strike="noStrike" baseline="0" dirty="0">
                <a:solidFill>
                  <a:srgbClr val="000000"/>
                </a:solidFill>
                <a:latin typeface="Barlow-Regular"/>
              </a:rPr>
              <a:t>[</a:t>
            </a:r>
            <a:r>
              <a:rPr lang="en-US" sz="1800" b="0" i="0" u="none" strike="noStrike" baseline="0" dirty="0">
                <a:solidFill>
                  <a:srgbClr val="F47421"/>
                </a:solidFill>
                <a:latin typeface="Barlow-Regular"/>
              </a:rPr>
              <a:t>13</a:t>
            </a:r>
            <a:r>
              <a:rPr lang="en-US" sz="1800" b="0" i="0" u="none" strike="noStrike" baseline="0" dirty="0">
                <a:solidFill>
                  <a:srgbClr val="000000"/>
                </a:solidFill>
                <a:latin typeface="Barlow-Regular"/>
              </a:rPr>
              <a:t>]; some whiptail lizards (such as </a:t>
            </a:r>
            <a:r>
              <a:rPr lang="en-US" sz="1800" b="0" i="1" u="none" strike="noStrike" baseline="0" dirty="0" err="1">
                <a:solidFill>
                  <a:srgbClr val="000000"/>
                </a:solidFill>
                <a:latin typeface="Barlow-Italic"/>
              </a:rPr>
              <a:t>Aspidoscelis</a:t>
            </a:r>
            <a:r>
              <a:rPr lang="en-US" sz="1800" b="0" i="1" u="none" strike="noStrike" baseline="0" dirty="0">
                <a:solidFill>
                  <a:srgbClr val="000000"/>
                </a:solidFill>
                <a:latin typeface="Barlow-Italic"/>
              </a:rPr>
              <a:t> </a:t>
            </a:r>
            <a:r>
              <a:rPr lang="en-US" sz="1800" b="0" i="1" u="none" strike="noStrike" baseline="0" dirty="0" err="1">
                <a:solidFill>
                  <a:srgbClr val="000000"/>
                </a:solidFill>
                <a:latin typeface="Barlow-Italic"/>
              </a:rPr>
              <a:t>uniparens</a:t>
            </a:r>
            <a:r>
              <a:rPr lang="en-US" sz="1800" b="0" i="0" u="none" strike="noStrike" baseline="0" dirty="0">
                <a:solidFill>
                  <a:srgbClr val="000000"/>
                </a:solidFill>
                <a:latin typeface="Barlow-Regular"/>
              </a:rPr>
              <a:t>); and the </a:t>
            </a:r>
            <a:r>
              <a:rPr lang="en-IN" sz="1800" b="0" i="0" u="none" strike="noStrike" baseline="0" dirty="0">
                <a:solidFill>
                  <a:srgbClr val="000000"/>
                </a:solidFill>
                <a:latin typeface="Barlow-Regular"/>
              </a:rPr>
              <a:t>common dandelion (</a:t>
            </a:r>
            <a:r>
              <a:rPr lang="en-IN" sz="1800" b="0" i="1" u="none" strike="noStrike" baseline="0" dirty="0">
                <a:solidFill>
                  <a:srgbClr val="000000"/>
                </a:solidFill>
                <a:latin typeface="Barlow-Italic"/>
              </a:rPr>
              <a:t>Taraxacum officinale</a:t>
            </a:r>
            <a:r>
              <a:rPr lang="en-IN" sz="1800" b="0" i="0" u="none" strike="noStrike" baseline="0" dirty="0">
                <a:solidFill>
                  <a:srgbClr val="000000"/>
                </a:solidFill>
                <a:latin typeface="Barlow-Regular"/>
              </a:rPr>
              <a:t>).</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35</a:t>
            </a:fld>
            <a:endParaRPr lang="en-US"/>
          </a:p>
        </p:txBody>
      </p:sp>
    </p:spTree>
    <p:extLst>
      <p:ext uri="{BB962C8B-B14F-4D97-AF65-F5344CB8AC3E}">
        <p14:creationId xmlns:p14="http://schemas.microsoft.com/office/powerpoint/2010/main" val="2011549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solidFill>
                  <a:srgbClr val="4F7D3D"/>
                </a:solidFill>
                <a:latin typeface="Barlow-Bold"/>
              </a:rPr>
              <a:t>FIGURE 12.22 </a:t>
            </a:r>
            <a:r>
              <a:rPr lang="en-IN" sz="1800" b="1" i="0" u="none" strike="noStrike" baseline="0" dirty="0">
                <a:solidFill>
                  <a:srgbClr val="000000"/>
                </a:solidFill>
                <a:latin typeface="Barlow-SemiBold"/>
              </a:rPr>
              <a:t>Parthenogenesis (asexual reproduction) </a:t>
            </a:r>
            <a:r>
              <a:rPr lang="en-US" sz="1800" b="1" i="0" u="none" strike="noStrike" baseline="0" dirty="0">
                <a:solidFill>
                  <a:srgbClr val="000000"/>
                </a:solidFill>
                <a:latin typeface="Barlow-SemiBold"/>
              </a:rPr>
              <a:t>is very rare among animals and plants. </a:t>
            </a:r>
            <a:r>
              <a:rPr lang="en-US" sz="1800" b="0" i="0" u="none" strike="noStrike" baseline="0" dirty="0">
                <a:solidFill>
                  <a:srgbClr val="000000"/>
                </a:solidFill>
                <a:latin typeface="Barlow-Regular"/>
              </a:rPr>
              <a:t>Examples include a distant relative of spiders, the mite </a:t>
            </a:r>
            <a:r>
              <a:rPr lang="en-US" sz="1800" b="0" i="1" u="none" strike="noStrike" baseline="0" dirty="0" err="1">
                <a:solidFill>
                  <a:srgbClr val="000000"/>
                </a:solidFill>
                <a:latin typeface="Barlow-Italic"/>
              </a:rPr>
              <a:t>Oppiella</a:t>
            </a:r>
            <a:r>
              <a:rPr lang="en-US" sz="1800" b="0" i="1" u="none" strike="noStrike" baseline="0" dirty="0">
                <a:solidFill>
                  <a:srgbClr val="000000"/>
                </a:solidFill>
                <a:latin typeface="Barlow-Italic"/>
              </a:rPr>
              <a:t> nova </a:t>
            </a:r>
            <a:r>
              <a:rPr lang="en-US" sz="1800" b="0" i="0" u="none" strike="noStrike" baseline="0" dirty="0">
                <a:solidFill>
                  <a:srgbClr val="000000"/>
                </a:solidFill>
                <a:latin typeface="Barlow-Regular"/>
              </a:rPr>
              <a:t>[</a:t>
            </a:r>
            <a:r>
              <a:rPr lang="en-US" sz="1800" b="0" i="0" u="none" strike="noStrike" baseline="0" dirty="0">
                <a:solidFill>
                  <a:srgbClr val="F47421"/>
                </a:solidFill>
                <a:latin typeface="Barlow-Regular"/>
              </a:rPr>
              <a:t>13</a:t>
            </a:r>
            <a:r>
              <a:rPr lang="en-US" sz="1800" b="0" i="0" u="none" strike="noStrike" baseline="0" dirty="0">
                <a:solidFill>
                  <a:srgbClr val="000000"/>
                </a:solidFill>
                <a:latin typeface="Barlow-Regular"/>
              </a:rPr>
              <a:t>]; some whiptail lizards (such as </a:t>
            </a:r>
            <a:r>
              <a:rPr lang="en-US" sz="1800" b="0" i="1" u="none" strike="noStrike" baseline="0" dirty="0" err="1">
                <a:solidFill>
                  <a:srgbClr val="000000"/>
                </a:solidFill>
                <a:latin typeface="Barlow-Italic"/>
              </a:rPr>
              <a:t>Aspidoscelis</a:t>
            </a:r>
            <a:r>
              <a:rPr lang="en-US" sz="1800" b="0" i="1" u="none" strike="noStrike" baseline="0" dirty="0">
                <a:solidFill>
                  <a:srgbClr val="000000"/>
                </a:solidFill>
                <a:latin typeface="Barlow-Italic"/>
              </a:rPr>
              <a:t> </a:t>
            </a:r>
            <a:r>
              <a:rPr lang="en-US" sz="1800" b="0" i="1" u="none" strike="noStrike" baseline="0" dirty="0" err="1">
                <a:solidFill>
                  <a:srgbClr val="000000"/>
                </a:solidFill>
                <a:latin typeface="Barlow-Italic"/>
              </a:rPr>
              <a:t>uniparens</a:t>
            </a:r>
            <a:r>
              <a:rPr lang="en-US" sz="1800" b="0" i="0" u="none" strike="noStrike" baseline="0" dirty="0">
                <a:solidFill>
                  <a:srgbClr val="000000"/>
                </a:solidFill>
                <a:latin typeface="Barlow-Regular"/>
              </a:rPr>
              <a:t>); and the </a:t>
            </a:r>
            <a:r>
              <a:rPr lang="en-IN" sz="1800" b="0" i="0" u="none" strike="noStrike" baseline="0" dirty="0">
                <a:solidFill>
                  <a:srgbClr val="000000"/>
                </a:solidFill>
                <a:latin typeface="Barlow-Regular"/>
              </a:rPr>
              <a:t>common dandelion (</a:t>
            </a:r>
            <a:r>
              <a:rPr lang="en-IN" sz="1800" b="0" i="1" u="none" strike="noStrike" baseline="0" dirty="0">
                <a:solidFill>
                  <a:srgbClr val="000000"/>
                </a:solidFill>
                <a:latin typeface="Barlow-Italic"/>
              </a:rPr>
              <a:t>Taraxacum officinale</a:t>
            </a:r>
            <a:r>
              <a:rPr lang="en-IN" sz="1800" b="0" i="0" u="none" strike="noStrike" baseline="0" dirty="0">
                <a:solidFill>
                  <a:srgbClr val="000000"/>
                </a:solidFill>
                <a:latin typeface="Barlow-Regular"/>
              </a:rPr>
              <a:t>).</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36</a:t>
            </a:fld>
            <a:endParaRPr lang="en-US"/>
          </a:p>
        </p:txBody>
      </p:sp>
    </p:spTree>
    <p:extLst>
      <p:ext uri="{BB962C8B-B14F-4D97-AF65-F5344CB8AC3E}">
        <p14:creationId xmlns:p14="http://schemas.microsoft.com/office/powerpoint/2010/main" val="4222566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solidFill>
                  <a:srgbClr val="4F7D3D"/>
                </a:solidFill>
                <a:latin typeface="Barlow-Bold"/>
              </a:rPr>
              <a:t>FIGURE 12.22 </a:t>
            </a:r>
            <a:r>
              <a:rPr lang="en-IN" sz="1800" b="1" i="0" u="none" strike="noStrike" baseline="0" dirty="0">
                <a:solidFill>
                  <a:srgbClr val="000000"/>
                </a:solidFill>
                <a:latin typeface="Barlow-SemiBold"/>
              </a:rPr>
              <a:t>Parthenogenesis (asexual reproduction) </a:t>
            </a:r>
            <a:r>
              <a:rPr lang="en-US" sz="1800" b="1" i="0" u="none" strike="noStrike" baseline="0" dirty="0">
                <a:solidFill>
                  <a:srgbClr val="000000"/>
                </a:solidFill>
                <a:latin typeface="Barlow-SemiBold"/>
              </a:rPr>
              <a:t>is very rare among animals and plants. </a:t>
            </a:r>
            <a:r>
              <a:rPr lang="en-US" sz="1800" b="0" i="0" u="none" strike="noStrike" baseline="0" dirty="0">
                <a:solidFill>
                  <a:srgbClr val="000000"/>
                </a:solidFill>
                <a:latin typeface="Barlow-Regular"/>
              </a:rPr>
              <a:t>Examples include a distant relative of spiders, the mite </a:t>
            </a:r>
            <a:r>
              <a:rPr lang="en-US" sz="1800" b="0" i="1" u="none" strike="noStrike" baseline="0" dirty="0" err="1">
                <a:solidFill>
                  <a:srgbClr val="000000"/>
                </a:solidFill>
                <a:latin typeface="Barlow-Italic"/>
              </a:rPr>
              <a:t>Oppiella</a:t>
            </a:r>
            <a:r>
              <a:rPr lang="en-US" sz="1800" b="0" i="1" u="none" strike="noStrike" baseline="0" dirty="0">
                <a:solidFill>
                  <a:srgbClr val="000000"/>
                </a:solidFill>
                <a:latin typeface="Barlow-Italic"/>
              </a:rPr>
              <a:t> nova </a:t>
            </a:r>
            <a:r>
              <a:rPr lang="en-US" sz="1800" b="0" i="0" u="none" strike="noStrike" baseline="0" dirty="0">
                <a:solidFill>
                  <a:srgbClr val="000000"/>
                </a:solidFill>
                <a:latin typeface="Barlow-Regular"/>
              </a:rPr>
              <a:t>[</a:t>
            </a:r>
            <a:r>
              <a:rPr lang="en-US" sz="1800" b="0" i="0" u="none" strike="noStrike" baseline="0" dirty="0">
                <a:solidFill>
                  <a:srgbClr val="F47421"/>
                </a:solidFill>
                <a:latin typeface="Barlow-Regular"/>
              </a:rPr>
              <a:t>13</a:t>
            </a:r>
            <a:r>
              <a:rPr lang="en-US" sz="1800" b="0" i="0" u="none" strike="noStrike" baseline="0" dirty="0">
                <a:solidFill>
                  <a:srgbClr val="000000"/>
                </a:solidFill>
                <a:latin typeface="Barlow-Regular"/>
              </a:rPr>
              <a:t>]; some whiptail lizards (such as </a:t>
            </a:r>
            <a:r>
              <a:rPr lang="en-US" sz="1800" b="0" i="1" u="none" strike="noStrike" baseline="0" dirty="0" err="1">
                <a:solidFill>
                  <a:srgbClr val="000000"/>
                </a:solidFill>
                <a:latin typeface="Barlow-Italic"/>
              </a:rPr>
              <a:t>Aspidoscelis</a:t>
            </a:r>
            <a:r>
              <a:rPr lang="en-US" sz="1800" b="0" i="1" u="none" strike="noStrike" baseline="0" dirty="0">
                <a:solidFill>
                  <a:srgbClr val="000000"/>
                </a:solidFill>
                <a:latin typeface="Barlow-Italic"/>
              </a:rPr>
              <a:t> </a:t>
            </a:r>
            <a:r>
              <a:rPr lang="en-US" sz="1800" b="0" i="1" u="none" strike="noStrike" baseline="0" dirty="0" err="1">
                <a:solidFill>
                  <a:srgbClr val="000000"/>
                </a:solidFill>
                <a:latin typeface="Barlow-Italic"/>
              </a:rPr>
              <a:t>uniparens</a:t>
            </a:r>
            <a:r>
              <a:rPr lang="en-US" sz="1800" b="0" i="0" u="none" strike="noStrike" baseline="0" dirty="0">
                <a:solidFill>
                  <a:srgbClr val="000000"/>
                </a:solidFill>
                <a:latin typeface="Barlow-Regular"/>
              </a:rPr>
              <a:t>); and the </a:t>
            </a:r>
            <a:r>
              <a:rPr lang="en-IN" sz="1800" b="0" i="0" u="none" strike="noStrike" baseline="0" dirty="0">
                <a:solidFill>
                  <a:srgbClr val="000000"/>
                </a:solidFill>
                <a:latin typeface="Barlow-Regular"/>
              </a:rPr>
              <a:t>common dandelion (</a:t>
            </a:r>
            <a:r>
              <a:rPr lang="en-IN" sz="1800" b="0" i="1" u="none" strike="noStrike" baseline="0" dirty="0">
                <a:solidFill>
                  <a:srgbClr val="000000"/>
                </a:solidFill>
                <a:latin typeface="Barlow-Italic"/>
              </a:rPr>
              <a:t>Taraxacum officinale</a:t>
            </a:r>
            <a:r>
              <a:rPr lang="en-IN" sz="1800" b="0" i="0" u="none" strike="noStrike" baseline="0" dirty="0">
                <a:solidFill>
                  <a:srgbClr val="000000"/>
                </a:solidFill>
                <a:latin typeface="Barlow-Regular"/>
              </a:rPr>
              <a:t>).</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37</a:t>
            </a:fld>
            <a:endParaRPr lang="en-US"/>
          </a:p>
        </p:txBody>
      </p:sp>
    </p:spTree>
    <p:extLst>
      <p:ext uri="{BB962C8B-B14F-4D97-AF65-F5344CB8AC3E}">
        <p14:creationId xmlns:p14="http://schemas.microsoft.com/office/powerpoint/2010/main" val="3392642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12.23 </a:t>
            </a:r>
            <a:r>
              <a:rPr lang="en-US" sz="1800" b="1" i="0" u="none" strike="noStrike" baseline="0" dirty="0">
                <a:solidFill>
                  <a:srgbClr val="000000"/>
                </a:solidFill>
                <a:latin typeface="Barlow-SemiBold"/>
              </a:rPr>
              <a:t>The biggest evolutionary disadvantage of sexual reproduction is the twofold cost of males. </a:t>
            </a:r>
            <a:r>
              <a:rPr lang="en-US" sz="1800" b="0" i="0" u="none" strike="noStrike" baseline="0" dirty="0">
                <a:solidFill>
                  <a:srgbClr val="000000"/>
                </a:solidFill>
                <a:latin typeface="Barlow-Regular"/>
              </a:rPr>
              <a:t>If all else is equal, an asexual population will grow </a:t>
            </a:r>
            <a:r>
              <a:rPr lang="en-IN" sz="1800" b="0" i="0" u="none" strike="noStrike" baseline="0" dirty="0">
                <a:solidFill>
                  <a:srgbClr val="000000"/>
                </a:solidFill>
                <a:latin typeface="Barlow-Regular"/>
              </a:rPr>
              <a:t>twice as quicky as a sexual population, </a:t>
            </a:r>
            <a:r>
              <a:rPr lang="en-US" sz="1800" b="0" i="0" u="none" strike="noStrike" baseline="0" dirty="0">
                <a:solidFill>
                  <a:srgbClr val="000000"/>
                </a:solidFill>
                <a:latin typeface="Barlow-Regular"/>
              </a:rPr>
              <a:t>driving the </a:t>
            </a:r>
            <a:r>
              <a:rPr lang="en-US" sz="1800" b="0" i="0" u="none" strike="noStrike" baseline="0" dirty="0" err="1">
                <a:solidFill>
                  <a:srgbClr val="000000"/>
                </a:solidFill>
                <a:latin typeface="Barlow-Regular"/>
              </a:rPr>
              <a:t>sexuals</a:t>
            </a:r>
            <a:r>
              <a:rPr lang="en-US" sz="1800" b="0" i="0" u="none" strike="noStrike" baseline="0" dirty="0">
                <a:solidFill>
                  <a:srgbClr val="000000"/>
                </a:solidFill>
                <a:latin typeface="Barlow-Regular"/>
              </a:rPr>
              <a:t> to extinction in just </a:t>
            </a:r>
            <a:r>
              <a:rPr lang="en-IN" sz="1800" b="0" i="0" u="none" strike="noStrike" baseline="0" dirty="0">
                <a:solidFill>
                  <a:srgbClr val="000000"/>
                </a:solidFill>
                <a:latin typeface="Barlow-Regular"/>
              </a:rPr>
              <a:t>a few generations.</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38</a:t>
            </a:fld>
            <a:endParaRPr lang="en-US"/>
          </a:p>
        </p:txBody>
      </p:sp>
    </p:spTree>
    <p:extLst>
      <p:ext uri="{BB962C8B-B14F-4D97-AF65-F5344CB8AC3E}">
        <p14:creationId xmlns:p14="http://schemas.microsoft.com/office/powerpoint/2010/main" val="4045372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12.23 </a:t>
            </a:r>
            <a:r>
              <a:rPr lang="en-US" sz="1800" b="1" i="0" u="none" strike="noStrike" baseline="0" dirty="0">
                <a:solidFill>
                  <a:srgbClr val="000000"/>
                </a:solidFill>
                <a:latin typeface="Barlow-SemiBold"/>
              </a:rPr>
              <a:t>The biggest evolutionary disadvantage of sexual reproduction is the twofold cost of males. </a:t>
            </a:r>
            <a:r>
              <a:rPr lang="en-US" sz="1800" b="0" i="0" u="none" strike="noStrike" baseline="0" dirty="0">
                <a:solidFill>
                  <a:srgbClr val="000000"/>
                </a:solidFill>
                <a:latin typeface="Barlow-Regular"/>
              </a:rPr>
              <a:t>If all else is equal, an asexual population will grow </a:t>
            </a:r>
            <a:r>
              <a:rPr lang="en-IN" sz="1800" b="0" i="0" u="none" strike="noStrike" baseline="0" dirty="0">
                <a:solidFill>
                  <a:srgbClr val="000000"/>
                </a:solidFill>
                <a:latin typeface="Barlow-Regular"/>
              </a:rPr>
              <a:t>twice as quicky as a sexual population, </a:t>
            </a:r>
            <a:r>
              <a:rPr lang="en-US" sz="1800" b="0" i="0" u="none" strike="noStrike" baseline="0" dirty="0">
                <a:solidFill>
                  <a:srgbClr val="000000"/>
                </a:solidFill>
                <a:latin typeface="Barlow-Regular"/>
              </a:rPr>
              <a:t>driving the </a:t>
            </a:r>
            <a:r>
              <a:rPr lang="en-US" sz="1800" b="0" i="0" u="none" strike="noStrike" baseline="0" dirty="0" err="1">
                <a:solidFill>
                  <a:srgbClr val="000000"/>
                </a:solidFill>
                <a:latin typeface="Barlow-Regular"/>
              </a:rPr>
              <a:t>sexuals</a:t>
            </a:r>
            <a:r>
              <a:rPr lang="en-US" sz="1800" b="0" i="0" u="none" strike="noStrike" baseline="0" dirty="0">
                <a:solidFill>
                  <a:srgbClr val="000000"/>
                </a:solidFill>
                <a:latin typeface="Barlow-Regular"/>
              </a:rPr>
              <a:t> to extinction in just </a:t>
            </a:r>
            <a:r>
              <a:rPr lang="en-IN" sz="1800" b="0" i="0" u="none" strike="noStrike" baseline="0" dirty="0">
                <a:solidFill>
                  <a:srgbClr val="000000"/>
                </a:solidFill>
                <a:latin typeface="Barlow-Regular"/>
              </a:rPr>
              <a:t>a few generations.</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39</a:t>
            </a:fld>
            <a:endParaRPr lang="en-US"/>
          </a:p>
        </p:txBody>
      </p:sp>
    </p:spTree>
    <p:extLst>
      <p:ext uri="{BB962C8B-B14F-4D97-AF65-F5344CB8AC3E}">
        <p14:creationId xmlns:p14="http://schemas.microsoft.com/office/powerpoint/2010/main" val="179363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 </a:t>
            </a:r>
            <a:r>
              <a:rPr lang="en-US" sz="1800" b="1" i="0" u="none" strike="noStrike" baseline="0" dirty="0">
                <a:solidFill>
                  <a:srgbClr val="000000"/>
                </a:solidFill>
                <a:latin typeface="Barlow-SemiBold"/>
              </a:rPr>
              <a:t>Sexual reproduction is remarkably diverse. </a:t>
            </a:r>
            <a:r>
              <a:rPr lang="en-US" sz="1800" b="0" i="0" u="none" strike="noStrike" baseline="0" dirty="0">
                <a:solidFill>
                  <a:srgbClr val="000000"/>
                </a:solidFill>
                <a:latin typeface="Barlow-Regular"/>
              </a:rPr>
              <a:t>(A) This pair of leopard slugs (</a:t>
            </a:r>
            <a:r>
              <a:rPr lang="en-US" sz="1800" b="0" i="1" u="none" strike="noStrike" baseline="0" dirty="0" err="1">
                <a:solidFill>
                  <a:srgbClr val="000000"/>
                </a:solidFill>
                <a:latin typeface="Barlow-Italic"/>
              </a:rPr>
              <a:t>Limax</a:t>
            </a:r>
            <a:r>
              <a:rPr lang="en-US" sz="1800" b="0" i="1" u="none" strike="noStrike" baseline="0" dirty="0">
                <a:solidFill>
                  <a:srgbClr val="000000"/>
                </a:solidFill>
                <a:latin typeface="Barlow-Italic"/>
              </a:rPr>
              <a:t> maximus</a:t>
            </a:r>
            <a:r>
              <a:rPr lang="en-US" sz="1800" b="0" i="0" u="none" strike="noStrike" baseline="0" dirty="0">
                <a:solidFill>
                  <a:srgbClr val="000000"/>
                </a:solidFill>
                <a:latin typeface="Barlow-Regular"/>
              </a:rPr>
              <a:t>) are hermaphrodites—simultaneously male and female. They are copulating while hanging from a mucus thread. (B) </a:t>
            </a:r>
            <a:r>
              <a:rPr lang="en-US" sz="1800" b="0" i="0" u="none" strike="noStrike" baseline="0" dirty="0" err="1">
                <a:solidFill>
                  <a:srgbClr val="000000"/>
                </a:solidFill>
                <a:latin typeface="Barlow-Regular"/>
              </a:rPr>
              <a:t>Clownfishes</a:t>
            </a:r>
            <a:r>
              <a:rPr lang="en-US" sz="1800" b="0" i="0" u="none" strike="noStrike" baseline="0" dirty="0">
                <a:solidFill>
                  <a:srgbClr val="000000"/>
                </a:solidFill>
                <a:latin typeface="Barlow-Regular"/>
              </a:rPr>
              <a:t> (genus </a:t>
            </a:r>
            <a:r>
              <a:rPr lang="en-US" sz="1800" b="0" i="1" u="none" strike="noStrike" baseline="0" dirty="0" err="1">
                <a:solidFill>
                  <a:srgbClr val="000000"/>
                </a:solidFill>
                <a:latin typeface="Barlow-Italic"/>
              </a:rPr>
              <a:t>Amphiprion</a:t>
            </a:r>
            <a:r>
              <a:rPr lang="en-US" sz="1800" b="0" i="0" u="none" strike="noStrike" baseline="0" dirty="0">
                <a:solidFill>
                  <a:srgbClr val="000000"/>
                </a:solidFill>
                <a:latin typeface="Barlow-Regular"/>
              </a:rPr>
              <a:t>) are sequential hermaphrodites that first mature as males and later change sex to become females. (C) The cactus </a:t>
            </a:r>
            <a:r>
              <a:rPr lang="en-US" sz="1800" b="0" i="1" u="none" strike="noStrike" baseline="0" dirty="0" err="1">
                <a:solidFill>
                  <a:srgbClr val="000000"/>
                </a:solidFill>
                <a:latin typeface="Barlow-Italic"/>
              </a:rPr>
              <a:t>Epithelantha</a:t>
            </a:r>
            <a:r>
              <a:rPr lang="en-US" sz="1800" b="0" i="1" u="none" strike="noStrike" baseline="0" dirty="0">
                <a:solidFill>
                  <a:srgbClr val="000000"/>
                </a:solidFill>
                <a:latin typeface="Barlow-Italic"/>
              </a:rPr>
              <a:t> </a:t>
            </a:r>
            <a:r>
              <a:rPr lang="en-US" sz="1800" b="0" i="1" u="none" strike="noStrike" baseline="0" dirty="0" err="1">
                <a:solidFill>
                  <a:srgbClr val="000000"/>
                </a:solidFill>
                <a:latin typeface="Barlow-Italic"/>
              </a:rPr>
              <a:t>micromeris</a:t>
            </a:r>
            <a:r>
              <a:rPr lang="en-US" sz="1800" b="0" i="1" u="none" strike="noStrike" baseline="0" dirty="0">
                <a:solidFill>
                  <a:srgbClr val="000000"/>
                </a:solidFill>
                <a:latin typeface="Barlow-Italic"/>
              </a:rPr>
              <a:t> </a:t>
            </a:r>
            <a:r>
              <a:rPr lang="en-US" sz="1800" b="0" i="0" u="none" strike="noStrike" baseline="0" dirty="0">
                <a:solidFill>
                  <a:srgbClr val="000000"/>
                </a:solidFill>
                <a:latin typeface="Barlow-Regular"/>
              </a:rPr>
              <a:t>has flowers that do not open. It is one of the few species that reproduce almost entirely by self-fertilization. (D) Bacteria, such as these </a:t>
            </a:r>
            <a:r>
              <a:rPr lang="en-US" sz="1800" b="0" i="1" u="none" strike="noStrike" baseline="0" dirty="0">
                <a:solidFill>
                  <a:srgbClr val="000000"/>
                </a:solidFill>
                <a:latin typeface="Barlow-Italic"/>
              </a:rPr>
              <a:t>E. coli</a:t>
            </a:r>
            <a:r>
              <a:rPr lang="en-US" sz="1800" b="0" i="0" u="none" strike="noStrike" baseline="0" dirty="0">
                <a:solidFill>
                  <a:srgbClr val="000000"/>
                </a:solidFill>
                <a:latin typeface="Barlow-Regular"/>
              </a:rPr>
              <a:t>, use several </a:t>
            </a:r>
            <a:r>
              <a:rPr lang="en-IN" sz="1800" b="0" i="0" u="none" strike="noStrike" baseline="0" dirty="0">
                <a:solidFill>
                  <a:srgbClr val="000000"/>
                </a:solidFill>
                <a:latin typeface="Barlow-Regular"/>
              </a:rPr>
              <a:t>mechanisms to exchange DNA.</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4</a:t>
            </a:fld>
            <a:endParaRPr lang="en-US"/>
          </a:p>
        </p:txBody>
      </p:sp>
    </p:spTree>
    <p:extLst>
      <p:ext uri="{BB962C8B-B14F-4D97-AF65-F5344CB8AC3E}">
        <p14:creationId xmlns:p14="http://schemas.microsoft.com/office/powerpoint/2010/main" val="382603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12.23 </a:t>
            </a:r>
            <a:r>
              <a:rPr lang="en-US" sz="1800" b="1" i="0" u="none" strike="noStrike" baseline="0" dirty="0">
                <a:solidFill>
                  <a:srgbClr val="000000"/>
                </a:solidFill>
                <a:latin typeface="Barlow-SemiBold"/>
              </a:rPr>
              <a:t>The biggest evolutionary disadvantage of sexual reproduction is the twofold cost of males. </a:t>
            </a:r>
            <a:r>
              <a:rPr lang="en-US" sz="1800" b="0" i="0" u="none" strike="noStrike" baseline="0" dirty="0">
                <a:solidFill>
                  <a:srgbClr val="000000"/>
                </a:solidFill>
                <a:latin typeface="Barlow-Regular"/>
              </a:rPr>
              <a:t>If all else is equal, an asexual population will grow </a:t>
            </a:r>
            <a:r>
              <a:rPr lang="en-IN" sz="1800" b="0" i="0" u="none" strike="noStrike" baseline="0" dirty="0">
                <a:solidFill>
                  <a:srgbClr val="000000"/>
                </a:solidFill>
                <a:latin typeface="Barlow-Regular"/>
              </a:rPr>
              <a:t>twice as quicky as a sexual population, </a:t>
            </a:r>
            <a:r>
              <a:rPr lang="en-US" sz="1800" b="0" i="0" u="none" strike="noStrike" baseline="0" dirty="0">
                <a:solidFill>
                  <a:srgbClr val="000000"/>
                </a:solidFill>
                <a:latin typeface="Barlow-Regular"/>
              </a:rPr>
              <a:t>driving the </a:t>
            </a:r>
            <a:r>
              <a:rPr lang="en-US" sz="1800" b="0" i="0" u="none" strike="noStrike" baseline="0" dirty="0" err="1">
                <a:solidFill>
                  <a:srgbClr val="000000"/>
                </a:solidFill>
                <a:latin typeface="Barlow-Regular"/>
              </a:rPr>
              <a:t>sexuals</a:t>
            </a:r>
            <a:r>
              <a:rPr lang="en-US" sz="1800" b="0" i="0" u="none" strike="noStrike" baseline="0" dirty="0">
                <a:solidFill>
                  <a:srgbClr val="000000"/>
                </a:solidFill>
                <a:latin typeface="Barlow-Regular"/>
              </a:rPr>
              <a:t> to extinction in just </a:t>
            </a:r>
            <a:r>
              <a:rPr lang="en-IN" sz="1800" b="0" i="0" u="none" strike="noStrike" baseline="0" dirty="0">
                <a:solidFill>
                  <a:srgbClr val="000000"/>
                </a:solidFill>
                <a:latin typeface="Barlow-Regular"/>
              </a:rPr>
              <a:t>a few generations.</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40</a:t>
            </a:fld>
            <a:endParaRPr lang="en-US"/>
          </a:p>
        </p:txBody>
      </p:sp>
    </p:spTree>
    <p:extLst>
      <p:ext uri="{BB962C8B-B14F-4D97-AF65-F5344CB8AC3E}">
        <p14:creationId xmlns:p14="http://schemas.microsoft.com/office/powerpoint/2010/main" val="1946848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12.24 </a:t>
            </a:r>
            <a:r>
              <a:rPr lang="en-US" sz="1800" b="1" i="0" u="none" strike="noStrike" baseline="0" dirty="0">
                <a:solidFill>
                  <a:srgbClr val="000000"/>
                </a:solidFill>
                <a:latin typeface="Barlow-SemiBold"/>
              </a:rPr>
              <a:t>Attacks by parasites give an evolutionary advantage to sexual reproduction in the New Zealand mud snail (</a:t>
            </a:r>
            <a:r>
              <a:rPr lang="en-US" sz="1800" b="1" i="1" u="none" strike="noStrike" baseline="0" dirty="0" err="1">
                <a:solidFill>
                  <a:srgbClr val="000000"/>
                </a:solidFill>
                <a:latin typeface="Barlow-SemiBoldItalic"/>
              </a:rPr>
              <a:t>Potamopyrgus</a:t>
            </a:r>
            <a:r>
              <a:rPr lang="en-US" sz="1800" b="1" i="1" u="none" strike="noStrike" baseline="0" dirty="0">
                <a:solidFill>
                  <a:srgbClr val="000000"/>
                </a:solidFill>
                <a:latin typeface="Barlow-SemiBoldItalic"/>
              </a:rPr>
              <a:t> </a:t>
            </a:r>
            <a:r>
              <a:rPr lang="en-US" sz="1800" b="1" i="1" u="none" strike="noStrike" baseline="0" dirty="0" err="1">
                <a:solidFill>
                  <a:srgbClr val="000000"/>
                </a:solidFill>
                <a:latin typeface="Barlow-SemiBoldItalic"/>
              </a:rPr>
              <a:t>antipodarum</a:t>
            </a:r>
            <a:r>
              <a:rPr lang="en-US" sz="1800" b="1" i="0" u="none" strike="noStrike" baseline="0" dirty="0">
                <a:solidFill>
                  <a:srgbClr val="000000"/>
                </a:solidFill>
                <a:latin typeface="Barlow-SemiBold"/>
              </a:rPr>
              <a:t>), as predicted by the </a:t>
            </a:r>
            <a:r>
              <a:rPr lang="en-IN" sz="1800" b="1" i="0" u="none" strike="noStrike" baseline="0" dirty="0">
                <a:solidFill>
                  <a:srgbClr val="000000"/>
                </a:solidFill>
                <a:latin typeface="Barlow-SemiBold"/>
              </a:rPr>
              <a:t>Red Queen hypothesis. </a:t>
            </a:r>
            <a:r>
              <a:rPr lang="en-IN" sz="1800" b="0" i="0" u="none" strike="noStrike" baseline="0" dirty="0">
                <a:solidFill>
                  <a:srgbClr val="000000"/>
                </a:solidFill>
                <a:latin typeface="Barlow-Regular"/>
              </a:rPr>
              <a:t>(After D. Vergara et al. 2014. </a:t>
            </a:r>
            <a:r>
              <a:rPr lang="en-IN" sz="1800" b="0" i="1" u="none" strike="noStrike" baseline="0" dirty="0">
                <a:solidFill>
                  <a:srgbClr val="000000"/>
                </a:solidFill>
                <a:latin typeface="Barlow-Italic"/>
              </a:rPr>
              <a:t>Am Nat </a:t>
            </a:r>
            <a:r>
              <a:rPr lang="en-IN" sz="1800" b="0" i="0" u="none" strike="noStrike" baseline="0" dirty="0">
                <a:solidFill>
                  <a:srgbClr val="000000"/>
                </a:solidFill>
                <a:latin typeface="Barlow-Regular"/>
              </a:rPr>
              <a:t>184: S22–S30.)</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41</a:t>
            </a:fld>
            <a:endParaRPr lang="en-US"/>
          </a:p>
        </p:txBody>
      </p:sp>
    </p:spTree>
    <p:extLst>
      <p:ext uri="{BB962C8B-B14F-4D97-AF65-F5344CB8AC3E}">
        <p14:creationId xmlns:p14="http://schemas.microsoft.com/office/powerpoint/2010/main" val="1792061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12.25 </a:t>
            </a:r>
            <a:r>
              <a:rPr lang="en-US" sz="1800" b="1" i="0" u="none" strike="noStrike" baseline="0" dirty="0">
                <a:solidFill>
                  <a:srgbClr val="000000"/>
                </a:solidFill>
                <a:latin typeface="Barlow-SemiBold"/>
              </a:rPr>
              <a:t>When populations of a rotifer (</a:t>
            </a:r>
            <a:r>
              <a:rPr lang="en-US" sz="1800" b="1" i="1" u="none" strike="noStrike" baseline="0" dirty="0" err="1">
                <a:solidFill>
                  <a:srgbClr val="000000"/>
                </a:solidFill>
                <a:latin typeface="Barlow-SemiBoldItalic"/>
              </a:rPr>
              <a:t>Brachionus</a:t>
            </a:r>
            <a:r>
              <a:rPr lang="en-US" sz="1800" b="1" i="1" u="none" strike="noStrike" baseline="0" dirty="0">
                <a:solidFill>
                  <a:srgbClr val="000000"/>
                </a:solidFill>
                <a:latin typeface="Barlow-SemiBoldItalic"/>
              </a:rPr>
              <a:t> </a:t>
            </a:r>
            <a:r>
              <a:rPr lang="en-IN" sz="1800" b="1" i="1" u="none" strike="noStrike" baseline="0" dirty="0" err="1">
                <a:solidFill>
                  <a:srgbClr val="000000"/>
                </a:solidFill>
                <a:latin typeface="Barlow-SemiBoldItalic"/>
              </a:rPr>
              <a:t>calyciflorus</a:t>
            </a:r>
            <a:r>
              <a:rPr lang="en-IN" sz="1800" b="1" i="0" u="none" strike="noStrike" baseline="0" dirty="0">
                <a:solidFill>
                  <a:srgbClr val="000000"/>
                </a:solidFill>
                <a:latin typeface="Barlow-SemiBold"/>
              </a:rPr>
              <a:t>) adapted to new environments, sexual reproduction </a:t>
            </a:r>
            <a:r>
              <a:rPr lang="en-US" sz="1800" b="1" i="0" u="none" strike="noStrike" baseline="0" dirty="0">
                <a:solidFill>
                  <a:srgbClr val="000000"/>
                </a:solidFill>
                <a:latin typeface="Barlow-SemiBold"/>
              </a:rPr>
              <a:t>became much more common. </a:t>
            </a:r>
            <a:r>
              <a:rPr lang="en-US" sz="1800" b="0" i="0" u="none" strike="noStrike" baseline="0" dirty="0">
                <a:solidFill>
                  <a:srgbClr val="000000"/>
                </a:solidFill>
                <a:latin typeface="Barlow-Regular"/>
              </a:rPr>
              <a:t>Asexual reproduction again spread through the populations once they became adapted. (After L. Becks and A. F. Agrawal. 2012. </a:t>
            </a:r>
            <a:r>
              <a:rPr lang="en-US" sz="1800" b="0" i="1" u="none" strike="noStrike" baseline="0" dirty="0">
                <a:solidFill>
                  <a:srgbClr val="000000"/>
                </a:solidFill>
                <a:latin typeface="Barlow-Italic"/>
              </a:rPr>
              <a:t>PLOS Biol </a:t>
            </a:r>
            <a:r>
              <a:rPr lang="en-US" sz="1800" b="0" i="0" u="none" strike="noStrike" baseline="0" dirty="0">
                <a:solidFill>
                  <a:srgbClr val="000000"/>
                </a:solidFill>
                <a:latin typeface="Barlow-Regular"/>
              </a:rPr>
              <a:t>10: e1001317)</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42</a:t>
            </a:fld>
            <a:endParaRPr lang="en-US"/>
          </a:p>
        </p:txBody>
      </p:sp>
    </p:spTree>
    <p:extLst>
      <p:ext uri="{BB962C8B-B14F-4D97-AF65-F5344CB8AC3E}">
        <p14:creationId xmlns:p14="http://schemas.microsoft.com/office/powerpoint/2010/main" val="14097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solidFill>
                  <a:srgbClr val="4F7D3D"/>
                </a:solidFill>
                <a:latin typeface="Barlow-Bold"/>
              </a:rPr>
              <a:t>FIGURE 12.26 </a:t>
            </a:r>
            <a:r>
              <a:rPr lang="en-IN" sz="1800" b="1" i="0" u="none" strike="noStrike" baseline="0" dirty="0">
                <a:solidFill>
                  <a:srgbClr val="000000"/>
                </a:solidFill>
                <a:latin typeface="Barlow-SemiBold"/>
              </a:rPr>
              <a:t>Recombination lets sexual populations escape clonal </a:t>
            </a:r>
            <a:r>
              <a:rPr lang="en-US" sz="1800" b="1" i="0" u="none" strike="noStrike" baseline="0" dirty="0">
                <a:solidFill>
                  <a:srgbClr val="000000"/>
                </a:solidFill>
                <a:latin typeface="Barlow-SemiBold"/>
              </a:rPr>
              <a:t>interference and adapt more quickly </a:t>
            </a:r>
            <a:r>
              <a:rPr lang="en-IN" sz="1800" b="1" i="0" u="none" strike="noStrike" baseline="0" dirty="0">
                <a:solidFill>
                  <a:srgbClr val="000000"/>
                </a:solidFill>
                <a:latin typeface="Barlow-SemiBold"/>
              </a:rPr>
              <a:t>than asexual populations without recombination. </a:t>
            </a:r>
            <a:r>
              <a:rPr lang="en-IN" sz="1800" b="0" i="0" u="none" strike="noStrike" baseline="0" dirty="0">
                <a:solidFill>
                  <a:srgbClr val="000000"/>
                </a:solidFill>
                <a:latin typeface="Barlow-Regular"/>
              </a:rPr>
              <a:t>Without recombination, </a:t>
            </a:r>
            <a:r>
              <a:rPr lang="en-US" sz="1800" b="0" i="0" u="none" strike="noStrike" baseline="0" dirty="0">
                <a:solidFill>
                  <a:srgbClr val="000000"/>
                </a:solidFill>
                <a:latin typeface="Barlow-Regular"/>
              </a:rPr>
              <a:t>the beneficial mutations </a:t>
            </a:r>
            <a:r>
              <a:rPr lang="en-US" sz="1800" b="0" i="1" u="none" strike="noStrike" baseline="0" dirty="0">
                <a:solidFill>
                  <a:srgbClr val="000000"/>
                </a:solidFill>
                <a:latin typeface="Barlow-Italic"/>
              </a:rPr>
              <a:t>A</a:t>
            </a:r>
            <a:r>
              <a:rPr lang="en-US" sz="1800" b="0" i="0" u="none" strike="noStrike" baseline="-25000" dirty="0">
                <a:solidFill>
                  <a:srgbClr val="000000"/>
                </a:solidFill>
                <a:latin typeface="Barlow-Regular"/>
              </a:rPr>
              <a:t>2</a:t>
            </a:r>
            <a:r>
              <a:rPr lang="en-US" sz="1800" b="0" i="0" u="none" strike="noStrike" baseline="0" dirty="0">
                <a:solidFill>
                  <a:srgbClr val="000000"/>
                </a:solidFill>
                <a:latin typeface="Barlow-Regular"/>
              </a:rPr>
              <a:t> and </a:t>
            </a:r>
            <a:r>
              <a:rPr lang="en-US" sz="1800" b="0" i="1" u="none" strike="noStrike" baseline="0" dirty="0">
                <a:solidFill>
                  <a:srgbClr val="000000"/>
                </a:solidFill>
                <a:latin typeface="Barlow-Italic"/>
              </a:rPr>
              <a:t>B</a:t>
            </a:r>
            <a:r>
              <a:rPr lang="en-US" sz="1800" b="0" i="0" u="none" strike="noStrike" baseline="-25000" dirty="0">
                <a:solidFill>
                  <a:srgbClr val="000000"/>
                </a:solidFill>
                <a:latin typeface="Barlow-Regular"/>
              </a:rPr>
              <a:t>2</a:t>
            </a:r>
            <a:r>
              <a:rPr lang="en-US" sz="1800" b="0" i="0" u="none" strike="noStrike" baseline="0" dirty="0">
                <a:solidFill>
                  <a:srgbClr val="000000"/>
                </a:solidFill>
                <a:latin typeface="Barlow-Regular"/>
              </a:rPr>
              <a:t> are in different clones that compete, and the less fit </a:t>
            </a:r>
            <a:r>
              <a:rPr lang="en-US" sz="1800" b="0" i="1" u="none" strike="noStrike" baseline="0" dirty="0">
                <a:solidFill>
                  <a:srgbClr val="000000"/>
                </a:solidFill>
                <a:latin typeface="Barlow-Italic"/>
              </a:rPr>
              <a:t>A</a:t>
            </a:r>
            <a:r>
              <a:rPr lang="en-US" sz="1800" b="0" i="0" u="none" strike="noStrike" baseline="-25000" dirty="0">
                <a:solidFill>
                  <a:srgbClr val="000000"/>
                </a:solidFill>
                <a:latin typeface="Barlow-Regular"/>
              </a:rPr>
              <a:t>2</a:t>
            </a:r>
            <a:r>
              <a:rPr lang="en-US" sz="1800" b="0" i="0" u="none" strike="noStrike" baseline="0" dirty="0">
                <a:solidFill>
                  <a:srgbClr val="000000"/>
                </a:solidFill>
                <a:latin typeface="Barlow-Regular"/>
              </a:rPr>
              <a:t> clone is driven to extinction. A second </a:t>
            </a:r>
            <a:r>
              <a:rPr lang="en-US" sz="1800" b="0" i="1" u="none" strike="noStrike" baseline="0" dirty="0">
                <a:solidFill>
                  <a:srgbClr val="000000"/>
                </a:solidFill>
                <a:latin typeface="Barlow-Italic"/>
              </a:rPr>
              <a:t>A</a:t>
            </a:r>
            <a:r>
              <a:rPr lang="en-US" sz="1800" b="0" i="0" u="none" strike="noStrike" baseline="-25000" dirty="0">
                <a:solidFill>
                  <a:srgbClr val="000000"/>
                </a:solidFill>
                <a:latin typeface="Barlow-Regular"/>
              </a:rPr>
              <a:t>2</a:t>
            </a:r>
            <a:r>
              <a:rPr lang="en-US" sz="1800" b="0" i="0" u="none" strike="noStrike" baseline="0" dirty="0">
                <a:solidFill>
                  <a:srgbClr val="000000"/>
                </a:solidFill>
                <a:latin typeface="Barlow-Regular"/>
              </a:rPr>
              <a:t> mutation is needed to produce the high-fitness </a:t>
            </a:r>
            <a:r>
              <a:rPr lang="en-US" sz="1800" b="0" i="1" u="none" strike="noStrike" baseline="0" dirty="0">
                <a:solidFill>
                  <a:srgbClr val="000000"/>
                </a:solidFill>
                <a:latin typeface="Barlow-Italic"/>
              </a:rPr>
              <a:t>A</a:t>
            </a:r>
            <a:r>
              <a:rPr lang="en-US" sz="1800" b="0" i="0" u="none" strike="noStrike" baseline="-25000" dirty="0">
                <a:solidFill>
                  <a:srgbClr val="000000"/>
                </a:solidFill>
                <a:latin typeface="Barlow-Regular"/>
              </a:rPr>
              <a:t>2</a:t>
            </a:r>
            <a:r>
              <a:rPr lang="en-US" sz="1800" b="0" i="1" u="none" strike="noStrike" baseline="0" dirty="0">
                <a:solidFill>
                  <a:srgbClr val="000000"/>
                </a:solidFill>
                <a:latin typeface="Barlow-Italic"/>
              </a:rPr>
              <a:t>B</a:t>
            </a:r>
            <a:r>
              <a:rPr lang="en-US" sz="1800" b="0" i="0" u="none" strike="noStrike" baseline="-25000" dirty="0">
                <a:solidFill>
                  <a:srgbClr val="000000"/>
                </a:solidFill>
                <a:latin typeface="Barlow-Regular"/>
              </a:rPr>
              <a:t>2</a:t>
            </a:r>
            <a:r>
              <a:rPr lang="en-US" sz="1800" b="0" i="0" u="none" strike="noStrike" baseline="0" dirty="0">
                <a:solidFill>
                  <a:srgbClr val="000000"/>
                </a:solidFill>
                <a:latin typeface="Barlow-Regular"/>
              </a:rPr>
              <a:t> genotype. With recombination, the </a:t>
            </a:r>
            <a:r>
              <a:rPr lang="en-US" sz="1800" b="0" i="1" u="none" strike="noStrike" baseline="0" dirty="0">
                <a:solidFill>
                  <a:srgbClr val="000000"/>
                </a:solidFill>
                <a:latin typeface="Barlow-Italic"/>
              </a:rPr>
              <a:t>A</a:t>
            </a:r>
            <a:r>
              <a:rPr lang="en-US" sz="1800" b="0" i="0" u="none" strike="noStrike" baseline="-25000" dirty="0">
                <a:solidFill>
                  <a:srgbClr val="000000"/>
                </a:solidFill>
                <a:latin typeface="Barlow-Regular"/>
              </a:rPr>
              <a:t>2</a:t>
            </a:r>
            <a:r>
              <a:rPr lang="en-US" sz="1800" b="0" i="0" u="none" strike="noStrike" baseline="0" dirty="0">
                <a:solidFill>
                  <a:srgbClr val="000000"/>
                </a:solidFill>
                <a:latin typeface="Barlow-Regular"/>
              </a:rPr>
              <a:t> and </a:t>
            </a:r>
            <a:r>
              <a:rPr lang="en-US" sz="1800" b="0" i="1" u="none" strike="noStrike" baseline="0" dirty="0">
                <a:solidFill>
                  <a:srgbClr val="000000"/>
                </a:solidFill>
                <a:latin typeface="Barlow-Italic"/>
              </a:rPr>
              <a:t>B</a:t>
            </a:r>
            <a:r>
              <a:rPr lang="en-US" sz="1800" b="0" i="0" u="none" strike="noStrike" baseline="-25000" dirty="0">
                <a:solidFill>
                  <a:srgbClr val="000000"/>
                </a:solidFill>
                <a:latin typeface="Barlow-Regular"/>
              </a:rPr>
              <a:t>2</a:t>
            </a:r>
            <a:r>
              <a:rPr lang="en-US" sz="1800" b="0" i="0" u="none" strike="noStrike" baseline="0" dirty="0">
                <a:solidFill>
                  <a:srgbClr val="000000"/>
                </a:solidFill>
                <a:latin typeface="Barlow-Regular"/>
              </a:rPr>
              <a:t> mutations can be brought together by recombination, </a:t>
            </a:r>
            <a:r>
              <a:rPr lang="en-IN" sz="1800" b="0" i="0" u="none" strike="noStrike" baseline="0" dirty="0">
                <a:solidFill>
                  <a:srgbClr val="000000"/>
                </a:solidFill>
                <a:latin typeface="Barlow-Regular"/>
              </a:rPr>
              <a:t>which speeds adaptation. </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43</a:t>
            </a:fld>
            <a:endParaRPr lang="en-US"/>
          </a:p>
        </p:txBody>
      </p:sp>
    </p:spTree>
    <p:extLst>
      <p:ext uri="{BB962C8B-B14F-4D97-AF65-F5344CB8AC3E}">
        <p14:creationId xmlns:p14="http://schemas.microsoft.com/office/powerpoint/2010/main" val="1060996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12.27 </a:t>
            </a:r>
            <a:r>
              <a:rPr lang="en-US" sz="1800" b="1" i="0" u="none" strike="noStrike" baseline="0" dirty="0">
                <a:solidFill>
                  <a:srgbClr val="000000"/>
                </a:solidFill>
                <a:latin typeface="Barlow-SemiBold"/>
              </a:rPr>
              <a:t>Experiments with yeast (</a:t>
            </a:r>
            <a:r>
              <a:rPr lang="en-US" sz="1800" b="1" i="1" u="none" strike="noStrike" baseline="0" dirty="0">
                <a:solidFill>
                  <a:srgbClr val="000000"/>
                </a:solidFill>
                <a:latin typeface="Barlow-SemiBoldItalic"/>
              </a:rPr>
              <a:t>Saccharomyces cerevisiae</a:t>
            </a:r>
            <a:r>
              <a:rPr lang="en-US" sz="1800" b="1" i="0" u="none" strike="noStrike" baseline="0" dirty="0">
                <a:solidFill>
                  <a:srgbClr val="000000"/>
                </a:solidFill>
                <a:latin typeface="Barlow-SemiBold"/>
              </a:rPr>
              <a:t>) show that recombination prevents deleterious mutations from becoming fixed by evolutionary traction. </a:t>
            </a:r>
            <a:r>
              <a:rPr lang="en-US" sz="1800" b="0" i="0" u="none" strike="noStrike" baseline="0" dirty="0">
                <a:solidFill>
                  <a:srgbClr val="000000"/>
                </a:solidFill>
                <a:latin typeface="Barlow-Regular"/>
              </a:rPr>
              <a:t>(A) After 1000 generations of adaptation to a laboratory environment, the fitness of the sexual populations increased about twice as much as that of the asexual populations. (B) DNA sequencing at different time points followed the frequencies of beneficial and deleterious mutations spreading in a sexual and an </a:t>
            </a:r>
            <a:r>
              <a:rPr lang="en-IN" sz="1800" b="0" i="0" u="none" strike="noStrike" baseline="0" dirty="0">
                <a:solidFill>
                  <a:srgbClr val="000000"/>
                </a:solidFill>
                <a:latin typeface="Barlow-Regular"/>
              </a:rPr>
              <a:t>asexual population. (After M. J. McDonald et al. 2016. </a:t>
            </a:r>
            <a:r>
              <a:rPr lang="en-IN" sz="1800" b="0" i="1" u="none" strike="noStrike" baseline="0" dirty="0">
                <a:solidFill>
                  <a:srgbClr val="000000"/>
                </a:solidFill>
                <a:latin typeface="Barlow-Italic"/>
              </a:rPr>
              <a:t>Nature </a:t>
            </a:r>
            <a:r>
              <a:rPr lang="en-IN" sz="1800" b="0" i="0" u="none" strike="noStrike" baseline="0" dirty="0">
                <a:solidFill>
                  <a:srgbClr val="000000"/>
                </a:solidFill>
                <a:latin typeface="Barlow-Regular"/>
              </a:rPr>
              <a:t>531: 233–236.) </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44</a:t>
            </a:fld>
            <a:endParaRPr lang="en-US"/>
          </a:p>
        </p:txBody>
      </p:sp>
    </p:spTree>
    <p:extLst>
      <p:ext uri="{BB962C8B-B14F-4D97-AF65-F5344CB8AC3E}">
        <p14:creationId xmlns:p14="http://schemas.microsoft.com/office/powerpoint/2010/main" val="19345710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12.27 </a:t>
            </a:r>
            <a:r>
              <a:rPr lang="en-US" sz="1800" b="1" i="0" u="none" strike="noStrike" baseline="0" dirty="0">
                <a:solidFill>
                  <a:srgbClr val="000000"/>
                </a:solidFill>
                <a:latin typeface="Barlow-SemiBold"/>
              </a:rPr>
              <a:t>Experiments with yeast (</a:t>
            </a:r>
            <a:r>
              <a:rPr lang="en-US" sz="1800" b="1" i="1" u="none" strike="noStrike" baseline="0" dirty="0">
                <a:solidFill>
                  <a:srgbClr val="000000"/>
                </a:solidFill>
                <a:latin typeface="Barlow-SemiBoldItalic"/>
              </a:rPr>
              <a:t>Saccharomyces cerevisiae</a:t>
            </a:r>
            <a:r>
              <a:rPr lang="en-US" sz="1800" b="1" i="0" u="none" strike="noStrike" baseline="0" dirty="0">
                <a:solidFill>
                  <a:srgbClr val="000000"/>
                </a:solidFill>
                <a:latin typeface="Barlow-SemiBold"/>
              </a:rPr>
              <a:t>) show that recombination prevents deleterious mutations from becoming fixed by evolutionary traction. </a:t>
            </a:r>
            <a:r>
              <a:rPr lang="en-US" sz="1800" b="0" i="0" u="none" strike="noStrike" baseline="0" dirty="0">
                <a:solidFill>
                  <a:srgbClr val="000000"/>
                </a:solidFill>
                <a:latin typeface="Barlow-Regular"/>
              </a:rPr>
              <a:t>(A) After 1000 generations of adaptation to a laboratory environment, the fitness of the sexual populations increased about twice as much as that of the asexual populations. (B) DNA sequencing at different time points followed the frequencies of beneficial and deleterious mutations spreading in a sexual and an </a:t>
            </a:r>
            <a:r>
              <a:rPr lang="en-IN" sz="1800" b="0" i="0" u="none" strike="noStrike" baseline="0" dirty="0">
                <a:solidFill>
                  <a:srgbClr val="000000"/>
                </a:solidFill>
                <a:latin typeface="Barlow-Regular"/>
              </a:rPr>
              <a:t>asexual population. (After M. J. McDonald et al. 2016. </a:t>
            </a:r>
            <a:r>
              <a:rPr lang="en-IN" sz="1800" b="0" i="1" u="none" strike="noStrike" baseline="0" dirty="0">
                <a:solidFill>
                  <a:srgbClr val="000000"/>
                </a:solidFill>
                <a:latin typeface="Barlow-Italic"/>
              </a:rPr>
              <a:t>Nature </a:t>
            </a:r>
            <a:r>
              <a:rPr lang="en-IN" sz="1800" b="0" i="0" u="none" strike="noStrike" baseline="0" dirty="0">
                <a:solidFill>
                  <a:srgbClr val="000000"/>
                </a:solidFill>
                <a:latin typeface="Barlow-Regular"/>
              </a:rPr>
              <a:t>531: 233–236.) </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45</a:t>
            </a:fld>
            <a:endParaRPr lang="en-US"/>
          </a:p>
        </p:txBody>
      </p:sp>
    </p:spTree>
    <p:extLst>
      <p:ext uri="{BB962C8B-B14F-4D97-AF65-F5344CB8AC3E}">
        <p14:creationId xmlns:p14="http://schemas.microsoft.com/office/powerpoint/2010/main" val="281057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12.27 </a:t>
            </a:r>
            <a:r>
              <a:rPr lang="en-US" sz="1800" b="1" i="0" u="none" strike="noStrike" baseline="0" dirty="0">
                <a:solidFill>
                  <a:srgbClr val="000000"/>
                </a:solidFill>
                <a:latin typeface="Barlow-SemiBold"/>
              </a:rPr>
              <a:t>Experiments with yeast (</a:t>
            </a:r>
            <a:r>
              <a:rPr lang="en-US" sz="1800" b="1" i="1" u="none" strike="noStrike" baseline="0" dirty="0">
                <a:solidFill>
                  <a:srgbClr val="000000"/>
                </a:solidFill>
                <a:latin typeface="Barlow-SemiBoldItalic"/>
              </a:rPr>
              <a:t>Saccharomyces cerevisiae</a:t>
            </a:r>
            <a:r>
              <a:rPr lang="en-US" sz="1800" b="1" i="0" u="none" strike="noStrike" baseline="0" dirty="0">
                <a:solidFill>
                  <a:srgbClr val="000000"/>
                </a:solidFill>
                <a:latin typeface="Barlow-SemiBold"/>
              </a:rPr>
              <a:t>) show that recombination prevents deleterious mutations from becoming fixed by evolutionary traction. </a:t>
            </a:r>
            <a:r>
              <a:rPr lang="en-US" sz="1800" b="0" i="0" u="none" strike="noStrike" baseline="0" dirty="0">
                <a:solidFill>
                  <a:srgbClr val="000000"/>
                </a:solidFill>
                <a:latin typeface="Barlow-Regular"/>
              </a:rPr>
              <a:t>(A) After 1000 generations of adaptation to a laboratory environment, the fitness of the sexual populations increased about twice as much as that of the asexual populations. (B) DNA sequencing at different time points followed the frequencies of beneficial and deleterious mutations spreading in a sexual and an </a:t>
            </a:r>
            <a:r>
              <a:rPr lang="en-IN" sz="1800" b="0" i="0" u="none" strike="noStrike" baseline="0" dirty="0">
                <a:solidFill>
                  <a:srgbClr val="000000"/>
                </a:solidFill>
                <a:latin typeface="Barlow-Regular"/>
              </a:rPr>
              <a:t>asexual population. (After M. J. McDonald et al. 2016. </a:t>
            </a:r>
            <a:r>
              <a:rPr lang="en-IN" sz="1800" b="0" i="1" u="none" strike="noStrike" baseline="0" dirty="0">
                <a:solidFill>
                  <a:srgbClr val="000000"/>
                </a:solidFill>
                <a:latin typeface="Barlow-Italic"/>
              </a:rPr>
              <a:t>Nature </a:t>
            </a:r>
            <a:r>
              <a:rPr lang="en-IN" sz="1800" b="0" i="0" u="none" strike="noStrike" baseline="0" dirty="0">
                <a:solidFill>
                  <a:srgbClr val="000000"/>
                </a:solidFill>
                <a:latin typeface="Barlow-Regular"/>
              </a:rPr>
              <a:t>531: 233–236.) </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46</a:t>
            </a:fld>
            <a:endParaRPr lang="en-US"/>
          </a:p>
        </p:txBody>
      </p:sp>
    </p:spTree>
    <p:extLst>
      <p:ext uri="{BB962C8B-B14F-4D97-AF65-F5344CB8AC3E}">
        <p14:creationId xmlns:p14="http://schemas.microsoft.com/office/powerpoint/2010/main" val="1241041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12.27 </a:t>
            </a:r>
            <a:r>
              <a:rPr lang="en-US" sz="1800" b="1" i="0" u="none" strike="noStrike" baseline="0" dirty="0">
                <a:solidFill>
                  <a:srgbClr val="000000"/>
                </a:solidFill>
                <a:latin typeface="Barlow-SemiBold"/>
              </a:rPr>
              <a:t>Experiments with yeast (</a:t>
            </a:r>
            <a:r>
              <a:rPr lang="en-US" sz="1800" b="1" i="1" u="none" strike="noStrike" baseline="0" dirty="0">
                <a:solidFill>
                  <a:srgbClr val="000000"/>
                </a:solidFill>
                <a:latin typeface="Barlow-SemiBoldItalic"/>
              </a:rPr>
              <a:t>Saccharomyces cerevisiae</a:t>
            </a:r>
            <a:r>
              <a:rPr lang="en-US" sz="1800" b="1" i="0" u="none" strike="noStrike" baseline="0" dirty="0">
                <a:solidFill>
                  <a:srgbClr val="000000"/>
                </a:solidFill>
                <a:latin typeface="Barlow-SemiBold"/>
              </a:rPr>
              <a:t>) show that recombination prevents deleterious mutations from becoming fixed by evolutionary traction. </a:t>
            </a:r>
            <a:r>
              <a:rPr lang="en-US" sz="1800" b="0" i="0" u="none" strike="noStrike" baseline="0" dirty="0">
                <a:solidFill>
                  <a:srgbClr val="000000"/>
                </a:solidFill>
                <a:latin typeface="Barlow-Regular"/>
              </a:rPr>
              <a:t>(A) After 1000 generations of adaptation to a laboratory environment, the fitness of the sexual populations increased about twice as much as that of the asexual populations. (B) DNA sequencing at different time points followed the frequencies of beneficial and deleterious mutations spreading in a sexual and an </a:t>
            </a:r>
            <a:r>
              <a:rPr lang="en-IN" sz="1800" b="0" i="0" u="none" strike="noStrike" baseline="0" dirty="0">
                <a:solidFill>
                  <a:srgbClr val="000000"/>
                </a:solidFill>
                <a:latin typeface="Barlow-Regular"/>
              </a:rPr>
              <a:t>asexual population. (After M. J. McDonald et al. 2016. </a:t>
            </a:r>
            <a:r>
              <a:rPr lang="en-IN" sz="1800" b="0" i="1" u="none" strike="noStrike" baseline="0" dirty="0">
                <a:solidFill>
                  <a:srgbClr val="000000"/>
                </a:solidFill>
                <a:latin typeface="Barlow-Italic"/>
              </a:rPr>
              <a:t>Nature </a:t>
            </a:r>
            <a:r>
              <a:rPr lang="en-IN" sz="1800" b="0" i="0" u="none" strike="noStrike" baseline="0" dirty="0">
                <a:solidFill>
                  <a:srgbClr val="000000"/>
                </a:solidFill>
                <a:latin typeface="Barlow-Regular"/>
              </a:rPr>
              <a:t>531: 233–236.) </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47</a:t>
            </a:fld>
            <a:endParaRPr lang="en-US"/>
          </a:p>
        </p:txBody>
      </p:sp>
    </p:spTree>
    <p:extLst>
      <p:ext uri="{BB962C8B-B14F-4D97-AF65-F5344CB8AC3E}">
        <p14:creationId xmlns:p14="http://schemas.microsoft.com/office/powerpoint/2010/main" val="231842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12.28 </a:t>
            </a:r>
            <a:r>
              <a:rPr lang="en-US" sz="1800" b="1" i="0" u="none" strike="noStrike" baseline="0" dirty="0">
                <a:solidFill>
                  <a:srgbClr val="000000"/>
                </a:solidFill>
                <a:latin typeface="Barlow-SemiBold"/>
              </a:rPr>
              <a:t>Rates of adaptation in </a:t>
            </a:r>
            <a:r>
              <a:rPr lang="en-US" sz="1800" b="1" i="1" u="none" strike="noStrike" baseline="0" dirty="0">
                <a:solidFill>
                  <a:srgbClr val="000000"/>
                </a:solidFill>
                <a:latin typeface="Barlow-SemiBoldItalic"/>
              </a:rPr>
              <a:t>Drosophila melanogaster </a:t>
            </a:r>
            <a:r>
              <a:rPr lang="en-US" sz="1800" b="1" i="0" u="none" strike="noStrike" baseline="0" dirty="0">
                <a:solidFill>
                  <a:srgbClr val="000000"/>
                </a:solidFill>
                <a:latin typeface="Barlow-SemiBold"/>
              </a:rPr>
              <a:t>are highest in parts of the genome that have high recombination rates. </a:t>
            </a:r>
            <a:r>
              <a:rPr lang="en-US" sz="1800" b="0" i="0" u="none" strike="noStrike" baseline="0" dirty="0">
                <a:solidFill>
                  <a:srgbClr val="000000"/>
                </a:solidFill>
                <a:latin typeface="Barlow-Regular"/>
              </a:rPr>
              <a:t>Recombination is measured in units of centimorgans (</a:t>
            </a:r>
            <a:r>
              <a:rPr lang="en-US" sz="1800" b="0" i="0" u="none" strike="noStrike" baseline="0" dirty="0" err="1">
                <a:solidFill>
                  <a:srgbClr val="000000"/>
                </a:solidFill>
                <a:latin typeface="Barlow-Regular"/>
              </a:rPr>
              <a:t>cM</a:t>
            </a:r>
            <a:r>
              <a:rPr lang="en-US" sz="1800" b="0" i="0" u="none" strike="noStrike" baseline="0" dirty="0">
                <a:solidFill>
                  <a:srgbClr val="000000"/>
                </a:solidFill>
                <a:latin typeface="Barlow-Regular"/>
              </a:rPr>
              <a:t>) per </a:t>
            </a:r>
            <a:r>
              <a:rPr lang="en-US" sz="1800" b="0" i="0" u="none" strike="noStrike" baseline="0" dirty="0" err="1">
                <a:solidFill>
                  <a:srgbClr val="000000"/>
                </a:solidFill>
                <a:latin typeface="Barlow-Regular"/>
              </a:rPr>
              <a:t>megabase</a:t>
            </a:r>
            <a:r>
              <a:rPr lang="en-US" sz="1800" b="0" i="0" u="none" strike="noStrike" baseline="0" dirty="0">
                <a:solidFill>
                  <a:srgbClr val="000000"/>
                </a:solidFill>
                <a:latin typeface="Barlow-Regular"/>
              </a:rPr>
              <a:t> </a:t>
            </a:r>
            <a:r>
              <a:rPr lang="en-IN" sz="1800" b="0" i="0" u="none" strike="noStrike" baseline="0" dirty="0">
                <a:solidFill>
                  <a:srgbClr val="000000"/>
                </a:solidFill>
                <a:latin typeface="Barlow-Regular"/>
              </a:rPr>
              <a:t>(Mb) of DNA. (After D. Castellano et al. 2016. </a:t>
            </a:r>
            <a:r>
              <a:rPr lang="en-IN" sz="1800" b="0" i="1" u="none" strike="noStrike" baseline="0" dirty="0">
                <a:solidFill>
                  <a:srgbClr val="000000"/>
                </a:solidFill>
                <a:latin typeface="Barlow-Italic"/>
              </a:rPr>
              <a:t>Mol </a:t>
            </a:r>
            <a:r>
              <a:rPr lang="en-IN" sz="1800" b="0" i="1" u="none" strike="noStrike" baseline="0" dirty="0" err="1">
                <a:solidFill>
                  <a:srgbClr val="000000"/>
                </a:solidFill>
                <a:latin typeface="Barlow-Italic"/>
              </a:rPr>
              <a:t>Biol</a:t>
            </a:r>
            <a:r>
              <a:rPr lang="en-IN" sz="1800" b="0" i="1" u="none" strike="noStrike" baseline="0" dirty="0">
                <a:solidFill>
                  <a:srgbClr val="000000"/>
                </a:solidFill>
                <a:latin typeface="Barlow-Italic"/>
              </a:rPr>
              <a:t> </a:t>
            </a:r>
            <a:r>
              <a:rPr lang="en-IN" sz="1800" b="0" i="1" u="none" strike="noStrike" baseline="0" dirty="0" err="1">
                <a:solidFill>
                  <a:srgbClr val="000000"/>
                </a:solidFill>
                <a:latin typeface="Barlow-Italic"/>
              </a:rPr>
              <a:t>Evol</a:t>
            </a:r>
            <a:endParaRPr lang="en-IN" sz="1800" b="0" i="1" u="none" strike="noStrike" baseline="0" dirty="0">
              <a:solidFill>
                <a:srgbClr val="000000"/>
              </a:solidFill>
              <a:latin typeface="Barlow-Italic"/>
            </a:endParaRPr>
          </a:p>
          <a:p>
            <a:pPr algn="l"/>
            <a:r>
              <a:rPr lang="en-IN" sz="1800" b="0" i="0" u="none" strike="noStrike" baseline="0" dirty="0">
                <a:solidFill>
                  <a:srgbClr val="000000"/>
                </a:solidFill>
                <a:latin typeface="Barlow-Regular"/>
              </a:rPr>
              <a:t>33: 442–455.)</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48</a:t>
            </a:fld>
            <a:endParaRPr lang="en-US"/>
          </a:p>
        </p:txBody>
      </p:sp>
    </p:spTree>
    <p:extLst>
      <p:ext uri="{BB962C8B-B14F-4D97-AF65-F5344CB8AC3E}">
        <p14:creationId xmlns:p14="http://schemas.microsoft.com/office/powerpoint/2010/main" val="25059335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12.29 </a:t>
            </a:r>
            <a:r>
              <a:rPr lang="en-US" sz="1800" b="1" i="0" u="none" strike="noStrike" baseline="0" dirty="0">
                <a:solidFill>
                  <a:srgbClr val="000000"/>
                </a:solidFill>
                <a:latin typeface="Barlow-SemiBold"/>
              </a:rPr>
              <a:t>The human sex chromosomes, as seen in a scanning electron micrograph. </a:t>
            </a:r>
            <a:r>
              <a:rPr lang="en-US" sz="1800" b="0" i="0" u="none" strike="noStrike" baseline="0" dirty="0">
                <a:solidFill>
                  <a:srgbClr val="000000"/>
                </a:solidFill>
                <a:latin typeface="Barlow-Regular"/>
              </a:rPr>
              <a:t>The Y chromosome has degenerated by deletions and other deleterious mutations since it stopped recombining with the X about 180 Ma.</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49</a:t>
            </a:fld>
            <a:endParaRPr lang="en-US"/>
          </a:p>
        </p:txBody>
      </p:sp>
    </p:spTree>
    <p:extLst>
      <p:ext uri="{BB962C8B-B14F-4D97-AF65-F5344CB8AC3E}">
        <p14:creationId xmlns:p14="http://schemas.microsoft.com/office/powerpoint/2010/main" val="111132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 </a:t>
            </a:r>
            <a:r>
              <a:rPr lang="en-US" sz="1800" b="1" i="0" u="none" strike="noStrike" baseline="0" dirty="0">
                <a:solidFill>
                  <a:srgbClr val="000000"/>
                </a:solidFill>
                <a:latin typeface="Barlow-SemiBold"/>
              </a:rPr>
              <a:t>Sexual reproduction is remarkably diverse. </a:t>
            </a:r>
            <a:r>
              <a:rPr lang="en-US" sz="1800" b="0" i="0" u="none" strike="noStrike" baseline="0" dirty="0">
                <a:solidFill>
                  <a:srgbClr val="000000"/>
                </a:solidFill>
                <a:latin typeface="Barlow-Regular"/>
              </a:rPr>
              <a:t>(A) This pair of leopard slugs (</a:t>
            </a:r>
            <a:r>
              <a:rPr lang="en-US" sz="1800" b="0" i="1" u="none" strike="noStrike" baseline="0" dirty="0" err="1">
                <a:solidFill>
                  <a:srgbClr val="000000"/>
                </a:solidFill>
                <a:latin typeface="Barlow-Italic"/>
              </a:rPr>
              <a:t>Limax</a:t>
            </a:r>
            <a:r>
              <a:rPr lang="en-US" sz="1800" b="0" i="1" u="none" strike="noStrike" baseline="0" dirty="0">
                <a:solidFill>
                  <a:srgbClr val="000000"/>
                </a:solidFill>
                <a:latin typeface="Barlow-Italic"/>
              </a:rPr>
              <a:t> maximus</a:t>
            </a:r>
            <a:r>
              <a:rPr lang="en-US" sz="1800" b="0" i="0" u="none" strike="noStrike" baseline="0" dirty="0">
                <a:solidFill>
                  <a:srgbClr val="000000"/>
                </a:solidFill>
                <a:latin typeface="Barlow-Regular"/>
              </a:rPr>
              <a:t>) are hermaphrodites—simultaneously male and female. They are copulating while hanging from a mucus thread. (B) </a:t>
            </a:r>
            <a:r>
              <a:rPr lang="en-US" sz="1800" b="0" i="0" u="none" strike="noStrike" baseline="0" dirty="0" err="1">
                <a:solidFill>
                  <a:srgbClr val="000000"/>
                </a:solidFill>
                <a:latin typeface="Barlow-Regular"/>
              </a:rPr>
              <a:t>Clownfishes</a:t>
            </a:r>
            <a:r>
              <a:rPr lang="en-US" sz="1800" b="0" i="0" u="none" strike="noStrike" baseline="0" dirty="0">
                <a:solidFill>
                  <a:srgbClr val="000000"/>
                </a:solidFill>
                <a:latin typeface="Barlow-Regular"/>
              </a:rPr>
              <a:t> (genus </a:t>
            </a:r>
            <a:r>
              <a:rPr lang="en-US" sz="1800" b="0" i="1" u="none" strike="noStrike" baseline="0" dirty="0" err="1">
                <a:solidFill>
                  <a:srgbClr val="000000"/>
                </a:solidFill>
                <a:latin typeface="Barlow-Italic"/>
              </a:rPr>
              <a:t>Amphiprion</a:t>
            </a:r>
            <a:r>
              <a:rPr lang="en-US" sz="1800" b="0" i="0" u="none" strike="noStrike" baseline="0" dirty="0">
                <a:solidFill>
                  <a:srgbClr val="000000"/>
                </a:solidFill>
                <a:latin typeface="Barlow-Regular"/>
              </a:rPr>
              <a:t>) are sequential hermaphrodites that first mature as males and later change sex to become females. (C) The cactus </a:t>
            </a:r>
            <a:r>
              <a:rPr lang="en-US" sz="1800" b="0" i="1" u="none" strike="noStrike" baseline="0" dirty="0" err="1">
                <a:solidFill>
                  <a:srgbClr val="000000"/>
                </a:solidFill>
                <a:latin typeface="Barlow-Italic"/>
              </a:rPr>
              <a:t>Epithelantha</a:t>
            </a:r>
            <a:r>
              <a:rPr lang="en-US" sz="1800" b="0" i="1" u="none" strike="noStrike" baseline="0" dirty="0">
                <a:solidFill>
                  <a:srgbClr val="000000"/>
                </a:solidFill>
                <a:latin typeface="Barlow-Italic"/>
              </a:rPr>
              <a:t> </a:t>
            </a:r>
            <a:r>
              <a:rPr lang="en-US" sz="1800" b="0" i="1" u="none" strike="noStrike" baseline="0" dirty="0" err="1">
                <a:solidFill>
                  <a:srgbClr val="000000"/>
                </a:solidFill>
                <a:latin typeface="Barlow-Italic"/>
              </a:rPr>
              <a:t>micromeris</a:t>
            </a:r>
            <a:r>
              <a:rPr lang="en-US" sz="1800" b="0" i="1" u="none" strike="noStrike" baseline="0" dirty="0">
                <a:solidFill>
                  <a:srgbClr val="000000"/>
                </a:solidFill>
                <a:latin typeface="Barlow-Italic"/>
              </a:rPr>
              <a:t> </a:t>
            </a:r>
            <a:r>
              <a:rPr lang="en-US" sz="1800" b="0" i="0" u="none" strike="noStrike" baseline="0" dirty="0">
                <a:solidFill>
                  <a:srgbClr val="000000"/>
                </a:solidFill>
                <a:latin typeface="Barlow-Regular"/>
              </a:rPr>
              <a:t>has flowers that do not open. It is one of the few species that reproduce almost entirely by self-fertilization. (D) Bacteria, such as these </a:t>
            </a:r>
            <a:r>
              <a:rPr lang="en-US" sz="1800" b="0" i="1" u="none" strike="noStrike" baseline="0" dirty="0">
                <a:solidFill>
                  <a:srgbClr val="000000"/>
                </a:solidFill>
                <a:latin typeface="Barlow-Italic"/>
              </a:rPr>
              <a:t>E. coli</a:t>
            </a:r>
            <a:r>
              <a:rPr lang="en-US" sz="1800" b="0" i="0" u="none" strike="noStrike" baseline="0" dirty="0">
                <a:solidFill>
                  <a:srgbClr val="000000"/>
                </a:solidFill>
                <a:latin typeface="Barlow-Regular"/>
              </a:rPr>
              <a:t>, use several </a:t>
            </a:r>
            <a:r>
              <a:rPr lang="en-IN" sz="1800" b="0" i="0" u="none" strike="noStrike" baseline="0" dirty="0">
                <a:solidFill>
                  <a:srgbClr val="000000"/>
                </a:solidFill>
                <a:latin typeface="Barlow-Regular"/>
              </a:rPr>
              <a:t>mechanisms to exchange DNA.</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5</a:t>
            </a:fld>
            <a:endParaRPr lang="en-US"/>
          </a:p>
        </p:txBody>
      </p:sp>
    </p:spTree>
    <p:extLst>
      <p:ext uri="{BB962C8B-B14F-4D97-AF65-F5344CB8AC3E}">
        <p14:creationId xmlns:p14="http://schemas.microsoft.com/office/powerpoint/2010/main" val="12459417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12.30 </a:t>
            </a:r>
            <a:r>
              <a:rPr lang="en-US" sz="1800" b="1" i="0" u="none" strike="noStrike" baseline="0" dirty="0">
                <a:solidFill>
                  <a:srgbClr val="000000"/>
                </a:solidFill>
                <a:latin typeface="Barlow-SemiBold"/>
              </a:rPr>
              <a:t>Self-incompatibility in flowering plants prevents fertilization of ovules by pollen from the same plant. </a:t>
            </a:r>
            <a:r>
              <a:rPr lang="en-US" sz="1800" b="0" i="0" u="none" strike="noStrike" baseline="0" dirty="0">
                <a:solidFill>
                  <a:srgbClr val="000000"/>
                </a:solidFill>
                <a:latin typeface="Barlow-Regular"/>
              </a:rPr>
              <a:t>Gametophytic incompatibility allows growth of the pollen tube only if the pollen allele (e.g., </a:t>
            </a:r>
            <a:r>
              <a:rPr lang="en-US" sz="1800" b="0" i="1" u="none" strike="noStrike" baseline="0" dirty="0">
                <a:solidFill>
                  <a:srgbClr val="000000"/>
                </a:solidFill>
                <a:latin typeface="Barlow-Italic"/>
              </a:rPr>
              <a:t>S</a:t>
            </a:r>
            <a:r>
              <a:rPr lang="en-US" sz="1800" b="0" i="0" u="none" strike="noStrike" baseline="-25000" dirty="0">
                <a:solidFill>
                  <a:srgbClr val="000000"/>
                </a:solidFill>
                <a:latin typeface="Barlow-Regular"/>
              </a:rPr>
              <a:t>3</a:t>
            </a:r>
            <a:r>
              <a:rPr lang="en-US" sz="1800" b="0" i="0" u="none" strike="noStrike" baseline="0" dirty="0">
                <a:solidFill>
                  <a:srgbClr val="000000"/>
                </a:solidFill>
                <a:latin typeface="Barlow-Regular"/>
              </a:rPr>
              <a:t>) differs from the stigma alleles (e.g., </a:t>
            </a:r>
            <a:r>
              <a:rPr lang="en-US" sz="1800" b="0" i="1" u="none" strike="noStrike" baseline="0" dirty="0">
                <a:solidFill>
                  <a:srgbClr val="000000"/>
                </a:solidFill>
                <a:latin typeface="Barlow-Italic"/>
              </a:rPr>
              <a:t>S</a:t>
            </a:r>
            <a:r>
              <a:rPr lang="en-US" sz="1800" b="0" i="0" u="none" strike="noStrike" baseline="-25000" dirty="0">
                <a:solidFill>
                  <a:srgbClr val="000000"/>
                </a:solidFill>
                <a:latin typeface="Barlow-Regular"/>
              </a:rPr>
              <a:t>1</a:t>
            </a:r>
            <a:r>
              <a:rPr lang="en-US" sz="1800" b="0" i="0" u="none" strike="noStrike" baseline="0" dirty="0">
                <a:solidFill>
                  <a:srgbClr val="000000"/>
                </a:solidFill>
                <a:latin typeface="Barlow-Regular"/>
              </a:rPr>
              <a:t> and </a:t>
            </a:r>
            <a:r>
              <a:rPr lang="en-US" sz="1800" b="0" i="1" u="none" strike="noStrike" baseline="0" dirty="0">
                <a:solidFill>
                  <a:srgbClr val="000000"/>
                </a:solidFill>
                <a:latin typeface="Barlow-Italic"/>
              </a:rPr>
              <a:t>S</a:t>
            </a:r>
            <a:r>
              <a:rPr lang="en-US" sz="1800" b="0" i="0" u="none" strike="noStrike" baseline="-25000" dirty="0">
                <a:solidFill>
                  <a:srgbClr val="000000"/>
                </a:solidFill>
                <a:latin typeface="Barlow-Regular"/>
              </a:rPr>
              <a:t>2</a:t>
            </a:r>
            <a:r>
              <a:rPr lang="en-US" sz="1800" b="0" i="0" u="none" strike="noStrike" baseline="0" dirty="0">
                <a:solidFill>
                  <a:srgbClr val="000000"/>
                </a:solidFill>
                <a:latin typeface="Barlow-Regular"/>
              </a:rPr>
              <a:t>).</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50</a:t>
            </a:fld>
            <a:endParaRPr lang="en-US"/>
          </a:p>
        </p:txBody>
      </p:sp>
    </p:spTree>
    <p:extLst>
      <p:ext uri="{BB962C8B-B14F-4D97-AF65-F5344CB8AC3E}">
        <p14:creationId xmlns:p14="http://schemas.microsoft.com/office/powerpoint/2010/main" val="1510435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12.31 </a:t>
            </a:r>
            <a:r>
              <a:rPr lang="en-US" sz="1800" b="1" i="0" u="none" strike="noStrike" baseline="0" dirty="0">
                <a:solidFill>
                  <a:srgbClr val="000000"/>
                </a:solidFill>
                <a:latin typeface="Barlow-SemiBold"/>
              </a:rPr>
              <a:t>Inbreeding depression reduces the fitness of offspring produced by </a:t>
            </a:r>
            <a:r>
              <a:rPr lang="en-US" sz="1800" b="1" i="0" u="none" strike="noStrike" baseline="0" dirty="0" err="1">
                <a:solidFill>
                  <a:srgbClr val="000000"/>
                </a:solidFill>
                <a:latin typeface="Barlow-SemiBold"/>
              </a:rPr>
              <a:t>matings</a:t>
            </a:r>
            <a:r>
              <a:rPr lang="en-US" sz="1800" b="1" i="0" u="none" strike="noStrike" baseline="0" dirty="0">
                <a:solidFill>
                  <a:srgbClr val="000000"/>
                </a:solidFill>
                <a:latin typeface="Barlow-SemiBold"/>
              </a:rPr>
              <a:t> between relatives. </a:t>
            </a:r>
            <a:r>
              <a:rPr lang="en-US" sz="1800" b="0" i="0" u="none" strike="noStrike" baseline="0" dirty="0">
                <a:solidFill>
                  <a:srgbClr val="000000"/>
                </a:solidFill>
                <a:latin typeface="Barlow-Regular"/>
              </a:rPr>
              <a:t>Experimental crosses were made with the white campion (</a:t>
            </a:r>
            <a:r>
              <a:rPr lang="en-US" sz="1800" b="0" i="1" u="none" strike="noStrike" baseline="0" dirty="0">
                <a:solidFill>
                  <a:srgbClr val="000000"/>
                </a:solidFill>
                <a:latin typeface="Barlow-Italic"/>
              </a:rPr>
              <a:t>Silene latifolia</a:t>
            </a:r>
            <a:r>
              <a:rPr lang="en-US" sz="1800" b="0" i="0" u="none" strike="noStrike" baseline="0" dirty="0">
                <a:solidFill>
                  <a:srgbClr val="000000"/>
                </a:solidFill>
                <a:latin typeface="Barlow-Regular"/>
              </a:rPr>
              <a:t>), using plants with different degrees of relatedness, ranging from unrelated (at left) to 0.38 related (which is more closely related than first cousins, but less related than full siblings). The </a:t>
            </a:r>
            <a:r>
              <a:rPr lang="en-US" sz="1800" b="0" i="1" u="none" strike="noStrike" baseline="0" dirty="0">
                <a:solidFill>
                  <a:srgbClr val="000000"/>
                </a:solidFill>
                <a:latin typeface="Barlow-Italic"/>
              </a:rPr>
              <a:t>y</a:t>
            </a:r>
            <a:r>
              <a:rPr lang="en-US" sz="1800" b="0" i="0" u="none" strike="noStrike" baseline="0" dirty="0">
                <a:solidFill>
                  <a:srgbClr val="000000"/>
                </a:solidFill>
                <a:latin typeface="Barlow-Regular"/>
              </a:rPr>
              <a:t>-axis measures the probability that the seed germinates, which is a key fitness component. The fitness of the most inbred individuals is reduced by more than 80% compared with offspring produced by unrelated parents. (After C. M. Richards. </a:t>
            </a:r>
            <a:r>
              <a:rPr lang="de-DE" sz="1800" b="0" i="0" u="none" strike="noStrike" baseline="0" dirty="0">
                <a:solidFill>
                  <a:srgbClr val="000000"/>
                </a:solidFill>
                <a:latin typeface="Barlow-Regular"/>
              </a:rPr>
              <a:t>2000. </a:t>
            </a:r>
            <a:r>
              <a:rPr lang="de-DE" sz="1800" b="0" i="1" u="none" strike="noStrike" baseline="0" dirty="0">
                <a:solidFill>
                  <a:srgbClr val="000000"/>
                </a:solidFill>
                <a:latin typeface="Barlow-Italic"/>
              </a:rPr>
              <a:t>Am Nat </a:t>
            </a:r>
            <a:r>
              <a:rPr lang="de-DE" sz="1800" b="0" i="0" u="none" strike="noStrike" baseline="0" dirty="0">
                <a:solidFill>
                  <a:srgbClr val="000000"/>
                </a:solidFill>
                <a:latin typeface="Barlow-Regular"/>
              </a:rPr>
              <a:t>155: 383–394.) </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51</a:t>
            </a:fld>
            <a:endParaRPr lang="en-US"/>
          </a:p>
        </p:txBody>
      </p:sp>
    </p:spTree>
    <p:extLst>
      <p:ext uri="{BB962C8B-B14F-4D97-AF65-F5344CB8AC3E}">
        <p14:creationId xmlns:p14="http://schemas.microsoft.com/office/powerpoint/2010/main" val="154170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 </a:t>
            </a:r>
            <a:r>
              <a:rPr lang="en-US" sz="1800" b="1" i="0" u="none" strike="noStrike" baseline="0" dirty="0">
                <a:solidFill>
                  <a:srgbClr val="000000"/>
                </a:solidFill>
                <a:latin typeface="Barlow-SemiBold"/>
              </a:rPr>
              <a:t>Sexual reproduction is remarkably diverse. </a:t>
            </a:r>
            <a:r>
              <a:rPr lang="en-US" sz="1800" b="0" i="0" u="none" strike="noStrike" baseline="0" dirty="0">
                <a:solidFill>
                  <a:srgbClr val="000000"/>
                </a:solidFill>
                <a:latin typeface="Barlow-Regular"/>
              </a:rPr>
              <a:t>(A) This pair of leopard slugs (</a:t>
            </a:r>
            <a:r>
              <a:rPr lang="en-US" sz="1800" b="0" i="1" u="none" strike="noStrike" baseline="0" dirty="0" err="1">
                <a:solidFill>
                  <a:srgbClr val="000000"/>
                </a:solidFill>
                <a:latin typeface="Barlow-Italic"/>
              </a:rPr>
              <a:t>Limax</a:t>
            </a:r>
            <a:r>
              <a:rPr lang="en-US" sz="1800" b="0" i="1" u="none" strike="noStrike" baseline="0" dirty="0">
                <a:solidFill>
                  <a:srgbClr val="000000"/>
                </a:solidFill>
                <a:latin typeface="Barlow-Italic"/>
              </a:rPr>
              <a:t> maximus</a:t>
            </a:r>
            <a:r>
              <a:rPr lang="en-US" sz="1800" b="0" i="0" u="none" strike="noStrike" baseline="0" dirty="0">
                <a:solidFill>
                  <a:srgbClr val="000000"/>
                </a:solidFill>
                <a:latin typeface="Barlow-Regular"/>
              </a:rPr>
              <a:t>) are hermaphrodites—simultaneously male and female. They are copulating while hanging from a mucus thread. (B) </a:t>
            </a:r>
            <a:r>
              <a:rPr lang="en-US" sz="1800" b="0" i="0" u="none" strike="noStrike" baseline="0" dirty="0" err="1">
                <a:solidFill>
                  <a:srgbClr val="000000"/>
                </a:solidFill>
                <a:latin typeface="Barlow-Regular"/>
              </a:rPr>
              <a:t>Clownfishes</a:t>
            </a:r>
            <a:r>
              <a:rPr lang="en-US" sz="1800" b="0" i="0" u="none" strike="noStrike" baseline="0" dirty="0">
                <a:solidFill>
                  <a:srgbClr val="000000"/>
                </a:solidFill>
                <a:latin typeface="Barlow-Regular"/>
              </a:rPr>
              <a:t> (genus </a:t>
            </a:r>
            <a:r>
              <a:rPr lang="en-US" sz="1800" b="0" i="1" u="none" strike="noStrike" baseline="0" dirty="0" err="1">
                <a:solidFill>
                  <a:srgbClr val="000000"/>
                </a:solidFill>
                <a:latin typeface="Barlow-Italic"/>
              </a:rPr>
              <a:t>Amphiprion</a:t>
            </a:r>
            <a:r>
              <a:rPr lang="en-US" sz="1800" b="0" i="0" u="none" strike="noStrike" baseline="0" dirty="0">
                <a:solidFill>
                  <a:srgbClr val="000000"/>
                </a:solidFill>
                <a:latin typeface="Barlow-Regular"/>
              </a:rPr>
              <a:t>) are sequential hermaphrodites that first mature as males and later change sex to become females. (C) The cactus </a:t>
            </a:r>
            <a:r>
              <a:rPr lang="en-US" sz="1800" b="0" i="1" u="none" strike="noStrike" baseline="0" dirty="0" err="1">
                <a:solidFill>
                  <a:srgbClr val="000000"/>
                </a:solidFill>
                <a:latin typeface="Barlow-Italic"/>
              </a:rPr>
              <a:t>Epithelantha</a:t>
            </a:r>
            <a:r>
              <a:rPr lang="en-US" sz="1800" b="0" i="1" u="none" strike="noStrike" baseline="0" dirty="0">
                <a:solidFill>
                  <a:srgbClr val="000000"/>
                </a:solidFill>
                <a:latin typeface="Barlow-Italic"/>
              </a:rPr>
              <a:t> </a:t>
            </a:r>
            <a:r>
              <a:rPr lang="en-US" sz="1800" b="0" i="1" u="none" strike="noStrike" baseline="0" dirty="0" err="1">
                <a:solidFill>
                  <a:srgbClr val="000000"/>
                </a:solidFill>
                <a:latin typeface="Barlow-Italic"/>
              </a:rPr>
              <a:t>micromeris</a:t>
            </a:r>
            <a:r>
              <a:rPr lang="en-US" sz="1800" b="0" i="1" u="none" strike="noStrike" baseline="0" dirty="0">
                <a:solidFill>
                  <a:srgbClr val="000000"/>
                </a:solidFill>
                <a:latin typeface="Barlow-Italic"/>
              </a:rPr>
              <a:t> </a:t>
            </a:r>
            <a:r>
              <a:rPr lang="en-US" sz="1800" b="0" i="0" u="none" strike="noStrike" baseline="0" dirty="0">
                <a:solidFill>
                  <a:srgbClr val="000000"/>
                </a:solidFill>
                <a:latin typeface="Barlow-Regular"/>
              </a:rPr>
              <a:t>has flowers that do not open. It is one of the few species that reproduce almost entirely by self-fertilization. (D) Bacteria, such as these </a:t>
            </a:r>
            <a:r>
              <a:rPr lang="en-US" sz="1800" b="0" i="1" u="none" strike="noStrike" baseline="0" dirty="0">
                <a:solidFill>
                  <a:srgbClr val="000000"/>
                </a:solidFill>
                <a:latin typeface="Barlow-Italic"/>
              </a:rPr>
              <a:t>E. coli</a:t>
            </a:r>
            <a:r>
              <a:rPr lang="en-US" sz="1800" b="0" i="0" u="none" strike="noStrike" baseline="0" dirty="0">
                <a:solidFill>
                  <a:srgbClr val="000000"/>
                </a:solidFill>
                <a:latin typeface="Barlow-Regular"/>
              </a:rPr>
              <a:t>, use several </a:t>
            </a:r>
            <a:r>
              <a:rPr lang="en-IN" sz="1800" b="0" i="0" u="none" strike="noStrike" baseline="0" dirty="0">
                <a:solidFill>
                  <a:srgbClr val="000000"/>
                </a:solidFill>
                <a:latin typeface="Barlow-Regular"/>
              </a:rPr>
              <a:t>mechanisms to exchange DNA.</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6</a:t>
            </a:fld>
            <a:endParaRPr lang="en-US"/>
          </a:p>
        </p:txBody>
      </p:sp>
    </p:spTree>
    <p:extLst>
      <p:ext uri="{BB962C8B-B14F-4D97-AF65-F5344CB8AC3E}">
        <p14:creationId xmlns:p14="http://schemas.microsoft.com/office/powerpoint/2010/main" val="377742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12.1 </a:t>
            </a:r>
            <a:r>
              <a:rPr lang="en-US" sz="1800" b="1" i="0" u="none" strike="noStrike" baseline="0" dirty="0">
                <a:solidFill>
                  <a:srgbClr val="000000"/>
                </a:solidFill>
                <a:latin typeface="Barlow-SemiBold"/>
              </a:rPr>
              <a:t>Sexual reproduction is remarkably diverse. </a:t>
            </a:r>
            <a:r>
              <a:rPr lang="en-US" sz="1800" b="0" i="0" u="none" strike="noStrike" baseline="0" dirty="0">
                <a:solidFill>
                  <a:srgbClr val="000000"/>
                </a:solidFill>
                <a:latin typeface="Barlow-Regular"/>
              </a:rPr>
              <a:t>(A) This pair of leopard slugs (</a:t>
            </a:r>
            <a:r>
              <a:rPr lang="en-US" sz="1800" b="0" i="1" u="none" strike="noStrike" baseline="0" dirty="0" err="1">
                <a:solidFill>
                  <a:srgbClr val="000000"/>
                </a:solidFill>
                <a:latin typeface="Barlow-Italic"/>
              </a:rPr>
              <a:t>Limax</a:t>
            </a:r>
            <a:r>
              <a:rPr lang="en-US" sz="1800" b="0" i="1" u="none" strike="noStrike" baseline="0" dirty="0">
                <a:solidFill>
                  <a:srgbClr val="000000"/>
                </a:solidFill>
                <a:latin typeface="Barlow-Italic"/>
              </a:rPr>
              <a:t> maximus</a:t>
            </a:r>
            <a:r>
              <a:rPr lang="en-US" sz="1800" b="0" i="0" u="none" strike="noStrike" baseline="0" dirty="0">
                <a:solidFill>
                  <a:srgbClr val="000000"/>
                </a:solidFill>
                <a:latin typeface="Barlow-Regular"/>
              </a:rPr>
              <a:t>) are hermaphrodites—simultaneously male and female. They are copulating while hanging from a mucus thread. (B) </a:t>
            </a:r>
            <a:r>
              <a:rPr lang="en-US" sz="1800" b="0" i="0" u="none" strike="noStrike" baseline="0" dirty="0" err="1">
                <a:solidFill>
                  <a:srgbClr val="000000"/>
                </a:solidFill>
                <a:latin typeface="Barlow-Regular"/>
              </a:rPr>
              <a:t>Clownfishes</a:t>
            </a:r>
            <a:r>
              <a:rPr lang="en-US" sz="1800" b="0" i="0" u="none" strike="noStrike" baseline="0" dirty="0">
                <a:solidFill>
                  <a:srgbClr val="000000"/>
                </a:solidFill>
                <a:latin typeface="Barlow-Regular"/>
              </a:rPr>
              <a:t> (genus </a:t>
            </a:r>
            <a:r>
              <a:rPr lang="en-US" sz="1800" b="0" i="1" u="none" strike="noStrike" baseline="0" dirty="0" err="1">
                <a:solidFill>
                  <a:srgbClr val="000000"/>
                </a:solidFill>
                <a:latin typeface="Barlow-Italic"/>
              </a:rPr>
              <a:t>Amphiprion</a:t>
            </a:r>
            <a:r>
              <a:rPr lang="en-US" sz="1800" b="0" i="0" u="none" strike="noStrike" baseline="0" dirty="0">
                <a:solidFill>
                  <a:srgbClr val="000000"/>
                </a:solidFill>
                <a:latin typeface="Barlow-Regular"/>
              </a:rPr>
              <a:t>) are sequential hermaphrodites that first mature as males and later change sex to become females. (C) The cactus </a:t>
            </a:r>
            <a:r>
              <a:rPr lang="en-US" sz="1800" b="0" i="1" u="none" strike="noStrike" baseline="0" dirty="0" err="1">
                <a:solidFill>
                  <a:srgbClr val="000000"/>
                </a:solidFill>
                <a:latin typeface="Barlow-Italic"/>
              </a:rPr>
              <a:t>Epithelantha</a:t>
            </a:r>
            <a:r>
              <a:rPr lang="en-US" sz="1800" b="0" i="1" u="none" strike="noStrike" baseline="0" dirty="0">
                <a:solidFill>
                  <a:srgbClr val="000000"/>
                </a:solidFill>
                <a:latin typeface="Barlow-Italic"/>
              </a:rPr>
              <a:t> </a:t>
            </a:r>
            <a:r>
              <a:rPr lang="en-US" sz="1800" b="0" i="1" u="none" strike="noStrike" baseline="0" dirty="0" err="1">
                <a:solidFill>
                  <a:srgbClr val="000000"/>
                </a:solidFill>
                <a:latin typeface="Barlow-Italic"/>
              </a:rPr>
              <a:t>micromeris</a:t>
            </a:r>
            <a:r>
              <a:rPr lang="en-US" sz="1800" b="0" i="1" u="none" strike="noStrike" baseline="0" dirty="0">
                <a:solidFill>
                  <a:srgbClr val="000000"/>
                </a:solidFill>
                <a:latin typeface="Barlow-Italic"/>
              </a:rPr>
              <a:t> </a:t>
            </a:r>
            <a:r>
              <a:rPr lang="en-US" sz="1800" b="0" i="0" u="none" strike="noStrike" baseline="0" dirty="0">
                <a:solidFill>
                  <a:srgbClr val="000000"/>
                </a:solidFill>
                <a:latin typeface="Barlow-Regular"/>
              </a:rPr>
              <a:t>has flowers that do not open. It is one of the few species that reproduce almost entirely by self-fertilization. (D) Bacteria, such as these </a:t>
            </a:r>
            <a:r>
              <a:rPr lang="en-US" sz="1800" b="0" i="1" u="none" strike="noStrike" baseline="0" dirty="0">
                <a:solidFill>
                  <a:srgbClr val="000000"/>
                </a:solidFill>
                <a:latin typeface="Barlow-Italic"/>
              </a:rPr>
              <a:t>E. coli</a:t>
            </a:r>
            <a:r>
              <a:rPr lang="en-US" sz="1800" b="0" i="0" u="none" strike="noStrike" baseline="0" dirty="0">
                <a:solidFill>
                  <a:srgbClr val="000000"/>
                </a:solidFill>
                <a:latin typeface="Barlow-Regular"/>
              </a:rPr>
              <a:t>, use several </a:t>
            </a:r>
            <a:r>
              <a:rPr lang="en-IN" sz="1800" b="0" i="0" u="none" strike="noStrike" baseline="0" dirty="0">
                <a:solidFill>
                  <a:srgbClr val="000000"/>
                </a:solidFill>
                <a:latin typeface="Barlow-Regular"/>
              </a:rPr>
              <a:t>mechanisms to exchange DNA.</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7</a:t>
            </a:fld>
            <a:endParaRPr lang="en-US"/>
          </a:p>
        </p:txBody>
      </p:sp>
    </p:spTree>
    <p:extLst>
      <p:ext uri="{BB962C8B-B14F-4D97-AF65-F5344CB8AC3E}">
        <p14:creationId xmlns:p14="http://schemas.microsoft.com/office/powerpoint/2010/main" val="3180807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F7D3D"/>
                </a:solidFill>
                <a:latin typeface="Barlow-Bold"/>
              </a:rPr>
              <a:t>FIGURE 12.2 </a:t>
            </a:r>
            <a:r>
              <a:rPr lang="en-US" sz="1800" b="1" i="0" u="none" strike="noStrike" baseline="0" dirty="0">
                <a:solidFill>
                  <a:srgbClr val="000000"/>
                </a:solidFill>
                <a:latin typeface="Barlow-SemiBold"/>
              </a:rPr>
              <a:t>Many animals use sex pheromones to attract mates. </a:t>
            </a:r>
            <a:r>
              <a:rPr lang="en-IN" sz="1800" b="0" i="0" u="none" strike="noStrike" baseline="0" dirty="0">
                <a:solidFill>
                  <a:srgbClr val="000000"/>
                </a:solidFill>
                <a:latin typeface="Barlow-Regular"/>
              </a:rPr>
              <a:t>In tropical America, male orchid bees </a:t>
            </a:r>
            <a:r>
              <a:rPr lang="en-US" sz="1800" b="0" i="0" u="none" strike="noStrike" baseline="0" dirty="0">
                <a:solidFill>
                  <a:srgbClr val="000000"/>
                </a:solidFill>
                <a:latin typeface="Barlow-Regular"/>
              </a:rPr>
              <a:t>collects scent from certain flowers and use it as their sex pheromone. Here </a:t>
            </a:r>
            <a:r>
              <a:rPr lang="en-IN" sz="1800" b="0" i="0" u="none" strike="noStrike" baseline="0" dirty="0">
                <a:solidFill>
                  <a:srgbClr val="000000"/>
                </a:solidFill>
                <a:latin typeface="Barlow-Regular"/>
              </a:rPr>
              <a:t>a brilliantly </a:t>
            </a:r>
            <a:r>
              <a:rPr lang="en-IN" sz="1800" b="0" i="0" u="none" strike="noStrike" baseline="0" dirty="0" err="1">
                <a:solidFill>
                  <a:srgbClr val="000000"/>
                </a:solidFill>
                <a:latin typeface="Barlow-Regular"/>
              </a:rPr>
              <a:t>colored</a:t>
            </a:r>
            <a:r>
              <a:rPr lang="en-IN" sz="1800" b="0" i="0" u="none" strike="noStrike" baseline="0" dirty="0">
                <a:solidFill>
                  <a:srgbClr val="000000"/>
                </a:solidFill>
                <a:latin typeface="Barlow-Regular"/>
              </a:rPr>
              <a:t> </a:t>
            </a:r>
            <a:r>
              <a:rPr lang="en-IN" sz="1800" b="0" i="1" u="none" strike="noStrike" baseline="0" dirty="0" err="1">
                <a:solidFill>
                  <a:srgbClr val="000000"/>
                </a:solidFill>
                <a:latin typeface="Barlow-Italic"/>
              </a:rPr>
              <a:t>Euglossa</a:t>
            </a:r>
            <a:r>
              <a:rPr lang="en-IN" sz="1800" b="0" i="1" u="none" strike="noStrike" baseline="0" dirty="0">
                <a:solidFill>
                  <a:srgbClr val="000000"/>
                </a:solidFill>
                <a:latin typeface="Barlow-Italic"/>
              </a:rPr>
              <a:t> </a:t>
            </a:r>
            <a:r>
              <a:rPr lang="en-IN" sz="1800" b="0" i="1" u="none" strike="noStrike" baseline="0" dirty="0" err="1">
                <a:solidFill>
                  <a:srgbClr val="000000"/>
                </a:solidFill>
                <a:latin typeface="Barlow-Italic"/>
              </a:rPr>
              <a:t>imperialis</a:t>
            </a:r>
            <a:r>
              <a:rPr lang="en-IN" sz="1800" b="0" i="1" u="none" strike="noStrike" baseline="0" dirty="0">
                <a:solidFill>
                  <a:srgbClr val="000000"/>
                </a:solidFill>
                <a:latin typeface="Barlow-Italic"/>
              </a:rPr>
              <a:t> </a:t>
            </a:r>
            <a:r>
              <a:rPr lang="en-US" sz="1800" b="0" i="0" u="none" strike="noStrike" baseline="0" dirty="0">
                <a:solidFill>
                  <a:srgbClr val="000000"/>
                </a:solidFill>
                <a:latin typeface="Barlow-Regular"/>
              </a:rPr>
              <a:t>collects scent from an orchid flower in </a:t>
            </a:r>
            <a:r>
              <a:rPr lang="en-IN" sz="1800" b="0" i="0" u="none" strike="noStrike" baseline="0" dirty="0">
                <a:solidFill>
                  <a:srgbClr val="000000"/>
                </a:solidFill>
                <a:latin typeface="Barlow-Regular"/>
              </a:rPr>
              <a:t>Costa Rica.</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8</a:t>
            </a:fld>
            <a:endParaRPr lang="en-US"/>
          </a:p>
        </p:txBody>
      </p:sp>
    </p:spTree>
    <p:extLst>
      <p:ext uri="{BB962C8B-B14F-4D97-AF65-F5344CB8AC3E}">
        <p14:creationId xmlns:p14="http://schemas.microsoft.com/office/powerpoint/2010/main" val="1208976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solidFill>
                  <a:srgbClr val="4F7D3D"/>
                </a:solidFill>
                <a:latin typeface="Barlow-Bold"/>
              </a:rPr>
              <a:t>FIGURE 12.3 </a:t>
            </a:r>
            <a:r>
              <a:rPr lang="en-IN" sz="1800" b="1" i="0" u="none" strike="noStrike" baseline="0" dirty="0">
                <a:solidFill>
                  <a:srgbClr val="000000"/>
                </a:solidFill>
                <a:latin typeface="Barlow-SemiBold"/>
              </a:rPr>
              <a:t>Anglerfishes (suborder </a:t>
            </a:r>
            <a:r>
              <a:rPr lang="en-IN" sz="1800" b="1" i="0" u="none" strike="noStrike" baseline="0" dirty="0" err="1">
                <a:solidFill>
                  <a:srgbClr val="000000"/>
                </a:solidFill>
                <a:latin typeface="Barlow-SemiBold"/>
              </a:rPr>
              <a:t>Ceratioidei</a:t>
            </a:r>
            <a:r>
              <a:rPr lang="en-IN" sz="1800" b="1" i="0" u="none" strike="noStrike" baseline="0" dirty="0">
                <a:solidFill>
                  <a:srgbClr val="000000"/>
                </a:solidFill>
                <a:latin typeface="Barlow-SemiBold"/>
              </a:rPr>
              <a:t>) </a:t>
            </a:r>
            <a:r>
              <a:rPr lang="en-US" sz="1800" b="1" i="0" u="none" strike="noStrike" baseline="0" dirty="0">
                <a:solidFill>
                  <a:srgbClr val="000000"/>
                </a:solidFill>
                <a:latin typeface="Barlow-SemiBold"/>
              </a:rPr>
              <a:t>have extreme sexual dimorphism. </a:t>
            </a:r>
            <a:r>
              <a:rPr lang="en-US" sz="1800" b="0" i="0" u="none" strike="noStrike" baseline="0" dirty="0">
                <a:solidFill>
                  <a:srgbClr val="000000"/>
                </a:solidFill>
                <a:latin typeface="Barlow-Regular"/>
              </a:rPr>
              <a:t>This female has a male attached to her.</a:t>
            </a:r>
            <a:endParaRPr lang="en-IN" dirty="0"/>
          </a:p>
        </p:txBody>
      </p:sp>
      <p:sp>
        <p:nvSpPr>
          <p:cNvPr id="4" name="Slide Number Placeholder 3"/>
          <p:cNvSpPr>
            <a:spLocks noGrp="1"/>
          </p:cNvSpPr>
          <p:nvPr>
            <p:ph type="sldNum" sz="quarter" idx="10"/>
          </p:nvPr>
        </p:nvSpPr>
        <p:spPr/>
        <p:txBody>
          <a:bodyPr/>
          <a:lstStyle/>
          <a:p>
            <a:fld id="{556C0744-2FEF-4441-821D-70180A370937}" type="slidenum">
              <a:rPr lang="en-US" smtClean="0"/>
              <a:t>9</a:t>
            </a:fld>
            <a:endParaRPr lang="en-US"/>
          </a:p>
        </p:txBody>
      </p:sp>
    </p:spTree>
    <p:extLst>
      <p:ext uri="{BB962C8B-B14F-4D97-AF65-F5344CB8AC3E}">
        <p14:creationId xmlns:p14="http://schemas.microsoft.com/office/powerpoint/2010/main" val="828482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Click to edit Master text styles</a:t>
            </a:r>
          </a:p>
        </p:txBody>
      </p:sp>
    </p:spTree>
    <p:extLst>
      <p:ext uri="{BB962C8B-B14F-4D97-AF65-F5344CB8AC3E}">
        <p14:creationId xmlns:p14="http://schemas.microsoft.com/office/powerpoint/2010/main" val="180465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87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43866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Click to edit Master text styles</a:t>
            </a:r>
          </a:p>
        </p:txBody>
      </p:sp>
    </p:spTree>
    <p:extLst>
      <p:ext uri="{BB962C8B-B14F-4D97-AF65-F5344CB8AC3E}">
        <p14:creationId xmlns:p14="http://schemas.microsoft.com/office/powerpoint/2010/main" val="1151962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44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2773056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A7EB-3577-43FD-9B2D-BCEA4F83C94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4431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ti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ti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Lst>
          </p:cNvPr>
          <p:cNvPicPr>
            <a:picLocks noChangeAspect="1"/>
          </p:cNvPicPr>
          <p:nvPr userDrawn="1"/>
        </p:nvPicPr>
        <p:blipFill>
          <a:blip r:embed="rId5"/>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8" name="Slide Number Placeholder 4"/>
          <p:cNvSpPr txBox="1">
            <a:spLocks/>
          </p:cNvSpPr>
          <p:nvPr/>
        </p:nvSpPr>
        <p:spPr>
          <a:xfrm>
            <a:off x="11582401" y="6423728"/>
            <a:ext cx="5197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03EA47-653C-4D08-BE86-5931AF95F427}" type="slidenum">
              <a:rPr lang="en-US" sz="1200" smtClean="0">
                <a:solidFill>
                  <a:schemeClr val="bg1"/>
                </a:solidFill>
              </a:rPr>
              <a:pPr/>
              <a:t>‹#›</a:t>
            </a:fld>
            <a:endParaRPr lang="en-US" sz="1200" dirty="0">
              <a:solidFill>
                <a:schemeClr val="bg1"/>
              </a:solidFill>
            </a:endParaRPr>
          </a:p>
        </p:txBody>
      </p:sp>
      <p:sp>
        <p:nvSpPr>
          <p:cNvPr id="9" name="TextBox 8"/>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2023 Oxford University Press</a:t>
            </a:r>
          </a:p>
        </p:txBody>
      </p:sp>
      <p:pic>
        <p:nvPicPr>
          <p:cNvPr id="10" name="Picture 9" descr="Oxford University Press logo">
            <a:extLst>
              <a:ext uri="{FF2B5EF4-FFF2-40B4-BE49-F238E27FC236}">
                <a16:creationId xmlns:a16="http://schemas.microsoft.com/office/drawing/2014/main" id="{E4ED254F-9D19-4DBC-AC0F-4F318AA303B5}"/>
              </a:ext>
            </a:extLst>
          </p:cNvPr>
          <p:cNvPicPr>
            <a:picLocks noChangeAspect="1"/>
          </p:cNvPicPr>
          <p:nvPr userDrawn="1"/>
        </p:nvPicPr>
        <p:blipFill>
          <a:blip r:embed="rId6"/>
          <a:stretch>
            <a:fillRect/>
          </a:stretch>
        </p:blipFill>
        <p:spPr>
          <a:xfrm>
            <a:off x="0" y="5976152"/>
            <a:ext cx="2505812" cy="881848"/>
          </a:xfrm>
          <a:prstGeom prst="rect">
            <a:avLst/>
          </a:prstGeom>
        </p:spPr>
      </p:pic>
    </p:spTree>
    <p:extLst>
      <p:ext uri="{BB962C8B-B14F-4D97-AF65-F5344CB8AC3E}">
        <p14:creationId xmlns:p14="http://schemas.microsoft.com/office/powerpoint/2010/main" val="839490661"/>
      </p:ext>
    </p:extLst>
  </p:cSld>
  <p:clrMap bg1="lt1" tx1="dk1" bg2="lt2" tx2="dk2" accent1="accent1" accent2="accent2" accent3="accent3" accent4="accent4" accent5="accent5" accent6="accent6" hlink="hlink" folHlink="folHlink"/>
  <p:sldLayoutIdLst>
    <p:sldLayoutId id="2147483673" r:id="rId1"/>
    <p:sldLayoutId id="2147483652" r:id="rId2"/>
    <p:sldLayoutId id="2147483654" r:id="rId3"/>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Lst>
          </p:cNvPr>
          <p:cNvPicPr>
            <a:picLocks noChangeAspect="1"/>
          </p:cNvPicPr>
          <p:nvPr userDrawn="1"/>
        </p:nvPicPr>
        <p:blipFill>
          <a:blip r:embed="rId5"/>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8" name="Slide Number Placeholder 4"/>
          <p:cNvSpPr txBox="1">
            <a:spLocks/>
          </p:cNvSpPr>
          <p:nvPr/>
        </p:nvSpPr>
        <p:spPr>
          <a:xfrm>
            <a:off x="11582401" y="6423728"/>
            <a:ext cx="5197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003EA47-653C-4D08-BE86-5931AF95F427}"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2023 Oxford University Press</a:t>
            </a:r>
          </a:p>
        </p:txBody>
      </p:sp>
    </p:spTree>
    <p:extLst>
      <p:ext uri="{BB962C8B-B14F-4D97-AF65-F5344CB8AC3E}">
        <p14:creationId xmlns:p14="http://schemas.microsoft.com/office/powerpoint/2010/main" val="42253697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411480"/>
          </a:xfrm>
          <a:prstGeom prst="rect">
            <a:avLst/>
          </a:prstGeom>
          <a:solidFill>
            <a:srgbClr val="001A47"/>
          </a:solidFill>
        </p:spPr>
        <p:txBody>
          <a:bodyPr vert="horz" lIns="91440" tIns="45720" rIns="91440" bIns="45720" rtlCol="0" anchor="b" anchorCtr="0">
            <a:spAutoFit/>
          </a:bodyPr>
          <a:lstStyle/>
          <a:p>
            <a:r>
              <a:rPr lang="en-US" dirty="0"/>
              <a:t>Click to edit Master title style</a:t>
            </a:r>
          </a:p>
        </p:txBody>
      </p:sp>
      <p:sp>
        <p:nvSpPr>
          <p:cNvPr id="8" name="Slide Number Placeholder 4"/>
          <p:cNvSpPr txBox="1">
            <a:spLocks/>
          </p:cNvSpPr>
          <p:nvPr/>
        </p:nvSpPr>
        <p:spPr>
          <a:xfrm>
            <a:off x="11582401" y="6423728"/>
            <a:ext cx="5197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03EA47-653C-4D08-BE86-5931AF95F427}" type="slidenum">
              <a:rPr lang="en-US" sz="1200" smtClean="0">
                <a:solidFill>
                  <a:schemeClr val="bg1"/>
                </a:solidFill>
              </a:rPr>
              <a:pPr/>
              <a:t>‹#›</a:t>
            </a:fld>
            <a:endParaRPr lang="en-US" sz="1200" dirty="0">
              <a:solidFill>
                <a:schemeClr val="bg1"/>
              </a:solidFill>
            </a:endParaRPr>
          </a:p>
        </p:txBody>
      </p:sp>
      <p:sp>
        <p:nvSpPr>
          <p:cNvPr id="6" name="TextBox 5">
            <a:extLst>
              <a:ext uri="{FF2B5EF4-FFF2-40B4-BE49-F238E27FC236}">
                <a16:creationId xmlns:a16="http://schemas.microsoft.com/office/drawing/2014/main" id="{B9A352A1-3B59-4F46-8B27-7104614BE002}"/>
              </a:ext>
            </a:extLst>
          </p:cNvPr>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2023 Oxford University Press</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5" y="586409"/>
            <a:ext cx="11317356" cy="981134"/>
          </a:xfrm>
        </p:spPr>
        <p:txBody>
          <a:bodyPr>
            <a:normAutofit fontScale="90000"/>
          </a:bodyPr>
          <a:lstStyle/>
          <a:p>
            <a:r>
              <a:rPr lang="en-US" dirty="0"/>
              <a:t>EVOLUTION</a:t>
            </a:r>
            <a:br>
              <a:rPr lang="en-US"/>
            </a:br>
            <a:r>
              <a:rPr lang="en-US" sz="3100"/>
              <a:t>Fifth Edition</a:t>
            </a:r>
            <a:endParaRPr lang="en-US" sz="3100" b="1" i="0" dirty="0"/>
          </a:p>
        </p:txBody>
      </p:sp>
      <p:sp>
        <p:nvSpPr>
          <p:cNvPr id="4" name="Text Placeholder 3"/>
          <p:cNvSpPr>
            <a:spLocks noGrp="1"/>
          </p:cNvSpPr>
          <p:nvPr>
            <p:ph type="body" sz="quarter" idx="11"/>
          </p:nvPr>
        </p:nvSpPr>
        <p:spPr>
          <a:xfrm>
            <a:off x="1" y="1589694"/>
            <a:ext cx="12192000" cy="3553806"/>
          </a:xfrm>
        </p:spPr>
        <p:txBody>
          <a:bodyPr/>
          <a:lstStyle/>
          <a:p>
            <a:r>
              <a:rPr lang="en-US"/>
              <a:t>by Douglas J. Futuyma and Mark Kirkpatrick</a:t>
            </a:r>
            <a:endParaRPr lang="en-US" dirty="0"/>
          </a:p>
        </p:txBody>
      </p:sp>
      <p:pic>
        <p:nvPicPr>
          <p:cNvPr id="3" name="Picture 2" descr="Dummy cover of Evolution 5e."/>
          <p:cNvPicPr>
            <a:picLocks noChangeAspect="1"/>
          </p:cNvPicPr>
          <p:nvPr/>
        </p:nvPicPr>
        <p:blipFill>
          <a:blip r:embed="rId3"/>
          <a:srcRect/>
          <a:stretch/>
        </p:blipFill>
        <p:spPr>
          <a:xfrm>
            <a:off x="5105033" y="2331480"/>
            <a:ext cx="2456739" cy="3553807"/>
          </a:xfrm>
          <a:prstGeom prst="rect">
            <a:avLst/>
          </a:prstGeom>
        </p:spPr>
      </p:pic>
    </p:spTree>
    <p:extLst>
      <p:ext uri="{BB962C8B-B14F-4D97-AF65-F5344CB8AC3E}">
        <p14:creationId xmlns:p14="http://schemas.microsoft.com/office/powerpoint/2010/main" val="282049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12.4 An experimental test of Darwin’s hypothesis that secondary sexual traits increase </a:t>
            </a:r>
            <a:r>
              <a:rPr lang="en-US"/>
              <a:t>mating success</a:t>
            </a:r>
            <a:endParaRPr lang="en-US" dirty="0"/>
          </a:p>
        </p:txBody>
      </p:sp>
      <p:pic>
        <p:nvPicPr>
          <p:cNvPr id="3" name="Picture 2" descr="A bar diagram presents data for shortened, controls, and elongated tail features of widow birds. Approximate data for a mean number of nests per male follows. Shortened, 0.4; controls, 0.8; elongated, 2. The Inset image displays a male widowbird with an elongated tail." title="FIGURE 12.4 An experimental test of Darwin’s hypothesis that secondary sexual traits increase mating success. ">
            <a:extLst>
              <a:ext uri="{FF2B5EF4-FFF2-40B4-BE49-F238E27FC236}">
                <a16:creationId xmlns:a16="http://schemas.microsoft.com/office/drawing/2014/main" id="{1DDA0960-A514-4E0A-BE26-8F5F8EA524D0}"/>
              </a:ext>
            </a:extLst>
          </p:cNvPr>
          <p:cNvPicPr>
            <a:picLocks noChangeAspect="1"/>
          </p:cNvPicPr>
          <p:nvPr/>
        </p:nvPicPr>
        <p:blipFill>
          <a:blip r:embed="rId3"/>
          <a:stretch>
            <a:fillRect/>
          </a:stretch>
        </p:blipFill>
        <p:spPr>
          <a:xfrm>
            <a:off x="3882752" y="606717"/>
            <a:ext cx="4426496" cy="5644567"/>
          </a:xfrm>
          <a:prstGeom prst="rect">
            <a:avLst/>
          </a:prstGeom>
        </p:spPr>
      </p:pic>
    </p:spTree>
    <p:extLst>
      <p:ext uri="{BB962C8B-B14F-4D97-AF65-F5344CB8AC3E}">
        <p14:creationId xmlns:p14="http://schemas.microsoft.com/office/powerpoint/2010/main" val="3693775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277074"/>
            <a:ext cx="12192000" cy="646331"/>
          </a:xfrm>
        </p:spPr>
        <p:txBody>
          <a:bodyPr/>
          <a:lstStyle/>
          <a:p>
            <a:r>
              <a:rPr lang="en-US" dirty="0"/>
              <a:t>FIGURE 12.5 Calls of the male </a:t>
            </a:r>
            <a:r>
              <a:rPr lang="en-US" dirty="0" err="1"/>
              <a:t>túngara</a:t>
            </a:r>
            <a:r>
              <a:rPr lang="en-US" dirty="0"/>
              <a:t> frog (</a:t>
            </a:r>
            <a:r>
              <a:rPr lang="en-US" i="1" dirty="0" err="1"/>
              <a:t>Physalaemus</a:t>
            </a:r>
            <a:r>
              <a:rPr lang="en-US" i="1" dirty="0"/>
              <a:t> </a:t>
            </a:r>
            <a:r>
              <a:rPr lang="en-US" i="1" dirty="0" err="1"/>
              <a:t>pustulosus</a:t>
            </a:r>
            <a:r>
              <a:rPr lang="en-US" dirty="0"/>
              <a:t>) attract females for mating, but they also attract </a:t>
            </a:r>
            <a:r>
              <a:rPr lang="en-US"/>
              <a:t>bat predators</a:t>
            </a:r>
            <a:endParaRPr lang="en-US" dirty="0"/>
          </a:p>
        </p:txBody>
      </p:sp>
      <p:pic>
        <p:nvPicPr>
          <p:cNvPr id="3" name="Picture 2" descr="Graphs present time in milliseconds on the X axes and data on frequency in kilohertz on the Y axes. Approximated data follows. Whine starts on a thick note and dilutes ahead. In the second graph, chucks start where the whine ends. Inset image presents a fringe-lipped bat attacking and about to pounce on a male tungara frog." title="FIGURE 12.5 Calls of the male túngara frog (Physalaemus pustulosus) attract females for mating, but they also attract bat predators. ">
            <a:extLst>
              <a:ext uri="{FF2B5EF4-FFF2-40B4-BE49-F238E27FC236}">
                <a16:creationId xmlns:a16="http://schemas.microsoft.com/office/drawing/2014/main" id="{EA124E2C-6ACC-4B5F-93F7-620E4345EF92}"/>
              </a:ext>
            </a:extLst>
          </p:cNvPr>
          <p:cNvPicPr>
            <a:picLocks noChangeAspect="1"/>
          </p:cNvPicPr>
          <p:nvPr/>
        </p:nvPicPr>
        <p:blipFill>
          <a:blip r:embed="rId3"/>
          <a:stretch>
            <a:fillRect/>
          </a:stretch>
        </p:blipFill>
        <p:spPr>
          <a:xfrm>
            <a:off x="1447302" y="665262"/>
            <a:ext cx="9297396" cy="5527477"/>
          </a:xfrm>
          <a:prstGeom prst="rect">
            <a:avLst/>
          </a:prstGeom>
        </p:spPr>
      </p:pic>
    </p:spTree>
    <p:extLst>
      <p:ext uri="{BB962C8B-B14F-4D97-AF65-F5344CB8AC3E}">
        <p14:creationId xmlns:p14="http://schemas.microsoft.com/office/powerpoint/2010/main" val="4086029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277074"/>
            <a:ext cx="12192000" cy="646331"/>
          </a:xfrm>
        </p:spPr>
        <p:txBody>
          <a:bodyPr/>
          <a:lstStyle/>
          <a:p>
            <a:r>
              <a:rPr lang="en-US" dirty="0"/>
              <a:t>FIGURE 12.6 Selection favors mating displays that maximize a male’s lifetime fitness, which is a compromise between the optimum for survival and the optimum for </a:t>
            </a:r>
            <a:r>
              <a:rPr lang="en-US"/>
              <a:t>mating success</a:t>
            </a:r>
            <a:endParaRPr lang="en-US" dirty="0"/>
          </a:p>
        </p:txBody>
      </p:sp>
      <p:pic>
        <p:nvPicPr>
          <p:cNvPr id="3" name="Picture 2" descr="A graph presents data on mean male traits versus mean female mating preference. Three line graphs are present. A straight line graph from the above origin flows toward the top right and is titled, maximizes lifetime fitness. A dotted line flows from the origin toward right top and is titled, maximizes mating success. A third dotted line flows from the left middle toward the right middle and is titled, maximizes survival." title="FIGURE 12.6 Selection favors mating displays that maximize a male’s lifetime fitness, which is a compromise between the optimum for survival and the optimum for mating success. ">
            <a:extLst>
              <a:ext uri="{FF2B5EF4-FFF2-40B4-BE49-F238E27FC236}">
                <a16:creationId xmlns:a16="http://schemas.microsoft.com/office/drawing/2014/main" id="{E2744AFB-4E2C-4668-AB6E-7A2EBECEB585}"/>
              </a:ext>
            </a:extLst>
          </p:cNvPr>
          <p:cNvPicPr>
            <a:picLocks noChangeAspect="1"/>
          </p:cNvPicPr>
          <p:nvPr/>
        </p:nvPicPr>
        <p:blipFill>
          <a:blip r:embed="rId3"/>
          <a:stretch>
            <a:fillRect/>
          </a:stretch>
        </p:blipFill>
        <p:spPr>
          <a:xfrm>
            <a:off x="2386046" y="718503"/>
            <a:ext cx="7419909" cy="5420995"/>
          </a:xfrm>
          <a:prstGeom prst="rect">
            <a:avLst/>
          </a:prstGeom>
        </p:spPr>
      </p:pic>
    </p:spTree>
    <p:extLst>
      <p:ext uri="{BB962C8B-B14F-4D97-AF65-F5344CB8AC3E}">
        <p14:creationId xmlns:p14="http://schemas.microsoft.com/office/powerpoint/2010/main" val="2923654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277074"/>
            <a:ext cx="12192000" cy="646331"/>
          </a:xfrm>
        </p:spPr>
        <p:txBody>
          <a:bodyPr/>
          <a:lstStyle/>
          <a:p>
            <a:r>
              <a:rPr lang="en-US" dirty="0"/>
              <a:t>FIGURE 12.7 The fossil ostracods from between 100 and 66 Ma show that species that were most sexually dimorphic had high </a:t>
            </a:r>
            <a:r>
              <a:rPr lang="en-US"/>
              <a:t>extinction rates</a:t>
            </a:r>
            <a:endParaRPr lang="en-US" dirty="0"/>
          </a:p>
        </p:txBody>
      </p:sp>
      <p:pic>
        <p:nvPicPr>
          <p:cNvPr id="3" name="Picture 2" descr="An inset image presents an ostracod in a globular structure. The graph below presents data on size dimorphism and shape dimorphism. An arrow flows from the left bottom toward the top right and is titled, increasing dimorphism and extinction. Approximately, five dots are there to its left and about sixty to its right. The dots are spread all over and clustered toward the right." title="FIGURE 12.7 The fossil ostracods from between 100 and 66 Ma show that species that were most sexually dimorphic had high extinction rates. ">
            <a:extLst>
              <a:ext uri="{FF2B5EF4-FFF2-40B4-BE49-F238E27FC236}">
                <a16:creationId xmlns:a16="http://schemas.microsoft.com/office/drawing/2014/main" id="{8B227635-539B-4B3C-B004-5DDB4E7028A0}"/>
              </a:ext>
            </a:extLst>
          </p:cNvPr>
          <p:cNvPicPr>
            <a:picLocks noChangeAspect="1"/>
          </p:cNvPicPr>
          <p:nvPr/>
        </p:nvPicPr>
        <p:blipFill>
          <a:blip r:embed="rId3"/>
          <a:stretch>
            <a:fillRect/>
          </a:stretch>
        </p:blipFill>
        <p:spPr>
          <a:xfrm>
            <a:off x="3384918" y="515094"/>
            <a:ext cx="5422165" cy="5827813"/>
          </a:xfrm>
          <a:prstGeom prst="rect">
            <a:avLst/>
          </a:prstGeom>
        </p:spPr>
      </p:pic>
    </p:spTree>
    <p:extLst>
      <p:ext uri="{BB962C8B-B14F-4D97-AF65-F5344CB8AC3E}">
        <p14:creationId xmlns:p14="http://schemas.microsoft.com/office/powerpoint/2010/main" val="491144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12.8 Sex </a:t>
            </a:r>
            <a:r>
              <a:rPr lang="en-US"/>
              <a:t>role reversal</a:t>
            </a:r>
            <a:endParaRPr lang="en-US" dirty="0"/>
          </a:p>
        </p:txBody>
      </p:sp>
      <p:pic>
        <p:nvPicPr>
          <p:cNvPr id="3" name="Picture 2" descr="FIGURE 12.8 Sex role reversal. &#10;&#10;Part A: An image of two females and male phalaropes in a natural setup.&#10;Part B: An image of a male Australian seahorse giving birth from his pouch in an ocean setup.">
            <a:extLst>
              <a:ext uri="{FF2B5EF4-FFF2-40B4-BE49-F238E27FC236}">
                <a16:creationId xmlns:a16="http://schemas.microsoft.com/office/drawing/2014/main" id="{2012C8FD-36B5-41D8-AB11-A18A09708E68}"/>
              </a:ext>
            </a:extLst>
          </p:cNvPr>
          <p:cNvPicPr>
            <a:picLocks noChangeAspect="1"/>
          </p:cNvPicPr>
          <p:nvPr/>
        </p:nvPicPr>
        <p:blipFill>
          <a:blip r:embed="rId3"/>
          <a:stretch>
            <a:fillRect/>
          </a:stretch>
        </p:blipFill>
        <p:spPr>
          <a:xfrm>
            <a:off x="684824" y="978373"/>
            <a:ext cx="10822353" cy="4901255"/>
          </a:xfrm>
          <a:prstGeom prst="rect">
            <a:avLst/>
          </a:prstGeom>
        </p:spPr>
      </p:pic>
    </p:spTree>
    <p:extLst>
      <p:ext uri="{BB962C8B-B14F-4D97-AF65-F5344CB8AC3E}">
        <p14:creationId xmlns:p14="http://schemas.microsoft.com/office/powerpoint/2010/main" val="3909983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12.8 Sex </a:t>
            </a:r>
            <a:r>
              <a:rPr lang="en-US"/>
              <a:t>role reversal  (1</a:t>
            </a:r>
            <a:r>
              <a:rPr lang="en-US" dirty="0"/>
              <a:t>)</a:t>
            </a:r>
          </a:p>
        </p:txBody>
      </p:sp>
      <p:pic>
        <p:nvPicPr>
          <p:cNvPr id="5" name="Picture 4" descr="An image of two females and male phalaropes in a natural setup." title="FIGURE 12.8 Sex role reversal. ">
            <a:extLst>
              <a:ext uri="{FF2B5EF4-FFF2-40B4-BE49-F238E27FC236}">
                <a16:creationId xmlns:a16="http://schemas.microsoft.com/office/drawing/2014/main" id="{3BB7FBC3-0407-4479-A2F7-2F4A90D1EC32}"/>
              </a:ext>
            </a:extLst>
          </p:cNvPr>
          <p:cNvPicPr>
            <a:picLocks noChangeAspect="1"/>
          </p:cNvPicPr>
          <p:nvPr/>
        </p:nvPicPr>
        <p:blipFill>
          <a:blip r:embed="rId3"/>
          <a:stretch>
            <a:fillRect/>
          </a:stretch>
        </p:blipFill>
        <p:spPr>
          <a:xfrm>
            <a:off x="2202594" y="733310"/>
            <a:ext cx="7786813" cy="5391381"/>
          </a:xfrm>
          <a:prstGeom prst="rect">
            <a:avLst/>
          </a:prstGeom>
        </p:spPr>
      </p:pic>
    </p:spTree>
    <p:extLst>
      <p:ext uri="{BB962C8B-B14F-4D97-AF65-F5344CB8AC3E}">
        <p14:creationId xmlns:p14="http://schemas.microsoft.com/office/powerpoint/2010/main" val="365858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12.8 Sex </a:t>
            </a:r>
            <a:r>
              <a:rPr lang="en-US"/>
              <a:t>role reversal  (2</a:t>
            </a:r>
            <a:r>
              <a:rPr lang="en-US" dirty="0"/>
              <a:t>)</a:t>
            </a:r>
          </a:p>
        </p:txBody>
      </p:sp>
      <p:pic>
        <p:nvPicPr>
          <p:cNvPr id="5" name="Picture 4" descr="An image of a male Australian seahorse giving birth from his pouch in an ocean setup." title="FIGURE 12.8 Sex role reversal. ">
            <a:extLst>
              <a:ext uri="{FF2B5EF4-FFF2-40B4-BE49-F238E27FC236}">
                <a16:creationId xmlns:a16="http://schemas.microsoft.com/office/drawing/2014/main" id="{961150FB-E904-4D2F-8499-32F5908BF1FC}"/>
              </a:ext>
            </a:extLst>
          </p:cNvPr>
          <p:cNvPicPr>
            <a:picLocks noChangeAspect="1"/>
          </p:cNvPicPr>
          <p:nvPr/>
        </p:nvPicPr>
        <p:blipFill>
          <a:blip r:embed="rId3"/>
          <a:stretch>
            <a:fillRect/>
          </a:stretch>
        </p:blipFill>
        <p:spPr>
          <a:xfrm>
            <a:off x="3669946" y="696355"/>
            <a:ext cx="4852108" cy="5465290"/>
          </a:xfrm>
          <a:prstGeom prst="rect">
            <a:avLst/>
          </a:prstGeom>
        </p:spPr>
      </p:pic>
    </p:spTree>
    <p:extLst>
      <p:ext uri="{BB962C8B-B14F-4D97-AF65-F5344CB8AC3E}">
        <p14:creationId xmlns:p14="http://schemas.microsoft.com/office/powerpoint/2010/main" val="2267507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12.9 Males of many animals have evolved weapons that they use to fight with for reproductive access </a:t>
            </a:r>
            <a:r>
              <a:rPr lang="en-US"/>
              <a:t>to females</a:t>
            </a:r>
            <a:endParaRPr lang="en-US" dirty="0"/>
          </a:p>
        </p:txBody>
      </p:sp>
      <p:pic>
        <p:nvPicPr>
          <p:cNvPr id="3" name="Picture 2" descr="An image of two red deer locking antlers and fighting.&#10;&#10;An image of two stag beetles locking horns and fighting on a branch." title="FIGURE 12.9 Males of many animals have evolved weapons that they use to fight with for reproductive access to females. ">
            <a:extLst>
              <a:ext uri="{FF2B5EF4-FFF2-40B4-BE49-F238E27FC236}">
                <a16:creationId xmlns:a16="http://schemas.microsoft.com/office/drawing/2014/main" id="{D126D22F-05B4-4565-8EC0-BD2944C33901}"/>
              </a:ext>
            </a:extLst>
          </p:cNvPr>
          <p:cNvPicPr>
            <a:picLocks noChangeAspect="1"/>
          </p:cNvPicPr>
          <p:nvPr/>
        </p:nvPicPr>
        <p:blipFill>
          <a:blip r:embed="rId3"/>
          <a:stretch>
            <a:fillRect/>
          </a:stretch>
        </p:blipFill>
        <p:spPr>
          <a:xfrm>
            <a:off x="3942787" y="536196"/>
            <a:ext cx="4306427" cy="5785609"/>
          </a:xfrm>
          <a:prstGeom prst="rect">
            <a:avLst/>
          </a:prstGeom>
        </p:spPr>
      </p:pic>
    </p:spTree>
    <p:extLst>
      <p:ext uri="{BB962C8B-B14F-4D97-AF65-F5344CB8AC3E}">
        <p14:creationId xmlns:p14="http://schemas.microsoft.com/office/powerpoint/2010/main" val="3867688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12.9 Males of many animals have evolved weapons that they use to fight with for reproductive access </a:t>
            </a:r>
            <a:r>
              <a:rPr lang="en-US"/>
              <a:t>to females</a:t>
            </a:r>
            <a:r>
              <a:rPr lang="en-US" baseline="0"/>
              <a:t> </a:t>
            </a:r>
            <a:r>
              <a:rPr lang="en-US"/>
              <a:t> </a:t>
            </a:r>
            <a:r>
              <a:rPr lang="en-US" dirty="0"/>
              <a:t>(1)</a:t>
            </a:r>
          </a:p>
        </p:txBody>
      </p:sp>
      <p:pic>
        <p:nvPicPr>
          <p:cNvPr id="5" name="Picture 4" descr="An image of two red deer locking antlers and fighting." title="FIGURE 12.9 Males of many animals have evolved weapons that they use to fight with for reproductive access to females. ">
            <a:extLst>
              <a:ext uri="{FF2B5EF4-FFF2-40B4-BE49-F238E27FC236}">
                <a16:creationId xmlns:a16="http://schemas.microsoft.com/office/drawing/2014/main" id="{D3146B87-183C-4385-B919-CBFB16EE9FF3}"/>
              </a:ext>
            </a:extLst>
          </p:cNvPr>
          <p:cNvPicPr>
            <a:picLocks noChangeAspect="1"/>
          </p:cNvPicPr>
          <p:nvPr/>
        </p:nvPicPr>
        <p:blipFill>
          <a:blip r:embed="rId3"/>
          <a:stretch>
            <a:fillRect/>
          </a:stretch>
        </p:blipFill>
        <p:spPr>
          <a:xfrm>
            <a:off x="1899996" y="706188"/>
            <a:ext cx="8392008" cy="5445625"/>
          </a:xfrm>
          <a:prstGeom prst="rect">
            <a:avLst/>
          </a:prstGeom>
        </p:spPr>
      </p:pic>
    </p:spTree>
    <p:extLst>
      <p:ext uri="{BB962C8B-B14F-4D97-AF65-F5344CB8AC3E}">
        <p14:creationId xmlns:p14="http://schemas.microsoft.com/office/powerpoint/2010/main" val="477739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12.9 Males of many animals have evolved weapons that they use to fight with for reproductive access </a:t>
            </a:r>
            <a:r>
              <a:rPr lang="en-US"/>
              <a:t>to females</a:t>
            </a:r>
            <a:r>
              <a:rPr lang="en-US" baseline="0"/>
              <a:t> </a:t>
            </a:r>
            <a:r>
              <a:rPr lang="en-US"/>
              <a:t> </a:t>
            </a:r>
            <a:r>
              <a:rPr lang="en-US" dirty="0"/>
              <a:t>(2)</a:t>
            </a:r>
          </a:p>
        </p:txBody>
      </p:sp>
      <p:pic>
        <p:nvPicPr>
          <p:cNvPr id="5" name="Picture 4" descr="An image of two stag beetles locking horns and fighting on a branch." title="FIGURE 12.9 Males of many animals have evolved weapons that they use to fight with for reproductive access to females. ">
            <a:extLst>
              <a:ext uri="{FF2B5EF4-FFF2-40B4-BE49-F238E27FC236}">
                <a16:creationId xmlns:a16="http://schemas.microsoft.com/office/drawing/2014/main" id="{837ED9B1-21C7-4844-98D3-603F2785AAE7}"/>
              </a:ext>
            </a:extLst>
          </p:cNvPr>
          <p:cNvPicPr>
            <a:picLocks noChangeAspect="1"/>
          </p:cNvPicPr>
          <p:nvPr/>
        </p:nvPicPr>
        <p:blipFill>
          <a:blip r:embed="rId3"/>
          <a:stretch>
            <a:fillRect/>
          </a:stretch>
        </p:blipFill>
        <p:spPr>
          <a:xfrm>
            <a:off x="2538423" y="745005"/>
            <a:ext cx="7115154" cy="5367990"/>
          </a:xfrm>
          <a:prstGeom prst="rect">
            <a:avLst/>
          </a:prstGeom>
        </p:spPr>
      </p:pic>
    </p:spTree>
    <p:extLst>
      <p:ext uri="{BB962C8B-B14F-4D97-AF65-F5344CB8AC3E}">
        <p14:creationId xmlns:p14="http://schemas.microsoft.com/office/powerpoint/2010/main" val="3107539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Chapter 12 Opener</a:t>
            </a:r>
          </a:p>
        </p:txBody>
      </p:sp>
      <p:pic>
        <p:nvPicPr>
          <p:cNvPr id="5" name="Picture 4" descr="An image of a flame bowerbird couple in a natural courting setup as the male calls out while being observed by his potential mate." title="Chapter 12 Opener">
            <a:extLst>
              <a:ext uri="{FF2B5EF4-FFF2-40B4-BE49-F238E27FC236}">
                <a16:creationId xmlns:a16="http://schemas.microsoft.com/office/drawing/2014/main" id="{3352E805-346D-4BC2-A1F4-E9DEF1CE9F75}"/>
              </a:ext>
            </a:extLst>
          </p:cNvPr>
          <p:cNvPicPr>
            <a:picLocks noChangeAspect="1"/>
          </p:cNvPicPr>
          <p:nvPr/>
        </p:nvPicPr>
        <p:blipFill>
          <a:blip r:embed="rId3"/>
          <a:stretch>
            <a:fillRect/>
          </a:stretch>
        </p:blipFill>
        <p:spPr>
          <a:xfrm>
            <a:off x="4091644" y="566777"/>
            <a:ext cx="4008712" cy="5724446"/>
          </a:xfrm>
          <a:prstGeom prst="rect">
            <a:avLst/>
          </a:prstGeom>
        </p:spPr>
      </p:pic>
    </p:spTree>
    <p:extLst>
      <p:ext uri="{BB962C8B-B14F-4D97-AF65-F5344CB8AC3E}">
        <p14:creationId xmlns:p14="http://schemas.microsoft.com/office/powerpoint/2010/main" val="559823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12.10 Isopods (</a:t>
            </a:r>
            <a:r>
              <a:rPr lang="en-US" i="1" dirty="0" err="1"/>
              <a:t>Paracerceis</a:t>
            </a:r>
            <a:r>
              <a:rPr lang="en-US" i="1" dirty="0"/>
              <a:t> </a:t>
            </a:r>
            <a:r>
              <a:rPr lang="en-US" i="1" dirty="0" err="1"/>
              <a:t>sculpta</a:t>
            </a:r>
            <a:r>
              <a:rPr lang="en-US" dirty="0"/>
              <a:t>) have three male morphs that use different behaviors to mate </a:t>
            </a:r>
            <a:r>
              <a:rPr lang="en-US"/>
              <a:t>with females</a:t>
            </a:r>
            <a:endParaRPr lang="en-US" dirty="0"/>
          </a:p>
        </p:txBody>
      </p:sp>
      <p:pic>
        <p:nvPicPr>
          <p:cNvPr id="3" name="Picture 2" descr="An illustration depicts a huge alpha male at the center, a beta male at the left, and a gamma male at the right. Two females are at the bottom of the alpha male." title="FIGURE 12.10 Isopods (Paracerceis sculpta) have three male morphs that use different behaviors to mate with females. ">
            <a:extLst>
              <a:ext uri="{FF2B5EF4-FFF2-40B4-BE49-F238E27FC236}">
                <a16:creationId xmlns:a16="http://schemas.microsoft.com/office/drawing/2014/main" id="{BC376AFA-C8CF-4F8F-A43D-B098ED7E03E0}"/>
              </a:ext>
            </a:extLst>
          </p:cNvPr>
          <p:cNvPicPr>
            <a:picLocks noChangeAspect="1"/>
          </p:cNvPicPr>
          <p:nvPr/>
        </p:nvPicPr>
        <p:blipFill>
          <a:blip r:embed="rId3"/>
          <a:stretch>
            <a:fillRect/>
          </a:stretch>
        </p:blipFill>
        <p:spPr>
          <a:xfrm>
            <a:off x="3218807" y="737232"/>
            <a:ext cx="5754387" cy="5383536"/>
          </a:xfrm>
          <a:prstGeom prst="rect">
            <a:avLst/>
          </a:prstGeom>
        </p:spPr>
      </p:pic>
    </p:spTree>
    <p:extLst>
      <p:ext uri="{BB962C8B-B14F-4D97-AF65-F5344CB8AC3E}">
        <p14:creationId xmlns:p14="http://schemas.microsoft.com/office/powerpoint/2010/main" val="1303974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12.11 A male damselfly removes the sperm of a female’s previous mates before depositing </a:t>
            </a:r>
            <a:r>
              <a:rPr lang="en-US"/>
              <a:t>his own</a:t>
            </a:r>
            <a:endParaRPr lang="en-US" dirty="0"/>
          </a:p>
        </p:txBody>
      </p:sp>
      <p:pic>
        <p:nvPicPr>
          <p:cNvPr id="3" name="Picture 2" descr="An image of a damselfly couple copulating on a flower in a natural setup.&#10;&#10;A microscopic view of a damselfly penis in a curved shape with previous male sperm deposited below." title="FIGURE 12.11 A male damselfly removes the sperm of a female’s previous mates before depositing his own. ">
            <a:extLst>
              <a:ext uri="{FF2B5EF4-FFF2-40B4-BE49-F238E27FC236}">
                <a16:creationId xmlns:a16="http://schemas.microsoft.com/office/drawing/2014/main" id="{C924274B-53FD-4900-9B23-6F0431D3A6A7}"/>
              </a:ext>
            </a:extLst>
          </p:cNvPr>
          <p:cNvPicPr>
            <a:picLocks noChangeAspect="1"/>
          </p:cNvPicPr>
          <p:nvPr/>
        </p:nvPicPr>
        <p:blipFill>
          <a:blip r:embed="rId3"/>
          <a:stretch>
            <a:fillRect/>
          </a:stretch>
        </p:blipFill>
        <p:spPr>
          <a:xfrm>
            <a:off x="518840" y="924833"/>
            <a:ext cx="11154320" cy="5008335"/>
          </a:xfrm>
          <a:prstGeom prst="rect">
            <a:avLst/>
          </a:prstGeom>
        </p:spPr>
      </p:pic>
    </p:spTree>
    <p:extLst>
      <p:ext uri="{BB962C8B-B14F-4D97-AF65-F5344CB8AC3E}">
        <p14:creationId xmlns:p14="http://schemas.microsoft.com/office/powerpoint/2010/main" val="3832558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12.11 A male damselfly removes the sperm of a female’s previous mates before depositing </a:t>
            </a:r>
            <a:r>
              <a:rPr lang="en-US"/>
              <a:t>his own</a:t>
            </a:r>
            <a:r>
              <a:rPr lang="en-US" baseline="0"/>
              <a:t> </a:t>
            </a:r>
            <a:r>
              <a:rPr lang="en-US"/>
              <a:t> </a:t>
            </a:r>
            <a:r>
              <a:rPr lang="en-US" dirty="0"/>
              <a:t>(1)</a:t>
            </a:r>
          </a:p>
        </p:txBody>
      </p:sp>
      <p:pic>
        <p:nvPicPr>
          <p:cNvPr id="7" name="Picture 6" descr="An image of a damselfly couple copulating on a flower in a natural setup." title="FIGURE 12.11 A male damselfly removes the sperm of a female’s previous mates before depositing his own. (1)">
            <a:extLst>
              <a:ext uri="{FF2B5EF4-FFF2-40B4-BE49-F238E27FC236}">
                <a16:creationId xmlns:a16="http://schemas.microsoft.com/office/drawing/2014/main" id="{2F4582CF-18B4-4AA0-9402-555447DC1B88}"/>
              </a:ext>
            </a:extLst>
          </p:cNvPr>
          <p:cNvPicPr>
            <a:picLocks noChangeAspect="1"/>
          </p:cNvPicPr>
          <p:nvPr/>
        </p:nvPicPr>
        <p:blipFill>
          <a:blip r:embed="rId3"/>
          <a:stretch>
            <a:fillRect/>
          </a:stretch>
        </p:blipFill>
        <p:spPr>
          <a:xfrm>
            <a:off x="2874913" y="674416"/>
            <a:ext cx="6442175" cy="5509168"/>
          </a:xfrm>
          <a:prstGeom prst="rect">
            <a:avLst/>
          </a:prstGeom>
        </p:spPr>
      </p:pic>
    </p:spTree>
    <p:extLst>
      <p:ext uri="{BB962C8B-B14F-4D97-AF65-F5344CB8AC3E}">
        <p14:creationId xmlns:p14="http://schemas.microsoft.com/office/powerpoint/2010/main" val="2432582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12.11 A male damselfly removes the sperm of a female’s previous mates before depositing </a:t>
            </a:r>
            <a:r>
              <a:rPr lang="en-US"/>
              <a:t>his own</a:t>
            </a:r>
            <a:r>
              <a:rPr lang="en-US" baseline="0"/>
              <a:t> </a:t>
            </a:r>
            <a:r>
              <a:rPr lang="en-US"/>
              <a:t> </a:t>
            </a:r>
            <a:r>
              <a:rPr lang="en-US" dirty="0"/>
              <a:t>(2)</a:t>
            </a:r>
          </a:p>
        </p:txBody>
      </p:sp>
      <p:pic>
        <p:nvPicPr>
          <p:cNvPr id="7" name="Picture 6" descr="A microscopic view of a damselfly penis in a curved shape with previous male sperm deposited below." title="FIGURE 12.11 A male damselfly removes the sperm of a female’s previous mates before depositing his own. (2)">
            <a:extLst>
              <a:ext uri="{FF2B5EF4-FFF2-40B4-BE49-F238E27FC236}">
                <a16:creationId xmlns:a16="http://schemas.microsoft.com/office/drawing/2014/main" id="{EB41ED97-E501-41E7-B3E9-A25B78D920BD}"/>
              </a:ext>
            </a:extLst>
          </p:cNvPr>
          <p:cNvPicPr>
            <a:picLocks noChangeAspect="1"/>
          </p:cNvPicPr>
          <p:nvPr/>
        </p:nvPicPr>
        <p:blipFill>
          <a:blip r:embed="rId3"/>
          <a:stretch>
            <a:fillRect/>
          </a:stretch>
        </p:blipFill>
        <p:spPr>
          <a:xfrm>
            <a:off x="3043536" y="622509"/>
            <a:ext cx="6104929" cy="5612983"/>
          </a:xfrm>
          <a:prstGeom prst="rect">
            <a:avLst/>
          </a:prstGeom>
        </p:spPr>
      </p:pic>
    </p:spTree>
    <p:extLst>
      <p:ext uri="{BB962C8B-B14F-4D97-AF65-F5344CB8AC3E}">
        <p14:creationId xmlns:p14="http://schemas.microsoft.com/office/powerpoint/2010/main" val="1169658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12.12 This male lion has just killed a cub</a:t>
            </a:r>
          </a:p>
        </p:txBody>
      </p:sp>
      <p:pic>
        <p:nvPicPr>
          <p:cNvPr id="3" name="Picture 2" descr="An image of a male lion chewing and holding a dead lion cub by his neck, in a natural setup." title="FIGURE 12.12 This male lion has just killed a cub">
            <a:extLst>
              <a:ext uri="{FF2B5EF4-FFF2-40B4-BE49-F238E27FC236}">
                <a16:creationId xmlns:a16="http://schemas.microsoft.com/office/drawing/2014/main" id="{1BDC70E0-2C54-4D1D-A993-E00AF30F70DE}"/>
              </a:ext>
            </a:extLst>
          </p:cNvPr>
          <p:cNvPicPr>
            <a:picLocks noChangeAspect="1"/>
          </p:cNvPicPr>
          <p:nvPr/>
        </p:nvPicPr>
        <p:blipFill>
          <a:blip r:embed="rId3"/>
          <a:stretch>
            <a:fillRect/>
          </a:stretch>
        </p:blipFill>
        <p:spPr>
          <a:xfrm>
            <a:off x="2441993" y="684491"/>
            <a:ext cx="7308015" cy="5489018"/>
          </a:xfrm>
          <a:prstGeom prst="rect">
            <a:avLst/>
          </a:prstGeom>
        </p:spPr>
      </p:pic>
    </p:spTree>
    <p:extLst>
      <p:ext uri="{BB962C8B-B14F-4D97-AF65-F5344CB8AC3E}">
        <p14:creationId xmlns:p14="http://schemas.microsoft.com/office/powerpoint/2010/main" val="394819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12.13 Males of some species provide direct benefits </a:t>
            </a:r>
            <a:r>
              <a:rPr lang="en-US"/>
              <a:t>to females</a:t>
            </a:r>
            <a:endParaRPr lang="en-US" dirty="0"/>
          </a:p>
        </p:txBody>
      </p:sp>
      <p:pic>
        <p:nvPicPr>
          <p:cNvPr id="3" name="Picture 2" descr="An image of a female Mormon cricket with a spermatophore oozing out of her backside." title="FIGURE 12.13 Males of some species provide direct benefits to females. ">
            <a:extLst>
              <a:ext uri="{FF2B5EF4-FFF2-40B4-BE49-F238E27FC236}">
                <a16:creationId xmlns:a16="http://schemas.microsoft.com/office/drawing/2014/main" id="{7297092B-1E07-48E7-8019-34732E4452BB}"/>
              </a:ext>
            </a:extLst>
          </p:cNvPr>
          <p:cNvPicPr>
            <a:picLocks noChangeAspect="1"/>
          </p:cNvPicPr>
          <p:nvPr/>
        </p:nvPicPr>
        <p:blipFill>
          <a:blip r:embed="rId3"/>
          <a:stretch>
            <a:fillRect/>
          </a:stretch>
        </p:blipFill>
        <p:spPr>
          <a:xfrm>
            <a:off x="1575738" y="687898"/>
            <a:ext cx="9040524" cy="5482205"/>
          </a:xfrm>
          <a:prstGeom prst="rect">
            <a:avLst/>
          </a:prstGeom>
        </p:spPr>
      </p:pic>
    </p:spTree>
    <p:extLst>
      <p:ext uri="{BB962C8B-B14F-4D97-AF65-F5344CB8AC3E}">
        <p14:creationId xmlns:p14="http://schemas.microsoft.com/office/powerpoint/2010/main" val="3188098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12.14 Males of the greater sage grouse perform mating displays together on </a:t>
            </a:r>
            <a:r>
              <a:rPr lang="en-US"/>
              <a:t>a lek</a:t>
            </a:r>
            <a:endParaRPr lang="en-US" dirty="0"/>
          </a:p>
        </p:txBody>
      </p:sp>
      <p:pic>
        <p:nvPicPr>
          <p:cNvPr id="3" name="Picture 2" descr="An image of six males of the greater sage grouse. Some of the birds are spreading their wings on a mating performance display." title="FIGURE 12.14 Males of the greater sage grouse perform mating displays together on a lek.">
            <a:extLst>
              <a:ext uri="{FF2B5EF4-FFF2-40B4-BE49-F238E27FC236}">
                <a16:creationId xmlns:a16="http://schemas.microsoft.com/office/drawing/2014/main" id="{E1F76707-1C90-40C0-9645-1093884FD775}"/>
              </a:ext>
            </a:extLst>
          </p:cNvPr>
          <p:cNvPicPr>
            <a:picLocks noChangeAspect="1"/>
          </p:cNvPicPr>
          <p:nvPr/>
        </p:nvPicPr>
        <p:blipFill>
          <a:blip r:embed="rId3"/>
          <a:stretch>
            <a:fillRect/>
          </a:stretch>
        </p:blipFill>
        <p:spPr>
          <a:xfrm>
            <a:off x="1806400" y="821141"/>
            <a:ext cx="8579200" cy="5215718"/>
          </a:xfrm>
          <a:prstGeom prst="rect">
            <a:avLst/>
          </a:prstGeom>
        </p:spPr>
      </p:pic>
    </p:spTree>
    <p:extLst>
      <p:ext uri="{BB962C8B-B14F-4D97-AF65-F5344CB8AC3E}">
        <p14:creationId xmlns:p14="http://schemas.microsoft.com/office/powerpoint/2010/main" val="2006663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12.15 A male Wilson’s bird-of-paradise (</a:t>
            </a:r>
            <a:r>
              <a:rPr lang="en-US" i="1" dirty="0" err="1"/>
              <a:t>Cicinnurus</a:t>
            </a:r>
            <a:r>
              <a:rPr lang="en-US" i="1" dirty="0"/>
              <a:t> </a:t>
            </a:r>
            <a:r>
              <a:rPr lang="en-US" i="1" dirty="0" err="1"/>
              <a:t>respublica</a:t>
            </a:r>
            <a:r>
              <a:rPr lang="en-US" dirty="0"/>
              <a:t>) displays to </a:t>
            </a:r>
            <a:r>
              <a:rPr lang="en-US"/>
              <a:t>a female</a:t>
            </a:r>
            <a:endParaRPr lang="en-US" dirty="0"/>
          </a:p>
        </p:txBody>
      </p:sp>
      <p:pic>
        <p:nvPicPr>
          <p:cNvPr id="3" name="Picture 2" descr="A male Wilson's bird-of-paradise spreads his wings and shows off to a female bird nearby." title="FIGURE 12.15 A male Wilson’s bird-of-paradise (Cicinnurus respublica) displays to a female.">
            <a:extLst>
              <a:ext uri="{FF2B5EF4-FFF2-40B4-BE49-F238E27FC236}">
                <a16:creationId xmlns:a16="http://schemas.microsoft.com/office/drawing/2014/main" id="{5B95ED5C-C79E-4C20-A138-27931E0C7026}"/>
              </a:ext>
            </a:extLst>
          </p:cNvPr>
          <p:cNvPicPr>
            <a:picLocks noChangeAspect="1"/>
          </p:cNvPicPr>
          <p:nvPr/>
        </p:nvPicPr>
        <p:blipFill>
          <a:blip r:embed="rId3"/>
          <a:stretch>
            <a:fillRect/>
          </a:stretch>
        </p:blipFill>
        <p:spPr>
          <a:xfrm>
            <a:off x="4120913" y="498854"/>
            <a:ext cx="3950175" cy="5860293"/>
          </a:xfrm>
          <a:prstGeom prst="rect">
            <a:avLst/>
          </a:prstGeom>
        </p:spPr>
      </p:pic>
    </p:spTree>
    <p:extLst>
      <p:ext uri="{BB962C8B-B14F-4D97-AF65-F5344CB8AC3E}">
        <p14:creationId xmlns:p14="http://schemas.microsoft.com/office/powerpoint/2010/main" val="3552360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277074"/>
            <a:ext cx="12192000" cy="646331"/>
          </a:xfrm>
        </p:spPr>
        <p:txBody>
          <a:bodyPr/>
          <a:lstStyle/>
          <a:p>
            <a:r>
              <a:rPr lang="en-US" dirty="0"/>
              <a:t>FIGURE 12.16 A female mating preference in </a:t>
            </a:r>
            <a:r>
              <a:rPr lang="en-US" dirty="0" err="1"/>
              <a:t>splitfin</a:t>
            </a:r>
            <a:r>
              <a:rPr lang="en-US" dirty="0"/>
              <a:t> fishes (family </a:t>
            </a:r>
            <a:r>
              <a:rPr lang="en-US" dirty="0" err="1"/>
              <a:t>Goodeidae</a:t>
            </a:r>
            <a:r>
              <a:rPr lang="en-US" dirty="0"/>
              <a:t>) originally evolved to attract both sexes </a:t>
            </a:r>
            <a:r>
              <a:rPr lang="en-US"/>
              <a:t>toward prey</a:t>
            </a:r>
            <a:endParaRPr lang="en-US" dirty="0"/>
          </a:p>
        </p:txBody>
      </p:sp>
      <p:pic>
        <p:nvPicPr>
          <p:cNvPr id="3" name="Picture 2" descr="A flowchart of preference for tail stripe evolution into two parts above: yellow tail stripes consisting of: C. pardalis; A. splendiens; and X. variata; and No stripe version: C. audex." title="FIGURE 12.16 A female mating preference in splitfin fishes (family Goodeidae) originally evolved to attract both sexes toward prey. ">
            <a:extLst>
              <a:ext uri="{FF2B5EF4-FFF2-40B4-BE49-F238E27FC236}">
                <a16:creationId xmlns:a16="http://schemas.microsoft.com/office/drawing/2014/main" id="{3CFBEEF7-7721-4D01-950B-DA301563CFCA}"/>
              </a:ext>
            </a:extLst>
          </p:cNvPr>
          <p:cNvPicPr>
            <a:picLocks noChangeAspect="1"/>
          </p:cNvPicPr>
          <p:nvPr/>
        </p:nvPicPr>
        <p:blipFill>
          <a:blip r:embed="rId3"/>
          <a:stretch>
            <a:fillRect/>
          </a:stretch>
        </p:blipFill>
        <p:spPr>
          <a:xfrm>
            <a:off x="3914349" y="505489"/>
            <a:ext cx="4363302" cy="5847023"/>
          </a:xfrm>
          <a:prstGeom prst="rect">
            <a:avLst/>
          </a:prstGeom>
        </p:spPr>
      </p:pic>
    </p:spTree>
    <p:extLst>
      <p:ext uri="{BB962C8B-B14F-4D97-AF65-F5344CB8AC3E}">
        <p14:creationId xmlns:p14="http://schemas.microsoft.com/office/powerpoint/2010/main" val="525877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12.17 Experimental evidence for the good </a:t>
            </a:r>
            <a:r>
              <a:rPr lang="en-US"/>
              <a:t>genes mechanism</a:t>
            </a:r>
            <a:endParaRPr lang="en-US" dirty="0"/>
          </a:p>
        </p:txBody>
      </p:sp>
      <p:pic>
        <p:nvPicPr>
          <p:cNvPr id="3" name="Picture 2" descr="A red, male, three-spined stickleback swims in an aquatic setup. The graph presents data on the redness of father and offspring affected by tapeworm. The graph starts at the left top and flows toward the bottom right. Two pond 1 spots are above and two, below. Six pond 2 spots are above the graph, and eight, below." title="FIGURE 12.17 Experimental evidence for the good genes mechanism. ">
            <a:extLst>
              <a:ext uri="{FF2B5EF4-FFF2-40B4-BE49-F238E27FC236}">
                <a16:creationId xmlns:a16="http://schemas.microsoft.com/office/drawing/2014/main" id="{28EC6175-C356-43C0-9B51-5742410FE531}"/>
              </a:ext>
            </a:extLst>
          </p:cNvPr>
          <p:cNvPicPr>
            <a:picLocks noChangeAspect="1"/>
          </p:cNvPicPr>
          <p:nvPr/>
        </p:nvPicPr>
        <p:blipFill>
          <a:blip r:embed="rId3"/>
          <a:stretch>
            <a:fillRect/>
          </a:stretch>
        </p:blipFill>
        <p:spPr>
          <a:xfrm>
            <a:off x="1412465" y="618878"/>
            <a:ext cx="9367070" cy="5620245"/>
          </a:xfrm>
          <a:prstGeom prst="rect">
            <a:avLst/>
          </a:prstGeom>
        </p:spPr>
      </p:pic>
    </p:spTree>
    <p:extLst>
      <p:ext uri="{BB962C8B-B14F-4D97-AF65-F5344CB8AC3E}">
        <p14:creationId xmlns:p14="http://schemas.microsoft.com/office/powerpoint/2010/main" val="443363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 Sexual reproduction is </a:t>
            </a:r>
            <a:r>
              <a:rPr lang="en-US"/>
              <a:t>remarkably diverse </a:t>
            </a:r>
            <a:endParaRPr lang="en-US" dirty="0"/>
          </a:p>
        </p:txBody>
      </p:sp>
      <p:pic>
        <p:nvPicPr>
          <p:cNvPr id="5" name="Picture 4" descr="FIGURE 12.1 Sexual reproduction is remarkably diverse. &#10;&#10;Part A: An image of a pair of leopard slugs copulating while hanging from a single mucus thread above.&#10;Part B: An image of a group of clown fishes amidst sea anemones.&#10;Part C: A top view of a cactus with a flower at its top.&#10;Part D: A microscopic view of E. coli bacteria is seen at a close view depicting three connected cells.">
            <a:extLst>
              <a:ext uri="{FF2B5EF4-FFF2-40B4-BE49-F238E27FC236}">
                <a16:creationId xmlns:a16="http://schemas.microsoft.com/office/drawing/2014/main" id="{41BD79ED-E8E0-42C0-B04F-DA884528A952}"/>
              </a:ext>
            </a:extLst>
          </p:cNvPr>
          <p:cNvPicPr>
            <a:picLocks noChangeAspect="1"/>
          </p:cNvPicPr>
          <p:nvPr/>
        </p:nvPicPr>
        <p:blipFill>
          <a:blip r:embed="rId3"/>
          <a:stretch>
            <a:fillRect/>
          </a:stretch>
        </p:blipFill>
        <p:spPr>
          <a:xfrm>
            <a:off x="3103914" y="575552"/>
            <a:ext cx="5984172" cy="5706896"/>
          </a:xfrm>
          <a:prstGeom prst="rect">
            <a:avLst/>
          </a:prstGeom>
        </p:spPr>
      </p:pic>
    </p:spTree>
    <p:extLst>
      <p:ext uri="{BB962C8B-B14F-4D97-AF65-F5344CB8AC3E}">
        <p14:creationId xmlns:p14="http://schemas.microsoft.com/office/powerpoint/2010/main" val="2070452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12.18 Animals have diverse mechanisms that determine an </a:t>
            </a:r>
            <a:r>
              <a:rPr lang="en-US"/>
              <a:t>individual’s sex</a:t>
            </a:r>
            <a:endParaRPr lang="en-US" dirty="0"/>
          </a:p>
        </p:txBody>
      </p:sp>
      <p:pic>
        <p:nvPicPr>
          <p:cNvPr id="3" name="Picture 2" descr="An illustration presents data on haplodiploid sex determination. A pie diagram has six divisions: undifferentiated sex chromosomes, hermaphroditism, environmental sex determination, haplodiploidy, X Y, and Z W. A diagram beside has the following classification: Vertebrates are classified into: Mammalia, Aves, Reptilia, Amphibia, and Teleostei. Arthropods are segmented into: Acari, Crustacea, Coccoidea, Coleoptera, Hymenoptera, Lepidoptera, and Diptera." title="FIGURE 12.18 Animals have diverse mechanisms that determine an individual’s sex. ">
            <a:extLst>
              <a:ext uri="{FF2B5EF4-FFF2-40B4-BE49-F238E27FC236}">
                <a16:creationId xmlns:a16="http://schemas.microsoft.com/office/drawing/2014/main" id="{12A7175A-0F19-496B-A70D-89748FE3030D}"/>
              </a:ext>
            </a:extLst>
          </p:cNvPr>
          <p:cNvPicPr>
            <a:picLocks noChangeAspect="1"/>
          </p:cNvPicPr>
          <p:nvPr/>
        </p:nvPicPr>
        <p:blipFill>
          <a:blip r:embed="rId3"/>
          <a:stretch>
            <a:fillRect/>
          </a:stretch>
        </p:blipFill>
        <p:spPr>
          <a:xfrm>
            <a:off x="4032472" y="453067"/>
            <a:ext cx="4127057" cy="5951866"/>
          </a:xfrm>
          <a:prstGeom prst="rect">
            <a:avLst/>
          </a:prstGeom>
        </p:spPr>
      </p:pic>
    </p:spTree>
    <p:extLst>
      <p:ext uri="{BB962C8B-B14F-4D97-AF65-F5344CB8AC3E}">
        <p14:creationId xmlns:p14="http://schemas.microsoft.com/office/powerpoint/2010/main" val="3210171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12.19 Selection usually favors a sex ratio with nearly equal numbers of males </a:t>
            </a:r>
            <a:r>
              <a:rPr lang="en-US"/>
              <a:t>and females</a:t>
            </a:r>
            <a:endParaRPr lang="en-US" dirty="0"/>
          </a:p>
        </p:txBody>
      </p:sp>
      <p:pic>
        <p:nvPicPr>
          <p:cNvPr id="3" name="Picture 2" descr="A flowchart presents data across three generations and later on. In the first, the female makes just sons; in the second, the numbers of males increase; in the third, more females have this mutation; in the later generations, the sex ratio is equal among males and females." title="FIGURE 12.19 Selection usually favors a sex ratio with nearly equal numbers of males and females. ">
            <a:extLst>
              <a:ext uri="{FF2B5EF4-FFF2-40B4-BE49-F238E27FC236}">
                <a16:creationId xmlns:a16="http://schemas.microsoft.com/office/drawing/2014/main" id="{207A3884-A54A-498C-8769-EC9F9BFEE8FE}"/>
              </a:ext>
            </a:extLst>
          </p:cNvPr>
          <p:cNvPicPr>
            <a:picLocks noChangeAspect="1"/>
          </p:cNvPicPr>
          <p:nvPr/>
        </p:nvPicPr>
        <p:blipFill>
          <a:blip r:embed="rId3"/>
          <a:stretch>
            <a:fillRect/>
          </a:stretch>
        </p:blipFill>
        <p:spPr>
          <a:xfrm>
            <a:off x="2916554" y="530502"/>
            <a:ext cx="6358892" cy="5796997"/>
          </a:xfrm>
          <a:prstGeom prst="rect">
            <a:avLst/>
          </a:prstGeom>
        </p:spPr>
      </p:pic>
    </p:spTree>
    <p:extLst>
      <p:ext uri="{BB962C8B-B14F-4D97-AF65-F5344CB8AC3E}">
        <p14:creationId xmlns:p14="http://schemas.microsoft.com/office/powerpoint/2010/main" val="3066412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12.20 The fig wasp </a:t>
            </a:r>
            <a:r>
              <a:rPr lang="en-US" i="1" dirty="0" err="1"/>
              <a:t>Tetrapus</a:t>
            </a:r>
            <a:r>
              <a:rPr lang="en-US" i="1" dirty="0"/>
              <a:t> </a:t>
            </a:r>
            <a:r>
              <a:rPr lang="en-US" i="1" dirty="0" err="1"/>
              <a:t>costaricensis</a:t>
            </a:r>
            <a:r>
              <a:rPr lang="en-US" i="1" dirty="0"/>
              <a:t> </a:t>
            </a:r>
            <a:r>
              <a:rPr lang="en-US" dirty="0"/>
              <a:t>is highly </a:t>
            </a:r>
            <a:r>
              <a:rPr lang="en-US"/>
              <a:t>sexually dimorphic</a:t>
            </a:r>
            <a:endParaRPr lang="en-US" dirty="0"/>
          </a:p>
        </p:txBody>
      </p:sp>
      <p:pic>
        <p:nvPicPr>
          <p:cNvPr id="3" name="Picture 2" descr="An illustration of a fig plant with wasps. A female wasp enters a fig, pollinates the flowers, and lays eggs in some of them. Females mature, mate with the surviving male, collect pollen, and fly to other figs to repeat the cycle. The young wasps develop inside the flowers. Male wasps mature first and fight each other to death. The cycle continues." title="FIGURE 12.20 The fig wasp Tetrapus costaricensis is highly sexually dimorphic. ">
            <a:extLst>
              <a:ext uri="{FF2B5EF4-FFF2-40B4-BE49-F238E27FC236}">
                <a16:creationId xmlns:a16="http://schemas.microsoft.com/office/drawing/2014/main" id="{602F8F00-0C11-4F13-961C-F90F164388F2}"/>
              </a:ext>
            </a:extLst>
          </p:cNvPr>
          <p:cNvPicPr>
            <a:picLocks noChangeAspect="1"/>
          </p:cNvPicPr>
          <p:nvPr/>
        </p:nvPicPr>
        <p:blipFill>
          <a:blip r:embed="rId3"/>
          <a:stretch>
            <a:fillRect/>
          </a:stretch>
        </p:blipFill>
        <p:spPr>
          <a:xfrm>
            <a:off x="1832796" y="542859"/>
            <a:ext cx="8526409" cy="5772283"/>
          </a:xfrm>
          <a:prstGeom prst="rect">
            <a:avLst/>
          </a:prstGeom>
        </p:spPr>
      </p:pic>
    </p:spTree>
    <p:extLst>
      <p:ext uri="{BB962C8B-B14F-4D97-AF65-F5344CB8AC3E}">
        <p14:creationId xmlns:p14="http://schemas.microsoft.com/office/powerpoint/2010/main" val="3089624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12.21 The sex ratio among the offspring of fig wasps agrees well with the prediction of a </a:t>
            </a:r>
            <a:r>
              <a:rPr lang="en-US"/>
              <a:t>mathematical model</a:t>
            </a:r>
            <a:endParaRPr lang="en-US" dirty="0"/>
          </a:p>
        </p:txBody>
      </p:sp>
      <p:pic>
        <p:nvPicPr>
          <p:cNvPr id="3" name="Picture 2" descr="A graph presents data on the sex ratio among the offspring of fig wasps. The number of mothers increases along with the percentage of sons. The line graph starts at 1. 0 and moves toward the top right to end at 6, 40." title="FIGURE 12.21 The sex ratio among the offspring of fig wasps agrees well with the prediction of a mathematical model. ">
            <a:extLst>
              <a:ext uri="{FF2B5EF4-FFF2-40B4-BE49-F238E27FC236}">
                <a16:creationId xmlns:a16="http://schemas.microsoft.com/office/drawing/2014/main" id="{2B40200B-FFBC-4A88-968C-7A9CA4E0748C}"/>
              </a:ext>
            </a:extLst>
          </p:cNvPr>
          <p:cNvPicPr>
            <a:picLocks noChangeAspect="1"/>
          </p:cNvPicPr>
          <p:nvPr/>
        </p:nvPicPr>
        <p:blipFill>
          <a:blip r:embed="rId3"/>
          <a:stretch>
            <a:fillRect/>
          </a:stretch>
        </p:blipFill>
        <p:spPr>
          <a:xfrm>
            <a:off x="3083310" y="1084869"/>
            <a:ext cx="6025380" cy="4688262"/>
          </a:xfrm>
          <a:prstGeom prst="rect">
            <a:avLst/>
          </a:prstGeom>
        </p:spPr>
      </p:pic>
    </p:spTree>
    <p:extLst>
      <p:ext uri="{BB962C8B-B14F-4D97-AF65-F5344CB8AC3E}">
        <p14:creationId xmlns:p14="http://schemas.microsoft.com/office/powerpoint/2010/main" val="1278976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12.22 Parthenogenesis (asexual reproduction) is very rare among animals </a:t>
            </a:r>
            <a:r>
              <a:rPr lang="en-US"/>
              <a:t>and plants</a:t>
            </a:r>
            <a:endParaRPr lang="en-US" dirty="0"/>
          </a:p>
        </p:txBody>
      </p:sp>
      <p:pic>
        <p:nvPicPr>
          <p:cNvPr id="3" name="Picture 2" descr="A microscopic view of the mite with eight legs and a huge bottom portion.&#10;&#10;A whip-tailed lizard with his lengthy tail reaching to almost his head.&#10;&#10;Few dandelion flowers in a natural setup." title="FIGURE 12.22 Parthenogenesis (asexual reproduction) is very rare among animals and plants. ">
            <a:extLst>
              <a:ext uri="{FF2B5EF4-FFF2-40B4-BE49-F238E27FC236}">
                <a16:creationId xmlns:a16="http://schemas.microsoft.com/office/drawing/2014/main" id="{69505141-BFC2-4EEE-AF12-136461E4A3FE}"/>
              </a:ext>
            </a:extLst>
          </p:cNvPr>
          <p:cNvPicPr>
            <a:picLocks noChangeAspect="1"/>
          </p:cNvPicPr>
          <p:nvPr/>
        </p:nvPicPr>
        <p:blipFill>
          <a:blip r:embed="rId3"/>
          <a:stretch>
            <a:fillRect/>
          </a:stretch>
        </p:blipFill>
        <p:spPr>
          <a:xfrm>
            <a:off x="1578874" y="558302"/>
            <a:ext cx="9034253" cy="5741396"/>
          </a:xfrm>
          <a:prstGeom prst="rect">
            <a:avLst/>
          </a:prstGeom>
        </p:spPr>
      </p:pic>
    </p:spTree>
    <p:extLst>
      <p:ext uri="{BB962C8B-B14F-4D97-AF65-F5344CB8AC3E}">
        <p14:creationId xmlns:p14="http://schemas.microsoft.com/office/powerpoint/2010/main" val="2231644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12.22 Parthenogenesis (asexual reproduction) is very rare among animals </a:t>
            </a:r>
            <a:r>
              <a:rPr lang="en-US"/>
              <a:t>and plants  </a:t>
            </a:r>
            <a:r>
              <a:rPr lang="en-US" dirty="0"/>
              <a:t>(1)</a:t>
            </a:r>
          </a:p>
        </p:txBody>
      </p:sp>
      <p:pic>
        <p:nvPicPr>
          <p:cNvPr id="5" name="Picture 4" descr="A microscopic view of the mite with eight legs and a huge bottom portion." title="FIGURE 12.22 Parthenogenesis (asexual reproduction) is very rare among animals and plants. ">
            <a:extLst>
              <a:ext uri="{FF2B5EF4-FFF2-40B4-BE49-F238E27FC236}">
                <a16:creationId xmlns:a16="http://schemas.microsoft.com/office/drawing/2014/main" id="{E78722EB-C9B2-44D0-BEB0-B28C7198C8BE}"/>
              </a:ext>
            </a:extLst>
          </p:cNvPr>
          <p:cNvPicPr>
            <a:picLocks noChangeAspect="1"/>
          </p:cNvPicPr>
          <p:nvPr/>
        </p:nvPicPr>
        <p:blipFill>
          <a:blip r:embed="rId3"/>
          <a:stretch>
            <a:fillRect/>
          </a:stretch>
        </p:blipFill>
        <p:spPr>
          <a:xfrm>
            <a:off x="2529821" y="749929"/>
            <a:ext cx="7132359" cy="5358142"/>
          </a:xfrm>
          <a:prstGeom prst="rect">
            <a:avLst/>
          </a:prstGeom>
        </p:spPr>
      </p:pic>
    </p:spTree>
    <p:extLst>
      <p:ext uri="{BB962C8B-B14F-4D97-AF65-F5344CB8AC3E}">
        <p14:creationId xmlns:p14="http://schemas.microsoft.com/office/powerpoint/2010/main" val="1122918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12.22 Parthenogenesis (asexual reproduction) is very rare among animals </a:t>
            </a:r>
            <a:r>
              <a:rPr lang="en-US"/>
              <a:t>and plants  </a:t>
            </a:r>
            <a:r>
              <a:rPr lang="en-US" dirty="0"/>
              <a:t>(2)</a:t>
            </a:r>
          </a:p>
        </p:txBody>
      </p:sp>
      <p:pic>
        <p:nvPicPr>
          <p:cNvPr id="5" name="Picture 4" descr="A whip-tailed lizard with his lengthy tail reaching to almost his head." title="FIGURE 12.22 Parthenogenesis (asexual reproduction) is very rare among animals and plants. ">
            <a:extLst>
              <a:ext uri="{FF2B5EF4-FFF2-40B4-BE49-F238E27FC236}">
                <a16:creationId xmlns:a16="http://schemas.microsoft.com/office/drawing/2014/main" id="{D25D66E6-E022-4987-9481-0CE5E9FC23B8}"/>
              </a:ext>
            </a:extLst>
          </p:cNvPr>
          <p:cNvPicPr>
            <a:picLocks noChangeAspect="1"/>
          </p:cNvPicPr>
          <p:nvPr/>
        </p:nvPicPr>
        <p:blipFill>
          <a:blip r:embed="rId3"/>
          <a:stretch>
            <a:fillRect/>
          </a:stretch>
        </p:blipFill>
        <p:spPr>
          <a:xfrm>
            <a:off x="917749" y="1021706"/>
            <a:ext cx="10356502" cy="4814589"/>
          </a:xfrm>
          <a:prstGeom prst="rect">
            <a:avLst/>
          </a:prstGeom>
        </p:spPr>
      </p:pic>
    </p:spTree>
    <p:extLst>
      <p:ext uri="{BB962C8B-B14F-4D97-AF65-F5344CB8AC3E}">
        <p14:creationId xmlns:p14="http://schemas.microsoft.com/office/powerpoint/2010/main" val="4013676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12.22 Parthenogenesis (asexual reproduction) is very rare among animals </a:t>
            </a:r>
            <a:r>
              <a:rPr lang="en-US"/>
              <a:t>and plants  </a:t>
            </a:r>
            <a:r>
              <a:rPr lang="en-US" dirty="0"/>
              <a:t>(3)</a:t>
            </a:r>
          </a:p>
        </p:txBody>
      </p:sp>
      <p:pic>
        <p:nvPicPr>
          <p:cNvPr id="5" name="Picture 4" descr="Few dandelion flowers in a natural setup." title="FIGURE 12.22 Parthenogenesis (asexual reproduction) is very rare among animals and plants. ">
            <a:extLst>
              <a:ext uri="{FF2B5EF4-FFF2-40B4-BE49-F238E27FC236}">
                <a16:creationId xmlns:a16="http://schemas.microsoft.com/office/drawing/2014/main" id="{B1327611-B670-4858-A204-3A331872556A}"/>
              </a:ext>
            </a:extLst>
          </p:cNvPr>
          <p:cNvPicPr>
            <a:picLocks noChangeAspect="1"/>
          </p:cNvPicPr>
          <p:nvPr/>
        </p:nvPicPr>
        <p:blipFill>
          <a:blip r:embed="rId3"/>
          <a:stretch>
            <a:fillRect/>
          </a:stretch>
        </p:blipFill>
        <p:spPr>
          <a:xfrm>
            <a:off x="2700130" y="823703"/>
            <a:ext cx="6791741" cy="5210594"/>
          </a:xfrm>
          <a:prstGeom prst="rect">
            <a:avLst/>
          </a:prstGeom>
        </p:spPr>
      </p:pic>
    </p:spTree>
    <p:extLst>
      <p:ext uri="{BB962C8B-B14F-4D97-AF65-F5344CB8AC3E}">
        <p14:creationId xmlns:p14="http://schemas.microsoft.com/office/powerpoint/2010/main" val="2688883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12.23 The biggest evolutionary disadvantage of sexual reproduction is the twofold cost </a:t>
            </a:r>
            <a:r>
              <a:rPr lang="en-US"/>
              <a:t>of males</a:t>
            </a:r>
            <a:endParaRPr lang="en-US" dirty="0"/>
          </a:p>
        </p:txBody>
      </p:sp>
      <p:pic>
        <p:nvPicPr>
          <p:cNvPr id="3" name="Picture 2" descr="A flowchart of sexual and asexual reproduction. Sexual reproduction has male and female leading to male and female. Asexual reproduction has females leading to two females with a twofold fitness advantage.&#10;&#10;A line graph flows from bottom left toward the top right and the topmost right portion is titled, asexuals fixed." title="FIGURE 12.23 The biggest evolutionary disadvantage of sexual reproduction is the twofold cost of males. ">
            <a:extLst>
              <a:ext uri="{FF2B5EF4-FFF2-40B4-BE49-F238E27FC236}">
                <a16:creationId xmlns:a16="http://schemas.microsoft.com/office/drawing/2014/main" id="{EE6DEC5F-DBF6-4B48-8987-AD47BA84B22F}"/>
              </a:ext>
            </a:extLst>
          </p:cNvPr>
          <p:cNvPicPr>
            <a:picLocks noChangeAspect="1"/>
          </p:cNvPicPr>
          <p:nvPr/>
        </p:nvPicPr>
        <p:blipFill>
          <a:blip r:embed="rId3"/>
          <a:stretch>
            <a:fillRect/>
          </a:stretch>
        </p:blipFill>
        <p:spPr>
          <a:xfrm>
            <a:off x="1192004" y="642104"/>
            <a:ext cx="9807993" cy="5573793"/>
          </a:xfrm>
          <a:prstGeom prst="rect">
            <a:avLst/>
          </a:prstGeom>
        </p:spPr>
      </p:pic>
    </p:spTree>
    <p:extLst>
      <p:ext uri="{BB962C8B-B14F-4D97-AF65-F5344CB8AC3E}">
        <p14:creationId xmlns:p14="http://schemas.microsoft.com/office/powerpoint/2010/main" val="1968549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12.23 The biggest evolutionary disadvantage of sexual reproduction is the twofold cost </a:t>
            </a:r>
            <a:r>
              <a:rPr lang="en-US"/>
              <a:t>of males  (</a:t>
            </a:r>
            <a:r>
              <a:rPr lang="en-US" dirty="0"/>
              <a:t>1)</a:t>
            </a:r>
          </a:p>
        </p:txBody>
      </p:sp>
      <p:pic>
        <p:nvPicPr>
          <p:cNvPr id="5" name="Picture 4" descr="A flowchart of sexual and asexual reproduction. Sexual reproduction has male and female leading to male and female. Asexual reproduction has females leading to two females with a twofold fitness advantage." title="FIGURE 12.23 The biggest evolutionary disadvantage of sexual reproduction is the twofold cost of males. ">
            <a:extLst>
              <a:ext uri="{FF2B5EF4-FFF2-40B4-BE49-F238E27FC236}">
                <a16:creationId xmlns:a16="http://schemas.microsoft.com/office/drawing/2014/main" id="{FD15EF60-3AC3-44A3-94CF-23F0F2513CAE}"/>
              </a:ext>
            </a:extLst>
          </p:cNvPr>
          <p:cNvPicPr>
            <a:picLocks noChangeAspect="1"/>
          </p:cNvPicPr>
          <p:nvPr/>
        </p:nvPicPr>
        <p:blipFill>
          <a:blip r:embed="rId3"/>
          <a:stretch>
            <a:fillRect/>
          </a:stretch>
        </p:blipFill>
        <p:spPr>
          <a:xfrm>
            <a:off x="2724632" y="737132"/>
            <a:ext cx="6742737" cy="5383736"/>
          </a:xfrm>
          <a:prstGeom prst="rect">
            <a:avLst/>
          </a:prstGeom>
        </p:spPr>
      </p:pic>
    </p:spTree>
    <p:extLst>
      <p:ext uri="{BB962C8B-B14F-4D97-AF65-F5344CB8AC3E}">
        <p14:creationId xmlns:p14="http://schemas.microsoft.com/office/powerpoint/2010/main" val="802851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 Sexual reproduction is </a:t>
            </a:r>
            <a:r>
              <a:rPr lang="en-US"/>
              <a:t>remarkably diverse  (1</a:t>
            </a:r>
            <a:r>
              <a:rPr lang="en-US" dirty="0"/>
              <a:t>)</a:t>
            </a:r>
          </a:p>
        </p:txBody>
      </p:sp>
      <p:pic>
        <p:nvPicPr>
          <p:cNvPr id="7" name="Picture 6" descr="An image of a pair of leopard slugs copulating while hanging from a single mucus thread above." title="FIGURE 12.1 Sexual reproduction is remarkably diverse. (1)">
            <a:extLst>
              <a:ext uri="{FF2B5EF4-FFF2-40B4-BE49-F238E27FC236}">
                <a16:creationId xmlns:a16="http://schemas.microsoft.com/office/drawing/2014/main" id="{F3505FBF-A6BB-429F-99A3-22C3903BDC8A}"/>
              </a:ext>
            </a:extLst>
          </p:cNvPr>
          <p:cNvPicPr>
            <a:picLocks noChangeAspect="1"/>
          </p:cNvPicPr>
          <p:nvPr/>
        </p:nvPicPr>
        <p:blipFill>
          <a:blip r:embed="rId3"/>
          <a:srcRect/>
          <a:stretch/>
        </p:blipFill>
        <p:spPr>
          <a:xfrm>
            <a:off x="4523066" y="616785"/>
            <a:ext cx="3145867" cy="5624430"/>
          </a:xfrm>
          <a:prstGeom prst="rect">
            <a:avLst/>
          </a:prstGeom>
        </p:spPr>
      </p:pic>
    </p:spTree>
    <p:extLst>
      <p:ext uri="{BB962C8B-B14F-4D97-AF65-F5344CB8AC3E}">
        <p14:creationId xmlns:p14="http://schemas.microsoft.com/office/powerpoint/2010/main" val="28595217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12.23 The biggest evolutionary disadvantage of sexual reproduction is the twofold cost </a:t>
            </a:r>
            <a:r>
              <a:rPr lang="en-US"/>
              <a:t>of males  (</a:t>
            </a:r>
            <a:r>
              <a:rPr lang="en-US" dirty="0"/>
              <a:t>2)</a:t>
            </a:r>
          </a:p>
        </p:txBody>
      </p:sp>
      <p:pic>
        <p:nvPicPr>
          <p:cNvPr id="5" name="Picture 4" descr="A line graph flows from bottom left toward the top right and the topmost right portion is titled, asexuals fixed." title="FIGURE 12.23 The biggest evolutionary disadvantage of sexual reproduction is the twofold cost of males. ">
            <a:extLst>
              <a:ext uri="{FF2B5EF4-FFF2-40B4-BE49-F238E27FC236}">
                <a16:creationId xmlns:a16="http://schemas.microsoft.com/office/drawing/2014/main" id="{D454A627-F3FC-4F1E-A852-F7EED5C28BC8}"/>
              </a:ext>
            </a:extLst>
          </p:cNvPr>
          <p:cNvPicPr>
            <a:picLocks noChangeAspect="1"/>
          </p:cNvPicPr>
          <p:nvPr/>
        </p:nvPicPr>
        <p:blipFill>
          <a:blip r:embed="rId3"/>
          <a:stretch>
            <a:fillRect/>
          </a:stretch>
        </p:blipFill>
        <p:spPr>
          <a:xfrm>
            <a:off x="3257844" y="1167963"/>
            <a:ext cx="5676312" cy="4522075"/>
          </a:xfrm>
          <a:prstGeom prst="rect">
            <a:avLst/>
          </a:prstGeom>
        </p:spPr>
      </p:pic>
    </p:spTree>
    <p:extLst>
      <p:ext uri="{BB962C8B-B14F-4D97-AF65-F5344CB8AC3E}">
        <p14:creationId xmlns:p14="http://schemas.microsoft.com/office/powerpoint/2010/main" val="2150155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277074"/>
            <a:ext cx="12192000" cy="646331"/>
          </a:xfrm>
        </p:spPr>
        <p:txBody>
          <a:bodyPr/>
          <a:lstStyle/>
          <a:p>
            <a:r>
              <a:rPr lang="en-US" dirty="0"/>
              <a:t>FIGURE 12.24 Attacks by parasites give an evolutionary advantage to sexual reproduction in the New Zealand mud snail (</a:t>
            </a:r>
            <a:r>
              <a:rPr lang="en-US" i="1" dirty="0" err="1"/>
              <a:t>Potamopyrgus</a:t>
            </a:r>
            <a:r>
              <a:rPr lang="en-US" i="1" dirty="0"/>
              <a:t> </a:t>
            </a:r>
            <a:r>
              <a:rPr lang="en-US" i="1" dirty="0" err="1"/>
              <a:t>antipodarum</a:t>
            </a:r>
            <a:r>
              <a:rPr lang="en-US" dirty="0"/>
              <a:t>), as predicted by the Red </a:t>
            </a:r>
            <a:r>
              <a:rPr lang="en-US"/>
              <a:t>Queen hypothesis</a:t>
            </a:r>
            <a:endParaRPr lang="en-US" dirty="0"/>
          </a:p>
        </p:txBody>
      </p:sp>
      <p:pic>
        <p:nvPicPr>
          <p:cNvPr id="3" name="Picture 2" descr="Line graphs present data on attacks by parasites and the resultant evolutionary advantage to sexual reproduction in the New Zealand mud snail. The relative fitness of sexuals in three populations has fallen from 2001 to 2002, then rises and peaks in 2004 before falling in 2005." title="FIGURE 12.24 Attacks by parasites give an evolutionary advantage to sexual reproduction in the New Zealand mud snail (Potamopyrgus antipodarum), as predicted by the Red Queen hypothesis. ">
            <a:extLst>
              <a:ext uri="{FF2B5EF4-FFF2-40B4-BE49-F238E27FC236}">
                <a16:creationId xmlns:a16="http://schemas.microsoft.com/office/drawing/2014/main" id="{479BE71C-9238-49EB-8E64-6135BF87A679}"/>
              </a:ext>
            </a:extLst>
          </p:cNvPr>
          <p:cNvPicPr>
            <a:picLocks noChangeAspect="1"/>
          </p:cNvPicPr>
          <p:nvPr/>
        </p:nvPicPr>
        <p:blipFill>
          <a:blip r:embed="rId3"/>
          <a:stretch>
            <a:fillRect/>
          </a:stretch>
        </p:blipFill>
        <p:spPr>
          <a:xfrm>
            <a:off x="2110794" y="654808"/>
            <a:ext cx="7970412" cy="5548384"/>
          </a:xfrm>
          <a:prstGeom prst="rect">
            <a:avLst/>
          </a:prstGeom>
        </p:spPr>
      </p:pic>
    </p:spTree>
    <p:extLst>
      <p:ext uri="{BB962C8B-B14F-4D97-AF65-F5344CB8AC3E}">
        <p14:creationId xmlns:p14="http://schemas.microsoft.com/office/powerpoint/2010/main" val="32208860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277074"/>
            <a:ext cx="12192000" cy="646331"/>
          </a:xfrm>
        </p:spPr>
        <p:txBody>
          <a:bodyPr/>
          <a:lstStyle/>
          <a:p>
            <a:r>
              <a:rPr lang="en-US" dirty="0"/>
              <a:t>FIGURE 12.25 When populations of a rotifer (</a:t>
            </a:r>
            <a:r>
              <a:rPr lang="en-US" i="1" dirty="0" err="1"/>
              <a:t>Brachionus</a:t>
            </a:r>
            <a:r>
              <a:rPr lang="en-US" i="1" dirty="0"/>
              <a:t> </a:t>
            </a:r>
            <a:r>
              <a:rPr lang="en-US" i="1" dirty="0" err="1"/>
              <a:t>calyciflorus</a:t>
            </a:r>
            <a:r>
              <a:rPr lang="en-US" dirty="0"/>
              <a:t>) adapted to new environments, sexual reproduction became much </a:t>
            </a:r>
            <a:r>
              <a:rPr lang="en-US"/>
              <a:t>more common</a:t>
            </a:r>
            <a:endParaRPr lang="en-US" dirty="0"/>
          </a:p>
        </p:txBody>
      </p:sp>
      <p:pic>
        <p:nvPicPr>
          <p:cNvPr id="3" name="Picture 2" descr="An image of a rotifer with a clump at the front and a twin tail at the end. Two line graphs present data on rotifer populations as they adapt to new environments. The starting point is 0, 5 and after a series of spikes and troughs, the graphs end at about 70, 5. The population adapts to high food at about 15, 15 and to low food at about 65, 15." title="FIGURE 12.25 When populations of a rotifer (Brachionus calyciflorus) adapted to new environments, sexual reproduction became much more common. ">
            <a:extLst>
              <a:ext uri="{FF2B5EF4-FFF2-40B4-BE49-F238E27FC236}">
                <a16:creationId xmlns:a16="http://schemas.microsoft.com/office/drawing/2014/main" id="{EF003EC3-8034-4875-8B9C-8443DF640F69}"/>
              </a:ext>
            </a:extLst>
          </p:cNvPr>
          <p:cNvPicPr>
            <a:picLocks noChangeAspect="1"/>
          </p:cNvPicPr>
          <p:nvPr/>
        </p:nvPicPr>
        <p:blipFill>
          <a:blip r:embed="rId3"/>
          <a:stretch>
            <a:fillRect/>
          </a:stretch>
        </p:blipFill>
        <p:spPr>
          <a:xfrm>
            <a:off x="3425546" y="477868"/>
            <a:ext cx="5340909" cy="5902264"/>
          </a:xfrm>
          <a:prstGeom prst="rect">
            <a:avLst/>
          </a:prstGeom>
        </p:spPr>
      </p:pic>
    </p:spTree>
    <p:extLst>
      <p:ext uri="{BB962C8B-B14F-4D97-AF65-F5344CB8AC3E}">
        <p14:creationId xmlns:p14="http://schemas.microsoft.com/office/powerpoint/2010/main" val="1288063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277074"/>
            <a:ext cx="12192000" cy="646331"/>
          </a:xfrm>
        </p:spPr>
        <p:txBody>
          <a:bodyPr/>
          <a:lstStyle/>
          <a:p>
            <a:r>
              <a:rPr lang="en-US" dirty="0"/>
              <a:t>FIGURE 12.26 Recombination lets sexual populations escape clonal interference and adapt more quickly than asexual populations </a:t>
            </a:r>
            <a:r>
              <a:rPr lang="en-US"/>
              <a:t>without recombination</a:t>
            </a:r>
            <a:endParaRPr lang="en-US" dirty="0"/>
          </a:p>
        </p:txBody>
      </p:sp>
      <p:pic>
        <p:nvPicPr>
          <p:cNvPr id="3" name="Picture 2" descr="Two line graphs present data with and without recombination on fixation of A subscript 2 and B subscript 2. The graphs without recombination, have their first A subscript mutation and B subscript 2 mutation at first. B subscript 2 drives A subscript 2 extinct and the second A subscript 2 mutation happens ending in fixation of A subscript 2 B subscript 2. With recombination, the mutations happen and recombination also takes place with faster adaptation and leads to fixation of A subscript 2 and B subscript 2." title="FIGURE 12.26 Recombination lets sexual populations escape clonal interference and adapt more quickly than asexual populations without recombination. ">
            <a:extLst>
              <a:ext uri="{FF2B5EF4-FFF2-40B4-BE49-F238E27FC236}">
                <a16:creationId xmlns:a16="http://schemas.microsoft.com/office/drawing/2014/main" id="{2BB9EC55-24FB-4C81-B01C-308D38303F1D}"/>
              </a:ext>
            </a:extLst>
          </p:cNvPr>
          <p:cNvPicPr>
            <a:picLocks noChangeAspect="1"/>
          </p:cNvPicPr>
          <p:nvPr/>
        </p:nvPicPr>
        <p:blipFill>
          <a:blip r:embed="rId3"/>
          <a:stretch>
            <a:fillRect/>
          </a:stretch>
        </p:blipFill>
        <p:spPr>
          <a:xfrm>
            <a:off x="2182387" y="674874"/>
            <a:ext cx="7827226" cy="5508253"/>
          </a:xfrm>
          <a:prstGeom prst="rect">
            <a:avLst/>
          </a:prstGeom>
        </p:spPr>
      </p:pic>
    </p:spTree>
    <p:extLst>
      <p:ext uri="{BB962C8B-B14F-4D97-AF65-F5344CB8AC3E}">
        <p14:creationId xmlns:p14="http://schemas.microsoft.com/office/powerpoint/2010/main" val="1582867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277074"/>
            <a:ext cx="12192000" cy="646331"/>
          </a:xfrm>
        </p:spPr>
        <p:txBody>
          <a:bodyPr/>
          <a:lstStyle/>
          <a:p>
            <a:r>
              <a:rPr lang="en-US" dirty="0"/>
              <a:t>FIGURE 12.27 Experiments with yeast (</a:t>
            </a:r>
            <a:r>
              <a:rPr lang="en-US" i="1" dirty="0"/>
              <a:t>Saccharomyces cerevisiae</a:t>
            </a:r>
            <a:r>
              <a:rPr lang="en-US" dirty="0"/>
              <a:t>) show that recombination prevents deleterious mutations from becoming fixed by </a:t>
            </a:r>
            <a:r>
              <a:rPr lang="en-US"/>
              <a:t>evolutionary traction</a:t>
            </a:r>
            <a:endParaRPr lang="en-US" dirty="0"/>
          </a:p>
        </p:txBody>
      </p:sp>
      <p:pic>
        <p:nvPicPr>
          <p:cNvPr id="3" name="Picture 2" descr="A bar diagram presents data on asexual and sexual fitness increases for yeast. Data follows: for Asexual, six bars with data around 5 to 8 percentages; for sexual: two bars with around 12 to 13 percent increase.&#10;&#10;Three line graphs present data on D N sequencing at different time points followed by frequencies of beneficial and deleterious mutations in a sexual population. Approximate data follows. The deleterious mutations spike early on at about 400 and fall to 600 and remain flat thereon. The beneficial mutations spike around 400 and remain high thereon.&#10;&#10;Three line graphs present data on D N sequencing at different time points followed by frequencies of beneficial and deleterious mutations in an asexual population. Approximate data follows. Part of the deleterious mutations spike early on remains high. The rest spike later and remain high till the end. Most of the beneficial mutations spike earlier; one spike later and remains high thereon." title="FIGURE 12.27 Experiments with yeast (Saccharomyces cerevisiae) show that recombination prevents deleterious mutations from becoming fixed by evolutionary traction. ">
            <a:extLst>
              <a:ext uri="{FF2B5EF4-FFF2-40B4-BE49-F238E27FC236}">
                <a16:creationId xmlns:a16="http://schemas.microsoft.com/office/drawing/2014/main" id="{25242CBC-56DC-49EF-86AA-4E900A047576}"/>
              </a:ext>
            </a:extLst>
          </p:cNvPr>
          <p:cNvPicPr>
            <a:picLocks noChangeAspect="1"/>
          </p:cNvPicPr>
          <p:nvPr/>
        </p:nvPicPr>
        <p:blipFill>
          <a:blip r:embed="rId3"/>
          <a:stretch>
            <a:fillRect/>
          </a:stretch>
        </p:blipFill>
        <p:spPr>
          <a:xfrm>
            <a:off x="1284851" y="550950"/>
            <a:ext cx="9622298" cy="5756100"/>
          </a:xfrm>
          <a:prstGeom prst="rect">
            <a:avLst/>
          </a:prstGeom>
        </p:spPr>
      </p:pic>
    </p:spTree>
    <p:extLst>
      <p:ext uri="{BB962C8B-B14F-4D97-AF65-F5344CB8AC3E}">
        <p14:creationId xmlns:p14="http://schemas.microsoft.com/office/powerpoint/2010/main" val="3419053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277074"/>
            <a:ext cx="12192000" cy="646331"/>
          </a:xfrm>
        </p:spPr>
        <p:txBody>
          <a:bodyPr/>
          <a:lstStyle/>
          <a:p>
            <a:r>
              <a:rPr lang="en-US" dirty="0"/>
              <a:t>FIGURE 12.27 Experiments with yeast (</a:t>
            </a:r>
            <a:r>
              <a:rPr lang="en-US" i="1" dirty="0"/>
              <a:t>Saccharomyces cerevisiae</a:t>
            </a:r>
            <a:r>
              <a:rPr lang="en-US" dirty="0"/>
              <a:t>) show that recombination prevents deleterious mutations from becoming fixed by </a:t>
            </a:r>
            <a:r>
              <a:rPr lang="en-US"/>
              <a:t>evolutionary traction  </a:t>
            </a:r>
            <a:r>
              <a:rPr lang="en-US" dirty="0"/>
              <a:t>(1)</a:t>
            </a:r>
          </a:p>
        </p:txBody>
      </p:sp>
      <p:pic>
        <p:nvPicPr>
          <p:cNvPr id="5" name="Picture 4" descr="A bar diagram presents data on asexual and sexual fitness increases for yeast. Data follows: for Asexual, six bars with data around 5 to 8 percentages; for sexual: two bars with around 12 to 13 percent increase." title="FIGURE 12.27 Experiments with yeast (Saccharomyces cerevisiae) show that recombination prevents deleterious mutations from becoming fixed by evolutionary traction. ">
            <a:extLst>
              <a:ext uri="{FF2B5EF4-FFF2-40B4-BE49-F238E27FC236}">
                <a16:creationId xmlns:a16="http://schemas.microsoft.com/office/drawing/2014/main" id="{160A6709-CBDE-418C-AE89-FCC8C1F4E1A4}"/>
              </a:ext>
            </a:extLst>
          </p:cNvPr>
          <p:cNvPicPr>
            <a:picLocks noChangeAspect="1"/>
          </p:cNvPicPr>
          <p:nvPr/>
        </p:nvPicPr>
        <p:blipFill>
          <a:blip r:embed="rId3"/>
          <a:stretch>
            <a:fillRect/>
          </a:stretch>
        </p:blipFill>
        <p:spPr>
          <a:xfrm>
            <a:off x="2856092" y="840825"/>
            <a:ext cx="6479817" cy="5176350"/>
          </a:xfrm>
          <a:prstGeom prst="rect">
            <a:avLst/>
          </a:prstGeom>
        </p:spPr>
      </p:pic>
    </p:spTree>
    <p:extLst>
      <p:ext uri="{BB962C8B-B14F-4D97-AF65-F5344CB8AC3E}">
        <p14:creationId xmlns:p14="http://schemas.microsoft.com/office/powerpoint/2010/main" val="602231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277074"/>
            <a:ext cx="12192000" cy="646331"/>
          </a:xfrm>
        </p:spPr>
        <p:txBody>
          <a:bodyPr/>
          <a:lstStyle/>
          <a:p>
            <a:r>
              <a:rPr lang="en-US" dirty="0"/>
              <a:t>FIGURE 12.27 Experiments with yeast (</a:t>
            </a:r>
            <a:r>
              <a:rPr lang="en-US" i="1" dirty="0"/>
              <a:t>Saccharomyces cerevisiae</a:t>
            </a:r>
            <a:r>
              <a:rPr lang="en-US" dirty="0"/>
              <a:t>) show that recombination prevents deleterious mutations from becoming fixed by </a:t>
            </a:r>
            <a:r>
              <a:rPr lang="en-US"/>
              <a:t>evolutionary traction  </a:t>
            </a:r>
            <a:r>
              <a:rPr lang="en-US" dirty="0"/>
              <a:t>(2)</a:t>
            </a:r>
          </a:p>
        </p:txBody>
      </p:sp>
      <p:pic>
        <p:nvPicPr>
          <p:cNvPr id="5" name="Picture 4" descr="Three line graphs present data on D N sequencing at different time points followed by frequencies of beneficial and deleterious mutations in a sexual population. Approximate data follows. The deleterious mutations spike early on at about 400 and fall to 600 and remain flat thereon. The beneficial mutations spike around 400 and remain high thereon." title="FIGURE 12.27 Experiments with yeast (Saccharomyces cerevisiae) show that recombination prevents deleterious mutations from becoming fixed by evolutionary traction. ">
            <a:extLst>
              <a:ext uri="{FF2B5EF4-FFF2-40B4-BE49-F238E27FC236}">
                <a16:creationId xmlns:a16="http://schemas.microsoft.com/office/drawing/2014/main" id="{D7A352EC-37AE-4F51-9DCC-9FC15F292DA7}"/>
              </a:ext>
            </a:extLst>
          </p:cNvPr>
          <p:cNvPicPr>
            <a:picLocks noChangeAspect="1"/>
          </p:cNvPicPr>
          <p:nvPr/>
        </p:nvPicPr>
        <p:blipFill>
          <a:blip r:embed="rId3"/>
          <a:stretch>
            <a:fillRect/>
          </a:stretch>
        </p:blipFill>
        <p:spPr>
          <a:xfrm>
            <a:off x="1973083" y="951423"/>
            <a:ext cx="8245834" cy="4955155"/>
          </a:xfrm>
          <a:prstGeom prst="rect">
            <a:avLst/>
          </a:prstGeom>
        </p:spPr>
      </p:pic>
    </p:spTree>
    <p:extLst>
      <p:ext uri="{BB962C8B-B14F-4D97-AF65-F5344CB8AC3E}">
        <p14:creationId xmlns:p14="http://schemas.microsoft.com/office/powerpoint/2010/main" val="144286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277074"/>
            <a:ext cx="12192000" cy="646331"/>
          </a:xfrm>
        </p:spPr>
        <p:txBody>
          <a:bodyPr/>
          <a:lstStyle/>
          <a:p>
            <a:r>
              <a:rPr lang="en-US" dirty="0"/>
              <a:t>FIGURE 12.27 Experiments with yeast (</a:t>
            </a:r>
            <a:r>
              <a:rPr lang="en-US" i="1" dirty="0"/>
              <a:t>Saccharomyces cerevisiae</a:t>
            </a:r>
            <a:r>
              <a:rPr lang="en-US" dirty="0"/>
              <a:t>) show that recombination prevents deleterious mutations from becoming fixed by </a:t>
            </a:r>
            <a:r>
              <a:rPr lang="en-US"/>
              <a:t>evolutionary traction  (</a:t>
            </a:r>
            <a:r>
              <a:rPr lang="en-US" dirty="0"/>
              <a:t>3)</a:t>
            </a:r>
          </a:p>
        </p:txBody>
      </p:sp>
      <p:pic>
        <p:nvPicPr>
          <p:cNvPr id="5" name="Picture 4" descr="Three line graphs present data on D N sequencing at different time points followed by frequencies of beneficial and deleterious mutations in an asexual population. Approximate data follows. Part of the deleterious mutations spike early on remains high. The rest spike later and remain high till the end. Most of the beneficial mutations spike earlier; one spike later and remains high thereon." title="FIGURE 12.27 Experiments with yeast (Saccharomyces cerevisiae) show that recombination prevents deleterious mutations from becoming fixed by evolutionary traction. ">
            <a:extLst>
              <a:ext uri="{FF2B5EF4-FFF2-40B4-BE49-F238E27FC236}">
                <a16:creationId xmlns:a16="http://schemas.microsoft.com/office/drawing/2014/main" id="{671E837C-3370-4B44-85C7-B6681B146AE9}"/>
              </a:ext>
            </a:extLst>
          </p:cNvPr>
          <p:cNvPicPr>
            <a:picLocks noChangeAspect="1"/>
          </p:cNvPicPr>
          <p:nvPr/>
        </p:nvPicPr>
        <p:blipFill>
          <a:blip r:embed="rId3"/>
          <a:stretch>
            <a:fillRect/>
          </a:stretch>
        </p:blipFill>
        <p:spPr>
          <a:xfrm>
            <a:off x="1565226" y="1333191"/>
            <a:ext cx="9061548" cy="4191619"/>
          </a:xfrm>
          <a:prstGeom prst="rect">
            <a:avLst/>
          </a:prstGeom>
        </p:spPr>
      </p:pic>
    </p:spTree>
    <p:extLst>
      <p:ext uri="{BB962C8B-B14F-4D97-AF65-F5344CB8AC3E}">
        <p14:creationId xmlns:p14="http://schemas.microsoft.com/office/powerpoint/2010/main" val="1095636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277074"/>
            <a:ext cx="12192000" cy="646331"/>
          </a:xfrm>
        </p:spPr>
        <p:txBody>
          <a:bodyPr/>
          <a:lstStyle/>
          <a:p>
            <a:r>
              <a:rPr lang="en-US" dirty="0"/>
              <a:t>FIGURE 12.28 Rates of adaptation in </a:t>
            </a:r>
            <a:r>
              <a:rPr lang="en-US" i="1" dirty="0"/>
              <a:t>Drosophila melanogaster </a:t>
            </a:r>
            <a:r>
              <a:rPr lang="en-US" dirty="0"/>
              <a:t>are highest in parts of the genome that have high </a:t>
            </a:r>
            <a:r>
              <a:rPr lang="en-US"/>
              <a:t>recombination rates</a:t>
            </a:r>
            <a:endParaRPr lang="en-US" dirty="0"/>
          </a:p>
        </p:txBody>
      </p:sp>
      <p:pic>
        <p:nvPicPr>
          <p:cNvPr id="3" name="Picture 2" descr="A line graph presents data on rates of adaptation in Drosophila melanogaster. The graph starts near the origin and traverses in an elliptical pattern to end at the top right. Low recombination slow adaption happens at the lower left and high recombination rapid adaption happens at the top right. Approximately twelve dots are below and ten, above. The dots are closely around the graph." title="FIGURE 12.28 Rates of adaptation in Drosophila melanogaster are highest in parts of the genome that have high recombination rates. ">
            <a:extLst>
              <a:ext uri="{FF2B5EF4-FFF2-40B4-BE49-F238E27FC236}">
                <a16:creationId xmlns:a16="http://schemas.microsoft.com/office/drawing/2014/main" id="{B0C78657-9FBB-4D5F-AC30-E075773D94B5}"/>
              </a:ext>
            </a:extLst>
          </p:cNvPr>
          <p:cNvPicPr>
            <a:picLocks noChangeAspect="1"/>
          </p:cNvPicPr>
          <p:nvPr/>
        </p:nvPicPr>
        <p:blipFill>
          <a:blip r:embed="rId3"/>
          <a:stretch>
            <a:fillRect/>
          </a:stretch>
        </p:blipFill>
        <p:spPr>
          <a:xfrm>
            <a:off x="2181092" y="944941"/>
            <a:ext cx="7829816" cy="4968118"/>
          </a:xfrm>
          <a:prstGeom prst="rect">
            <a:avLst/>
          </a:prstGeom>
        </p:spPr>
      </p:pic>
    </p:spTree>
    <p:extLst>
      <p:ext uri="{BB962C8B-B14F-4D97-AF65-F5344CB8AC3E}">
        <p14:creationId xmlns:p14="http://schemas.microsoft.com/office/powerpoint/2010/main" val="412490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12.29 The human sex chromosomes, as seen in a scanning </a:t>
            </a:r>
            <a:r>
              <a:rPr lang="en-US"/>
              <a:t>electron micrograph</a:t>
            </a:r>
            <a:endParaRPr lang="en-US" dirty="0"/>
          </a:p>
        </p:txBody>
      </p:sp>
      <p:pic>
        <p:nvPicPr>
          <p:cNvPr id="3" name="Picture 2" descr="A microscopic view of X and Y sex chromosomes. The Y chromosome is in a lump; it does not recombine, and the X is X shaped and recombines." title="FIGURE 12.29 The human sex chromosomes, as seen in a scanning electron micrograph. ">
            <a:extLst>
              <a:ext uri="{FF2B5EF4-FFF2-40B4-BE49-F238E27FC236}">
                <a16:creationId xmlns:a16="http://schemas.microsoft.com/office/drawing/2014/main" id="{1CBFD08B-7CAB-4BA4-8210-0BA19EDFB4B2}"/>
              </a:ext>
            </a:extLst>
          </p:cNvPr>
          <p:cNvPicPr>
            <a:picLocks noChangeAspect="1"/>
          </p:cNvPicPr>
          <p:nvPr/>
        </p:nvPicPr>
        <p:blipFill>
          <a:blip r:embed="rId3"/>
          <a:stretch>
            <a:fillRect/>
          </a:stretch>
        </p:blipFill>
        <p:spPr>
          <a:xfrm>
            <a:off x="2588613" y="601708"/>
            <a:ext cx="7014774" cy="5654585"/>
          </a:xfrm>
          <a:prstGeom prst="rect">
            <a:avLst/>
          </a:prstGeom>
        </p:spPr>
      </p:pic>
    </p:spTree>
    <p:extLst>
      <p:ext uri="{BB962C8B-B14F-4D97-AF65-F5344CB8AC3E}">
        <p14:creationId xmlns:p14="http://schemas.microsoft.com/office/powerpoint/2010/main" val="3528784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 Sexual reproduction is </a:t>
            </a:r>
            <a:r>
              <a:rPr lang="en-US"/>
              <a:t>remarkably diverse  (2</a:t>
            </a:r>
            <a:r>
              <a:rPr lang="en-US" dirty="0"/>
              <a:t>)</a:t>
            </a:r>
          </a:p>
        </p:txBody>
      </p:sp>
      <p:pic>
        <p:nvPicPr>
          <p:cNvPr id="7" name="Picture 6" descr="An image of a group of clown fishes amidst sea anemones." title="FIGURE 12.1 Sexual reproduction is remarkably diverse. (2)">
            <a:extLst>
              <a:ext uri="{FF2B5EF4-FFF2-40B4-BE49-F238E27FC236}">
                <a16:creationId xmlns:a16="http://schemas.microsoft.com/office/drawing/2014/main" id="{2A53EBFB-44A7-43D2-A0A7-BA3064B9761A}"/>
              </a:ext>
            </a:extLst>
          </p:cNvPr>
          <p:cNvPicPr>
            <a:picLocks noChangeAspect="1"/>
          </p:cNvPicPr>
          <p:nvPr/>
        </p:nvPicPr>
        <p:blipFill>
          <a:blip r:embed="rId3"/>
          <a:srcRect/>
          <a:stretch/>
        </p:blipFill>
        <p:spPr>
          <a:xfrm>
            <a:off x="2246152" y="749204"/>
            <a:ext cx="7699696" cy="5359593"/>
          </a:xfrm>
          <a:prstGeom prst="rect">
            <a:avLst/>
          </a:prstGeom>
        </p:spPr>
      </p:pic>
    </p:spTree>
    <p:extLst>
      <p:ext uri="{BB962C8B-B14F-4D97-AF65-F5344CB8AC3E}">
        <p14:creationId xmlns:p14="http://schemas.microsoft.com/office/powerpoint/2010/main" val="3992857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12.30 Self-incompatibility in flowering plants prevents fertilization of ovules by pollen from the </a:t>
            </a:r>
            <a:r>
              <a:rPr lang="en-US"/>
              <a:t>same plant</a:t>
            </a:r>
            <a:endParaRPr lang="en-US" dirty="0"/>
          </a:p>
        </p:txBody>
      </p:sp>
      <p:pic>
        <p:nvPicPr>
          <p:cNvPr id="3" name="Picture 2" descr="An illustration of a plant stigma with parts named as follows: stigma, style, pollen tube, and ovule below. Inset images depict that the pollen tube grows if the pollen allele differs from style alleles. The pollen tube does not grow if the pollen allele matches a style allele. The alleles are named S subscript 1, 2, 3, and 4." title="FIGURE 12.30 Self-incompatibility in flowering plants prevents fertilization of ovules by pollen from the same plant. ">
            <a:extLst>
              <a:ext uri="{FF2B5EF4-FFF2-40B4-BE49-F238E27FC236}">
                <a16:creationId xmlns:a16="http://schemas.microsoft.com/office/drawing/2014/main" id="{B929FB58-9261-48DD-AF39-F99C4B2C5479}"/>
              </a:ext>
            </a:extLst>
          </p:cNvPr>
          <p:cNvPicPr>
            <a:picLocks noChangeAspect="1"/>
          </p:cNvPicPr>
          <p:nvPr/>
        </p:nvPicPr>
        <p:blipFill>
          <a:blip r:embed="rId3"/>
          <a:stretch>
            <a:fillRect/>
          </a:stretch>
        </p:blipFill>
        <p:spPr>
          <a:xfrm>
            <a:off x="2966900" y="591705"/>
            <a:ext cx="6258201" cy="5674591"/>
          </a:xfrm>
          <a:prstGeom prst="rect">
            <a:avLst/>
          </a:prstGeom>
        </p:spPr>
      </p:pic>
    </p:spTree>
    <p:extLst>
      <p:ext uri="{BB962C8B-B14F-4D97-AF65-F5344CB8AC3E}">
        <p14:creationId xmlns:p14="http://schemas.microsoft.com/office/powerpoint/2010/main" val="242915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12.31 Inbreeding depression reduces the fitness of offspring produced by </a:t>
            </a:r>
            <a:r>
              <a:rPr lang="en-US" dirty="0" err="1"/>
              <a:t>matings</a:t>
            </a:r>
            <a:r>
              <a:rPr lang="en-US" dirty="0"/>
              <a:t> </a:t>
            </a:r>
            <a:r>
              <a:rPr lang="en-US"/>
              <a:t>between relatives</a:t>
            </a:r>
            <a:endParaRPr lang="en-US" dirty="0"/>
          </a:p>
        </p:txBody>
      </p:sp>
      <p:pic>
        <p:nvPicPr>
          <p:cNvPr id="3" name="Picture 2" descr="An inset image of white Campion flowers. The line graph below provides data on inbreeding depression reducing the fitness of offspring produced by matings between relatives. The line graph starts at the left top and moves toward the bottom right in a series of stacked points. Starting point: (0, 1); ending point: (0.4, 0.1). " title="FIGURE 12.31 Inbreeding depression reduces the fitness of offspring produced by matings between relatives. ">
            <a:extLst>
              <a:ext uri="{FF2B5EF4-FFF2-40B4-BE49-F238E27FC236}">
                <a16:creationId xmlns:a16="http://schemas.microsoft.com/office/drawing/2014/main" id="{4804AEB8-156B-4252-A375-169E33660DAB}"/>
              </a:ext>
            </a:extLst>
          </p:cNvPr>
          <p:cNvPicPr>
            <a:picLocks noChangeAspect="1"/>
          </p:cNvPicPr>
          <p:nvPr/>
        </p:nvPicPr>
        <p:blipFill>
          <a:blip r:embed="rId3"/>
          <a:stretch>
            <a:fillRect/>
          </a:stretch>
        </p:blipFill>
        <p:spPr>
          <a:xfrm>
            <a:off x="3119914" y="517812"/>
            <a:ext cx="5952172" cy="5822376"/>
          </a:xfrm>
          <a:prstGeom prst="rect">
            <a:avLst/>
          </a:prstGeom>
        </p:spPr>
      </p:pic>
    </p:spTree>
    <p:extLst>
      <p:ext uri="{BB962C8B-B14F-4D97-AF65-F5344CB8AC3E}">
        <p14:creationId xmlns:p14="http://schemas.microsoft.com/office/powerpoint/2010/main" val="2359476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 Sexual reproduction is </a:t>
            </a:r>
            <a:r>
              <a:rPr lang="en-US"/>
              <a:t>remarkably diverse  (3</a:t>
            </a:r>
            <a:r>
              <a:rPr lang="en-US" dirty="0"/>
              <a:t>)</a:t>
            </a:r>
          </a:p>
        </p:txBody>
      </p:sp>
      <p:pic>
        <p:nvPicPr>
          <p:cNvPr id="7" name="Picture 6" descr="A top view of a cactus with a flower at its top." title="FIGURE 12.1 Sexual reproduction is remarkably diverse. (3)">
            <a:extLst>
              <a:ext uri="{FF2B5EF4-FFF2-40B4-BE49-F238E27FC236}">
                <a16:creationId xmlns:a16="http://schemas.microsoft.com/office/drawing/2014/main" id="{3E8741F6-84B6-414F-B955-FD3425E5EC85}"/>
              </a:ext>
            </a:extLst>
          </p:cNvPr>
          <p:cNvPicPr>
            <a:picLocks noChangeAspect="1"/>
          </p:cNvPicPr>
          <p:nvPr/>
        </p:nvPicPr>
        <p:blipFill>
          <a:blip r:embed="rId3"/>
          <a:srcRect/>
          <a:stretch/>
        </p:blipFill>
        <p:spPr>
          <a:xfrm>
            <a:off x="3325208" y="692521"/>
            <a:ext cx="5541584" cy="5472958"/>
          </a:xfrm>
          <a:prstGeom prst="rect">
            <a:avLst/>
          </a:prstGeom>
        </p:spPr>
      </p:pic>
    </p:spTree>
    <p:extLst>
      <p:ext uri="{BB962C8B-B14F-4D97-AF65-F5344CB8AC3E}">
        <p14:creationId xmlns:p14="http://schemas.microsoft.com/office/powerpoint/2010/main" val="294777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12.1 Sexual reproduction is </a:t>
            </a:r>
            <a:r>
              <a:rPr lang="en-US"/>
              <a:t>remarkably diverse  (4</a:t>
            </a:r>
            <a:r>
              <a:rPr lang="en-US" dirty="0"/>
              <a:t>)</a:t>
            </a:r>
          </a:p>
        </p:txBody>
      </p:sp>
      <p:pic>
        <p:nvPicPr>
          <p:cNvPr id="7" name="Picture 6" descr="A microscopic view of E. coli bacteria is seen at a close view depicting three connected cells." title="FIGURE 12.1 Sexual reproduction is remarkably diverse. (4)">
            <a:extLst>
              <a:ext uri="{FF2B5EF4-FFF2-40B4-BE49-F238E27FC236}">
                <a16:creationId xmlns:a16="http://schemas.microsoft.com/office/drawing/2014/main" id="{D6E44CD9-9A86-4F56-A3E7-47D164841B66}"/>
              </a:ext>
            </a:extLst>
          </p:cNvPr>
          <p:cNvPicPr>
            <a:picLocks noChangeAspect="1"/>
          </p:cNvPicPr>
          <p:nvPr/>
        </p:nvPicPr>
        <p:blipFill>
          <a:blip r:embed="rId3"/>
          <a:srcRect/>
          <a:stretch/>
        </p:blipFill>
        <p:spPr>
          <a:xfrm>
            <a:off x="3438041" y="576556"/>
            <a:ext cx="5315919" cy="5704889"/>
          </a:xfrm>
          <a:prstGeom prst="rect">
            <a:avLst/>
          </a:prstGeom>
        </p:spPr>
      </p:pic>
    </p:spTree>
    <p:extLst>
      <p:ext uri="{BB962C8B-B14F-4D97-AF65-F5344CB8AC3E}">
        <p14:creationId xmlns:p14="http://schemas.microsoft.com/office/powerpoint/2010/main" val="208164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12.2 Many animals use sex pheromones to </a:t>
            </a:r>
            <a:r>
              <a:rPr lang="en-US"/>
              <a:t>attract mates</a:t>
            </a:r>
            <a:endParaRPr lang="en-US" dirty="0"/>
          </a:p>
        </p:txBody>
      </p:sp>
      <p:pic>
        <p:nvPicPr>
          <p:cNvPr id="5" name="Picture 4" descr="An image of a male orchid bee seated on an orchid flower and drinking the nectar from the flower." title="FIGURE 12.2 Many animals use sex pheromones to attract mates. ">
            <a:extLst>
              <a:ext uri="{FF2B5EF4-FFF2-40B4-BE49-F238E27FC236}">
                <a16:creationId xmlns:a16="http://schemas.microsoft.com/office/drawing/2014/main" id="{4903358A-32EC-4292-B7CC-2D0EB2119343}"/>
              </a:ext>
            </a:extLst>
          </p:cNvPr>
          <p:cNvPicPr>
            <a:picLocks noChangeAspect="1"/>
          </p:cNvPicPr>
          <p:nvPr/>
        </p:nvPicPr>
        <p:blipFill>
          <a:blip r:embed="rId3"/>
          <a:stretch>
            <a:fillRect/>
          </a:stretch>
        </p:blipFill>
        <p:spPr>
          <a:xfrm>
            <a:off x="2573328" y="677226"/>
            <a:ext cx="7045345" cy="5503549"/>
          </a:xfrm>
          <a:prstGeom prst="rect">
            <a:avLst/>
          </a:prstGeom>
        </p:spPr>
      </p:pic>
    </p:spTree>
    <p:extLst>
      <p:ext uri="{BB962C8B-B14F-4D97-AF65-F5344CB8AC3E}">
        <p14:creationId xmlns:p14="http://schemas.microsoft.com/office/powerpoint/2010/main" val="305884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FIGURE 12.3 Anglerfishes (suborder </a:t>
            </a:r>
            <a:r>
              <a:rPr lang="en-US" dirty="0" err="1"/>
              <a:t>Ceratioidei</a:t>
            </a:r>
            <a:r>
              <a:rPr lang="en-US" dirty="0"/>
              <a:t>) have extreme </a:t>
            </a:r>
            <a:r>
              <a:rPr lang="en-US"/>
              <a:t>sexual dimorphism</a:t>
            </a:r>
            <a:endParaRPr lang="en-US" dirty="0"/>
          </a:p>
        </p:txBody>
      </p:sp>
      <p:pic>
        <p:nvPicPr>
          <p:cNvPr id="5" name="Picture 4" descr=" An image of a huge, female anglerfish with a tiny, male anglerfish attached to her backside near her tail." title="FIGURE 12.3 Anglerfishes (suborder Ceratioidei) have extreme sexual dimorphism. ">
            <a:extLst>
              <a:ext uri="{FF2B5EF4-FFF2-40B4-BE49-F238E27FC236}">
                <a16:creationId xmlns:a16="http://schemas.microsoft.com/office/drawing/2014/main" id="{3C0B2948-E721-4E9E-9518-A84CD66DAB52}"/>
              </a:ext>
            </a:extLst>
          </p:cNvPr>
          <p:cNvPicPr>
            <a:picLocks noChangeAspect="1"/>
          </p:cNvPicPr>
          <p:nvPr/>
        </p:nvPicPr>
        <p:blipFill>
          <a:blip r:embed="rId3"/>
          <a:stretch>
            <a:fillRect/>
          </a:stretch>
        </p:blipFill>
        <p:spPr>
          <a:xfrm>
            <a:off x="1636450" y="615280"/>
            <a:ext cx="8919100" cy="5627441"/>
          </a:xfrm>
          <a:prstGeom prst="rect">
            <a:avLst/>
          </a:prstGeom>
        </p:spPr>
      </p:pic>
    </p:spTree>
    <p:extLst>
      <p:ext uri="{BB962C8B-B14F-4D97-AF65-F5344CB8AC3E}">
        <p14:creationId xmlns:p14="http://schemas.microsoft.com/office/powerpoint/2010/main" val="2745160314"/>
      </p:ext>
    </p:extLst>
  </p:cSld>
  <p:clrMapOvr>
    <a:masterClrMapping/>
  </p:clrMapOvr>
</p:sld>
</file>

<file path=ppt/theme/theme1.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P US HE Widescreen Template 3.0 (TH).pptx" id="{F2E09951-9F62-46AC-ADB5-6800DB9C73A8}" vid="{7309D0D7-CE15-4349-8FBC-20083FC55B9B}"/>
    </a:ext>
  </a:extLst>
</a:theme>
</file>

<file path=ppt/theme/theme2.xml><?xml version="1.0" encoding="utf-8"?>
<a:theme xmlns:a="http://schemas.openxmlformats.org/drawingml/2006/main" name="1_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P US HE Widescreen Template 3.0 (TH).pptx" id="{F2E09951-9F62-46AC-ADB5-6800DB9C73A8}" vid="{7309D0D7-CE15-4349-8FBC-20083FC55B9B}"/>
    </a:ext>
  </a:extLst>
</a:theme>
</file>

<file path=ppt/theme/theme3.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P US HE Widescreen Template 3.0 (TH).pptx" id="{F2E09951-9F62-46AC-ADB5-6800DB9C73A8}" vid="{B3C02E53-441A-4B4C-8A79-43D4B20A18F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13" ma:contentTypeDescription="Create a new document." ma:contentTypeScope="" ma:versionID="9b8825675e62d57985c81b74d5b14a7f">
  <xsd:schema xmlns:xsd="http://www.w3.org/2001/XMLSchema" xmlns:xs="http://www.w3.org/2001/XMLSchema" xmlns:p="http://schemas.microsoft.com/office/2006/metadata/properties" xmlns:ns3="fd39d560-5c7d-4158-98a0-f420f8fdebce" xmlns:ns4="a6c716b4-9090-4de7-aadc-2aa5f812ad24" targetNamespace="http://schemas.microsoft.com/office/2006/metadata/properties" ma:root="true" ma:fieldsID="bdbc9fd47a72f6438c4442bb9222e145" ns3:_="" ns4:_="">
    <xsd:import namespace="fd39d560-5c7d-4158-98a0-f420f8fdebce"/>
    <xsd:import namespace="a6c716b4-9090-4de7-aadc-2aa5f812a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716b4-9090-4de7-aadc-2aa5f812ad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56919D-3723-464B-9967-427A087CBD61}">
  <ds:schemaRefs>
    <ds:schemaRef ds:uri="http://purl.org/dc/terms/"/>
    <ds:schemaRef ds:uri="http://schemas.openxmlformats.org/package/2006/metadata/core-properties"/>
    <ds:schemaRef ds:uri="a6c716b4-9090-4de7-aadc-2aa5f812ad24"/>
    <ds:schemaRef ds:uri="http://schemas.microsoft.com/office/2006/documentManagement/types"/>
    <ds:schemaRef ds:uri="http://schemas.microsoft.com/office/infopath/2007/PartnerControls"/>
    <ds:schemaRef ds:uri="http://purl.org/dc/elements/1.1/"/>
    <ds:schemaRef ds:uri="http://schemas.microsoft.com/office/2006/metadata/properties"/>
    <ds:schemaRef ds:uri="fd39d560-5c7d-4158-98a0-f420f8fdebce"/>
    <ds:schemaRef ds:uri="http://www.w3.org/XML/1998/namespace"/>
    <ds:schemaRef ds:uri="http://purl.org/dc/dcmitype/"/>
  </ds:schemaRefs>
</ds:datastoreItem>
</file>

<file path=customXml/itemProps2.xml><?xml version="1.0" encoding="utf-8"?>
<ds:datastoreItem xmlns:ds="http://schemas.openxmlformats.org/officeDocument/2006/customXml" ds:itemID="{7E307B2A-FA70-43CE-A010-B3D8154DE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a6c716b4-9090-4de7-aadc-2aa5f812a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57C1AB-C2BF-4446-AECB-681D578552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OUP US HE Widescreen Template 3.0 (TH)</Template>
  <TotalTime>452</TotalTime>
  <Words>3961</Words>
  <Application>Microsoft Office PowerPoint</Application>
  <PresentationFormat>Widescreen</PresentationFormat>
  <Paragraphs>154</Paragraphs>
  <Slides>51</Slides>
  <Notes>51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Arial</vt:lpstr>
      <vt:lpstr>Barlow-Bold</vt:lpstr>
      <vt:lpstr>Barlow-Italic</vt:lpstr>
      <vt:lpstr>Barlow-Regular</vt:lpstr>
      <vt:lpstr>Barlow-SemiBold</vt:lpstr>
      <vt:lpstr>Barlow-SemiBoldItalic</vt:lpstr>
      <vt:lpstr>Calibri</vt:lpstr>
      <vt:lpstr>Text Content Templates</vt:lpstr>
      <vt:lpstr>1_Text Content Templates</vt:lpstr>
      <vt:lpstr>Figure-Only Templates</vt:lpstr>
      <vt:lpstr>EVOLUTION Fifth Edition</vt:lpstr>
      <vt:lpstr>Chapter 12 Opener</vt:lpstr>
      <vt:lpstr>FIGURE 12.1 Sexual reproduction is remarkably diverse </vt:lpstr>
      <vt:lpstr>FIGURE 12.1 Sexual reproduction is remarkably diverse  (1)</vt:lpstr>
      <vt:lpstr>FIGURE 12.1 Sexual reproduction is remarkably diverse  (2)</vt:lpstr>
      <vt:lpstr>FIGURE 12.1 Sexual reproduction is remarkably diverse  (3)</vt:lpstr>
      <vt:lpstr>FIGURE 12.1 Sexual reproduction is remarkably diverse  (4)</vt:lpstr>
      <vt:lpstr>FIGURE 12.2 Many animals use sex pheromones to attract mates</vt:lpstr>
      <vt:lpstr>FIGURE 12.3 Anglerfishes (suborder Ceratioidei) have extreme sexual dimorphism</vt:lpstr>
      <vt:lpstr>FIGURE 12.4 An experimental test of Darwin’s hypothesis that secondary sexual traits increase mating success</vt:lpstr>
      <vt:lpstr>FIGURE 12.5 Calls of the male túngara frog (Physalaemus pustulosus) attract females for mating, but they also attract bat predators</vt:lpstr>
      <vt:lpstr>FIGURE 12.6 Selection favors mating displays that maximize a male’s lifetime fitness, which is a compromise between the optimum for survival and the optimum for mating success</vt:lpstr>
      <vt:lpstr>FIGURE 12.7 The fossil ostracods from between 100 and 66 Ma show that species that were most sexually dimorphic had high extinction rates</vt:lpstr>
      <vt:lpstr>FIGURE 12.8 Sex role reversal</vt:lpstr>
      <vt:lpstr>FIGURE 12.8 Sex role reversal  (1)</vt:lpstr>
      <vt:lpstr>FIGURE 12.8 Sex role reversal  (2)</vt:lpstr>
      <vt:lpstr>FIGURE 12.9 Males of many animals have evolved weapons that they use to fight with for reproductive access to females</vt:lpstr>
      <vt:lpstr>FIGURE 12.9 Males of many animals have evolved weapons that they use to fight with for reproductive access to females  (1)</vt:lpstr>
      <vt:lpstr>FIGURE 12.9 Males of many animals have evolved weapons that they use to fight with for reproductive access to females  (2)</vt:lpstr>
      <vt:lpstr>FIGURE 12.10 Isopods (Paracerceis sculpta) have three male morphs that use different behaviors to mate with females</vt:lpstr>
      <vt:lpstr>FIGURE 12.11 A male damselfly removes the sperm of a female’s previous mates before depositing his own</vt:lpstr>
      <vt:lpstr>FIGURE 12.11 A male damselfly removes the sperm of a female’s previous mates before depositing his own  (1)</vt:lpstr>
      <vt:lpstr>FIGURE 12.11 A male damselfly removes the sperm of a female’s previous mates before depositing his own  (2)</vt:lpstr>
      <vt:lpstr>FIGURE 12.12 This male lion has just killed a cub</vt:lpstr>
      <vt:lpstr>FIGURE 12.13 Males of some species provide direct benefits to females</vt:lpstr>
      <vt:lpstr>FIGURE 12.14 Males of the greater sage grouse perform mating displays together on a lek</vt:lpstr>
      <vt:lpstr>FIGURE 12.15 A male Wilson’s bird-of-paradise (Cicinnurus respublica) displays to a female</vt:lpstr>
      <vt:lpstr>FIGURE 12.16 A female mating preference in splitfin fishes (family Goodeidae) originally evolved to attract both sexes toward prey</vt:lpstr>
      <vt:lpstr>FIGURE 12.17 Experimental evidence for the good genes mechanism</vt:lpstr>
      <vt:lpstr>FIGURE 12.18 Animals have diverse mechanisms that determine an individual’s sex</vt:lpstr>
      <vt:lpstr>FIGURE 12.19 Selection usually favors a sex ratio with nearly equal numbers of males and females</vt:lpstr>
      <vt:lpstr>FIGURE 12.20 The fig wasp Tetrapus costaricensis is highly sexually dimorphic</vt:lpstr>
      <vt:lpstr>FIGURE 12.21 The sex ratio among the offspring of fig wasps agrees well with the prediction of a mathematical model</vt:lpstr>
      <vt:lpstr>FIGURE 12.22 Parthenogenesis (asexual reproduction) is very rare among animals and plants</vt:lpstr>
      <vt:lpstr>FIGURE 12.22 Parthenogenesis (asexual reproduction) is very rare among animals and plants  (1)</vt:lpstr>
      <vt:lpstr>FIGURE 12.22 Parthenogenesis (asexual reproduction) is very rare among animals and plants  (2)</vt:lpstr>
      <vt:lpstr>FIGURE 12.22 Parthenogenesis (asexual reproduction) is very rare among animals and plants  (3)</vt:lpstr>
      <vt:lpstr>FIGURE 12.23 The biggest evolutionary disadvantage of sexual reproduction is the twofold cost of males</vt:lpstr>
      <vt:lpstr>FIGURE 12.23 The biggest evolutionary disadvantage of sexual reproduction is the twofold cost of males  (1)</vt:lpstr>
      <vt:lpstr>FIGURE 12.23 The biggest evolutionary disadvantage of sexual reproduction is the twofold cost of males  (2)</vt:lpstr>
      <vt:lpstr>FIGURE 12.24 Attacks by parasites give an evolutionary advantage to sexual reproduction in the New Zealand mud snail (Potamopyrgus antipodarum), as predicted by the Red Queen hypothesis</vt:lpstr>
      <vt:lpstr>FIGURE 12.25 When populations of a rotifer (Brachionus calyciflorus) adapted to new environments, sexual reproduction became much more common</vt:lpstr>
      <vt:lpstr>FIGURE 12.26 Recombination lets sexual populations escape clonal interference and adapt more quickly than asexual populations without recombination</vt:lpstr>
      <vt:lpstr>FIGURE 12.27 Experiments with yeast (Saccharomyces cerevisiae) show that recombination prevents deleterious mutations from becoming fixed by evolutionary traction</vt:lpstr>
      <vt:lpstr>FIGURE 12.27 Experiments with yeast (Saccharomyces cerevisiae) show that recombination prevents deleterious mutations from becoming fixed by evolutionary traction  (1)</vt:lpstr>
      <vt:lpstr>FIGURE 12.27 Experiments with yeast (Saccharomyces cerevisiae) show that recombination prevents deleterious mutations from becoming fixed by evolutionary traction  (2)</vt:lpstr>
      <vt:lpstr>FIGURE 12.27 Experiments with yeast (Saccharomyces cerevisiae) show that recombination prevents deleterious mutations from becoming fixed by evolutionary traction  (3)</vt:lpstr>
      <vt:lpstr>FIGURE 12.28 Rates of adaptation in Drosophila melanogaster are highest in parts of the genome that have high recombination rates</vt:lpstr>
      <vt:lpstr>FIGURE 12.29 The human sex chromosomes, as seen in a scanning electron micrograph</vt:lpstr>
      <vt:lpstr>FIGURE 12.30 Self-incompatibility in flowering plants prevents fertilization of ovules by pollen from the same plant</vt:lpstr>
      <vt:lpstr>FIGURE 12.31 Inbreeding depression reduces the fitness of offspring produced by matings between relatives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Interplay: The Process of Interpersonal Communication</dc:title>
  <dc:creator>Madhan</dc:creator>
  <cp:lastModifiedBy>Suzanne Carter</cp:lastModifiedBy>
  <cp:revision>173</cp:revision>
  <dcterms:created xsi:type="dcterms:W3CDTF">2021-08-06T07:29:57Z</dcterms:created>
  <dcterms:modified xsi:type="dcterms:W3CDTF">2022-07-12T20:22:58Z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