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  <p:sldMasterId id="2147483679" r:id="rId6"/>
  </p:sldMasterIdLst>
  <p:notesMasterIdLst>
    <p:notesMasterId r:id="rId65"/>
  </p:notesMasterIdLst>
  <p:handoutMasterIdLst>
    <p:handoutMasterId r:id="rId66"/>
  </p:handoutMasterIdLst>
  <p:sldIdLst>
    <p:sldId id="337" r:id="rId7"/>
    <p:sldId id="382" r:id="rId8"/>
    <p:sldId id="274" r:id="rId9"/>
    <p:sldId id="381" r:id="rId10"/>
    <p:sldId id="271" r:id="rId11"/>
    <p:sldId id="341" r:id="rId12"/>
    <p:sldId id="296" r:id="rId13"/>
    <p:sldId id="297" r:id="rId14"/>
    <p:sldId id="302" r:id="rId15"/>
    <p:sldId id="342" r:id="rId16"/>
    <p:sldId id="343" r:id="rId17"/>
    <p:sldId id="298" r:id="rId18"/>
    <p:sldId id="338" r:id="rId19"/>
    <p:sldId id="344" r:id="rId20"/>
    <p:sldId id="339" r:id="rId21"/>
    <p:sldId id="346" r:id="rId22"/>
    <p:sldId id="347" r:id="rId23"/>
    <p:sldId id="345" r:id="rId24"/>
    <p:sldId id="340" r:id="rId25"/>
    <p:sldId id="348" r:id="rId26"/>
    <p:sldId id="299" r:id="rId27"/>
    <p:sldId id="300" r:id="rId28"/>
    <p:sldId id="349" r:id="rId29"/>
    <p:sldId id="350" r:id="rId30"/>
    <p:sldId id="352" r:id="rId31"/>
    <p:sldId id="351" r:id="rId32"/>
    <p:sldId id="353" r:id="rId33"/>
    <p:sldId id="355" r:id="rId34"/>
    <p:sldId id="354" r:id="rId35"/>
    <p:sldId id="356" r:id="rId36"/>
    <p:sldId id="357" r:id="rId37"/>
    <p:sldId id="358" r:id="rId38"/>
    <p:sldId id="360" r:id="rId39"/>
    <p:sldId id="266" r:id="rId40"/>
    <p:sldId id="359" r:id="rId41"/>
    <p:sldId id="306" r:id="rId42"/>
    <p:sldId id="307" r:id="rId43"/>
    <p:sldId id="308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35" r:id="rId53"/>
    <p:sldId id="370" r:id="rId54"/>
    <p:sldId id="371" r:id="rId55"/>
    <p:sldId id="372" r:id="rId56"/>
    <p:sldId id="374" r:id="rId57"/>
    <p:sldId id="375" r:id="rId58"/>
    <p:sldId id="377" r:id="rId59"/>
    <p:sldId id="376" r:id="rId60"/>
    <p:sldId id="373" r:id="rId61"/>
    <p:sldId id="378" r:id="rId62"/>
    <p:sldId id="379" r:id="rId63"/>
    <p:sldId id="380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pson, Lauren" initials="TL" lastIdx="2" clrIdx="0">
    <p:extLst>
      <p:ext uri="{19B8F6BF-5375-455C-9EA6-DF929625EA0E}">
        <p15:presenceInfo xmlns:p15="http://schemas.microsoft.com/office/powerpoint/2012/main" userId="S::Julia.Thompson@oup.com::dc5632fe-58df-45c2-ba21-a9202b2bf8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CC577-FA9E-4218-A698-0A9204D7CADD}" v="52" dt="2022-06-27T20:18:26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5226" autoAdjust="0"/>
  </p:normalViewPr>
  <p:slideViewPr>
    <p:cSldViewPr snapToGrid="0" snapToObjects="1">
      <p:cViewPr varScale="1">
        <p:scale>
          <a:sx n="106" d="100"/>
          <a:sy n="106" d="100"/>
        </p:scale>
        <p:origin x="138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pson, Lauren" userId="dc5632fe-58df-45c2-ba21-a9202b2bf8c1" providerId="ADAL" clId="{0A7CC577-FA9E-4218-A698-0A9204D7CADD}"/>
    <pc:docChg chg="undo custSel addSld delSld modSld sldOrd">
      <pc:chgData name="Thompson, Lauren" userId="dc5632fe-58df-45c2-ba21-a9202b2bf8c1" providerId="ADAL" clId="{0A7CC577-FA9E-4218-A698-0A9204D7CADD}" dt="2022-06-16T12:57:22.535" v="369" actId="1592"/>
      <pc:docMkLst>
        <pc:docMk/>
      </pc:docMkLst>
      <pc:sldChg chg="modSp mod">
        <pc:chgData name="Thompson, Lauren" userId="dc5632fe-58df-45c2-ba21-a9202b2bf8c1" providerId="ADAL" clId="{0A7CC577-FA9E-4218-A698-0A9204D7CADD}" dt="2022-06-15T20:11:49.941" v="201" actId="27636"/>
        <pc:sldMkLst>
          <pc:docMk/>
          <pc:sldMk cId="1460686451" sldId="274"/>
        </pc:sldMkLst>
        <pc:spChg chg="mod">
          <ac:chgData name="Thompson, Lauren" userId="dc5632fe-58df-45c2-ba21-a9202b2bf8c1" providerId="ADAL" clId="{0A7CC577-FA9E-4218-A698-0A9204D7CADD}" dt="2022-06-15T20:10:54.453" v="31" actId="20577"/>
          <ac:spMkLst>
            <pc:docMk/>
            <pc:sldMk cId="1460686451" sldId="274"/>
            <ac:spMk id="2" creationId="{00000000-0000-0000-0000-000000000000}"/>
          </ac:spMkLst>
        </pc:spChg>
        <pc:spChg chg="mod">
          <ac:chgData name="Thompson, Lauren" userId="dc5632fe-58df-45c2-ba21-a9202b2bf8c1" providerId="ADAL" clId="{0A7CC577-FA9E-4218-A698-0A9204D7CADD}" dt="2022-06-15T20:11:49.941" v="201" actId="27636"/>
          <ac:spMkLst>
            <pc:docMk/>
            <pc:sldMk cId="1460686451" sldId="274"/>
            <ac:spMk id="3" creationId="{00000000-0000-0000-0000-000000000000}"/>
          </ac:spMkLst>
        </pc:spChg>
      </pc:sldChg>
      <pc:sldChg chg="modSp del">
        <pc:chgData name="Thompson, Lauren" userId="dc5632fe-58df-45c2-ba21-a9202b2bf8c1" providerId="ADAL" clId="{0A7CC577-FA9E-4218-A698-0A9204D7CADD}" dt="2022-06-15T20:06:21.362" v="2" actId="47"/>
        <pc:sldMkLst>
          <pc:docMk/>
          <pc:sldMk cId="1971971997" sldId="293"/>
        </pc:sldMkLst>
        <pc:picChg chg="mod">
          <ac:chgData name="Thompson, Lauren" userId="dc5632fe-58df-45c2-ba21-a9202b2bf8c1" providerId="ADAL" clId="{0A7CC577-FA9E-4218-A698-0A9204D7CADD}" dt="2022-06-15T20:06:01.054" v="0" actId="14826"/>
          <ac:picMkLst>
            <pc:docMk/>
            <pc:sldMk cId="1971971997" sldId="293"/>
            <ac:picMk id="1029" creationId="{00000000-0000-0000-0000-000000000000}"/>
          </ac:picMkLst>
        </pc:picChg>
      </pc:sldChg>
      <pc:sldChg chg="delSp modSp del mod">
        <pc:chgData name="Thompson, Lauren" userId="dc5632fe-58df-45c2-ba21-a9202b2bf8c1" providerId="ADAL" clId="{0A7CC577-FA9E-4218-A698-0A9204D7CADD}" dt="2022-06-16T12:57:05.454" v="367" actId="47"/>
        <pc:sldMkLst>
          <pc:docMk/>
          <pc:sldMk cId="3686973877" sldId="295"/>
        </pc:sldMkLst>
        <pc:spChg chg="mod">
          <ac:chgData name="Thompson, Lauren" userId="dc5632fe-58df-45c2-ba21-a9202b2bf8c1" providerId="ADAL" clId="{0A7CC577-FA9E-4218-A698-0A9204D7CADD}" dt="2022-06-15T20:07:06.515" v="5" actId="255"/>
          <ac:spMkLst>
            <pc:docMk/>
            <pc:sldMk cId="3686973877" sldId="295"/>
            <ac:spMk id="6" creationId="{810CCEEA-207B-4571-B12B-5C61B4F6E316}"/>
          </ac:spMkLst>
        </pc:spChg>
        <pc:spChg chg="del">
          <ac:chgData name="Thompson, Lauren" userId="dc5632fe-58df-45c2-ba21-a9202b2bf8c1" providerId="ADAL" clId="{0A7CC577-FA9E-4218-A698-0A9204D7CADD}" dt="2022-06-15T20:06:47.068" v="3" actId="478"/>
          <ac:spMkLst>
            <pc:docMk/>
            <pc:sldMk cId="3686973877" sldId="295"/>
            <ac:spMk id="7" creationId="{57F222F2-7952-4DC4-AE8B-5C9673DB5F93}"/>
          </ac:spMkLst>
        </pc:spChg>
        <pc:spChg chg="del">
          <ac:chgData name="Thompson, Lauren" userId="dc5632fe-58df-45c2-ba21-a9202b2bf8c1" providerId="ADAL" clId="{0A7CC577-FA9E-4218-A698-0A9204D7CADD}" dt="2022-06-15T20:06:51.860" v="4" actId="478"/>
          <ac:spMkLst>
            <pc:docMk/>
            <pc:sldMk cId="3686973877" sldId="295"/>
            <ac:spMk id="9" creationId="{B1BE04E7-4440-4CDB-89FB-B69C81991AFD}"/>
          </ac:spMkLst>
        </pc:spChg>
      </pc:sldChg>
      <pc:sldChg chg="modSp mod">
        <pc:chgData name="Thompson, Lauren" userId="dc5632fe-58df-45c2-ba21-a9202b2bf8c1" providerId="ADAL" clId="{0A7CC577-FA9E-4218-A698-0A9204D7CADD}" dt="2022-06-15T20:17:39.778" v="221" actId="20577"/>
        <pc:sldMkLst>
          <pc:docMk/>
          <pc:sldMk cId="880543133" sldId="300"/>
        </pc:sldMkLst>
        <pc:spChg chg="mod">
          <ac:chgData name="Thompson, Lauren" userId="dc5632fe-58df-45c2-ba21-a9202b2bf8c1" providerId="ADAL" clId="{0A7CC577-FA9E-4218-A698-0A9204D7CADD}" dt="2022-06-15T20:17:39.778" v="221" actId="20577"/>
          <ac:spMkLst>
            <pc:docMk/>
            <pc:sldMk cId="880543133" sldId="300"/>
            <ac:spMk id="3" creationId="{00000000-0000-0000-0000-000000000000}"/>
          </ac:spMkLst>
        </pc:spChg>
      </pc:sldChg>
      <pc:sldChg chg="add">
        <pc:chgData name="Thompson, Lauren" userId="dc5632fe-58df-45c2-ba21-a9202b2bf8c1" providerId="ADAL" clId="{0A7CC577-FA9E-4218-A698-0A9204D7CADD}" dt="2022-06-15T20:06:19.047" v="1"/>
        <pc:sldMkLst>
          <pc:docMk/>
          <pc:sldMk cId="1729550093" sldId="337"/>
        </pc:sldMkLst>
      </pc:sldChg>
      <pc:sldChg chg="modSp mod">
        <pc:chgData name="Thompson, Lauren" userId="dc5632fe-58df-45c2-ba21-a9202b2bf8c1" providerId="ADAL" clId="{0A7CC577-FA9E-4218-A698-0A9204D7CADD}" dt="2022-06-15T20:14:03.529" v="214" actId="114"/>
        <pc:sldMkLst>
          <pc:docMk/>
          <pc:sldMk cId="2810852379" sldId="342"/>
        </pc:sldMkLst>
        <pc:spChg chg="mod">
          <ac:chgData name="Thompson, Lauren" userId="dc5632fe-58df-45c2-ba21-a9202b2bf8c1" providerId="ADAL" clId="{0A7CC577-FA9E-4218-A698-0A9204D7CADD}" dt="2022-06-15T20:14:03.529" v="214" actId="114"/>
          <ac:spMkLst>
            <pc:docMk/>
            <pc:sldMk cId="2810852379" sldId="342"/>
            <ac:spMk id="3" creationId="{00000000-0000-0000-0000-000000000000}"/>
          </ac:spMkLst>
        </pc:spChg>
      </pc:sldChg>
      <pc:sldChg chg="modSp">
        <pc:chgData name="Thompson, Lauren" userId="dc5632fe-58df-45c2-ba21-a9202b2bf8c1" providerId="ADAL" clId="{0A7CC577-FA9E-4218-A698-0A9204D7CADD}" dt="2022-06-15T20:48:24.053" v="326" actId="20577"/>
        <pc:sldMkLst>
          <pc:docMk/>
          <pc:sldMk cId="2052184402" sldId="350"/>
        </pc:sldMkLst>
        <pc:spChg chg="mod">
          <ac:chgData name="Thompson, Lauren" userId="dc5632fe-58df-45c2-ba21-a9202b2bf8c1" providerId="ADAL" clId="{0A7CC577-FA9E-4218-A698-0A9204D7CADD}" dt="2022-06-15T20:48:24.053" v="326" actId="20577"/>
          <ac:spMkLst>
            <pc:docMk/>
            <pc:sldMk cId="2052184402" sldId="350"/>
            <ac:spMk id="2" creationId="{00000000-0000-0000-0000-000000000000}"/>
          </ac:spMkLst>
        </pc:spChg>
      </pc:sldChg>
      <pc:sldChg chg="modSp">
        <pc:chgData name="Thompson, Lauren" userId="dc5632fe-58df-45c2-ba21-a9202b2bf8c1" providerId="ADAL" clId="{0A7CC577-FA9E-4218-A698-0A9204D7CADD}" dt="2022-06-15T20:48:29.802" v="335" actId="20577"/>
        <pc:sldMkLst>
          <pc:docMk/>
          <pc:sldMk cId="4279682443" sldId="352"/>
        </pc:sldMkLst>
        <pc:spChg chg="mod">
          <ac:chgData name="Thompson, Lauren" userId="dc5632fe-58df-45c2-ba21-a9202b2bf8c1" providerId="ADAL" clId="{0A7CC577-FA9E-4218-A698-0A9204D7CADD}" dt="2022-06-15T20:48:29.802" v="335" actId="20577"/>
          <ac:spMkLst>
            <pc:docMk/>
            <pc:sldMk cId="4279682443" sldId="352"/>
            <ac:spMk id="2" creationId="{00000000-0000-0000-0000-000000000000}"/>
          </ac:spMkLst>
        </pc:spChg>
      </pc:sldChg>
      <pc:sldChg chg="modSp">
        <pc:chgData name="Thompson, Lauren" userId="dc5632fe-58df-45c2-ba21-a9202b2bf8c1" providerId="ADAL" clId="{0A7CC577-FA9E-4218-A698-0A9204D7CADD}" dt="2022-06-15T20:48:57.784" v="344" actId="20577"/>
        <pc:sldMkLst>
          <pc:docMk/>
          <pc:sldMk cId="1161404857" sldId="353"/>
        </pc:sldMkLst>
        <pc:spChg chg="mod">
          <ac:chgData name="Thompson, Lauren" userId="dc5632fe-58df-45c2-ba21-a9202b2bf8c1" providerId="ADAL" clId="{0A7CC577-FA9E-4218-A698-0A9204D7CADD}" dt="2022-06-15T20:48:57.784" v="344" actId="20577"/>
          <ac:spMkLst>
            <pc:docMk/>
            <pc:sldMk cId="1161404857" sldId="353"/>
            <ac:spMk id="2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19:38.456" v="224" actId="20577"/>
        <pc:sldMkLst>
          <pc:docMk/>
          <pc:sldMk cId="3865992691" sldId="354"/>
        </pc:sldMkLst>
        <pc:spChg chg="mod">
          <ac:chgData name="Thompson, Lauren" userId="dc5632fe-58df-45c2-ba21-a9202b2bf8c1" providerId="ADAL" clId="{0A7CC577-FA9E-4218-A698-0A9204D7CADD}" dt="2022-06-15T20:19:38.456" v="224" actId="20577"/>
          <ac:spMkLst>
            <pc:docMk/>
            <pc:sldMk cId="3865992691" sldId="354"/>
            <ac:spMk id="2" creationId="{00000000-0000-0000-0000-000000000000}"/>
          </ac:spMkLst>
        </pc:spChg>
      </pc:sldChg>
      <pc:sldChg chg="modSp">
        <pc:chgData name="Thompson, Lauren" userId="dc5632fe-58df-45c2-ba21-a9202b2bf8c1" providerId="ADAL" clId="{0A7CC577-FA9E-4218-A698-0A9204D7CADD}" dt="2022-06-15T20:49:03.406" v="353" actId="20577"/>
        <pc:sldMkLst>
          <pc:docMk/>
          <pc:sldMk cId="3046674985" sldId="355"/>
        </pc:sldMkLst>
        <pc:spChg chg="mod">
          <ac:chgData name="Thompson, Lauren" userId="dc5632fe-58df-45c2-ba21-a9202b2bf8c1" providerId="ADAL" clId="{0A7CC577-FA9E-4218-A698-0A9204D7CADD}" dt="2022-06-15T20:49:03.406" v="353" actId="20577"/>
          <ac:spMkLst>
            <pc:docMk/>
            <pc:sldMk cId="3046674985" sldId="355"/>
            <ac:spMk id="2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19:52.313" v="228" actId="20577"/>
        <pc:sldMkLst>
          <pc:docMk/>
          <pc:sldMk cId="703828746" sldId="356"/>
        </pc:sldMkLst>
        <pc:spChg chg="mod">
          <ac:chgData name="Thompson, Lauren" userId="dc5632fe-58df-45c2-ba21-a9202b2bf8c1" providerId="ADAL" clId="{0A7CC577-FA9E-4218-A698-0A9204D7CADD}" dt="2022-06-15T20:19:52.313" v="228" actId="20577"/>
          <ac:spMkLst>
            <pc:docMk/>
            <pc:sldMk cId="703828746" sldId="356"/>
            <ac:spMk id="2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30:34.297" v="229" actId="114"/>
        <pc:sldMkLst>
          <pc:docMk/>
          <pc:sldMk cId="3857554089" sldId="363"/>
        </pc:sldMkLst>
        <pc:spChg chg="mod">
          <ac:chgData name="Thompson, Lauren" userId="dc5632fe-58df-45c2-ba21-a9202b2bf8c1" providerId="ADAL" clId="{0A7CC577-FA9E-4218-A698-0A9204D7CADD}" dt="2022-06-15T20:30:34.297" v="229" actId="114"/>
          <ac:spMkLst>
            <pc:docMk/>
            <pc:sldMk cId="3857554089" sldId="363"/>
            <ac:spMk id="3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32:49.703" v="230" actId="20577"/>
        <pc:sldMkLst>
          <pc:docMk/>
          <pc:sldMk cId="2535713031" sldId="366"/>
        </pc:sldMkLst>
        <pc:spChg chg="mod">
          <ac:chgData name="Thompson, Lauren" userId="dc5632fe-58df-45c2-ba21-a9202b2bf8c1" providerId="ADAL" clId="{0A7CC577-FA9E-4218-A698-0A9204D7CADD}" dt="2022-06-15T20:32:49.703" v="230" actId="20577"/>
          <ac:spMkLst>
            <pc:docMk/>
            <pc:sldMk cId="2535713031" sldId="366"/>
            <ac:spMk id="3" creationId="{00000000-0000-0000-0000-000000000000}"/>
          </ac:spMkLst>
        </pc:spChg>
      </pc:sldChg>
      <pc:sldChg chg="modSp mod addCm delCm modCm">
        <pc:chgData name="Thompson, Lauren" userId="dc5632fe-58df-45c2-ba21-a9202b2bf8c1" providerId="ADAL" clId="{0A7CC577-FA9E-4218-A698-0A9204D7CADD}" dt="2022-06-16T12:57:22.535" v="369" actId="1592"/>
        <pc:sldMkLst>
          <pc:docMk/>
          <pc:sldMk cId="1514781464" sldId="369"/>
        </pc:sldMkLst>
        <pc:spChg chg="mod">
          <ac:chgData name="Thompson, Lauren" userId="dc5632fe-58df-45c2-ba21-a9202b2bf8c1" providerId="ADAL" clId="{0A7CC577-FA9E-4218-A698-0A9204D7CADD}" dt="2022-06-15T20:40:11.751" v="238" actId="27636"/>
          <ac:spMkLst>
            <pc:docMk/>
            <pc:sldMk cId="1514781464" sldId="369"/>
            <ac:spMk id="2" creationId="{00000000-0000-0000-0000-000000000000}"/>
          </ac:spMkLst>
        </pc:spChg>
        <pc:picChg chg="mod">
          <ac:chgData name="Thompson, Lauren" userId="dc5632fe-58df-45c2-ba21-a9202b2bf8c1" providerId="ADAL" clId="{0A7CC577-FA9E-4218-A698-0A9204D7CADD}" dt="2022-06-15T20:39:54.449" v="236" actId="1076"/>
          <ac:picMkLst>
            <pc:docMk/>
            <pc:sldMk cId="1514781464" sldId="369"/>
            <ac:picMk id="4" creationId="{7CA37FBD-7A44-4206-937F-D64E93A8B5FB}"/>
          </ac:picMkLst>
        </pc:picChg>
      </pc:sldChg>
      <pc:sldChg chg="modSp mod">
        <pc:chgData name="Thompson, Lauren" userId="dc5632fe-58df-45c2-ba21-a9202b2bf8c1" providerId="ADAL" clId="{0A7CC577-FA9E-4218-A698-0A9204D7CADD}" dt="2022-06-15T20:47:26.467" v="290" actId="20577"/>
        <pc:sldMkLst>
          <pc:docMk/>
          <pc:sldMk cId="590600170" sldId="373"/>
        </pc:sldMkLst>
        <pc:spChg chg="mod">
          <ac:chgData name="Thompson, Lauren" userId="dc5632fe-58df-45c2-ba21-a9202b2bf8c1" providerId="ADAL" clId="{0A7CC577-FA9E-4218-A698-0A9204D7CADD}" dt="2022-06-15T20:47:26.467" v="290" actId="20577"/>
          <ac:spMkLst>
            <pc:docMk/>
            <pc:sldMk cId="590600170" sldId="373"/>
            <ac:spMk id="2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47:02.107" v="250" actId="20577"/>
        <pc:sldMkLst>
          <pc:docMk/>
          <pc:sldMk cId="651517470" sldId="374"/>
        </pc:sldMkLst>
        <pc:spChg chg="mod">
          <ac:chgData name="Thompson, Lauren" userId="dc5632fe-58df-45c2-ba21-a9202b2bf8c1" providerId="ADAL" clId="{0A7CC577-FA9E-4218-A698-0A9204D7CADD}" dt="2022-06-15T20:47:02.107" v="250" actId="20577"/>
          <ac:spMkLst>
            <pc:docMk/>
            <pc:sldMk cId="651517470" sldId="374"/>
            <ac:spMk id="2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47:09.018" v="261" actId="20577"/>
        <pc:sldMkLst>
          <pc:docMk/>
          <pc:sldMk cId="1273334103" sldId="375"/>
        </pc:sldMkLst>
        <pc:spChg chg="mod">
          <ac:chgData name="Thompson, Lauren" userId="dc5632fe-58df-45c2-ba21-a9202b2bf8c1" providerId="ADAL" clId="{0A7CC577-FA9E-4218-A698-0A9204D7CADD}" dt="2022-06-15T20:47:09.018" v="261" actId="20577"/>
          <ac:spMkLst>
            <pc:docMk/>
            <pc:sldMk cId="1273334103" sldId="375"/>
            <ac:spMk id="2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47:21.067" v="281" actId="20577"/>
        <pc:sldMkLst>
          <pc:docMk/>
          <pc:sldMk cId="2443674862" sldId="376"/>
        </pc:sldMkLst>
        <pc:spChg chg="mod">
          <ac:chgData name="Thompson, Lauren" userId="dc5632fe-58df-45c2-ba21-a9202b2bf8c1" providerId="ADAL" clId="{0A7CC577-FA9E-4218-A698-0A9204D7CADD}" dt="2022-06-15T20:47:21.067" v="281" actId="20577"/>
          <ac:spMkLst>
            <pc:docMk/>
            <pc:sldMk cId="2443674862" sldId="376"/>
            <ac:spMk id="2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47:14.226" v="270" actId="20577"/>
        <pc:sldMkLst>
          <pc:docMk/>
          <pc:sldMk cId="4250913389" sldId="377"/>
        </pc:sldMkLst>
        <pc:spChg chg="mod">
          <ac:chgData name="Thompson, Lauren" userId="dc5632fe-58df-45c2-ba21-a9202b2bf8c1" providerId="ADAL" clId="{0A7CC577-FA9E-4218-A698-0A9204D7CADD}" dt="2022-06-15T20:47:14.226" v="270" actId="20577"/>
          <ac:spMkLst>
            <pc:docMk/>
            <pc:sldMk cId="4250913389" sldId="377"/>
            <ac:spMk id="2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47:32.533" v="299" actId="20577"/>
        <pc:sldMkLst>
          <pc:docMk/>
          <pc:sldMk cId="856836831" sldId="378"/>
        </pc:sldMkLst>
        <pc:spChg chg="mod">
          <ac:chgData name="Thompson, Lauren" userId="dc5632fe-58df-45c2-ba21-a9202b2bf8c1" providerId="ADAL" clId="{0A7CC577-FA9E-4218-A698-0A9204D7CADD}" dt="2022-06-15T20:47:32.533" v="299" actId="20577"/>
          <ac:spMkLst>
            <pc:docMk/>
            <pc:sldMk cId="856836831" sldId="378"/>
            <ac:spMk id="2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47:38.684" v="308" actId="20577"/>
        <pc:sldMkLst>
          <pc:docMk/>
          <pc:sldMk cId="2073763393" sldId="379"/>
        </pc:sldMkLst>
        <pc:spChg chg="mod">
          <ac:chgData name="Thompson, Lauren" userId="dc5632fe-58df-45c2-ba21-a9202b2bf8c1" providerId="ADAL" clId="{0A7CC577-FA9E-4218-A698-0A9204D7CADD}" dt="2022-06-15T20:47:38.684" v="308" actId="20577"/>
          <ac:spMkLst>
            <pc:docMk/>
            <pc:sldMk cId="2073763393" sldId="379"/>
            <ac:spMk id="2" creationId="{00000000-0000-0000-0000-000000000000}"/>
          </ac:spMkLst>
        </pc:spChg>
      </pc:sldChg>
      <pc:sldChg chg="modSp mod">
        <pc:chgData name="Thompson, Lauren" userId="dc5632fe-58df-45c2-ba21-a9202b2bf8c1" providerId="ADAL" clId="{0A7CC577-FA9E-4218-A698-0A9204D7CADD}" dt="2022-06-15T20:47:43.498" v="317" actId="20577"/>
        <pc:sldMkLst>
          <pc:docMk/>
          <pc:sldMk cId="2303855410" sldId="380"/>
        </pc:sldMkLst>
        <pc:spChg chg="mod">
          <ac:chgData name="Thompson, Lauren" userId="dc5632fe-58df-45c2-ba21-a9202b2bf8c1" providerId="ADAL" clId="{0A7CC577-FA9E-4218-A698-0A9204D7CADD}" dt="2022-06-15T20:47:43.498" v="317" actId="20577"/>
          <ac:spMkLst>
            <pc:docMk/>
            <pc:sldMk cId="2303855410" sldId="380"/>
            <ac:spMk id="2" creationId="{00000000-0000-0000-0000-000000000000}"/>
          </ac:spMkLst>
        </pc:spChg>
        <pc:spChg chg="mod">
          <ac:chgData name="Thompson, Lauren" userId="dc5632fe-58df-45c2-ba21-a9202b2bf8c1" providerId="ADAL" clId="{0A7CC577-FA9E-4218-A698-0A9204D7CADD}" dt="2022-06-15T20:46:24.759" v="241" actId="20577"/>
          <ac:spMkLst>
            <pc:docMk/>
            <pc:sldMk cId="2303855410" sldId="380"/>
            <ac:spMk id="3" creationId="{00000000-0000-0000-0000-000000000000}"/>
          </ac:spMkLst>
        </pc:spChg>
      </pc:sldChg>
      <pc:sldChg chg="modSp add mod">
        <pc:chgData name="Thompson, Lauren" userId="dc5632fe-58df-45c2-ba21-a9202b2bf8c1" providerId="ADAL" clId="{0A7CC577-FA9E-4218-A698-0A9204D7CADD}" dt="2022-06-15T20:11:57.998" v="212" actId="20577"/>
        <pc:sldMkLst>
          <pc:docMk/>
          <pc:sldMk cId="3473883612" sldId="381"/>
        </pc:sldMkLst>
        <pc:spChg chg="mod">
          <ac:chgData name="Thompson, Lauren" userId="dc5632fe-58df-45c2-ba21-a9202b2bf8c1" providerId="ADAL" clId="{0A7CC577-FA9E-4218-A698-0A9204D7CADD}" dt="2022-06-15T20:11:57.998" v="212" actId="20577"/>
          <ac:spMkLst>
            <pc:docMk/>
            <pc:sldMk cId="3473883612" sldId="381"/>
            <ac:spMk id="2" creationId="{00000000-0000-0000-0000-000000000000}"/>
          </ac:spMkLst>
        </pc:spChg>
        <pc:spChg chg="mod">
          <ac:chgData name="Thompson, Lauren" userId="dc5632fe-58df-45c2-ba21-a9202b2bf8c1" providerId="ADAL" clId="{0A7CC577-FA9E-4218-A698-0A9204D7CADD}" dt="2022-06-15T20:11:52.296" v="203" actId="27636"/>
          <ac:spMkLst>
            <pc:docMk/>
            <pc:sldMk cId="3473883612" sldId="381"/>
            <ac:spMk id="3" creationId="{00000000-0000-0000-0000-000000000000}"/>
          </ac:spMkLst>
        </pc:spChg>
      </pc:sldChg>
      <pc:sldChg chg="modSp add mod ord">
        <pc:chgData name="Thompson, Lauren" userId="dc5632fe-58df-45c2-ba21-a9202b2bf8c1" providerId="ADAL" clId="{0A7CC577-FA9E-4218-A698-0A9204D7CADD}" dt="2022-06-16T12:49:28.075" v="366" actId="113"/>
        <pc:sldMkLst>
          <pc:docMk/>
          <pc:sldMk cId="1954104808" sldId="382"/>
        </pc:sldMkLst>
        <pc:spChg chg="mod">
          <ac:chgData name="Thompson, Lauren" userId="dc5632fe-58df-45c2-ba21-a9202b2bf8c1" providerId="ADAL" clId="{0A7CC577-FA9E-4218-A698-0A9204D7CADD}" dt="2022-06-16T12:49:21.085" v="364"/>
          <ac:spMkLst>
            <pc:docMk/>
            <pc:sldMk cId="1954104808" sldId="382"/>
            <ac:spMk id="7" creationId="{57F222F2-7952-4DC4-AE8B-5C9673DB5F93}"/>
          </ac:spMkLst>
        </pc:spChg>
        <pc:spChg chg="mod">
          <ac:chgData name="Thompson, Lauren" userId="dc5632fe-58df-45c2-ba21-a9202b2bf8c1" providerId="ADAL" clId="{0A7CC577-FA9E-4218-A698-0A9204D7CADD}" dt="2022-06-16T12:49:28.075" v="366" actId="113"/>
          <ac:spMkLst>
            <pc:docMk/>
            <pc:sldMk cId="1954104808" sldId="382"/>
            <ac:spMk id="9" creationId="{B1BE04E7-4440-4CDB-89FB-B69C81991AFD}"/>
          </ac:spMkLst>
        </pc:spChg>
      </pc:sldChg>
    </pc:docChg>
  </pc:docChgLst>
  <pc:docChgLst>
    <pc:chgData name="Lauren Thompson" userId="dc5632fe-58df-45c2-ba21-a9202b2bf8c1" providerId="ADAL" clId="{0A7CC577-FA9E-4218-A698-0A9204D7CADD}"/>
    <pc:docChg chg="custSel addSld delSld modSld sldOrd">
      <pc:chgData name="Lauren Thompson" userId="dc5632fe-58df-45c2-ba21-a9202b2bf8c1" providerId="ADAL" clId="{0A7CC577-FA9E-4218-A698-0A9204D7CADD}" dt="2022-06-27T20:18:58.850" v="39" actId="47"/>
      <pc:docMkLst>
        <pc:docMk/>
      </pc:docMkLst>
      <pc:sldChg chg="modSp add mod ord">
        <pc:chgData name="Lauren Thompson" userId="dc5632fe-58df-45c2-ba21-a9202b2bf8c1" providerId="ADAL" clId="{0A7CC577-FA9E-4218-A698-0A9204D7CADD}" dt="2022-06-27T20:18:54.674" v="38" actId="1076"/>
        <pc:sldMkLst>
          <pc:docMk/>
          <pc:sldMk cId="3381935606" sldId="335"/>
        </pc:sldMkLst>
        <pc:spChg chg="mod">
          <ac:chgData name="Lauren Thompson" userId="dc5632fe-58df-45c2-ba21-a9202b2bf8c1" providerId="ADAL" clId="{0A7CC577-FA9E-4218-A698-0A9204D7CADD}" dt="2022-06-27T20:18:54.674" v="38" actId="1076"/>
          <ac:spMkLst>
            <pc:docMk/>
            <pc:sldMk cId="3381935606" sldId="335"/>
            <ac:spMk id="4" creationId="{B4856E0A-46F7-47B5-BF15-6A1C34E841A6}"/>
          </ac:spMkLst>
        </pc:spChg>
        <pc:spChg chg="mod">
          <ac:chgData name="Lauren Thompson" userId="dc5632fe-58df-45c2-ba21-a9202b2bf8c1" providerId="ADAL" clId="{0A7CC577-FA9E-4218-A698-0A9204D7CADD}" dt="2022-06-27T20:18:51.185" v="37" actId="1076"/>
          <ac:spMkLst>
            <pc:docMk/>
            <pc:sldMk cId="3381935606" sldId="335"/>
            <ac:spMk id="7" creationId="{B0F42753-8157-4A7F-8805-C7DCFB18E37A}"/>
          </ac:spMkLst>
        </pc:spChg>
        <pc:graphicFrameChg chg="mod">
          <ac:chgData name="Lauren Thompson" userId="dc5632fe-58df-45c2-ba21-a9202b2bf8c1" providerId="ADAL" clId="{0A7CC577-FA9E-4218-A698-0A9204D7CADD}" dt="2022-06-27T20:18:51.185" v="37" actId="1076"/>
          <ac:graphicFrameMkLst>
            <pc:docMk/>
            <pc:sldMk cId="3381935606" sldId="335"/>
            <ac:graphicFrameMk id="6" creationId="{250FA8BD-8240-4612-9701-26F0D32E74E7}"/>
          </ac:graphicFrameMkLst>
        </pc:graphicFrameChg>
      </pc:sldChg>
      <pc:sldChg chg="modSp">
        <pc:chgData name="Lauren Thompson" userId="dc5632fe-58df-45c2-ba21-a9202b2bf8c1" providerId="ADAL" clId="{0A7CC577-FA9E-4218-A698-0A9204D7CADD}" dt="2022-06-27T20:17:48.670" v="9" actId="962"/>
        <pc:sldMkLst>
          <pc:docMk/>
          <pc:sldMk cId="1729550093" sldId="337"/>
        </pc:sldMkLst>
        <pc:picChg chg="mod">
          <ac:chgData name="Lauren Thompson" userId="dc5632fe-58df-45c2-ba21-a9202b2bf8c1" providerId="ADAL" clId="{0A7CC577-FA9E-4218-A698-0A9204D7CADD}" dt="2022-06-27T20:17:48.670" v="9" actId="962"/>
          <ac:picMkLst>
            <pc:docMk/>
            <pc:sldMk cId="1729550093" sldId="337"/>
            <ac:picMk id="1029" creationId="{00000000-0000-0000-0000-000000000000}"/>
          </ac:picMkLst>
        </pc:picChg>
      </pc:sldChg>
      <pc:sldChg chg="del">
        <pc:chgData name="Lauren Thompson" userId="dc5632fe-58df-45c2-ba21-a9202b2bf8c1" providerId="ADAL" clId="{0A7CC577-FA9E-4218-A698-0A9204D7CADD}" dt="2022-06-27T20:18:58.850" v="39" actId="47"/>
        <pc:sldMkLst>
          <pc:docMk/>
          <pc:sldMk cId="1514781464" sldId="369"/>
        </pc:sldMkLst>
      </pc:sldChg>
    </pc:docChg>
  </pc:docChgLst>
  <pc:docChgLst>
    <pc:chgData name="Thompson, Lauren" userId="dc5632fe-58df-45c2-ba21-a9202b2bf8c1" providerId="ADAL" clId="{9489C910-A354-4276-B415-43AE617B6D88}"/>
    <pc:docChg chg="modMainMaster">
      <pc:chgData name="Thompson, Lauren" userId="dc5632fe-58df-45c2-ba21-a9202b2bf8c1" providerId="ADAL" clId="{9489C910-A354-4276-B415-43AE617B6D88}" dt="2022-05-12T19:05:34.845" v="3" actId="20577"/>
      <pc:docMkLst>
        <pc:docMk/>
      </pc:docMkLst>
      <pc:sldMasterChg chg="modSp mod">
        <pc:chgData name="Thompson, Lauren" userId="dc5632fe-58df-45c2-ba21-a9202b2bf8c1" providerId="ADAL" clId="{9489C910-A354-4276-B415-43AE617B6D88}" dt="2022-05-12T19:05:29.807" v="1" actId="20577"/>
        <pc:sldMasterMkLst>
          <pc:docMk/>
          <pc:sldMasterMk cId="839490661" sldId="2147483650"/>
        </pc:sldMasterMkLst>
        <pc:spChg chg="mod">
          <ac:chgData name="Thompson, Lauren" userId="dc5632fe-58df-45c2-ba21-a9202b2bf8c1" providerId="ADAL" clId="{9489C910-A354-4276-B415-43AE617B6D88}" dt="2022-05-12T19:05:29.807" v="1" actId="20577"/>
          <ac:spMkLst>
            <pc:docMk/>
            <pc:sldMasterMk cId="839490661" sldId="2147483650"/>
            <ac:spMk id="9" creationId="{00000000-0000-0000-0000-000000000000}"/>
          </ac:spMkLst>
        </pc:spChg>
      </pc:sldMasterChg>
      <pc:sldMasterChg chg="modSp mod">
        <pc:chgData name="Thompson, Lauren" userId="dc5632fe-58df-45c2-ba21-a9202b2bf8c1" providerId="ADAL" clId="{9489C910-A354-4276-B415-43AE617B6D88}" dt="2022-05-12T19:05:34.845" v="3" actId="20577"/>
        <pc:sldMasterMkLst>
          <pc:docMk/>
          <pc:sldMasterMk cId="3579565259" sldId="2147483675"/>
        </pc:sldMasterMkLst>
        <pc:spChg chg="mod">
          <ac:chgData name="Thompson, Lauren" userId="dc5632fe-58df-45c2-ba21-a9202b2bf8c1" providerId="ADAL" clId="{9489C910-A354-4276-B415-43AE617B6D88}" dt="2022-05-12T19:05:34.845" v="3" actId="20577"/>
          <ac:spMkLst>
            <pc:docMk/>
            <pc:sldMasterMk cId="3579565259" sldId="2147483675"/>
            <ac:spMk id="6" creationId="{B9A352A1-3B59-4F46-8B27-7104614BE002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6C0744-2FEF-4441-821D-70180A37093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56C0744-2FEF-4441-821D-70180A37093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1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i="0" u="none" strike="noStrike" baseline="0" dirty="0">
                <a:latin typeface="OpenSans-ExtraBold"/>
              </a:rPr>
              <a:t>TABLE 3.6 </a:t>
            </a:r>
            <a:r>
              <a:rPr lang="en-US" sz="1800" b="1" i="0" u="none" strike="noStrike" baseline="0" dirty="0">
                <a:latin typeface="OpenSans-SemiBold"/>
              </a:rPr>
              <a:t>Percentage of Women in National Parliaments by Region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6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3CDC-39E8-4335-8DAB-C8F7C812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3660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1552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7607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756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3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>
                <a:solidFill>
                  <a:srgbClr val="CC66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CC66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13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  <p:sldLayoutId id="2147483678" r:id="rId4"/>
    <p:sldLayoutId id="2147483684" r:id="rId5"/>
    <p:sldLayoutId id="214748368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50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Global Politics</a:t>
            </a:r>
            <a:br>
              <a:rPr lang="en-US" dirty="0"/>
            </a:br>
            <a:r>
              <a:rPr lang="en-US" sz="2700" i="0" dirty="0"/>
              <a:t>Seventh Edition</a:t>
            </a:r>
            <a:endParaRPr lang="en-US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62138" y="1439616"/>
            <a:ext cx="8488362" cy="47783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by Steven L. Lamy, John S. Masker, John Baylis, Steve Smith, and Patricia Owens</a:t>
            </a:r>
          </a:p>
        </p:txBody>
      </p:sp>
      <p:pic>
        <p:nvPicPr>
          <p:cNvPr id="1029" name="Picture 5" descr="Cover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710075" y="2107513"/>
            <a:ext cx="2933259" cy="361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55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Essential Realism: Survival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Precondition to obtaining goal of power and security</a:t>
            </a:r>
          </a:p>
          <a:p>
            <a:r>
              <a:rPr lang="en-US" dirty="0"/>
              <a:t>Morality should have no place in policymaking to defend the state (c.f. Machiavelli’s </a:t>
            </a:r>
            <a:r>
              <a:rPr lang="en-US" i="1" dirty="0"/>
              <a:t>The Prince </a:t>
            </a:r>
            <a:r>
              <a:rPr lang="en-US" dirty="0"/>
              <a:t>and </a:t>
            </a:r>
            <a:r>
              <a:rPr lang="en-US" i="1" dirty="0"/>
              <a:t>The Discourses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Modern expression: ethic of responsibility</a:t>
            </a:r>
          </a:p>
          <a:p>
            <a:r>
              <a:rPr lang="en-US" dirty="0"/>
              <a:t>Modern expression: Henry Kissinger, Dick Cheney</a:t>
            </a:r>
          </a:p>
          <a:p>
            <a:r>
              <a:rPr lang="en-US" dirty="0"/>
              <a:t>Can lead to “moral relativism”</a:t>
            </a:r>
          </a:p>
          <a:p>
            <a:pPr lvl="1"/>
            <a:r>
              <a:rPr lang="en-US" dirty="0"/>
              <a:t>If all states have a right to do anything to survive, then there is no moral constant of behavior to obey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5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Essential Realism: Self-help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Anarchy: International system has no central government to enforce laws</a:t>
            </a:r>
          </a:p>
          <a:p>
            <a:r>
              <a:rPr lang="en-US" dirty="0"/>
              <a:t>Security dilemma: One state’s quest for security is often another state’s source of insecurity</a:t>
            </a:r>
          </a:p>
          <a:p>
            <a:r>
              <a:rPr lang="en-US" dirty="0"/>
              <a:t>Balance of power</a:t>
            </a:r>
          </a:p>
          <a:p>
            <a:r>
              <a:rPr lang="en-US" dirty="0"/>
              <a:t>Disagreements over which is the most stable international system: bipolar, multipolar, unipolar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4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Self-help and Rousseau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Allegory of stag hunt used to illustrate dilemma of international cooperation</a:t>
            </a:r>
          </a:p>
          <a:p>
            <a:r>
              <a:rPr lang="en-US" dirty="0"/>
              <a:t>Collective goods problem</a:t>
            </a:r>
          </a:p>
          <a:p>
            <a:r>
              <a:rPr lang="en-US" dirty="0"/>
              <a:t>States cooperate for short term only</a:t>
            </a:r>
          </a:p>
          <a:p>
            <a:r>
              <a:rPr lang="en-US" dirty="0"/>
              <a:t>The logic of self-interest mitigates against provision of collective goods, such as “security” or “free trade”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9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Realism, or Many?</a:t>
            </a:r>
            <a:br>
              <a:rPr lang="en-US" dirty="0"/>
            </a:br>
            <a:r>
              <a:rPr lang="en-US" dirty="0"/>
              <a:t>Classical Realism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nature makes for an endless struggle for power</a:t>
            </a:r>
          </a:p>
          <a:p>
            <a:r>
              <a:rPr lang="en-US" dirty="0"/>
              <a:t>Principles must be subordinated to policymaking for state survival</a:t>
            </a:r>
          </a:p>
          <a:p>
            <a:r>
              <a:rPr lang="en-US" dirty="0"/>
              <a:t>Power and the struggle for it is the organizing principle of global politics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3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Realism, or Many?</a:t>
            </a:r>
            <a:br>
              <a:rPr lang="en-US" dirty="0"/>
            </a:br>
            <a:r>
              <a:rPr lang="en-US" dirty="0"/>
              <a:t>Structural Realism, or Neorealism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Anarchic international system creates condition of fear, jealousy, suspicion, and insecurity among states</a:t>
            </a:r>
          </a:p>
          <a:p>
            <a:r>
              <a:rPr lang="en-US" dirty="0"/>
              <a:t>Self-help system compels states to maximize their relative power position</a:t>
            </a:r>
          </a:p>
          <a:p>
            <a:r>
              <a:rPr lang="en-US" dirty="0"/>
              <a:t>Offensive realism</a:t>
            </a:r>
          </a:p>
          <a:p>
            <a:pPr lvl="1"/>
            <a:r>
              <a:rPr lang="en-US" dirty="0"/>
              <a:t>States actively seek to enhance power resources</a:t>
            </a:r>
          </a:p>
          <a:p>
            <a:pPr lvl="1"/>
            <a:r>
              <a:rPr lang="en-US" dirty="0"/>
              <a:t>Ideal position for a state is the system’s hegemon</a:t>
            </a:r>
          </a:p>
          <a:p>
            <a:r>
              <a:rPr lang="en-US" dirty="0"/>
              <a:t>Defensive realism: The international system is impersonal and balances of power occur naturally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Realism and Human Nature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important for classical realism than structural or neorealism</a:t>
            </a:r>
          </a:p>
          <a:p>
            <a:r>
              <a:rPr lang="en-US" dirty="0"/>
              <a:t>Contemporary neoclassical challenge to realism</a:t>
            </a:r>
          </a:p>
          <a:p>
            <a:pPr lvl="1"/>
            <a:r>
              <a:rPr lang="en-US" dirty="0"/>
              <a:t>Unit-level variables matter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9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Realist Challenges to Structural Realism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Neoclassical realism</a:t>
            </a:r>
          </a:p>
          <a:p>
            <a:pPr lvl="1"/>
            <a:r>
              <a:rPr lang="en-US" dirty="0"/>
              <a:t>Individual and domestic forces more influential than for structural realism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5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Theory Tells Us About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Trump and Biden administrations</a:t>
            </a:r>
          </a:p>
          <a:p>
            <a:r>
              <a:rPr lang="en-US" dirty="0"/>
              <a:t>Unilateralism and multilateralism</a:t>
            </a:r>
          </a:p>
          <a:p>
            <a:r>
              <a:rPr lang="en-US" dirty="0"/>
              <a:t>Alliance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05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2073117" y="2533600"/>
            <a:ext cx="8123381" cy="80061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04087">
              <a:defRPr sz="3387"/>
            </a:pPr>
            <a:r>
              <a:rPr lang="en-US" dirty="0">
                <a:solidFill>
                  <a:schemeClr val="tx2"/>
                </a:solidFill>
              </a:rPr>
              <a:t>Liberalism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90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Liberalism: Origins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Western Europe, 17th and 18th centuries</a:t>
            </a:r>
          </a:p>
          <a:p>
            <a:r>
              <a:rPr lang="en-US" dirty="0"/>
              <a:t>Human nature is basically good, people are perfectible</a:t>
            </a:r>
          </a:p>
          <a:p>
            <a:r>
              <a:rPr lang="en-US" dirty="0"/>
              <a:t>States thrive in a world governed by morality and laws</a:t>
            </a:r>
          </a:p>
          <a:p>
            <a:r>
              <a:rPr lang="en-US" dirty="0"/>
              <a:t>Reason and rationality compels leaders of states to cooperate</a:t>
            </a:r>
          </a:p>
          <a:p>
            <a:r>
              <a:rPr lang="en-US" dirty="0"/>
              <a:t>Key thinkers: Immanuel Kant, John Locke, Adam Smith, Jean-Jacques Rousseau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F222F2-7952-4DC4-AE8B-5C9673DB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2517851"/>
            <a:ext cx="11317356" cy="566530"/>
          </a:xfrm>
        </p:spPr>
        <p:txBody>
          <a:bodyPr>
            <a:normAutofit fontScale="90000"/>
          </a:bodyPr>
          <a:lstStyle/>
          <a:p>
            <a:pPr defTabSz="457200" hangingPunct="0"/>
            <a:r>
              <a:rPr lang="en-US" sz="4400" b="0" i="0" kern="0" dirty="0">
                <a:latin typeface="Calibri"/>
                <a:sym typeface="Franklin Gothic Medium"/>
              </a:rPr>
              <a:t>Realism, Liberalism, and Critical Theories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BE04E7-4440-4CDB-89FB-B69C81991A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83967"/>
            <a:ext cx="11317816" cy="477838"/>
          </a:xfrm>
        </p:spPr>
        <p:txBody>
          <a:bodyPr/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Franklin Gothic Book"/>
              </a:rPr>
              <a:t>Chapter </a:t>
            </a:r>
            <a:r>
              <a:rPr lang="en-US" sz="2400" b="1" kern="0" dirty="0">
                <a:solidFill>
                  <a:schemeClr val="tx2"/>
                </a:solidFill>
                <a:sym typeface="Franklin Gothic Book"/>
              </a:rPr>
              <a:t>3</a:t>
            </a:r>
            <a:endParaRPr lang="en-US" b="1" kern="0" dirty="0">
              <a:solidFill>
                <a:schemeClr val="tx2"/>
              </a:solidFill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54104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Liberalism and Age of Discovery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Expansion of European global commerce</a:t>
            </a:r>
          </a:p>
          <a:p>
            <a:r>
              <a:rPr lang="en-US" dirty="0"/>
              <a:t>Trade across political and cultural boundaries never a simple matter of private individuals swapping commodities</a:t>
            </a:r>
          </a:p>
          <a:p>
            <a:r>
              <a:rPr lang="en-US" dirty="0"/>
              <a:t>Traders had to contend with different cultural norms and legal systems</a:t>
            </a:r>
          </a:p>
          <a:p>
            <a:r>
              <a:rPr lang="en-US" dirty="0"/>
              <a:t>Trade formed linkages that transcended political, social, cultural, and economic boundaries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1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Liberalism: Key Thinkers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Hugo Grotius: international law comes from natural law</a:t>
            </a:r>
          </a:p>
          <a:p>
            <a:r>
              <a:rPr lang="en-US" dirty="0"/>
              <a:t>Immanuel Kant: democracy leads to peaceful interactions between states</a:t>
            </a:r>
          </a:p>
          <a:p>
            <a:r>
              <a:rPr lang="en-US" dirty="0"/>
              <a:t>John Locke: State of Nature provided freedom and equality</a:t>
            </a:r>
          </a:p>
          <a:p>
            <a:r>
              <a:rPr lang="en-US" dirty="0"/>
              <a:t>Adam Smith: free trade encourages peaceful relations</a:t>
            </a:r>
          </a:p>
          <a:p>
            <a:r>
              <a:rPr lang="en-US" dirty="0"/>
              <a:t>Jean-Jacques Rousseau: uncertainty and insecurity, not human nature, are what cause war</a:t>
            </a:r>
          </a:p>
        </p:txBody>
      </p:sp>
    </p:spTree>
    <p:extLst>
      <p:ext uri="{BB962C8B-B14F-4D97-AF65-F5344CB8AC3E}">
        <p14:creationId xmlns:p14="http://schemas.microsoft.com/office/powerpoint/2010/main" val="600440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Liberalism and World Wars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World War I: States will fight even when it is not logical</a:t>
            </a:r>
          </a:p>
          <a:p>
            <a:r>
              <a:rPr lang="en-US" dirty="0"/>
              <a:t>World War II</a:t>
            </a:r>
          </a:p>
          <a:p>
            <a:pPr lvl="1"/>
            <a:r>
              <a:rPr lang="en-US" dirty="0"/>
              <a:t>Political leaders want to give Wilson’s League of Nations another chance</a:t>
            </a:r>
          </a:p>
          <a:p>
            <a:pPr lvl="1"/>
            <a:r>
              <a:rPr lang="en-US" dirty="0"/>
              <a:t>FDR key figure</a:t>
            </a:r>
          </a:p>
          <a:p>
            <a:pPr lvl="1"/>
            <a:r>
              <a:rPr lang="en-US" dirty="0"/>
              <a:t>Created UN with five permanent members of Security Council to bring peace and build liberal institutions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43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Liberalism and IGOs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 global relations in key political and economic arenas</a:t>
            </a:r>
          </a:p>
          <a:p>
            <a:r>
              <a:rPr lang="en-US" dirty="0"/>
              <a:t>Liberal internationalism: combination of…</a:t>
            </a:r>
          </a:p>
          <a:p>
            <a:pPr lvl="1"/>
            <a:r>
              <a:rPr lang="en-US" dirty="0"/>
              <a:t>Democratic values (political liberalism)</a:t>
            </a:r>
          </a:p>
          <a:p>
            <a:pPr lvl="1"/>
            <a:r>
              <a:rPr lang="en-US" dirty="0"/>
              <a:t>Free-trade markets (economic liberalism)</a:t>
            </a:r>
          </a:p>
          <a:p>
            <a:pPr lvl="1"/>
            <a:r>
              <a:rPr lang="en-US" dirty="0"/>
              <a:t>Multilateral cooperation (multilateralism)</a:t>
            </a:r>
          </a:p>
          <a:p>
            <a:pPr lvl="1"/>
            <a:r>
              <a:rPr lang="en-US" dirty="0"/>
              <a:t>Rule-based international society respecting sovereignty and human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48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Liberalism: Begins </a:t>
            </a:r>
            <a:r>
              <a:rPr lang="en-US" i="1" dirty="0"/>
              <a:t>within</a:t>
            </a:r>
            <a:r>
              <a:rPr lang="en-US" dirty="0"/>
              <a:t> States 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first within a state</a:t>
            </a:r>
          </a:p>
          <a:p>
            <a:pPr lvl="1"/>
            <a:r>
              <a:rPr lang="en-US" dirty="0"/>
              <a:t>Human rights</a:t>
            </a:r>
          </a:p>
          <a:p>
            <a:pPr lvl="1"/>
            <a:r>
              <a:rPr lang="en-US" dirty="0"/>
              <a:t>Property rights</a:t>
            </a:r>
          </a:p>
          <a:p>
            <a:pPr lvl="1"/>
            <a:r>
              <a:rPr lang="en-US" dirty="0"/>
              <a:t>Parliamentary democracy</a:t>
            </a:r>
          </a:p>
          <a:p>
            <a:pPr lvl="1"/>
            <a:r>
              <a:rPr lang="en-US" dirty="0"/>
              <a:t>Free trade</a:t>
            </a:r>
          </a:p>
        </p:txBody>
      </p:sp>
    </p:spTree>
    <p:extLst>
      <p:ext uri="{BB962C8B-B14F-4D97-AF65-F5344CB8AC3E}">
        <p14:creationId xmlns:p14="http://schemas.microsoft.com/office/powerpoint/2010/main" val="2052184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Liberalism: Begins </a:t>
            </a:r>
            <a:r>
              <a:rPr lang="en-US" i="1" dirty="0"/>
              <a:t>within</a:t>
            </a:r>
            <a:r>
              <a:rPr lang="en-US" dirty="0"/>
              <a:t> States 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Progressive doctrine</a:t>
            </a:r>
          </a:p>
          <a:p>
            <a:pPr lvl="1"/>
            <a:r>
              <a:rPr lang="en-US" dirty="0"/>
              <a:t>Citizens equal before the law and possess basic rights</a:t>
            </a:r>
          </a:p>
          <a:p>
            <a:pPr lvl="1"/>
            <a:r>
              <a:rPr lang="en-US" dirty="0"/>
              <a:t>Legislature of the state has only authority granted by the people</a:t>
            </a:r>
          </a:p>
          <a:p>
            <a:pPr lvl="1"/>
            <a:r>
              <a:rPr lang="en-US" dirty="0"/>
              <a:t>Individual’s right to own property</a:t>
            </a:r>
          </a:p>
          <a:p>
            <a:pPr lvl="1"/>
            <a:r>
              <a:rPr lang="en-US" dirty="0"/>
              <a:t>Most effective system of economic exchange is market driven</a:t>
            </a:r>
          </a:p>
        </p:txBody>
      </p:sp>
    </p:spTree>
    <p:extLst>
      <p:ext uri="{BB962C8B-B14F-4D97-AF65-F5344CB8AC3E}">
        <p14:creationId xmlns:p14="http://schemas.microsoft.com/office/powerpoint/2010/main" val="4279682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Contrasts: Liberalism and Realism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values of liberalism</a:t>
            </a:r>
          </a:p>
          <a:p>
            <a:pPr lvl="1"/>
            <a:r>
              <a:rPr lang="en-US" dirty="0"/>
              <a:t>Individualism, tolerance, freedom, constitutionalism</a:t>
            </a:r>
          </a:p>
          <a:p>
            <a:r>
              <a:rPr lang="en-US" dirty="0"/>
              <a:t>Primary values of realism</a:t>
            </a:r>
          </a:p>
          <a:p>
            <a:pPr lvl="1"/>
            <a:r>
              <a:rPr lang="en-US" dirty="0"/>
              <a:t>Order, authority, sacrifice the liberty of the individual for stability of the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55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Essential Liberalism 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Enlightenment origins of doctrine</a:t>
            </a:r>
          </a:p>
          <a:p>
            <a:pPr lvl="1"/>
            <a:r>
              <a:rPr lang="en-US" dirty="0"/>
              <a:t>Kant, Bentham</a:t>
            </a:r>
          </a:p>
          <a:p>
            <a:pPr lvl="1"/>
            <a:r>
              <a:rPr lang="en-US" dirty="0"/>
              <a:t>Desire to abolish war</a:t>
            </a:r>
          </a:p>
          <a:p>
            <a:r>
              <a:rPr lang="en-US" dirty="0"/>
              <a:t>Democratic peace thesis</a:t>
            </a:r>
          </a:p>
          <a:p>
            <a:pPr lvl="1"/>
            <a:r>
              <a:rPr lang="en-US" dirty="0"/>
              <a:t>Democracies do not fight each other</a:t>
            </a:r>
          </a:p>
          <a:p>
            <a:pPr lvl="2"/>
            <a:r>
              <a:rPr lang="en-US" dirty="0"/>
              <a:t>Wealth generation more important than security</a:t>
            </a:r>
          </a:p>
          <a:p>
            <a:pPr lvl="2"/>
            <a:r>
              <a:rPr lang="en-US" dirty="0"/>
              <a:t>Security comes from being wealthy</a:t>
            </a:r>
          </a:p>
          <a:p>
            <a:pPr lvl="1"/>
            <a:r>
              <a:rPr lang="en-US" dirty="0"/>
              <a:t>Counterargument</a:t>
            </a:r>
          </a:p>
          <a:p>
            <a:pPr lvl="2"/>
            <a:r>
              <a:rPr lang="en-US" dirty="0"/>
              <a:t>Democracies are aggressive like other forms of government</a:t>
            </a:r>
          </a:p>
          <a:p>
            <a:pPr lvl="2"/>
            <a:r>
              <a:rPr lang="en-US" dirty="0"/>
              <a:t>Democracies are less likely to fight each other</a:t>
            </a:r>
          </a:p>
          <a:p>
            <a:pPr lvl="2"/>
            <a:r>
              <a:rPr lang="en-US" dirty="0"/>
              <a:t>May only avoid wars that carry risk to wealth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04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Essential Liberalism 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Liberal politics and capitalism are linked</a:t>
            </a:r>
          </a:p>
          <a:p>
            <a:pPr lvl="1"/>
            <a:r>
              <a:rPr lang="en-US" dirty="0"/>
              <a:t>Cobden: Free trade will create peaceful world order</a:t>
            </a:r>
          </a:p>
          <a:p>
            <a:pPr lvl="1"/>
            <a:r>
              <a:rPr lang="en-US" dirty="0"/>
              <a:t>GATT and WTO</a:t>
            </a:r>
          </a:p>
          <a:p>
            <a:pPr lvl="1"/>
            <a:r>
              <a:rPr lang="en-US" dirty="0"/>
              <a:t>“Natural harmony of interests”</a:t>
            </a:r>
          </a:p>
          <a:p>
            <a:r>
              <a:rPr lang="en-US" dirty="0"/>
              <a:t>Pluralism</a:t>
            </a:r>
          </a:p>
          <a:p>
            <a:pPr lvl="1"/>
            <a:r>
              <a:rPr lang="en-US" dirty="0"/>
              <a:t>Interconnectedness of states</a:t>
            </a:r>
          </a:p>
          <a:p>
            <a:pPr lvl="1"/>
            <a:r>
              <a:rPr lang="en-US" dirty="0"/>
              <a:t>Interdependence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74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Essential Liberalism:</a:t>
            </a:r>
            <a:br>
              <a:rPr lang="en-US" dirty="0"/>
            </a:br>
            <a:r>
              <a:rPr lang="en-US" dirty="0"/>
              <a:t>Effects of World War 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Had to construct peaceful world order</a:t>
            </a:r>
          </a:p>
          <a:p>
            <a:r>
              <a:rPr lang="en-US" dirty="0"/>
              <a:t>Wilson: Fourteen Points and League of Nations</a:t>
            </a:r>
          </a:p>
          <a:p>
            <a:pPr lvl="1"/>
            <a:r>
              <a:rPr lang="en-US" dirty="0"/>
              <a:t>Self-determination for all peoples</a:t>
            </a:r>
          </a:p>
          <a:p>
            <a:pPr lvl="1"/>
            <a:r>
              <a:rPr lang="en-US" dirty="0"/>
              <a:t>Freedom of the seas</a:t>
            </a:r>
          </a:p>
          <a:p>
            <a:pPr lvl="1"/>
            <a:r>
              <a:rPr lang="en-US" dirty="0"/>
              <a:t>League Charter: Creates Kant’s world federation of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9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 Learning Objectives 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0" marR="0" indent="-18288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Define the term </a:t>
            </a:r>
            <a:r>
              <a:rPr lang="en-US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theory</a:t>
            </a:r>
            <a:r>
              <a: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 and give examples. </a:t>
            </a:r>
          </a:p>
          <a:p>
            <a:pPr marL="182880" marR="0" indent="-18288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Discuss the relationship among concepts like theory, image, worldview and narratives.</a:t>
            </a:r>
          </a:p>
          <a:p>
            <a:pPr marL="182880" marR="0" indent="-18288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Describe the historical origins of the realist, liberal, Marxist, constructivist, and feminist schools of thought.</a:t>
            </a:r>
          </a:p>
        </p:txBody>
      </p:sp>
    </p:spTree>
    <p:extLst>
      <p:ext uri="{BB962C8B-B14F-4D97-AF65-F5344CB8AC3E}">
        <p14:creationId xmlns:p14="http://schemas.microsoft.com/office/powerpoint/2010/main" val="1460686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Liberalism: Effects of World War II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Rebuild global international organization: UN</a:t>
            </a:r>
          </a:p>
          <a:p>
            <a:r>
              <a:rPr lang="en-US" dirty="0"/>
              <a:t>Integration theory</a:t>
            </a:r>
          </a:p>
          <a:p>
            <a:pPr lvl="1"/>
            <a:r>
              <a:rPr lang="en-US" dirty="0"/>
              <a:t>Build cooperation between states in technical areas</a:t>
            </a:r>
          </a:p>
          <a:p>
            <a:pPr lvl="1"/>
            <a:r>
              <a:rPr lang="en-US" dirty="0"/>
              <a:t>Spillover: Cooperation will spread to other areas</a:t>
            </a:r>
          </a:p>
          <a:p>
            <a:pPr lvl="1"/>
            <a:r>
              <a:rPr lang="en-US" dirty="0"/>
              <a:t>Example: EU began as European Coal and Steel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28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Neoliberalism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Reaction to structural realism</a:t>
            </a:r>
          </a:p>
          <a:p>
            <a:pPr lvl="1"/>
            <a:r>
              <a:rPr lang="en-US" dirty="0"/>
              <a:t>Conceded that core assumptions of structural realism were correct</a:t>
            </a:r>
          </a:p>
          <a:p>
            <a:pPr lvl="2"/>
            <a:r>
              <a:rPr lang="en-US" dirty="0"/>
              <a:t>Anarchic international structure, centrality of states</a:t>
            </a:r>
          </a:p>
          <a:p>
            <a:pPr lvl="1"/>
            <a:r>
              <a:rPr lang="en-US" dirty="0"/>
              <a:t>Differed primarily in argument about anarchy</a:t>
            </a:r>
          </a:p>
          <a:p>
            <a:pPr lvl="2"/>
            <a:r>
              <a:rPr lang="en-US" dirty="0"/>
              <a:t>Durable patterns of cooperation are not impossible</a:t>
            </a:r>
          </a:p>
          <a:p>
            <a:pPr lvl="2"/>
            <a:r>
              <a:rPr lang="en-US" dirty="0"/>
              <a:t>International regimes matter</a:t>
            </a:r>
          </a:p>
          <a:p>
            <a:pPr lvl="1"/>
            <a:r>
              <a:rPr lang="en-US" dirty="0"/>
              <a:t>Neoliberals argue that actors would enter into cooperative agreements if the gains were evenly shared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0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Cosmopolitan Mode of Democracy:</a:t>
            </a:r>
            <a:br>
              <a:rPr lang="en-US" dirty="0"/>
            </a:br>
            <a:r>
              <a:rPr lang="en-US" dirty="0"/>
              <a:t>Radical Liberalism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rights must be entrenched in national parliaments and monitored by new International Court of Human Rights</a:t>
            </a:r>
          </a:p>
          <a:p>
            <a:r>
              <a:rPr lang="en-US" dirty="0"/>
              <a:t>Reform UN or replace it with genuinely democratic and accountable global parliament</a:t>
            </a:r>
          </a:p>
          <a:p>
            <a:r>
              <a:rPr lang="en-US" dirty="0"/>
              <a:t>If democracy is to thrive, it must penetrate the institutions and regimes that manage global politics</a:t>
            </a:r>
          </a:p>
          <a:p>
            <a:r>
              <a:rPr lang="en-US" dirty="0"/>
              <a:t>Regional parliaments (e.g., EU)</a:t>
            </a:r>
          </a:p>
        </p:txBody>
      </p:sp>
    </p:spTree>
    <p:extLst>
      <p:ext uri="{BB962C8B-B14F-4D97-AF65-F5344CB8AC3E}">
        <p14:creationId xmlns:p14="http://schemas.microsoft.com/office/powerpoint/2010/main" val="1786284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Liberalism in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Liberalism of privilege </a:t>
            </a:r>
          </a:p>
          <a:p>
            <a:r>
              <a:rPr lang="en-US" dirty="0"/>
              <a:t>Unequal effects of liberalism</a:t>
            </a:r>
          </a:p>
        </p:txBody>
      </p:sp>
    </p:spTree>
    <p:extLst>
      <p:ext uri="{BB962C8B-B14F-4D97-AF65-F5344CB8AC3E}">
        <p14:creationId xmlns:p14="http://schemas.microsoft.com/office/powerpoint/2010/main" val="3792515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2073117" y="2533600"/>
            <a:ext cx="8123381" cy="80061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04087">
              <a:defRPr sz="3387"/>
            </a:pPr>
            <a:r>
              <a:rPr lang="en-US" dirty="0">
                <a:solidFill>
                  <a:schemeClr val="tx2"/>
                </a:solidFill>
              </a:rPr>
              <a:t>Critical Theories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challenge Realist and Liberal assertion of scientific objectivity</a:t>
            </a:r>
          </a:p>
          <a:p>
            <a:r>
              <a:rPr lang="en-US" dirty="0"/>
              <a:t>Reason to study alternative theories:</a:t>
            </a:r>
          </a:p>
          <a:p>
            <a:pPr lvl="1"/>
            <a:r>
              <a:rPr lang="en-US" dirty="0"/>
              <a:t>Inter-paradigm debate exposes flaws in various forms of realism and liberalism</a:t>
            </a:r>
          </a:p>
          <a:p>
            <a:pPr lvl="1"/>
            <a:r>
              <a:rPr lang="en-US" dirty="0"/>
              <a:t>Growing academic appeal of alternative approaches</a:t>
            </a:r>
          </a:p>
          <a:p>
            <a:pPr lvl="2"/>
            <a:r>
              <a:rPr lang="en-US" dirty="0"/>
              <a:t>Reaction to failure of realism and liberalism to predict the demise of the USSR and the end of the Cold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13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Marxism and Globalization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Marxists assert social, political, and economic world should be analyzed as a whole</a:t>
            </a:r>
          </a:p>
          <a:p>
            <a:pPr lvl="1"/>
            <a:r>
              <a:rPr lang="en-US" dirty="0"/>
              <a:t>Academic division of the world into areas of inquiry is arbitrary and unhelpful</a:t>
            </a:r>
          </a:p>
          <a:p>
            <a:pPr lvl="1"/>
            <a:r>
              <a:rPr lang="en-US" dirty="0"/>
              <a:t>Marxist theorists assert disciplinary boundaries need to be transcended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12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Marxism: Materialist History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Processes of historical change are a reflection of economic development of society</a:t>
            </a:r>
          </a:p>
          <a:p>
            <a:r>
              <a:rPr lang="en-US" dirty="0"/>
              <a:t>Economic development is the motor of history</a:t>
            </a:r>
          </a:p>
          <a:p>
            <a:pPr lvl="1"/>
            <a:r>
              <a:rPr lang="en-US" dirty="0"/>
              <a:t>Technological advancement changes previous relations of production in society</a:t>
            </a:r>
          </a:p>
          <a:p>
            <a:pPr lvl="1"/>
            <a:r>
              <a:rPr lang="en-US" dirty="0"/>
              <a:t>Changes in economic base act as a catalyst for the transformation of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10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Marxism: Problem-solving Theory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Accepts the parameters of the present order while attempting to fix its problems</a:t>
            </a:r>
          </a:p>
          <a:p>
            <a:r>
              <a:rPr lang="en-US" dirty="0"/>
              <a:t>Critical theory that challenges the prevailing order</a:t>
            </a:r>
          </a:p>
          <a:p>
            <a:r>
              <a:rPr lang="en-US" dirty="0"/>
              <a:t>Seek, analyze, assist social change processes   </a:t>
            </a:r>
          </a:p>
          <a:p>
            <a:r>
              <a:rPr lang="en-US" dirty="0"/>
              <a:t>Transformation of the existing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63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Essential Marxism: Class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“Social relations between the producers, and the conditions under which they exchange their activities and share in the total act of production” (Marx, 1847)</a:t>
            </a:r>
          </a:p>
          <a:p>
            <a:r>
              <a:rPr lang="en-US" dirty="0"/>
              <a:t>Personal income does not determine class; class defined by your position in the hierarchy of production</a:t>
            </a:r>
          </a:p>
          <a:p>
            <a:r>
              <a:rPr lang="en-US" dirty="0"/>
              <a:t>Society is systemically prone to class conflict</a:t>
            </a:r>
          </a:p>
          <a:p>
            <a:r>
              <a:rPr lang="en-US" dirty="0"/>
              <a:t>In capitalist society primary conflict is between bourgeoisie and proletariat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5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 Learning Objectives 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0" indent="-182880"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Name the key theorists of the five schools of thought.</a:t>
            </a:r>
          </a:p>
          <a:p>
            <a:pPr marL="182880" indent="-182880"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Explain the relation among the levels of analysis and the different variants of the five schools of thought.</a:t>
            </a:r>
          </a:p>
          <a:p>
            <a:pPr marL="182880" marR="0" indent="-18288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Explain the benefits and shortcomings of the different variants of the five schools of thought for the study of international relations.</a:t>
            </a:r>
          </a:p>
        </p:txBody>
      </p:sp>
    </p:spTree>
    <p:extLst>
      <p:ext uri="{BB962C8B-B14F-4D97-AF65-F5344CB8AC3E}">
        <p14:creationId xmlns:p14="http://schemas.microsoft.com/office/powerpoint/2010/main" val="3473883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Marxism and Global Inequality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Marx and Engels predicted capitalism’s spread around the world</a:t>
            </a:r>
          </a:p>
          <a:p>
            <a:r>
              <a:rPr lang="en-US" dirty="0"/>
              <a:t>Proletariat will become aware of their exploitation and alienation</a:t>
            </a:r>
          </a:p>
          <a:p>
            <a:r>
              <a:rPr lang="en-US" dirty="0"/>
              <a:t>Globalization might be the catalyst for awareness and eventual transformation</a:t>
            </a:r>
          </a:p>
          <a:p>
            <a:r>
              <a:rPr lang="en-US" dirty="0"/>
              <a:t>“Philosophers have only interpreted the world in various ways; the point, however, is to change it” (Marx, Theses on Feuerbach, 1845)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76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Marxism and World-System Theory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Origins of contemporary world-system theory can be traced to the first systematic attempt to apply the ideas of Marx to the international sphere</a:t>
            </a:r>
          </a:p>
          <a:p>
            <a:r>
              <a:rPr lang="en-US" dirty="0"/>
              <a:t>Critique of imperialism advanced by a number of thinkers in early twentieth century</a:t>
            </a:r>
          </a:p>
          <a:p>
            <a:r>
              <a:rPr lang="en-US" dirty="0"/>
              <a:t>Most well known is by Lenin (1917): </a:t>
            </a:r>
            <a:r>
              <a:rPr lang="en-US" i="1" dirty="0"/>
              <a:t>Imperialism: The Highest Stage of Capitalism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54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American Dependency School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Developed Lenin’s views, especially the notion of core and periphery</a:t>
            </a:r>
          </a:p>
          <a:p>
            <a:r>
              <a:rPr lang="en-US" dirty="0"/>
              <a:t>Raul </a:t>
            </a:r>
            <a:r>
              <a:rPr lang="en-US" dirty="0" err="1"/>
              <a:t>Prebisch</a:t>
            </a:r>
            <a:r>
              <a:rPr lang="en-US" dirty="0"/>
              <a:t>: “The declining terms of trade”</a:t>
            </a:r>
          </a:p>
          <a:p>
            <a:pPr lvl="1"/>
            <a:r>
              <a:rPr lang="en-US" dirty="0"/>
              <a:t>Price of manufactured goods increases more rapidly than that of raw materials</a:t>
            </a:r>
          </a:p>
          <a:p>
            <a:r>
              <a:rPr lang="en-US" dirty="0"/>
              <a:t>Reliance on primary goods</a:t>
            </a:r>
          </a:p>
          <a:p>
            <a:pPr lvl="1"/>
            <a:r>
              <a:rPr lang="en-US" dirty="0"/>
              <a:t>States of the periphery became poorer relative to the core</a:t>
            </a:r>
          </a:p>
          <a:p>
            <a:r>
              <a:rPr lang="en-US" dirty="0"/>
              <a:t>Key writers: Guillermo O’Donnell, Andre </a:t>
            </a:r>
            <a:r>
              <a:rPr lang="en-US" dirty="0" err="1"/>
              <a:t>Gunder</a:t>
            </a:r>
            <a:r>
              <a:rPr lang="en-US" dirty="0"/>
              <a:t> Frank, and Fernando Henrique Cardoso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7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Wallerstein’s World-System Theory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has been marked by the rise and demise of a series of world systems</a:t>
            </a:r>
          </a:p>
          <a:p>
            <a:r>
              <a:rPr lang="en-US" dirty="0"/>
              <a:t>Modern world system emerged in Europe around the turn of the 16th century</a:t>
            </a:r>
          </a:p>
          <a:p>
            <a:pPr lvl="1"/>
            <a:r>
              <a:rPr lang="en-US" dirty="0"/>
              <a:t>Expanded to encompass the entire globe</a:t>
            </a:r>
          </a:p>
          <a:p>
            <a:pPr lvl="1"/>
            <a:r>
              <a:rPr lang="en-US" dirty="0"/>
              <a:t>Driving force was capitalism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61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World-System Theory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understanding</a:t>
            </a:r>
          </a:p>
          <a:p>
            <a:pPr lvl="1"/>
            <a:r>
              <a:rPr lang="en-US" dirty="0"/>
              <a:t>Core</a:t>
            </a:r>
          </a:p>
          <a:p>
            <a:pPr lvl="1"/>
            <a:r>
              <a:rPr lang="en-US" dirty="0"/>
              <a:t>Periphery</a:t>
            </a:r>
          </a:p>
          <a:p>
            <a:pPr lvl="1"/>
            <a:r>
              <a:rPr lang="en-US" dirty="0"/>
              <a:t>Semi-periphery: Wallerstein’s addition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13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World Socialists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Newly independent states and the rejection of Soviet communism and Western capitalism</a:t>
            </a:r>
          </a:p>
          <a:p>
            <a:pPr lvl="1"/>
            <a:r>
              <a:rPr lang="en-US" dirty="0"/>
              <a:t>Pursuit of autarchy and to combat “new colonialization”</a:t>
            </a:r>
          </a:p>
          <a:p>
            <a:r>
              <a:rPr lang="en-US" dirty="0"/>
              <a:t>Five critical elements</a:t>
            </a:r>
          </a:p>
          <a:p>
            <a:pPr lvl="1"/>
            <a:r>
              <a:rPr lang="en-US" dirty="0"/>
              <a:t>Intense nationalism, particularly with regards to foreign control of economic sectors</a:t>
            </a:r>
          </a:p>
          <a:p>
            <a:pPr lvl="1"/>
            <a:r>
              <a:rPr lang="en-US" dirty="0"/>
              <a:t>Willingness to use force to correct injustice</a:t>
            </a:r>
          </a:p>
          <a:p>
            <a:pPr lvl="1"/>
            <a:r>
              <a:rPr lang="en-US" dirty="0"/>
              <a:t>View of capitalism as a new imperialism</a:t>
            </a:r>
          </a:p>
          <a:p>
            <a:pPr lvl="1"/>
            <a:r>
              <a:rPr lang="en-US" dirty="0"/>
              <a:t>Inspired by the struggles of the masses</a:t>
            </a:r>
          </a:p>
          <a:p>
            <a:pPr lvl="1"/>
            <a:r>
              <a:rPr lang="en-US" dirty="0"/>
              <a:t>Socialist insofar as the state owned most core industries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81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Feminist Theory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Gender: Social construction of the difference between “men” and “women”</a:t>
            </a:r>
          </a:p>
          <a:p>
            <a:r>
              <a:rPr lang="en-US" dirty="0"/>
              <a:t>Gender is determined by a mix of social and cultural norms, as well as one’s own sense of identity</a:t>
            </a:r>
          </a:p>
          <a:p>
            <a:r>
              <a:rPr lang="en-US" dirty="0"/>
              <a:t>Feminist theories analyze how gender both affects world politics and is an effect of world politics</a:t>
            </a:r>
          </a:p>
          <a:p>
            <a:r>
              <a:rPr lang="en-US" dirty="0"/>
              <a:t>Feminist theorists examine how different concepts are “gendered”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29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56E0A-46F7-47B5-BF15-6A1C34E8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4282"/>
            <a:ext cx="12192000" cy="369332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3.6 Percentage of Women in National Parliaments by Region</a:t>
            </a:r>
          </a:p>
        </p:txBody>
      </p:sp>
      <p:graphicFrame>
        <p:nvGraphicFramePr>
          <p:cNvPr id="6" name="object 2" title=" TABLE 3.6 Percentage of Women in National Parliaments by Region">
            <a:extLst>
              <a:ext uri="{FF2B5EF4-FFF2-40B4-BE49-F238E27FC236}">
                <a16:creationId xmlns:a16="http://schemas.microsoft.com/office/drawing/2014/main" id="{250FA8BD-8240-4612-9701-26F0D32E7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12509"/>
              </p:ext>
            </p:extLst>
          </p:nvPr>
        </p:nvGraphicFramePr>
        <p:xfrm>
          <a:off x="1561556" y="1347209"/>
          <a:ext cx="9322434" cy="4387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7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80828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808285"/>
                      </a:solidFill>
                      <a:prstDash val="solid"/>
                    </a:lnT>
                    <a:solidFill>
                      <a:srgbClr val="A4D1F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Regional</a:t>
                      </a:r>
                      <a:r>
                        <a:rPr sz="15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Averages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T w="28575">
                      <a:solidFill>
                        <a:srgbClr val="808285"/>
                      </a:solidFill>
                      <a:prstDash val="solid"/>
                    </a:lnT>
                    <a:solidFill>
                      <a:srgbClr val="A4D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808285"/>
                      </a:solidFill>
                      <a:prstDash val="solid"/>
                    </a:lnT>
                    <a:solidFill>
                      <a:srgbClr val="A4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L="233679" marR="241935">
                        <a:lnSpc>
                          <a:spcPts val="1680"/>
                        </a:lnSpc>
                        <a:spcBef>
                          <a:spcPts val="815"/>
                        </a:spcBef>
                      </a:pPr>
                      <a:r>
                        <a:rPr sz="1500" b="1" spc="-3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500" b="1" spc="-4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b="1" spc="-3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ngl</a:t>
                      </a:r>
                      <a:r>
                        <a:rPr sz="1500" b="1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-8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500" b="1" spc="-4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500" b="1" spc="-3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500" b="1" spc="-3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500" b="1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-8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500" b="1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r  </a:t>
                      </a:r>
                      <a:r>
                        <a:rPr sz="1500" b="1" spc="1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Lower</a:t>
                      </a:r>
                      <a:r>
                        <a:rPr sz="1500" b="1" spc="-10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L="249554" marR="325755">
                        <a:lnSpc>
                          <a:spcPts val="1680"/>
                        </a:lnSpc>
                        <a:spcBef>
                          <a:spcPts val="815"/>
                        </a:spcBef>
                      </a:pPr>
                      <a:r>
                        <a:rPr sz="1500" b="1" spc="-4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500" b="1" spc="-3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500" b="1" spc="-3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1500" b="1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500" b="1" spc="-8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500" b="1" spc="-4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500" b="1" spc="-3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500" b="1" spc="-3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500" b="1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-8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500" b="1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r  </a:t>
                      </a:r>
                      <a:r>
                        <a:rPr sz="1500" b="1" spc="1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Senate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448945">
                        <a:lnSpc>
                          <a:spcPts val="1680"/>
                        </a:lnSpc>
                        <a:spcBef>
                          <a:spcPts val="815"/>
                        </a:spcBef>
                      </a:pPr>
                      <a:r>
                        <a:rPr sz="1500" b="1" spc="-3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500" b="1" spc="-4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ot</a:t>
                      </a:r>
                      <a:r>
                        <a:rPr sz="1500" b="1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500" b="1" spc="-8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500" b="1" spc="-4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500" b="1" spc="-30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500" b="1" spc="-3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500" b="1" spc="-25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dirty="0">
                          <a:solidFill>
                            <a:srgbClr val="633253"/>
                          </a:solidFill>
                          <a:latin typeface="Arial"/>
                          <a:cs typeface="Arial"/>
                        </a:rPr>
                        <a:t>s  Combined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67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Nordic</a:t>
                      </a:r>
                      <a:r>
                        <a:rPr sz="1400" spc="-9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countries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704215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44.7%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—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69278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44.7%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904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W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1400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</a:t>
                      </a:r>
                      <a:r>
                        <a:rPr sz="1400" spc="-1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1400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u</a:t>
                      </a:r>
                      <a:r>
                        <a:rPr sz="1400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1400" spc="-1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(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x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clu</a:t>
                      </a:r>
                      <a:r>
                        <a:rPr sz="1400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di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g</a:t>
                      </a:r>
                      <a:r>
                        <a:rPr sz="1400" spc="-1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No</a:t>
                      </a:r>
                      <a:r>
                        <a:rPr sz="1400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rdi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</a:t>
                      </a:r>
                      <a:endParaRPr sz="1400">
                        <a:latin typeface="Lucida Sans"/>
                        <a:cs typeface="Lucida Sans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countries)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R="704215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36.7%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32.2%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L="70358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35.2%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79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Americas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703580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34.6%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34.6%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69659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34.6%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79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Sub-Saharan</a:t>
                      </a:r>
                      <a:r>
                        <a:rPr sz="1400" spc="-9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Africa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R="694690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26.3%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25.2%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L="70421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26.2%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67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Oceania</a:t>
                      </a:r>
                      <a:endParaRPr sz="1400" dirty="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701040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6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17.9%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46.6%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20.9%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79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Asia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R="725170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21.1%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18.2%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20.7%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74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Middle</a:t>
                      </a:r>
                      <a:r>
                        <a:rPr sz="1400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East</a:t>
                      </a:r>
                      <a:r>
                        <a:rPr sz="1400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and</a:t>
                      </a:r>
                      <a:r>
                        <a:rPr sz="1400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North</a:t>
                      </a:r>
                      <a:r>
                        <a:rPr sz="1400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Africa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lnB w="6350">
                      <a:solidFill>
                        <a:srgbClr val="5859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5325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18.2%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lnB w="6350">
                      <a:solidFill>
                        <a:srgbClr val="5859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10.9%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lnB w="6350">
                      <a:solidFill>
                        <a:srgbClr val="5859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8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16.8%</a:t>
                      </a:r>
                      <a:endParaRPr sz="1400" dirty="0">
                        <a:latin typeface="Lucida Sans"/>
                        <a:cs typeface="Lucida Sans"/>
                      </a:endParaRPr>
                    </a:p>
                  </a:txBody>
                  <a:tcPr marL="0" marR="0" marT="142875" marB="0">
                    <a:lnB w="6350">
                      <a:solidFill>
                        <a:srgbClr val="58595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B0F42753-8157-4A7F-8805-C7DCFB18E37A}"/>
              </a:ext>
            </a:extLst>
          </p:cNvPr>
          <p:cNvSpPr txBox="1"/>
          <p:nvPr/>
        </p:nvSpPr>
        <p:spPr>
          <a:xfrm>
            <a:off x="1548859" y="5832829"/>
            <a:ext cx="8006715" cy="4940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50" i="1" spc="5" dirty="0">
                <a:solidFill>
                  <a:srgbClr val="231F20"/>
                </a:solidFill>
                <a:latin typeface="Calibri"/>
                <a:cs typeface="Calibri"/>
              </a:rPr>
              <a:t>Averages</a:t>
            </a:r>
            <a:r>
              <a:rPr sz="125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40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25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1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250" i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libri"/>
                <a:cs typeface="Calibri"/>
              </a:rPr>
              <a:t>1st</a:t>
            </a:r>
            <a:r>
              <a:rPr sz="125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15" dirty="0">
                <a:solidFill>
                  <a:srgbClr val="231F20"/>
                </a:solidFill>
                <a:latin typeface="Calibri"/>
                <a:cs typeface="Calibri"/>
              </a:rPr>
              <a:t>April</a:t>
            </a:r>
            <a:r>
              <a:rPr sz="1250" i="1" spc="40" dirty="0">
                <a:solidFill>
                  <a:srgbClr val="231F20"/>
                </a:solidFill>
                <a:latin typeface="Calibri"/>
                <a:cs typeface="Calibri"/>
              </a:rPr>
              <a:t> 2022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250" i="1" spc="25" dirty="0">
                <a:solidFill>
                  <a:srgbClr val="231F20"/>
                </a:solidFill>
                <a:latin typeface="Calibri"/>
                <a:cs typeface="Calibri"/>
              </a:rPr>
              <a:t>Source:</a:t>
            </a:r>
            <a:r>
              <a:rPr sz="1250" i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25" dirty="0">
                <a:solidFill>
                  <a:srgbClr val="231F20"/>
                </a:solidFill>
                <a:latin typeface="Calibri"/>
                <a:cs typeface="Calibri"/>
              </a:rPr>
              <a:t>Parline</a:t>
            </a:r>
            <a:r>
              <a:rPr sz="1250" i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1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1250" i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25" dirty="0">
                <a:solidFill>
                  <a:srgbClr val="231F20"/>
                </a:solidFill>
                <a:latin typeface="Calibri"/>
                <a:cs typeface="Calibri"/>
              </a:rPr>
              <a:t>global</a:t>
            </a:r>
            <a:r>
              <a:rPr sz="1250" i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35" dirty="0">
                <a:solidFill>
                  <a:srgbClr val="231F20"/>
                </a:solidFill>
                <a:latin typeface="Calibri"/>
                <a:cs typeface="Calibri"/>
              </a:rPr>
              <a:t>data</a:t>
            </a:r>
            <a:r>
              <a:rPr sz="1250" i="1" spc="65" dirty="0">
                <a:solidFill>
                  <a:srgbClr val="231F20"/>
                </a:solidFill>
                <a:latin typeface="Calibri"/>
                <a:cs typeface="Calibri"/>
              </a:rPr>
              <a:t> on</a:t>
            </a:r>
            <a:r>
              <a:rPr sz="1250" i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30" dirty="0">
                <a:solidFill>
                  <a:srgbClr val="231F20"/>
                </a:solidFill>
                <a:latin typeface="Calibri"/>
                <a:cs typeface="Calibri"/>
              </a:rPr>
              <a:t>national</a:t>
            </a:r>
            <a:r>
              <a:rPr sz="1250" i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30" dirty="0">
                <a:solidFill>
                  <a:srgbClr val="231F20"/>
                </a:solidFill>
                <a:latin typeface="Calibri"/>
                <a:cs typeface="Calibri"/>
              </a:rPr>
              <a:t>parliaments</a:t>
            </a:r>
            <a:r>
              <a:rPr sz="1250" i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10" dirty="0">
                <a:solidFill>
                  <a:srgbClr val="231F20"/>
                </a:solidFill>
                <a:latin typeface="Calibri"/>
                <a:cs typeface="Calibri"/>
              </a:rPr>
              <a:t>https://data.ipu.org/women-averages</a:t>
            </a:r>
            <a:r>
              <a:rPr sz="1250" i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15" dirty="0">
                <a:solidFill>
                  <a:srgbClr val="231F20"/>
                </a:solidFill>
                <a:latin typeface="Calibri"/>
                <a:cs typeface="Calibri"/>
              </a:rPr>
              <a:t>(Accessed</a:t>
            </a:r>
            <a:r>
              <a:rPr sz="1250" i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-25" dirty="0">
                <a:solidFill>
                  <a:srgbClr val="231F20"/>
                </a:solidFill>
                <a:latin typeface="Calibri"/>
                <a:cs typeface="Calibri"/>
              </a:rPr>
              <a:t>May,</a:t>
            </a:r>
            <a:r>
              <a:rPr sz="1250" i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spc="-45" dirty="0">
                <a:solidFill>
                  <a:srgbClr val="231F20"/>
                </a:solidFill>
                <a:latin typeface="Calibri"/>
                <a:cs typeface="Calibri"/>
              </a:rPr>
              <a:t>11,</a:t>
            </a:r>
            <a:r>
              <a:rPr sz="1250" i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libri"/>
                <a:cs typeface="Calibri"/>
              </a:rPr>
              <a:t>2022).</a:t>
            </a:r>
            <a:endParaRPr sz="12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935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 Feminism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units of society are individuals</a:t>
            </a:r>
          </a:p>
          <a:p>
            <a:pPr lvl="1"/>
            <a:r>
              <a:rPr lang="en-US" dirty="0"/>
              <a:t>Individuals are biologically determined as either men or women, possess specific rights, and are equal</a:t>
            </a:r>
          </a:p>
          <a:p>
            <a:r>
              <a:rPr lang="en-US" dirty="0"/>
              <a:t>The state is gendered insofar as rights have been predicated solely on the experiences and expectations of men</a:t>
            </a:r>
          </a:p>
          <a:p>
            <a:r>
              <a:rPr lang="en-US" dirty="0"/>
              <a:t>Dominant international theories ignore contributions of women and, if recognized at all, designated them as less important than actions of states-men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37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Socialist/Marxist Feminism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material and primarily economic forces in determining the lives of women</a:t>
            </a:r>
          </a:p>
          <a:p>
            <a:r>
              <a:rPr lang="en-US" dirty="0"/>
              <a:t>The cause of women’s inequality is to be found in capitalist system</a:t>
            </a:r>
          </a:p>
          <a:p>
            <a:r>
              <a:rPr lang="en-US" dirty="0"/>
              <a:t>Socialist feminism differs from Marxist feminism in that it introduces a second central material cause for women’s unequal treatment</a:t>
            </a:r>
          </a:p>
          <a:p>
            <a:pPr lvl="1"/>
            <a:r>
              <a:rPr lang="en-US" dirty="0"/>
              <a:t>Patriarchal system of male dominance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6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Theories: 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Sets of propositions that help people to understand events</a:t>
            </a:r>
          </a:p>
          <a:p>
            <a:pPr lvl="1"/>
            <a:r>
              <a:rPr lang="en-US" dirty="0"/>
              <a:t>Help describe and explain events</a:t>
            </a:r>
          </a:p>
          <a:p>
            <a:pPr lvl="1"/>
            <a:r>
              <a:rPr lang="en-US" dirty="0"/>
              <a:t>Can be used for predicting future actions</a:t>
            </a:r>
          </a:p>
          <a:p>
            <a:r>
              <a:rPr lang="en-US" dirty="0"/>
              <a:t>Dominant theories of international relations in the United States</a:t>
            </a:r>
          </a:p>
          <a:p>
            <a:pPr lvl="1"/>
            <a:r>
              <a:rPr lang="en-US" dirty="0"/>
              <a:t>Realism and Liberalism</a:t>
            </a:r>
          </a:p>
          <a:p>
            <a:r>
              <a:rPr lang="en-US" dirty="0"/>
              <a:t>Other important theories</a:t>
            </a:r>
          </a:p>
          <a:p>
            <a:pPr lvl="1"/>
            <a:r>
              <a:rPr lang="en-US" dirty="0"/>
              <a:t>Marxism, Constructivism, Feminism</a:t>
            </a:r>
          </a:p>
        </p:txBody>
      </p:sp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Standpoint Feminism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subordination of women based on sex rather than economic standing provides a unique perspective on world politics as a result of their subordination</a:t>
            </a:r>
          </a:p>
          <a:p>
            <a:r>
              <a:rPr lang="en-US" dirty="0"/>
              <a:t>Highlights unique contributions of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98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Constructivism (1 of 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actions and words of people make society</a:t>
            </a:r>
          </a:p>
          <a:p>
            <a:r>
              <a:rPr lang="en-US" dirty="0"/>
              <a:t>Society, in turn, shapes our actions and words and creates rules</a:t>
            </a:r>
          </a:p>
          <a:p>
            <a:r>
              <a:rPr lang="en-US" dirty="0"/>
              <a:t>Effects of rules</a:t>
            </a:r>
          </a:p>
          <a:p>
            <a:pPr lvl="1"/>
            <a:r>
              <a:rPr lang="en-US" dirty="0"/>
              <a:t>Tell us who key players are in a given situation</a:t>
            </a:r>
          </a:p>
          <a:p>
            <a:pPr lvl="1"/>
            <a:r>
              <a:rPr lang="en-US" dirty="0"/>
              <a:t>Instruct, direct, and commit actors to take certain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17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Constructivism (2 of 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and practices form stable patterns serving interests of key agents</a:t>
            </a:r>
          </a:p>
          <a:p>
            <a:r>
              <a:rPr lang="en-US" dirty="0"/>
              <a:t>Patterns become “institutions” </a:t>
            </a:r>
          </a:p>
          <a:p>
            <a:r>
              <a:rPr lang="en-US" dirty="0"/>
              <a:t>Cold War as a 20th-century institution</a:t>
            </a:r>
          </a:p>
          <a:p>
            <a:r>
              <a:rPr lang="en-US" dirty="0"/>
              <a:t>Global economy as a 21st-century institution</a:t>
            </a:r>
          </a:p>
          <a:p>
            <a:pPr lvl="1"/>
            <a:r>
              <a:rPr lang="en-US" dirty="0"/>
              <a:t>Rules and practices are based on neoliberal free market capitalism</a:t>
            </a:r>
          </a:p>
          <a:p>
            <a:pPr lvl="1"/>
            <a:r>
              <a:rPr lang="en-US" dirty="0"/>
              <a:t>Best serves the interests of corporations, global economic institutions, and wealthy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341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Constructivism (3 of 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States’ power within a system based on two factors</a:t>
            </a:r>
          </a:p>
          <a:p>
            <a:pPr lvl="1"/>
            <a:r>
              <a:rPr lang="en-US" dirty="0"/>
              <a:t>Material factors</a:t>
            </a:r>
          </a:p>
          <a:p>
            <a:pPr lvl="2"/>
            <a:r>
              <a:rPr lang="en-US" dirty="0"/>
              <a:t>Control of resources</a:t>
            </a:r>
          </a:p>
          <a:p>
            <a:r>
              <a:rPr lang="en-US" dirty="0"/>
              <a:t>Discursive power</a:t>
            </a:r>
          </a:p>
          <a:p>
            <a:pPr lvl="1"/>
            <a:r>
              <a:rPr lang="en-US" dirty="0"/>
              <a:t>Power based on knowledge and the control of language and ideas within a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13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Constructivism: </a:t>
            </a:r>
            <a:br>
              <a:rPr lang="en-US" dirty="0"/>
            </a:br>
            <a:r>
              <a:rPr lang="en-US" dirty="0"/>
              <a:t>“Anarchy is what states make of it” (4 of 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system does not need to result in competition, security dilemmas, arms races</a:t>
            </a:r>
          </a:p>
          <a:p>
            <a:r>
              <a:rPr lang="en-US" dirty="0"/>
              <a:t>Only limited by rules, practices, and institutions that they themselves have created</a:t>
            </a:r>
          </a:p>
          <a:p>
            <a:r>
              <a:rPr lang="en-US" dirty="0"/>
              <a:t>How a country reacts to anarchy reflects its particular understanding of that condition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74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Constructivism (5 of 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Socially constructed realities define international system</a:t>
            </a:r>
          </a:p>
          <a:p>
            <a:pPr lvl="1"/>
            <a:r>
              <a:rPr lang="en-US" dirty="0"/>
              <a:t>To understand the system, must focus on shared rules, practices, meanings, identities, and norms</a:t>
            </a:r>
          </a:p>
          <a:p>
            <a:pPr lvl="1"/>
            <a:r>
              <a:rPr lang="en-US" dirty="0"/>
              <a:t>These factors define the interests, identities preferences, and actions of each state in the system</a:t>
            </a:r>
          </a:p>
          <a:p>
            <a:pPr lvl="1"/>
            <a:r>
              <a:rPr lang="en-US" dirty="0"/>
              <a:t>By emphasizing social construction of reality we are questioning what is frequently taken for granted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001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Constructivism: Alternative Pathways (6 of 8)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appears path-dependent</a:t>
            </a:r>
          </a:p>
          <a:p>
            <a:r>
              <a:rPr lang="en-US" dirty="0"/>
              <a:t>Contingencies: Historical accidents and human interventions that can force history to change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36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Constructivism (7 of 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actors make their activities meaningful</a:t>
            </a:r>
          </a:p>
          <a:p>
            <a:pPr lvl="1"/>
            <a:r>
              <a:rPr lang="en-US" dirty="0"/>
              <a:t>Weber: “We are cultural beings with the capacity and the will to take a deliberate attitude toward the world and to lend it significance” (The Methodology of the Social Sciences, 1949, 81)</a:t>
            </a:r>
          </a:p>
          <a:p>
            <a:pPr lvl="1"/>
            <a:r>
              <a:rPr lang="en-US" dirty="0"/>
              <a:t>Constructivists attempt to recover the meanings that actors give to their practices and the objects that they create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63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Constructivism (8 of 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Constructivists have offered two additions to this view of power:</a:t>
            </a:r>
          </a:p>
          <a:p>
            <a:pPr lvl="1"/>
            <a:r>
              <a:rPr lang="en-US" dirty="0"/>
              <a:t>Ideational or discursive</a:t>
            </a:r>
          </a:p>
          <a:p>
            <a:pPr lvl="1"/>
            <a:r>
              <a:rPr lang="en-US" dirty="0"/>
              <a:t> Ideational power is more than control over meaning; it is also the acceptance of ideas or a way of life</a:t>
            </a:r>
          </a:p>
          <a:p>
            <a:r>
              <a:rPr lang="en-US" dirty="0"/>
              <a:t>Your way of thinking is “the norm”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5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2073117" y="2533600"/>
            <a:ext cx="8123381" cy="80061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04087">
              <a:defRPr sz="3387"/>
            </a:pPr>
            <a:r>
              <a:rPr lang="en-US" dirty="0">
                <a:solidFill>
                  <a:schemeClr val="tx2"/>
                </a:solidFill>
              </a:rPr>
              <a:t>Realism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790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Realism?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assumptions of realism</a:t>
            </a:r>
          </a:p>
          <a:p>
            <a:pPr lvl="1"/>
            <a:r>
              <a:rPr lang="en-US" dirty="0"/>
              <a:t>States are the only actors in international relations that matter</a:t>
            </a:r>
          </a:p>
          <a:p>
            <a:pPr lvl="1"/>
            <a:r>
              <a:rPr lang="en-US" dirty="0"/>
              <a:t>A policymaker’s primary responsibility is to create and maintain national power</a:t>
            </a:r>
          </a:p>
          <a:p>
            <a:pPr lvl="1"/>
            <a:r>
              <a:rPr lang="en-US" dirty="0"/>
              <a:t>No legitimate central authority stands above the state</a:t>
            </a:r>
          </a:p>
          <a:p>
            <a:r>
              <a:rPr lang="en-US" dirty="0"/>
              <a:t>Without central government “the life of man is solitary, poor, nasty, brutish and short” (Hobbes, Leviathan)</a:t>
            </a:r>
          </a:p>
        </p:txBody>
      </p:sp>
    </p:spTree>
    <p:extLst>
      <p:ext uri="{BB962C8B-B14F-4D97-AF65-F5344CB8AC3E}">
        <p14:creationId xmlns:p14="http://schemas.microsoft.com/office/powerpoint/2010/main" val="234768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Essential Realism: Statism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state has sovereignty, which is the supreme authority to make and enforce laws</a:t>
            </a:r>
          </a:p>
          <a:p>
            <a:r>
              <a:rPr lang="en-US" dirty="0"/>
              <a:t>Hobbes: We trade personal liberty for a guarantee of security and civil society</a:t>
            </a:r>
          </a:p>
          <a:p>
            <a:r>
              <a:rPr lang="en-US" dirty="0"/>
              <a:t>Realism assumes problems of domestic order and security are solved</a:t>
            </a:r>
          </a:p>
          <a:p>
            <a:r>
              <a:rPr lang="en-US" dirty="0"/>
              <a:t>States compete for power and security in an anarchic world</a:t>
            </a:r>
          </a:p>
          <a:p>
            <a:r>
              <a:rPr lang="en-US" dirty="0"/>
              <a:t>World is a zero-sum game: One state gains, another loses</a:t>
            </a:r>
          </a:p>
        </p:txBody>
      </p:sp>
    </p:spTree>
    <p:extLst>
      <p:ext uri="{BB962C8B-B14F-4D97-AF65-F5344CB8AC3E}">
        <p14:creationId xmlns:p14="http://schemas.microsoft.com/office/powerpoint/2010/main" val="267607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Statism and Power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Relational concept: Does A have more power than B?</a:t>
            </a:r>
          </a:p>
          <a:p>
            <a:r>
              <a:rPr lang="en-US" dirty="0"/>
              <a:t>Relative concept: A has more power than B</a:t>
            </a:r>
          </a:p>
          <a:p>
            <a:r>
              <a:rPr lang="en-US" dirty="0"/>
              <a:t>Calculations of power are complex</a:t>
            </a:r>
          </a:p>
          <a:p>
            <a:pPr lvl="1"/>
            <a:r>
              <a:rPr lang="en-US" dirty="0"/>
              <a:t>Military and industrial capability, natural resources, population</a:t>
            </a:r>
          </a:p>
          <a:p>
            <a:r>
              <a:rPr lang="en-US" dirty="0"/>
              <a:t>Often calculations of power resources are used to suggest intent</a:t>
            </a:r>
          </a:p>
          <a:p>
            <a:pPr lvl="1"/>
            <a:r>
              <a:rPr lang="en-US" dirty="0"/>
              <a:t>A has a large army; therefore, it wants to attack B</a:t>
            </a:r>
          </a:p>
        </p:txBody>
      </p:sp>
    </p:spTree>
    <p:extLst>
      <p:ext uri="{BB962C8B-B14F-4D97-AF65-F5344CB8AC3E}">
        <p14:creationId xmlns:p14="http://schemas.microsoft.com/office/powerpoint/2010/main" val="2574042313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up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p ppt theme" id="{A4FE179C-B0AE-8341-BB93-978F1C66645A}" vid="{F0E917C4-88E9-EF4B-BCF0-48F9396AB0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4735E286A8A478CDABE780C9EC78F" ma:contentTypeVersion="13" ma:contentTypeDescription="Create a new document." ma:contentTypeScope="" ma:versionID="9b8825675e62d57985c81b74d5b14a7f">
  <xsd:schema xmlns:xsd="http://www.w3.org/2001/XMLSchema" xmlns:xs="http://www.w3.org/2001/XMLSchema" xmlns:p="http://schemas.microsoft.com/office/2006/metadata/properties" xmlns:ns3="fd39d560-5c7d-4158-98a0-f420f8fdebce" xmlns:ns4="a6c716b4-9090-4de7-aadc-2aa5f812ad24" targetNamespace="http://schemas.microsoft.com/office/2006/metadata/properties" ma:root="true" ma:fieldsID="bdbc9fd47a72f6438c4442bb9222e145" ns3:_="" ns4:_="">
    <xsd:import namespace="fd39d560-5c7d-4158-98a0-f420f8fdebce"/>
    <xsd:import namespace="a6c716b4-9090-4de7-aadc-2aa5f812a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9d560-5c7d-4158-98a0-f420f8fd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716b4-9090-4de7-aadc-2aa5f812a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307B2A-FA70-43CE-A010-B3D8154DE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9d560-5c7d-4158-98a0-f420f8fdebce"/>
    <ds:schemaRef ds:uri="a6c716b4-9090-4de7-aadc-2aa5f812a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56919D-3723-464B-9967-427A087CBD6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39d560-5c7d-4158-98a0-f420f8fdebce"/>
    <ds:schemaRef ds:uri="http://purl.org/dc/terms/"/>
    <ds:schemaRef ds:uri="http://schemas.openxmlformats.org/package/2006/metadata/core-properties"/>
    <ds:schemaRef ds:uri="a6c716b4-9090-4de7-aadc-2aa5f812ad2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lamy7e_ppt_ch01_MRP</Template>
  <TotalTime>1067</TotalTime>
  <Words>2689</Words>
  <Application>Microsoft Office PowerPoint</Application>
  <PresentationFormat>Widescreen</PresentationFormat>
  <Paragraphs>334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Lucida Sans</vt:lpstr>
      <vt:lpstr>OpenSans-ExtraBold</vt:lpstr>
      <vt:lpstr>OpenSans-SemiBold</vt:lpstr>
      <vt:lpstr>Times New Roman</vt:lpstr>
      <vt:lpstr>Text Content Templates</vt:lpstr>
      <vt:lpstr>Figure-Only Templates</vt:lpstr>
      <vt:lpstr>oup ppt theme</vt:lpstr>
      <vt:lpstr>Introduction to Global Politics Seventh Edition</vt:lpstr>
      <vt:lpstr>Realism, Liberalism, and Critical Theories</vt:lpstr>
      <vt:lpstr>Chapter 3 Learning Objectives (1 of 2)</vt:lpstr>
      <vt:lpstr>Chapter 3 Learning Objectives (2 of 2)</vt:lpstr>
      <vt:lpstr>Theories: Introduction</vt:lpstr>
      <vt:lpstr>Realism</vt:lpstr>
      <vt:lpstr>What Is Realism?</vt:lpstr>
      <vt:lpstr>The Essential Realism: Statism</vt:lpstr>
      <vt:lpstr>Statism and Power</vt:lpstr>
      <vt:lpstr>The Essential Realism: Survival</vt:lpstr>
      <vt:lpstr>The Essential Realism: Self-help</vt:lpstr>
      <vt:lpstr>Self-help and Rousseau</vt:lpstr>
      <vt:lpstr>One Realism, or Many? Classical Realism</vt:lpstr>
      <vt:lpstr>One Realism, or Many? Structural Realism, or Neorealism</vt:lpstr>
      <vt:lpstr>Realism and Human Nature</vt:lpstr>
      <vt:lpstr>Contemporary Realist Challenges to Structural Realism</vt:lpstr>
      <vt:lpstr>What Theory Tells Us About Policy</vt:lpstr>
      <vt:lpstr>Liberalism</vt:lpstr>
      <vt:lpstr>Liberalism: Origins</vt:lpstr>
      <vt:lpstr>Liberalism and Age of Discovery</vt:lpstr>
      <vt:lpstr>Liberalism: Key Thinkers</vt:lpstr>
      <vt:lpstr>Liberalism and World Wars</vt:lpstr>
      <vt:lpstr>Liberalism and IGOs</vt:lpstr>
      <vt:lpstr>Liberalism: Begins within States (1 of 2)</vt:lpstr>
      <vt:lpstr>Liberalism: Begins within States (2 of 2)</vt:lpstr>
      <vt:lpstr>Contrasts: Liberalism and Realism</vt:lpstr>
      <vt:lpstr>The Essential Liberalism (1 of 2)</vt:lpstr>
      <vt:lpstr>The Essential Liberalism (2 of 2)</vt:lpstr>
      <vt:lpstr>The Essential Liberalism: Effects of World War I</vt:lpstr>
      <vt:lpstr>Liberalism: Effects of World War II</vt:lpstr>
      <vt:lpstr>Neoliberalism</vt:lpstr>
      <vt:lpstr>Cosmopolitan Mode of Democracy: Radical Liberalism</vt:lpstr>
      <vt:lpstr>Liberalism in Practice</vt:lpstr>
      <vt:lpstr>Critical Theories</vt:lpstr>
      <vt:lpstr>Overview</vt:lpstr>
      <vt:lpstr>Marxism and Globalization</vt:lpstr>
      <vt:lpstr>Marxism: Materialist History </vt:lpstr>
      <vt:lpstr>Marxism: Problem-solving Theory </vt:lpstr>
      <vt:lpstr>The Essential Marxism: Class</vt:lpstr>
      <vt:lpstr>Marxism and Global Inequality</vt:lpstr>
      <vt:lpstr>Marxism and World-System Theory</vt:lpstr>
      <vt:lpstr>Latin American Dependency School</vt:lpstr>
      <vt:lpstr>Wallerstein’s World-System Theory</vt:lpstr>
      <vt:lpstr>World-System Theory</vt:lpstr>
      <vt:lpstr>Third World Socialists</vt:lpstr>
      <vt:lpstr>Feminist Theory</vt:lpstr>
      <vt:lpstr>TABLE 3.6 Percentage of Women in National Parliaments by Region</vt:lpstr>
      <vt:lpstr>Liberal Feminism</vt:lpstr>
      <vt:lpstr>Socialist/Marxist Feminism</vt:lpstr>
      <vt:lpstr>Standpoint Feminism</vt:lpstr>
      <vt:lpstr>Constructivism (1 of 8)</vt:lpstr>
      <vt:lpstr>Constructivism (2 of 8)</vt:lpstr>
      <vt:lpstr>Constructivism (3 of 8)</vt:lpstr>
      <vt:lpstr>Constructivism:  “Anarchy is what states make of it” (4 of 8)</vt:lpstr>
      <vt:lpstr>Constructivism (5 of 8)</vt:lpstr>
      <vt:lpstr>Constructivism: Alternative Pathways (6 of 8) </vt:lpstr>
      <vt:lpstr>Constructivism (7 of 8)</vt:lpstr>
      <vt:lpstr>Constructivism (8 of 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Global Politics Seventh Edition</dc:title>
  <dc:creator>Michael Pfonner</dc:creator>
  <cp:lastModifiedBy>Lauren Thompson</cp:lastModifiedBy>
  <cp:revision>1</cp:revision>
  <dcterms:created xsi:type="dcterms:W3CDTF">2022-04-05T19:06:36Z</dcterms:created>
  <dcterms:modified xsi:type="dcterms:W3CDTF">2022-06-27T20:19:04Z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0x0101006034735E286A8A478CDABE780C9EC78F</vt:lpwstr>
  </property>
</Properties>
</file>