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75" r:id="rId5"/>
  </p:sldMasterIdLst>
  <p:notesMasterIdLst>
    <p:notesMasterId r:id="rId33"/>
  </p:notesMasterIdLst>
  <p:handoutMasterIdLst>
    <p:handoutMasterId r:id="rId34"/>
  </p:handoutMasterIdLst>
  <p:sldIdLst>
    <p:sldId id="313" r:id="rId6"/>
    <p:sldId id="276" r:id="rId7"/>
    <p:sldId id="291" r:id="rId8"/>
    <p:sldId id="292" r:id="rId9"/>
    <p:sldId id="326" r:id="rId10"/>
    <p:sldId id="294" r:id="rId11"/>
    <p:sldId id="327" r:id="rId12"/>
    <p:sldId id="328" r:id="rId13"/>
    <p:sldId id="329" r:id="rId14"/>
    <p:sldId id="298" r:id="rId15"/>
    <p:sldId id="299" r:id="rId16"/>
    <p:sldId id="300" r:id="rId17"/>
    <p:sldId id="301" r:id="rId18"/>
    <p:sldId id="302" r:id="rId19"/>
    <p:sldId id="303" r:id="rId20"/>
    <p:sldId id="330" r:id="rId21"/>
    <p:sldId id="305" r:id="rId22"/>
    <p:sldId id="306" r:id="rId23"/>
    <p:sldId id="308" r:id="rId24"/>
    <p:sldId id="334" r:id="rId25"/>
    <p:sldId id="331" r:id="rId26"/>
    <p:sldId id="310" r:id="rId27"/>
    <p:sldId id="311" r:id="rId28"/>
    <p:sldId id="335" r:id="rId29"/>
    <p:sldId id="312" r:id="rId30"/>
    <p:sldId id="333" r:id="rId31"/>
    <p:sldId id="332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A47"/>
    <a:srgbClr val="014478"/>
    <a:srgbClr val="001B47"/>
    <a:srgbClr val="1F497D"/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7500" autoAdjust="0"/>
  </p:normalViewPr>
  <p:slideViewPr>
    <p:cSldViewPr snapToGrid="0" snapToObjects="1">
      <p:cViewPr varScale="1">
        <p:scale>
          <a:sx n="76" d="100"/>
          <a:sy n="76" d="100"/>
        </p:scale>
        <p:origin x="917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1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85613-ADFF-4141-B66C-A45235623B50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2E8A8-05A8-499B-9FC4-E54616348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1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F5199-F7F4-4FB2-A2CD-22A2CFC87608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C0744-2FEF-4441-821D-70180A37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0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79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Photo 48.02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L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Theremin playing the instrument he invented.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38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Photo 48.03: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RCA Mark II at Columbia University (1957) was the first programmable electronic synthesizer. Shown in the photo are composers (l to r): Mario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Davidovsky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Milton Babbitt, and Vladimir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Ussacheskvy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88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Photo 48.04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Edgard Var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(1883–1965).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9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Photo 48.05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Le Corbusier’s Philips Pavilion at the Brussels World’s Fair in 1958.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88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Photo 48.10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Ellen Taaffe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Zwilich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(b. 1939).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62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Photo 48.12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John Adams (b. 1947).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 Photo/Jessica Hill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4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0575" y="586409"/>
            <a:ext cx="11317356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b="1" i="1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50851" y="1152525"/>
            <a:ext cx="11317816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10609" y="1808921"/>
            <a:ext cx="4770784" cy="42837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Picture 4" descr="Oxford University Press logo">
            <a:extLst>
              <a:ext uri="{FF2B5EF4-FFF2-40B4-BE49-F238E27FC236}">
                <a16:creationId xmlns:a16="http://schemas.microsoft.com/office/drawing/2014/main" id="{8590439F-3AAE-4FE6-B28E-69B3789AD6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76152"/>
            <a:ext cx="2505812" cy="8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5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87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66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EB49-10B0-434E-B9A9-AEEABF0B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43F8EF5-4C16-48DE-A586-E7CCF94F9F0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66838" y="808037"/>
            <a:ext cx="9759950" cy="5045832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4482F5-5C68-40F1-BAC8-3387D676EB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6838" y="5973510"/>
            <a:ext cx="9759950" cy="50349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1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600201"/>
            <a:ext cx="10972800" cy="4175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968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A7EB-3577-43FD-9B2D-BCEA4F83C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4AFEAB-6CC2-4F6A-8644-10935AED3A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096" y="512748"/>
            <a:ext cx="11947020" cy="607605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8EB49-10B0-434E-B9A9-AEEABF0B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43F8EF5-4C16-48DE-A586-E7CCF94F9F0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66838" y="808037"/>
            <a:ext cx="9759950" cy="504583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4482F5-5C68-40F1-BAC8-3387D676EB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6838" y="5973510"/>
            <a:ext cx="9759950" cy="50349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03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E61D60-431D-4A54-BAD5-CA1C8D6D7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2" y="2792"/>
            <a:ext cx="12191178" cy="68581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83949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2" r:id="rId2"/>
    <p:sldLayoutId id="2147483654" r:id="rId3"/>
    <p:sldLayoutId id="2147483678" r:id="rId4"/>
    <p:sldLayoutId id="2147483679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1A47"/>
          </a:solidFill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CD7AE-E6DE-4592-894F-F3E075B9E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52107"/>
            <a:ext cx="10515600" cy="5224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352A1-3B59-4F46-8B27-7104614BE0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363435" y="6605739"/>
            <a:ext cx="1827743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2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Oxford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357956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Discovering Music, Third Edition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by R. Larry Todd</a:t>
            </a:r>
          </a:p>
        </p:txBody>
      </p:sp>
      <p:pic>
        <p:nvPicPr>
          <p:cNvPr id="5" name="Picture 4" descr="Second edition book cover, with graphic stating &quot;THIRD EDITION COVER COMING SOON&quot;">
            <a:extLst>
              <a:ext uri="{FF2B5EF4-FFF2-40B4-BE49-F238E27FC236}">
                <a16:creationId xmlns:a16="http://schemas.microsoft.com/office/drawing/2014/main" id="{DF3F4803-70F4-0240-D4C9-096EC81ABC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767" y="1827010"/>
            <a:ext cx="5256466" cy="444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24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59741-EF61-4CDA-AF16-5A3AF69E6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Developments in Electronic Music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620FA-F763-4C79-8292-EDF7A9F63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Karlheinz</a:t>
            </a:r>
            <a:r>
              <a:rPr lang="en-US" dirty="0"/>
              <a:t> Stockhausen - </a:t>
            </a:r>
            <a:r>
              <a:rPr lang="en-US" i="1" dirty="0" err="1"/>
              <a:t>Gesang</a:t>
            </a:r>
            <a:r>
              <a:rPr lang="en-US" i="1" dirty="0"/>
              <a:t> de </a:t>
            </a:r>
            <a:r>
              <a:rPr lang="en-US" i="1" dirty="0" err="1"/>
              <a:t>Jünglinge</a:t>
            </a:r>
            <a:r>
              <a:rPr lang="en-US" i="1" dirty="0"/>
              <a:t> (Song of Youths)</a:t>
            </a:r>
            <a:r>
              <a:rPr lang="en-US" dirty="0"/>
              <a:t> (1956)</a:t>
            </a:r>
          </a:p>
          <a:p>
            <a:r>
              <a:rPr lang="en-US" dirty="0"/>
              <a:t>Early electronic music created as tape compositions</a:t>
            </a:r>
          </a:p>
          <a:p>
            <a:r>
              <a:rPr lang="en-US" b="1" dirty="0"/>
              <a:t>Live electronic music </a:t>
            </a:r>
            <a:r>
              <a:rPr lang="en-US" dirty="0"/>
              <a:t>– draws on electronic musical instruments and computer-generated sounds without using pre-recorded or sampled material</a:t>
            </a:r>
          </a:p>
        </p:txBody>
      </p:sp>
    </p:spTree>
    <p:extLst>
      <p:ext uri="{BB962C8B-B14F-4D97-AF65-F5344CB8AC3E}">
        <p14:creationId xmlns:p14="http://schemas.microsoft.com/office/powerpoint/2010/main" val="360115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0406F-8627-48A7-B638-2B844C0AC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Chance in Music </a:t>
            </a:r>
            <a:r>
              <a:rPr lang="en-US" sz="1000" dirty="0"/>
              <a:t>(1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E6A31-BE9A-4A60-A885-60721A6E8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Cage (1912⎼1992)</a:t>
            </a:r>
          </a:p>
          <a:p>
            <a:pPr lvl="1"/>
            <a:r>
              <a:rPr lang="en-US" dirty="0"/>
              <a:t>Explored the idea that music should use “any and all sounds that can be heard”</a:t>
            </a:r>
          </a:p>
          <a:p>
            <a:pPr lvl="1"/>
            <a:r>
              <a:rPr lang="en-US" dirty="0"/>
              <a:t>1940s: series of works for “prepared piano”</a:t>
            </a:r>
          </a:p>
          <a:p>
            <a:pPr lvl="1"/>
            <a:r>
              <a:rPr lang="en-US" dirty="0"/>
              <a:t>Studied Eastern philosophy and Zen Buddhism</a:t>
            </a:r>
          </a:p>
          <a:p>
            <a:pPr lvl="1"/>
            <a:r>
              <a:rPr lang="en-US" dirty="0"/>
              <a:t>Rejected Western notions of musical order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20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176E4-3AEF-41BF-92AA-2610AAB28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LISTENING MAP 74</a:t>
            </a:r>
            <a:br>
              <a:rPr lang="en-US" dirty="0"/>
            </a:br>
            <a:r>
              <a:rPr lang="en-US" dirty="0"/>
              <a:t>Cage, </a:t>
            </a:r>
            <a:r>
              <a:rPr lang="en-US" i="1" dirty="0"/>
              <a:t>4’33” </a:t>
            </a:r>
            <a:r>
              <a:rPr lang="en-US" dirty="0"/>
              <a:t>(1952)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498A5-E060-496D-BFA9-F7AC473EC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Premiered by pianist David Tudor</a:t>
            </a:r>
          </a:p>
          <a:p>
            <a:r>
              <a:rPr lang="en-US" dirty="0"/>
              <a:t>Tudor did not play the instrument at all bur signified the beginning and ending by closing and opening the keyboard lid</a:t>
            </a:r>
          </a:p>
          <a:p>
            <a:r>
              <a:rPr lang="en-US" dirty="0"/>
              <a:t>Silence filled by random noises of the surroundings, varied with each “performance”</a:t>
            </a:r>
          </a:p>
        </p:txBody>
      </p:sp>
    </p:spTree>
    <p:extLst>
      <p:ext uri="{BB962C8B-B14F-4D97-AF65-F5344CB8AC3E}">
        <p14:creationId xmlns:p14="http://schemas.microsoft.com/office/powerpoint/2010/main" val="260970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43791-5129-46E2-AECF-941EB011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Robert Rauschenberg’s </a:t>
            </a:r>
            <a:r>
              <a:rPr lang="en-US" i="1" dirty="0"/>
              <a:t>White Paintings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1A7BE-2568-4D5A-A142-C051EF510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Cage admitted influence of American painter, Rauschenberg</a:t>
            </a:r>
          </a:p>
          <a:p>
            <a:r>
              <a:rPr lang="en-US" dirty="0"/>
              <a:t>Controversial series of </a:t>
            </a:r>
            <a:r>
              <a:rPr lang="en-US" i="1" dirty="0"/>
              <a:t>White Paintings</a:t>
            </a:r>
          </a:p>
          <a:p>
            <a:pPr lvl="1"/>
            <a:r>
              <a:rPr lang="en-US" dirty="0"/>
              <a:t>Canvases painted white and seemingly devoid of content</a:t>
            </a:r>
          </a:p>
          <a:p>
            <a:pPr lvl="1"/>
            <a:r>
              <a:rPr lang="en-US" dirty="0"/>
              <a:t>Responded to changes in ambient light, number of visitors</a:t>
            </a:r>
          </a:p>
        </p:txBody>
      </p:sp>
    </p:spTree>
    <p:extLst>
      <p:ext uri="{BB962C8B-B14F-4D97-AF65-F5344CB8AC3E}">
        <p14:creationId xmlns:p14="http://schemas.microsoft.com/office/powerpoint/2010/main" val="2782259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360F8-544E-4619-8AD1-B7E1C238F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Chance in Music </a:t>
            </a:r>
            <a:r>
              <a:rPr lang="en-US" sz="1000" dirty="0"/>
              <a:t>(2 of 2)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98A57-C1B5-4BE0-ACF9-3508E855C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“Circus principle” – works where several different actions occur simultaneously</a:t>
            </a:r>
          </a:p>
          <a:p>
            <a:r>
              <a:rPr lang="en-US" b="1" dirty="0"/>
              <a:t>Performance art </a:t>
            </a:r>
            <a:r>
              <a:rPr lang="en-US" dirty="0"/>
              <a:t>– random or coordinated; involves a performer(s) and audience; might combine visual, spoken, and musical elements</a:t>
            </a:r>
            <a:endParaRPr lang="en-US" b="1" dirty="0"/>
          </a:p>
          <a:p>
            <a:r>
              <a:rPr lang="en-US" b="1" dirty="0"/>
              <a:t>Chance music</a:t>
            </a:r>
            <a:r>
              <a:rPr lang="en-US" dirty="0"/>
              <a:t> or </a:t>
            </a:r>
            <a:r>
              <a:rPr lang="en-US" b="1" dirty="0"/>
              <a:t>aleatoric music</a:t>
            </a:r>
            <a:endParaRPr lang="en-US" dirty="0"/>
          </a:p>
          <a:p>
            <a:pPr lvl="1"/>
            <a:r>
              <a:rPr lang="en-US" dirty="0"/>
              <a:t>Elements of chance determine shape or structure of a composition</a:t>
            </a:r>
          </a:p>
        </p:txBody>
      </p:sp>
    </p:spTree>
    <p:extLst>
      <p:ext uri="{BB962C8B-B14F-4D97-AF65-F5344CB8AC3E}">
        <p14:creationId xmlns:p14="http://schemas.microsoft.com/office/powerpoint/2010/main" val="1676233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2ED8F-BF66-4A10-91AF-BDC0C1579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 and Contemporary Music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7A066-1637-4DE4-9743-6C94BEB83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Lili Boulanger (1893–1918)</a:t>
            </a:r>
          </a:p>
          <a:p>
            <a:r>
              <a:rPr lang="en-US" dirty="0"/>
              <a:t>Ethyl Smyth (1858–1944)</a:t>
            </a:r>
          </a:p>
          <a:p>
            <a:r>
              <a:rPr lang="en-US" dirty="0"/>
              <a:t>Ruth Crawford Seeger (1901–1953)</a:t>
            </a:r>
          </a:p>
          <a:p>
            <a:r>
              <a:rPr lang="en-US" dirty="0"/>
              <a:t>Florence Price (1887–1953)</a:t>
            </a:r>
          </a:p>
          <a:p>
            <a:r>
              <a:rPr lang="en-US" dirty="0"/>
              <a:t>Joan Tower (b. 1938)</a:t>
            </a:r>
          </a:p>
        </p:txBody>
      </p:sp>
    </p:spTree>
    <p:extLst>
      <p:ext uri="{BB962C8B-B14F-4D97-AF65-F5344CB8AC3E}">
        <p14:creationId xmlns:p14="http://schemas.microsoft.com/office/powerpoint/2010/main" val="3825643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E1386-5765-47C9-95BE-4CE726350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Ellen Taaffe </a:t>
            </a:r>
            <a:r>
              <a:rPr lang="en-US" dirty="0" err="1"/>
              <a:t>Zwilich</a:t>
            </a:r>
            <a:r>
              <a:rPr lang="en-US" dirty="0"/>
              <a:t> (b. 1939)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C61F5-497E-495A-A8EC-71E26DD95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800870" cy="4525963"/>
          </a:xfrm>
        </p:spPr>
        <p:txBody>
          <a:bodyPr>
            <a:normAutofit/>
          </a:bodyPr>
          <a:lstStyle/>
          <a:p>
            <a:r>
              <a:rPr lang="en-US" dirty="0"/>
              <a:t>1983: first woman to win Pulitzer Prize in music for her Symphony No. 1</a:t>
            </a:r>
          </a:p>
          <a:p>
            <a:r>
              <a:rPr lang="en-US" dirty="0"/>
              <a:t>First Composer’s Chair at Carnegie Hall (1995–1999)</a:t>
            </a:r>
          </a:p>
          <a:p>
            <a:r>
              <a:rPr lang="en-US" dirty="0"/>
              <a:t>Early style: modernist, atonal idiom</a:t>
            </a:r>
          </a:p>
          <a:p>
            <a:r>
              <a:rPr lang="en-US" dirty="0"/>
              <a:t>1980s: turned efforts towards music that could communicate in a forceful, direct way</a:t>
            </a:r>
          </a:p>
          <a:p>
            <a:endParaRPr lang="en-US" dirty="0"/>
          </a:p>
        </p:txBody>
      </p:sp>
      <p:pic>
        <p:nvPicPr>
          <p:cNvPr id="4" name="Picture 3" descr="Photo of Ellen Taaffe Zwilich.">
            <a:extLst>
              <a:ext uri="{FF2B5EF4-FFF2-40B4-BE49-F238E27FC236}">
                <a16:creationId xmlns:a16="http://schemas.microsoft.com/office/drawing/2014/main" id="{20AC7B98-4F45-4E59-BC23-7F8B0FFBF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850" y="1715517"/>
            <a:ext cx="2879550" cy="429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932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FF70A-9FB7-4E64-AFF9-D9F7A1E22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LISTENING MAP 75</a:t>
            </a:r>
            <a:br>
              <a:rPr lang="en-US" dirty="0"/>
            </a:br>
            <a:r>
              <a:rPr lang="en-US" dirty="0" err="1"/>
              <a:t>Zwilich</a:t>
            </a:r>
            <a:r>
              <a:rPr lang="en-US" dirty="0"/>
              <a:t>, </a:t>
            </a:r>
            <a:r>
              <a:rPr lang="en-US" i="1" dirty="0"/>
              <a:t>Concerto grosso</a:t>
            </a:r>
            <a:r>
              <a:rPr lang="en-US" dirty="0"/>
              <a:t>, First Movement (1985)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DD371-2564-4F55-8BEC-61DEDDA11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Commissioned to celebrate the 300</a:t>
            </a:r>
            <a:r>
              <a:rPr lang="en-US" baseline="30000" dirty="0"/>
              <a:t>th</a:t>
            </a:r>
            <a:r>
              <a:rPr lang="en-US" dirty="0"/>
              <a:t> anniversary of the birth of Handel</a:t>
            </a:r>
          </a:p>
          <a:p>
            <a:r>
              <a:rPr lang="en-US" dirty="0"/>
              <a:t>Five movements</a:t>
            </a:r>
          </a:p>
          <a:p>
            <a:r>
              <a:rPr lang="en-US" dirty="0"/>
              <a:t>Symmetrical scheme</a:t>
            </a:r>
          </a:p>
          <a:p>
            <a:r>
              <a:rPr lang="en-US" dirty="0"/>
              <a:t>Instrumentation: 1 flute, 2 oboes, 1 bassoon, 2 horns, strings, and harpsichords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242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76719-E223-439E-B1E6-533116443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Postmodernism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F4EA3-953F-405D-8C32-4AC439300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Postmodernism </a:t>
            </a:r>
            <a:r>
              <a:rPr lang="en-US" dirty="0"/>
              <a:t>– departed from Modernism and freely mixed different styles</a:t>
            </a:r>
            <a:endParaRPr lang="en-US" b="1" dirty="0"/>
          </a:p>
          <a:p>
            <a:pPr lvl="1"/>
            <a:r>
              <a:rPr lang="en-US" b="1" dirty="0"/>
              <a:t>Minimalism </a:t>
            </a:r>
            <a:r>
              <a:rPr lang="en-US" dirty="0"/>
              <a:t>–</a:t>
            </a:r>
            <a:endParaRPr lang="en-US" b="1" dirty="0"/>
          </a:p>
          <a:p>
            <a:pPr lvl="2"/>
            <a:r>
              <a:rPr lang="en-US" dirty="0"/>
              <a:t>Developed in the closing decades of the twentieth century from a related movement in the visual arts (1960s–1970s)</a:t>
            </a:r>
          </a:p>
          <a:p>
            <a:pPr lvl="3"/>
            <a:r>
              <a:rPr lang="en-US" dirty="0"/>
              <a:t>Painters and sculptors embraced a reductive, simple style of art that avoided dramatic gestures or suggestions of emotional content</a:t>
            </a:r>
          </a:p>
          <a:p>
            <a:pPr lvl="2"/>
            <a:r>
              <a:rPr lang="en-US" dirty="0"/>
              <a:t>Uses repetitions of short musical figures to construct compositions</a:t>
            </a:r>
          </a:p>
        </p:txBody>
      </p:sp>
    </p:spTree>
    <p:extLst>
      <p:ext uri="{BB962C8B-B14F-4D97-AF65-F5344CB8AC3E}">
        <p14:creationId xmlns:p14="http://schemas.microsoft.com/office/powerpoint/2010/main" val="1743317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9864E-13F6-4E19-80BE-526EB0E76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Minimalist Composers </a:t>
            </a:r>
            <a:r>
              <a:rPr lang="en-US" sz="1000" dirty="0"/>
              <a:t>(1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6426A-AC56-46E2-BA5E-E4A815FD3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Philip Glass (b. 1937)</a:t>
            </a:r>
          </a:p>
          <a:p>
            <a:pPr lvl="1"/>
            <a:r>
              <a:rPr lang="en-US" dirty="0"/>
              <a:t>Studied with Nadia Boulanger</a:t>
            </a:r>
          </a:p>
          <a:p>
            <a:pPr lvl="1"/>
            <a:r>
              <a:rPr lang="en-US" dirty="0"/>
              <a:t>Absorbed intricate rhythmic patterns of Indian music into his work</a:t>
            </a:r>
          </a:p>
          <a:p>
            <a:pPr lvl="1"/>
            <a:r>
              <a:rPr lang="en-US" i="1" dirty="0"/>
              <a:t>Einstein on the Beach </a:t>
            </a:r>
            <a:r>
              <a:rPr lang="en-US" dirty="0"/>
              <a:t>(1976)</a:t>
            </a:r>
          </a:p>
          <a:p>
            <a:pPr lvl="1"/>
            <a:r>
              <a:rPr lang="en-US" i="1" dirty="0"/>
              <a:t>Satyagraha </a:t>
            </a:r>
            <a:r>
              <a:rPr lang="en-US" dirty="0"/>
              <a:t>(1980)</a:t>
            </a:r>
          </a:p>
          <a:p>
            <a:pPr lvl="1"/>
            <a:r>
              <a:rPr lang="en-US" i="1" dirty="0"/>
              <a:t>Appomattox</a:t>
            </a:r>
            <a:r>
              <a:rPr lang="en-US" dirty="0"/>
              <a:t> (2007</a:t>
            </a:r>
          </a:p>
        </p:txBody>
      </p:sp>
    </p:spTree>
    <p:extLst>
      <p:ext uri="{BB962C8B-B14F-4D97-AF65-F5344CB8AC3E}">
        <p14:creationId xmlns:p14="http://schemas.microsoft.com/office/powerpoint/2010/main" val="3978388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48: The Eclipse of Modernism: New Frontiers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  <a:p>
            <a:pPr lvl="1"/>
            <a:r>
              <a:rPr lang="en-US" dirty="0"/>
              <a:t>48.1 Explain the role new technologies played in the emergence of new styles after WWII.</a:t>
            </a:r>
          </a:p>
          <a:p>
            <a:pPr lvl="1"/>
            <a:r>
              <a:rPr lang="en-US" dirty="0"/>
              <a:t>48.2 Recognize how total serialism developed.</a:t>
            </a:r>
          </a:p>
          <a:p>
            <a:pPr lvl="1"/>
            <a:r>
              <a:rPr lang="en-US" dirty="0"/>
              <a:t>48.3 Identify what </a:t>
            </a:r>
            <a:r>
              <a:rPr lang="en-US" i="1" dirty="0"/>
              <a:t>music concrete</a:t>
            </a:r>
            <a:r>
              <a:rPr lang="en-US" dirty="0"/>
              <a:t>, aleatoric music, and minimalism are. </a:t>
            </a:r>
          </a:p>
          <a:p>
            <a:pPr lvl="1"/>
            <a:r>
              <a:rPr lang="en-US" dirty="0"/>
              <a:t>48.4 Understand how women composers contributed to 20th century music. </a:t>
            </a:r>
          </a:p>
        </p:txBody>
      </p:sp>
    </p:spTree>
    <p:extLst>
      <p:ext uri="{BB962C8B-B14F-4D97-AF65-F5344CB8AC3E}">
        <p14:creationId xmlns:p14="http://schemas.microsoft.com/office/powerpoint/2010/main" val="2733130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9864E-13F6-4E19-80BE-526EB0E76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Minimalist Composers </a:t>
            </a:r>
            <a:r>
              <a:rPr lang="en-US" sz="1000" dirty="0"/>
              <a:t>(2 of 2)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6426A-AC56-46E2-BA5E-E4A815FD3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Steve Reich (b. 1936)</a:t>
            </a:r>
          </a:p>
          <a:p>
            <a:pPr lvl="1"/>
            <a:r>
              <a:rPr lang="en-US" b="1" dirty="0"/>
              <a:t>Phasing </a:t>
            </a:r>
            <a:r>
              <a:rPr lang="en-US" dirty="0"/>
              <a:t>– technique in which several instruments play the same material that gradually moves out of phase, producing hypnotic, free blends of sound</a:t>
            </a:r>
            <a:endParaRPr lang="en-US" b="1" dirty="0"/>
          </a:p>
          <a:p>
            <a:pPr lvl="1"/>
            <a:r>
              <a:rPr lang="en-US" i="1" dirty="0"/>
              <a:t>Music for 18 Musicians </a:t>
            </a:r>
            <a:r>
              <a:rPr lang="en-US" dirty="0"/>
              <a:t>(1974)</a:t>
            </a:r>
          </a:p>
          <a:p>
            <a:pPr lvl="1"/>
            <a:r>
              <a:rPr lang="en-US" i="1" dirty="0"/>
              <a:t>Different Trains </a:t>
            </a:r>
            <a:r>
              <a:rPr lang="en-US" dirty="0"/>
              <a:t>(1988)</a:t>
            </a:r>
          </a:p>
          <a:p>
            <a:pPr lvl="1"/>
            <a:r>
              <a:rPr lang="en-US" i="1" dirty="0"/>
              <a:t>WTC 9/11</a:t>
            </a:r>
            <a:r>
              <a:rPr lang="en-US" dirty="0"/>
              <a:t> (2011)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68826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7DFEAC-2EE5-4E19-9CF8-D91389B2C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Adams (b. 1947)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884EFF-B8F0-4007-BE35-65BDA837F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8182708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Reacted against the drudgery of “chasing” 12-tone rows in serial compositions</a:t>
            </a:r>
          </a:p>
          <a:p>
            <a:r>
              <a:rPr lang="en-US" dirty="0"/>
              <a:t>Embraced minimalist techniques early in his works</a:t>
            </a:r>
          </a:p>
          <a:p>
            <a:pPr lvl="1"/>
            <a:r>
              <a:rPr lang="en-US" b="1" dirty="0"/>
              <a:t>Post-minimalism</a:t>
            </a:r>
            <a:r>
              <a:rPr lang="en-US" dirty="0"/>
              <a:t> – music that employs some techniques of minimalism, but seeks as well other alternatives to questions of musical form and structure</a:t>
            </a:r>
            <a:endParaRPr lang="en-US" b="1" dirty="0"/>
          </a:p>
          <a:p>
            <a:r>
              <a:rPr lang="en-US" i="1" dirty="0"/>
              <a:t>Nixon in China</a:t>
            </a:r>
            <a:r>
              <a:rPr lang="en-US" dirty="0"/>
              <a:t> (1987)</a:t>
            </a:r>
          </a:p>
          <a:p>
            <a:r>
              <a:rPr lang="en-US" i="1" dirty="0"/>
              <a:t>Dr. Atomic</a:t>
            </a:r>
            <a:r>
              <a:rPr lang="en-US" dirty="0"/>
              <a:t> (2005)</a:t>
            </a:r>
          </a:p>
          <a:p>
            <a:r>
              <a:rPr lang="en-US" i="1" dirty="0"/>
              <a:t>On the Transmigration of the Souls</a:t>
            </a:r>
            <a:r>
              <a:rPr lang="en-US" dirty="0"/>
              <a:t> (2002)- Pulitzer Prize</a:t>
            </a:r>
          </a:p>
          <a:p>
            <a:endParaRPr lang="en-US" dirty="0"/>
          </a:p>
        </p:txBody>
      </p:sp>
      <p:pic>
        <p:nvPicPr>
          <p:cNvPr id="7" name="Picture 6" descr="A photo of John Adams.">
            <a:extLst>
              <a:ext uri="{FF2B5EF4-FFF2-40B4-BE49-F238E27FC236}">
                <a16:creationId xmlns:a16="http://schemas.microsoft.com/office/drawing/2014/main" id="{43DA093A-F025-4433-971E-4A440F493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945" y="1929563"/>
            <a:ext cx="3048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394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2822C-2A53-4111-887B-75435F681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LISTENING MAP 76</a:t>
            </a:r>
            <a:br>
              <a:rPr lang="en-US" dirty="0"/>
            </a:br>
            <a:r>
              <a:rPr lang="en-US" dirty="0"/>
              <a:t>Adams, </a:t>
            </a:r>
            <a:r>
              <a:rPr lang="en-US" i="1" dirty="0"/>
              <a:t>Short Ride on a Fast Machine </a:t>
            </a:r>
            <a:r>
              <a:rPr lang="en-US" dirty="0"/>
              <a:t>(1986)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53CF7-1F69-4A17-8F93-253988410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Commissioned by the Pittsburgh Symphony</a:t>
            </a:r>
          </a:p>
          <a:p>
            <a:r>
              <a:rPr lang="en-US" dirty="0"/>
              <a:t>Scored for large orchestra with expanded percussion and keyboard synthesizers</a:t>
            </a:r>
          </a:p>
          <a:p>
            <a:r>
              <a:rPr lang="en-US" dirty="0"/>
              <a:t>Launched by the regular pulse of a woodblock</a:t>
            </a:r>
          </a:p>
          <a:p>
            <a:r>
              <a:rPr lang="en-US" dirty="0"/>
              <a:t>Work unfolds as series of crescendos</a:t>
            </a:r>
          </a:p>
          <a:p>
            <a:r>
              <a:rPr lang="en-US" dirty="0"/>
              <a:t>Music is about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233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F262A-6EE7-473A-A514-D6492FD18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Beckons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9987E-8196-4DD1-8211-89E3B64EB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Polystylism </a:t>
            </a:r>
            <a:r>
              <a:rPr lang="en-US" dirty="0"/>
              <a:t>– mixture of different styles and approaches</a:t>
            </a:r>
          </a:p>
          <a:p>
            <a:pPr lvl="1"/>
            <a:r>
              <a:rPr lang="en-US" dirty="0"/>
              <a:t>Used to describe music of the 1990s and beyond</a:t>
            </a:r>
          </a:p>
          <a:p>
            <a:pPr lvl="1"/>
            <a:r>
              <a:rPr lang="en-US" dirty="0"/>
              <a:t>Catch-all term to denote holding pattern until next revolution in classical tradition</a:t>
            </a:r>
          </a:p>
        </p:txBody>
      </p:sp>
    </p:spTree>
    <p:extLst>
      <p:ext uri="{BB962C8B-B14F-4D97-AF65-F5344CB8AC3E}">
        <p14:creationId xmlns:p14="http://schemas.microsoft.com/office/powerpoint/2010/main" val="3651164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F262A-6EE7-473A-A514-D6492FD18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Into the Twenty-First Century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9987E-8196-4DD1-8211-89E3B64EB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Sofia </a:t>
            </a:r>
            <a:r>
              <a:rPr lang="en-US" dirty="0" err="1"/>
              <a:t>Gubaidulina</a:t>
            </a:r>
            <a:r>
              <a:rPr lang="en-US" dirty="0"/>
              <a:t> (b. 1931)</a:t>
            </a:r>
          </a:p>
          <a:p>
            <a:pPr lvl="1"/>
            <a:r>
              <a:rPr lang="en-US" dirty="0"/>
              <a:t>Music influenced by Christian mysticism</a:t>
            </a:r>
          </a:p>
          <a:p>
            <a:pPr lvl="1"/>
            <a:r>
              <a:rPr lang="en-US" dirty="0"/>
              <a:t>Often based on mathematical sequences; translated into rhythmic durations or metronome markings</a:t>
            </a:r>
          </a:p>
          <a:p>
            <a:r>
              <a:rPr lang="en-US" dirty="0"/>
              <a:t> Caroline Shaw (b. 1982)</a:t>
            </a:r>
          </a:p>
          <a:p>
            <a:pPr lvl="1"/>
            <a:r>
              <a:rPr lang="en-US" dirty="0"/>
              <a:t>Violinist and singer, often performs own music</a:t>
            </a:r>
          </a:p>
          <a:p>
            <a:pPr lvl="1"/>
            <a:r>
              <a:rPr lang="en-US" dirty="0"/>
              <a:t>In 2013 won Pulitzer Prize in music for </a:t>
            </a:r>
            <a:r>
              <a:rPr lang="en-US" i="1" dirty="0"/>
              <a:t>Partita for 8 Voices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606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D1887-0F3F-4F81-A496-D27D505BE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LISTENING MAP 77</a:t>
            </a:r>
            <a:br>
              <a:rPr lang="en-US" dirty="0"/>
            </a:br>
            <a:r>
              <a:rPr lang="en-US" dirty="0" err="1"/>
              <a:t>Gubaidulina</a:t>
            </a:r>
            <a:r>
              <a:rPr lang="en-US" dirty="0"/>
              <a:t>, Violin Concerto No. 2 (“I</a:t>
            </a:r>
            <a:r>
              <a:rPr lang="en-US" i="1" dirty="0"/>
              <a:t>n tempus </a:t>
            </a:r>
            <a:r>
              <a:rPr lang="en-US" i="1" dirty="0" err="1"/>
              <a:t>praesens</a:t>
            </a:r>
            <a:r>
              <a:rPr lang="en-US" i="1" dirty="0"/>
              <a:t>”</a:t>
            </a:r>
            <a:r>
              <a:rPr lang="en-US" dirty="0"/>
              <a:t>) (2007)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3956E-D5D5-47BC-9770-5BA84BA03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Lasts half an hour, divided into five sections</a:t>
            </a:r>
          </a:p>
          <a:p>
            <a:r>
              <a:rPr lang="en-US" dirty="0"/>
              <a:t>Pits violinist (represents individual and wisdom) against orchestra (represents society)</a:t>
            </a:r>
          </a:p>
          <a:p>
            <a:r>
              <a:rPr lang="en-US" dirty="0"/>
              <a:t>Music alternates between soloist and orchestra</a:t>
            </a:r>
          </a:p>
          <a:p>
            <a:pPr lvl="1"/>
            <a:r>
              <a:rPr lang="en-US" dirty="0"/>
              <a:t>Soloist - higher register</a:t>
            </a:r>
          </a:p>
          <a:p>
            <a:pPr lvl="1"/>
            <a:r>
              <a:rPr lang="en-US" dirty="0"/>
              <a:t>Orchestra - lower registers</a:t>
            </a:r>
          </a:p>
        </p:txBody>
      </p:sp>
    </p:spTree>
    <p:extLst>
      <p:ext uri="{BB962C8B-B14F-4D97-AF65-F5344CB8AC3E}">
        <p14:creationId xmlns:p14="http://schemas.microsoft.com/office/powerpoint/2010/main" val="4253423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D1887-0F3F-4F81-A496-D27D505BE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7925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LISTENING MAP 78</a:t>
            </a:r>
            <a:br>
              <a:rPr lang="en-US" dirty="0"/>
            </a:br>
            <a:r>
              <a:rPr lang="en-US" dirty="0"/>
              <a:t>Shaw, “</a:t>
            </a:r>
            <a:r>
              <a:rPr lang="en-US" i="1" dirty="0"/>
              <a:t>The Orangery</a:t>
            </a:r>
            <a:r>
              <a:rPr lang="en-US" dirty="0"/>
              <a:t>,” from </a:t>
            </a:r>
            <a:r>
              <a:rPr lang="en-US" i="1" dirty="0"/>
              <a:t>Plan and Elevation: The Grounds of Dumbarton Oaks</a:t>
            </a:r>
            <a:r>
              <a:rPr lang="en-US" dirty="0"/>
              <a:t> (2015)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3956E-D5D5-47BC-9770-5BA84BA03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0537"/>
            <a:ext cx="10972800" cy="4525963"/>
          </a:xfrm>
        </p:spPr>
        <p:txBody>
          <a:bodyPr/>
          <a:lstStyle/>
          <a:p>
            <a:r>
              <a:rPr lang="en-US" dirty="0"/>
              <a:t>Fourth of five movements</a:t>
            </a:r>
          </a:p>
          <a:p>
            <a:r>
              <a:rPr lang="en-US" dirty="0"/>
              <a:t>Inspired by a residency at the historic Dumbarton Oaks estate</a:t>
            </a:r>
          </a:p>
          <a:p>
            <a:r>
              <a:rPr lang="en-US" dirty="0"/>
              <a:t>String Quartet in neo-Baroque style</a:t>
            </a:r>
          </a:p>
          <a:p>
            <a:r>
              <a:rPr lang="en-US" dirty="0"/>
              <a:t>Free variations over a ground bass</a:t>
            </a:r>
          </a:p>
          <a:p>
            <a:r>
              <a:rPr lang="en-US" dirty="0"/>
              <a:t>Spatial music - creates a narrative about a physical location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927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Learning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48.1 Explain the role new technologies played in the emergence of new styles after WWII.</a:t>
            </a:r>
          </a:p>
          <a:p>
            <a:r>
              <a:rPr lang="en-US" dirty="0"/>
              <a:t>48.2 Recognize how total serialism developed.</a:t>
            </a:r>
          </a:p>
          <a:p>
            <a:r>
              <a:rPr lang="en-US" dirty="0"/>
              <a:t>48.3 Identify what </a:t>
            </a:r>
            <a:r>
              <a:rPr lang="en-US" i="1" dirty="0"/>
              <a:t>music concrete</a:t>
            </a:r>
            <a:r>
              <a:rPr lang="en-US" dirty="0"/>
              <a:t>, aleatoric music, and minimalism are. </a:t>
            </a:r>
          </a:p>
          <a:p>
            <a:r>
              <a:rPr lang="en-US" dirty="0"/>
              <a:t>48.4 Understand how women composers contributed to 20th century music. </a:t>
            </a:r>
          </a:p>
        </p:txBody>
      </p:sp>
    </p:spTree>
    <p:extLst>
      <p:ext uri="{BB962C8B-B14F-4D97-AF65-F5344CB8AC3E}">
        <p14:creationId xmlns:p14="http://schemas.microsoft.com/office/powerpoint/2010/main" val="58922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3753E-9A6C-4E60-80A9-E36F21373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18608-DFA8-42DA-AB19-DE3BC84F1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Developments since 1950</a:t>
            </a:r>
          </a:p>
          <a:p>
            <a:pPr lvl="1"/>
            <a:r>
              <a:rPr lang="en-US" dirty="0"/>
              <a:t>Extension of 12-tone music to non-pitch elements</a:t>
            </a:r>
          </a:p>
          <a:p>
            <a:pPr lvl="1"/>
            <a:r>
              <a:rPr lang="en-US" dirty="0"/>
              <a:t>Use of electronic media to explore unconventional musical sounds</a:t>
            </a:r>
          </a:p>
          <a:p>
            <a:pPr lvl="1"/>
            <a:r>
              <a:rPr lang="en-US" dirty="0"/>
              <a:t>Introduction of random choices to produce change music</a:t>
            </a:r>
          </a:p>
          <a:p>
            <a:pPr lvl="1"/>
            <a:r>
              <a:rPr lang="en-US" dirty="0"/>
              <a:t>Revival of tonality</a:t>
            </a:r>
          </a:p>
          <a:p>
            <a:pPr lvl="1"/>
            <a:r>
              <a:rPr lang="en-US" dirty="0"/>
              <a:t>Increase in the number of women composers</a:t>
            </a:r>
          </a:p>
          <a:p>
            <a:pPr lvl="1"/>
            <a:r>
              <a:rPr lang="en-US" dirty="0"/>
              <a:t>Development of minimalism</a:t>
            </a:r>
          </a:p>
          <a:p>
            <a:r>
              <a:rPr lang="en-US" dirty="0"/>
              <a:t>Post-modernism</a:t>
            </a:r>
          </a:p>
          <a:p>
            <a:pPr lvl="1"/>
            <a:r>
              <a:rPr lang="en-US" dirty="0"/>
              <a:t>End of WWII- new experimentation in the arts</a:t>
            </a:r>
          </a:p>
          <a:p>
            <a:r>
              <a:rPr lang="en-US" dirty="0"/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1779073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DFD1A-679F-4B2E-A229-7B33B5BB5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Order: Total Serialism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F0C64-3E01-4A04-A41F-45EF05E55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Serialism</a:t>
            </a:r>
            <a:r>
              <a:rPr lang="en-US" dirty="0"/>
              <a:t> – technique of basing a composition on orderings of pitches, rhythms, or other musical elements</a:t>
            </a:r>
          </a:p>
          <a:p>
            <a:pPr lvl="1"/>
            <a:r>
              <a:rPr lang="en-US" dirty="0"/>
              <a:t>Schoenberg’s 12-tone system in 1920s</a:t>
            </a:r>
          </a:p>
          <a:p>
            <a:pPr lvl="1"/>
            <a:r>
              <a:rPr lang="en-US" dirty="0"/>
              <a:t>Olivier Messiaen (1908⎼1992)</a:t>
            </a:r>
          </a:p>
          <a:p>
            <a:r>
              <a:rPr lang="en-US" b="1" dirty="0"/>
              <a:t>Total serialism </a:t>
            </a:r>
            <a:r>
              <a:rPr lang="en-US" dirty="0"/>
              <a:t>– style that treats all musical parameters (pitch and non-pitch elements) serially</a:t>
            </a:r>
          </a:p>
          <a:p>
            <a:pPr lvl="1"/>
            <a:r>
              <a:rPr lang="en-US" dirty="0"/>
              <a:t>Pierre Boulez (b. 1925)</a:t>
            </a:r>
          </a:p>
          <a:p>
            <a:pPr lvl="1"/>
            <a:r>
              <a:rPr lang="en-US" dirty="0" err="1"/>
              <a:t>Karlheinz</a:t>
            </a:r>
            <a:r>
              <a:rPr lang="en-US" dirty="0"/>
              <a:t> Stockhausen (1928-2007)</a:t>
            </a:r>
          </a:p>
        </p:txBody>
      </p:sp>
    </p:spTree>
    <p:extLst>
      <p:ext uri="{BB962C8B-B14F-4D97-AF65-F5344CB8AC3E}">
        <p14:creationId xmlns:p14="http://schemas.microsoft.com/office/powerpoint/2010/main" val="2358126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69F1E-8318-44FE-BCBE-19C31860E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Resources in Sound </a:t>
            </a:r>
            <a:r>
              <a:rPr lang="en-US" sz="1000" dirty="0"/>
              <a:t>(1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B77DA-A457-4B33-B8AD-37F1C9A0D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6384053" cy="4525963"/>
          </a:xfrm>
        </p:spPr>
        <p:txBody>
          <a:bodyPr/>
          <a:lstStyle/>
          <a:p>
            <a:r>
              <a:rPr lang="en-US" dirty="0"/>
              <a:t>1920: Russian physicist Léon </a:t>
            </a:r>
            <a:r>
              <a:rPr lang="en-US" dirty="0" err="1"/>
              <a:t>Thérémin</a:t>
            </a:r>
            <a:endParaRPr lang="en-US" dirty="0"/>
          </a:p>
          <a:p>
            <a:pPr lvl="1"/>
            <a:r>
              <a:rPr lang="en-US" dirty="0"/>
              <a:t>Theremin</a:t>
            </a:r>
          </a:p>
          <a:p>
            <a:r>
              <a:rPr lang="en-US" dirty="0"/>
              <a:t>1928: French scientist Maurice </a:t>
            </a:r>
            <a:r>
              <a:rPr lang="en-US" dirty="0" err="1"/>
              <a:t>Martenot</a:t>
            </a:r>
            <a:endParaRPr lang="en-US" dirty="0"/>
          </a:p>
          <a:p>
            <a:pPr lvl="1"/>
            <a:r>
              <a:rPr lang="en-US" i="1" dirty="0" err="1"/>
              <a:t>ondes</a:t>
            </a:r>
            <a:r>
              <a:rPr lang="en-US" i="1" dirty="0"/>
              <a:t> </a:t>
            </a:r>
            <a:r>
              <a:rPr lang="en-US" i="1" dirty="0" err="1"/>
              <a:t>martenot</a:t>
            </a:r>
            <a:endParaRPr lang="en-US" i="1" dirty="0"/>
          </a:p>
          <a:p>
            <a:endParaRPr lang="en-US" dirty="0"/>
          </a:p>
        </p:txBody>
      </p:sp>
      <p:pic>
        <p:nvPicPr>
          <p:cNvPr id="6" name="Picture 5" descr="The photo shows Léon Theremin playing the instrument he invented.">
            <a:extLst>
              <a:ext uri="{FF2B5EF4-FFF2-40B4-BE49-F238E27FC236}">
                <a16:creationId xmlns:a16="http://schemas.microsoft.com/office/drawing/2014/main" id="{32863C82-474C-C505-D941-E4C5D79CF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958" y="2264464"/>
            <a:ext cx="4633965" cy="319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54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AE614-008F-495C-91C4-0AE87435F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Resources in Sound </a:t>
            </a:r>
            <a:r>
              <a:rPr lang="en-US" sz="1000" dirty="0"/>
              <a:t>(2 of 2)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734F2-F3C5-4000-86C1-37816B492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Electronic sounds</a:t>
            </a:r>
          </a:p>
          <a:p>
            <a:pPr lvl="1"/>
            <a:r>
              <a:rPr lang="en-US" dirty="0"/>
              <a:t>1940s: French sound laboratory</a:t>
            </a:r>
          </a:p>
          <a:p>
            <a:pPr lvl="2"/>
            <a:r>
              <a:rPr lang="en-US" b="1" dirty="0"/>
              <a:t>Musique </a:t>
            </a:r>
            <a:r>
              <a:rPr lang="en-US" b="1" dirty="0" err="1"/>
              <a:t>concrète</a:t>
            </a:r>
            <a:r>
              <a:rPr lang="en-US" b="1" dirty="0"/>
              <a:t> </a:t>
            </a:r>
            <a:r>
              <a:rPr lang="en-US" dirty="0"/>
              <a:t>– music using natural sounds that are recorded and manipulated electronically</a:t>
            </a:r>
            <a:endParaRPr lang="en-US" b="1" dirty="0"/>
          </a:p>
          <a:p>
            <a:pPr lvl="1"/>
            <a:r>
              <a:rPr lang="en-US" b="1" dirty="0"/>
              <a:t>Electronic music </a:t>
            </a:r>
            <a:r>
              <a:rPr lang="en-US" dirty="0"/>
              <a:t>– music in which sound is partially or fully created electronically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9601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14020-6835-44A5-9FB0-257BCECD9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Early Electronic Studio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6B643-8B7E-4168-BC6A-84F3F778F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187921" cy="4525963"/>
          </a:xfrm>
        </p:spPr>
        <p:txBody>
          <a:bodyPr/>
          <a:lstStyle/>
          <a:p>
            <a:r>
              <a:rPr lang="en-US" dirty="0"/>
              <a:t>1957: RCA Mark II Sound Synthesizer installed at Columbia University</a:t>
            </a:r>
          </a:p>
          <a:p>
            <a:r>
              <a:rPr lang="en-US" dirty="0"/>
              <a:t>Leading experimental composers worked there to generate examples of electronic music</a:t>
            </a:r>
          </a:p>
          <a:p>
            <a:r>
              <a:rPr lang="en-US" dirty="0"/>
              <a:t>Charles Wuorinen’s </a:t>
            </a:r>
            <a:r>
              <a:rPr lang="en-US" i="1" dirty="0"/>
              <a:t>Time </a:t>
            </a:r>
            <a:r>
              <a:rPr lang="en-US" i="1" dirty="0" err="1"/>
              <a:t>Ecomium</a:t>
            </a:r>
            <a:endParaRPr lang="en-US" i="1" dirty="0"/>
          </a:p>
          <a:p>
            <a:pPr lvl="1"/>
            <a:r>
              <a:rPr lang="en-US" dirty="0"/>
              <a:t>Won Pulitzer Prize in 1970</a:t>
            </a:r>
          </a:p>
        </p:txBody>
      </p:sp>
      <p:pic>
        <p:nvPicPr>
          <p:cNvPr id="8" name="Picture 7" descr="The RCA Mark II at Columbia University (1957) was the first programmable electronic synthesizer. Shown in the photo are composers (left to right): Mario Davidovsky, Milton Babbitt, and Vladimir Ussacheskvy.">
            <a:extLst>
              <a:ext uri="{FF2B5EF4-FFF2-40B4-BE49-F238E27FC236}">
                <a16:creationId xmlns:a16="http://schemas.microsoft.com/office/drawing/2014/main" id="{7968AAEC-3544-9DA8-0595-5F382A50A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521" y="2323528"/>
            <a:ext cx="4057693" cy="278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46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1CE89-A9CA-4DE4-886A-576A8DC4B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Edgard Varèse (1883–1965)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37969-DA24-486F-AF1F-E349167D7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991789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Exploited new musical resources</a:t>
            </a:r>
          </a:p>
          <a:p>
            <a:r>
              <a:rPr lang="en-US" dirty="0"/>
              <a:t>Followed no trend; dismissed Schoenberg’s approach</a:t>
            </a:r>
          </a:p>
          <a:p>
            <a:r>
              <a:rPr lang="en-US" dirty="0"/>
              <a:t>Brought unconventional sounds into his modernist scores</a:t>
            </a:r>
          </a:p>
          <a:p>
            <a:r>
              <a:rPr lang="en-US" dirty="0"/>
              <a:t>Used traditional instruments in unusual ways</a:t>
            </a:r>
          </a:p>
          <a:p>
            <a:r>
              <a:rPr lang="en-US" dirty="0"/>
              <a:t>Rejected traditional notions of thematic and harmonic development</a:t>
            </a:r>
          </a:p>
          <a:p>
            <a:r>
              <a:rPr lang="en-US" dirty="0"/>
              <a:t>Described his music as colliding sound masses that repelled each other</a:t>
            </a:r>
          </a:p>
          <a:p>
            <a:endParaRPr lang="en-US" dirty="0"/>
          </a:p>
        </p:txBody>
      </p:sp>
      <p:pic>
        <p:nvPicPr>
          <p:cNvPr id="6" name="Picture 5" descr="Photo of Edgard Varèse.">
            <a:extLst>
              <a:ext uri="{FF2B5EF4-FFF2-40B4-BE49-F238E27FC236}">
                <a16:creationId xmlns:a16="http://schemas.microsoft.com/office/drawing/2014/main" id="{600D4505-AF3A-673B-9799-7D0DCAD8B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377" y="1956995"/>
            <a:ext cx="3089582" cy="381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44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FD5A6-25FC-4332-8C01-1147B912D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LISTENING MAP 73:</a:t>
            </a:r>
            <a:br>
              <a:rPr lang="en-US" dirty="0"/>
            </a:br>
            <a:r>
              <a:rPr lang="en-US" dirty="0"/>
              <a:t>Varèse, </a:t>
            </a:r>
            <a:r>
              <a:rPr lang="en-US" i="1" dirty="0" err="1"/>
              <a:t>Poème</a:t>
            </a:r>
            <a:r>
              <a:rPr lang="en-US" i="1" dirty="0"/>
              <a:t> </a:t>
            </a:r>
            <a:r>
              <a:rPr lang="en-US" i="1" dirty="0" err="1"/>
              <a:t>électronique</a:t>
            </a:r>
            <a:r>
              <a:rPr lang="en-US" i="1" dirty="0"/>
              <a:t> (Electronic Poem) </a:t>
            </a:r>
            <a:r>
              <a:rPr lang="en-US" dirty="0"/>
              <a:t>(1958)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A8E81-6FF1-47B7-9021-4E19E1ADD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6765890" cy="4525963"/>
          </a:xfrm>
        </p:spPr>
        <p:txBody>
          <a:bodyPr>
            <a:normAutofit/>
          </a:bodyPr>
          <a:lstStyle/>
          <a:p>
            <a:r>
              <a:rPr lang="en-US" dirty="0"/>
              <a:t>Brussels World’s Fair</a:t>
            </a:r>
          </a:p>
          <a:p>
            <a:r>
              <a:rPr lang="en-US" dirty="0"/>
              <a:t>Pavilion</a:t>
            </a:r>
          </a:p>
          <a:p>
            <a:r>
              <a:rPr lang="en-US" dirty="0"/>
              <a:t>Two million visitors heard his music broadcast through hundreds of speakers embedded in the walls</a:t>
            </a:r>
          </a:p>
          <a:p>
            <a:endParaRPr lang="en-US" dirty="0"/>
          </a:p>
        </p:txBody>
      </p:sp>
      <p:pic>
        <p:nvPicPr>
          <p:cNvPr id="6" name="Picture 5" descr="Photo of Le Corbusier’s Philips Pavilion at the Brussels World’s Fair in 1958.">
            <a:extLst>
              <a:ext uri="{FF2B5EF4-FFF2-40B4-BE49-F238E27FC236}">
                <a16:creationId xmlns:a16="http://schemas.microsoft.com/office/drawing/2014/main" id="{63D16B03-0049-667F-53AA-AA8947C3E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086" y="2064855"/>
            <a:ext cx="4021015" cy="358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2444"/>
      </p:ext>
    </p:extLst>
  </p:cSld>
  <p:clrMapOvr>
    <a:masterClrMapping/>
  </p:clrMapOvr>
</p:sld>
</file>

<file path=ppt/theme/theme1.xml><?xml version="1.0" encoding="utf-8"?>
<a:theme xmlns:a="http://schemas.openxmlformats.org/drawingml/2006/main" name="Text Content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ED39CE9-082F-6B46-8FDA-BB0FFD99054F}" vid="{CEA21858-FC52-F84F-91C6-82F56D1FBD61}"/>
    </a:ext>
  </a:extLst>
</a:theme>
</file>

<file path=ppt/theme/theme2.xml><?xml version="1.0" encoding="utf-8"?>
<a:theme xmlns:a="http://schemas.openxmlformats.org/drawingml/2006/main" name="Figure-Only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ED39CE9-082F-6B46-8FDA-BB0FFD99054F}" vid="{5B30DF09-EFD4-4243-BF6E-8B03767173E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34735E286A8A478CDABE780C9EC78F" ma:contentTypeVersion="13" ma:contentTypeDescription="Create a new document." ma:contentTypeScope="" ma:versionID="9b8825675e62d57985c81b74d5b14a7f">
  <xsd:schema xmlns:xsd="http://www.w3.org/2001/XMLSchema" xmlns:xs="http://www.w3.org/2001/XMLSchema" xmlns:p="http://schemas.microsoft.com/office/2006/metadata/properties" xmlns:ns3="fd39d560-5c7d-4158-98a0-f420f8fdebce" xmlns:ns4="a6c716b4-9090-4de7-aadc-2aa5f812ad24" targetNamespace="http://schemas.microsoft.com/office/2006/metadata/properties" ma:root="true" ma:fieldsID="bdbc9fd47a72f6438c4442bb9222e145" ns3:_="" ns4:_="">
    <xsd:import namespace="fd39d560-5c7d-4158-98a0-f420f8fdebce"/>
    <xsd:import namespace="a6c716b4-9090-4de7-aadc-2aa5f812ad2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9d560-5c7d-4158-98a0-f420f8fdeb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c716b4-9090-4de7-aadc-2aa5f812ad2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57C1AB-C2BF-4446-AECB-681D578552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56919D-3723-464B-9967-427A087CBD6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d39d560-5c7d-4158-98a0-f420f8fdebce"/>
    <ds:schemaRef ds:uri="http://purl.org/dc/terms/"/>
    <ds:schemaRef ds:uri="http://schemas.openxmlformats.org/package/2006/metadata/core-properties"/>
    <ds:schemaRef ds:uri="a6c716b4-9090-4de7-aadc-2aa5f812ad2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E307B2A-FA70-43CE-A010-B3D8154DEA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39d560-5c7d-4158-98a0-f420f8fdebce"/>
    <ds:schemaRef ds:uri="a6c716b4-9090-4de7-aadc-2aa5f812ad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Text Content Templates</Template>
  <TotalTime>163</TotalTime>
  <Words>1392</Words>
  <Application>Microsoft Office PowerPoint</Application>
  <PresentationFormat>Widescreen</PresentationFormat>
  <Paragraphs>165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Symbol</vt:lpstr>
      <vt:lpstr>Times New Roman</vt:lpstr>
      <vt:lpstr>Text Content Templates</vt:lpstr>
      <vt:lpstr>Figure-Only Templates</vt:lpstr>
      <vt:lpstr>Discovering Music, Third Edition</vt:lpstr>
      <vt:lpstr>Chapter 48: The Eclipse of Modernism: New Frontiers</vt:lpstr>
      <vt:lpstr>Introduction</vt:lpstr>
      <vt:lpstr>The New Order: Total Serialism</vt:lpstr>
      <vt:lpstr>New Resources in Sound (1 of 2)</vt:lpstr>
      <vt:lpstr>New Resources in Sound (2 of 2)</vt:lpstr>
      <vt:lpstr>An Early Electronic Studio</vt:lpstr>
      <vt:lpstr>Edgard Varèse (1883–1965)</vt:lpstr>
      <vt:lpstr>LISTENING MAP 73: Varèse, Poème électronique (Electronic Poem) (1958) </vt:lpstr>
      <vt:lpstr>Further Developments in Electronic Music</vt:lpstr>
      <vt:lpstr>Chance in Music (1 of 2)</vt:lpstr>
      <vt:lpstr>LISTENING MAP 74 Cage, 4’33” (1952)</vt:lpstr>
      <vt:lpstr>Robert Rauschenberg’s White Paintings</vt:lpstr>
      <vt:lpstr>Chance in Music (2 of 2)</vt:lpstr>
      <vt:lpstr>Women and Contemporary Music</vt:lpstr>
      <vt:lpstr>Ellen Taaffe Zwilich (b. 1939)</vt:lpstr>
      <vt:lpstr>LISTENING MAP 75 Zwilich, Concerto grosso, First Movement (1985)</vt:lpstr>
      <vt:lpstr>Postmodernism</vt:lpstr>
      <vt:lpstr>Minimalist Composers (1 of 2)</vt:lpstr>
      <vt:lpstr>Minimalist Composers (2 of 2)</vt:lpstr>
      <vt:lpstr>John Adams (b. 1947)</vt:lpstr>
      <vt:lpstr>LISTENING MAP 76 Adams, Short Ride on a Fast Machine (1986)</vt:lpstr>
      <vt:lpstr>The Future Beckons</vt:lpstr>
      <vt:lpstr>Into the Twenty-First Century</vt:lpstr>
      <vt:lpstr>LISTENING MAP 77 Gubaidulina, Violin Concerto No. 2 (“In tempus praesens”) (2007)</vt:lpstr>
      <vt:lpstr>LISTENING MAP 78 Shaw, “The Orangery,” from Plan and Elevation: The Grounds of Dumbarton Oaks (2015)</vt:lpstr>
      <vt:lpstr>Review of Learning Objectives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Music 3e</dc:title>
  <dc:creator>OUP</dc:creator>
  <cp:lastModifiedBy>Molly Crowell</cp:lastModifiedBy>
  <cp:revision>3</cp:revision>
  <dcterms:created xsi:type="dcterms:W3CDTF">2022-06-15T23:49:49Z</dcterms:created>
  <dcterms:modified xsi:type="dcterms:W3CDTF">2022-07-11T18:39:35Z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9f61502-7731-4690-a118-333634878cc9_Enabled">
    <vt:lpwstr>true</vt:lpwstr>
  </property>
  <property fmtid="{D5CDD505-2E9C-101B-9397-08002B2CF9AE}" pid="3" name="MSIP_Label_89f61502-7731-4690-a118-333634878cc9_SetDate">
    <vt:lpwstr>2020-04-27T21:10:48Z</vt:lpwstr>
  </property>
  <property fmtid="{D5CDD505-2E9C-101B-9397-08002B2CF9AE}" pid="4" name="MSIP_Label_89f61502-7731-4690-a118-333634878cc9_Method">
    <vt:lpwstr>Standard</vt:lpwstr>
  </property>
  <property fmtid="{D5CDD505-2E9C-101B-9397-08002B2CF9AE}" pid="5" name="MSIP_Label_89f61502-7731-4690-a118-333634878cc9_Name">
    <vt:lpwstr>Internal</vt:lpwstr>
  </property>
  <property fmtid="{D5CDD505-2E9C-101B-9397-08002B2CF9AE}" pid="6" name="MSIP_Label_89f61502-7731-4690-a118-333634878cc9_SiteId">
    <vt:lpwstr>91761b62-4c45-43f5-9f0e-be8ad9b551ff</vt:lpwstr>
  </property>
  <property fmtid="{D5CDD505-2E9C-101B-9397-08002B2CF9AE}" pid="7" name="MSIP_Label_89f61502-7731-4690-a118-333634878cc9_ActionId">
    <vt:lpwstr>69912cf1-8f32-4f1f-9ade-00009ae8a75a</vt:lpwstr>
  </property>
  <property fmtid="{D5CDD505-2E9C-101B-9397-08002B2CF9AE}" pid="8" name="MSIP_Label_89f61502-7731-4690-a118-333634878cc9_ContentBits">
    <vt:lpwstr>0</vt:lpwstr>
  </property>
  <property fmtid="{D5CDD505-2E9C-101B-9397-08002B2CF9AE}" pid="9" name="ContentTypeId">
    <vt:lpwstr>0x0101006034735E286A8A478CDABE780C9EC78F</vt:lpwstr>
  </property>
</Properties>
</file>