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9" r:id="rId2"/>
    <p:sldId id="258" r:id="rId3"/>
    <p:sldId id="284" r:id="rId4"/>
    <p:sldId id="285" r:id="rId5"/>
    <p:sldId id="256" r:id="rId6"/>
    <p:sldId id="430" r:id="rId7"/>
    <p:sldId id="264" r:id="rId8"/>
    <p:sldId id="265" r:id="rId9"/>
    <p:sldId id="267" r:id="rId10"/>
    <p:sldId id="287" r:id="rId11"/>
    <p:sldId id="271" r:id="rId12"/>
    <p:sldId id="272" r:id="rId13"/>
    <p:sldId id="288" r:id="rId14"/>
    <p:sldId id="330" r:id="rId15"/>
    <p:sldId id="348" r:id="rId16"/>
    <p:sldId id="35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89"/>
    <p:restoredTop sz="89956"/>
  </p:normalViewPr>
  <p:slideViewPr>
    <p:cSldViewPr snapToGrid="0" snapToObjects="1">
      <p:cViewPr varScale="1">
        <p:scale>
          <a:sx n="60" d="100"/>
          <a:sy n="60" d="100"/>
        </p:scale>
        <p:origin x="2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7AD531-380C-FC4B-9BCE-F1653C2A0949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BC205-E2D3-264F-AE21-6B68B5C2A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67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Discussed in Chapter 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FBC205-E2D3-264F-AE21-6B68B5C2A2A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137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>
            <a:extLst>
              <a:ext uri="{FF2B5EF4-FFF2-40B4-BE49-F238E27FC236}">
                <a16:creationId xmlns:a16="http://schemas.microsoft.com/office/drawing/2014/main" id="{99B6FC92-E051-4D46-A02B-DC2BBD2F2C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Notes Placeholder 2">
            <a:extLst>
              <a:ext uri="{FF2B5EF4-FFF2-40B4-BE49-F238E27FC236}">
                <a16:creationId xmlns:a16="http://schemas.microsoft.com/office/drawing/2014/main" id="{3E0C7024-0D12-2441-A5D8-1E7F2320AD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C8A6649E-5B12-444A-A1F3-1A230A9E97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AAA08E7-10CE-5741-B3B7-A7A8F70FACB1}" type="slidenum">
              <a:rPr lang="en-US" altLang="en-US">
                <a:latin typeface="Calibri" panose="020F0502020204030204" pitchFamily="34" charset="0"/>
              </a:rPr>
              <a:pPr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6A6E7FDD-120D-AE48-8EA7-9F220E90A0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48E7D524-BEFA-FC43-B8A9-D276D551F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D3D5220F-EE47-AF46-BB38-54DAAC1204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E464C9B-4C3B-7844-AE2D-BD8205BADF2D}" type="slidenum">
              <a:rPr lang="en-US" altLang="en-US">
                <a:latin typeface="Calibri" panose="020F0502020204030204" pitchFamily="34" charset="0"/>
              </a:rPr>
              <a:pPr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614457AB-ED80-344C-A2DE-72EE463818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B19DFBD-F65B-BA4D-9C3C-7DD2BE719F5D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68EE9AE-DB46-824E-AC05-A2A67C8BB1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F1D5815-E3B3-8F46-A613-4F9E25CA85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More of conceptual framework to encapsulate info as well as strengths, limitations, and biopsychosocial 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Complex info and need a way to organize it </a:t>
            </a:r>
          </a:p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Biopsychosocial risk and resilience framework (in book) – comprehensive in that way</a:t>
            </a:r>
          </a:p>
          <a:p>
            <a:pPr eaLnBrk="1" hangingPunct="1">
              <a:defRPr/>
            </a:pPr>
            <a:endParaRPr lang="en-US" dirty="0">
              <a:cs typeface="+mn-cs"/>
            </a:endParaRPr>
          </a:p>
          <a:p>
            <a:pPr eaLnBrk="1" hangingPunct="1">
              <a:defRPr/>
            </a:pPr>
            <a:r>
              <a:rPr lang="en-US" dirty="0">
                <a:cs typeface="+mn-cs"/>
              </a:rPr>
              <a:t>4 or more risk influences can lead to MH  - not exact </a:t>
            </a:r>
            <a:r>
              <a:rPr lang="en-US" dirty="0" err="1">
                <a:cs typeface="+mn-cs"/>
              </a:rPr>
              <a:t>bc</a:t>
            </a:r>
            <a:r>
              <a:rPr lang="en-US" dirty="0">
                <a:cs typeface="+mn-cs"/>
              </a:rPr>
              <a:t> some things we cant measure, etc. 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Often when we do this on our cases, we often see this in our cases and not have a lot of protective factors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0811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DA65DDE5-3C3A-834E-B15E-B8B39BBCB8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ABE09AB-C161-7F47-8178-01D66D33EB1B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06A2756-20EF-2040-A46A-BCD93F91FA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427254B-835F-9243-9215-C4BC7E5C8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9CBB702E-9303-6643-9F39-5E702DAFF9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079BE26-EAB8-BE48-BFB4-16C2DB00B40B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AECCE53F-D82F-AB49-9DDC-E3D1A25A0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5BDDA08-C83D-5044-971C-BD06EAAE44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DDFF64BC-23E9-A64B-B8F1-2B0DFAB354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BABB8E7-B6C3-0343-A73D-3B4BA8A1FACD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BD45D679-737F-1B4E-B164-F4DD2A7AE8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0A27E11-2ED6-754B-BEBC-A2CC814FCE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Interactional patterns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619EAEAE-60DB-B247-9862-0AB17522A5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10E75F2-7A1B-2144-9247-AEF1814291BE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22A2400-C859-054A-8918-6BD93D8DA1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922E6A9-12A1-3643-84B3-E36FD6356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>
            <a:extLst>
              <a:ext uri="{FF2B5EF4-FFF2-40B4-BE49-F238E27FC236}">
                <a16:creationId xmlns:a16="http://schemas.microsoft.com/office/drawing/2014/main" id="{D7B316E1-52F7-3347-A0A0-9A8BC82F2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02DD313-101D-0F4B-B0A3-ABA8AE8E0589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BE867D02-A2A2-754F-8DCB-CD928CAB5B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9CDC8C7F-E7BE-5E48-954E-BBBD94295B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40A63781-522D-B14A-82EE-4A8B40CD7E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CF2C8BC-C2F5-994F-9EB1-F81525A0B4E5}" type="slidenum">
              <a:rPr lang="en-US" altLang="en-US">
                <a:latin typeface="Calibri" panose="020F0502020204030204" pitchFamily="34" charset="0"/>
              </a:rPr>
              <a:pPr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A57223C4-FCA8-8B4D-867C-7659F9C205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7F8284A-4D9C-E24D-8556-5F41B8093E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F890F-3BF9-B449-96FD-A802EE78F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1D34D7-887E-8D47-A6D7-A08B34B2E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05331-7C9E-A948-8444-3F2C2F912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E034-D99A-4660-84E8-457488759508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A6D0F-B9B0-3643-A7F3-E38F3B777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D70A7-5C69-0848-9920-E06BA375C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43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B7538-071A-4843-9746-2F0CE042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3D63E-959A-D04F-9D78-4930E2AAC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03248-7209-8940-B9C5-15F6CD02C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EB21B-B0F1-4515-AB29-E8064E62FD0A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B0158C-0300-D14F-BCEC-1A958258A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39DD8-CCE8-DF44-93D5-13E64ADF7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9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E173FD-9471-2C47-A983-75700085D4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63881-C554-3446-A5A1-716F7A0F34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4AF50-F663-114A-A818-5E07039EF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E168E-6BC4-44CE-9824-7D0ED0EB2791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38F5C-09FC-DA47-95B8-7D4AAD3C2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1DB69-021A-FF45-A08F-5B8C8D3B6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0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C82A0-82DB-464A-BF20-2DBDAF94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4C0D1-50FC-4247-826B-0F88C6502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26D3F-BFE9-7C4A-9ACD-6E05031B9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0AB15-A286-44C6-B20F-C06262DCE0E1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F5F83-F9F6-4747-82EB-7792DE9AB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7A65B-D5A6-DB4E-944F-C1B22F553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9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A58DE-2ACA-BA4E-A03C-843D47735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7BB8C5-5020-8043-B249-34A55525C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1DCE3-EA66-1749-BD2C-D2E9FF3F4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5A74-C70B-4C10-A1AE-A81000C47FF1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18B23-EFED-ED4E-928C-22DEF2668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E0A66-FF5F-5642-97E5-412E5C5ED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2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02F1E-98D8-3148-A409-B0FB4117B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E27D1-7322-5F4A-8507-75475DAAE8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0078B6-35F0-4244-9C47-A8D0DBF8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9F3AC6-966C-364D-8617-F1958C133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F795B-69A6-43D8-98E7-19D0A69F5225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000107-4FD8-9243-B688-C73DD5E6A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DAFAC6-7452-3B46-87CA-83B3F7B1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3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B307-488B-874B-8179-21119CA08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D7F31A-D05C-774C-8918-199E4CDB6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A74DA3-61E7-9943-A2FE-34E2B9B40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6B8789-E242-5141-9094-C4086A243C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9B7AF9-8FE3-1C4F-B6E0-A25D0365A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C4D52D-3E3D-DC44-BCBE-CB08137C2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7F45C-E9A7-44D0-8CD3-6CD20A388F23}" type="datetime1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54EA14-401E-7047-BEA3-D7568A8CF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A87E69-BB90-0B43-9A96-B04305774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1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13E08-321B-F24D-B279-6AB964AC0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AD499F-4CD3-894A-A6BB-53D7FD553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CC62-1F82-44BF-8840-7C5452CC2D64}" type="datetime1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63FDFE-2C92-7B43-A00D-4E489E27E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AF9969-A1A1-A544-8FFB-1F7422142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5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4E1E34-4BA4-0745-BAC3-016E671F5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0A453-6A43-4FB2-B75D-392B8FCD0016}" type="datetime1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218756-F027-2640-8F36-0EC84EED9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5DC0A6-8ECC-AA4A-8E03-4C809F0E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15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C323-03DD-B04A-BE36-EEAA21BF0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E9E9B-3D2F-1740-A45F-70BEE928C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C0D5B0-5352-F144-A83A-1B4EE2544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219F0-6ADF-EE42-9656-6A1662568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7542-2B9C-46B4-A740-63CE797B4A4E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C715C-0AB8-5C4B-94AF-0C05FB91F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D416C-82FD-4641-A4BD-2A139CEEF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3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BF3A6-6151-FD46-825A-C2D2EA7C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F23DCA-BBDF-404D-98CF-C5068EA74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2BA34E-CE1A-9544-87A6-5906D26BB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4FE6F5-0C60-954F-B7BA-B87DAC9C3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FBCC-7029-425D-97A0-A17F0DB7AD00}" type="datetime1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71B34A-CBBB-664C-887F-B38C339B3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3B5AA1-166D-5746-B346-9C205685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17989B-97D6-A341-9119-87C058F62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8563F-5F45-A640-A9F2-596C22628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A1512-94F9-A148-A219-25456866FF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C4C7C-EC41-4CAA-8A4C-77482B95D1E5}" type="datetime1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C7A00-15B6-7B45-8671-A72F456FF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OUP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72726-C4FE-2443-846E-8D37F5CF91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8E9AC-4608-6143-93CD-E1251E9FD4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01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B9A51A-F8AC-9D4A-AF43-38F101238652}"/>
              </a:ext>
            </a:extLst>
          </p:cNvPr>
          <p:cNvSpPr/>
          <p:nvPr/>
        </p:nvSpPr>
        <p:spPr>
          <a:xfrm>
            <a:off x="457200" y="497185"/>
            <a:ext cx="101362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/>
                <a:sym typeface="Times New Roman"/>
              </a:rPr>
              <a:t>Clinical Assessment and Diagnosis in Social Work Practice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00D029CF-58AF-8746-88DA-781BE3113632}"/>
              </a:ext>
            </a:extLst>
          </p:cNvPr>
          <p:cNvSpPr txBox="1">
            <a:spLocks/>
          </p:cNvSpPr>
          <p:nvPr/>
        </p:nvSpPr>
        <p:spPr>
          <a:xfrm>
            <a:off x="457200" y="958850"/>
            <a:ext cx="8229600" cy="4794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000" b="0" i="0" u="none" strike="noStrike" cap="none">
                <a:solidFill>
                  <a:srgbClr val="007FA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7FA3"/>
              </a:buClr>
              <a:buSzPct val="100000"/>
              <a:buFontTx/>
              <a:buNone/>
              <a:tabLst/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Calibri" panose="020F0502020204030204" pitchFamily="34" charset="0"/>
                <a:sym typeface="Arial" panose="020B0604020202020204" pitchFamily="34" charset="0"/>
              </a:rPr>
              <a:t>Fourth Edition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F70A202-73DF-3F42-B0BA-A8D56C95921F}"/>
              </a:ext>
            </a:extLst>
          </p:cNvPr>
          <p:cNvSpPr txBox="1">
            <a:spLocks/>
          </p:cNvSpPr>
          <p:nvPr/>
        </p:nvSpPr>
        <p:spPr>
          <a:xfrm>
            <a:off x="5181599" y="1600200"/>
            <a:ext cx="3657600" cy="1600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 panose="020B0604020202020204" pitchFamily="34" charset="0"/>
              </a:rPr>
              <a:t>Chapter </a:t>
            </a:r>
            <a:r>
              <a:rPr lang="en-US" alt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7B92E0E-021A-694C-B63E-944C4C1648A6}"/>
              </a:ext>
            </a:extLst>
          </p:cNvPr>
          <p:cNvSpPr txBox="1">
            <a:spLocks/>
          </p:cNvSpPr>
          <p:nvPr/>
        </p:nvSpPr>
        <p:spPr>
          <a:xfrm>
            <a:off x="2353339" y="2400300"/>
            <a:ext cx="7485321" cy="29257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7FA3"/>
              </a:buClr>
              <a:buSzPct val="100000"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/>
                <a:cs typeface="Arial" panose="020B0604020202020204" pitchFamily="34" charset="0"/>
                <a:sym typeface="Arial" panose="020B0604020202020204" pitchFamily="34" charset="0"/>
              </a:rPr>
              <a:t>Introduction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9946CB-7A51-41C0-B5F8-6F10EBF5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  <p:extLst>
      <p:ext uri="{BB962C8B-B14F-4D97-AF65-F5344CB8AC3E}">
        <p14:creationId xmlns:p14="http://schemas.microsoft.com/office/powerpoint/2010/main" val="2112450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6904BF6-340D-534F-BFCE-3732A7A4A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4B7F201-6EA4-8A4A-B558-1DE44C21A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Beyond the individual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Factors within and between them have transactional and reciprocal influence on each other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E7BB7D-E369-4230-B5CF-42513E92F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  <p:extLst>
      <p:ext uri="{BB962C8B-B14F-4D97-AF65-F5344CB8AC3E}">
        <p14:creationId xmlns:p14="http://schemas.microsoft.com/office/powerpoint/2010/main" val="1637543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1BF40013-9FBE-8B4B-9CE6-4D30953D8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en-US" b="1" dirty="0">
                <a:ea typeface="+mj-ea"/>
                <a:cs typeface="+mj-cs"/>
              </a:rPr>
              <a:t>Psychological Mechanisms</a:t>
            </a:r>
            <a:endParaRPr lang="en-US" sz="4000" b="1" dirty="0"/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F8B9C7F3-0263-7740-B25C-0A9C9D9DD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82775"/>
            <a:ext cx="8229600" cy="4572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Self-Efficacy/Self-Esteem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Emotional regulation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Ability to identify, express, tolerate a variety of emotions and recover from emotional upset 	</a:t>
            </a:r>
          </a:p>
          <a:p>
            <a:pPr marL="228600" lvl="1">
              <a:spcBef>
                <a:spcPts val="1000"/>
              </a:spcBef>
            </a:pPr>
            <a:r>
              <a:rPr lang="en-US" altLang="en-US" sz="2800" dirty="0">
                <a:ea typeface="ＭＳ Ｐゴシック" panose="020B0600070205080204" pitchFamily="34" charset="-128"/>
              </a:rPr>
              <a:t>Coping Strategies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Rigid belief systems and certain cognitive distortions puts people at risk for mental disorders.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Avoidance coping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Rumination</a:t>
            </a:r>
          </a:p>
          <a:p>
            <a:pPr marL="457200" lvl="1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4ED744-ED5F-415C-9DE5-0BD5F0AB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28AD1AA7-93E3-B541-B8F2-AFD1DCE0E2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en-US" dirty="0">
                <a:ea typeface="+mj-ea"/>
                <a:cs typeface="+mj-cs"/>
              </a:rPr>
              <a:t>Social </a:t>
            </a:r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0BF24802-148B-CB4C-B69C-0B8E3EC91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1676400"/>
            <a:ext cx="5562600" cy="48006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Family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attachment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functioning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Parent-child relationship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Parent psychopathology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Parent-partner relationship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Structure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Single-parent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Large family (more than 3 children)</a:t>
            </a:r>
          </a:p>
          <a:p>
            <a:pPr lvl="2"/>
            <a:r>
              <a:rPr lang="en-US" altLang="en-US" dirty="0">
                <a:ea typeface="ＭＳ Ｐゴシック" panose="020B0600070205080204" pitchFamily="34" charset="-128"/>
              </a:rPr>
              <a:t>Rapid childbearing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Trauma and loss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F3F166A-10DE-4D87-BE5D-6A3B7C6C8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0B650E-9052-6341-9D06-1494F1AD972A}"/>
              </a:ext>
            </a:extLst>
          </p:cNvPr>
          <p:cNvSpPr/>
          <p:nvPr/>
        </p:nvSpPr>
        <p:spPr>
          <a:xfrm>
            <a:off x="1421387" y="2089247"/>
            <a:ext cx="9349226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Evidence-Based Practice and Measurement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8C9B11-97D5-48F1-9E67-2FADCB9DC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  <p:extLst>
      <p:ext uri="{BB962C8B-B14F-4D97-AF65-F5344CB8AC3E}">
        <p14:creationId xmlns:p14="http://schemas.microsoft.com/office/powerpoint/2010/main" val="2785647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>
            <a:extLst>
              <a:ext uri="{FF2B5EF4-FFF2-40B4-BE49-F238E27FC236}">
                <a16:creationId xmlns:a16="http://schemas.microsoft.com/office/drawing/2014/main" id="{3AAE1912-A538-3F4E-8B07-3716A9C44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832" y="2141620"/>
            <a:ext cx="10655968" cy="3801979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a </a:t>
            </a:r>
            <a:r>
              <a:rPr lang="en-US" altLang="en-US" sz="3600" b="1" dirty="0">
                <a:ea typeface="ＭＳ Ｐゴシック" panose="020B0600070205080204" pitchFamily="34" charset="-128"/>
              </a:rPr>
              <a:t>process </a:t>
            </a:r>
            <a:r>
              <a:rPr lang="en-US" altLang="en-US" sz="3600" dirty="0">
                <a:ea typeface="ＭＳ Ｐゴシック" panose="020B0600070205080204" pitchFamily="34" charset="-128"/>
              </a:rPr>
              <a:t>of clinical decision-making 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Integration of best research evidence with clinical expertise and client values (Sackett et al., 1997)</a:t>
            </a: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C340107F-7EE4-2B4D-AC89-FDDDB70A75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2931" y="745957"/>
            <a:ext cx="9540795" cy="98291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altLang="en-US" sz="5000" b="1" dirty="0"/>
              <a:t>Defining Evidence Based Practice As A Process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D6AB893-23E0-422E-985E-26D09B6C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20CD3-ED56-584C-A918-FCFC99721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Confusion around EBP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0B5C0-3768-7548-B7E1-CDEB1617E8A9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109537" indent="0">
              <a:buNone/>
              <a:defRPr/>
            </a:pPr>
            <a:r>
              <a:rPr lang="en-US" dirty="0"/>
              <a:t>Process vs. outcome</a:t>
            </a:r>
          </a:p>
          <a:p>
            <a:pPr marL="365125" lvl="1" indent="0">
              <a:buNone/>
              <a:defRPr/>
            </a:pPr>
            <a:r>
              <a:rPr lang="en-US" dirty="0"/>
              <a:t>As outcome: empirically supported treatment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Treatment practice or intervention consistently demonstrates through scientific evidence that it improves client outcomes </a:t>
            </a:r>
          </a:p>
          <a:p>
            <a:pPr>
              <a:lnSpc>
                <a:spcPct val="80000"/>
              </a:lnSpc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Empirically supported treatment</a:t>
            </a:r>
          </a:p>
          <a:p>
            <a:pPr lvl="1" eaLnBrk="1" hangingPunct="1"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American Psychological Association Division 12 Task Force Criteria </a:t>
            </a:r>
          </a:p>
          <a:p>
            <a:pPr lvl="2" eaLnBrk="1" hangingPunct="1"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“well-established,” “probably efficacious,” “possibly efficacious,” and “experimental” treatments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8E0442-1547-457F-8AEE-D1FCF045C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072B2-FF0C-DD49-A490-7F4CAA0D6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Hierarchy of evidence</a:t>
            </a:r>
          </a:p>
        </p:txBody>
      </p:sp>
      <p:sp>
        <p:nvSpPr>
          <p:cNvPr id="29698" name="Text Placeholder 2">
            <a:extLst>
              <a:ext uri="{FF2B5EF4-FFF2-40B4-BE49-F238E27FC236}">
                <a16:creationId xmlns:a16="http://schemas.microsoft.com/office/drawing/2014/main" id="{4FADA23C-F986-CA49-9A3A-99995F98F84B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Systematic reviews of RCT’s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A study that systematically and comprehensively finds primary studies that answer a research question and lays out a protocol in advance that can be replicated.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RCT’s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Quasi-experimental designs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Pre-experimental designs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Single-system designs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Anecdotal -opinion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23F218-6899-4280-AA43-E769DCA73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D8960E4-7157-154A-9EB9-7812A5F29A9B}"/>
              </a:ext>
            </a:extLst>
          </p:cNvPr>
          <p:cNvSpPr txBox="1">
            <a:spLocks/>
          </p:cNvSpPr>
          <p:nvPr/>
        </p:nvSpPr>
        <p:spPr>
          <a:xfrm>
            <a:off x="460375" y="0"/>
            <a:ext cx="8229600" cy="1097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Font typeface="Times New Roman"/>
              <a:buNone/>
              <a:defRPr sz="3600" b="1" i="0" u="none" strike="noStrike" cap="none">
                <a:solidFill>
                  <a:srgbClr val="007FA3"/>
                </a:solidFill>
                <a:latin typeface="+mj-lt"/>
                <a:ea typeface="Times New Roman"/>
                <a:cs typeface="Times New Roman"/>
                <a:sym typeface="Times New Roman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FA3"/>
              </a:buClr>
              <a:buSzTx/>
              <a:buFont typeface="Times New Roman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Times New Roman"/>
                <a:sym typeface="Times New Roman"/>
              </a:rPr>
              <a:t>Agenda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1AC53A5-425D-F341-BB5D-F0C25550B200}"/>
              </a:ext>
            </a:extLst>
          </p:cNvPr>
          <p:cNvSpPr txBox="1">
            <a:spLocks/>
          </p:cNvSpPr>
          <p:nvPr/>
        </p:nvSpPr>
        <p:spPr>
          <a:xfrm>
            <a:off x="457200" y="1097279"/>
            <a:ext cx="8232775" cy="4598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56032" marR="0" lvl="0" indent="-154432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841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27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7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70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70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70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70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56032" marR="0" lvl="0" indent="-154432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Overview </a:t>
            </a:r>
          </a:p>
          <a:p>
            <a:pPr marL="742950" marR="0" lvl="1" indent="-1841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The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DSM</a:t>
            </a:r>
          </a:p>
          <a:p>
            <a:pPr marL="742950" marR="0" lvl="1" indent="-1841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–"/>
              <a:tabLst/>
              <a:defRPr/>
            </a:pPr>
            <a:r>
              <a:rPr lang="en-US" kern="0" dirty="0">
                <a:solidFill>
                  <a:schemeClr val="tx1"/>
                </a:solidFill>
              </a:rPr>
              <a:t>C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ritique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of the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DSM </a:t>
            </a:r>
          </a:p>
          <a:p>
            <a:pPr marL="742950" marR="0" lvl="1" indent="-1841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–"/>
              <a:tabLst/>
              <a:defRPr/>
            </a:pPr>
            <a:r>
              <a:rPr lang="en-US" kern="0" dirty="0">
                <a:solidFill>
                  <a:schemeClr val="tx1"/>
                </a:solidFill>
              </a:rPr>
              <a:t>Risk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and resilience biopsychosocial framework</a:t>
            </a:r>
          </a:p>
          <a:p>
            <a:pPr marL="742950" marR="0" lvl="1" indent="-1841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Evidence-based practice</a:t>
            </a:r>
          </a:p>
          <a:p>
            <a:pPr marL="742950" marR="0" lvl="1" indent="-1841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–"/>
              <a:tabLst/>
              <a:defRPr/>
            </a:pPr>
            <a:r>
              <a:rPr lang="en-US" kern="0" dirty="0">
                <a:solidFill>
                  <a:schemeClr val="tx1"/>
                </a:solidFill>
              </a:rPr>
              <a:t>Measurement tools for assessment and evaluation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742950" marR="0" lvl="1" indent="-1841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 life-span approach</a:t>
            </a:r>
          </a:p>
          <a:p>
            <a:pPr marL="256032" marR="0" lvl="0" indent="-154432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/>
              <a:defRPr/>
            </a:pPr>
            <a:r>
              <a:rPr lang="en-US" kern="0" dirty="0">
                <a:solidFill>
                  <a:srgbClr val="000000"/>
                </a:solidFill>
              </a:rPr>
              <a:t>Format of Book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691E60-B403-4286-86F8-2C0FF5F8E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  <p:extLst>
      <p:ext uri="{BB962C8B-B14F-4D97-AF65-F5344CB8AC3E}">
        <p14:creationId xmlns:p14="http://schemas.microsoft.com/office/powerpoint/2010/main" val="1900397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BCEE428-D70A-8D43-B828-FDAA33EC9EE8}"/>
              </a:ext>
            </a:extLst>
          </p:cNvPr>
          <p:cNvSpPr txBox="1">
            <a:spLocks/>
          </p:cNvSpPr>
          <p:nvPr/>
        </p:nvSpPr>
        <p:spPr>
          <a:xfrm>
            <a:off x="2190749" y="1346268"/>
            <a:ext cx="7489963" cy="31253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0" kern="1200" cap="all" spc="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8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Critique </a:t>
            </a:r>
            <a:r>
              <a:rPr lang="en-US" sz="7200" cap="none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kumimoji="0" lang="en-US" sz="7200" b="0" i="0" u="none" strike="noStrike" kern="1200" cap="none" spc="8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 the </a:t>
            </a:r>
            <a:r>
              <a:rPr kumimoji="0" lang="en-US" sz="7200" b="0" i="1" u="none" strike="noStrike" kern="1200" cap="none" spc="8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DSM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D75A2AA-9E00-4C2F-8233-5DFA0E44A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  <p:extLst>
      <p:ext uri="{BB962C8B-B14F-4D97-AF65-F5344CB8AC3E}">
        <p14:creationId xmlns:p14="http://schemas.microsoft.com/office/powerpoint/2010/main" val="1529484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BCEE428-D70A-8D43-B828-FDAA33EC9EE8}"/>
              </a:ext>
            </a:extLst>
          </p:cNvPr>
          <p:cNvSpPr txBox="1">
            <a:spLocks/>
          </p:cNvSpPr>
          <p:nvPr/>
        </p:nvSpPr>
        <p:spPr>
          <a:xfrm>
            <a:off x="941294" y="1346268"/>
            <a:ext cx="10085294" cy="31253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000" kern="1200" cap="all" spc="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80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Risk and </a:t>
            </a:r>
            <a:r>
              <a:rPr kumimoji="0" lang="en-US" sz="7200" b="0" i="0" u="none" strike="noStrike" kern="1200" cap="none" spc="80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Resilience Biopsychosocial Framework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B26B257-C947-4305-AFD1-80713B5C9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  <p:extLst>
      <p:ext uri="{BB962C8B-B14F-4D97-AF65-F5344CB8AC3E}">
        <p14:creationId xmlns:p14="http://schemas.microsoft.com/office/powerpoint/2010/main" val="1834307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A998479-4DED-214A-84ED-E0EE590D24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584480"/>
            <a:ext cx="9144000" cy="2387600"/>
          </a:xfrm>
        </p:spPr>
        <p:txBody>
          <a:bodyPr anchor="t"/>
          <a:lstStyle/>
          <a:p>
            <a:pPr marL="484632">
              <a:defRPr/>
            </a:pPr>
            <a:r>
              <a:rPr lang="en-US" sz="4800" b="1" dirty="0"/>
              <a:t>Definitions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0AE5C50-F010-3448-B9AF-156AD49A514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33718" y="1555446"/>
            <a:ext cx="10165976" cy="415052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dirty="0"/>
              <a:t>Risks: "as hazards or problems at the biological, psychological, or social levels that may lead to poor adaptation.”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dirty="0"/>
              <a:t>Four or more risk influences may overwhelm an individual and represent a threat to adaptation.  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dirty="0"/>
              <a:t>Protective factors: “may counterbalance or buffer the individual against risk”  “promoting successful adjustment in the face of risk.” 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dirty="0"/>
              <a:t>May counter-balance or buffer against risk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dirty="0"/>
              <a:t>Resilience – successful adaptation despite adversity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DFB976C-4056-4522-9D2A-AA681186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5A42-1DF3-F849-9805-BA0584583F1B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Biopsychosocial,</a:t>
            </a:r>
            <a:r>
              <a:rPr lang="en-US" baseline="0" dirty="0"/>
              <a:t> risk and resilience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74C39-9CEA-4243-BCB9-36BD42B18DC2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/>
              <a:t>Takes into account person-in-environment</a:t>
            </a:r>
          </a:p>
          <a:p>
            <a:r>
              <a:rPr lang="en-US" dirty="0"/>
              <a:t>Takes into account risks and strengths</a:t>
            </a:r>
          </a:p>
          <a:p>
            <a:r>
              <a:rPr lang="en-US" dirty="0"/>
              <a:t>Can be considered transdiagnostic</a:t>
            </a:r>
          </a:p>
          <a:p>
            <a:r>
              <a:rPr lang="en-US" dirty="0"/>
              <a:t>Can</a:t>
            </a:r>
            <a:r>
              <a:rPr lang="en-US" baseline="0" dirty="0"/>
              <a:t> be used for assessment and goal-setting</a:t>
            </a:r>
          </a:p>
          <a:p>
            <a:pPr lvl="1"/>
            <a:r>
              <a:rPr lang="en-US" dirty="0"/>
              <a:t>Reduce risk</a:t>
            </a:r>
          </a:p>
          <a:p>
            <a:pPr lvl="1"/>
            <a:r>
              <a:rPr lang="en-US" dirty="0"/>
              <a:t>Increase</a:t>
            </a:r>
            <a:r>
              <a:rPr lang="en-US" baseline="0" dirty="0"/>
              <a:t> protective factors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4E4C8-AE36-4B0C-BA50-F11126BA7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  <p:extLst>
      <p:ext uri="{BB962C8B-B14F-4D97-AF65-F5344CB8AC3E}">
        <p14:creationId xmlns:p14="http://schemas.microsoft.com/office/powerpoint/2010/main" val="2211396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2E088BB-4C3E-654E-809A-E66EF2FDE3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en-US" dirty="0">
                <a:ea typeface="+mj-ea"/>
                <a:cs typeface="+mj-cs"/>
              </a:rPr>
              <a:t>Individual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CFF68E43-8277-8147-9708-9312EBC10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775"/>
            <a:ext cx="9372600" cy="4572000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Biological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Genes and heritability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Neurotransmitters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Temperament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Good physical health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Psychological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E4806E0-12EB-4B79-A826-0F4B63584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57B66FC0-5C55-5F49-821D-AD729168A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en-US" sz="3200" dirty="0"/>
              <a:t>Biological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55607483-D248-9F4C-B2FA-8C23FCDBD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4706" y="1882776"/>
            <a:ext cx="8180294" cy="3070225"/>
          </a:xfrm>
        </p:spPr>
        <p:txBody>
          <a:bodyPr/>
          <a:lstStyle/>
          <a:p>
            <a:pPr algn="just"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Genes and Heritability</a:t>
            </a:r>
            <a:endParaRPr lang="en-US" altLang="en-US" sz="2400" b="1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Specific genetic marker have only been linked to some mental disorders. 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Most probably involve a combination </a:t>
            </a:r>
          </a:p>
          <a:p>
            <a:pPr eaLnBrk="1" hangingPunct="1"/>
            <a:r>
              <a:rPr lang="en-US" altLang="en-US" sz="2400" dirty="0">
                <a:ea typeface="ＭＳ Ｐゴシック" panose="020B0600070205080204" pitchFamily="34" charset="-128"/>
              </a:rPr>
              <a:t>Genes are also altered by onslaughts during pregnancy (infections and x-rays)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F3D9152-6075-47D8-A5A8-6FF86B50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083E2490-FA28-FD4A-844E-1F791A7B9A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>
              <a:defRPr/>
            </a:pPr>
            <a:r>
              <a:rPr lang="en-US" sz="3200" dirty="0"/>
              <a:t>Temperament</a:t>
            </a:r>
            <a:endParaRPr lang="en-US" sz="3200" b="1" dirty="0"/>
          </a:p>
        </p:txBody>
      </p:sp>
      <p:sp>
        <p:nvSpPr>
          <p:cNvPr id="27650" name="Rectangle 3">
            <a:extLst>
              <a:ext uri="{FF2B5EF4-FFF2-40B4-BE49-F238E27FC236}">
                <a16:creationId xmlns:a16="http://schemas.microsoft.com/office/drawing/2014/main" id="{43B843ED-0FA5-E242-97B3-C5CDF5B81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918" y="1990165"/>
            <a:ext cx="8157882" cy="405186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provides the foundation for personality.  </a:t>
            </a:r>
          </a:p>
          <a:p>
            <a:pPr>
              <a:lnSpc>
                <a:spcPct val="100000"/>
              </a:lnSpc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qualities that are biologically driven, are observed from infancy, and are moderately stable across the life span and in different contexts</a:t>
            </a:r>
          </a:p>
          <a:p>
            <a:pPr>
              <a:lnSpc>
                <a:spcPct val="100000"/>
              </a:lnSpc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involves activity level, intensity, attention span, quality of mood (irritability or explosiveness),  adaptability, flexibility, and rhythmicity (the regularity of sleep-wake cycles,  eating, and elimination).  </a:t>
            </a:r>
          </a:p>
          <a:p>
            <a:pPr>
              <a:lnSpc>
                <a:spcPct val="100000"/>
              </a:lnSpc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child’s temperament will elicit behaviors from caregivers that may crystallize these traits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32D4F8E-1D39-46C8-84D9-697E38789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OUP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3980</TotalTime>
  <Words>647</Words>
  <Application>Microsoft Office PowerPoint</Application>
  <PresentationFormat>Widescreen</PresentationFormat>
  <Paragraphs>124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Definitions</vt:lpstr>
      <vt:lpstr>Biopsychosocial, risk and resilience</vt:lpstr>
      <vt:lpstr>Individual</vt:lpstr>
      <vt:lpstr>Biological</vt:lpstr>
      <vt:lpstr>Temperament</vt:lpstr>
      <vt:lpstr>Systems</vt:lpstr>
      <vt:lpstr>Psychological Mechanisms</vt:lpstr>
      <vt:lpstr>Social </vt:lpstr>
      <vt:lpstr>PowerPoint Presentation</vt:lpstr>
      <vt:lpstr>Defining Evidence Based Practice As A Process</vt:lpstr>
      <vt:lpstr>Confusion around EBP</vt:lpstr>
      <vt:lpstr>Hierarchy of evidence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Im</dc:creator>
  <cp:lastModifiedBy>STENS, Emma</cp:lastModifiedBy>
  <cp:revision>8</cp:revision>
  <dcterms:created xsi:type="dcterms:W3CDTF">2022-01-08T19:42:14Z</dcterms:created>
  <dcterms:modified xsi:type="dcterms:W3CDTF">2022-06-22T19:26:52Z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e5cb09a-2992-49d6-8ac9-5f63e7b1ad2f_Enabled">
    <vt:lpwstr>true</vt:lpwstr>
  </property>
  <property fmtid="{D5CDD505-2E9C-101B-9397-08002B2CF9AE}" pid="3" name="MSIP_Label_be5cb09a-2992-49d6-8ac9-5f63e7b1ad2f_SetDate">
    <vt:lpwstr>2022-06-16T15:42:18Z</vt:lpwstr>
  </property>
  <property fmtid="{D5CDD505-2E9C-101B-9397-08002B2CF9AE}" pid="4" name="MSIP_Label_be5cb09a-2992-49d6-8ac9-5f63e7b1ad2f_Method">
    <vt:lpwstr>Standard</vt:lpwstr>
  </property>
  <property fmtid="{D5CDD505-2E9C-101B-9397-08002B2CF9AE}" pid="5" name="MSIP_Label_be5cb09a-2992-49d6-8ac9-5f63e7b1ad2f_Name">
    <vt:lpwstr>Controlled</vt:lpwstr>
  </property>
  <property fmtid="{D5CDD505-2E9C-101B-9397-08002B2CF9AE}" pid="6" name="MSIP_Label_be5cb09a-2992-49d6-8ac9-5f63e7b1ad2f_SiteId">
    <vt:lpwstr>91761b62-4c45-43f5-9f0e-be8ad9b551ff</vt:lpwstr>
  </property>
  <property fmtid="{D5CDD505-2E9C-101B-9397-08002B2CF9AE}" pid="7" name="MSIP_Label_be5cb09a-2992-49d6-8ac9-5f63e7b1ad2f_ActionId">
    <vt:lpwstr>1a904758-c4a2-493d-acca-00006612fe61</vt:lpwstr>
  </property>
  <property fmtid="{D5CDD505-2E9C-101B-9397-08002B2CF9AE}" pid="8" name="MSIP_Label_be5cb09a-2992-49d6-8ac9-5f63e7b1ad2f_ContentBits">
    <vt:lpwstr>0</vt:lpwstr>
  </property>
</Properties>
</file>