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74"/>
  </p:notesMasterIdLst>
  <p:handoutMasterIdLst>
    <p:handoutMasterId r:id="rId75"/>
  </p:handoutMasterIdLst>
  <p:sldIdLst>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321" r:id="rId27"/>
    <p:sldId id="322" r:id="rId28"/>
    <p:sldId id="283" r:id="rId29"/>
    <p:sldId id="284" r:id="rId30"/>
    <p:sldId id="285" r:id="rId31"/>
    <p:sldId id="286" r:id="rId32"/>
    <p:sldId id="287" r:id="rId33"/>
    <p:sldId id="288" r:id="rId34"/>
    <p:sldId id="324" r:id="rId35"/>
    <p:sldId id="323"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20" r:id="rId52"/>
    <p:sldId id="304" r:id="rId53"/>
    <p:sldId id="305" r:id="rId54"/>
    <p:sldId id="306" r:id="rId55"/>
    <p:sldId id="307" r:id="rId56"/>
    <p:sldId id="325"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257" r:id="rId70"/>
    <p:sldId id="258" r:id="rId71"/>
    <p:sldId id="259" r:id="rId72"/>
    <p:sldId id="260"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7"/>
    <a:srgbClr val="503868"/>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8" autoAdjust="0"/>
    <p:restoredTop sz="87592" autoAdjust="0"/>
  </p:normalViewPr>
  <p:slideViewPr>
    <p:cSldViewPr snapToGrid="0" snapToObjects="1">
      <p:cViewPr varScale="1">
        <p:scale>
          <a:sx n="60" d="100"/>
          <a:sy n="60" d="100"/>
        </p:scale>
        <p:origin x="882"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77" d="100"/>
        <a:sy n="77" d="100"/>
      </p:scale>
      <p:origin x="0" y="4176"/>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6/14/2022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6/14/2022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 Overview of the catabolic pathways for ATP production </a:t>
            </a:r>
          </a:p>
          <a:p>
            <a:r>
              <a:rPr lang="en-US" dirty="0"/>
              <a:t>ATP is produced from the catabolism of glucose and fatty acids. Glucose catabolism begins with a series of reactions that make up glycolysis, which generates pyruvate. Pyruvate is converted to acetyl CoA, which is further catabolized through a series of reactions that comprise the citric acid cycle. The citric acid cycle produces several molecules of NADH and FADH</a:t>
            </a:r>
            <a:r>
              <a:rPr lang="en-US" baseline="-25000" dirty="0"/>
              <a:t>2</a:t>
            </a:r>
            <a:r>
              <a:rPr lang="en-US" dirty="0"/>
              <a:t> that are then oxidized during oxidative phosphorylation, which provides the major output of ATP production. Fatty acid oxidation yields several molecules of acetyl CoA, NADH, and FADH</a:t>
            </a:r>
            <a:r>
              <a:rPr lang="en-US" baseline="-25000" dirty="0"/>
              <a:t>2</a:t>
            </a:r>
            <a:r>
              <a:rPr lang="en-US" dirty="0"/>
              <a:t>, which also contributes to ATP production through the citric acid cycle and oxidative phosphorylation.</a:t>
            </a:r>
          </a:p>
        </p:txBody>
      </p:sp>
      <p:sp>
        <p:nvSpPr>
          <p:cNvPr id="4" name="Slide Number Placeholder 3"/>
          <p:cNvSpPr>
            <a:spLocks noGrp="1"/>
          </p:cNvSpPr>
          <p:nvPr>
            <p:ph type="sldNum" sz="quarter" idx="5"/>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63485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12.6 A mitochondrial network</a:t>
            </a:r>
          </a:p>
          <a:p>
            <a:r>
              <a:rPr lang="en-US" dirty="0"/>
              <a:t>Fluorescence micrograph of a HeLa cell treated with a red fluorescent dye (</a:t>
            </a:r>
            <a:r>
              <a:rPr lang="en-US" dirty="0" err="1"/>
              <a:t>MitoTracker</a:t>
            </a:r>
            <a:r>
              <a:rPr lang="en-US" dirty="0"/>
              <a:t> Red) that accumulates specifically in mitochondria and a blue fluorescent dye (DAPI) that binds DNA. The mitochondria are in the form of an interconnected network.</a:t>
            </a:r>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3942538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12.7  Reactions of glycolysis</a:t>
            </a:r>
          </a:p>
          <a:p>
            <a:r>
              <a:rPr lang="en-US" dirty="0"/>
              <a:t>Glucose is catabolized to pyruvate, with the net formation of two molecules each of ATP and NADH. Under aerobic conditions, pyruvate is further metabolized by the citric acid cycle. Under anaerobic conditions, NADH is </a:t>
            </a:r>
            <a:r>
              <a:rPr lang="en-US" dirty="0" err="1"/>
              <a:t>reoxidized</a:t>
            </a:r>
            <a:r>
              <a:rPr lang="en-US" dirty="0"/>
              <a:t> by the conversion of pyruvate to ethanol or lactate. Note that a single molecule of glucose yields two molecules each (shadow boxes) of the energy-producing three-carbon derivatives.</a:t>
            </a:r>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925056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12.7  Reactions of glycolysis</a:t>
            </a:r>
          </a:p>
          <a:p>
            <a:r>
              <a:rPr lang="en-US" dirty="0"/>
              <a:t>Glucose is catabolized to pyruvate, with the net formation of two molecules each of ATP and NADH. Under aerobic conditions, pyruvate is further metabolized by the citric acid cycle. Under anaerobic conditions, NADH is </a:t>
            </a:r>
            <a:r>
              <a:rPr lang="en-US" dirty="0" err="1"/>
              <a:t>reoxidized</a:t>
            </a:r>
            <a:r>
              <a:rPr lang="en-US" dirty="0"/>
              <a:t> by the conversion of pyruvate to ethanol or lactate. Note that a single molecule of glucose yields two molecules each (shadow boxes) of the energy-producing three-carbon derivatives.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337699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12.7  Reactions of glycolysis</a:t>
            </a:r>
          </a:p>
          <a:p>
            <a:r>
              <a:rPr lang="en-US" dirty="0"/>
              <a:t>Glucose is catabolized to pyruvate, with the net formation of two molecules each of ATP and NADH. Under aerobic conditions, pyruvate is further metabolized by the citric acid cycle. Under anaerobic conditions, NADH is </a:t>
            </a:r>
            <a:r>
              <a:rPr lang="en-US" dirty="0" err="1"/>
              <a:t>reoxidized</a:t>
            </a:r>
            <a:r>
              <a:rPr lang="en-US" dirty="0"/>
              <a:t> by the conversion of pyruvate to ethanol or lactate. Note that a single molecule of glucose yields two molecules each (shadow boxes) of the energy-producing three-carbon derivatives.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226121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12.7  Reactions of glycolysis</a:t>
            </a:r>
          </a:p>
          <a:p>
            <a:r>
              <a:rPr lang="en-US" dirty="0"/>
              <a:t>Glucose is catabolized to pyruvate, with the net formation of two molecules each of ATP and NADH. Under aerobic conditions, pyruvate is further metabolized by the citric acid cycle. Under anaerobic conditions, NADH is </a:t>
            </a:r>
            <a:r>
              <a:rPr lang="en-US" dirty="0" err="1"/>
              <a:t>reoxidized</a:t>
            </a:r>
            <a:r>
              <a:rPr lang="en-US" dirty="0"/>
              <a:t> by the conversion of pyruvate to ethanol or lactate. Note that a single molecule of glucose yields two molecules each (shadow boxes) of the energy-producing three-carbon derivatives.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1208940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12.8  Oxidative decarboxylation of pyruvate</a:t>
            </a:r>
          </a:p>
          <a:p>
            <a:r>
              <a:rPr lang="en-US" dirty="0"/>
              <a:t>(A) Pyruvate is converted to CO</a:t>
            </a:r>
            <a:r>
              <a:rPr lang="en-US" baseline="-25000" dirty="0"/>
              <a:t>2</a:t>
            </a:r>
            <a:r>
              <a:rPr lang="en-US" dirty="0"/>
              <a:t> and acetyl CoA, and one molecule of NADH is produced in the process. (B) Coenzyme A (CoA–SH) is a general carrier of activated acyl groups in a variety of reactions.</a:t>
            </a:r>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135794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12.8  Oxidative decarboxylation of pyruvate</a:t>
            </a:r>
          </a:p>
          <a:p>
            <a:r>
              <a:rPr lang="en-US" dirty="0"/>
              <a:t>(A) Pyruvate is converted to CO</a:t>
            </a:r>
            <a:r>
              <a:rPr lang="en-US" baseline="-25000" dirty="0"/>
              <a:t>2</a:t>
            </a:r>
            <a:r>
              <a:rPr lang="en-US" dirty="0"/>
              <a:t> and acetyl CoA, and one molecule of NADH is produced in the process. (B) Coenzyme A (CoA–SH) is a general carrier of activated acyl groups in a variety of reactions.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2436702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12.8  Oxidative decarboxylation of pyruvate</a:t>
            </a:r>
          </a:p>
          <a:p>
            <a:r>
              <a:rPr lang="en-US" dirty="0"/>
              <a:t>(A) Pyruvate is converted to CO</a:t>
            </a:r>
            <a:r>
              <a:rPr lang="en-US" baseline="-25000" dirty="0"/>
              <a:t>2</a:t>
            </a:r>
            <a:r>
              <a:rPr lang="en-US" dirty="0"/>
              <a:t> and acetyl CoA, and one molecule of NADH is produced in the process. (B) Coenzyme A (CoA–SH) is a general carrier of activated acyl groups in a variety of reactions.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310772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12.9  The citric acid cycle</a:t>
            </a:r>
          </a:p>
          <a:p>
            <a:r>
              <a:rPr lang="en-US" dirty="0"/>
              <a:t>A two-carbon acetyl group is transferred from acetyl CoA to oxaloacetate, forming citrate. Two carbons of citrate are then oxidized to CO</a:t>
            </a:r>
            <a:r>
              <a:rPr lang="en-US" baseline="-25000" dirty="0"/>
              <a:t>2</a:t>
            </a:r>
            <a:r>
              <a:rPr lang="en-US" dirty="0"/>
              <a:t> and oxaloacetate is regenerated. Each turn of the cycle yields one molecule of GTP (subsequently hydrolyzed to produce one ATP), three molecules of NADH, and one molecule of FADH</a:t>
            </a:r>
            <a:r>
              <a:rPr lang="en-US" baseline="-25000" dirty="0"/>
              <a:t>2</a:t>
            </a:r>
            <a:r>
              <a:rPr lang="en-US" dirty="0"/>
              <a:t>.</a:t>
            </a:r>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957221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12.10  Oxidation of fatty acids</a:t>
            </a:r>
          </a:p>
          <a:p>
            <a:r>
              <a:rPr lang="en-US" dirty="0"/>
              <a:t>The fatty acid (e.g., the 16-carbon saturated fatty acid palmitate) is initially joined to coenzyme A (CoA–SH) at the cost of one molecule of ATP. Degradation of the fatty acid then proceeds by stepwise oxidation (coupled to the formation of FADH</a:t>
            </a:r>
            <a:r>
              <a:rPr lang="en-US" baseline="-25000" dirty="0"/>
              <a:t>2</a:t>
            </a:r>
            <a:r>
              <a:rPr lang="en-US" dirty="0"/>
              <a:t> and NADH) and removal of a two-carbon unit as acetyl CoA.</a:t>
            </a:r>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414144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  Structure of a mitochondrion </a:t>
            </a:r>
          </a:p>
          <a:p>
            <a:r>
              <a:rPr lang="en-US" dirty="0"/>
              <a:t>Mitochondria are bounded by a double-membrane system, consisting of inner and outer membranes. Folds of the inner membrane (cristae) extend into the matrix.</a:t>
            </a:r>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420870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12.10  Oxidation of fatty acids</a:t>
            </a:r>
          </a:p>
          <a:p>
            <a:r>
              <a:rPr lang="en-US" dirty="0"/>
              <a:t>The fatty acid (e.g., the 16-carbon saturated fatty acid palmitate) is initially joined to coenzyme A (CoA–SH) at the cost of one molecule of ATP. Degradation of the fatty acid then proceeds by stepwise oxidation (coupled to the formation of FADH</a:t>
            </a:r>
            <a:r>
              <a:rPr lang="en-US" baseline="-25000" dirty="0"/>
              <a:t>2</a:t>
            </a:r>
            <a:r>
              <a:rPr lang="en-US" dirty="0"/>
              <a:t> and NADH) and removal of a two-carbon unit as acetyl CoA.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2907250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12.10  Oxidation of fatty acids</a:t>
            </a:r>
          </a:p>
          <a:p>
            <a:r>
              <a:rPr lang="en-US" dirty="0"/>
              <a:t>The fatty acid (e.g., the 16-carbon saturated fatty acid palmitate) is initially joined to coenzyme A (CoA–SH) at the cost of one molecule of ATP. Degradation of the fatty acid then proceeds by stepwise oxidation (coupled to the formation of FADH</a:t>
            </a:r>
            <a:r>
              <a:rPr lang="en-US" baseline="-25000" dirty="0"/>
              <a:t>2</a:t>
            </a:r>
            <a:r>
              <a:rPr lang="en-US" dirty="0"/>
              <a:t> and NADH) and removal of a two-carbon unit as acetyl CoA.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2264751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12.11  Overview of oxidative phosphorylation</a:t>
            </a:r>
          </a:p>
          <a:p>
            <a:r>
              <a:rPr lang="en-US" dirty="0"/>
              <a:t>Oxidative phosphorylation can be described as two concurrent stages. Stage 1 entails the generation of a proton gradient across the mitochondrial inner membrane by the electron transport chain (ETC). The ETC transfers electrons from NADH and FADH</a:t>
            </a:r>
            <a:r>
              <a:rPr lang="en-US" baseline="-25000" dirty="0"/>
              <a:t>2</a:t>
            </a:r>
            <a:r>
              <a:rPr lang="en-US" dirty="0"/>
              <a:t> to O</a:t>
            </a:r>
            <a:r>
              <a:rPr lang="en-US" baseline="-25000" dirty="0"/>
              <a:t>2</a:t>
            </a:r>
            <a:r>
              <a:rPr lang="en-US" dirty="0"/>
              <a:t>, which releases energy that the ETC couples to pump protons from the matrix to the intermembrane space. Stage 2 entails the production of ATP driven by the flow of protons down their gradient through ATP synthase. The proton gradient generated by the ETC provides a source of potential energy. ATP synthase serves as a channel for the flow of protons down their gradient as well as a motor that couples proton flow from the intermembrane space to the matrix to the production of ATP from ADP + inorganic phosphate (P</a:t>
            </a:r>
            <a:r>
              <a:rPr lang="en-US" i="1" baseline="-25000" dirty="0"/>
              <a:t>i</a:t>
            </a:r>
            <a:r>
              <a:rPr lang="en-US" dirty="0"/>
              <a:t>).</a:t>
            </a:r>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3404373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EXPERIMENT  The Chemiosmotic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Peter Mitchell</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148214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EXPERIMENT  The Chemiosmotic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Mitchell’s representation of chemiosmotic coupling between an electron transport system (top) and an ATP-generating system (bottom) in a membrane (M) enclosing aqueous phase L within aqueous phase R.</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1447648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12.12  The electron transport chain in mitochondria</a:t>
            </a:r>
          </a:p>
          <a:p>
            <a:r>
              <a:rPr lang="en-US" dirty="0"/>
              <a:t>Electron pairs from NADH enter the electron transport chain at complex I and are then transferred to coenzyme Q, releasing free energy that complex I couples to pump four protons out of the matrix. The reduced coenzyme Q (QH) transfers the electron pair along with four protons from the matrix to complex III. Complex III transfers the electrons to cytochrome </a:t>
            </a:r>
            <a:r>
              <a:rPr lang="en-US" i="1" dirty="0"/>
              <a:t>c</a:t>
            </a:r>
            <a:r>
              <a:rPr lang="en-US" dirty="0"/>
              <a:t>, which releases energy that complex III couples to release the four protons into the intermembrane space. Cytochrome c transfers the electrons to complex IV, which transfers them to O</a:t>
            </a:r>
            <a:r>
              <a:rPr lang="en-US" baseline="-25000" dirty="0"/>
              <a:t>2</a:t>
            </a:r>
            <a:r>
              <a:rPr lang="en-US" dirty="0"/>
              <a:t>, again releasing energy that complex IV couples to pump two protons out of the matrix. Two additional protons are removed from the matrix through the formation of H</a:t>
            </a:r>
            <a:r>
              <a:rPr lang="en-US" baseline="-25000" dirty="0"/>
              <a:t>2</a:t>
            </a:r>
            <a:r>
              <a:rPr lang="en-US" dirty="0"/>
              <a:t>O. This establishes a proton gradient across the inner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2906074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12.13  Transport of electrons from FADH</a:t>
            </a:r>
            <a:r>
              <a:rPr lang="en-US" b="1" baseline="-25000" dirty="0"/>
              <a:t>2</a:t>
            </a:r>
          </a:p>
          <a:p>
            <a:r>
              <a:rPr lang="en-US" dirty="0"/>
              <a:t>Electrons from FADH</a:t>
            </a:r>
            <a:r>
              <a:rPr lang="en-US" baseline="-25000" dirty="0"/>
              <a:t>2</a:t>
            </a:r>
            <a:r>
              <a:rPr lang="en-US" dirty="0"/>
              <a:t> enter the electron transport chain at complex II. They are then transferred to coenzyme Q, which is not associated with a significant decrease in free energy, so protons are not pumped across the membrane at complex II. Free energy is released only at complexes III and IV and coupled to pump protons out of the matrix as described for </a:t>
            </a:r>
            <a:r>
              <a:rPr lang="en-US" b="1" dirty="0"/>
              <a:t>Figure 12.12</a:t>
            </a:r>
            <a:r>
              <a:rPr lang="en-US" dirty="0"/>
              <a:t>.</a:t>
            </a:r>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400940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12.14  The electrochemical nature of the proton gradient</a:t>
            </a:r>
          </a:p>
          <a:p>
            <a:r>
              <a:rPr lang="en-US" dirty="0"/>
              <a:t>Since protons are positively charged, the proton gradient established across the inner mitochondrial membrane has both chemical and electric components. The chemical component is the proton concentration (or pH) gradient, which corresponds to about a tenfold higher concentration of protons on the cytosolic side of the inner mitochondrial membrane (a difference of one pH unit). In addition, there is an electric potential across the membrane, resulting from the net increase in positive charge on the cytosolic side.</a:t>
            </a:r>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344810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12.15  Structure of ATP synthase</a:t>
            </a:r>
          </a:p>
          <a:p>
            <a:r>
              <a:rPr lang="en-US" dirty="0"/>
              <a:t>The mitochondrial ATP synthase (complex V) consists of two multi-subunit components, F</a:t>
            </a:r>
            <a:r>
              <a:rPr lang="en-US" baseline="-25000" dirty="0"/>
              <a:t>0</a:t>
            </a:r>
            <a:r>
              <a:rPr lang="en-US" dirty="0"/>
              <a:t> and F</a:t>
            </a:r>
            <a:r>
              <a:rPr lang="en-US" baseline="-25000" dirty="0"/>
              <a:t>1</a:t>
            </a:r>
            <a:r>
              <a:rPr lang="en-US" dirty="0"/>
              <a:t>, which are linked by a slender peripheral stalk. F</a:t>
            </a:r>
            <a:r>
              <a:rPr lang="en-US" baseline="-25000" dirty="0"/>
              <a:t>0</a:t>
            </a:r>
            <a:r>
              <a:rPr lang="en-US" dirty="0"/>
              <a:t> spans the lipid bilayer, forming a channel through which protons cross the membrane. F</a:t>
            </a:r>
            <a:r>
              <a:rPr lang="en-US" baseline="-25000" dirty="0"/>
              <a:t>1</a:t>
            </a:r>
            <a:r>
              <a:rPr lang="en-US" dirty="0"/>
              <a:t> contains a central stalk that spins due to proton flow through F</a:t>
            </a:r>
            <a:r>
              <a:rPr lang="en-US" baseline="-25000" dirty="0"/>
              <a:t>0</a:t>
            </a:r>
            <a:r>
              <a:rPr lang="en-US" dirty="0"/>
              <a:t>, through which F</a:t>
            </a:r>
            <a:r>
              <a:rPr lang="en-US" baseline="-25000" dirty="0"/>
              <a:t>1</a:t>
            </a:r>
            <a:r>
              <a:rPr lang="en-US" dirty="0"/>
              <a:t> harvests the free energy derived from proton movement down its gradient to catalyze synthesis of ATP.</a:t>
            </a:r>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2804862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12.16  Summary of oxidative metabolism in mitochondria</a:t>
            </a:r>
          </a:p>
          <a:p>
            <a:r>
              <a:rPr lang="en-US" dirty="0"/>
              <a:t>Pyruvate and fatty acids are imported from the cytosol and converted to acetyl CoA in the mitochondrial matrix. Acetyl CoA is then oxidized to CO</a:t>
            </a:r>
            <a:r>
              <a:rPr lang="en-US" baseline="-25000" dirty="0"/>
              <a:t>2</a:t>
            </a:r>
            <a:r>
              <a:rPr lang="en-US" dirty="0"/>
              <a:t> via the citric acid cycle, coupled to the reduction of NAD</a:t>
            </a:r>
            <a:r>
              <a:rPr lang="en-US" baseline="30000" dirty="0"/>
              <a:t>+</a:t>
            </a:r>
            <a:r>
              <a:rPr lang="en-US" dirty="0"/>
              <a:t> and FAD to NADH and FADH</a:t>
            </a:r>
            <a:r>
              <a:rPr lang="en-US" baseline="-25000" dirty="0"/>
              <a:t>2</a:t>
            </a:r>
            <a:r>
              <a:rPr lang="en-US" dirty="0"/>
              <a:t>, respectively. The high-energy electrons from NADH and FADH</a:t>
            </a:r>
            <a:r>
              <a:rPr lang="en-US" baseline="-25000" dirty="0"/>
              <a:t>2</a:t>
            </a:r>
            <a:r>
              <a:rPr lang="en-US" dirty="0"/>
              <a:t> are transferred through the electron transport chain in the inner membrane to molecular oxygen, coupled to the generation of a proton gradient across the membrane. Energy stored in the proton gradient is then coupled by ATP synthase to drive ATP synthesis.</a:t>
            </a:r>
          </a:p>
        </p:txBody>
      </p:sp>
      <p:sp>
        <p:nvSpPr>
          <p:cNvPr id="4" name="Slide Number Placeholder 3"/>
          <p:cNvSpPr>
            <a:spLocks noGrp="1"/>
          </p:cNvSpPr>
          <p:nvPr>
            <p:ph type="sldNum" sz="quarter" idx="5"/>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362923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  Structure of a mitochondrion </a:t>
            </a:r>
          </a:p>
          <a:p>
            <a:r>
              <a:rPr lang="en-US" dirty="0"/>
              <a:t>Mitochondria are bounded by a double-membrane system, consisting of inner and outer membranes. Folds of the inner membrane (cristae) extend into the matrix.</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3788845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12.17  The human mitochondrial genome</a:t>
            </a:r>
          </a:p>
          <a:p>
            <a:r>
              <a:rPr lang="en-US" dirty="0"/>
              <a:t>The genome contains 13 protein coding sequences, which are designated as components of respiratory complexes I, III, IV, or V. In addition, the genome contains genes for 16S and 12S rRNAs and for 22 tRNAs, which are designated by the one-letter code for the corresponding amino acid. The region of the genome designated “D loop” contains an origin of DNA replication and transcriptional promoter sequences.</a:t>
            </a:r>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1876659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MOLECULAR MEDICINE  Mitochondrial Replacement Therapy</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351116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12.18  Import of mitochondrial proteins with </a:t>
            </a:r>
            <a:r>
              <a:rPr lang="en-US" b="1" dirty="0" err="1"/>
              <a:t>presequences</a:t>
            </a:r>
            <a:endParaRPr lang="en-US" b="1" dirty="0"/>
          </a:p>
          <a:p>
            <a:r>
              <a:rPr lang="en-US" dirty="0"/>
              <a:t>Proteins are targeted to the Tom complex in the mitochondrial outer membrane by amino-terminal </a:t>
            </a:r>
            <a:r>
              <a:rPr lang="en-US" dirty="0" err="1"/>
              <a:t>presequences</a:t>
            </a:r>
            <a:r>
              <a:rPr lang="en-US" dirty="0"/>
              <a:t> containing positively charged amino acids. Following passage through the Tom complex, the </a:t>
            </a:r>
            <a:r>
              <a:rPr lang="en-US" dirty="0" err="1"/>
              <a:t>presequence</a:t>
            </a:r>
            <a:r>
              <a:rPr lang="en-US" dirty="0"/>
              <a:t> binds to the Tim23 complex in the inner membrane. In the matrix, an import motor complex containing an Hsp70 chaperone uses ATP hydrolysis to drive translocation of the protein across the inner membrane. Some proteins with transmembrane domains exit Tim23 laterally into the inner membrane. Proteins destined for the mitochondrial matrix associate with soluble Hsp70 chaperones that assist in their folding. </a:t>
            </a:r>
            <a:r>
              <a:rPr lang="en-US" dirty="0" err="1"/>
              <a:t>Presequences</a:t>
            </a:r>
            <a:r>
              <a:rPr lang="en-US" dirty="0"/>
              <a:t> are removed by the mitochondrial matrix processing peptidase (MPP).</a:t>
            </a:r>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1329304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12.19  </a:t>
            </a:r>
            <a:r>
              <a:rPr lang="en-US" b="1" dirty="0" err="1"/>
              <a:t>Presequence</a:t>
            </a:r>
            <a:r>
              <a:rPr lang="en-US" b="1" dirty="0"/>
              <a:t>-independent protein targeting to the mitochondrial inner membrane</a:t>
            </a:r>
          </a:p>
          <a:p>
            <a:r>
              <a:rPr lang="en-US" dirty="0"/>
              <a:t>Inner membrane proteins with multiple transmembrane domains have internal signal sequences rather than N-terminal </a:t>
            </a:r>
            <a:r>
              <a:rPr lang="en-US" dirty="0" err="1"/>
              <a:t>presequences</a:t>
            </a:r>
            <a:r>
              <a:rPr lang="en-US" dirty="0"/>
              <a:t>. Following translocation across the outer membrane, these proteins are bound by mobile Tim9-Tim10 chaperones in the intermembrane space, which transfer the protein to the Tim22 complex in the inner membrane. Internal transmembrane sequences halt translocation, and the protein is transferred laterally into the inner membrane. Some inner membrane proteins are encoded by the mitochondrial genome. These proteins are translated on mitochondrial ribosomes in the matrix and targeted to the inner membrane via the Oxa1 translocase.</a:t>
            </a:r>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4158007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12.20  Sorting of proteins to the outer membrane and intermembrane space</a:t>
            </a:r>
          </a:p>
          <a:p>
            <a:r>
              <a:rPr lang="en-US" dirty="0"/>
              <a:t>Single transmembrane domain proteins destined for the outer membrane are inserted via the outer membrane protein Mim1. Precursors of </a:t>
            </a:r>
            <a:r>
              <a:rPr lang="el-GR" dirty="0"/>
              <a:t>β-</a:t>
            </a:r>
            <a:r>
              <a:rPr lang="en-US" dirty="0"/>
              <a:t>barrel proteins of the outer membrane are transferred through the Tom complex and bound by Tim9-Tim10 chaperone proteins in the intermembrane space. They are then directed to a second </a:t>
            </a:r>
            <a:r>
              <a:rPr lang="en-US" dirty="0" err="1"/>
              <a:t>translocon</a:t>
            </a:r>
            <a:r>
              <a:rPr lang="en-US" dirty="0"/>
              <a:t> complex, called the SAM (sorting and assembly machinery) complex, and inserted into the outer membrane. Proteins destined for the intermembrane space are translocated through the Tom complex and recognized by specific intermembrane space chaperones.</a:t>
            </a:r>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1673944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12.21  Phospholipid transfer proteins</a:t>
            </a:r>
          </a:p>
          <a:p>
            <a:r>
              <a:rPr lang="en-US" dirty="0"/>
              <a:t>Phospholipid transfer proteins extract phospholipid molecules from the endoplasmic reticulum (ER) membrane and transport them to the mitochondrial outer membrane at sites of close contact between the two membranes.</a:t>
            </a:r>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2734264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12.22  Transport of metabolites across the mitochondrial inner membrane</a:t>
            </a:r>
          </a:p>
          <a:p>
            <a:r>
              <a:rPr lang="en-US" dirty="0"/>
              <a:t>The transport of small molecules across the inner membrane of mitochondria is mediated by membrane-spanning proteins and driven by the electrochemical gradient. For example, ATP is exported from the matrix by a transporter that exchanges it for ADP. The voltage component of the electrochemical gradient drives this exchange: ATP carries a greater negative charge (–4) than ADP (–3), so ATP is exported from the mitochondrial matrix, while ADP is imported into the matrix. In contrast, the transport of phosphate (P</a:t>
            </a:r>
            <a:r>
              <a:rPr lang="en-US" i="1" baseline="-25000" dirty="0"/>
              <a:t>i</a:t>
            </a:r>
            <a:r>
              <a:rPr lang="en-US" dirty="0"/>
              <a:t>) and pyruvate is coupled to an exchange for hydroxyl ions (OH</a:t>
            </a:r>
            <a:r>
              <a:rPr lang="en-US" baseline="30000" dirty="0"/>
              <a:t>–</a:t>
            </a:r>
            <a:r>
              <a:rPr lang="en-US" dirty="0"/>
              <a:t>); in this case, the pH component of the electrochemical gradient drives the export of hydroxyl ions, coupled to the transport of P</a:t>
            </a:r>
            <a:r>
              <a:rPr lang="en-US" i="1" baseline="-25000" dirty="0"/>
              <a:t>i</a:t>
            </a:r>
            <a:r>
              <a:rPr lang="en-US" dirty="0"/>
              <a:t> and pyruvate into the matrix.</a:t>
            </a:r>
          </a:p>
        </p:txBody>
      </p:sp>
      <p:sp>
        <p:nvSpPr>
          <p:cNvPr id="4" name="Slide Number Placeholder 3"/>
          <p:cNvSpPr>
            <a:spLocks noGrp="1"/>
          </p:cNvSpPr>
          <p:nvPr>
            <p:ph type="sldNum" sz="quarter" idx="5"/>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2376482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12.23  Overview of photosynthesis</a:t>
            </a:r>
          </a:p>
          <a:p>
            <a:r>
              <a:rPr lang="en-US" dirty="0"/>
              <a:t>Photosynthesis takes place through of two sequential stages referred to as the light reactions and the dark reactions. During the light reactions, light energy is coupled to generate ATP and NADPH through a series of reactions that consume H</a:t>
            </a:r>
            <a:r>
              <a:rPr lang="en-US" baseline="-25000" dirty="0"/>
              <a:t>2</a:t>
            </a:r>
            <a:r>
              <a:rPr lang="en-US" dirty="0"/>
              <a:t>O and produce O</a:t>
            </a:r>
            <a:r>
              <a:rPr lang="en-US" baseline="-25000" dirty="0"/>
              <a:t>2</a:t>
            </a:r>
            <a:r>
              <a:rPr lang="en-US" dirty="0"/>
              <a:t>. The dark reactions then couple energy released during ATP hydrolysis and NADPH oxidation to produce glucose from CO</a:t>
            </a:r>
            <a:r>
              <a:rPr lang="en-US" baseline="-25000" dirty="0"/>
              <a:t>2</a:t>
            </a:r>
            <a:r>
              <a:rPr lang="en-US" dirty="0"/>
              <a:t>.</a:t>
            </a:r>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2824700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12.24  Structure of a chloroplast</a:t>
            </a:r>
          </a:p>
          <a:p>
            <a:r>
              <a:rPr lang="en-US" dirty="0"/>
              <a:t>In addition to the inner and outer membranes of the envelope, chloroplasts contain a third internal membrane system: the thylakoid membrane. These membranes divide chloroplasts into three internal compartments: the intermembrane space, stroma, and thylakoid lumen.</a:t>
            </a:r>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2391129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12.24  Structure of a chloroplast</a:t>
            </a:r>
          </a:p>
          <a:p>
            <a:r>
              <a:rPr lang="en-US" dirty="0"/>
              <a:t>In addition to the inner and outer membranes of the envelope, chloroplasts contain a third internal membrane system: the thylakoid membrane. These membranes divide chloroplasts into three internal compartments: the intermembrane space, stroma, and thylakoid lumen.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163845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  Structure of a mitochondrion </a:t>
            </a:r>
          </a:p>
          <a:p>
            <a:r>
              <a:rPr lang="en-US" dirty="0"/>
              <a:t>Mitochondria are bounded by a double-membrane system, consisting of inner and outer membranes. Folds of the inner membrane (cristae) extend into the matrix.</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2377179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12.24  Structure of a chloroplast</a:t>
            </a:r>
          </a:p>
          <a:p>
            <a:r>
              <a:rPr lang="en-US" dirty="0"/>
              <a:t>In addition to the inner and outer membranes of the envelope, chloroplasts contain a third internal membrane system: the thylakoid membrane. These membranes divide chloroplasts into three internal compartments: the intermembrane space, stroma, and thylakoid lumen.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4227964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12.24  Structure of a chloroplast</a:t>
            </a:r>
          </a:p>
          <a:p>
            <a:r>
              <a:rPr lang="en-US" dirty="0"/>
              <a:t>In addition to the inner and outer membranes of the envelope, chloroplasts contain a third internal membrane system: the thylakoid membrane. These membranes divide chloroplasts into three internal compartments: the intermembrane space, stroma, and thylakoid lumen.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3945876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12.25  Chloroplast composition</a:t>
            </a:r>
          </a:p>
          <a:p>
            <a:r>
              <a:rPr lang="en-US" dirty="0"/>
              <a:t>The outer membrane of the chloroplast envelope contains porins that permit the passage of small molecules, whereas passage of molecules across the inner membrane is more restrictive and mediated by selective transporters. The stroma houses the chloroplast genome as well as the enzymes that catalyze the dark reactions. An electron transport chain and ATP synthase, which carry out the light reactions, are associated with the thylakoid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3242924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12.26  Chemiosmotic generation of ATP in chloroplasts and mitochondria</a:t>
            </a:r>
          </a:p>
          <a:p>
            <a:r>
              <a:rPr lang="en-US" dirty="0"/>
              <a:t>In mitochondria, electron transport generates a proton gradient across the inner membrane, which is then used to drive ATP synthesis in the matrix. In chloroplasts, the proton gradient is generated across the thylakoid membrane and used to drive ATP synthesis in the stroma.</a:t>
            </a:r>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233891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12.26  Chemiosmotic generation of ATP in chloroplasts and mitochondria</a:t>
            </a:r>
          </a:p>
          <a:p>
            <a:r>
              <a:rPr lang="en-US" dirty="0"/>
              <a:t>In mitochondria, electron transport generates a proton gradient across the inner membrane, which is then used to drive ATP synthesis in the matrix. In chloroplasts, the proton gradient is generated across the thylakoid membrane and used to drive ATP synthesis in the stroma.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731029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12.26  Chemiosmotic generation of ATP in chloroplasts and mitochondria</a:t>
            </a:r>
          </a:p>
          <a:p>
            <a:r>
              <a:rPr lang="en-US" dirty="0"/>
              <a:t>In mitochondria, electron transport generates a proton gradient across the inner membrane, which is then used to drive ATP synthesis in the matrix. In chloroplasts, the proton gradient is generated across the thylakoid membrane and used to drive ATP synthesis in the stroma.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4081185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12.27  The structure of chlorophyll </a:t>
            </a:r>
            <a:r>
              <a:rPr lang="en-US" b="1" i="1" dirty="0"/>
              <a:t>a</a:t>
            </a:r>
          </a:p>
          <a:p>
            <a:r>
              <a:rPr lang="en-US" dirty="0"/>
              <a:t>Chlorophylls consist of porphyrin ring structures linked to hydrocarbon tails. Chlorophyll </a:t>
            </a:r>
            <a:r>
              <a:rPr lang="en-US" i="1" dirty="0"/>
              <a:t>a</a:t>
            </a:r>
            <a:r>
              <a:rPr lang="en-US" dirty="0"/>
              <a:t> (shown here) differs by a single functional group in the porphyrin ring from chlorophyll </a:t>
            </a:r>
            <a:r>
              <a:rPr lang="en-US" i="1" dirty="0"/>
              <a:t>b</a:t>
            </a:r>
            <a:r>
              <a:rPr lang="en-US" dirty="0"/>
              <a:t>.</a:t>
            </a:r>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2292138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Text Art, Ch. 12, p. 32</a:t>
            </a:r>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1192177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12.28  Organization of a photocenter</a:t>
            </a:r>
          </a:p>
          <a:p>
            <a:r>
              <a:rPr lang="en-US" dirty="0"/>
              <a:t>Each photocenter consists of hundreds of chlorophyll molecules, which absorb photons and transfer energy to a pair of chlorophyll molecules located with the reaction center of a photosystem complex. In photosystem II (shown here), the reaction center couples the energy to split H</a:t>
            </a:r>
            <a:r>
              <a:rPr lang="en-US" baseline="-25000" dirty="0"/>
              <a:t>2</a:t>
            </a:r>
            <a:r>
              <a:rPr lang="en-US" dirty="0"/>
              <a:t>O to ½ O</a:t>
            </a:r>
            <a:r>
              <a:rPr lang="en-US" baseline="-25000" dirty="0"/>
              <a:t>2</a:t>
            </a:r>
            <a:r>
              <a:rPr lang="en-US" dirty="0"/>
              <a:t> + 2 protons + 2 electrons, during which the electrons are elevated to an excited energy state. The excited electrons are then transferred through an acceptor (pheophytin) to the next component of the electron transport chain.</a:t>
            </a:r>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2314816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12.29  Electron transport and synthesis of ATP and NADPH by the light reactions in chloroplasts</a:t>
            </a:r>
          </a:p>
          <a:p>
            <a:r>
              <a:rPr lang="en-US" dirty="0"/>
              <a:t>Four protein complexes in the thylakoid membrane function in electron transport and the synthesis of ATP and NADPH. Photons are absorbed by chlorophyll molecules within photocenters, which transfer energy to the associated photosystems I and II (PS I and PS II). At photosystem II, energy derived from photon absorption is used to split a water molecule within the thylakoid lumen. The electrons from the water molecules are excited in the process and then carried by plastoquinone (PQ) to the cytochrome bf complex, which couples a drop in the electrons’ energy state to pump protons into the thylakoid lumen. The electrons are then transferred to photosystem I by plastocyanin (PC). At photosystem I, energy derived from light absorption re-excites the electrons’ energy state before they are transferred through ferredoxin (</a:t>
            </a:r>
            <a:r>
              <a:rPr lang="en-US" dirty="0" err="1"/>
              <a:t>Fd</a:t>
            </a:r>
            <a:r>
              <a:rPr lang="en-US" dirty="0"/>
              <a:t>) to NADP reductase, which uses them to reduce NADP</a:t>
            </a:r>
            <a:r>
              <a:rPr lang="en-US" baseline="30000" dirty="0"/>
              <a:t>+</a:t>
            </a:r>
            <a:r>
              <a:rPr lang="en-US" dirty="0"/>
              <a:t> to NADPH in the stroma. ATP synthase then uses the energy stored in the proton gradient to convert ADP + P</a:t>
            </a:r>
            <a:r>
              <a:rPr lang="en-US" i="1" baseline="-25000" dirty="0"/>
              <a:t>i</a:t>
            </a:r>
            <a:r>
              <a:rPr lang="en-US" dirty="0"/>
              <a:t> to ATP.</a:t>
            </a:r>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207397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  Mitochondrial composition </a:t>
            </a:r>
          </a:p>
          <a:p>
            <a:r>
              <a:rPr lang="en-US" dirty="0"/>
              <a:t>Mitochondria contain their own genome and genetic system within their matrix as well as enzymes that carry out metabolic pathways such as the citric acid cycle and fatty acid oxidation. The mitochondrial inner membrane is associated with enzymes that carry out oxidative phosphorylation. While the inner membrane is impermeable to most small molecules and ions, the outer membrane is permeable to most molecules less than 1000 </a:t>
            </a:r>
            <a:r>
              <a:rPr lang="en-US" dirty="0" err="1"/>
              <a:t>daltons</a:t>
            </a:r>
            <a:r>
              <a:rPr lang="en-US" dirty="0"/>
              <a:t> in size due to transmembrane porins through which those molecules can pass via passive diffusion. Mitochondrial membranes also contain a unique lipid composition, including a unique phospholipid called cardiolipin that is localized to the inner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558051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12.30  Cyclic electron flo</a:t>
            </a:r>
            <a:r>
              <a:rPr lang="en-US" dirty="0"/>
              <a:t>w</a:t>
            </a:r>
          </a:p>
          <a:p>
            <a:r>
              <a:rPr lang="en-US" dirty="0"/>
              <a:t>Light energy absorbed at photosystem I (PS I) is used for ATP synthesis rather than NADPH synthesis. High-energy electrons generated by photon absorption are transferred via ferredoxin (</a:t>
            </a:r>
            <a:r>
              <a:rPr lang="en-US" dirty="0" err="1"/>
              <a:t>Fd</a:t>
            </a:r>
            <a:r>
              <a:rPr lang="en-US" dirty="0"/>
              <a:t>) and plastoquinone (PQ) to the cytochrome </a:t>
            </a:r>
            <a:r>
              <a:rPr lang="en-US" i="1" dirty="0"/>
              <a:t>bf</a:t>
            </a:r>
            <a:r>
              <a:rPr lang="en-US" dirty="0"/>
              <a:t> complex rather than to NADP</a:t>
            </a:r>
            <a:r>
              <a:rPr lang="en-US" baseline="30000" dirty="0"/>
              <a:t>+</a:t>
            </a:r>
            <a:r>
              <a:rPr lang="en-US" dirty="0"/>
              <a:t>. At the cytochrome </a:t>
            </a:r>
            <a:r>
              <a:rPr lang="en-US" i="1" dirty="0"/>
              <a:t>bf</a:t>
            </a:r>
            <a:r>
              <a:rPr lang="en-US" dirty="0"/>
              <a:t> complex, the electrons’ energy state drops, releasing energy that is coupled by the complex to pump protons into the thylakoid lumen. The electrons are then returned to photosystem I by plastocyanin (PC). As previously discussed, ATP synthase couples the flow of protons from the thylakoid lumen to the stroma to synthesis of ATP.</a:t>
            </a:r>
          </a:p>
        </p:txBody>
      </p:sp>
      <p:sp>
        <p:nvSpPr>
          <p:cNvPr id="4" name="Slide Number Placeholder 3"/>
          <p:cNvSpPr>
            <a:spLocks noGrp="1"/>
          </p:cNvSpPr>
          <p:nvPr>
            <p:ph type="sldNum" sz="quarter" idx="5"/>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4214437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12.31  The Calvin cycle</a:t>
            </a:r>
          </a:p>
          <a:p>
            <a:r>
              <a:rPr lang="en-US" dirty="0"/>
              <a:t>Shown here is the synthesis of one molecule of glucose from six molecules of CO</a:t>
            </a:r>
            <a:r>
              <a:rPr lang="en-US" baseline="-25000" dirty="0"/>
              <a:t>2</a:t>
            </a:r>
            <a:r>
              <a:rPr lang="en-US" dirty="0"/>
              <a:t>. Each molecule of CO</a:t>
            </a:r>
            <a:r>
              <a:rPr lang="en-US" baseline="-25000" dirty="0"/>
              <a:t>2</a:t>
            </a:r>
            <a:r>
              <a:rPr lang="en-US" dirty="0"/>
              <a:t> is added to ribulose-1,5-bisphosphate to yield two molecules each of 3-phosphoglycerate. These 6 molecules of CO</a:t>
            </a:r>
            <a:r>
              <a:rPr lang="en-US" baseline="-25000" dirty="0"/>
              <a:t>2</a:t>
            </a:r>
            <a:r>
              <a:rPr lang="en-US" dirty="0"/>
              <a:t> thus lead to the formation of 12 molecules of 3-phosphoglycerate, which are converted to 12 molecules of glyceraldehyde-3-phosphate at the cost of 12 molecules each of ATP and NADPH. Two molecules of glyceraldehyde-3-phosphate are then used for synthesis of glucose and ten molecules continue in the Calvin cycle to form six molecules of ribulose-5-phosphate. The cycle is then completed by the use of six additional ATP molecules for the synthesis of ribulose-1,5-bisphosphate.</a:t>
            </a:r>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1139759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12.32  Import of proteins into the chloroplast stroma</a:t>
            </a:r>
          </a:p>
          <a:p>
            <a:r>
              <a:rPr lang="en-US" dirty="0"/>
              <a:t>Proteins with N-terminal transit peptides are targeted to the Toc complex in the chloroplast outer membrane. Passage through the outer membrane requires ATP hydrolysis by Hsp70 and hydrolysis of GTP by Toc proteins. Once through the chloroplast outer membrane, the transit peptide is passed to the Tic complex in the inner membrane, which is associated with the Toc complex via binding of a Tic subunit to the Toc complex. The protein is drawn through the Tic complex by the action of an Hsp93 chaperone and the transit peptide is removed by the chloroplast stromal processing peptidase (SPP).</a:t>
            </a:r>
          </a:p>
        </p:txBody>
      </p:sp>
      <p:sp>
        <p:nvSpPr>
          <p:cNvPr id="4" name="Slide Number Placeholder 3"/>
          <p:cNvSpPr>
            <a:spLocks noGrp="1"/>
          </p:cNvSpPr>
          <p:nvPr>
            <p:ph type="sldNum" sz="quarter" idx="5"/>
          </p:nvPr>
        </p:nvSpPr>
        <p:spPr/>
        <p:txBody>
          <a:bodyPr/>
          <a:lstStyle/>
          <a:p>
            <a:fld id="{556C0744-2FEF-4441-821D-70180A370937}" type="slidenum">
              <a:rPr lang="en-US" smtClean="0"/>
              <a:t>54</a:t>
            </a:fld>
            <a:endParaRPr lang="en-US"/>
          </a:p>
        </p:txBody>
      </p:sp>
    </p:spTree>
    <p:extLst>
      <p:ext uri="{BB962C8B-B14F-4D97-AF65-F5344CB8AC3E}">
        <p14:creationId xmlns:p14="http://schemas.microsoft.com/office/powerpoint/2010/main" val="2905976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12.33  Import of proteins into the thylakoid lumen and membrane</a:t>
            </a:r>
          </a:p>
          <a:p>
            <a:r>
              <a:rPr lang="en-US" dirty="0"/>
              <a:t>In the twin-arginine translocation (Tat) pathway, a thylakoid signal sequence containing two </a:t>
            </a:r>
            <a:r>
              <a:rPr lang="en-US" dirty="0" err="1"/>
              <a:t>arginines</a:t>
            </a:r>
            <a:r>
              <a:rPr lang="en-US" dirty="0"/>
              <a:t> near the amino terminus forms multivalent interactions with intrinsically disordered regions of SST1 and 2, which induce liquid–liquid phase separation. The resulting biomolecular condensate recruits the substrate to the Tat </a:t>
            </a:r>
            <a:r>
              <a:rPr lang="en-US" dirty="0" err="1"/>
              <a:t>translocon</a:t>
            </a:r>
            <a:r>
              <a:rPr lang="en-US" dirty="0"/>
              <a:t>. Interactions between Tat subunits and SST1 and 2 destabilize the condensate, releasing the substrate, which is transferred into the thylakoid lumen using energy derived from the proton gradient across the thylakoid membrane. In the lumen, the thylakoid signal sequences are cleaved by a thylakoid processing protease (TPP). Alternatively, in the Sec pathway, the </a:t>
            </a:r>
            <a:r>
              <a:rPr lang="en-US" dirty="0" err="1"/>
              <a:t>SecA</a:t>
            </a:r>
            <a:r>
              <a:rPr lang="en-US" dirty="0"/>
              <a:t> protein recognizes a thylakoid signal sequence and targets the protein to the Sec </a:t>
            </a:r>
            <a:r>
              <a:rPr lang="en-US" dirty="0" err="1"/>
              <a:t>translocon</a:t>
            </a:r>
            <a:r>
              <a:rPr lang="en-US" dirty="0"/>
              <a:t>, using energy derived from ATP hydrolysis to transfer the protein to the lumen. Some transmembrane proteins exit the Sec translocase laterally for incorporation into the thylakoid membrane. Other transmembrane proteins, which may be either imported into the stroma or synthesized by chloroplast ribosomes within the stroma, are recognized by the chloroplast signal recognition particle (</a:t>
            </a:r>
            <a:r>
              <a:rPr lang="en-US" dirty="0" err="1"/>
              <a:t>cpSRP</a:t>
            </a:r>
            <a:r>
              <a:rPr lang="en-US" dirty="0"/>
              <a:t>) and inserted into the thylakoid membrane by the Alb3 translocase.</a:t>
            </a:r>
          </a:p>
        </p:txBody>
      </p:sp>
      <p:sp>
        <p:nvSpPr>
          <p:cNvPr id="4" name="Slide Number Placeholder 3"/>
          <p:cNvSpPr>
            <a:spLocks noGrp="1"/>
          </p:cNvSpPr>
          <p:nvPr>
            <p:ph type="sldNum" sz="quarter" idx="5"/>
          </p:nvPr>
        </p:nvSpPr>
        <p:spPr/>
        <p:txBody>
          <a:bodyPr/>
          <a:lstStyle/>
          <a:p>
            <a:fld id="{556C0744-2FEF-4441-821D-70180A370937}" type="slidenum">
              <a:rPr lang="en-US" smtClean="0"/>
              <a:t>55</a:t>
            </a:fld>
            <a:endParaRPr lang="en-US"/>
          </a:p>
        </p:txBody>
      </p:sp>
    </p:spTree>
    <p:extLst>
      <p:ext uri="{BB962C8B-B14F-4D97-AF65-F5344CB8AC3E}">
        <p14:creationId xmlns:p14="http://schemas.microsoft.com/office/powerpoint/2010/main" val="3814573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12.34  Electron micrographs of chromoplasts and amyloplasts</a:t>
            </a:r>
          </a:p>
          <a:p>
            <a:r>
              <a:rPr lang="en-US" dirty="0"/>
              <a:t>(A) Chromoplasts contain lipid droplets in which carotenoids are stored. (B) Amyloplasts contain large starch granules.</a:t>
            </a:r>
          </a:p>
        </p:txBody>
      </p:sp>
      <p:sp>
        <p:nvSpPr>
          <p:cNvPr id="4" name="Slide Number Placeholder 3"/>
          <p:cNvSpPr>
            <a:spLocks noGrp="1"/>
          </p:cNvSpPr>
          <p:nvPr>
            <p:ph type="sldNum" sz="quarter" idx="5"/>
          </p:nvPr>
        </p:nvSpPr>
        <p:spPr/>
        <p:txBody>
          <a:bodyPr/>
          <a:lstStyle/>
          <a:p>
            <a:fld id="{556C0744-2FEF-4441-821D-70180A370937}" type="slidenum">
              <a:rPr lang="en-US" smtClean="0"/>
              <a:t>56</a:t>
            </a:fld>
            <a:endParaRPr lang="en-US"/>
          </a:p>
        </p:txBody>
      </p:sp>
    </p:spTree>
    <p:extLst>
      <p:ext uri="{BB962C8B-B14F-4D97-AF65-F5344CB8AC3E}">
        <p14:creationId xmlns:p14="http://schemas.microsoft.com/office/powerpoint/2010/main" val="2700941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12.34  Electron micrographs of chromoplasts and amyloplasts</a:t>
            </a:r>
          </a:p>
          <a:p>
            <a:r>
              <a:rPr lang="en-US" dirty="0"/>
              <a:t>(A) Chromoplasts contain lipid droplets in which carotenoids are stored. (B) Amyloplasts contain large starch granules.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57</a:t>
            </a:fld>
            <a:endParaRPr lang="en-US"/>
          </a:p>
        </p:txBody>
      </p:sp>
    </p:spTree>
    <p:extLst>
      <p:ext uri="{BB962C8B-B14F-4D97-AF65-F5344CB8AC3E}">
        <p14:creationId xmlns:p14="http://schemas.microsoft.com/office/powerpoint/2010/main" val="10999449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12.34  Electron micrographs of chromoplasts and amyloplasts</a:t>
            </a:r>
          </a:p>
          <a:p>
            <a:r>
              <a:rPr lang="en-US" dirty="0"/>
              <a:t>(A) Chromoplasts contain lipid droplets in which carotenoids are stored. (B) Amyloplasts contain large starch granules.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58</a:t>
            </a:fld>
            <a:endParaRPr lang="en-US"/>
          </a:p>
        </p:txBody>
      </p:sp>
    </p:spTree>
    <p:extLst>
      <p:ext uri="{BB962C8B-B14F-4D97-AF65-F5344CB8AC3E}">
        <p14:creationId xmlns:p14="http://schemas.microsoft.com/office/powerpoint/2010/main" val="21754945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12.35  Interconversions of plastids</a:t>
            </a:r>
          </a:p>
          <a:p>
            <a:r>
              <a:rPr lang="en-US" dirty="0" err="1"/>
              <a:t>Proplastids</a:t>
            </a:r>
            <a:r>
              <a:rPr lang="en-US" dirty="0"/>
              <a:t> can develop into chloroplasts, chromoplasts, </a:t>
            </a:r>
            <a:r>
              <a:rPr lang="en-US" dirty="0" err="1"/>
              <a:t>etioplasts</a:t>
            </a:r>
            <a:r>
              <a:rPr lang="en-US" dirty="0"/>
              <a:t>, </a:t>
            </a:r>
            <a:r>
              <a:rPr lang="en-US" dirty="0" err="1"/>
              <a:t>elaioplasts</a:t>
            </a:r>
            <a:r>
              <a:rPr lang="en-US" dirty="0"/>
              <a:t>, and amyloplasts. Different plastids can also convert to other types.</a:t>
            </a:r>
          </a:p>
        </p:txBody>
      </p:sp>
      <p:sp>
        <p:nvSpPr>
          <p:cNvPr id="4" name="Slide Number Placeholder 3"/>
          <p:cNvSpPr>
            <a:spLocks noGrp="1"/>
          </p:cNvSpPr>
          <p:nvPr>
            <p:ph type="sldNum" sz="quarter" idx="5"/>
          </p:nvPr>
        </p:nvSpPr>
        <p:spPr/>
        <p:txBody>
          <a:bodyPr/>
          <a:lstStyle/>
          <a:p>
            <a:fld id="{556C0744-2FEF-4441-821D-70180A370937}" type="slidenum">
              <a:rPr lang="en-US" smtClean="0"/>
              <a:t>59</a:t>
            </a:fld>
            <a:endParaRPr lang="en-US"/>
          </a:p>
        </p:txBody>
      </p:sp>
    </p:spTree>
    <p:extLst>
      <p:ext uri="{BB962C8B-B14F-4D97-AF65-F5344CB8AC3E}">
        <p14:creationId xmlns:p14="http://schemas.microsoft.com/office/powerpoint/2010/main" val="3561392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12.36  Electron micrograph of peroxisomes</a:t>
            </a:r>
          </a:p>
          <a:p>
            <a:r>
              <a:rPr lang="en-US" dirty="0"/>
              <a:t>Three peroxisomes from rat liver are shown. Two contain dense regions, which are </a:t>
            </a:r>
            <a:r>
              <a:rPr lang="en-US" dirty="0" err="1"/>
              <a:t>paracrystalline</a:t>
            </a:r>
            <a:r>
              <a:rPr lang="en-US" dirty="0"/>
              <a:t> arrays of the enzyme urate oxidase.</a:t>
            </a:r>
          </a:p>
        </p:txBody>
      </p:sp>
      <p:sp>
        <p:nvSpPr>
          <p:cNvPr id="4" name="Slide Number Placeholder 3"/>
          <p:cNvSpPr>
            <a:spLocks noGrp="1"/>
          </p:cNvSpPr>
          <p:nvPr>
            <p:ph type="sldNum" sz="quarter" idx="5"/>
          </p:nvPr>
        </p:nvSpPr>
        <p:spPr/>
        <p:txBody>
          <a:bodyPr/>
          <a:lstStyle/>
          <a:p>
            <a:fld id="{556C0744-2FEF-4441-821D-70180A370937}" type="slidenum">
              <a:rPr lang="en-US" smtClean="0"/>
              <a:t>60</a:t>
            </a:fld>
            <a:endParaRPr lang="en-US"/>
          </a:p>
        </p:txBody>
      </p:sp>
    </p:spTree>
    <p:extLst>
      <p:ext uri="{BB962C8B-B14F-4D97-AF65-F5344CB8AC3E}">
        <p14:creationId xmlns:p14="http://schemas.microsoft.com/office/powerpoint/2010/main" val="1697692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12.37  Fatty acid oxidation in peroxisomes</a:t>
            </a:r>
          </a:p>
          <a:p>
            <a:r>
              <a:rPr lang="en-US" dirty="0"/>
              <a:t>The oxidation of a fatty acid is accompanied by the production of hydrogen peroxide (H</a:t>
            </a:r>
            <a:r>
              <a:rPr lang="en-US" baseline="-25000" dirty="0"/>
              <a:t>2</a:t>
            </a:r>
            <a:r>
              <a:rPr lang="en-US" dirty="0"/>
              <a:t>O</a:t>
            </a:r>
            <a:r>
              <a:rPr lang="en-US" baseline="-25000" dirty="0"/>
              <a:t>2</a:t>
            </a:r>
            <a:r>
              <a:rPr lang="en-US" dirty="0"/>
              <a:t>) from oxygen. The hydrogen peroxide is decomposed by catalase, either by conversion to water and oxygen or by oxidation of another organic compound (represented as AH</a:t>
            </a:r>
            <a:r>
              <a:rPr lang="en-US" baseline="-25000" dirty="0"/>
              <a:t>2</a:t>
            </a:r>
            <a:r>
              <a:rPr lang="en-US" dirty="0"/>
              <a:t>).</a:t>
            </a:r>
          </a:p>
        </p:txBody>
      </p:sp>
      <p:sp>
        <p:nvSpPr>
          <p:cNvPr id="4" name="Slide Number Placeholder 3"/>
          <p:cNvSpPr>
            <a:spLocks noGrp="1"/>
          </p:cNvSpPr>
          <p:nvPr>
            <p:ph type="sldNum" sz="quarter" idx="5"/>
          </p:nvPr>
        </p:nvSpPr>
        <p:spPr/>
        <p:txBody>
          <a:bodyPr/>
          <a:lstStyle/>
          <a:p>
            <a:fld id="{556C0744-2FEF-4441-821D-70180A370937}" type="slidenum">
              <a:rPr lang="en-US" smtClean="0"/>
              <a:t>61</a:t>
            </a:fld>
            <a:endParaRPr lang="en-US"/>
          </a:p>
        </p:txBody>
      </p:sp>
    </p:spTree>
    <p:extLst>
      <p:ext uri="{BB962C8B-B14F-4D97-AF65-F5344CB8AC3E}">
        <p14:creationId xmlns:p14="http://schemas.microsoft.com/office/powerpoint/2010/main" val="2826840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12.4  Structure of cardiolipin</a:t>
            </a:r>
          </a:p>
          <a:p>
            <a:r>
              <a:rPr lang="en-US" dirty="0"/>
              <a:t>Cardiolipin, an unusual “double” phospholipid containing four fatty acid chains, is found primarily in the inner mitochondrial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13014724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12.38  Structure of a plasmalogen</a:t>
            </a:r>
          </a:p>
          <a:p>
            <a:r>
              <a:rPr lang="en-US" dirty="0"/>
              <a:t>The plasmalogen shown is analogous to phosphatidylcholine. However, one of the fatty acid chains is joined to glycerol by an ether, rather than by an ester, bond.</a:t>
            </a:r>
          </a:p>
        </p:txBody>
      </p:sp>
      <p:sp>
        <p:nvSpPr>
          <p:cNvPr id="4" name="Slide Number Placeholder 3"/>
          <p:cNvSpPr>
            <a:spLocks noGrp="1"/>
          </p:cNvSpPr>
          <p:nvPr>
            <p:ph type="sldNum" sz="quarter" idx="5"/>
          </p:nvPr>
        </p:nvSpPr>
        <p:spPr/>
        <p:txBody>
          <a:bodyPr/>
          <a:lstStyle/>
          <a:p>
            <a:fld id="{556C0744-2FEF-4441-821D-70180A370937}" type="slidenum">
              <a:rPr lang="en-US" smtClean="0"/>
              <a:t>62</a:t>
            </a:fld>
            <a:endParaRPr lang="en-US"/>
          </a:p>
        </p:txBody>
      </p:sp>
    </p:spTree>
    <p:extLst>
      <p:ext uri="{BB962C8B-B14F-4D97-AF65-F5344CB8AC3E}">
        <p14:creationId xmlns:p14="http://schemas.microsoft.com/office/powerpoint/2010/main" val="3276337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12.39  Assembly of peroxisomes</a:t>
            </a:r>
          </a:p>
          <a:p>
            <a:r>
              <a:rPr lang="en-US" dirty="0"/>
              <a:t>Peroxisomal transmembrane proteins are derived from the peroxisomal ER. Two different types of vesicles (designated V</a:t>
            </a:r>
            <a:r>
              <a:rPr lang="en-US" baseline="-25000" dirty="0"/>
              <a:t>1</a:t>
            </a:r>
            <a:r>
              <a:rPr lang="en-US" dirty="0"/>
              <a:t> and V</a:t>
            </a:r>
            <a:r>
              <a:rPr lang="en-US" baseline="-25000" dirty="0"/>
              <a:t>2</a:t>
            </a:r>
            <a:r>
              <a:rPr lang="en-US" dirty="0"/>
              <a:t>) carrying distinct transmembrane proteins fuse to form a functional peroxisome. The combination of these different proteins forms the machinery (</a:t>
            </a:r>
            <a:r>
              <a:rPr lang="en-US" dirty="0" err="1"/>
              <a:t>importomer</a:t>
            </a:r>
            <a:r>
              <a:rPr lang="en-US" dirty="0"/>
              <a:t>) through which internal peroxisome proteins synthesized on cytosolic ribosomes can be imported.</a:t>
            </a:r>
          </a:p>
        </p:txBody>
      </p:sp>
      <p:sp>
        <p:nvSpPr>
          <p:cNvPr id="4" name="Slide Number Placeholder 3"/>
          <p:cNvSpPr>
            <a:spLocks noGrp="1"/>
          </p:cNvSpPr>
          <p:nvPr>
            <p:ph type="sldNum" sz="quarter" idx="5"/>
          </p:nvPr>
        </p:nvSpPr>
        <p:spPr/>
        <p:txBody>
          <a:bodyPr/>
          <a:lstStyle/>
          <a:p>
            <a:fld id="{556C0744-2FEF-4441-821D-70180A370937}" type="slidenum">
              <a:rPr lang="en-US" smtClean="0"/>
              <a:t>63</a:t>
            </a:fld>
            <a:endParaRPr lang="en-US"/>
          </a:p>
        </p:txBody>
      </p:sp>
    </p:spTree>
    <p:extLst>
      <p:ext uri="{BB962C8B-B14F-4D97-AF65-F5344CB8AC3E}">
        <p14:creationId xmlns:p14="http://schemas.microsoft.com/office/powerpoint/2010/main" val="2912962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12.40  Import of peroxisomal matrix protein</a:t>
            </a:r>
            <a:r>
              <a:rPr lang="en-US" dirty="0"/>
              <a:t>s</a:t>
            </a:r>
          </a:p>
          <a:p>
            <a:r>
              <a:rPr lang="en-US" dirty="0"/>
              <a:t>Peroxisomal matrix proteins containing the targeting signal PTS1 are recognized by the cytosolic receptor Pex5. The Pex5/cargo complex then binds to a docking complex (Pex13, Pex14, and Pex17) on the peroxisome membrane. Pex5 and Pex14 form a pore in the membrane and the cargo protein is translocated into the peroxisome. Pex5 is then recycled to the cytosol.</a:t>
            </a:r>
          </a:p>
        </p:txBody>
      </p:sp>
      <p:sp>
        <p:nvSpPr>
          <p:cNvPr id="4" name="Slide Number Placeholder 3"/>
          <p:cNvSpPr>
            <a:spLocks noGrp="1"/>
          </p:cNvSpPr>
          <p:nvPr>
            <p:ph type="sldNum" sz="quarter" idx="5"/>
          </p:nvPr>
        </p:nvSpPr>
        <p:spPr/>
        <p:txBody>
          <a:bodyPr/>
          <a:lstStyle/>
          <a:p>
            <a:fld id="{556C0744-2FEF-4441-821D-70180A370937}" type="slidenum">
              <a:rPr lang="en-US" smtClean="0"/>
              <a:t>64</a:t>
            </a:fld>
            <a:endParaRPr lang="en-US"/>
          </a:p>
        </p:txBody>
      </p:sp>
    </p:spTree>
    <p:extLst>
      <p:ext uri="{BB962C8B-B14F-4D97-AF65-F5344CB8AC3E}">
        <p14:creationId xmlns:p14="http://schemas.microsoft.com/office/powerpoint/2010/main" val="3918713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12.41  Formation of new peroxisomes</a:t>
            </a:r>
          </a:p>
          <a:p>
            <a:r>
              <a:rPr lang="en-US" dirty="0"/>
              <a:t>New peroxisomes can be formed de novo by the fusion of vesicles budding from the peroxisomal ER followed by the import of cytosolic proteins. In addition, new peroxisomes can be formed by the growth and division of old ones.</a:t>
            </a:r>
          </a:p>
        </p:txBody>
      </p:sp>
      <p:sp>
        <p:nvSpPr>
          <p:cNvPr id="4" name="Slide Number Placeholder 3"/>
          <p:cNvSpPr>
            <a:spLocks noGrp="1"/>
          </p:cNvSpPr>
          <p:nvPr>
            <p:ph type="sldNum" sz="quarter" idx="5"/>
          </p:nvPr>
        </p:nvSpPr>
        <p:spPr/>
        <p:txBody>
          <a:bodyPr/>
          <a:lstStyle/>
          <a:p>
            <a:fld id="{556C0744-2FEF-4441-821D-70180A370937}" type="slidenum">
              <a:rPr lang="en-US" smtClean="0"/>
              <a:t>65</a:t>
            </a:fld>
            <a:endParaRPr lang="en-US"/>
          </a:p>
        </p:txBody>
      </p:sp>
    </p:spTree>
    <p:extLst>
      <p:ext uri="{BB962C8B-B14F-4D97-AF65-F5344CB8AC3E}">
        <p14:creationId xmlns:p14="http://schemas.microsoft.com/office/powerpoint/2010/main" val="290434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Interactive Data Analysis Problem 12.1</a:t>
            </a:r>
          </a:p>
        </p:txBody>
      </p:sp>
      <p:sp>
        <p:nvSpPr>
          <p:cNvPr id="4" name="Slide Number Placeholder 3"/>
          <p:cNvSpPr>
            <a:spLocks noGrp="1"/>
          </p:cNvSpPr>
          <p:nvPr>
            <p:ph type="sldNum" sz="quarter" idx="5"/>
          </p:nvPr>
        </p:nvSpPr>
        <p:spPr/>
        <p:txBody>
          <a:bodyPr/>
          <a:lstStyle/>
          <a:p>
            <a:fld id="{556C0744-2FEF-4441-821D-70180A370937}" type="slidenum">
              <a:rPr lang="en-US" smtClean="0"/>
              <a:t>66</a:t>
            </a:fld>
            <a:endParaRPr lang="en-US"/>
          </a:p>
        </p:txBody>
      </p:sp>
    </p:spTree>
    <p:extLst>
      <p:ext uri="{BB962C8B-B14F-4D97-AF65-F5344CB8AC3E}">
        <p14:creationId xmlns:p14="http://schemas.microsoft.com/office/powerpoint/2010/main" val="6866903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Interactive Data Analysis Problem 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67</a:t>
            </a:fld>
            <a:endParaRPr lang="en-US"/>
          </a:p>
        </p:txBody>
      </p:sp>
    </p:spTree>
    <p:extLst>
      <p:ext uri="{BB962C8B-B14F-4D97-AF65-F5344CB8AC3E}">
        <p14:creationId xmlns:p14="http://schemas.microsoft.com/office/powerpoint/2010/main" val="16110961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Interactive Data Analysis Problem 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68</a:t>
            </a:fld>
            <a:endParaRPr lang="en-US"/>
          </a:p>
        </p:txBody>
      </p:sp>
    </p:spTree>
    <p:extLst>
      <p:ext uri="{BB962C8B-B14F-4D97-AF65-F5344CB8AC3E}">
        <p14:creationId xmlns:p14="http://schemas.microsoft.com/office/powerpoint/2010/main" val="33080338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Interactive Data Analysis Problem 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69</a:t>
            </a:fld>
            <a:endParaRPr lang="en-US"/>
          </a:p>
        </p:txBody>
      </p:sp>
    </p:spTree>
    <p:extLst>
      <p:ext uri="{BB962C8B-B14F-4D97-AF65-F5344CB8AC3E}">
        <p14:creationId xmlns:p14="http://schemas.microsoft.com/office/powerpoint/2010/main" val="334172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12.5  Mitochondrial fusion and fission</a:t>
            </a:r>
          </a:p>
          <a:p>
            <a:r>
              <a:rPr lang="en-US" dirty="0"/>
              <a:t>Mitochondrial fusion is driven by Mfn1 and Opa1. Mfn1 forms homotypic protein–protein interactions in between separate mitochondria, whereupon GTP hydrolysis results in a conformational change that drives the outer membranes together, resulting in outer membrane fusion. Opa1 then mediates fusion of the respective inner membranes through interactions with cardiolipin within the opposite membrane and GTP hydrolysis. Mitochondrial fission is mediated by Drp1, which assembles into a ring structure around a mitochondrion, whereupon GTP hydrolysis drives contraction of the Drp1 ring, resulting in pinching and fission of the mitochondrion.</a:t>
            </a:r>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4234347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12.5  Mitochondrial fusion and fission</a:t>
            </a:r>
          </a:p>
          <a:p>
            <a:r>
              <a:rPr lang="en-US" dirty="0"/>
              <a:t>Mitochondrial fusion is driven by Mfn1 and Opa1. Mfn1 forms homotypic protein–protein interactions in between separate mitochondria, whereupon GTP hydrolysis results in a conformational change that drives the outer membranes together, resulting in outer membrane fusion. Opa1 then mediates fusion of the respective inner membranes through interactions with cardiolipin within the opposite membrane and GTP hydrolysis. Mitochondrial fission is mediated by Drp1, which assembles into a ring structure around a mitochondrion, whereupon GTP hydrolysis drives contraction of the Drp1 ring, resulting in pinching and fission of the mitochondrion.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85283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12.5  Mitochondrial fusion and fission</a:t>
            </a:r>
          </a:p>
          <a:p>
            <a:r>
              <a:rPr lang="en-US" dirty="0"/>
              <a:t>Mitochondrial fusion is driven by Mfn1 and Opa1. Mfn1 forms homotypic protein–protein interactions in between separate mitochondria, whereupon GTP hydrolysis results in a conformational change that drives the outer membranes together, resulting in outer membrane fusion. Opa1 then mediates fusion of the respective inner membranes through interactions with cardiolipin within the opposite membrane and GTP hydrolysis. Mitochondrial fission is mediated by Drp1, which assembles into a ring structure around a mitochondrion, whereupon GTP hydrolysis drives contraction of the Drp1 ring, resulting in pinching and fission of the mitochondrion.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4659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83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a:lvl1p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980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41020"/>
            <a:ext cx="11375136" cy="615442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139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21148"/>
            <a:ext cx="11375136" cy="523419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68334"/>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16238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705678"/>
            <a:ext cx="11375136" cy="504966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68334"/>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2233988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500169"/>
          </a:xfrm>
          <a:prstGeom prst="rect">
            <a:avLst/>
          </a:prstGeom>
        </p:spPr>
        <p:txBody>
          <a:bodyPr anchor="t"/>
          <a:lstStyle>
            <a:lvl1pPr marL="0" indent="0">
              <a:buNone/>
              <a:tabLst/>
              <a:defRPr sz="28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66800"/>
            <a:ext cx="11375136" cy="562864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22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with header and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49000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76960"/>
            <a:ext cx="11375136" cy="462279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68948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with header and footer 2 lin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719031"/>
            <a:ext cx="11375136" cy="107166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874520"/>
            <a:ext cx="11375136" cy="382523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44994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18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3" r:id="rId3"/>
    <p:sldLayoutId id="2147483684" r:id="rId4"/>
    <p:sldLayoutId id="2147483688" r:id="rId5"/>
    <p:sldLayoutId id="2147483685" r:id="rId6"/>
    <p:sldLayoutId id="2147483686" r:id="rId7"/>
    <p:sldLayoutId id="2147483687" r:id="rId8"/>
    <p:sldLayoutId id="2147483689" r:id="rId9"/>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4A77-2F4C-9045-AD18-EFF3C5E7FB02}"/>
              </a:ext>
            </a:extLst>
          </p:cNvPr>
          <p:cNvSpPr>
            <a:spLocks noGrp="1"/>
          </p:cNvSpPr>
          <p:nvPr>
            <p:ph type="title"/>
          </p:nvPr>
        </p:nvSpPr>
        <p:spPr/>
        <p:txBody>
          <a:bodyPr/>
          <a:lstStyle/>
          <a:p>
            <a:r>
              <a:rPr lang="en-US" dirty="0"/>
              <a:t>FIGURE 12.1  Overview of the catabolic pathways for ATP production </a:t>
            </a:r>
          </a:p>
        </p:txBody>
      </p:sp>
      <p:pic>
        <p:nvPicPr>
          <p:cNvPr id="6" name="Content Placeholder 5" descr="The flow chart depicts the catabolism of carbohydrates and fatty acid oxidation. These processes lead to the production of A T P. The catabolism of carbohydrates involves glycolysis and the citric acid cycle. During glycolysis, glucose is converted into two pyruvate molecules by following a sequence of reactions. Pyruvate is then converted to acetyl C o A, which then enters the citric acid cycle, where it undergoes a series of reactions, producing N A D H and F A D H 2. Oxidation of fatty acids also leads to the production of N A D H and F A D H 2. N A D H and F A D H2 are produced during the citric acid cycle, and fatty acid is oxidized during oxidative phosphorylation to produce A T P. Glycolysis takes place in the cytoplasm of the cell. In contrast, the other three processes, the citric acid cycle, oxidative phosphorylation, and fatty acid oxidation, occur in the mitochondri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56803" y="479425"/>
            <a:ext cx="5478395" cy="6300788"/>
          </a:xfrm>
        </p:spPr>
      </p:pic>
    </p:spTree>
    <p:extLst>
      <p:ext uri="{BB962C8B-B14F-4D97-AF65-F5344CB8AC3E}">
        <p14:creationId xmlns:p14="http://schemas.microsoft.com/office/powerpoint/2010/main" val="951581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9C8B-54EF-CE4A-A3D9-F82B2CB38158}"/>
              </a:ext>
            </a:extLst>
          </p:cNvPr>
          <p:cNvSpPr>
            <a:spLocks noGrp="1"/>
          </p:cNvSpPr>
          <p:nvPr>
            <p:ph type="title"/>
          </p:nvPr>
        </p:nvSpPr>
        <p:spPr/>
        <p:txBody>
          <a:bodyPr/>
          <a:lstStyle/>
          <a:p>
            <a:r>
              <a:rPr lang="en-US" dirty="0"/>
              <a:t>FIGURE 12.6 A mitochondrial network</a:t>
            </a:r>
          </a:p>
        </p:txBody>
      </p:sp>
      <p:pic>
        <p:nvPicPr>
          <p:cNvPr id="6" name="Content Placeholder 5" descr="A fluorescence micrograph of a mitochondrial network forms an interconnected network. The left side of the micrograph is labeled 10 micromete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07650" y="479425"/>
            <a:ext cx="6376701" cy="6300788"/>
          </a:xfrm>
        </p:spPr>
      </p:pic>
    </p:spTree>
    <p:extLst>
      <p:ext uri="{BB962C8B-B14F-4D97-AF65-F5344CB8AC3E}">
        <p14:creationId xmlns:p14="http://schemas.microsoft.com/office/powerpoint/2010/main" val="2157116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B7D2-1520-ED43-886E-39DB7DD4FCC0}"/>
              </a:ext>
            </a:extLst>
          </p:cNvPr>
          <p:cNvSpPr>
            <a:spLocks noGrp="1"/>
          </p:cNvSpPr>
          <p:nvPr>
            <p:ph type="title"/>
          </p:nvPr>
        </p:nvSpPr>
        <p:spPr/>
        <p:txBody>
          <a:bodyPr/>
          <a:lstStyle/>
          <a:p>
            <a:r>
              <a:rPr lang="en-US" dirty="0"/>
              <a:t>FIGURE 12.7  Reactions of glycolysis</a:t>
            </a:r>
          </a:p>
        </p:txBody>
      </p:sp>
      <p:pic>
        <p:nvPicPr>
          <p:cNvPr id="12" name="Content Placeholder 11" descr="A flowchart depicts the reactions of glycolysis. The flowchart is divided into two phases, the first one in which energy is consumed and the second one in which energy is produced. The first phase has five steps. In the first step, glucose is phosphorylated to glucose 6 phosphate by an enzyme called hexokinase using A T P, and A D P is produced. In the fourth step, the glucose 6 phosphate is converted to fructose 6 phosphate by an enzyme called phosphoglucose isomerase. In the fourth step, fructose-1,6-bisphosphate is formed by the enzyme phosphofructokinase by using A T P to produce A D P. In the fifth step, dihydroxyacetone phosphate and glyceraldehyde 3-phosphate are produced by the enzyme fructose bisphosphate aldose. Triose phosphate isomerase in the fifth step converts Dihydroxyacetone phosphate to Glyceraldehyde 3-phosphate. In the next phase of glycolysis, energy is produced. Glyceraldehyde 3-phosphate from the fifth step is converted to 1,3-bisphosphoglycerate using the enzyme glyceraldehyde 3-phosphate dehydrogenase. It transfers one hydrogen molecule from N A D to N A D H. In the seventh step, 1,3-bisphosphoglycerate is converted to 3-phosphoglycerate using the enzyme Phosphoglycerate&#10;kinase. It converts A D P to A T P. In the eighth step, 2-Phosphoglycerate is produced using the enzyme phosphoglycerate mutase. In the ninth step, phosphoenolpyruvate is produced using the enzyme enolase. It is then converted to pyruvate under aerobic conditions and lactate and acetaldehyde under anaerobic conditions. Pyruvate is used for the citric acid cycle. The enzyme lactate dehydrogenase produces lactate. It transfers one hydrogen molecule from N A D to N A D H. Acetaldehyde is produced by the enzyme pyruvate decarboxylase by liberating carbon dioxide. Acetaldehyde is converted to ethanol using the enzyme Alcohol dehydrogenase. It also converts N A D H to N A D plus.&#10;">
            <a:extLst>
              <a:ext uri="{FF2B5EF4-FFF2-40B4-BE49-F238E27FC236}">
                <a16:creationId xmlns:a16="http://schemas.microsoft.com/office/drawing/2014/main" id="{6B5B6462-910E-3440-81BB-15AB07B3B0E4}"/>
              </a:ext>
            </a:extLst>
          </p:cNvPr>
          <p:cNvPicPr>
            <a:picLocks noGrp="1" noChangeAspect="1"/>
          </p:cNvPicPr>
          <p:nvPr>
            <p:ph sz="quarter" idx="10"/>
          </p:nvPr>
        </p:nvPicPr>
        <p:blipFill>
          <a:blip r:embed="rId3"/>
          <a:stretch>
            <a:fillRect/>
          </a:stretch>
        </p:blipFill>
        <p:spPr>
          <a:xfrm>
            <a:off x="3742694" y="479425"/>
            <a:ext cx="4706612" cy="6300788"/>
          </a:xfrm>
        </p:spPr>
      </p:pic>
    </p:spTree>
    <p:extLst>
      <p:ext uri="{BB962C8B-B14F-4D97-AF65-F5344CB8AC3E}">
        <p14:creationId xmlns:p14="http://schemas.microsoft.com/office/powerpoint/2010/main" val="323332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98FD-A090-0947-B860-56E4452F07AC}"/>
              </a:ext>
            </a:extLst>
          </p:cNvPr>
          <p:cNvSpPr>
            <a:spLocks noGrp="1"/>
          </p:cNvSpPr>
          <p:nvPr>
            <p:ph type="title"/>
          </p:nvPr>
        </p:nvSpPr>
        <p:spPr/>
        <p:txBody>
          <a:bodyPr/>
          <a:lstStyle/>
          <a:p>
            <a:r>
              <a:rPr lang="en-US" dirty="0"/>
              <a:t>FIGURE 12.7  Reactions of glycolysis (Part 1)</a:t>
            </a:r>
          </a:p>
        </p:txBody>
      </p:sp>
      <p:pic>
        <p:nvPicPr>
          <p:cNvPr id="8" name="Content Placeholder 7" descr="This alt text is for the full figure 12.7.&#10;&#10;A flowchart depicts the reactions of glycolysis. The flowchart is divided into two phases, the first one in which energy is consumed and the second one in which energy is produced. The first phase has five steps. In the first step, glucose is phosphorylated to glucose 6 phosphate by an enzyme called hexokinase using A T P, and A D P is produced. In the fourth step, the glucose 6 phosphate is converted to fructose 6 phosphate by an enzyme called phosphoglucose isomerase. In the fourth step, fructose-1,6-bisphosphate is formed by the enzyme phosphofructokinase by using A T P to produce A D P. In the fifth step, dihydroxyacetone phosphate and glyceraldehyde 3-phosphate are produced by the enzyme fructose bisphosphate aldose. Triose phosphate isomerase in the fifth step converts Dihydroxyacetone phosphate to Glyceraldehyde 3-phosphate. In the next phase of glycolysis, energy is produced. Glyceraldehyde 3-phosphate from the fifth step is converted to 1,3-bisphosphoglycerate using the enzyme glyceraldehyde 3-phosphate dehydrogenase. It transfers one hydrogen molecule from N A D to N A D H. In the seventh step, 1,3-bisphosphoglycerate is converted to 3-phosphoglycerate using the enzyme Phosphoglycerate&#10;kinase. It converts A D P to A T P. In the eighth step, 2-Phosphoglycerate is produced using the enzyme phosphoglycerate mutase. In the ninth step, phosphoenolpyruvate is produced using the enzyme enolase. It is then converted to pyruvate under aerobic conditions and lactate and acetaldehyde under anaerobic conditions. Pyruvate is used for the citric acid cycle. The enzyme lactate dehydrogenase produces lactate. It transfers one hydrogen molecule from N A D to N A D H. Acetaldehyde is produced by the enzyme pyruvate decarboxylase by liberating carbon dioxide. Acetaldehyde is converted to ethanol using the enzyme Alcohol dehydrogenase. It also converts N A D H to N A D plus.">
            <a:extLst>
              <a:ext uri="{FF2B5EF4-FFF2-40B4-BE49-F238E27FC236}">
                <a16:creationId xmlns:a16="http://schemas.microsoft.com/office/drawing/2014/main" id="{BBB2DD9E-B8D5-5B4D-A641-91318F39E87D}"/>
              </a:ext>
            </a:extLst>
          </p:cNvPr>
          <p:cNvPicPr>
            <a:picLocks noGrp="1" noChangeAspect="1"/>
          </p:cNvPicPr>
          <p:nvPr>
            <p:ph sz="quarter" idx="10"/>
          </p:nvPr>
        </p:nvPicPr>
        <p:blipFill>
          <a:blip r:embed="rId3"/>
          <a:stretch>
            <a:fillRect/>
          </a:stretch>
        </p:blipFill>
        <p:spPr>
          <a:xfrm>
            <a:off x="4729565" y="479425"/>
            <a:ext cx="2732871" cy="6300788"/>
          </a:xfrm>
        </p:spPr>
      </p:pic>
    </p:spTree>
    <p:extLst>
      <p:ext uri="{BB962C8B-B14F-4D97-AF65-F5344CB8AC3E}">
        <p14:creationId xmlns:p14="http://schemas.microsoft.com/office/powerpoint/2010/main" val="3066340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2F50-EE00-3B4D-87D7-FB97715E4F1E}"/>
              </a:ext>
            </a:extLst>
          </p:cNvPr>
          <p:cNvSpPr>
            <a:spLocks noGrp="1"/>
          </p:cNvSpPr>
          <p:nvPr>
            <p:ph type="title"/>
          </p:nvPr>
        </p:nvSpPr>
        <p:spPr/>
        <p:txBody>
          <a:bodyPr/>
          <a:lstStyle/>
          <a:p>
            <a:r>
              <a:rPr lang="en-US" dirty="0"/>
              <a:t>FIGURE 12.7  Reactions of glycolysis (Part 2)</a:t>
            </a:r>
          </a:p>
        </p:txBody>
      </p:sp>
      <p:pic>
        <p:nvPicPr>
          <p:cNvPr id="8" name="Content Placeholder 7" descr="This alt text is for the full figure 12.7.&#10;&#10;A flowchart depicts the reactions of glycolysis. The flowchart is divided into two phases, the first one in which energy is consumed and the second one in which energy is produced. The first phase has five steps. In the first step, glucose is phosphorylated to glucose 6 phosphate by an enzyme called hexokinase using A T P, and A D P is produced. In the fourth step, the glucose 6 phosphate is converted to fructose 6 phosphate by an enzyme called phosphoglucose isomerase. In the fourth step, fructose-1,6-bisphosphate is formed by the enzyme phosphofructokinase by using A T P to produce A D P. In the fifth step, dihydroxyacetone phosphate and glyceraldehyde 3-phosphate are produced by the enzyme fructose bisphosphate aldose. Triose phosphate isomerase in the fifth step converts Dihydroxyacetone phosphate to Glyceraldehyde 3-phosphate. In the next phase of glycolysis, energy is produced. Glyceraldehyde 3-phosphate from the fifth step is converted to 1,3-bisphosphoglycerate using the enzyme glyceraldehyde 3-phosphate dehydrogenase. It transfers one hydrogen molecule from N A D to N A D H. In the seventh step, 1,3-bisphosphoglycerate is converted to 3-phosphoglycerate using the enzyme Phosphoglycerate&#10;kinase. It converts A D P to A T P. In the eighth step, 2-Phosphoglycerate is produced using the enzyme phosphoglycerate mutase. In the ninth step, phosphoenolpyruvate is produced using the enzyme enolase. It is then converted to pyruvate under aerobic conditions and lactate and acetaldehyde under anaerobic conditions. Pyruvate is used for the citric acid cycle. The enzyme lactate dehydrogenase produces lactate. It transfers one hydrogen molecule from N A D to N A D H. Acetaldehyde is produced by the enzyme pyruvate decarboxylase by liberating carbon dioxide. Acetaldehyde is converted to ethanol using the enzyme Alcohol dehydrogenase. It also converts N A D H to N A D plus.">
            <a:extLst>
              <a:ext uri="{FF2B5EF4-FFF2-40B4-BE49-F238E27FC236}">
                <a16:creationId xmlns:a16="http://schemas.microsoft.com/office/drawing/2014/main" id="{1C3E3BD2-8E56-FC4B-BA49-FF7922C7A7D8}"/>
              </a:ext>
            </a:extLst>
          </p:cNvPr>
          <p:cNvPicPr>
            <a:picLocks noGrp="1" noChangeAspect="1"/>
          </p:cNvPicPr>
          <p:nvPr>
            <p:ph sz="quarter" idx="10"/>
          </p:nvPr>
        </p:nvPicPr>
        <p:blipFill>
          <a:blip r:embed="rId3"/>
          <a:stretch>
            <a:fillRect/>
          </a:stretch>
        </p:blipFill>
        <p:spPr>
          <a:xfrm>
            <a:off x="3230281" y="479425"/>
            <a:ext cx="5731439" cy="6300788"/>
          </a:xfrm>
        </p:spPr>
      </p:pic>
    </p:spTree>
    <p:extLst>
      <p:ext uri="{BB962C8B-B14F-4D97-AF65-F5344CB8AC3E}">
        <p14:creationId xmlns:p14="http://schemas.microsoft.com/office/powerpoint/2010/main" val="2915629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4235-AAF8-1247-84BF-5478A0546CB2}"/>
              </a:ext>
            </a:extLst>
          </p:cNvPr>
          <p:cNvSpPr>
            <a:spLocks noGrp="1"/>
          </p:cNvSpPr>
          <p:nvPr>
            <p:ph type="title"/>
          </p:nvPr>
        </p:nvSpPr>
        <p:spPr/>
        <p:txBody>
          <a:bodyPr/>
          <a:lstStyle/>
          <a:p>
            <a:r>
              <a:rPr lang="en-US" dirty="0"/>
              <a:t>FIGURE 12.7  Reactions of glycolysis (Part 3)</a:t>
            </a:r>
          </a:p>
        </p:txBody>
      </p:sp>
      <p:pic>
        <p:nvPicPr>
          <p:cNvPr id="8" name="Content Placeholder 7" descr="This alt text is for the full figure 12.7.&#10;&#10;A flowchart depicts the reactions of glycolysis. The flowchart is divided into two phases, the first one in which energy is consumed and the second one in which energy is produced. The first phase has five steps. In the first step, glucose is phosphorylated to glucose 6 phosphate by an enzyme called hexokinase using A T P, and A D P is produced. In the fourth step, the glucose 6 phosphate is converted to fructose 6 phosphate by an enzyme called phosphoglucose isomerase. In the fourth step, fructose-1,6-bisphosphate is formed by the enzyme phosphofructokinase by using A T P to produce A D P. In the fifth step, dihydroxyacetone phosphate and glyceraldehyde 3-phosphate are produced by the enzyme fructose bisphosphate aldose. Triose phosphate isomerase in the fifth step converts Dihydroxyacetone phosphate to Glyceraldehyde 3-phosphate. In the next phase of glycolysis, energy is produced. Glyceraldehyde 3-phosphate from the fifth step is converted to 1,3-bisphosphoglycerate using the enzyme glyceraldehyde 3-phosphate dehydrogenase. It transfers one hydrogen molecule from N A D to N A D H. In the seventh step, 1,3-bisphosphoglycerate is converted to 3-phosphoglycerate using the enzyme Phosphoglycerate&#10;kinase. It converts A D P to A T P. In the eighth step, 2-Phosphoglycerate is produced using the enzyme phosphoglycerate mutase. In the ninth step, phosphoenolpyruvate is produced using the enzyme enolase. It is then converted to pyruvate under aerobic conditions and lactate and acetaldehyde under anaerobic conditions. Pyruvate is used for the citric acid cycle. The enzyme lactate dehydrogenase produces lactate. It transfers one hydrogen molecule from N A D to N A D H. Acetaldehyde is produced by the enzyme pyruvate decarboxylase by liberating carbon dioxide. Acetaldehyde is converted to ethanol using the enzyme Alcohol dehydrogenase. It also converts N A D H to N A D plus.">
            <a:extLst>
              <a:ext uri="{FF2B5EF4-FFF2-40B4-BE49-F238E27FC236}">
                <a16:creationId xmlns:a16="http://schemas.microsoft.com/office/drawing/2014/main" id="{97AB0706-1E26-9745-9642-68AFA89A9CE5}"/>
              </a:ext>
            </a:extLst>
          </p:cNvPr>
          <p:cNvPicPr>
            <a:picLocks noGrp="1" noChangeAspect="1"/>
          </p:cNvPicPr>
          <p:nvPr>
            <p:ph sz="quarter" idx="10"/>
          </p:nvPr>
        </p:nvPicPr>
        <p:blipFill>
          <a:blip r:embed="rId3"/>
          <a:stretch>
            <a:fillRect/>
          </a:stretch>
        </p:blipFill>
        <p:spPr>
          <a:xfrm>
            <a:off x="1503257" y="479425"/>
            <a:ext cx="9185486" cy="6300788"/>
          </a:xfrm>
        </p:spPr>
      </p:pic>
    </p:spTree>
    <p:extLst>
      <p:ext uri="{BB962C8B-B14F-4D97-AF65-F5344CB8AC3E}">
        <p14:creationId xmlns:p14="http://schemas.microsoft.com/office/powerpoint/2010/main" val="47519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A6D8-7337-0D4E-8B0F-2ACE8E82279B}"/>
              </a:ext>
            </a:extLst>
          </p:cNvPr>
          <p:cNvSpPr>
            <a:spLocks noGrp="1"/>
          </p:cNvSpPr>
          <p:nvPr>
            <p:ph type="title"/>
          </p:nvPr>
        </p:nvSpPr>
        <p:spPr/>
        <p:txBody>
          <a:bodyPr/>
          <a:lstStyle/>
          <a:p>
            <a:r>
              <a:rPr lang="en-US" dirty="0"/>
              <a:t>FIGURE 12.8  Oxidative decarboxylation of pyruvate</a:t>
            </a:r>
          </a:p>
        </p:txBody>
      </p:sp>
      <p:pic>
        <p:nvPicPr>
          <p:cNvPr id="6" name="Content Placeholder 5" descr="A flowchart labeled A depicts the oxidative decarboxylation of pyruvate. In the first step, pyruvate reacts with coenzyme A and N A D plus to give rise to acetyl coenzyme A and N A D H using the enzyme pyruvate dehydrogenase. Label B shows the coenzyme A or C o A- S H structu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174301" y="479425"/>
            <a:ext cx="9843399" cy="6300788"/>
          </a:xfrm>
        </p:spPr>
      </p:pic>
    </p:spTree>
    <p:extLst>
      <p:ext uri="{BB962C8B-B14F-4D97-AF65-F5344CB8AC3E}">
        <p14:creationId xmlns:p14="http://schemas.microsoft.com/office/powerpoint/2010/main" val="494377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295F-CB68-884D-9E54-F65EDB945363}"/>
              </a:ext>
            </a:extLst>
          </p:cNvPr>
          <p:cNvSpPr>
            <a:spLocks noGrp="1"/>
          </p:cNvSpPr>
          <p:nvPr>
            <p:ph type="title"/>
          </p:nvPr>
        </p:nvSpPr>
        <p:spPr/>
        <p:txBody>
          <a:bodyPr/>
          <a:lstStyle/>
          <a:p>
            <a:r>
              <a:rPr lang="en-US" dirty="0"/>
              <a:t>FIGURE 12.8  Oxidative decarboxylation of pyruvate (Part 1)</a:t>
            </a:r>
          </a:p>
        </p:txBody>
      </p:sp>
      <p:pic>
        <p:nvPicPr>
          <p:cNvPr id="6" name="Content Placeholder 5" descr="This alt text is for the full figure 12.8.&#10;&#10;A flowchart labeled A depicts the oxidative decarboxylation of pyruvate. In the first step, pyruvate reacts with coenzyme A and N A D plus to give rise to acetyl coenzyme A and N A D H using the enzyme pyruvate dehydrogenase. Label B shows the coenzyme A or C o A- S H structu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889736"/>
            <a:ext cx="11376025" cy="3480165"/>
          </a:xfrm>
        </p:spPr>
      </p:pic>
    </p:spTree>
    <p:extLst>
      <p:ext uri="{BB962C8B-B14F-4D97-AF65-F5344CB8AC3E}">
        <p14:creationId xmlns:p14="http://schemas.microsoft.com/office/powerpoint/2010/main" val="165277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1BF2-420E-1149-A2E0-DA893C2A1C68}"/>
              </a:ext>
            </a:extLst>
          </p:cNvPr>
          <p:cNvSpPr>
            <a:spLocks noGrp="1"/>
          </p:cNvSpPr>
          <p:nvPr>
            <p:ph type="title"/>
          </p:nvPr>
        </p:nvSpPr>
        <p:spPr/>
        <p:txBody>
          <a:bodyPr/>
          <a:lstStyle/>
          <a:p>
            <a:r>
              <a:rPr lang="en-US" dirty="0"/>
              <a:t>FIGURE 12.8  Oxidative decarboxylation of pyruvate (Part 2)</a:t>
            </a:r>
          </a:p>
        </p:txBody>
      </p:sp>
      <p:pic>
        <p:nvPicPr>
          <p:cNvPr id="6" name="Content Placeholder 5" descr="This alt text is for the full figure 12.8.&#10;&#10;A flowchart labeled A depicts the oxidative decarboxylation of pyruvate. In the first step, pyruvate reacts with coenzyme A and N A D plus to give rise to acetyl coenzyme A and N A D H using the enzyme pyruvate dehydrogenase. Label B shows the coenzyme A or C o A- S H structu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829471"/>
            <a:ext cx="11376025" cy="5600696"/>
          </a:xfrm>
        </p:spPr>
      </p:pic>
    </p:spTree>
    <p:extLst>
      <p:ext uri="{BB962C8B-B14F-4D97-AF65-F5344CB8AC3E}">
        <p14:creationId xmlns:p14="http://schemas.microsoft.com/office/powerpoint/2010/main" val="187051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EA4E-6E5F-834A-83C1-1E828472E08D}"/>
              </a:ext>
            </a:extLst>
          </p:cNvPr>
          <p:cNvSpPr>
            <a:spLocks noGrp="1"/>
          </p:cNvSpPr>
          <p:nvPr>
            <p:ph type="title"/>
          </p:nvPr>
        </p:nvSpPr>
        <p:spPr/>
        <p:txBody>
          <a:bodyPr/>
          <a:lstStyle/>
          <a:p>
            <a:r>
              <a:rPr lang="en-US" dirty="0"/>
              <a:t>FIGURE 12.9  The citric acid cycle</a:t>
            </a:r>
          </a:p>
        </p:txBody>
      </p:sp>
      <p:pic>
        <p:nvPicPr>
          <p:cNvPr id="6" name="Content Placeholder 5" descr="A flowchart depicting the citric acid cycle starts with acetyl coenzyme A. Acetyl coenzyme A is converted to citrate, and coenzyme A is liberated. Citrate is then converted to isocitrate using an enzyme aconitase. In the next step, alpha-ketoglutarate is produced by the enzyme isocitrate dehydrogenase. It transfers one hydrogen from N A D to N A D H. It also liberates carbon dioxide. Alpha-ketoglutarate is converted to succinyl coenzyme A using alpha-ketoglutarate dehydrogenase, liberating N A D H from N A D plus and carbon dioxide. In the next step, succinate is produced using succinyl coenzyme A synthase. G T P is converted to G D P, and A D P is converted to A T P. In the next step, fumarate is produced using the enzyme using Succinate dehydrogenase that converts F A D to F A D H 2. Fumarate is converted to Malate using the enzyme Fumarase using water. Malate is then converted to oxaloacetate using malate dehydrogenase that converts N A D plus to N A D H. Oxaloacetate produces citrate using citrate syntha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44150" y="479425"/>
            <a:ext cx="5503700" cy="6300788"/>
          </a:xfrm>
        </p:spPr>
      </p:pic>
    </p:spTree>
    <p:extLst>
      <p:ext uri="{BB962C8B-B14F-4D97-AF65-F5344CB8AC3E}">
        <p14:creationId xmlns:p14="http://schemas.microsoft.com/office/powerpoint/2010/main" val="228537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7DF2-742F-B942-88D0-8CA22206B59B}"/>
              </a:ext>
            </a:extLst>
          </p:cNvPr>
          <p:cNvSpPr>
            <a:spLocks noGrp="1"/>
          </p:cNvSpPr>
          <p:nvPr>
            <p:ph type="title"/>
          </p:nvPr>
        </p:nvSpPr>
        <p:spPr/>
        <p:txBody>
          <a:bodyPr/>
          <a:lstStyle/>
          <a:p>
            <a:r>
              <a:rPr lang="en-US" dirty="0"/>
              <a:t>FIGURE 12.10  Oxidation of fatty acids</a:t>
            </a:r>
          </a:p>
        </p:txBody>
      </p:sp>
      <p:pic>
        <p:nvPicPr>
          <p:cNvPr id="8" name="Content Placeholder 7" descr="A flowchart depicts the oxidation of fatty acids. In the first step, coenzyme A reacts with fatty acid to give rise to C 16 acyl coenzyme A using the enzyme Acyl-Coenzyme A synthetase. A T P is converted to A M P plus phosphate molecules, producing two phosphate molecules and water. In the next step, C 16 acyl coenzyme A is converted to C 16 2-transenoyl coenzyme A using the enzyme Acyl coenzyme A dehydrogenase. In the next step, C16 3-hydroxy acyl coenzyme A uses the enzyme enoyl coenzyme A hydratase. C16 3-ketoacyl coenzyme A uses the enzyme 3-hydroxy-acyl-coenzyme A dehydrogenase, which converts N A D to N A D H plus H plus. It is converted to acetyl coenzyme A and C 14 Acyl coenzyme A using 3-ketoacyl coenzyme A thiolase.">
            <a:extLst>
              <a:ext uri="{FF2B5EF4-FFF2-40B4-BE49-F238E27FC236}">
                <a16:creationId xmlns:a16="http://schemas.microsoft.com/office/drawing/2014/main" id="{FEEADBC6-4C74-AB46-8D7A-079160C8113E}"/>
              </a:ext>
            </a:extLst>
          </p:cNvPr>
          <p:cNvPicPr>
            <a:picLocks noGrp="1" noChangeAspect="1"/>
          </p:cNvPicPr>
          <p:nvPr>
            <p:ph sz="quarter" idx="10"/>
          </p:nvPr>
        </p:nvPicPr>
        <p:blipFill>
          <a:blip r:embed="rId3"/>
          <a:stretch>
            <a:fillRect/>
          </a:stretch>
        </p:blipFill>
        <p:spPr>
          <a:xfrm>
            <a:off x="4906695" y="479425"/>
            <a:ext cx="2378610" cy="6300788"/>
          </a:xfrm>
        </p:spPr>
      </p:pic>
    </p:spTree>
    <p:extLst>
      <p:ext uri="{BB962C8B-B14F-4D97-AF65-F5344CB8AC3E}">
        <p14:creationId xmlns:p14="http://schemas.microsoft.com/office/powerpoint/2010/main" val="408999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2679-0F6E-614B-8CF9-0A591C442193}"/>
              </a:ext>
            </a:extLst>
          </p:cNvPr>
          <p:cNvSpPr>
            <a:spLocks noGrp="1"/>
          </p:cNvSpPr>
          <p:nvPr>
            <p:ph type="title"/>
          </p:nvPr>
        </p:nvSpPr>
        <p:spPr/>
        <p:txBody>
          <a:bodyPr/>
          <a:lstStyle/>
          <a:p>
            <a:r>
              <a:rPr lang="en-US" dirty="0"/>
              <a:t>FIGURE 12.2  Structure of a mitochondrion </a:t>
            </a:r>
          </a:p>
        </p:txBody>
      </p:sp>
      <p:pic>
        <p:nvPicPr>
          <p:cNvPr id="6" name="Content Placeholder 5" descr="An image depicts a typical cell that contains several mitochondria. One of the mitochondria has been magnified and depicts the internal structure of mitochondria. Mitochondria is a double membrane structure consisting of an outer and an inner membrane. Moreover, the space between the outer and the inner membrane is marked as the intermembrane space. The space present inside the inner membrane of mitochondria is labeled matrix. The inner membrane of mitochondria is not continuous but is highly folded into small compartments, marked cristae. The image also shows an electron micrograph of mitochondria having a resolution of 0.5 micromete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661076"/>
            <a:ext cx="11376025" cy="5937486"/>
          </a:xfrm>
        </p:spPr>
      </p:pic>
    </p:spTree>
    <p:extLst>
      <p:ext uri="{BB962C8B-B14F-4D97-AF65-F5344CB8AC3E}">
        <p14:creationId xmlns:p14="http://schemas.microsoft.com/office/powerpoint/2010/main" val="1689058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2D35-3BFE-CC4E-AFDD-AC5D60939A7F}"/>
              </a:ext>
            </a:extLst>
          </p:cNvPr>
          <p:cNvSpPr>
            <a:spLocks noGrp="1"/>
          </p:cNvSpPr>
          <p:nvPr>
            <p:ph type="title"/>
          </p:nvPr>
        </p:nvSpPr>
        <p:spPr/>
        <p:txBody>
          <a:bodyPr/>
          <a:lstStyle/>
          <a:p>
            <a:r>
              <a:rPr lang="en-US" dirty="0"/>
              <a:t>FIGURE 12.10  Oxidation of fatty acids (Part 1)</a:t>
            </a:r>
          </a:p>
        </p:txBody>
      </p:sp>
      <p:pic>
        <p:nvPicPr>
          <p:cNvPr id="6" name="Content Placeholder 5" descr="This is the alt text for the full figure 12.10. &#10;&#10;A flowchart depicts the oxidation of fatty acids. In the first step, coenzyme A reacts with fatty acid to give rise to C 16 acyl coenzyme A using the enzyme Acyl-Coenzyme A synthetase. A T P is converted to A M P plus phosphate molecules, producing two phosphate molecules and water. In the next step, C 16 acyl coenzyme A is converted to C 16 2-transenoyl coenzyme A using the enzyme Acyl coenzyme A dehydrogenase. In the next step, C16 3-hydroxy acyl coenzyme A uses the enzyme enoyl coenzyme A hydratase. C16 3-ketoacyl coenzyme A uses the enzyme 3-hydroxy-acyl-coenzyme A dehydrogenase, which converts N A D to N A D H plus H plus. It is converted to acetyl coenzyme A and C 14 Acyl coenzyme A using 3-ketoacyl coenzyme A thiola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729565" y="479425"/>
            <a:ext cx="2732871" cy="6300788"/>
          </a:xfrm>
        </p:spPr>
      </p:pic>
    </p:spTree>
    <p:extLst>
      <p:ext uri="{BB962C8B-B14F-4D97-AF65-F5344CB8AC3E}">
        <p14:creationId xmlns:p14="http://schemas.microsoft.com/office/powerpoint/2010/main" val="868219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C83C-9F42-0543-BC89-379CFBDF337A}"/>
              </a:ext>
            </a:extLst>
          </p:cNvPr>
          <p:cNvSpPr>
            <a:spLocks noGrp="1"/>
          </p:cNvSpPr>
          <p:nvPr>
            <p:ph type="title"/>
          </p:nvPr>
        </p:nvSpPr>
        <p:spPr/>
        <p:txBody>
          <a:bodyPr/>
          <a:lstStyle/>
          <a:p>
            <a:r>
              <a:rPr lang="en-US" dirty="0"/>
              <a:t>FIGURE 12.10  Oxidation of fatty acids (Part 2)</a:t>
            </a:r>
          </a:p>
        </p:txBody>
      </p:sp>
      <p:pic>
        <p:nvPicPr>
          <p:cNvPr id="6" name="Content Placeholder 5" descr="This is the alt text for the full figure 12.10. &#10;&#10;A flowchart depicts the oxidation of fatty acids. In the first step, coenzyme A reacts with fatty acid to give rise to C 16 acyl coenzyme A using the enzyme Acyl-Coenzyme A synthetase. A T P is converted to A M P plus phosphate molecules, producing two phosphate molecules and water. In the next step, C 16 acyl coenzyme A is converted to C 16 2-transenoyl coenzyme A using the enzyme Acyl coenzyme A dehydrogenase. In the next step, C16 3-hydroxy acyl coenzyme A uses the enzyme enoyl coenzyme A hydratase. C16 3-ketoacyl coenzyme A uses the enzyme 3-hydroxy-acyl-coenzyme A dehydrogenase, which converts N A D to N A D H plus H plus. It is converted to acetyl coenzyme A and C 14 Acyl coenzyme A using 3-ketoacyl coenzyme A thiola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7977" y="479425"/>
            <a:ext cx="4036046" cy="6300788"/>
          </a:xfrm>
        </p:spPr>
      </p:pic>
    </p:spTree>
    <p:extLst>
      <p:ext uri="{BB962C8B-B14F-4D97-AF65-F5344CB8AC3E}">
        <p14:creationId xmlns:p14="http://schemas.microsoft.com/office/powerpoint/2010/main" val="12105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44D6-998D-FF4E-A025-3DC579A1AA92}"/>
              </a:ext>
            </a:extLst>
          </p:cNvPr>
          <p:cNvSpPr>
            <a:spLocks noGrp="1"/>
          </p:cNvSpPr>
          <p:nvPr>
            <p:ph type="title"/>
          </p:nvPr>
        </p:nvSpPr>
        <p:spPr/>
        <p:txBody>
          <a:bodyPr/>
          <a:lstStyle/>
          <a:p>
            <a:r>
              <a:rPr lang="en-US" dirty="0"/>
              <a:t>FIGURE 12.11  Overview of oxidative phosphorylation</a:t>
            </a:r>
          </a:p>
        </p:txBody>
      </p:sp>
      <p:pic>
        <p:nvPicPr>
          <p:cNvPr id="6" name="Content Placeholder 5" descr="An image depicts the overview of oxidative phosphorylation. The image shows a mitochondrion with two membranes—the outer and the inner membrane. The inner membrane has infoldings. The space between the outer and inner membrane is labeled intermembrane space. The inner membrane has receptors labeled electron transport chain and A T P synthase. The left half is labeled stage 1 generation of a proton gradient by electron transfer through the electron transport chain. The right half is labeled A T P synthesis by proton flow down its gradient through A T P synthase. The electron transport chain produces N A D H and F A D H 2. The A T P synthase produces A T P and A D P."/>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47540" y="479425"/>
            <a:ext cx="9096920" cy="6300788"/>
          </a:xfrm>
        </p:spPr>
      </p:pic>
    </p:spTree>
    <p:extLst>
      <p:ext uri="{BB962C8B-B14F-4D97-AF65-F5344CB8AC3E}">
        <p14:creationId xmlns:p14="http://schemas.microsoft.com/office/powerpoint/2010/main" val="722106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CE021-3572-0B49-8479-8B22FB476204}"/>
              </a:ext>
            </a:extLst>
          </p:cNvPr>
          <p:cNvSpPr>
            <a:spLocks noGrp="1"/>
          </p:cNvSpPr>
          <p:nvPr>
            <p:ph type="title"/>
          </p:nvPr>
        </p:nvSpPr>
        <p:spPr>
          <a:xfrm>
            <a:off x="0" y="0"/>
            <a:ext cx="12192000" cy="384048"/>
          </a:xfrm>
        </p:spPr>
        <p:txBody>
          <a:bodyPr/>
          <a:lstStyle/>
          <a:p>
            <a:r>
              <a:rPr lang="en-US" dirty="0"/>
              <a:t>KEY EXPERIMENT  The Chemiosmotic Theory (1)</a:t>
            </a:r>
          </a:p>
        </p:txBody>
      </p:sp>
      <p:pic>
        <p:nvPicPr>
          <p:cNvPr id="6" name="Content Placeholder 5" descr="A photograph of Peter Mitchell is show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13737" y="479425"/>
            <a:ext cx="5364526" cy="6300788"/>
          </a:xfrm>
        </p:spPr>
      </p:pic>
    </p:spTree>
    <p:extLst>
      <p:ext uri="{BB962C8B-B14F-4D97-AF65-F5344CB8AC3E}">
        <p14:creationId xmlns:p14="http://schemas.microsoft.com/office/powerpoint/2010/main" val="1156622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E618-A079-1B49-A091-DBA109FEEFC9}"/>
              </a:ext>
            </a:extLst>
          </p:cNvPr>
          <p:cNvSpPr>
            <a:spLocks noGrp="1"/>
          </p:cNvSpPr>
          <p:nvPr>
            <p:ph type="title"/>
          </p:nvPr>
        </p:nvSpPr>
        <p:spPr/>
        <p:txBody>
          <a:bodyPr/>
          <a:lstStyle/>
          <a:p>
            <a:r>
              <a:rPr lang="en-US" dirty="0"/>
              <a:t>KEY EXPERIMENT  The Chemiosmotic Theory (2)</a:t>
            </a:r>
          </a:p>
        </p:txBody>
      </p:sp>
      <p:pic>
        <p:nvPicPr>
          <p:cNvPr id="6" name="Content Placeholder 5" descr="Mitchell’s representation of chemiosmotic coupling between an electron transport system (top) and an ATP-generating system (bottom) in a membrane (M) enclosing aqueous phase L within aqueous phase R.&#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08867" y="479425"/>
            <a:ext cx="6174266" cy="6300788"/>
          </a:xfrm>
        </p:spPr>
      </p:pic>
    </p:spTree>
    <p:extLst>
      <p:ext uri="{BB962C8B-B14F-4D97-AF65-F5344CB8AC3E}">
        <p14:creationId xmlns:p14="http://schemas.microsoft.com/office/powerpoint/2010/main" val="340257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FE24-CAC7-6544-935C-BD3B6906E455}"/>
              </a:ext>
            </a:extLst>
          </p:cNvPr>
          <p:cNvSpPr>
            <a:spLocks noGrp="1"/>
          </p:cNvSpPr>
          <p:nvPr>
            <p:ph type="title"/>
          </p:nvPr>
        </p:nvSpPr>
        <p:spPr/>
        <p:txBody>
          <a:bodyPr/>
          <a:lstStyle/>
          <a:p>
            <a:r>
              <a:rPr lang="en-US" dirty="0"/>
              <a:t>FIGURE 12.12  The electron transport chain in mitochondria</a:t>
            </a:r>
          </a:p>
        </p:txBody>
      </p:sp>
      <p:pic>
        <p:nvPicPr>
          <p:cNvPr id="6" name="Content Placeholder 5" descr="An image depicts the electron transport chain in mitochondria. The outer layer is labeled cytosol, the second layer is labeled outer membrane, the third membrane is labeled intermembrane space, the fourth membrane is labeled inner membrane, and the inner most layer is called the matrix. The inner membrane has three receptors. The first receptor produces N A D H and N A D plus and H plus. 2 electrons from this receptor are transferred to the second receptor. It transports 4 hydrogen ions from the matrix to the intermembrane. In the second receptor, 4 hydrogen ions are liberated in the intermembrane, producing c y t c that is transferred to the third receptor. From the third receptor, water is liberated, and 2 hydrogen ions from the matrix are transferred to intermembrane spac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914931" y="479425"/>
            <a:ext cx="10362139" cy="6300788"/>
          </a:xfrm>
        </p:spPr>
      </p:pic>
    </p:spTree>
    <p:extLst>
      <p:ext uri="{BB962C8B-B14F-4D97-AF65-F5344CB8AC3E}">
        <p14:creationId xmlns:p14="http://schemas.microsoft.com/office/powerpoint/2010/main" val="674461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8F44-1EA2-4743-A34F-5033F30E5018}"/>
              </a:ext>
            </a:extLst>
          </p:cNvPr>
          <p:cNvSpPr>
            <a:spLocks noGrp="1"/>
          </p:cNvSpPr>
          <p:nvPr>
            <p:ph type="title"/>
          </p:nvPr>
        </p:nvSpPr>
        <p:spPr/>
        <p:txBody>
          <a:bodyPr/>
          <a:lstStyle/>
          <a:p>
            <a:r>
              <a:rPr lang="en-US" dirty="0"/>
              <a:t>FIGURE 12.13  Transport of electrons from FADH</a:t>
            </a:r>
            <a:r>
              <a:rPr lang="en-US" baseline="-25000" dirty="0"/>
              <a:t>2</a:t>
            </a:r>
            <a:endParaRPr lang="en-US" dirty="0"/>
          </a:p>
        </p:txBody>
      </p:sp>
      <p:pic>
        <p:nvPicPr>
          <p:cNvPr id="6" name="Content Placeholder 5" descr="Electrons from FADH2 enter the electron transport chain at complex II. They are then transferred to coenzyme Q, which is not associated with a significant decrease in free energy, so protons are not pumped across the membrane at complex II. Free energy is released only at complexes III and IV and coupled to pump protons out of the matrix as described for Figure 12.12.&#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44866" y="479425"/>
            <a:ext cx="8502268" cy="6300788"/>
          </a:xfrm>
        </p:spPr>
      </p:pic>
    </p:spTree>
    <p:extLst>
      <p:ext uri="{BB962C8B-B14F-4D97-AF65-F5344CB8AC3E}">
        <p14:creationId xmlns:p14="http://schemas.microsoft.com/office/powerpoint/2010/main" val="2120971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11A4-504E-9E4A-A0EC-4B9728AA9D98}"/>
              </a:ext>
            </a:extLst>
          </p:cNvPr>
          <p:cNvSpPr>
            <a:spLocks noGrp="1"/>
          </p:cNvSpPr>
          <p:nvPr>
            <p:ph type="title"/>
          </p:nvPr>
        </p:nvSpPr>
        <p:spPr/>
        <p:txBody>
          <a:bodyPr/>
          <a:lstStyle/>
          <a:p>
            <a:r>
              <a:rPr lang="en-US" dirty="0"/>
              <a:t>FIGURE 12.14  The electrochemical nature of the proton gradient</a:t>
            </a:r>
          </a:p>
        </p:txBody>
      </p:sp>
      <p:pic>
        <p:nvPicPr>
          <p:cNvPr id="6" name="Content Placeholder 5" descr="Since protons are positively charged, the proton gradient established across the inner mitochondrial membrane has both chemical and electric components. The chemical component is the proton concentration (or pH) gradient, which corresponds to about a tenfold higher concentration of protons on the cytosolic side of the inner mitochondrial membrane (a difference of one pH unit). In addition, there is an electric potential across the membrane, resulting from the net increase in positive charge on the cytosolic sid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05454" y="479425"/>
            <a:ext cx="7781093" cy="6300788"/>
          </a:xfrm>
        </p:spPr>
      </p:pic>
    </p:spTree>
    <p:extLst>
      <p:ext uri="{BB962C8B-B14F-4D97-AF65-F5344CB8AC3E}">
        <p14:creationId xmlns:p14="http://schemas.microsoft.com/office/powerpoint/2010/main" val="4292465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DA99-1B78-4143-B46F-6D6CC8CB5AEB}"/>
              </a:ext>
            </a:extLst>
          </p:cNvPr>
          <p:cNvSpPr>
            <a:spLocks noGrp="1"/>
          </p:cNvSpPr>
          <p:nvPr>
            <p:ph type="title"/>
          </p:nvPr>
        </p:nvSpPr>
        <p:spPr/>
        <p:txBody>
          <a:bodyPr/>
          <a:lstStyle/>
          <a:p>
            <a:r>
              <a:rPr lang="en-US" dirty="0"/>
              <a:t>FIGURE 12.15  Structure of ATP synthase</a:t>
            </a:r>
          </a:p>
        </p:txBody>
      </p:sp>
      <p:pic>
        <p:nvPicPr>
          <p:cNvPr id="6" name="Content Placeholder 5" descr="The mitochondrial ATP synthase (complex V) consists of two multi-subunit components, F0 and F1, which are linked by a slender peripheral stalk. F0 spans the lipid bilayer, forming a channel through which protons cross the membrane. F1 contains a central stalk that spins due to proton flow through F0, through which F1 harvests the free energy derived from proton movement down its gradient to catalyze synthesis of ATP.&#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27368" y="479425"/>
            <a:ext cx="4137264" cy="6300788"/>
          </a:xfrm>
        </p:spPr>
      </p:pic>
    </p:spTree>
    <p:extLst>
      <p:ext uri="{BB962C8B-B14F-4D97-AF65-F5344CB8AC3E}">
        <p14:creationId xmlns:p14="http://schemas.microsoft.com/office/powerpoint/2010/main" val="49052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EF46-9EFD-794B-B7CD-B46DAA24C201}"/>
              </a:ext>
            </a:extLst>
          </p:cNvPr>
          <p:cNvSpPr>
            <a:spLocks noGrp="1"/>
          </p:cNvSpPr>
          <p:nvPr>
            <p:ph type="title"/>
          </p:nvPr>
        </p:nvSpPr>
        <p:spPr/>
        <p:txBody>
          <a:bodyPr/>
          <a:lstStyle/>
          <a:p>
            <a:r>
              <a:rPr lang="en-US" dirty="0"/>
              <a:t>FIGURE 12.16  Summary of oxidative metabolism in mitochondria</a:t>
            </a:r>
          </a:p>
        </p:txBody>
      </p:sp>
      <p:pic>
        <p:nvPicPr>
          <p:cNvPr id="6" name="Content Placeholder 5" descr="Pyruvate and fatty acids are imported from the cytosol and converted to acetyl CoA in the mitochondrial matrix. Acetyl CoA is then oxidized to CO2 via the citric acid cycle, coupled to the reduction of NAD+ and FAD to NADH and FADH2, respectively. The high-energy electrons from NADH and FADH2 are transferred through the electron transport chain in the inner membrane to molecular oxygen, coupled to the generation of a proton gradient across the membrane. Energy stored in the proton gradient is then coupled by ATP synthase to drive ATP synthesis.&#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82083" y="479425"/>
            <a:ext cx="10627835" cy="6300788"/>
          </a:xfrm>
        </p:spPr>
      </p:pic>
    </p:spTree>
    <p:extLst>
      <p:ext uri="{BB962C8B-B14F-4D97-AF65-F5344CB8AC3E}">
        <p14:creationId xmlns:p14="http://schemas.microsoft.com/office/powerpoint/2010/main" val="2934871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9979-112F-524E-A975-FCB70D1CB3B4}"/>
              </a:ext>
            </a:extLst>
          </p:cNvPr>
          <p:cNvSpPr>
            <a:spLocks noGrp="1"/>
          </p:cNvSpPr>
          <p:nvPr>
            <p:ph type="title"/>
          </p:nvPr>
        </p:nvSpPr>
        <p:spPr/>
        <p:txBody>
          <a:bodyPr/>
          <a:lstStyle/>
          <a:p>
            <a:r>
              <a:rPr lang="en-US" dirty="0"/>
              <a:t>FIGURE 12.2  Structure of a mitochondrion (Part 1)</a:t>
            </a:r>
          </a:p>
        </p:txBody>
      </p:sp>
      <p:pic>
        <p:nvPicPr>
          <p:cNvPr id="6" name="Content Placeholder 5" descr="This alt text is for the full figure 12.2.&#10;&#10;An image depicts a typical cell that contains several mitochondria. One of the mitochondria has been magnified and depicts the internal structure of mitochondria. Mitochondria is a double membrane structure consisting of an outer and an inner membrane. Moreover, the space between the outer and the inner membrane is marked as the intermembrane space. The space present inside the inner membrane of mitochondria is labeled matrix. The inner membrane of mitochondria is not continuous but is highly folded into small compartments, marked cristae. The image also shows an electron micrograph of mitochondria having a resolution of 0.5 micromete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05454" y="479425"/>
            <a:ext cx="7781093" cy="6300788"/>
          </a:xfrm>
        </p:spPr>
      </p:pic>
    </p:spTree>
    <p:extLst>
      <p:ext uri="{BB962C8B-B14F-4D97-AF65-F5344CB8AC3E}">
        <p14:creationId xmlns:p14="http://schemas.microsoft.com/office/powerpoint/2010/main" val="158010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E121-6113-FD4F-8E9B-E6C2879577E9}"/>
              </a:ext>
            </a:extLst>
          </p:cNvPr>
          <p:cNvSpPr>
            <a:spLocks noGrp="1"/>
          </p:cNvSpPr>
          <p:nvPr>
            <p:ph type="title"/>
          </p:nvPr>
        </p:nvSpPr>
        <p:spPr/>
        <p:txBody>
          <a:bodyPr/>
          <a:lstStyle/>
          <a:p>
            <a:r>
              <a:rPr lang="en-US" dirty="0"/>
              <a:t>FIGURE 12.17  The human mitochondrial genome</a:t>
            </a:r>
          </a:p>
        </p:txBody>
      </p:sp>
      <p:pic>
        <p:nvPicPr>
          <p:cNvPr id="6" name="Content Placeholder 5" descr="The genome contains 13 protein coding sequences, which are designated as components of respiratory complexes I, III, IV, or V. In addition, the genome contains genes for 16S and 12S rRNAs and for 22 tRNAs, which are designated by the one-letter code for the corresponding amino acid. The region of the genome designated “D loop” contains an origin of DNA replication and transcriptional promoter sequences.&#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48041" y="479425"/>
            <a:ext cx="5895918" cy="6300788"/>
          </a:xfrm>
        </p:spPr>
      </p:pic>
    </p:spTree>
    <p:extLst>
      <p:ext uri="{BB962C8B-B14F-4D97-AF65-F5344CB8AC3E}">
        <p14:creationId xmlns:p14="http://schemas.microsoft.com/office/powerpoint/2010/main" val="3984651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CA18-792A-C243-83A1-B83351BA65C5}"/>
              </a:ext>
            </a:extLst>
          </p:cNvPr>
          <p:cNvSpPr>
            <a:spLocks noGrp="1"/>
          </p:cNvSpPr>
          <p:nvPr>
            <p:ph type="title"/>
          </p:nvPr>
        </p:nvSpPr>
        <p:spPr>
          <a:xfrm>
            <a:off x="0" y="0"/>
            <a:ext cx="12192000" cy="384048"/>
          </a:xfrm>
        </p:spPr>
        <p:txBody>
          <a:bodyPr/>
          <a:lstStyle/>
          <a:p>
            <a:r>
              <a:rPr lang="en-US" dirty="0"/>
              <a:t>TABLE 12.1  Differences between the Universal and Mitochondrial Genetic Codes3</a:t>
            </a:r>
          </a:p>
        </p:txBody>
      </p:sp>
      <p:graphicFrame>
        <p:nvGraphicFramePr>
          <p:cNvPr id="5" name="Table 5">
            <a:extLst>
              <a:ext uri="{FF2B5EF4-FFF2-40B4-BE49-F238E27FC236}">
                <a16:creationId xmlns:a16="http://schemas.microsoft.com/office/drawing/2014/main" id="{C0F9A0CE-F4F5-BC43-8A75-7FC700D0127C}"/>
              </a:ext>
            </a:extLst>
          </p:cNvPr>
          <p:cNvGraphicFramePr>
            <a:graphicFrameLocks noGrp="1"/>
          </p:cNvGraphicFramePr>
          <p:nvPr>
            <p:ph sz="quarter" idx="10"/>
            <p:extLst>
              <p:ext uri="{D42A27DB-BD31-4B8C-83A1-F6EECF244321}">
                <p14:modId xmlns:p14="http://schemas.microsoft.com/office/powerpoint/2010/main" val="2284414825"/>
              </p:ext>
            </p:extLst>
          </p:nvPr>
        </p:nvGraphicFramePr>
        <p:xfrm>
          <a:off x="407988" y="520700"/>
          <a:ext cx="11376024" cy="2133600"/>
        </p:xfrm>
        <a:graphic>
          <a:graphicData uri="http://schemas.openxmlformats.org/drawingml/2006/table">
            <a:tbl>
              <a:tblPr firstRow="1" bandRow="1">
                <a:tableStyleId>{B301B821-A1FF-4177-AEE7-76D212191A09}</a:tableStyleId>
              </a:tblPr>
              <a:tblGrid>
                <a:gridCol w="3792008">
                  <a:extLst>
                    <a:ext uri="{9D8B030D-6E8A-4147-A177-3AD203B41FA5}">
                      <a16:colId xmlns:a16="http://schemas.microsoft.com/office/drawing/2014/main" val="2312024458"/>
                    </a:ext>
                  </a:extLst>
                </a:gridCol>
                <a:gridCol w="3792008">
                  <a:extLst>
                    <a:ext uri="{9D8B030D-6E8A-4147-A177-3AD203B41FA5}">
                      <a16:colId xmlns:a16="http://schemas.microsoft.com/office/drawing/2014/main" val="2740802280"/>
                    </a:ext>
                  </a:extLst>
                </a:gridCol>
                <a:gridCol w="3792008">
                  <a:extLst>
                    <a:ext uri="{9D8B030D-6E8A-4147-A177-3AD203B41FA5}">
                      <a16:colId xmlns:a16="http://schemas.microsoft.com/office/drawing/2014/main" val="2444297990"/>
                    </a:ext>
                  </a:extLst>
                </a:gridCol>
              </a:tblGrid>
              <a:tr h="370840">
                <a:tc>
                  <a:txBody>
                    <a:bodyPr/>
                    <a:lstStyle/>
                    <a:p>
                      <a:r>
                        <a:rPr lang="en-US" sz="2200" dirty="0"/>
                        <a:t>Codon</a:t>
                      </a:r>
                    </a:p>
                  </a:txBody>
                  <a:tcPr/>
                </a:tc>
                <a:tc>
                  <a:txBody>
                    <a:bodyPr/>
                    <a:lstStyle/>
                    <a:p>
                      <a:pPr algn="ctr"/>
                      <a:r>
                        <a:rPr lang="en-US" sz="2200" dirty="0"/>
                        <a:t>Universal code</a:t>
                      </a:r>
                    </a:p>
                  </a:txBody>
                  <a:tcPr/>
                </a:tc>
                <a:tc>
                  <a:txBody>
                    <a:bodyPr/>
                    <a:lstStyle/>
                    <a:p>
                      <a:pPr algn="ctr"/>
                      <a:r>
                        <a:rPr lang="en-US" sz="2200" dirty="0"/>
                        <a:t>Human mitochondrial code</a:t>
                      </a:r>
                    </a:p>
                  </a:txBody>
                  <a:tcPr/>
                </a:tc>
                <a:extLst>
                  <a:ext uri="{0D108BD9-81ED-4DB2-BD59-A6C34878D82A}">
                    <a16:rowId xmlns:a16="http://schemas.microsoft.com/office/drawing/2014/main" val="1345886470"/>
                  </a:ext>
                </a:extLst>
              </a:tr>
              <a:tr h="370840">
                <a:tc>
                  <a:txBody>
                    <a:bodyPr/>
                    <a:lstStyle/>
                    <a:p>
                      <a:r>
                        <a:rPr lang="en-US" sz="2200" dirty="0"/>
                        <a:t>UGA</a:t>
                      </a:r>
                    </a:p>
                  </a:txBody>
                  <a:tcPr/>
                </a:tc>
                <a:tc>
                  <a:txBody>
                    <a:bodyPr/>
                    <a:lstStyle/>
                    <a:p>
                      <a:pPr algn="ctr"/>
                      <a:r>
                        <a:rPr lang="en-US" sz="2200" dirty="0"/>
                        <a:t>Stop</a:t>
                      </a:r>
                    </a:p>
                  </a:txBody>
                  <a:tcPr/>
                </a:tc>
                <a:tc>
                  <a:txBody>
                    <a:bodyPr/>
                    <a:lstStyle/>
                    <a:p>
                      <a:pPr algn="ctr"/>
                      <a:r>
                        <a:rPr lang="en-US" sz="2200" dirty="0"/>
                        <a:t>Trp</a:t>
                      </a:r>
                    </a:p>
                  </a:txBody>
                  <a:tcPr/>
                </a:tc>
                <a:extLst>
                  <a:ext uri="{0D108BD9-81ED-4DB2-BD59-A6C34878D82A}">
                    <a16:rowId xmlns:a16="http://schemas.microsoft.com/office/drawing/2014/main" val="826347998"/>
                  </a:ext>
                </a:extLst>
              </a:tr>
              <a:tr h="370840">
                <a:tc>
                  <a:txBody>
                    <a:bodyPr/>
                    <a:lstStyle/>
                    <a:p>
                      <a:r>
                        <a:rPr lang="en-US" sz="2200" dirty="0"/>
                        <a:t>AGA</a:t>
                      </a:r>
                    </a:p>
                  </a:txBody>
                  <a:tcPr/>
                </a:tc>
                <a:tc>
                  <a:txBody>
                    <a:bodyPr/>
                    <a:lstStyle/>
                    <a:p>
                      <a:pPr algn="ctr"/>
                      <a:r>
                        <a:rPr lang="en-US" sz="2200" dirty="0" err="1"/>
                        <a:t>Arg</a:t>
                      </a:r>
                      <a:endParaRPr lang="en-US" sz="2200" dirty="0"/>
                    </a:p>
                  </a:txBody>
                  <a:tcPr/>
                </a:tc>
                <a:tc>
                  <a:txBody>
                    <a:bodyPr/>
                    <a:lstStyle/>
                    <a:p>
                      <a:pPr algn="ctr"/>
                      <a:r>
                        <a:rPr lang="en-US" sz="2200" dirty="0"/>
                        <a:t>Stop</a:t>
                      </a:r>
                    </a:p>
                  </a:txBody>
                  <a:tcPr/>
                </a:tc>
                <a:extLst>
                  <a:ext uri="{0D108BD9-81ED-4DB2-BD59-A6C34878D82A}">
                    <a16:rowId xmlns:a16="http://schemas.microsoft.com/office/drawing/2014/main" val="2236782603"/>
                  </a:ext>
                </a:extLst>
              </a:tr>
              <a:tr h="370840">
                <a:tc>
                  <a:txBody>
                    <a:bodyPr/>
                    <a:lstStyle/>
                    <a:p>
                      <a:r>
                        <a:rPr lang="en-US" sz="2200" dirty="0"/>
                        <a:t>AGG</a:t>
                      </a:r>
                    </a:p>
                  </a:txBody>
                  <a:tcPr/>
                </a:tc>
                <a:tc>
                  <a:txBody>
                    <a:bodyPr/>
                    <a:lstStyle/>
                    <a:p>
                      <a:pPr algn="ctr"/>
                      <a:r>
                        <a:rPr lang="en-US" sz="2200" dirty="0" err="1"/>
                        <a:t>Arg</a:t>
                      </a:r>
                      <a:endParaRPr lang="en-US" sz="2200" dirty="0"/>
                    </a:p>
                  </a:txBody>
                  <a:tcPr/>
                </a:tc>
                <a:tc>
                  <a:txBody>
                    <a:bodyPr/>
                    <a:lstStyle/>
                    <a:p>
                      <a:pPr algn="ctr"/>
                      <a:r>
                        <a:rPr lang="en-US" sz="2200" dirty="0"/>
                        <a:t>Stop</a:t>
                      </a:r>
                    </a:p>
                  </a:txBody>
                  <a:tcPr/>
                </a:tc>
                <a:extLst>
                  <a:ext uri="{0D108BD9-81ED-4DB2-BD59-A6C34878D82A}">
                    <a16:rowId xmlns:a16="http://schemas.microsoft.com/office/drawing/2014/main" val="2589099323"/>
                  </a:ext>
                </a:extLst>
              </a:tr>
              <a:tr h="370840">
                <a:tc>
                  <a:txBody>
                    <a:bodyPr/>
                    <a:lstStyle/>
                    <a:p>
                      <a:r>
                        <a:rPr lang="en-US" sz="2200" dirty="0"/>
                        <a:t>AUA</a:t>
                      </a:r>
                    </a:p>
                  </a:txBody>
                  <a:tcPr/>
                </a:tc>
                <a:tc>
                  <a:txBody>
                    <a:bodyPr/>
                    <a:lstStyle/>
                    <a:p>
                      <a:pPr algn="ctr"/>
                      <a:r>
                        <a:rPr lang="en-US" sz="2200" dirty="0"/>
                        <a:t>Ile</a:t>
                      </a:r>
                    </a:p>
                  </a:txBody>
                  <a:tcPr/>
                </a:tc>
                <a:tc>
                  <a:txBody>
                    <a:bodyPr/>
                    <a:lstStyle/>
                    <a:p>
                      <a:pPr algn="ctr"/>
                      <a:r>
                        <a:rPr lang="en-US" sz="2200" dirty="0"/>
                        <a:t>Met</a:t>
                      </a:r>
                    </a:p>
                  </a:txBody>
                  <a:tcPr/>
                </a:tc>
                <a:extLst>
                  <a:ext uri="{0D108BD9-81ED-4DB2-BD59-A6C34878D82A}">
                    <a16:rowId xmlns:a16="http://schemas.microsoft.com/office/drawing/2014/main" val="3598239292"/>
                  </a:ext>
                </a:extLst>
              </a:tr>
            </a:tbl>
          </a:graphicData>
        </a:graphic>
      </p:graphicFrame>
      <p:sp>
        <p:nvSpPr>
          <p:cNvPr id="4" name="Content Placeholder 3">
            <a:extLst>
              <a:ext uri="{FF2B5EF4-FFF2-40B4-BE49-F238E27FC236}">
                <a16:creationId xmlns:a16="http://schemas.microsoft.com/office/drawing/2014/main" id="{02EEB34D-3C0F-7C4B-8F48-023450C50DEB}"/>
              </a:ext>
            </a:extLst>
          </p:cNvPr>
          <p:cNvSpPr>
            <a:spLocks noGrp="1"/>
          </p:cNvSpPr>
          <p:nvPr>
            <p:ph sz="quarter" idx="12"/>
          </p:nvPr>
        </p:nvSpPr>
        <p:spPr>
          <a:xfrm>
            <a:off x="407988" y="2707333"/>
            <a:ext cx="11376025" cy="882650"/>
          </a:xfrm>
        </p:spPr>
        <p:txBody>
          <a:bodyPr/>
          <a:lstStyle/>
          <a:p>
            <a:r>
              <a:rPr lang="en-US" dirty="0"/>
              <a:t>Note: Other codons vary from the universal code in yeast and plant mitochondria.</a:t>
            </a:r>
          </a:p>
        </p:txBody>
      </p:sp>
    </p:spTree>
    <p:extLst>
      <p:ext uri="{BB962C8B-B14F-4D97-AF65-F5344CB8AC3E}">
        <p14:creationId xmlns:p14="http://schemas.microsoft.com/office/powerpoint/2010/main" val="269579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4902-DF59-1147-8FC1-80E4C95E9F6C}"/>
              </a:ext>
            </a:extLst>
          </p:cNvPr>
          <p:cNvSpPr>
            <a:spLocks noGrp="1"/>
          </p:cNvSpPr>
          <p:nvPr>
            <p:ph type="title"/>
          </p:nvPr>
        </p:nvSpPr>
        <p:spPr/>
        <p:txBody>
          <a:bodyPr/>
          <a:lstStyle/>
          <a:p>
            <a:r>
              <a:rPr lang="en-US" dirty="0"/>
              <a:t>MOLECULAR MEDICINE  Mitochondrial Replacement Therapy</a:t>
            </a:r>
          </a:p>
        </p:txBody>
      </p:sp>
      <p:pic>
        <p:nvPicPr>
          <p:cNvPr id="6" name="Content Placeholder 5" descr="An illustration depicts mitochondrial replacement therapy. A circle labeled donor egg has three sac-like structures labeled normal mitochondria and chromosomes labeled donor egg chromosomes. A downward arrow below it depicts another circle, which shows three sac-like structures. Besides it, a microscopic needle is shown with an upward arrow below chromosomes. It is labeled remove donor egg chromosomes. A downward arrow below it depicts another circle labeled an egg with three sac-like structures labeled normal mitochondria and patient chromosomes in its center. A microscopic needle with a downward arrow shows inside the egg labeled transfer patient chromosomes to donor egg. A downward arrow originates from a circle labeled patient egg with three sac-like structures labeled abnormal mitochondria. A downward arrow below the circle depicts the circle with three mitochondria and chromosomes and sperm cells fertilizing it. It is labeled fertilize in vitro."/>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26390" y="479425"/>
            <a:ext cx="5339221" cy="6300788"/>
          </a:xfrm>
        </p:spPr>
      </p:pic>
    </p:spTree>
    <p:extLst>
      <p:ext uri="{BB962C8B-B14F-4D97-AF65-F5344CB8AC3E}">
        <p14:creationId xmlns:p14="http://schemas.microsoft.com/office/powerpoint/2010/main" val="478744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C377E-7DD8-9645-B493-A0BEDC1170B9}"/>
              </a:ext>
            </a:extLst>
          </p:cNvPr>
          <p:cNvSpPr>
            <a:spLocks noGrp="1"/>
          </p:cNvSpPr>
          <p:nvPr>
            <p:ph type="title"/>
          </p:nvPr>
        </p:nvSpPr>
        <p:spPr/>
        <p:txBody>
          <a:bodyPr/>
          <a:lstStyle/>
          <a:p>
            <a:r>
              <a:rPr lang="en-US" dirty="0"/>
              <a:t>FIGURE 12.18  Import of mitochondrial proteins with </a:t>
            </a:r>
            <a:r>
              <a:rPr lang="en-US" dirty="0" err="1"/>
              <a:t>presequences</a:t>
            </a:r>
            <a:endParaRPr lang="en-US" dirty="0"/>
          </a:p>
        </p:txBody>
      </p:sp>
      <p:pic>
        <p:nvPicPr>
          <p:cNvPr id="6" name="Content Placeholder 5" descr="An illustration depicts the import of mitochondrial proteins with presequences. The five different regions labeled from top to bottom are cytosol, outer membrane, intermembrane space, inner membrane, and matrix. In the cytosol region, there is a zig-zag structure of beads with strings labeled cytosolic H s p 70 and possess a short end with three positive signs labeled presequence. A rightward C-shaped arrow presents right to cytosolic H s p 70 with A T P on its upper end, which denotes reactant and denotes A D P plus inorganic phosphate on its lower end. There is a three-dimensional protein structure labeled Tom complex in the outer membrane. The presequence moves through the central hollow part of the Tom complex. &#10;There are six positive signs on each lower side in the intermembrane space, and a downward arrow originates in the center. In the inner membrane, a three-dimensional protein structure labeled Tim 23 complex is present, with a spiral strand inside its core. A leftward arrow originates from it and shows a spiral structure in the left. There are six negative signs on each lower side in the matrix region. Another smaller protein structure is attached to the Tim 23 complex, labeled import motor complex. Other attached components are H s p 70 and M P P. A leftward arrow originates on the left of the structure, which denotes bead string structure where protein structure is labeled H s p 70. A rightward C-shaped arrow presents right to cytosolic H s p 70 with A T P on its upper end, which denotes reactant and denotes A D P plus inorganic phosphate on its lower end. &#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74563" y="479425"/>
            <a:ext cx="5642874" cy="6300788"/>
          </a:xfrm>
        </p:spPr>
      </p:pic>
    </p:spTree>
    <p:extLst>
      <p:ext uri="{BB962C8B-B14F-4D97-AF65-F5344CB8AC3E}">
        <p14:creationId xmlns:p14="http://schemas.microsoft.com/office/powerpoint/2010/main" val="111104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4A0B-F3DA-C144-8241-2B0DA4C4E43E}"/>
              </a:ext>
            </a:extLst>
          </p:cNvPr>
          <p:cNvSpPr>
            <a:spLocks noGrp="1"/>
          </p:cNvSpPr>
          <p:nvPr>
            <p:ph type="title"/>
          </p:nvPr>
        </p:nvSpPr>
        <p:spPr/>
        <p:txBody>
          <a:bodyPr/>
          <a:lstStyle/>
          <a:p>
            <a:r>
              <a:rPr lang="en-US" dirty="0"/>
              <a:t>FIGURE 12.19  </a:t>
            </a:r>
            <a:r>
              <a:rPr lang="en-US" dirty="0" err="1"/>
              <a:t>Presequence</a:t>
            </a:r>
            <a:r>
              <a:rPr lang="en-US" dirty="0"/>
              <a:t>-independent protein targeting to the mitochondrial inner membrane</a:t>
            </a:r>
          </a:p>
        </p:txBody>
      </p:sp>
      <p:pic>
        <p:nvPicPr>
          <p:cNvPr id="6" name="Content Placeholder 5" descr="An illustration depicts the Presequence-independent protein targeting the mitochondrial inner membrane. The five regions labeled from top to bottom are cytosol, outer membrane, intermembrane space, inner membrane, and matrix. In the cytosol region, there is a zig-zag structure of beads with strings labeled cytosolic H s p 70 and possess a short end with three positive signs labeled presequence. A rightward C-shaped arrow presents right to cytosolic H s p 70 with A T P on its upper end, which denotes reactant and denotes A D P plus inorganic phosphate on its lower end. There is a three-dimensional protein structure labeled Tom complex in the outer membrane. The presequence moves through the central hollow part of the Tom complex. &#10;In the intermembrane space, the proliferated part of the protein complex is labeled Tim 9 dash Tim 10. A downward arrow is present at the upper end of the Tim 22 complex, which is present in the inner membrane. A rightward arrow originates from Tim 22 complex and right to it. There is a protein structure of alpha helices and beta sheets. At the right end of the inner membrane, there is a protein structure labeled O x a q translocase. A spiral structure is present inside its core. Right to it, there is a protein structure of alpha helices and beta sheets. An eight-shaped structure is labeled mitochondrial ribosome in the matrix with a strand attached. There is a zig-zag structure of beads and strings labeled H s p 7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86977" y="479425"/>
            <a:ext cx="4618047" cy="6300788"/>
          </a:xfrm>
        </p:spPr>
      </p:pic>
    </p:spTree>
    <p:extLst>
      <p:ext uri="{BB962C8B-B14F-4D97-AF65-F5344CB8AC3E}">
        <p14:creationId xmlns:p14="http://schemas.microsoft.com/office/powerpoint/2010/main" val="1441589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A5B8E-F198-4341-912A-3B98B6D5335B}"/>
              </a:ext>
            </a:extLst>
          </p:cNvPr>
          <p:cNvSpPr>
            <a:spLocks noGrp="1"/>
          </p:cNvSpPr>
          <p:nvPr>
            <p:ph type="title"/>
          </p:nvPr>
        </p:nvSpPr>
        <p:spPr/>
        <p:txBody>
          <a:bodyPr/>
          <a:lstStyle/>
          <a:p>
            <a:r>
              <a:rPr lang="en-US" dirty="0"/>
              <a:t>FIGURE 12.20  Sorting of proteins to the outer membrane and intermembrane space</a:t>
            </a:r>
          </a:p>
        </p:txBody>
      </p:sp>
      <p:pic>
        <p:nvPicPr>
          <p:cNvPr id="6" name="Content Placeholder 5" descr="An illustration depicts the Sorting of proteins to the outer membrane and intermembrane space. The four different regions labeled from top to bottom are cytosol, outer membrane, intermembrane space, and inner membrane. In the cytosol region, there is a zig-zag structure of beads and strings labeled H s p 70. A two-headed downward arrow depicts two protein structures on the outer membrane. The left structure is labeled M I m 1 complex, and the right structure is labeled Tom complex. A leftward arrow is present, which depicts a protein structure of alpha helices and beta sheets. A two-headed arrow originates from the center of the complex, whose left arrow shows a tangled protein structure labeled folded proteins and irregular-shaped structures labeled chaperones. A right arrow shows a curved structure with paired structures labeled Tim 9 and Tim 10. On the right side of the outer membrane, a three cylindered protein structure is labeled S A M complex. A strand passes through the three cylinders in the intermembrane space. A beta-sheet protein structure is present in the outer membrane space labeled beta-barrel protei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54344" y="479425"/>
            <a:ext cx="11083313" cy="6300788"/>
          </a:xfrm>
        </p:spPr>
      </p:pic>
    </p:spTree>
    <p:extLst>
      <p:ext uri="{BB962C8B-B14F-4D97-AF65-F5344CB8AC3E}">
        <p14:creationId xmlns:p14="http://schemas.microsoft.com/office/powerpoint/2010/main" val="2098568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45D6-5005-C64A-9F02-166B77DA721C}"/>
              </a:ext>
            </a:extLst>
          </p:cNvPr>
          <p:cNvSpPr>
            <a:spLocks noGrp="1"/>
          </p:cNvSpPr>
          <p:nvPr>
            <p:ph type="title"/>
          </p:nvPr>
        </p:nvSpPr>
        <p:spPr/>
        <p:txBody>
          <a:bodyPr/>
          <a:lstStyle/>
          <a:p>
            <a:r>
              <a:rPr lang="en-US" dirty="0"/>
              <a:t>FIGURE 12.21  Phospholipid transfer proteins</a:t>
            </a:r>
          </a:p>
        </p:txBody>
      </p:sp>
      <p:pic>
        <p:nvPicPr>
          <p:cNvPr id="6" name="Content Placeholder 5" descr="The five different regions from top to bottom are E R lumen, E R membrane, cytosol, mitochondrial outer membrane, and intermembrane space. The E R membrane depicts a double layer of structures of a ball with two tails. At the junction of E R membrane and cytosol, an irregular shaped structure is labeled phospholipid transfer proteins. In the cytosol, a downward arrow shows phospholipid transfer proteins with a ball and two tails. A two-headed arrow shows phospholipid transfer proteins and mitochondrial outer membrane. It depicts a double layer of structures of a ball with two tail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14955" y="479425"/>
            <a:ext cx="5162091" cy="6300788"/>
          </a:xfrm>
        </p:spPr>
      </p:pic>
    </p:spTree>
    <p:extLst>
      <p:ext uri="{BB962C8B-B14F-4D97-AF65-F5344CB8AC3E}">
        <p14:creationId xmlns:p14="http://schemas.microsoft.com/office/powerpoint/2010/main" val="4108165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0C51-A724-EC40-9526-97D4892F8CAC}"/>
              </a:ext>
            </a:extLst>
          </p:cNvPr>
          <p:cNvSpPr>
            <a:spLocks noGrp="1"/>
          </p:cNvSpPr>
          <p:nvPr>
            <p:ph type="title"/>
          </p:nvPr>
        </p:nvSpPr>
        <p:spPr/>
        <p:txBody>
          <a:bodyPr/>
          <a:lstStyle/>
          <a:p>
            <a:r>
              <a:rPr lang="en-US" dirty="0"/>
              <a:t>FIGURE 12.22  Transport of metabolites across the mitochondrial inner membrane</a:t>
            </a:r>
          </a:p>
        </p:txBody>
      </p:sp>
      <p:pic>
        <p:nvPicPr>
          <p:cNvPr id="6" name="Content Placeholder 5" descr="An illustration depicts the transport of metabolites across the mitochondrial inner membrane. The E R membrane depicts a double layer of structures of a ball with two tails. The intermembrane space depicts circles with H positive written inside and three protein structures for the passage of molecules. The structure on the left side of the bilipid layer appears as stomata, and on its upper side, a circle of two dots labeled A D P is written. At its lower side, a circle with three dots labeled A T P is written. Right to it, there is a downward arrow labeled electric potential. Right to it, there is a stomata-looking structure with reversible arrows inside. On the upper side, there is a circle labeled inorganic phosphate. Right to it, there is a downward arrow labeled concentration gradient whose upper side is labeled p H 7, and the lower side is labeled p H 8. Right to it, there is a stoma-like structure that has reversible arrows inside it. Pyruvate is written on its top end, and on its lower end, a hydroxide ion is presen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06910" y="479425"/>
            <a:ext cx="8578181" cy="6300788"/>
          </a:xfrm>
        </p:spPr>
      </p:pic>
    </p:spTree>
    <p:extLst>
      <p:ext uri="{BB962C8B-B14F-4D97-AF65-F5344CB8AC3E}">
        <p14:creationId xmlns:p14="http://schemas.microsoft.com/office/powerpoint/2010/main" val="2161372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13A5B-D280-694A-ACE8-6254EF7E1184}"/>
              </a:ext>
            </a:extLst>
          </p:cNvPr>
          <p:cNvSpPr>
            <a:spLocks noGrp="1"/>
          </p:cNvSpPr>
          <p:nvPr>
            <p:ph type="title"/>
          </p:nvPr>
        </p:nvSpPr>
        <p:spPr/>
        <p:txBody>
          <a:bodyPr/>
          <a:lstStyle/>
          <a:p>
            <a:r>
              <a:rPr lang="en-US" dirty="0"/>
              <a:t>FIGURE 12.23  Overview of photosynthesis</a:t>
            </a:r>
          </a:p>
        </p:txBody>
      </p:sp>
      <p:pic>
        <p:nvPicPr>
          <p:cNvPr id="6" name="Content Placeholder 5" descr="A flow chart represents an overview of photosynthesis. The flow chart describes two major photosynthesis steps: light and dark reactions. From H 2 O, a downward arrow points toward the light reaction in a rectangular box on the top of the flow chart. On the left upper side, a photon from sunlight is depicted, from which a zigzag southeast arrow emerges and points towards the rectangular box with light reactions. Another downward arrow emerges from the rectangular box pointing towards the A T P shown in an oval bubble with 3 small circles on the top representing the phosphate group and N A D P H in a small rectangular box. The side arrow shows the release of oxygen in this step. Another downwards arrow arises from the A T P and N A D P H text box, pointing towards the text Dark reactions present in the rectangular box. Another downwards arrow arises from the dark reactions and points towards the C 6 H 12 O 6. The step also depicts the consumption of carbon dioxid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70195" y="479425"/>
            <a:ext cx="3251611" cy="6300788"/>
          </a:xfrm>
        </p:spPr>
      </p:pic>
    </p:spTree>
    <p:extLst>
      <p:ext uri="{BB962C8B-B14F-4D97-AF65-F5344CB8AC3E}">
        <p14:creationId xmlns:p14="http://schemas.microsoft.com/office/powerpoint/2010/main" val="1890294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7234-9EF1-9045-8CF2-68ED6C376F8C}"/>
              </a:ext>
            </a:extLst>
          </p:cNvPr>
          <p:cNvSpPr>
            <a:spLocks noGrp="1"/>
          </p:cNvSpPr>
          <p:nvPr>
            <p:ph type="title"/>
          </p:nvPr>
        </p:nvSpPr>
        <p:spPr/>
        <p:txBody>
          <a:bodyPr/>
          <a:lstStyle/>
          <a:p>
            <a:r>
              <a:rPr lang="en-US" dirty="0"/>
              <a:t>FIGURE 12.24  Structure of a chloroplast</a:t>
            </a:r>
          </a:p>
        </p:txBody>
      </p:sp>
      <p:pic>
        <p:nvPicPr>
          <p:cNvPr id="6" name="Content Placeholder 5" descr="A 3 part image represents the structure of chloroplast. A micrograph of chloroplast is given on the top right side, with the scale 2 micrometers at the bottom. A three-dimensional structure of plant cells with various organelles is given on the top left side. A big right-side curved arrow pointing downwards emerges from the chloroplast of the 3-dimensional cell structure. It points towards the enlarged view of the chloroplast organelle. The chloroplast displays its internal components in a 3-D view. It shows the labeling on the top side from left to right as stroma, outer membrane, intermembrane space, inner membrane, thylakoid membrane, and thylakoid lum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32716" y="479425"/>
            <a:ext cx="5326569" cy="6300788"/>
          </a:xfrm>
        </p:spPr>
      </p:pic>
    </p:spTree>
    <p:extLst>
      <p:ext uri="{BB962C8B-B14F-4D97-AF65-F5344CB8AC3E}">
        <p14:creationId xmlns:p14="http://schemas.microsoft.com/office/powerpoint/2010/main" val="4202789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2C1B-5531-9E43-8BD2-9AFAE3498D98}"/>
              </a:ext>
            </a:extLst>
          </p:cNvPr>
          <p:cNvSpPr>
            <a:spLocks noGrp="1"/>
          </p:cNvSpPr>
          <p:nvPr>
            <p:ph type="title"/>
          </p:nvPr>
        </p:nvSpPr>
        <p:spPr/>
        <p:txBody>
          <a:bodyPr/>
          <a:lstStyle/>
          <a:p>
            <a:r>
              <a:rPr lang="en-US" dirty="0"/>
              <a:t>FIGURE 12.2  Structure of a mitochondrion (Part 2)</a:t>
            </a:r>
          </a:p>
        </p:txBody>
      </p:sp>
      <p:pic>
        <p:nvPicPr>
          <p:cNvPr id="6" name="Content Placeholder 5" descr="This alt text is for the full figure 12.2.&#10;&#10;An image depicts a typical cell that contains several mitochondria. One of the mitochondria has been magnified and depicts the internal structure of mitochondria. Mitochondria is a double membrane structure consisting of an outer and an inner membrane. Moreover, the space between the outer and the inner membrane is marked as the intermembrane space. The space present inside the inner membrane of mitochondria is labeled matrix. The inner membrane of mitochondria is not continuous but is highly folded into small compartments, marked cristae. The image also shows an electron micrograph of mitochondria having a resolution of 0.5 micromete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65564" y="479425"/>
            <a:ext cx="5060873" cy="6300788"/>
          </a:xfrm>
        </p:spPr>
      </p:pic>
    </p:spTree>
    <p:extLst>
      <p:ext uri="{BB962C8B-B14F-4D97-AF65-F5344CB8AC3E}">
        <p14:creationId xmlns:p14="http://schemas.microsoft.com/office/powerpoint/2010/main" val="2625353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E833-D6FA-1C46-8B61-6A1F549B6355}"/>
              </a:ext>
            </a:extLst>
          </p:cNvPr>
          <p:cNvSpPr>
            <a:spLocks noGrp="1"/>
          </p:cNvSpPr>
          <p:nvPr>
            <p:ph type="title"/>
          </p:nvPr>
        </p:nvSpPr>
        <p:spPr/>
        <p:txBody>
          <a:bodyPr/>
          <a:lstStyle/>
          <a:p>
            <a:r>
              <a:rPr lang="en-US" dirty="0"/>
              <a:t>FIGURE 12.24  Structure of a chloroplast (Part 1)</a:t>
            </a:r>
          </a:p>
        </p:txBody>
      </p:sp>
      <p:pic>
        <p:nvPicPr>
          <p:cNvPr id="6" name="Content Placeholder 5" descr="This is the alt text for full figure 12.24.&#10;&#10;A 3 part image represents the structure of chloroplast. A micrograph of chloroplast is given on the top right side, with the scale 2 micrometers at the bottom. A three-dimensional structure of plant cells with various organelles is given on the top left side. A big right-side curved arrow pointing downwards emerges from the chloroplast of the 3-dimensional cell structure. It points towards the enlarged view of the chloroplast organelle. The chloroplast displays its internal components in a 3-D view. It shows the labeling on the top side from left to right as stroma, outer membrane, intermembrane space, inner membrane, thylakoid membrane, and thylakoid lum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32716" y="479425"/>
            <a:ext cx="5326569" cy="6300788"/>
          </a:xfrm>
        </p:spPr>
      </p:pic>
    </p:spTree>
    <p:extLst>
      <p:ext uri="{BB962C8B-B14F-4D97-AF65-F5344CB8AC3E}">
        <p14:creationId xmlns:p14="http://schemas.microsoft.com/office/powerpoint/2010/main" val="3357884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D228-572C-1348-BE7D-B7F3EF2DC933}"/>
              </a:ext>
            </a:extLst>
          </p:cNvPr>
          <p:cNvSpPr>
            <a:spLocks noGrp="1"/>
          </p:cNvSpPr>
          <p:nvPr>
            <p:ph type="title"/>
          </p:nvPr>
        </p:nvSpPr>
        <p:spPr/>
        <p:txBody>
          <a:bodyPr/>
          <a:lstStyle/>
          <a:p>
            <a:r>
              <a:rPr lang="en-US" dirty="0"/>
              <a:t>FIGURE 12.24  Structure of a chloroplast (Part 2)</a:t>
            </a:r>
          </a:p>
        </p:txBody>
      </p:sp>
      <p:pic>
        <p:nvPicPr>
          <p:cNvPr id="6" name="Content Placeholder 5" descr="This is the alt text for full figure 12.24.&#10;&#10;A 3 part image represents the structure of chloroplast. A micrograph of chloroplast is given on the top right side, with the scale 2 micrometers at the bottom. A three-dimensional structure of plant cells with various organelles is given on the top left side. A big right-side curved arrow pointing downwards emerges from the chloroplast of the 3-dimensional cell structure. It points towards the enlarged view of the chloroplast organelle. The chloroplast displays its internal components in a 3-D view. It shows the labeling on the top side from left to right as stroma, outer membrane, intermembrane space, inner membrane, thylakoid membrane, and thylakoid lum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01563" y="479425"/>
            <a:ext cx="7388875" cy="6300788"/>
          </a:xfrm>
        </p:spPr>
      </p:pic>
    </p:spTree>
    <p:extLst>
      <p:ext uri="{BB962C8B-B14F-4D97-AF65-F5344CB8AC3E}">
        <p14:creationId xmlns:p14="http://schemas.microsoft.com/office/powerpoint/2010/main" val="820429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EFA26-59C1-6E49-81EC-DFDC3FD3816A}"/>
              </a:ext>
            </a:extLst>
          </p:cNvPr>
          <p:cNvSpPr>
            <a:spLocks noGrp="1"/>
          </p:cNvSpPr>
          <p:nvPr>
            <p:ph type="title"/>
          </p:nvPr>
        </p:nvSpPr>
        <p:spPr/>
        <p:txBody>
          <a:bodyPr/>
          <a:lstStyle/>
          <a:p>
            <a:r>
              <a:rPr lang="en-US" dirty="0"/>
              <a:t>FIGURE 12.24  Structure of a chloroplast (Part 3)</a:t>
            </a:r>
          </a:p>
        </p:txBody>
      </p:sp>
      <p:pic>
        <p:nvPicPr>
          <p:cNvPr id="6" name="Content Placeholder 5" descr="This is the alt text for full figure 12.24.&#10;&#10;A 3 part image represents the structure of chloroplast. A micrograph of chloroplast is given on the top right side, with the scale 2 micrometers at the bottom. A three-dimensional structure of plant cells with various organelles is given on the top left side. A big right-side curved arrow pointing downwards emerges from the chloroplast of the 3-dimensional cell structure. It points towards the enlarged view of the chloroplast organelle. The chloroplast displays its internal components in a 3-D view. It shows the labeling on the top side from left to right as stroma, outer membrane, intermembrane space, inner membrane, thylakoid membrane, and thylakoid lum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83324" y="479425"/>
            <a:ext cx="5225352" cy="6300788"/>
          </a:xfrm>
        </p:spPr>
      </p:pic>
    </p:spTree>
    <p:extLst>
      <p:ext uri="{BB962C8B-B14F-4D97-AF65-F5344CB8AC3E}">
        <p14:creationId xmlns:p14="http://schemas.microsoft.com/office/powerpoint/2010/main" val="1771734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7609-8CC0-DC49-90DB-371F62EBCD28}"/>
              </a:ext>
            </a:extLst>
          </p:cNvPr>
          <p:cNvSpPr>
            <a:spLocks noGrp="1"/>
          </p:cNvSpPr>
          <p:nvPr>
            <p:ph type="title"/>
          </p:nvPr>
        </p:nvSpPr>
        <p:spPr/>
        <p:txBody>
          <a:bodyPr/>
          <a:lstStyle/>
          <a:p>
            <a:r>
              <a:rPr lang="en-US" dirty="0"/>
              <a:t>FIGURE 12.25  Chloroplast composition</a:t>
            </a:r>
          </a:p>
        </p:txBody>
      </p:sp>
      <p:pic>
        <p:nvPicPr>
          <p:cNvPr id="6" name="Content Placeholder 5" descr="An illustration representing the components of a chloroplast. An oval shape represents the chloroplast. The circular genome of the chloroplast is on the left side, and the enzymes involved are on the right side. The thylakoid component is in the middle. They are represented by the 3 capsules, which are horizontally placed. The boundary of these capsules contains a variety of proteins and channels. In the center of the middle capsule, a label thylakoid lumen is given. Outside these capsules, the stroma is present in the chloroplast. The boundary of the upper capsule has labeled 'Electron transport chain and ATP synthase that carry the light reactions' and Chlorophyll on the top left and right side, respectively. The chloroplast boundary also shows labeling from left to right as porins, outer membrane, inner membrane, and intermembrane space on the top sid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66996" y="479425"/>
            <a:ext cx="11058009" cy="6300788"/>
          </a:xfrm>
        </p:spPr>
      </p:pic>
    </p:spTree>
    <p:extLst>
      <p:ext uri="{BB962C8B-B14F-4D97-AF65-F5344CB8AC3E}">
        <p14:creationId xmlns:p14="http://schemas.microsoft.com/office/powerpoint/2010/main" val="143551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1FAB-0678-594E-8556-5CA17127932A}"/>
              </a:ext>
            </a:extLst>
          </p:cNvPr>
          <p:cNvSpPr>
            <a:spLocks noGrp="1"/>
          </p:cNvSpPr>
          <p:nvPr>
            <p:ph type="title"/>
          </p:nvPr>
        </p:nvSpPr>
        <p:spPr/>
        <p:txBody>
          <a:bodyPr/>
          <a:lstStyle/>
          <a:p>
            <a:r>
              <a:rPr lang="en-US" dirty="0"/>
              <a:t>FIGURE 12.26  Chemiosmotic generation of ATP in chloroplasts and mitochondria</a:t>
            </a:r>
          </a:p>
        </p:txBody>
      </p:sp>
      <p:pic>
        <p:nvPicPr>
          <p:cNvPr id="6" name="Content Placeholder 5" descr="An illustration representing the chemiosmotic generation of A T P in chloroplasts and mitochondria. The oval structure on the top side represents mitochondria, and the chloroplast is represented by the oval-shaped structure on the lower side. Mitochondria structure shows components A D P and A T P in the middle region. An upward curved arrow arising from the A D P and pointing towards the A T P represents its conversion. In the intermembrane space of mitochondria, several hydrogen atoms are shown. On the top side, 3 small structures are shown embedded in the inner membrane, and 3 upwards arrows are shown rising from 3 hydrogen atoms and passing through these 3 small embedded structures. The mitochondria are labeled from left to right on the lower side as inner membrane, intermembrane space, and matrix. The chloroplast structure displays the thylakoid component as the big horizontal capsule on the lower side. The boundary of the capsule is labeled Thylakoid membrane, and the inner region is marked as the lumen. A D P and A T P in the middle region are also shown on the upper side of the capsule. An upward curved arrow arising from the A D P and pointing towards the A T P represents its conversion. The capsule shows many hydrogen atoms in the lumen. On the upper side of the capsule, in the upper boundary, and on the left side, 2 small components are shown embedded. The middle structure shows a straight downwards arrow passing through it, entering the lumen, and arising from the hydrogen atoms. The capsule is present in the stroma of a chloroplas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15194" y="479425"/>
            <a:ext cx="6161613" cy="6300788"/>
          </a:xfrm>
        </p:spPr>
      </p:pic>
    </p:spTree>
    <p:extLst>
      <p:ext uri="{BB962C8B-B14F-4D97-AF65-F5344CB8AC3E}">
        <p14:creationId xmlns:p14="http://schemas.microsoft.com/office/powerpoint/2010/main" val="279538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6524-779E-AE4E-8E9A-A13D3ECB88B8}"/>
              </a:ext>
            </a:extLst>
          </p:cNvPr>
          <p:cNvSpPr>
            <a:spLocks noGrp="1"/>
          </p:cNvSpPr>
          <p:nvPr>
            <p:ph type="title"/>
          </p:nvPr>
        </p:nvSpPr>
        <p:spPr/>
        <p:txBody>
          <a:bodyPr/>
          <a:lstStyle/>
          <a:p>
            <a:r>
              <a:rPr lang="en-US" dirty="0"/>
              <a:t>FIGURE 12.26  Chemiosmotic generation of ATP in chloroplasts and mitochondria (Part 1)</a:t>
            </a:r>
          </a:p>
        </p:txBody>
      </p:sp>
      <p:pic>
        <p:nvPicPr>
          <p:cNvPr id="6" name="Content Placeholder 5" descr="This is alt text for the full figure 12.26.&#10;&#10;An illustration representing the chemiosmotic generation of A T P in chloroplasts and mitochondria. The oval structure on the top side represents mitochondria, and the chloroplast is represented by the oval-shaped structure on the lower side. Mitochondria structure shows components A D P and A T P in the middle region. An upward curved arrow arising from the A D P and pointing towards the A T P represents its conversion. In the intermembrane space of mitochondria, several hydrogen atoms are shown. On the top side, 3 small structures are shown embedded in the inner membrane, and 3 upwards arrows are shown rising from 3 hydrogen atoms and passing through these 3 small embedded structures. The mitochondria are labeled from left to right on the lower side as inner membrane, intermembrane space, and matrix. The chloroplast structure displays the thylakoid component as the big horizontal capsule on the lower side. The boundary of the capsule is labeled Thylakoid membrane, and the inner region is marked as the lumen. A D P and A T P in the middle region are also shown on the upper side of the capsule. An upward curved arrow arising from the A D P and pointing towards the A T P represents its conversion. The capsule shows many hydrogen atoms in the lumen. On the upper side of the capsule, in the upper boundary, and on the left side, 2 small components are shown embedded. The middle structure shows a straight downwards arrow passing through it, entering the lumen, and arising from the hydrogen atoms. The capsule is present in the stroma of a chloroplas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567523"/>
            <a:ext cx="11376025" cy="6124592"/>
          </a:xfrm>
        </p:spPr>
      </p:pic>
    </p:spTree>
    <p:extLst>
      <p:ext uri="{BB962C8B-B14F-4D97-AF65-F5344CB8AC3E}">
        <p14:creationId xmlns:p14="http://schemas.microsoft.com/office/powerpoint/2010/main" val="3487756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347-5872-7842-823F-1EC3256BA11D}"/>
              </a:ext>
            </a:extLst>
          </p:cNvPr>
          <p:cNvSpPr>
            <a:spLocks noGrp="1"/>
          </p:cNvSpPr>
          <p:nvPr>
            <p:ph type="title"/>
          </p:nvPr>
        </p:nvSpPr>
        <p:spPr/>
        <p:txBody>
          <a:bodyPr/>
          <a:lstStyle/>
          <a:p>
            <a:r>
              <a:rPr lang="en-US" dirty="0"/>
              <a:t>FIGURE 12.26  Chemiosmotic generation of ATP in chloroplasts and mitochondria (Part 2)</a:t>
            </a:r>
          </a:p>
        </p:txBody>
      </p:sp>
      <p:pic>
        <p:nvPicPr>
          <p:cNvPr id="6" name="Content Placeholder 5" descr="This is alt text for the full figure 12.26.&#10;&#10;An illustration representing the chemiosmotic generation of A T P in chloroplasts and mitochondria. The oval structure on the top side represents mitochondria, and the chloroplast is represented by the oval-shaped structure on the lower side. Mitochondria structure shows components A D P and A T P in the middle region. An upward curved arrow arising from the A D P and pointing towards the A T P represents its conversion. In the intermembrane space of mitochondria, several hydrogen atoms are shown. On the top side, 3 small structures are shown embedded in the inner membrane, and 3 upwards arrows are shown rising from 3 hydrogen atoms and passing through these 3 small embedded structures. The mitochondria are labeled from left to right on the lower side as inner membrane, intermembrane space, and matrix. The chloroplast structure displays the thylakoid component as the big horizontal capsule on the lower side. The boundary of the capsule is labeled Thylakoid membrane, and the inner region is marked as the lumen. A D P and A T P in the middle region are also shown on the upper side of the capsule. An upward curved arrow arising from the A D P and pointing towards the A T P represents its conversion. The capsule shows many hydrogen atoms in the lumen. On the upper side of the capsule, in the upper boundary, and on the left side, 2 small components are shown embedded. The middle structure shows a straight downwards arrow passing through it, entering the lumen, and arising from the hydrogen atoms. The capsule is present in the stroma of a chloroplas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873129"/>
            <a:ext cx="11376025" cy="5513380"/>
          </a:xfrm>
        </p:spPr>
      </p:pic>
    </p:spTree>
    <p:extLst>
      <p:ext uri="{BB962C8B-B14F-4D97-AF65-F5344CB8AC3E}">
        <p14:creationId xmlns:p14="http://schemas.microsoft.com/office/powerpoint/2010/main" val="1201996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9738-6A34-2A4E-8275-F23C30278408}"/>
              </a:ext>
            </a:extLst>
          </p:cNvPr>
          <p:cNvSpPr>
            <a:spLocks noGrp="1"/>
          </p:cNvSpPr>
          <p:nvPr>
            <p:ph type="title"/>
          </p:nvPr>
        </p:nvSpPr>
        <p:spPr/>
        <p:txBody>
          <a:bodyPr/>
          <a:lstStyle/>
          <a:p>
            <a:r>
              <a:rPr lang="en-US" dirty="0"/>
              <a:t>FIGURE 12.27  The structure of chlorophyll </a:t>
            </a:r>
            <a:r>
              <a:rPr lang="en-US" i="1" dirty="0"/>
              <a:t>a</a:t>
            </a:r>
            <a:endParaRPr lang="en-US" dirty="0"/>
          </a:p>
        </p:txBody>
      </p:sp>
      <p:pic>
        <p:nvPicPr>
          <p:cNvPr id="6" name="Content Placeholder 5" descr="An image shows the structure of chlorophyll. A porphyrin ring is attached to a hydrocarbon chain of 16 carbon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881391" y="479425"/>
            <a:ext cx="2429219" cy="6300788"/>
          </a:xfrm>
        </p:spPr>
      </p:pic>
    </p:spTree>
    <p:extLst>
      <p:ext uri="{BB962C8B-B14F-4D97-AF65-F5344CB8AC3E}">
        <p14:creationId xmlns:p14="http://schemas.microsoft.com/office/powerpoint/2010/main" val="2687721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B4CE-02C2-9E49-9492-1438CADC2006}"/>
              </a:ext>
            </a:extLst>
          </p:cNvPr>
          <p:cNvSpPr>
            <a:spLocks noGrp="1"/>
          </p:cNvSpPr>
          <p:nvPr>
            <p:ph type="title"/>
          </p:nvPr>
        </p:nvSpPr>
        <p:spPr/>
        <p:txBody>
          <a:bodyPr/>
          <a:lstStyle/>
          <a:p>
            <a:r>
              <a:rPr lang="en-US" dirty="0"/>
              <a:t>In Text Art, Ch. 12, p. 32</a:t>
            </a:r>
          </a:p>
        </p:txBody>
      </p:sp>
      <p:pic>
        <p:nvPicPr>
          <p:cNvPr id="6" name="Content Placeholder 5" descr="The equation &quot;6 CO 2 + 6 H 2 0&quot;+ is followed by an arrow, which is followed by the the equation C 6 H 12 0 6 + 6 O 2. Above the arrow is the word &quot;Light,&quot; with a yellow arrow pointing down to the arrow between the two equation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715104"/>
            <a:ext cx="11376025" cy="3829429"/>
          </a:xfrm>
        </p:spPr>
      </p:pic>
    </p:spTree>
    <p:extLst>
      <p:ext uri="{BB962C8B-B14F-4D97-AF65-F5344CB8AC3E}">
        <p14:creationId xmlns:p14="http://schemas.microsoft.com/office/powerpoint/2010/main" val="1805506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0903-5DD2-8440-9727-EE24FDC21567}"/>
              </a:ext>
            </a:extLst>
          </p:cNvPr>
          <p:cNvSpPr>
            <a:spLocks noGrp="1"/>
          </p:cNvSpPr>
          <p:nvPr>
            <p:ph type="title"/>
          </p:nvPr>
        </p:nvSpPr>
        <p:spPr/>
        <p:txBody>
          <a:bodyPr/>
          <a:lstStyle/>
          <a:p>
            <a:r>
              <a:rPr lang="en-US" dirty="0"/>
              <a:t>FIGURE 12.28  Organization of a photocenter</a:t>
            </a:r>
          </a:p>
        </p:txBody>
      </p:sp>
      <p:pic>
        <p:nvPicPr>
          <p:cNvPr id="6" name="Content Placeholder 5" descr="An illustration depicts the organization of the photocenter. A cuboid represents a photocenter and consists of several chlorophyll molecules. An oval-shaped structure is placed at the center of the cube face, and it is titled photosystem I I. A photon from light points towards the chlorophyll via a zigzag arrow. The curved arrows from chlorophyll molecules indicate the movement of energy towards the reaction center of chlorophyll and are marked as resonance energy transfer. The photosystem I I comprises an electron transport chain represented through a sphere and negative e inside it. The reaction center couples the energy to split H 2 O into one and a half O 2 plus 2 protons plus 2 electrons. An upward arrow from this reaction points towards an acceptor called pheophyti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20541" y="479425"/>
            <a:ext cx="7350919" cy="6300788"/>
          </a:xfrm>
        </p:spPr>
      </p:pic>
    </p:spTree>
    <p:extLst>
      <p:ext uri="{BB962C8B-B14F-4D97-AF65-F5344CB8AC3E}">
        <p14:creationId xmlns:p14="http://schemas.microsoft.com/office/powerpoint/2010/main" val="364957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4D40-96A8-6746-81B4-E9224C00EAA8}"/>
              </a:ext>
            </a:extLst>
          </p:cNvPr>
          <p:cNvSpPr>
            <a:spLocks noGrp="1"/>
          </p:cNvSpPr>
          <p:nvPr>
            <p:ph type="title"/>
          </p:nvPr>
        </p:nvSpPr>
        <p:spPr/>
        <p:txBody>
          <a:bodyPr/>
          <a:lstStyle/>
          <a:p>
            <a:r>
              <a:rPr lang="en-US" dirty="0"/>
              <a:t>FIGURE 12.3  Mitochondrial composition </a:t>
            </a:r>
          </a:p>
        </p:txBody>
      </p:sp>
      <p:pic>
        <p:nvPicPr>
          <p:cNvPr id="6" name="Content Placeholder 5" descr="An image depicts mitochondrial composition. The outer membrane of mitochondria contains transmembrane channels termed porins. Porins allow the passage of molecules less than 1000 daltons in molecular weight via passive diffusion. The inner membrane contains specialized enzymes involved in the process of oxidative phosphorylation. The inner membrane also contains a unique phospholipid molecule called cardiolipin. The matrix of the mitochondria contains the mitochondrial genome and the enzymes of the citric acid cycle and oxidative phosphorylatio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23931" y="479425"/>
            <a:ext cx="10944139" cy="6300788"/>
          </a:xfrm>
        </p:spPr>
      </p:pic>
    </p:spTree>
    <p:extLst>
      <p:ext uri="{BB962C8B-B14F-4D97-AF65-F5344CB8AC3E}">
        <p14:creationId xmlns:p14="http://schemas.microsoft.com/office/powerpoint/2010/main" val="384056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77AE-B3E0-5B49-BEA9-C3590AD7ABE5}"/>
              </a:ext>
            </a:extLst>
          </p:cNvPr>
          <p:cNvSpPr>
            <a:spLocks noGrp="1"/>
          </p:cNvSpPr>
          <p:nvPr>
            <p:ph type="title"/>
          </p:nvPr>
        </p:nvSpPr>
        <p:spPr/>
        <p:txBody>
          <a:bodyPr/>
          <a:lstStyle/>
          <a:p>
            <a:r>
              <a:rPr lang="en-US" dirty="0"/>
              <a:t>FIGURE 12.29  Electron transport and synthesis of ATP and NADPH by the light reactions in chloroplasts</a:t>
            </a:r>
          </a:p>
        </p:txBody>
      </p:sp>
      <p:pic>
        <p:nvPicPr>
          <p:cNvPr id="6" name="Content Placeholder 5" descr="An illustration depicts electron transport and synthesis of A T P and N A D P H by the light reactions in chloroplasts. The image shows four protein complexes on the thylakoid membrane from left to right. The first complex, named photocenter, receives a photon from sunlight and is marked via a zig-zag arrow. The energy is absorbed by chlorophyll molecules of photocenters and transferred to the associated photosystems I and I I. In photosystem I I, energy derived from photon absorption is used to split a water &#10;molecule within the thylakoid lumen. The H 2 splits into one and a half O 2 plus 2 H with a positive charge and 2 electrons. The electrons are carried to the cytochrome b f complex via P Q. It couples a drop in the electrons’ energy state to pump protons into the thylakoid lumen. The electrons are then transferred to photosystem I by P C. At photosystem I, energy derived from light absorption re-excites the electrons’ energy state before they are transferred through F d to N A D P reductase, which uses them to reduce N A D P plus to N A D P H in the stroma. A T P synthase then uses the energy stored in the proton gradient to convert A D P plus P subscript i to A T P. &#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078945"/>
            <a:ext cx="11376025" cy="5101748"/>
          </a:xfrm>
        </p:spPr>
      </p:pic>
    </p:spTree>
    <p:extLst>
      <p:ext uri="{BB962C8B-B14F-4D97-AF65-F5344CB8AC3E}">
        <p14:creationId xmlns:p14="http://schemas.microsoft.com/office/powerpoint/2010/main" val="1706408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F2136-B41C-FD4F-9484-32895BA76CB6}"/>
              </a:ext>
            </a:extLst>
          </p:cNvPr>
          <p:cNvSpPr>
            <a:spLocks noGrp="1"/>
          </p:cNvSpPr>
          <p:nvPr>
            <p:ph type="title"/>
          </p:nvPr>
        </p:nvSpPr>
        <p:spPr/>
        <p:txBody>
          <a:bodyPr/>
          <a:lstStyle/>
          <a:p>
            <a:r>
              <a:rPr lang="en-US" dirty="0"/>
              <a:t>FIGURE 12.30  Cyclic electron flow</a:t>
            </a:r>
          </a:p>
        </p:txBody>
      </p:sp>
      <p:pic>
        <p:nvPicPr>
          <p:cNvPr id="6" name="Content Placeholder 5" descr="An illustration depicts Cyclic electron flow between the complexes in the thylakoid membrane. The three complexes are situated on the membrane and thylakoid lumen below. Light energy absorbed at P S I is used for A T P synthesis. High-energy electrons obtained by photon absorption are transferred via F d and P Q to the cytochrome b f complex. At the cytochrome b f complex, &#10;the electrons’ energy state drops and releases a proton to the thylakoid lumen represented via a downward arrow pointing toward 4 H with a positive charge. The electrons are then returned to photosystem I through P C. A T P synthase couples the flow of protons from the thylakoid lumen to the stroma to the synthesis of A T P from A D P. The reaction reads A D P plus P subscript i concave down arrow A T P.&#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0997" y="479425"/>
            <a:ext cx="8730007" cy="6300788"/>
          </a:xfrm>
        </p:spPr>
      </p:pic>
    </p:spTree>
    <p:extLst>
      <p:ext uri="{BB962C8B-B14F-4D97-AF65-F5344CB8AC3E}">
        <p14:creationId xmlns:p14="http://schemas.microsoft.com/office/powerpoint/2010/main" val="1840606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A512-ED36-7248-8615-B4E1FA697381}"/>
              </a:ext>
            </a:extLst>
          </p:cNvPr>
          <p:cNvSpPr>
            <a:spLocks noGrp="1"/>
          </p:cNvSpPr>
          <p:nvPr>
            <p:ph type="title"/>
          </p:nvPr>
        </p:nvSpPr>
        <p:spPr/>
        <p:txBody>
          <a:bodyPr/>
          <a:lstStyle/>
          <a:p>
            <a:r>
              <a:rPr lang="en-US" dirty="0"/>
              <a:t>FIGURE 12.31  The Calvin cycle</a:t>
            </a:r>
          </a:p>
        </p:txBody>
      </p:sp>
      <p:pic>
        <p:nvPicPr>
          <p:cNvPr id="6" name="Content Placeholder 5" descr="A flowchart depicts the Calvin cycle. It shows the synthesis of one molecule of glucose from six molecules of C O 2. The 6 molecules of glucose give rise to 12 molecules of 3-Phosphoglycerate. In the further steps, 12 A D P with two phosphate groups converts into 12 A T P with three phosphate groups and yields 12 molecules of 1,3-Bisphosphoglycerate. The phosphate groups are represented via a small set of spheres. Then 12 N a D P H converts into 12 N A D P plus by releasing P subscript i and giving rise to 12 molecules of Glyceraldehyde 3-phosphate. Two molecules of glyceraldehyde-3-phosphate are used to synthesize glucose, and ten molecules continue in the Calvin cycle to form six molecules of ribulose-5-phosphate. 6 A T P with three phosphate groups converts into 6 A D P with two phosphate groups and gives 6 molecules of Ribulose-1,5-bisphosphate and completes the cycle again by connecting C O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26628" y="479425"/>
            <a:ext cx="6338744" cy="6300788"/>
          </a:xfrm>
        </p:spPr>
      </p:pic>
    </p:spTree>
    <p:extLst>
      <p:ext uri="{BB962C8B-B14F-4D97-AF65-F5344CB8AC3E}">
        <p14:creationId xmlns:p14="http://schemas.microsoft.com/office/powerpoint/2010/main" val="4141950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9A38-BAA0-C547-BAD2-68345CC229DD}"/>
              </a:ext>
            </a:extLst>
          </p:cNvPr>
          <p:cNvSpPr>
            <a:spLocks noGrp="1"/>
          </p:cNvSpPr>
          <p:nvPr>
            <p:ph type="title"/>
          </p:nvPr>
        </p:nvSpPr>
        <p:spPr/>
        <p:txBody>
          <a:bodyPr/>
          <a:lstStyle/>
          <a:p>
            <a:r>
              <a:rPr lang="en-US" dirty="0"/>
              <a:t>TABLE 12.2  Genes Encoded by Chloroplast DNA</a:t>
            </a:r>
          </a:p>
        </p:txBody>
      </p:sp>
      <p:graphicFrame>
        <p:nvGraphicFramePr>
          <p:cNvPr id="4" name="Table 4">
            <a:extLst>
              <a:ext uri="{FF2B5EF4-FFF2-40B4-BE49-F238E27FC236}">
                <a16:creationId xmlns:a16="http://schemas.microsoft.com/office/drawing/2014/main" id="{AB6C67B6-F034-4A4B-AC2B-62B774CDB9AA}"/>
              </a:ext>
            </a:extLst>
          </p:cNvPr>
          <p:cNvGraphicFramePr>
            <a:graphicFrameLocks noGrp="1"/>
          </p:cNvGraphicFramePr>
          <p:nvPr>
            <p:ph sz="quarter" idx="10"/>
            <p:extLst>
              <p:ext uri="{D42A27DB-BD31-4B8C-83A1-F6EECF244321}">
                <p14:modId xmlns:p14="http://schemas.microsoft.com/office/powerpoint/2010/main" val="4217936951"/>
              </p:ext>
            </p:extLst>
          </p:nvPr>
        </p:nvGraphicFramePr>
        <p:xfrm>
          <a:off x="407988" y="541338"/>
          <a:ext cx="11376024" cy="5974080"/>
        </p:xfrm>
        <a:graphic>
          <a:graphicData uri="http://schemas.openxmlformats.org/drawingml/2006/table">
            <a:tbl>
              <a:tblPr firstRow="1" bandRow="1">
                <a:tableStyleId>{B301B821-A1FF-4177-AEE7-76D212191A09}</a:tableStyleId>
              </a:tblPr>
              <a:tblGrid>
                <a:gridCol w="5688012">
                  <a:extLst>
                    <a:ext uri="{9D8B030D-6E8A-4147-A177-3AD203B41FA5}">
                      <a16:colId xmlns:a16="http://schemas.microsoft.com/office/drawing/2014/main" val="3572827603"/>
                    </a:ext>
                  </a:extLst>
                </a:gridCol>
                <a:gridCol w="5688012">
                  <a:extLst>
                    <a:ext uri="{9D8B030D-6E8A-4147-A177-3AD203B41FA5}">
                      <a16:colId xmlns:a16="http://schemas.microsoft.com/office/drawing/2014/main" val="4267624624"/>
                    </a:ext>
                  </a:extLst>
                </a:gridCol>
              </a:tblGrid>
              <a:tr h="370840">
                <a:tc>
                  <a:txBody>
                    <a:bodyPr/>
                    <a:lstStyle/>
                    <a:p>
                      <a:r>
                        <a:rPr lang="en-US" sz="2200" dirty="0"/>
                        <a:t>Function</a:t>
                      </a:r>
                    </a:p>
                  </a:txBody>
                  <a:tcPr/>
                </a:tc>
                <a:tc>
                  <a:txBody>
                    <a:bodyPr/>
                    <a:lstStyle/>
                    <a:p>
                      <a:pPr algn="ctr"/>
                      <a:r>
                        <a:rPr lang="en-US" sz="2200" dirty="0"/>
                        <a:t>Number of genes</a:t>
                      </a:r>
                    </a:p>
                  </a:txBody>
                  <a:tcPr/>
                </a:tc>
                <a:extLst>
                  <a:ext uri="{0D108BD9-81ED-4DB2-BD59-A6C34878D82A}">
                    <a16:rowId xmlns:a16="http://schemas.microsoft.com/office/drawing/2014/main" val="3826441647"/>
                  </a:ext>
                </a:extLst>
              </a:tr>
              <a:tr h="370840">
                <a:tc>
                  <a:txBody>
                    <a:bodyPr/>
                    <a:lstStyle/>
                    <a:p>
                      <a:r>
                        <a:rPr lang="en-US" sz="2200" dirty="0"/>
                        <a:t>Gene Expression</a:t>
                      </a:r>
                    </a:p>
                  </a:txBody>
                  <a:tcPr/>
                </a:tc>
                <a:tc>
                  <a:txBody>
                    <a:bodyPr/>
                    <a:lstStyle/>
                    <a:p>
                      <a:pPr algn="ctr"/>
                      <a:endParaRPr lang="en-US" sz="2200" dirty="0"/>
                    </a:p>
                  </a:txBody>
                  <a:tcPr/>
                </a:tc>
                <a:extLst>
                  <a:ext uri="{0D108BD9-81ED-4DB2-BD59-A6C34878D82A}">
                    <a16:rowId xmlns:a16="http://schemas.microsoft.com/office/drawing/2014/main" val="1778705224"/>
                  </a:ext>
                </a:extLst>
              </a:tr>
              <a:tr h="370840">
                <a:tc>
                  <a:txBody>
                    <a:bodyPr/>
                    <a:lstStyle/>
                    <a:p>
                      <a:pPr marL="231775" indent="0">
                        <a:tabLst/>
                      </a:pPr>
                      <a:r>
                        <a:rPr lang="en-US" sz="2200" dirty="0"/>
                        <a:t>RNAs (23S, 16S, 5S)</a:t>
                      </a:r>
                    </a:p>
                  </a:txBody>
                  <a:tcPr/>
                </a:tc>
                <a:tc>
                  <a:txBody>
                    <a:bodyPr/>
                    <a:lstStyle/>
                    <a:p>
                      <a:pPr algn="ctr"/>
                      <a:r>
                        <a:rPr lang="en-US" sz="2200" dirty="0"/>
                        <a:t>3</a:t>
                      </a:r>
                    </a:p>
                  </a:txBody>
                  <a:tcPr/>
                </a:tc>
                <a:extLst>
                  <a:ext uri="{0D108BD9-81ED-4DB2-BD59-A6C34878D82A}">
                    <a16:rowId xmlns:a16="http://schemas.microsoft.com/office/drawing/2014/main" val="3685677559"/>
                  </a:ext>
                </a:extLst>
              </a:tr>
              <a:tr h="370840">
                <a:tc>
                  <a:txBody>
                    <a:bodyPr/>
                    <a:lstStyle/>
                    <a:p>
                      <a:pPr marL="231775" indent="0">
                        <a:tabLst/>
                      </a:pPr>
                      <a:r>
                        <a:rPr lang="en-US" sz="2200" dirty="0"/>
                        <a:t>tRNAs</a:t>
                      </a:r>
                    </a:p>
                  </a:txBody>
                  <a:tcPr/>
                </a:tc>
                <a:tc>
                  <a:txBody>
                    <a:bodyPr/>
                    <a:lstStyle/>
                    <a:p>
                      <a:pPr algn="ctr"/>
                      <a:r>
                        <a:rPr lang="en-US" sz="2200" dirty="0"/>
                        <a:t>30</a:t>
                      </a:r>
                    </a:p>
                  </a:txBody>
                  <a:tcPr/>
                </a:tc>
                <a:extLst>
                  <a:ext uri="{0D108BD9-81ED-4DB2-BD59-A6C34878D82A}">
                    <a16:rowId xmlns:a16="http://schemas.microsoft.com/office/drawing/2014/main" val="2199629634"/>
                  </a:ext>
                </a:extLst>
              </a:tr>
              <a:tr h="370840">
                <a:tc>
                  <a:txBody>
                    <a:bodyPr/>
                    <a:lstStyle/>
                    <a:p>
                      <a:pPr marL="231775" indent="0">
                        <a:tabLst/>
                      </a:pPr>
                      <a:r>
                        <a:rPr lang="en-US" sz="2200" dirty="0"/>
                        <a:t>Ribosomal proteins</a:t>
                      </a:r>
                    </a:p>
                  </a:txBody>
                  <a:tcPr/>
                </a:tc>
                <a:tc>
                  <a:txBody>
                    <a:bodyPr/>
                    <a:lstStyle/>
                    <a:p>
                      <a:pPr algn="ctr"/>
                      <a:r>
                        <a:rPr lang="en-US" sz="2200" dirty="0"/>
                        <a:t>40</a:t>
                      </a:r>
                    </a:p>
                  </a:txBody>
                  <a:tcPr/>
                </a:tc>
                <a:extLst>
                  <a:ext uri="{0D108BD9-81ED-4DB2-BD59-A6C34878D82A}">
                    <a16:rowId xmlns:a16="http://schemas.microsoft.com/office/drawing/2014/main" val="1900128255"/>
                  </a:ext>
                </a:extLst>
              </a:tr>
              <a:tr h="370840">
                <a:tc>
                  <a:txBody>
                    <a:bodyPr/>
                    <a:lstStyle/>
                    <a:p>
                      <a:pPr marL="231775" indent="0">
                        <a:tabLst/>
                      </a:pPr>
                      <a:r>
                        <a:rPr lang="en-US" sz="2200" dirty="0"/>
                        <a:t>RNA polymerase subunits</a:t>
                      </a:r>
                    </a:p>
                  </a:txBody>
                  <a:tcPr/>
                </a:tc>
                <a:tc>
                  <a:txBody>
                    <a:bodyPr/>
                    <a:lstStyle/>
                    <a:p>
                      <a:pPr algn="ctr"/>
                      <a:r>
                        <a:rPr lang="en-US" sz="2200" dirty="0"/>
                        <a:t>4</a:t>
                      </a:r>
                    </a:p>
                  </a:txBody>
                  <a:tcPr/>
                </a:tc>
                <a:extLst>
                  <a:ext uri="{0D108BD9-81ED-4DB2-BD59-A6C34878D82A}">
                    <a16:rowId xmlns:a16="http://schemas.microsoft.com/office/drawing/2014/main" val="3893171018"/>
                  </a:ext>
                </a:extLst>
              </a:tr>
              <a:tr h="370840">
                <a:tc>
                  <a:txBody>
                    <a:bodyPr/>
                    <a:lstStyle/>
                    <a:p>
                      <a:r>
                        <a:rPr lang="en-US" sz="2200" dirty="0"/>
                        <a:t>Photosynthesis</a:t>
                      </a:r>
                    </a:p>
                  </a:txBody>
                  <a:tcPr/>
                </a:tc>
                <a:tc>
                  <a:txBody>
                    <a:bodyPr/>
                    <a:lstStyle/>
                    <a:p>
                      <a:pPr algn="ctr"/>
                      <a:endParaRPr lang="en-US" sz="2200" dirty="0"/>
                    </a:p>
                  </a:txBody>
                  <a:tcPr/>
                </a:tc>
                <a:extLst>
                  <a:ext uri="{0D108BD9-81ED-4DB2-BD59-A6C34878D82A}">
                    <a16:rowId xmlns:a16="http://schemas.microsoft.com/office/drawing/2014/main" val="3821554914"/>
                  </a:ext>
                </a:extLst>
              </a:tr>
              <a:tr h="370840">
                <a:tc>
                  <a:txBody>
                    <a:bodyPr/>
                    <a:lstStyle/>
                    <a:p>
                      <a:pPr marL="231775" indent="0">
                        <a:tabLst/>
                      </a:pPr>
                      <a:r>
                        <a:rPr lang="en-US" sz="2200" dirty="0"/>
                        <a:t>Photosystem I</a:t>
                      </a:r>
                    </a:p>
                  </a:txBody>
                  <a:tcPr/>
                </a:tc>
                <a:tc>
                  <a:txBody>
                    <a:bodyPr/>
                    <a:lstStyle/>
                    <a:p>
                      <a:pPr algn="ctr"/>
                      <a:r>
                        <a:rPr lang="en-US" sz="2200" dirty="0"/>
                        <a:t>8</a:t>
                      </a:r>
                    </a:p>
                  </a:txBody>
                  <a:tcPr/>
                </a:tc>
                <a:extLst>
                  <a:ext uri="{0D108BD9-81ED-4DB2-BD59-A6C34878D82A}">
                    <a16:rowId xmlns:a16="http://schemas.microsoft.com/office/drawing/2014/main" val="506009308"/>
                  </a:ext>
                </a:extLst>
              </a:tr>
              <a:tr h="370840">
                <a:tc>
                  <a:txBody>
                    <a:bodyPr/>
                    <a:lstStyle/>
                    <a:p>
                      <a:pPr marL="231775" indent="0">
                        <a:tabLst/>
                      </a:pPr>
                      <a:r>
                        <a:rPr lang="en-US" sz="2200" dirty="0"/>
                        <a:t>Photosystem II</a:t>
                      </a:r>
                    </a:p>
                  </a:txBody>
                  <a:tcPr/>
                </a:tc>
                <a:tc>
                  <a:txBody>
                    <a:bodyPr/>
                    <a:lstStyle/>
                    <a:p>
                      <a:pPr algn="ctr"/>
                      <a:r>
                        <a:rPr lang="en-US" sz="2200" dirty="0"/>
                        <a:t>18</a:t>
                      </a:r>
                    </a:p>
                  </a:txBody>
                  <a:tcPr/>
                </a:tc>
                <a:extLst>
                  <a:ext uri="{0D108BD9-81ED-4DB2-BD59-A6C34878D82A}">
                    <a16:rowId xmlns:a16="http://schemas.microsoft.com/office/drawing/2014/main" val="1160518038"/>
                  </a:ext>
                </a:extLst>
              </a:tr>
              <a:tr h="370840">
                <a:tc>
                  <a:txBody>
                    <a:bodyPr/>
                    <a:lstStyle/>
                    <a:p>
                      <a:pPr marL="231775" indent="0">
                        <a:tabLst/>
                      </a:pPr>
                      <a:r>
                        <a:rPr lang="en-US" sz="2200" dirty="0"/>
                        <a:t>Cytochrome </a:t>
                      </a:r>
                      <a:r>
                        <a:rPr lang="en-US" sz="2200" i="1" dirty="0"/>
                        <a:t>bf</a:t>
                      </a:r>
                      <a:r>
                        <a:rPr lang="en-US" sz="2200" dirty="0"/>
                        <a:t> complex</a:t>
                      </a:r>
                    </a:p>
                  </a:txBody>
                  <a:tcPr/>
                </a:tc>
                <a:tc>
                  <a:txBody>
                    <a:bodyPr/>
                    <a:lstStyle/>
                    <a:p>
                      <a:pPr algn="ctr"/>
                      <a:r>
                        <a:rPr lang="en-US" sz="2200" dirty="0"/>
                        <a:t>18</a:t>
                      </a:r>
                    </a:p>
                  </a:txBody>
                  <a:tcPr/>
                </a:tc>
                <a:extLst>
                  <a:ext uri="{0D108BD9-81ED-4DB2-BD59-A6C34878D82A}">
                    <a16:rowId xmlns:a16="http://schemas.microsoft.com/office/drawing/2014/main" val="449383645"/>
                  </a:ext>
                </a:extLst>
              </a:tr>
              <a:tr h="370840">
                <a:tc>
                  <a:txBody>
                    <a:bodyPr/>
                    <a:lstStyle/>
                    <a:p>
                      <a:pPr marL="231775" indent="0">
                        <a:tabLst/>
                      </a:pPr>
                      <a:r>
                        <a:rPr lang="en-US" sz="2200" dirty="0"/>
                        <a:t>ATP synthase</a:t>
                      </a:r>
                    </a:p>
                  </a:txBody>
                  <a:tcPr/>
                </a:tc>
                <a:tc>
                  <a:txBody>
                    <a:bodyPr/>
                    <a:lstStyle/>
                    <a:p>
                      <a:pPr algn="ctr"/>
                      <a:r>
                        <a:rPr lang="en-US" sz="2200" dirty="0"/>
                        <a:t>8</a:t>
                      </a:r>
                    </a:p>
                  </a:txBody>
                  <a:tcPr/>
                </a:tc>
                <a:extLst>
                  <a:ext uri="{0D108BD9-81ED-4DB2-BD59-A6C34878D82A}">
                    <a16:rowId xmlns:a16="http://schemas.microsoft.com/office/drawing/2014/main" val="2220953433"/>
                  </a:ext>
                </a:extLst>
              </a:tr>
              <a:tr h="370840">
                <a:tc>
                  <a:txBody>
                    <a:bodyPr/>
                    <a:lstStyle/>
                    <a:p>
                      <a:pPr marL="231775" indent="0">
                        <a:tabLst/>
                      </a:pPr>
                      <a:r>
                        <a:rPr lang="en-US" sz="2200" dirty="0"/>
                        <a:t>NADP reductase</a:t>
                      </a:r>
                    </a:p>
                  </a:txBody>
                  <a:tcPr/>
                </a:tc>
                <a:tc>
                  <a:txBody>
                    <a:bodyPr/>
                    <a:lstStyle/>
                    <a:p>
                      <a:pPr algn="ctr"/>
                      <a:r>
                        <a:rPr lang="en-US" sz="2200" dirty="0"/>
                        <a:t>11</a:t>
                      </a:r>
                    </a:p>
                  </a:txBody>
                  <a:tcPr/>
                </a:tc>
                <a:extLst>
                  <a:ext uri="{0D108BD9-81ED-4DB2-BD59-A6C34878D82A}">
                    <a16:rowId xmlns:a16="http://schemas.microsoft.com/office/drawing/2014/main" val="2735215930"/>
                  </a:ext>
                </a:extLst>
              </a:tr>
              <a:tr h="370840">
                <a:tc>
                  <a:txBody>
                    <a:bodyPr/>
                    <a:lstStyle/>
                    <a:p>
                      <a:r>
                        <a:rPr lang="en-US" sz="2200" dirty="0"/>
                        <a:t>Metabolism</a:t>
                      </a:r>
                    </a:p>
                  </a:txBody>
                  <a:tcPr/>
                </a:tc>
                <a:tc>
                  <a:txBody>
                    <a:bodyPr/>
                    <a:lstStyle/>
                    <a:p>
                      <a:pPr algn="ctr"/>
                      <a:r>
                        <a:rPr lang="en-US" sz="2200" dirty="0"/>
                        <a:t>11</a:t>
                      </a:r>
                    </a:p>
                  </a:txBody>
                  <a:tcPr/>
                </a:tc>
                <a:extLst>
                  <a:ext uri="{0D108BD9-81ED-4DB2-BD59-A6C34878D82A}">
                    <a16:rowId xmlns:a16="http://schemas.microsoft.com/office/drawing/2014/main" val="2194770145"/>
                  </a:ext>
                </a:extLst>
              </a:tr>
              <a:tr h="370840">
                <a:tc>
                  <a:txBody>
                    <a:bodyPr/>
                    <a:lstStyle/>
                    <a:p>
                      <a:r>
                        <a:rPr lang="en-US" sz="2200" dirty="0"/>
                        <a:t>Protein folding and membrane insertion</a:t>
                      </a:r>
                    </a:p>
                  </a:txBody>
                  <a:tcPr/>
                </a:tc>
                <a:tc>
                  <a:txBody>
                    <a:bodyPr/>
                    <a:lstStyle/>
                    <a:p>
                      <a:pPr algn="ctr"/>
                      <a:r>
                        <a:rPr lang="en-US" sz="2200" dirty="0"/>
                        <a:t>14</a:t>
                      </a:r>
                    </a:p>
                  </a:txBody>
                  <a:tcPr/>
                </a:tc>
                <a:extLst>
                  <a:ext uri="{0D108BD9-81ED-4DB2-BD59-A6C34878D82A}">
                    <a16:rowId xmlns:a16="http://schemas.microsoft.com/office/drawing/2014/main" val="3104167553"/>
                  </a:ext>
                </a:extLst>
              </a:tr>
            </a:tbl>
          </a:graphicData>
        </a:graphic>
      </p:graphicFrame>
    </p:spTree>
    <p:extLst>
      <p:ext uri="{BB962C8B-B14F-4D97-AF65-F5344CB8AC3E}">
        <p14:creationId xmlns:p14="http://schemas.microsoft.com/office/powerpoint/2010/main" val="4056776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ABA7-73A8-0745-91B1-E793824CBA77}"/>
              </a:ext>
            </a:extLst>
          </p:cNvPr>
          <p:cNvSpPr>
            <a:spLocks noGrp="1"/>
          </p:cNvSpPr>
          <p:nvPr>
            <p:ph type="title"/>
          </p:nvPr>
        </p:nvSpPr>
        <p:spPr/>
        <p:txBody>
          <a:bodyPr/>
          <a:lstStyle/>
          <a:p>
            <a:r>
              <a:rPr lang="en-US" dirty="0"/>
              <a:t>FIGURE 12.32  Import of proteins into the chloroplast stroma</a:t>
            </a:r>
          </a:p>
        </p:txBody>
      </p:sp>
      <p:pic>
        <p:nvPicPr>
          <p:cNvPr id="6" name="Content Placeholder 5" descr="An illustration depicts the import of proteins into &#10;the chloroplast stroma. The image shows cytosol, outer cell membrane, intermembrane space, inner membrane, and stroma on the left side. Toc complex and Tic complex are present at the center of the outer membrane and inner membrane, respectively. Cytosol shows the presence of a protein chain. Proteins with N-terminal transit peptides are targeted to the Toc complex in the chloroplast outer membrane. This passage occurs by the hydrolysis of A T P by H s p 70 and hydrolysis of G T P by Toc proteins. A T P converts into A D P and G T P into G D P plus P subscript i. The transit peptide is passed to the Tic complex in the inner membrane in the further steps. The protein is drawn through the Tic complex by the action of an H s p 93 and the transit peptide; H s p 70 is removed by the S S P, a bulge-shaped complex attached to the Tic complex. A curved arrow points toward the removed H s p 70. It requires energy and A T P converts into A D P plus P subscript i.&#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09846" y="479425"/>
            <a:ext cx="4972308" cy="6300788"/>
          </a:xfrm>
        </p:spPr>
      </p:pic>
    </p:spTree>
    <p:extLst>
      <p:ext uri="{BB962C8B-B14F-4D97-AF65-F5344CB8AC3E}">
        <p14:creationId xmlns:p14="http://schemas.microsoft.com/office/powerpoint/2010/main" val="3350137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74C4-8001-1F44-A1D3-FE6FD934C1CC}"/>
              </a:ext>
            </a:extLst>
          </p:cNvPr>
          <p:cNvSpPr>
            <a:spLocks noGrp="1"/>
          </p:cNvSpPr>
          <p:nvPr>
            <p:ph type="title"/>
          </p:nvPr>
        </p:nvSpPr>
        <p:spPr/>
        <p:txBody>
          <a:bodyPr/>
          <a:lstStyle/>
          <a:p>
            <a:r>
              <a:rPr lang="en-US" dirty="0"/>
              <a:t>FIGURE 12.33  Import of proteins into the thylakoid lumen and membrane</a:t>
            </a:r>
          </a:p>
        </p:txBody>
      </p:sp>
      <p:pic>
        <p:nvPicPr>
          <p:cNvPr id="6" name="Content Placeholder 5" descr="An illustration depicts the import of proteins into the thylakoid lumen and membrane. In the T a t pathway, a thylakoid signal sequence containing two arginines near the amino terminus forms multivalent interactions with intrinsically disordered regions, showing a random arrangement of coiled structures with a bulge or sac-like structures at the end marked as S S T 1 and 2 in the stroma. The resulting biomolecular transfers the substrate to the T a t complex via a downward arrow. Interactions between T a t subunits and S S T 1 and 2 destabilize the condensate, releasing the substrate, which is transferred into the thylakoid lumen. The energy derived from this process is indicated by 6 hydrogen molecules with a positive charge. A folded protein T P P is released to the thylakoid lumen. In the lumen, the thylakoid signal sequences are cleaved by a T P P. In the same way, in the S e c pathway with H s p 70, the S e c A protein recognizes a thylakoid signal sequence. It targets the protein to the S e c translocon, using energy derived from A T P hydrolysis to transfer the protein to the lumen. The reaction reads A T P gives A D P plus P subscript i. The T P P exits the S e c A into the thylakoid lumen to incorporate into the thylakoid membrane. The ribosome shows the synthesis of protein in the stroma. m R N A is in 5 prime to 3 prime direction. The peptide in the protein chain is marked c p S R P, and the pathway is marked S R P. These transmembrane proteins are recognized by c p S R P and inserted into the thylakoid membrane by the A l b 3 transloca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79171" y="479425"/>
            <a:ext cx="9033659" cy="6300788"/>
          </a:xfrm>
        </p:spPr>
      </p:pic>
    </p:spTree>
    <p:extLst>
      <p:ext uri="{BB962C8B-B14F-4D97-AF65-F5344CB8AC3E}">
        <p14:creationId xmlns:p14="http://schemas.microsoft.com/office/powerpoint/2010/main" val="994305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21C8-31C2-B14C-8F02-224800428C42}"/>
              </a:ext>
            </a:extLst>
          </p:cNvPr>
          <p:cNvSpPr>
            <a:spLocks noGrp="1"/>
          </p:cNvSpPr>
          <p:nvPr>
            <p:ph type="title"/>
          </p:nvPr>
        </p:nvSpPr>
        <p:spPr/>
        <p:txBody>
          <a:bodyPr/>
          <a:lstStyle/>
          <a:p>
            <a:r>
              <a:rPr lang="en-US" dirty="0"/>
              <a:t>FIGURE 12.34  Electron micrographs of chromoplasts and amyloplasts</a:t>
            </a:r>
          </a:p>
        </p:txBody>
      </p:sp>
      <p:pic>
        <p:nvPicPr>
          <p:cNvPr id="6" name="Content Placeholder 5" descr="An illustration depicts electron micrographs of chromoplasts and amyloplasts. The left side of image A is chromoplasts, and the right side shows B, amyloplasts. The chromoplasts are elongated organelles with thick droplets made up of fat. The amyloplasts depict oval-shaped structures overlapped on one another. The organelles are present on a scale of 1 microme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160024"/>
            <a:ext cx="11376025" cy="4939589"/>
          </a:xfrm>
        </p:spPr>
      </p:pic>
    </p:spTree>
    <p:extLst>
      <p:ext uri="{BB962C8B-B14F-4D97-AF65-F5344CB8AC3E}">
        <p14:creationId xmlns:p14="http://schemas.microsoft.com/office/powerpoint/2010/main" val="44124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EEF1-9335-BA4F-8921-D9808CB8E00E}"/>
              </a:ext>
            </a:extLst>
          </p:cNvPr>
          <p:cNvSpPr>
            <a:spLocks noGrp="1"/>
          </p:cNvSpPr>
          <p:nvPr>
            <p:ph type="title"/>
          </p:nvPr>
        </p:nvSpPr>
        <p:spPr/>
        <p:txBody>
          <a:bodyPr/>
          <a:lstStyle/>
          <a:p>
            <a:r>
              <a:rPr lang="en-US" dirty="0"/>
              <a:t>FIGURE 12.34  Electron micrographs of chromoplasts and amyloplasts (Part 1)</a:t>
            </a:r>
          </a:p>
        </p:txBody>
      </p:sp>
      <p:pic>
        <p:nvPicPr>
          <p:cNvPr id="6" name="Content Placeholder 5" descr="This is alt text for full figure 12.34. &#10;&#10;An illustration depicts electron micrographs of chromoplasts and amyloplasts. The left side of image A is chromoplasts, and the right side shows B, amyloplasts. The chromoplasts are elongated organelles with thick droplets made up of fat. The amyloplasts depict oval-shaped structures overlapped on one another. The organelles are present on a scale of 1 microme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57519" y="479425"/>
            <a:ext cx="8476963" cy="6300788"/>
          </a:xfrm>
        </p:spPr>
      </p:pic>
    </p:spTree>
    <p:extLst>
      <p:ext uri="{BB962C8B-B14F-4D97-AF65-F5344CB8AC3E}">
        <p14:creationId xmlns:p14="http://schemas.microsoft.com/office/powerpoint/2010/main" val="1429232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E82A-ED5D-0441-B83C-4B08678F7C45}"/>
              </a:ext>
            </a:extLst>
          </p:cNvPr>
          <p:cNvSpPr>
            <a:spLocks noGrp="1"/>
          </p:cNvSpPr>
          <p:nvPr>
            <p:ph type="title"/>
          </p:nvPr>
        </p:nvSpPr>
        <p:spPr/>
        <p:txBody>
          <a:bodyPr/>
          <a:lstStyle/>
          <a:p>
            <a:r>
              <a:rPr lang="en-US" dirty="0"/>
              <a:t>FIGURE 12.34  Electron micrographs of chromoplasts and amyloplasts (Part 2)</a:t>
            </a:r>
          </a:p>
        </p:txBody>
      </p:sp>
      <p:pic>
        <p:nvPicPr>
          <p:cNvPr id="6" name="Content Placeholder 5" descr="&#10;An illustration depicts electron micrographs of chromoplasts and amyloplasts. The left side of image A is chromoplasts, and the right side shows B, amyloplasts. The chromoplasts are elongated organelles with thick droplets made up of fat. The amyloplasts depict oval-shaped structures overlapped on one another. The organelles are present on a scale of 1 microme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75041" y="479425"/>
            <a:ext cx="7641919" cy="6300788"/>
          </a:xfrm>
        </p:spPr>
      </p:pic>
    </p:spTree>
    <p:extLst>
      <p:ext uri="{BB962C8B-B14F-4D97-AF65-F5344CB8AC3E}">
        <p14:creationId xmlns:p14="http://schemas.microsoft.com/office/powerpoint/2010/main" val="3701884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43C1-9A0C-3D4A-BD97-FCEA13BA4AAF}"/>
              </a:ext>
            </a:extLst>
          </p:cNvPr>
          <p:cNvSpPr>
            <a:spLocks noGrp="1"/>
          </p:cNvSpPr>
          <p:nvPr>
            <p:ph type="title"/>
          </p:nvPr>
        </p:nvSpPr>
        <p:spPr/>
        <p:txBody>
          <a:bodyPr/>
          <a:lstStyle/>
          <a:p>
            <a:r>
              <a:rPr lang="en-US" dirty="0"/>
              <a:t>FIGURE 12.35  Interconversions of plastids</a:t>
            </a:r>
          </a:p>
        </p:txBody>
      </p:sp>
      <p:pic>
        <p:nvPicPr>
          <p:cNvPr id="6" name="Content Placeholder 5" descr="An illustration depicts interconversions of plastids. The center of the image comprises chloroplast with thylakoids. It points towards etioplast, plastid, chromoplast, and amyloplast. The right top of the image shows a chromoplast with a circular-shaped carotenoid&#10;crystal inside it. The left-top of the image shows elaioplast with lipid molecules in it. The elaioplast and chromoplast are connected through a semicircular arrow. The amyloplast with starch molecules and etioplast are connected via plastid.&#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29541" y="479425"/>
            <a:ext cx="7932919" cy="6300788"/>
          </a:xfrm>
        </p:spPr>
      </p:pic>
    </p:spTree>
    <p:extLst>
      <p:ext uri="{BB962C8B-B14F-4D97-AF65-F5344CB8AC3E}">
        <p14:creationId xmlns:p14="http://schemas.microsoft.com/office/powerpoint/2010/main" val="1252335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1156-C07E-C74B-9AFD-6D8DDD7569A5}"/>
              </a:ext>
            </a:extLst>
          </p:cNvPr>
          <p:cNvSpPr>
            <a:spLocks noGrp="1"/>
          </p:cNvSpPr>
          <p:nvPr>
            <p:ph type="title"/>
          </p:nvPr>
        </p:nvSpPr>
        <p:spPr/>
        <p:txBody>
          <a:bodyPr/>
          <a:lstStyle/>
          <a:p>
            <a:r>
              <a:rPr lang="en-US" dirty="0"/>
              <a:t>FIGURE 12.4  Structure of cardiolipin</a:t>
            </a:r>
          </a:p>
        </p:txBody>
      </p:sp>
      <p:pic>
        <p:nvPicPr>
          <p:cNvPr id="6" name="Content Placeholder 5" descr="An image depicts the structure of a unique and unusual phospholipid called cardiolipin. The structure has two phosphate groups and four fatty acid chains attached to the hydrocarbon backbon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36583" y="479425"/>
            <a:ext cx="10918835" cy="6300788"/>
          </a:xfrm>
        </p:spPr>
      </p:pic>
    </p:spTree>
    <p:extLst>
      <p:ext uri="{BB962C8B-B14F-4D97-AF65-F5344CB8AC3E}">
        <p14:creationId xmlns:p14="http://schemas.microsoft.com/office/powerpoint/2010/main" val="1345188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38B2-610C-4447-8853-270388D8FD09}"/>
              </a:ext>
            </a:extLst>
          </p:cNvPr>
          <p:cNvSpPr>
            <a:spLocks noGrp="1"/>
          </p:cNvSpPr>
          <p:nvPr>
            <p:ph type="title"/>
          </p:nvPr>
        </p:nvSpPr>
        <p:spPr/>
        <p:txBody>
          <a:bodyPr/>
          <a:lstStyle/>
          <a:p>
            <a:r>
              <a:rPr lang="en-US" dirty="0"/>
              <a:t>FIGURE 12.36  Electron micrograph of peroxisomes</a:t>
            </a:r>
          </a:p>
        </p:txBody>
      </p:sp>
      <p:pic>
        <p:nvPicPr>
          <p:cNvPr id="6" name="Content Placeholder 5" descr="An illustration depicts electron micrograph of peroxisomes. The peroxisomes are magnified outside the micrograph and it shows circular flattened structures. The size of the peroxisomes in the given micrograph is marked in the scale of 0.5 micrometer.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67760" y="479425"/>
            <a:ext cx="3656481" cy="6300788"/>
          </a:xfrm>
        </p:spPr>
      </p:pic>
    </p:spTree>
    <p:extLst>
      <p:ext uri="{BB962C8B-B14F-4D97-AF65-F5344CB8AC3E}">
        <p14:creationId xmlns:p14="http://schemas.microsoft.com/office/powerpoint/2010/main" val="3615715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33C8-6A24-B645-B7FF-36FA1479E758}"/>
              </a:ext>
            </a:extLst>
          </p:cNvPr>
          <p:cNvSpPr>
            <a:spLocks noGrp="1"/>
          </p:cNvSpPr>
          <p:nvPr>
            <p:ph type="title"/>
          </p:nvPr>
        </p:nvSpPr>
        <p:spPr/>
        <p:txBody>
          <a:bodyPr/>
          <a:lstStyle/>
          <a:p>
            <a:r>
              <a:rPr lang="en-US" dirty="0"/>
              <a:t>FIGURE 12.37  Fatty acid oxidation in peroxisomes</a:t>
            </a:r>
          </a:p>
        </p:txBody>
      </p:sp>
      <p:pic>
        <p:nvPicPr>
          <p:cNvPr id="6" name="Content Placeholder 5" descr="An illustration depicts the fatty acid oxidation in peroxisomes. The first reaction depicts the reactant of structure with the condensed chemical formula of R C H 2 C H 2 C double bonded O S Coenzyme A and oxygen. The first product has a condensed chemical formula of R C H double-bonded C H C double bonded O S Coenzyme A and the second product is H 2 O 2. &#10;The second reaction depicts the reaction of two molecules of H 2 O 2 in the presence of catalase to give two water molecules and oxygen.&#10;The third reaction depicts the reaction of one molecule of H 2 O 2 and A H 2 in the presence of catalase to give two molecules of water molecules and A.&#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060234"/>
            <a:ext cx="11376025" cy="5139169"/>
          </a:xfrm>
        </p:spPr>
      </p:pic>
    </p:spTree>
    <p:extLst>
      <p:ext uri="{BB962C8B-B14F-4D97-AF65-F5344CB8AC3E}">
        <p14:creationId xmlns:p14="http://schemas.microsoft.com/office/powerpoint/2010/main" val="3886033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66D8-3C55-8448-9947-23F51E85D280}"/>
              </a:ext>
            </a:extLst>
          </p:cNvPr>
          <p:cNvSpPr>
            <a:spLocks noGrp="1"/>
          </p:cNvSpPr>
          <p:nvPr>
            <p:ph type="title"/>
          </p:nvPr>
        </p:nvSpPr>
        <p:spPr/>
        <p:txBody>
          <a:bodyPr/>
          <a:lstStyle/>
          <a:p>
            <a:r>
              <a:rPr lang="en-US" dirty="0"/>
              <a:t>FIGURE 12.38  Structure of a plasmalogen</a:t>
            </a:r>
          </a:p>
        </p:txBody>
      </p:sp>
      <p:pic>
        <p:nvPicPr>
          <p:cNvPr id="6" name="Content Placeholder 5" descr="An illustration depicts the structure of a plasmalogen. The condensed structure formula reads as R 1 C H double-bonded C H O C H 2 (C H O C double bonded O R 2) C H 2 P C H 2 C H 2 N positive C H 3 C H 3 C H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136344" y="479425"/>
            <a:ext cx="9919312" cy="6300788"/>
          </a:xfrm>
        </p:spPr>
      </p:pic>
    </p:spTree>
    <p:extLst>
      <p:ext uri="{BB962C8B-B14F-4D97-AF65-F5344CB8AC3E}">
        <p14:creationId xmlns:p14="http://schemas.microsoft.com/office/powerpoint/2010/main" val="1603623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A90D-38D7-0F4E-B97F-19549D5873C6}"/>
              </a:ext>
            </a:extLst>
          </p:cNvPr>
          <p:cNvSpPr>
            <a:spLocks noGrp="1"/>
          </p:cNvSpPr>
          <p:nvPr>
            <p:ph type="title"/>
          </p:nvPr>
        </p:nvSpPr>
        <p:spPr/>
        <p:txBody>
          <a:bodyPr/>
          <a:lstStyle/>
          <a:p>
            <a:r>
              <a:rPr lang="en-US" dirty="0"/>
              <a:t>FIGURE 12.39  Assembly of peroxisomes</a:t>
            </a:r>
          </a:p>
        </p:txBody>
      </p:sp>
      <p:pic>
        <p:nvPicPr>
          <p:cNvPr id="6" name="Content Placeholder 5" descr="An illustration depicts the assembly of peroxisomes. A three-dimensional structure is present in the top labeled peroxisomal E R. It has short rectangular, circular, and square-shaped entities. Two downward arrows originate from both curved regions, and semi-spherical cups are labeled V 1 and V 2. These two appear identical, and a two-tailed arrow present below it is labeled fusion. A chain of three irregular-shaped structures labeled cytosolic ribosomes is left to the semi-spherical cups. A downward arrow originates from it and appears in the tangled form. It is labeled import. The illustration's lower end is a semi-spherical cup with irregular and tangled strands and a structure labeled importom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39280" y="479425"/>
            <a:ext cx="6313440" cy="6300788"/>
          </a:xfrm>
        </p:spPr>
      </p:pic>
    </p:spTree>
    <p:extLst>
      <p:ext uri="{BB962C8B-B14F-4D97-AF65-F5344CB8AC3E}">
        <p14:creationId xmlns:p14="http://schemas.microsoft.com/office/powerpoint/2010/main" val="2392220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C0B00-914F-434D-AAF8-41348CE00288}"/>
              </a:ext>
            </a:extLst>
          </p:cNvPr>
          <p:cNvSpPr>
            <a:spLocks noGrp="1"/>
          </p:cNvSpPr>
          <p:nvPr>
            <p:ph type="title"/>
          </p:nvPr>
        </p:nvSpPr>
        <p:spPr/>
        <p:txBody>
          <a:bodyPr/>
          <a:lstStyle/>
          <a:p>
            <a:r>
              <a:rPr lang="en-US" dirty="0"/>
              <a:t>FIGURE 12.40  Import of peroxisomal matrix protein</a:t>
            </a:r>
          </a:p>
        </p:txBody>
      </p:sp>
      <p:pic>
        <p:nvPicPr>
          <p:cNvPr id="6" name="Content Placeholder 5" descr="An illustration depicts the import of peroxisomal matrix proteins. A three-dimensional structure is present in the top labeled peroxisomal E R. A chain of irregular structures attached is labeled cytosolic ribosomes. A downward arrow originates from it, and below it, there is a tangled strand labeled P T S 1, and a ball labeled P e x 5. A downward arrow originates from it, labeled docking, and represents a semi-spherical cup where a short structure is labeled P e x 13, a cuboidal structure is labeled P e x 17, and a long structure is labeled P e x 14. Below it, there is a downward arrow that is labeled translocation. It shows a semi-spherical cup with different structured attached to it. An upward arrow originates from it, on top of which there is a ball and is labeled recycling."/>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198173" y="479425"/>
            <a:ext cx="3795655" cy="6300788"/>
          </a:xfrm>
        </p:spPr>
      </p:pic>
    </p:spTree>
    <p:extLst>
      <p:ext uri="{BB962C8B-B14F-4D97-AF65-F5344CB8AC3E}">
        <p14:creationId xmlns:p14="http://schemas.microsoft.com/office/powerpoint/2010/main" val="1045635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7235-95A3-A947-B6FE-660A25B668D5}"/>
              </a:ext>
            </a:extLst>
          </p:cNvPr>
          <p:cNvSpPr>
            <a:spLocks noGrp="1"/>
          </p:cNvSpPr>
          <p:nvPr>
            <p:ph type="title"/>
          </p:nvPr>
        </p:nvSpPr>
        <p:spPr/>
        <p:txBody>
          <a:bodyPr/>
          <a:lstStyle/>
          <a:p>
            <a:r>
              <a:rPr lang="en-US" dirty="0"/>
              <a:t>FIGURE 12.41  Formation of new peroxisomes</a:t>
            </a:r>
          </a:p>
        </p:txBody>
      </p:sp>
      <p:pic>
        <p:nvPicPr>
          <p:cNvPr id="6" name="Content Placeholder 5" descr="An illustration depicts the formation of new peroxisomes. A three-dimensional structure is present in the top labeled peroxisomal E R. It has short rectangular, circular, and square-shaped entities. Two downward arrows originate from both curved regions and semi-spherical cups. These two appear identical, and a two-tailed arrow present below it is labeled fusion. An irregular tangled protein labeled cytosolic protein is left in the semi-spherical cups. A downward arrow originates from it and appears in the tangled form. It is labeled import. At the lower end of the illustration, there is a semi-spherical cup with irregular and tangled strands. Below it, there is a downward arrow labeled growth. Below it, there is a semi-spherical cup that depicts growth. A downward arrow below it depicts elongation, which shows a semi-spherical cup as eight shaped structure. Below it, there is a two-headed arrow labeled division. Below it, there are two semi-spherical cup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849760" y="479425"/>
            <a:ext cx="2492480" cy="6300788"/>
          </a:xfrm>
        </p:spPr>
      </p:pic>
    </p:spTree>
    <p:extLst>
      <p:ext uri="{BB962C8B-B14F-4D97-AF65-F5344CB8AC3E}">
        <p14:creationId xmlns:p14="http://schemas.microsoft.com/office/powerpoint/2010/main" val="4069348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9EA4-37D7-7846-9513-138B615CFC7A}"/>
              </a:ext>
            </a:extLst>
          </p:cNvPr>
          <p:cNvSpPr>
            <a:spLocks noGrp="1"/>
          </p:cNvSpPr>
          <p:nvPr>
            <p:ph type="title"/>
          </p:nvPr>
        </p:nvSpPr>
        <p:spPr/>
        <p:txBody>
          <a:bodyPr/>
          <a:lstStyle/>
          <a:p>
            <a:r>
              <a:rPr lang="en-US" dirty="0"/>
              <a:t>Interactive Data Analysis Problem 12.1</a:t>
            </a:r>
          </a:p>
        </p:txBody>
      </p:sp>
      <p:pic>
        <p:nvPicPr>
          <p:cNvPr id="6" name="Content Placeholder 5" descr="An illustration depicts two parts, A and B. Part A depicts the Western blot data of S C and D R P 1, which appears as a lighter shaded pattern at the top region and a darker shaded pattern at the bottom region. S I R N A is written at the header region at the right end. Below it, D R P 1 and R P L 7 are written. Part b shows quantification of the D r p 1 protein levels determined by densitometry on the Western blot bands. The x-axis represents s I R N A and marks S C and D R P 1. The y-axis represents relative protein levels fold change and ranges from 0.0 to 1.5 with an increment of 0.5. S C starts from 0.0 and terminates at 1.0, and D R P 1 originates at 0.0 and terminates at 0.4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34410" y="479425"/>
            <a:ext cx="7123180" cy="6300788"/>
          </a:xfrm>
        </p:spPr>
      </p:pic>
    </p:spTree>
    <p:extLst>
      <p:ext uri="{BB962C8B-B14F-4D97-AF65-F5344CB8AC3E}">
        <p14:creationId xmlns:p14="http://schemas.microsoft.com/office/powerpoint/2010/main" val="2141839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3949-B4CE-D042-936C-5555445D21B1}"/>
              </a:ext>
            </a:extLst>
          </p:cNvPr>
          <p:cNvSpPr>
            <a:spLocks noGrp="1"/>
          </p:cNvSpPr>
          <p:nvPr>
            <p:ph type="title"/>
          </p:nvPr>
        </p:nvSpPr>
        <p:spPr/>
        <p:txBody>
          <a:bodyPr/>
          <a:lstStyle/>
          <a:p>
            <a:r>
              <a:rPr lang="en-US" dirty="0"/>
              <a:t>Interactive Data Analysis Problem 12.1 (Part 1)</a:t>
            </a:r>
          </a:p>
        </p:txBody>
      </p:sp>
      <p:pic>
        <p:nvPicPr>
          <p:cNvPr id="6" name="Content Placeholder 5" descr="This alt text is for the full Interactive Data Analysis Problem 12.1. &#10;&#10;An illustration depicts two parts, A and B. Part A depicts the Western blot data of S C and D R P 1, which appears as a lighter shaded pattern at the top region and a darker shaded pattern at the bottom region. S I R N A is written at the header region at the right end. Below it, D R P 1 and R P L 7 are written. Part b shows quantification of the D r p 1 protein levels determined by densitometry on the Western blot bands. The x-axis represents s I R N A and marks S C and D R P 1. The y-axis represents relative protein levels fold change and ranges from 0.0 to 1.5 with an increment of 0.5. S C starts from 0.0 and terminates at 1.0, and D R P 1 originates at 0.0 and terminates at 0.4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36105" y="479425"/>
            <a:ext cx="8919790" cy="6300788"/>
          </a:xfrm>
        </p:spPr>
      </p:pic>
    </p:spTree>
    <p:extLst>
      <p:ext uri="{BB962C8B-B14F-4D97-AF65-F5344CB8AC3E}">
        <p14:creationId xmlns:p14="http://schemas.microsoft.com/office/powerpoint/2010/main" val="21270127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27A0-3298-3249-A49B-2E19D9D78E59}"/>
              </a:ext>
            </a:extLst>
          </p:cNvPr>
          <p:cNvSpPr>
            <a:spLocks noGrp="1"/>
          </p:cNvSpPr>
          <p:nvPr>
            <p:ph type="title"/>
          </p:nvPr>
        </p:nvSpPr>
        <p:spPr/>
        <p:txBody>
          <a:bodyPr/>
          <a:lstStyle/>
          <a:p>
            <a:r>
              <a:rPr lang="en-US" dirty="0"/>
              <a:t>Interactive Data Analysis Problem 12.1 (Part 2)</a:t>
            </a:r>
          </a:p>
        </p:txBody>
      </p:sp>
      <p:pic>
        <p:nvPicPr>
          <p:cNvPr id="6" name="Content Placeholder 5" descr="This alt text is for the full Interactive Data Analysis Problem 12.1. &#10;&#10;An illustration depicts two parts, A and B. Part A depicts the Western blot data of S C and D R P 1, which appears as a lighter shaded pattern at the top region and a darker shaded pattern at the bottom region. S I R N A is written at the header region at the right end. Below it, D R P 1 and R P L 7 are written. Part b shows quantification of the D r p 1 protein levels determined by densitometry on the Western blot bands. The x-axis represents s I R N A and marks S C and D R P 1. The y-axis represents relative protein levels fold change and ranges from 0.0 to 1.5 with an increment of 0.5. S C starts from 0.0 and terminates at 1.0, and D R P 1 originates at 0.0 and terminates at 0.4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55824" y="479425"/>
            <a:ext cx="6680353" cy="6300788"/>
          </a:xfrm>
        </p:spPr>
      </p:pic>
    </p:spTree>
    <p:extLst>
      <p:ext uri="{BB962C8B-B14F-4D97-AF65-F5344CB8AC3E}">
        <p14:creationId xmlns:p14="http://schemas.microsoft.com/office/powerpoint/2010/main" val="1086580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C3F6-5CBE-0544-BAC2-FE674306D7F9}"/>
              </a:ext>
            </a:extLst>
          </p:cNvPr>
          <p:cNvSpPr>
            <a:spLocks noGrp="1"/>
          </p:cNvSpPr>
          <p:nvPr>
            <p:ph type="title"/>
          </p:nvPr>
        </p:nvSpPr>
        <p:spPr/>
        <p:txBody>
          <a:bodyPr/>
          <a:lstStyle/>
          <a:p>
            <a:r>
              <a:rPr lang="en-US" dirty="0"/>
              <a:t>Interactive Data Analysis Problem 12.1 (Part 3)</a:t>
            </a:r>
          </a:p>
        </p:txBody>
      </p:sp>
      <p:pic>
        <p:nvPicPr>
          <p:cNvPr id="6" name="Content Placeholder 5" descr="This alt text is for the full Interactive Data Analysis Problem 12.1. &#10;&#10;An illustration depicts two parts, A and B. Part A depicts the Western blot data of S C and D R P 1, which appears as a lighter shaded pattern at the top region and a darker shaded pattern at the bottom region. S I R N A is written at the header region at the right end. Below it, D R P 1 and R P L 7 are written. Part b shows quantification of the D r p 1 protein levels determined by densitometry on the Western blot bands. The x-axis represents s I R N A and marks S C and D R P 1. The y-axis represents relative protein levels fold change and ranges from 0.0 to 1.5 with an increment of 0.5. S C starts from 0.0 and terminates at 1.0, and D R P 1 originates at 0.0 and terminates at 0.4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142670" y="479425"/>
            <a:ext cx="9906660" cy="6300788"/>
          </a:xfrm>
        </p:spPr>
      </p:pic>
    </p:spTree>
    <p:extLst>
      <p:ext uri="{BB962C8B-B14F-4D97-AF65-F5344CB8AC3E}">
        <p14:creationId xmlns:p14="http://schemas.microsoft.com/office/powerpoint/2010/main" val="117364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71C0-72F5-9C4E-B703-7BB2C1FDD1DF}"/>
              </a:ext>
            </a:extLst>
          </p:cNvPr>
          <p:cNvSpPr>
            <a:spLocks noGrp="1"/>
          </p:cNvSpPr>
          <p:nvPr>
            <p:ph type="title"/>
          </p:nvPr>
        </p:nvSpPr>
        <p:spPr/>
        <p:txBody>
          <a:bodyPr/>
          <a:lstStyle/>
          <a:p>
            <a:r>
              <a:rPr lang="en-US" dirty="0"/>
              <a:t>FIGURE 12.5  Mitochondrial fusion and fission</a:t>
            </a:r>
          </a:p>
        </p:txBody>
      </p:sp>
      <p:pic>
        <p:nvPicPr>
          <p:cNvPr id="8" name="Content Placeholder 7" descr="An illustration depicts mitochondrial dynamics in the form of mitochondrial fusion and fission. The left side of the image shows the process of mitochondrial fusion, while the right side illustrates the process of mitochondrial fission. Mitochondrial fusion is mediated by a specialized type of proteins called G T Pase proteins, including mitofusin 1(M f n1) and optic atrophy 1 (O p a1). Both these proteins are present on the outer membrane of mitochondria. M f n 1 and O p a 1 on the outer membrane of two adjacent mitochondria form protein-protein interactions. M f n 1 and O p a 1 of one mitochondrion interact with M f n 1 and O p a 1 of the adjacent mitochondria. Once the fusion of the outer membrane is over, cardiolipin via G T P hydrolysis facilitates the fusion of the inner membrane of the two combining mitochondria. On the other hand, mitochondrial fission is mediated by dynamin-related protein 1 (D r p 1), which forms a ring around the outer membrane of mitochondria. D r p 1 then contracts using the energy from G T P hydrolysis and divides the mitochondria into two.">
            <a:extLst>
              <a:ext uri="{FF2B5EF4-FFF2-40B4-BE49-F238E27FC236}">
                <a16:creationId xmlns:a16="http://schemas.microsoft.com/office/drawing/2014/main" id="{CCF93E25-9061-0542-BC0F-D9634C08BC33}"/>
              </a:ext>
            </a:extLst>
          </p:cNvPr>
          <p:cNvPicPr>
            <a:picLocks noGrp="1" noChangeAspect="1"/>
          </p:cNvPicPr>
          <p:nvPr>
            <p:ph sz="quarter" idx="10"/>
          </p:nvPr>
        </p:nvPicPr>
        <p:blipFill>
          <a:blip r:embed="rId3"/>
          <a:stretch>
            <a:fillRect/>
          </a:stretch>
        </p:blipFill>
        <p:spPr>
          <a:xfrm>
            <a:off x="3641477" y="479425"/>
            <a:ext cx="4909047" cy="6300788"/>
          </a:xfrm>
        </p:spPr>
      </p:pic>
    </p:spTree>
    <p:extLst>
      <p:ext uri="{BB962C8B-B14F-4D97-AF65-F5344CB8AC3E}">
        <p14:creationId xmlns:p14="http://schemas.microsoft.com/office/powerpoint/2010/main" val="30880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B09F-7D09-C340-A65B-472C6AB97CE1}"/>
              </a:ext>
            </a:extLst>
          </p:cNvPr>
          <p:cNvSpPr>
            <a:spLocks noGrp="1"/>
          </p:cNvSpPr>
          <p:nvPr>
            <p:ph type="title"/>
          </p:nvPr>
        </p:nvSpPr>
        <p:spPr/>
        <p:txBody>
          <a:bodyPr/>
          <a:lstStyle/>
          <a:p>
            <a:r>
              <a:rPr lang="en-US" dirty="0"/>
              <a:t>FIGURE 12.5  Mitochondrial fusion and fission (Part 1)</a:t>
            </a:r>
          </a:p>
        </p:txBody>
      </p:sp>
      <p:pic>
        <p:nvPicPr>
          <p:cNvPr id="6" name="Content Placeholder 5" descr="This alt text is for the full figure 12.5.&#10;&#10;An illustration depicts mitochondrial dynamics in the form of mitochondrial fusion and fission. The left side of the image shows the process of mitochondrial fusion, while the right side illustrates the process of mitochondrial fission. Mitochondrial fusion is mediated by a specialized type of proteins called G T Pase proteins, including mitofusin 1(M f n1) and optic atrophy 1 (O p a1). Both these proteins are present on the outer membrane of mitochondria. M f n 1 and O p a 1 on the outer membrane of two adjacent mitochondria form protein-protein interactions. M f n 1 and O p a 1 of one mitochondrion interact with M f n 1 and O p a 1 of the adjacent mitochondria. Once the fusion of the outer membrane is over, cardiolipin via G T P hydrolysis facilitates the fusion of the inner membrane of the two combining mitochondria. On the other hand, mitochondrial fission is mediated by dynamin-related protein 1 (D r p 1), which forms a ring around the outer membrane of mitochondria. D r p 1 then contracts using the energy from G T P hydrolysis and divides the mitochondria into two."/>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729565" y="479425"/>
            <a:ext cx="2732871" cy="6300788"/>
          </a:xfrm>
        </p:spPr>
      </p:pic>
    </p:spTree>
    <p:extLst>
      <p:ext uri="{BB962C8B-B14F-4D97-AF65-F5344CB8AC3E}">
        <p14:creationId xmlns:p14="http://schemas.microsoft.com/office/powerpoint/2010/main" val="168602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0B59-7303-AC46-B18E-D68EA5FC19D3}"/>
              </a:ext>
            </a:extLst>
          </p:cNvPr>
          <p:cNvSpPr>
            <a:spLocks noGrp="1"/>
          </p:cNvSpPr>
          <p:nvPr>
            <p:ph type="title"/>
          </p:nvPr>
        </p:nvSpPr>
        <p:spPr/>
        <p:txBody>
          <a:bodyPr/>
          <a:lstStyle/>
          <a:p>
            <a:r>
              <a:rPr lang="en-US" dirty="0"/>
              <a:t>FIGURE 12.5  Mitochondrial fusion and fission (Part 2)</a:t>
            </a:r>
          </a:p>
        </p:txBody>
      </p:sp>
      <p:pic>
        <p:nvPicPr>
          <p:cNvPr id="6" name="Content Placeholder 5" descr="This alt text is for the full figure 12.5.&#10;&#10;An illustration depicts mitochondrial dynamics in the form of mitochondrial fusion and fission. The left side of the image shows the process of mitochondrial fusion, while the right side illustrates the process of mitochondrial fission. Mitochondrial fusion is mediated by a specialized type of proteins called G T Pase proteins, including mitofusin 1(M f n1) and optic atrophy 1 (O p a1). Both these proteins are present on the outer membrane of mitochondria. M f n 1 and O p a 1 on the outer membrane of two adjacent mitochondria form protein-protein interactions. M f n 1 and O p a 1 of one mitochondrion interact with M f n 1 and O p a 1 of the adjacent mitochondria. Once the fusion of the outer membrane is over, cardiolipin via G T P hydrolysis facilitates the fusion of the inner membrane of the two combining mitochondria. On the other hand, mitochondrial fission is mediated by dynamin-related protein 1 (D r p 1), which forms a ring around the outer membrane of mitochondria. D r p 1 then contracts using the energy from G T P hydrolysis and divides the mitochondria into two."/>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729565" y="479425"/>
            <a:ext cx="2732871" cy="6300788"/>
          </a:xfrm>
        </p:spPr>
      </p:pic>
    </p:spTree>
    <p:extLst>
      <p:ext uri="{BB962C8B-B14F-4D97-AF65-F5344CB8AC3E}">
        <p14:creationId xmlns:p14="http://schemas.microsoft.com/office/powerpoint/2010/main" val="430189902"/>
      </p:ext>
    </p:extLst>
  </p:cSld>
  <p:clrMapOvr>
    <a:masterClrMapping/>
  </p:clrMapOvr>
</p:sld>
</file>

<file path=ppt/theme/theme1.xml><?xml version="1.0" encoding="utf-8"?>
<a:theme xmlns:a="http://schemas.openxmlformats.org/drawingml/2006/main" name="Figure-Only Templates">
  <a:themeElements>
    <a:clrScheme name="Custom 87">
      <a:dk1>
        <a:srgbClr val="000000"/>
      </a:dk1>
      <a:lt1>
        <a:srgbClr val="FFFFFF"/>
      </a:lt1>
      <a:dk2>
        <a:srgbClr val="1F497D"/>
      </a:dk2>
      <a:lt2>
        <a:srgbClr val="EEECE1"/>
      </a:lt2>
      <a:accent1>
        <a:srgbClr val="001A47"/>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3.xml><?xml version="1.0" encoding="utf-8"?>
<ds:datastoreItem xmlns:ds="http://schemas.openxmlformats.org/officeDocument/2006/customXml" ds:itemID="{2856919D-3723-464B-9967-427A087CBD61}">
  <ds:schemaRefs>
    <ds:schemaRef ds:uri="http://schemas.microsoft.com/office/2006/metadata/properties"/>
    <ds:schemaRef ds:uri="fd39d560-5c7d-4158-98a0-f420f8fdebce"/>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a6c716b4-9090-4de7-aadc-2aa5f812ad2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187</TotalTime>
  <Words>5337</Words>
  <Application>Microsoft Office PowerPoint</Application>
  <PresentationFormat>Widescreen</PresentationFormat>
  <Paragraphs>306</Paragraphs>
  <Slides>69</Slides>
  <Notes>67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Arial</vt:lpstr>
      <vt:lpstr>Calibri</vt:lpstr>
      <vt:lpstr>Figure-Only Templates</vt:lpstr>
      <vt:lpstr>FIGURE 12.1  Overview of the catabolic pathways for ATP production </vt:lpstr>
      <vt:lpstr>FIGURE 12.2  Structure of a mitochondrion </vt:lpstr>
      <vt:lpstr>FIGURE 12.2  Structure of a mitochondrion (Part 1)</vt:lpstr>
      <vt:lpstr>FIGURE 12.2  Structure of a mitochondrion (Part 2)</vt:lpstr>
      <vt:lpstr>FIGURE 12.3  Mitochondrial composition </vt:lpstr>
      <vt:lpstr>FIGURE 12.4  Structure of cardiolipin</vt:lpstr>
      <vt:lpstr>FIGURE 12.5  Mitochondrial fusion and fission</vt:lpstr>
      <vt:lpstr>FIGURE 12.5  Mitochondrial fusion and fission (Part 1)</vt:lpstr>
      <vt:lpstr>FIGURE 12.5  Mitochondrial fusion and fission (Part 2)</vt:lpstr>
      <vt:lpstr>FIGURE 12.6 A mitochondrial network</vt:lpstr>
      <vt:lpstr>FIGURE 12.7  Reactions of glycolysis</vt:lpstr>
      <vt:lpstr>FIGURE 12.7  Reactions of glycolysis (Part 1)</vt:lpstr>
      <vt:lpstr>FIGURE 12.7  Reactions of glycolysis (Part 2)</vt:lpstr>
      <vt:lpstr>FIGURE 12.7  Reactions of glycolysis (Part 3)</vt:lpstr>
      <vt:lpstr>FIGURE 12.8  Oxidative decarboxylation of pyruvate</vt:lpstr>
      <vt:lpstr>FIGURE 12.8  Oxidative decarboxylation of pyruvate (Part 1)</vt:lpstr>
      <vt:lpstr>FIGURE 12.8  Oxidative decarboxylation of pyruvate (Part 2)</vt:lpstr>
      <vt:lpstr>FIGURE 12.9  The citric acid cycle</vt:lpstr>
      <vt:lpstr>FIGURE 12.10  Oxidation of fatty acids</vt:lpstr>
      <vt:lpstr>FIGURE 12.10  Oxidation of fatty acids (Part 1)</vt:lpstr>
      <vt:lpstr>FIGURE 12.10  Oxidation of fatty acids (Part 2)</vt:lpstr>
      <vt:lpstr>FIGURE 12.11  Overview of oxidative phosphorylation</vt:lpstr>
      <vt:lpstr>KEY EXPERIMENT  The Chemiosmotic Theory (1)</vt:lpstr>
      <vt:lpstr>KEY EXPERIMENT  The Chemiosmotic Theory (2)</vt:lpstr>
      <vt:lpstr>FIGURE 12.12  The electron transport chain in mitochondria</vt:lpstr>
      <vt:lpstr>FIGURE 12.13  Transport of electrons from FADH2</vt:lpstr>
      <vt:lpstr>FIGURE 12.14  The electrochemical nature of the proton gradient</vt:lpstr>
      <vt:lpstr>FIGURE 12.15  Structure of ATP synthase</vt:lpstr>
      <vt:lpstr>FIGURE 12.16  Summary of oxidative metabolism in mitochondria</vt:lpstr>
      <vt:lpstr>FIGURE 12.17  The human mitochondrial genome</vt:lpstr>
      <vt:lpstr>TABLE 12.1  Differences between the Universal and Mitochondrial Genetic Codes3</vt:lpstr>
      <vt:lpstr>MOLECULAR MEDICINE  Mitochondrial Replacement Therapy</vt:lpstr>
      <vt:lpstr>FIGURE 12.18  Import of mitochondrial proteins with presequences</vt:lpstr>
      <vt:lpstr>FIGURE 12.19  Presequence-independent protein targeting to the mitochondrial inner membrane</vt:lpstr>
      <vt:lpstr>FIGURE 12.20  Sorting of proteins to the outer membrane and intermembrane space</vt:lpstr>
      <vt:lpstr>FIGURE 12.21  Phospholipid transfer proteins</vt:lpstr>
      <vt:lpstr>FIGURE 12.22  Transport of metabolites across the mitochondrial inner membrane</vt:lpstr>
      <vt:lpstr>FIGURE 12.23  Overview of photosynthesis</vt:lpstr>
      <vt:lpstr>FIGURE 12.24  Structure of a chloroplast</vt:lpstr>
      <vt:lpstr>FIGURE 12.24  Structure of a chloroplast (Part 1)</vt:lpstr>
      <vt:lpstr>FIGURE 12.24  Structure of a chloroplast (Part 2)</vt:lpstr>
      <vt:lpstr>FIGURE 12.24  Structure of a chloroplast (Part 3)</vt:lpstr>
      <vt:lpstr>FIGURE 12.25  Chloroplast composition</vt:lpstr>
      <vt:lpstr>FIGURE 12.26  Chemiosmotic generation of ATP in chloroplasts and mitochondria</vt:lpstr>
      <vt:lpstr>FIGURE 12.26  Chemiosmotic generation of ATP in chloroplasts and mitochondria (Part 1)</vt:lpstr>
      <vt:lpstr>FIGURE 12.26  Chemiosmotic generation of ATP in chloroplasts and mitochondria (Part 2)</vt:lpstr>
      <vt:lpstr>FIGURE 12.27  The structure of chlorophyll a</vt:lpstr>
      <vt:lpstr>In Text Art, Ch. 12, p. 32</vt:lpstr>
      <vt:lpstr>FIGURE 12.28  Organization of a photocenter</vt:lpstr>
      <vt:lpstr>FIGURE 12.29  Electron transport and synthesis of ATP and NADPH by the light reactions in chloroplasts</vt:lpstr>
      <vt:lpstr>FIGURE 12.30  Cyclic electron flow</vt:lpstr>
      <vt:lpstr>FIGURE 12.31  The Calvin cycle</vt:lpstr>
      <vt:lpstr>TABLE 12.2  Genes Encoded by Chloroplast DNA</vt:lpstr>
      <vt:lpstr>FIGURE 12.32  Import of proteins into the chloroplast stroma</vt:lpstr>
      <vt:lpstr>FIGURE 12.33  Import of proteins into the thylakoid lumen and membrane</vt:lpstr>
      <vt:lpstr>FIGURE 12.34  Electron micrographs of chromoplasts and amyloplasts</vt:lpstr>
      <vt:lpstr>FIGURE 12.34  Electron micrographs of chromoplasts and amyloplasts (Part 1)</vt:lpstr>
      <vt:lpstr>FIGURE 12.34  Electron micrographs of chromoplasts and amyloplasts (Part 2)</vt:lpstr>
      <vt:lpstr>FIGURE 12.35  Interconversions of plastids</vt:lpstr>
      <vt:lpstr>FIGURE 12.36  Electron micrograph of peroxisomes</vt:lpstr>
      <vt:lpstr>FIGURE 12.37  Fatty acid oxidation in peroxisomes</vt:lpstr>
      <vt:lpstr>FIGURE 12.38  Structure of a plasmalogen</vt:lpstr>
      <vt:lpstr>FIGURE 12.39  Assembly of peroxisomes</vt:lpstr>
      <vt:lpstr>FIGURE 12.40  Import of peroxisomal matrix protein</vt:lpstr>
      <vt:lpstr>FIGURE 12.41  Formation of new peroxisomes</vt:lpstr>
      <vt:lpstr>Interactive Data Analysis Problem 12.1</vt:lpstr>
      <vt:lpstr>Interactive Data Analysis Problem 12.1 (Part 1)</vt:lpstr>
      <vt:lpstr>Interactive Data Analysis Problem 12.1 (Part 2)</vt:lpstr>
      <vt:lpstr>Interactive Data Analysis Problem 12.1 (Part 3)</vt:lpstr>
    </vt:vector>
  </TitlesOfParts>
  <Manager>Sumanas, Inc.</Manager>
  <Company>Oxford University Press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Cell</dc:title>
  <dc:subject/>
  <dc:creator>Geoffrey M. Cooper</dc:creator>
  <cp:keywords/>
  <dc:description/>
  <cp:lastModifiedBy>Lacey, Peter</cp:lastModifiedBy>
  <cp:revision>38</cp:revision>
  <dcterms:created xsi:type="dcterms:W3CDTF">2021-01-21T20:31:29Z</dcterms:created>
  <dcterms:modified xsi:type="dcterms:W3CDTF">2022-06-14T13:16:45Z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