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  <p:sldMasterId id="2147483847" r:id="rId2"/>
  </p:sldMasterIdLst>
  <p:notesMasterIdLst>
    <p:notesMasterId r:id="rId14"/>
  </p:notesMasterIdLst>
  <p:sldIdLst>
    <p:sldId id="277" r:id="rId3"/>
    <p:sldId id="256" r:id="rId4"/>
    <p:sldId id="257" r:id="rId5"/>
    <p:sldId id="274" r:id="rId6"/>
    <p:sldId id="258" r:id="rId7"/>
    <p:sldId id="275" r:id="rId8"/>
    <p:sldId id="264" r:id="rId9"/>
    <p:sldId id="276" r:id="rId10"/>
    <p:sldId id="266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01"/>
    <p:restoredTop sz="94156"/>
  </p:normalViewPr>
  <p:slideViewPr>
    <p:cSldViewPr showGuides="1">
      <p:cViewPr varScale="1">
        <p:scale>
          <a:sx n="76" d="100"/>
          <a:sy n="76" d="100"/>
        </p:scale>
        <p:origin x="102" y="29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7B892-71F3-4F0E-ACCB-76A5CA57155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6A99F5C-C8D9-4F12-97DC-94B8A1FD63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Deliberate deceivers </a:t>
          </a:r>
          <a:r>
            <a:rPr lang="en-US" dirty="0"/>
            <a:t>knowingly traffic in lies to score partisan points, show support for their tribe, troll the opposition, exact revenge, or make a buck. </a:t>
          </a:r>
        </a:p>
      </dgm:t>
    </dgm:pt>
    <dgm:pt modelId="{854AB9C7-6157-44E6-9505-A6031DFB0D13}" type="parTrans" cxnId="{E7812C20-D5F4-4153-8B33-DBF912D9BEBB}">
      <dgm:prSet/>
      <dgm:spPr/>
      <dgm:t>
        <a:bodyPr/>
        <a:lstStyle/>
        <a:p>
          <a:endParaRPr lang="en-US"/>
        </a:p>
      </dgm:t>
    </dgm:pt>
    <dgm:pt modelId="{55AB82B0-FEC0-478A-8E9E-89DD92C8242D}" type="sibTrans" cxnId="{E7812C20-D5F4-4153-8B33-DBF912D9BEBB}">
      <dgm:prSet/>
      <dgm:spPr/>
      <dgm:t>
        <a:bodyPr/>
        <a:lstStyle/>
        <a:p>
          <a:endParaRPr lang="en-US"/>
        </a:p>
      </dgm:t>
    </dgm:pt>
    <dgm:pt modelId="{4A0E5EC0-0B30-4FFE-8703-F80F80AA68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Self-deceivers</a:t>
          </a:r>
          <a:r>
            <a:rPr lang="en-US" b="0" dirty="0"/>
            <a:t> are motivated to hold false beliefs despite contrary evidence.</a:t>
          </a:r>
          <a:endParaRPr lang="en-US" dirty="0"/>
        </a:p>
      </dgm:t>
    </dgm:pt>
    <dgm:pt modelId="{2AA4C5EB-B9D9-46AB-97C3-4B4DA2027769}" type="parTrans" cxnId="{CFD1AD93-7A6B-43CC-8C9B-BDB6C7C74372}">
      <dgm:prSet/>
      <dgm:spPr/>
      <dgm:t>
        <a:bodyPr/>
        <a:lstStyle/>
        <a:p>
          <a:endParaRPr lang="en-US"/>
        </a:p>
      </dgm:t>
    </dgm:pt>
    <dgm:pt modelId="{5FCD9DFD-3884-4D98-A8BD-434B6605FA25}" type="sibTrans" cxnId="{CFD1AD93-7A6B-43CC-8C9B-BDB6C7C74372}">
      <dgm:prSet/>
      <dgm:spPr/>
      <dgm:t>
        <a:bodyPr/>
        <a:lstStyle/>
        <a:p>
          <a:endParaRPr lang="en-US"/>
        </a:p>
      </dgm:t>
    </dgm:pt>
    <dgm:pt modelId="{1362013C-6DC2-408F-8EB8-70CA47C711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Bullshitters</a:t>
          </a:r>
          <a:r>
            <a:rPr lang="en-US" b="0" dirty="0"/>
            <a:t> don’t care whether what they say is true or false but intend to deceive their audience about their motives.</a:t>
          </a:r>
          <a:endParaRPr lang="en-US" dirty="0"/>
        </a:p>
      </dgm:t>
    </dgm:pt>
    <dgm:pt modelId="{41B77F75-9B7C-4015-A9AA-B10A6126E4D0}" type="parTrans" cxnId="{C37A9352-876D-4799-8764-33ECCF429D9B}">
      <dgm:prSet/>
      <dgm:spPr/>
      <dgm:t>
        <a:bodyPr/>
        <a:lstStyle/>
        <a:p>
          <a:endParaRPr lang="en-US"/>
        </a:p>
      </dgm:t>
    </dgm:pt>
    <dgm:pt modelId="{D9F899D4-0E04-48BD-9FA9-879CAD2BD2FE}" type="sibTrans" cxnId="{C37A9352-876D-4799-8764-33ECCF429D9B}">
      <dgm:prSet/>
      <dgm:spPr/>
      <dgm:t>
        <a:bodyPr/>
        <a:lstStyle/>
        <a:p>
          <a:endParaRPr lang="en-US"/>
        </a:p>
      </dgm:t>
    </dgm:pt>
    <dgm:pt modelId="{BED66832-23C4-4A80-AB5B-248F0CF41EDD}" type="pres">
      <dgm:prSet presAssocID="{9A87B892-71F3-4F0E-ACCB-76A5CA571559}" presName="root" presStyleCnt="0">
        <dgm:presLayoutVars>
          <dgm:dir/>
          <dgm:resizeHandles val="exact"/>
        </dgm:presLayoutVars>
      </dgm:prSet>
      <dgm:spPr/>
    </dgm:pt>
    <dgm:pt modelId="{1EA484BD-397E-4597-B673-DA9D13ADCC41}" type="pres">
      <dgm:prSet presAssocID="{86A99F5C-C8D9-4F12-97DC-94B8A1FD63F8}" presName="compNode" presStyleCnt="0"/>
      <dgm:spPr/>
    </dgm:pt>
    <dgm:pt modelId="{B1F0C817-F8F8-4603-929D-A3B94D02509C}" type="pres">
      <dgm:prSet presAssocID="{86A99F5C-C8D9-4F12-97DC-94B8A1FD63F8}" presName="bgRect" presStyleLbl="bgShp" presStyleIdx="0" presStyleCnt="3"/>
      <dgm:spPr/>
    </dgm:pt>
    <dgm:pt modelId="{B80860ED-68AD-485B-9F19-B8FA8ABC9907}" type="pres">
      <dgm:prSet presAssocID="{86A99F5C-C8D9-4F12-97DC-94B8A1FD63F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vil face with solid fill"/>
        </a:ext>
      </dgm:extLst>
    </dgm:pt>
    <dgm:pt modelId="{5F1258E2-1528-4055-933C-C9A2B192C51B}" type="pres">
      <dgm:prSet presAssocID="{86A99F5C-C8D9-4F12-97DC-94B8A1FD63F8}" presName="spaceRect" presStyleCnt="0"/>
      <dgm:spPr/>
    </dgm:pt>
    <dgm:pt modelId="{A86A8BC6-0426-4F14-9B8B-617B842ADF6C}" type="pres">
      <dgm:prSet presAssocID="{86A99F5C-C8D9-4F12-97DC-94B8A1FD63F8}" presName="parTx" presStyleLbl="revTx" presStyleIdx="0" presStyleCnt="3">
        <dgm:presLayoutVars>
          <dgm:chMax val="0"/>
          <dgm:chPref val="0"/>
        </dgm:presLayoutVars>
      </dgm:prSet>
      <dgm:spPr/>
    </dgm:pt>
    <dgm:pt modelId="{50382FE1-9FD9-480D-9724-DD9512638715}" type="pres">
      <dgm:prSet presAssocID="{55AB82B0-FEC0-478A-8E9E-89DD92C8242D}" presName="sibTrans" presStyleCnt="0"/>
      <dgm:spPr/>
    </dgm:pt>
    <dgm:pt modelId="{CE0466C2-EDC4-4BD1-858E-FA5BAA0270B3}" type="pres">
      <dgm:prSet presAssocID="{4A0E5EC0-0B30-4FFE-8703-F80F80AA6856}" presName="compNode" presStyleCnt="0"/>
      <dgm:spPr/>
    </dgm:pt>
    <dgm:pt modelId="{EE4DED3E-BA15-4898-A8FA-3DD4300FE2D9}" type="pres">
      <dgm:prSet presAssocID="{4A0E5EC0-0B30-4FFE-8703-F80F80AA6856}" presName="bgRect" presStyleLbl="bgShp" presStyleIdx="1" presStyleCnt="3"/>
      <dgm:spPr/>
    </dgm:pt>
    <dgm:pt modelId="{8CB2E7F0-D7A7-45E7-A41E-B394B3F3224A}" type="pres">
      <dgm:prSet presAssocID="{4A0E5EC0-0B30-4FFE-8703-F80F80AA685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face with solid fill"/>
        </a:ext>
      </dgm:extLst>
    </dgm:pt>
    <dgm:pt modelId="{963F381E-11D1-4FC9-B242-C4D5E0668A82}" type="pres">
      <dgm:prSet presAssocID="{4A0E5EC0-0B30-4FFE-8703-F80F80AA6856}" presName="spaceRect" presStyleCnt="0"/>
      <dgm:spPr/>
    </dgm:pt>
    <dgm:pt modelId="{EA40A857-18CD-4873-9C27-99E1010D8821}" type="pres">
      <dgm:prSet presAssocID="{4A0E5EC0-0B30-4FFE-8703-F80F80AA6856}" presName="parTx" presStyleLbl="revTx" presStyleIdx="1" presStyleCnt="3">
        <dgm:presLayoutVars>
          <dgm:chMax val="0"/>
          <dgm:chPref val="0"/>
        </dgm:presLayoutVars>
      </dgm:prSet>
      <dgm:spPr/>
    </dgm:pt>
    <dgm:pt modelId="{93C9930F-620E-4F93-AA8E-08EB386EA5BE}" type="pres">
      <dgm:prSet presAssocID="{5FCD9DFD-3884-4D98-A8BD-434B6605FA25}" presName="sibTrans" presStyleCnt="0"/>
      <dgm:spPr/>
    </dgm:pt>
    <dgm:pt modelId="{8D53B36E-F01C-4169-9FE8-9233A8EC1A48}" type="pres">
      <dgm:prSet presAssocID="{1362013C-6DC2-408F-8EB8-70CA47C7115A}" presName="compNode" presStyleCnt="0"/>
      <dgm:spPr/>
    </dgm:pt>
    <dgm:pt modelId="{159D37FB-AB3A-467F-891A-DD5B0ABDC46E}" type="pres">
      <dgm:prSet presAssocID="{1362013C-6DC2-408F-8EB8-70CA47C7115A}" presName="bgRect" presStyleLbl="bgShp" presStyleIdx="2" presStyleCnt="3"/>
      <dgm:spPr/>
    </dgm:pt>
    <dgm:pt modelId="{CE3D813C-943E-4809-A52F-70B920B07692}" type="pres">
      <dgm:prSet presAssocID="{1362013C-6DC2-408F-8EB8-70CA47C7115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w"/>
        </a:ext>
      </dgm:extLst>
    </dgm:pt>
    <dgm:pt modelId="{A8F36931-967A-4656-9FCC-FA1CA43A18A7}" type="pres">
      <dgm:prSet presAssocID="{1362013C-6DC2-408F-8EB8-70CA47C7115A}" presName="spaceRect" presStyleCnt="0"/>
      <dgm:spPr/>
    </dgm:pt>
    <dgm:pt modelId="{664AECC4-2BBA-4AB6-A38A-301AEB19B23E}" type="pres">
      <dgm:prSet presAssocID="{1362013C-6DC2-408F-8EB8-70CA47C7115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7812C20-D5F4-4153-8B33-DBF912D9BEBB}" srcId="{9A87B892-71F3-4F0E-ACCB-76A5CA571559}" destId="{86A99F5C-C8D9-4F12-97DC-94B8A1FD63F8}" srcOrd="0" destOrd="0" parTransId="{854AB9C7-6157-44E6-9505-A6031DFB0D13}" sibTransId="{55AB82B0-FEC0-478A-8E9E-89DD92C8242D}"/>
    <dgm:cxn modelId="{C37A9352-876D-4799-8764-33ECCF429D9B}" srcId="{9A87B892-71F3-4F0E-ACCB-76A5CA571559}" destId="{1362013C-6DC2-408F-8EB8-70CA47C7115A}" srcOrd="2" destOrd="0" parTransId="{41B77F75-9B7C-4015-A9AA-B10A6126E4D0}" sibTransId="{D9F899D4-0E04-48BD-9FA9-879CAD2BD2FE}"/>
    <dgm:cxn modelId="{FBB0E772-495C-42F6-9ADA-7EC95AF067DE}" type="presOf" srcId="{1362013C-6DC2-408F-8EB8-70CA47C7115A}" destId="{664AECC4-2BBA-4AB6-A38A-301AEB19B23E}" srcOrd="0" destOrd="0" presId="urn:microsoft.com/office/officeart/2018/2/layout/IconVerticalSolidList"/>
    <dgm:cxn modelId="{CFD1AD93-7A6B-43CC-8C9B-BDB6C7C74372}" srcId="{9A87B892-71F3-4F0E-ACCB-76A5CA571559}" destId="{4A0E5EC0-0B30-4FFE-8703-F80F80AA6856}" srcOrd="1" destOrd="0" parTransId="{2AA4C5EB-B9D9-46AB-97C3-4B4DA2027769}" sibTransId="{5FCD9DFD-3884-4D98-A8BD-434B6605FA25}"/>
    <dgm:cxn modelId="{A05A3394-227A-4132-A12B-E1253D9C4AC6}" type="presOf" srcId="{9A87B892-71F3-4F0E-ACCB-76A5CA571559}" destId="{BED66832-23C4-4A80-AB5B-248F0CF41EDD}" srcOrd="0" destOrd="0" presId="urn:microsoft.com/office/officeart/2018/2/layout/IconVerticalSolidList"/>
    <dgm:cxn modelId="{BF6776CB-357B-4E85-8E76-02F15A7DFD2D}" type="presOf" srcId="{86A99F5C-C8D9-4F12-97DC-94B8A1FD63F8}" destId="{A86A8BC6-0426-4F14-9B8B-617B842ADF6C}" srcOrd="0" destOrd="0" presId="urn:microsoft.com/office/officeart/2018/2/layout/IconVerticalSolidList"/>
    <dgm:cxn modelId="{69EDD5D1-FB10-40FE-8EBF-0372B2A227B7}" type="presOf" srcId="{4A0E5EC0-0B30-4FFE-8703-F80F80AA6856}" destId="{EA40A857-18CD-4873-9C27-99E1010D8821}" srcOrd="0" destOrd="0" presId="urn:microsoft.com/office/officeart/2018/2/layout/IconVerticalSolidList"/>
    <dgm:cxn modelId="{9499D67A-8CF0-4919-B222-851934453067}" type="presParOf" srcId="{BED66832-23C4-4A80-AB5B-248F0CF41EDD}" destId="{1EA484BD-397E-4597-B673-DA9D13ADCC41}" srcOrd="0" destOrd="0" presId="urn:microsoft.com/office/officeart/2018/2/layout/IconVerticalSolidList"/>
    <dgm:cxn modelId="{059E0A81-8148-4DC7-89E6-4F8AA2B35356}" type="presParOf" srcId="{1EA484BD-397E-4597-B673-DA9D13ADCC41}" destId="{B1F0C817-F8F8-4603-929D-A3B94D02509C}" srcOrd="0" destOrd="0" presId="urn:microsoft.com/office/officeart/2018/2/layout/IconVerticalSolidList"/>
    <dgm:cxn modelId="{8F4B0B7A-CAD8-470E-8FFC-D0064CA624B8}" type="presParOf" srcId="{1EA484BD-397E-4597-B673-DA9D13ADCC41}" destId="{B80860ED-68AD-485B-9F19-B8FA8ABC9907}" srcOrd="1" destOrd="0" presId="urn:microsoft.com/office/officeart/2018/2/layout/IconVerticalSolidList"/>
    <dgm:cxn modelId="{7CEEC7CE-9559-4685-B130-68577268A508}" type="presParOf" srcId="{1EA484BD-397E-4597-B673-DA9D13ADCC41}" destId="{5F1258E2-1528-4055-933C-C9A2B192C51B}" srcOrd="2" destOrd="0" presId="urn:microsoft.com/office/officeart/2018/2/layout/IconVerticalSolidList"/>
    <dgm:cxn modelId="{013D6D0E-992E-4C9E-9BDB-3326DABD0154}" type="presParOf" srcId="{1EA484BD-397E-4597-B673-DA9D13ADCC41}" destId="{A86A8BC6-0426-4F14-9B8B-617B842ADF6C}" srcOrd="3" destOrd="0" presId="urn:microsoft.com/office/officeart/2018/2/layout/IconVerticalSolidList"/>
    <dgm:cxn modelId="{9B90DC9D-2082-475B-8869-C92C16806D34}" type="presParOf" srcId="{BED66832-23C4-4A80-AB5B-248F0CF41EDD}" destId="{50382FE1-9FD9-480D-9724-DD9512638715}" srcOrd="1" destOrd="0" presId="urn:microsoft.com/office/officeart/2018/2/layout/IconVerticalSolidList"/>
    <dgm:cxn modelId="{36AD5833-9728-4437-BA94-A8AE357079AE}" type="presParOf" srcId="{BED66832-23C4-4A80-AB5B-248F0CF41EDD}" destId="{CE0466C2-EDC4-4BD1-858E-FA5BAA0270B3}" srcOrd="2" destOrd="0" presId="urn:microsoft.com/office/officeart/2018/2/layout/IconVerticalSolidList"/>
    <dgm:cxn modelId="{8CFF9884-0BFE-4CAC-BC24-9662814C1525}" type="presParOf" srcId="{CE0466C2-EDC4-4BD1-858E-FA5BAA0270B3}" destId="{EE4DED3E-BA15-4898-A8FA-3DD4300FE2D9}" srcOrd="0" destOrd="0" presId="urn:microsoft.com/office/officeart/2018/2/layout/IconVerticalSolidList"/>
    <dgm:cxn modelId="{BCC52C8D-FC6C-44D4-99C3-428566FD6358}" type="presParOf" srcId="{CE0466C2-EDC4-4BD1-858E-FA5BAA0270B3}" destId="{8CB2E7F0-D7A7-45E7-A41E-B394B3F3224A}" srcOrd="1" destOrd="0" presId="urn:microsoft.com/office/officeart/2018/2/layout/IconVerticalSolidList"/>
    <dgm:cxn modelId="{5F78B00C-DC97-4F4A-B72D-5460849E1270}" type="presParOf" srcId="{CE0466C2-EDC4-4BD1-858E-FA5BAA0270B3}" destId="{963F381E-11D1-4FC9-B242-C4D5E0668A82}" srcOrd="2" destOrd="0" presId="urn:microsoft.com/office/officeart/2018/2/layout/IconVerticalSolidList"/>
    <dgm:cxn modelId="{B880A22B-BBC9-4BBE-82B3-DE6C1B5D04AE}" type="presParOf" srcId="{CE0466C2-EDC4-4BD1-858E-FA5BAA0270B3}" destId="{EA40A857-18CD-4873-9C27-99E1010D8821}" srcOrd="3" destOrd="0" presId="urn:microsoft.com/office/officeart/2018/2/layout/IconVerticalSolidList"/>
    <dgm:cxn modelId="{A6CDBAB4-5502-4278-9784-87F8B039FDBD}" type="presParOf" srcId="{BED66832-23C4-4A80-AB5B-248F0CF41EDD}" destId="{93C9930F-620E-4F93-AA8E-08EB386EA5BE}" srcOrd="3" destOrd="0" presId="urn:microsoft.com/office/officeart/2018/2/layout/IconVerticalSolidList"/>
    <dgm:cxn modelId="{91E56099-CC8B-4C58-B5E2-34C7EEB601D0}" type="presParOf" srcId="{BED66832-23C4-4A80-AB5B-248F0CF41EDD}" destId="{8D53B36E-F01C-4169-9FE8-9233A8EC1A48}" srcOrd="4" destOrd="0" presId="urn:microsoft.com/office/officeart/2018/2/layout/IconVerticalSolidList"/>
    <dgm:cxn modelId="{E89BE65F-ABF4-43E1-8545-A699C4C242D7}" type="presParOf" srcId="{8D53B36E-F01C-4169-9FE8-9233A8EC1A48}" destId="{159D37FB-AB3A-467F-891A-DD5B0ABDC46E}" srcOrd="0" destOrd="0" presId="urn:microsoft.com/office/officeart/2018/2/layout/IconVerticalSolidList"/>
    <dgm:cxn modelId="{A030CD12-2F35-431F-A267-B8FF346C4410}" type="presParOf" srcId="{8D53B36E-F01C-4169-9FE8-9233A8EC1A48}" destId="{CE3D813C-943E-4809-A52F-70B920B07692}" srcOrd="1" destOrd="0" presId="urn:microsoft.com/office/officeart/2018/2/layout/IconVerticalSolidList"/>
    <dgm:cxn modelId="{19772970-C9BA-416E-A9C3-71129A7903AE}" type="presParOf" srcId="{8D53B36E-F01C-4169-9FE8-9233A8EC1A48}" destId="{A8F36931-967A-4656-9FCC-FA1CA43A18A7}" srcOrd="2" destOrd="0" presId="urn:microsoft.com/office/officeart/2018/2/layout/IconVerticalSolidList"/>
    <dgm:cxn modelId="{FBE0D032-4DD3-4816-B160-C33852111C60}" type="presParOf" srcId="{8D53B36E-F01C-4169-9FE8-9233A8EC1A48}" destId="{664AECC4-2BBA-4AB6-A38A-301AEB19B23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0C817-F8F8-4603-929D-A3B94D02509C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860ED-68AD-485B-9F19-B8FA8ABC9907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A8BC6-0426-4F14-9B8B-617B842ADF6C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/>
            <a:t>Deliberate deceivers </a:t>
          </a:r>
          <a:r>
            <a:rPr lang="en-US" sz="2300" kern="1200" dirty="0"/>
            <a:t>knowingly traffic in lies to score partisan points, show support for their tribe, troll the opposition, exact revenge, or make a buck. </a:t>
          </a:r>
        </a:p>
      </dsp:txBody>
      <dsp:txXfrm>
        <a:off x="1493203" y="552"/>
        <a:ext cx="9479596" cy="1292816"/>
      </dsp:txXfrm>
    </dsp:sp>
    <dsp:sp modelId="{EE4DED3E-BA15-4898-A8FA-3DD4300FE2D9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2E7F0-D7A7-45E7-A41E-B394B3F3224A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0A857-18CD-4873-9C27-99E1010D8821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Self-deceivers</a:t>
          </a:r>
          <a:r>
            <a:rPr lang="en-US" sz="2300" b="0" kern="1200" dirty="0"/>
            <a:t> are motivated to hold false beliefs despite contrary evidence.</a:t>
          </a:r>
          <a:endParaRPr lang="en-US" sz="2300" kern="1200" dirty="0"/>
        </a:p>
      </dsp:txBody>
      <dsp:txXfrm>
        <a:off x="1493203" y="1616573"/>
        <a:ext cx="9479596" cy="1292816"/>
      </dsp:txXfrm>
    </dsp:sp>
    <dsp:sp modelId="{159D37FB-AB3A-467F-891A-DD5B0ABDC46E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D813C-943E-4809-A52F-70B920B07692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AECC4-2BBA-4AB6-A38A-301AEB19B23E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Bullshitters</a:t>
          </a:r>
          <a:r>
            <a:rPr lang="en-US" sz="2300" b="0" kern="1200" dirty="0"/>
            <a:t> don’t care whether what they say is true or false but intend to deceive their audience about their motives.</a:t>
          </a:r>
          <a:endParaRPr lang="en-US" sz="2300" kern="1200" dirty="0"/>
        </a:p>
      </dsp:txBody>
      <dsp:txXfrm>
        <a:off x="1493203" y="3232593"/>
        <a:ext cx="9479596" cy="129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BB66DD-09A6-F542-801D-75EFA4D8BD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B2054E-D110-7C48-8608-1A7787D2AB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31962A-C8A2-1247-B9FC-5314EF368702}" type="datetimeFigureOut">
              <a:rPr lang="en-US"/>
              <a:pPr>
                <a:defRPr/>
              </a:pPr>
              <a:t>4/24/2022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1A729A4-D564-1541-BAC0-1792674FEF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10A161A-752C-E246-86CF-2900ACA4F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84350-A36F-D646-95C3-EC4A7EA28D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62CEF-5D6A-2341-88A1-668C656EC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A50FD4-03DB-BC47-BB74-084E15DF1B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 descr="Oxford University Press logo">
            <a:extLst>
              <a:ext uri="{FF2B5EF4-FFF2-40B4-BE49-F238E27FC236}">
                <a16:creationId xmlns:a16="http://schemas.microsoft.com/office/drawing/2014/main" id="{8590439F-3AAE-4FE6-B28E-69B3789AD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6152"/>
            <a:ext cx="2505812" cy="8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7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053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12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76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4AFEAB-6CC2-4F6A-8644-10935AED3A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096" y="512748"/>
            <a:ext cx="11947020" cy="60760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5033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78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50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CD7AE-E6DE-4592-894F-F3E075B9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52107"/>
            <a:ext cx="10515600" cy="522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22291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7C76E5-9A26-F14D-8660-577C5A967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7000" dirty="0"/>
              <a:t>Bioethics: </a:t>
            </a:r>
            <a:r>
              <a:rPr lang="en-US" sz="4800" dirty="0"/>
              <a:t>Chapter 12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9753076-534C-BD49-A98D-2E3A39D474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575" y="1375984"/>
            <a:ext cx="11317816" cy="477838"/>
          </a:xfrm>
        </p:spPr>
        <p:txBody>
          <a:bodyPr rtlCol="0">
            <a:normAutofit/>
          </a:bodyPr>
          <a:lstStyle/>
          <a:p>
            <a:pPr algn="l">
              <a:spcAft>
                <a:spcPts val="0"/>
              </a:spcAft>
              <a:defRPr/>
            </a:pPr>
            <a:r>
              <a:rPr lang="en-US" sz="2400" dirty="0"/>
              <a:t>Lewis Vaughn </a:t>
            </a:r>
          </a:p>
        </p:txBody>
      </p:sp>
      <p:pic>
        <p:nvPicPr>
          <p:cNvPr id="6" name="Picture 5" descr="Cover of the book Bioethics, by Lewis Vaughn">
            <a:extLst>
              <a:ext uri="{FF2B5EF4-FFF2-40B4-BE49-F238E27FC236}">
                <a16:creationId xmlns:a16="http://schemas.microsoft.com/office/drawing/2014/main" id="{409E22EE-8D26-4B45-89A7-306C8021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353" y="1824415"/>
            <a:ext cx="3733800" cy="46065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:a16="http://schemas.microsoft.com/office/drawing/2014/main" id="{25ACA3BD-248C-EC4A-B84D-467EDBE41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Who Spreads False Information?</a:t>
            </a:r>
          </a:p>
        </p:txBody>
      </p:sp>
      <p:graphicFrame>
        <p:nvGraphicFramePr>
          <p:cNvPr id="17" name="Rectangle 5">
            <a:extLst>
              <a:ext uri="{FF2B5EF4-FFF2-40B4-BE49-F238E27FC236}">
                <a16:creationId xmlns:a16="http://schemas.microsoft.com/office/drawing/2014/main" id="{CF1ADC9E-52AA-1E4F-9AB3-F5514330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868136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782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7CA9621-9150-0E45-8975-BE71F50E7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/>
              <a:t>Read Critically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309931B-896C-234C-9613-8EFDD0DF6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pPr marL="457200" indent="-457200">
              <a:buFont typeface="+mj-lt"/>
              <a:buAutoNum type="arabicParenR"/>
              <a:tabLst>
                <a:tab pos="457200" algn="l"/>
              </a:tabLst>
            </a:pPr>
            <a:r>
              <a:rPr lang="en-US" dirty="0"/>
              <a:t>Accept claims that are supported independently by reliable authorities, evidence, or other claims that you know to be true.</a:t>
            </a:r>
          </a:p>
          <a:p>
            <a:pPr marL="457200" indent="-457200">
              <a:buFont typeface="+mj-lt"/>
              <a:buAutoNum type="arabicParenR"/>
              <a:tabLst>
                <a:tab pos="457200" algn="l"/>
              </a:tabLst>
            </a:pPr>
            <a:r>
              <a:rPr lang="en-US" dirty="0"/>
              <a:t>Accept claims that are adequately supported by the source itself through citations to other credible sources (experts, research, reports, etc.) or through references to supporting facts.</a:t>
            </a:r>
          </a:p>
          <a:p>
            <a:pPr marL="457200" indent="-457200">
              <a:buFont typeface="+mj-lt"/>
              <a:buAutoNum type="arabicParenR"/>
              <a:tabLst>
                <a:tab pos="457200" algn="l"/>
              </a:tabLst>
            </a:pPr>
            <a:r>
              <a:rPr lang="en-US" dirty="0"/>
              <a:t>Reject claims when there is good reason for believing them false. </a:t>
            </a:r>
          </a:p>
          <a:p>
            <a:pPr marL="457200" indent="-457200">
              <a:buFont typeface="+mj-lt"/>
              <a:buAutoNum type="arabicParenR"/>
              <a:tabLst>
                <a:tab pos="457200" algn="l"/>
              </a:tabLst>
            </a:pPr>
            <a:r>
              <a:rPr lang="en-US" dirty="0"/>
              <a:t>Suspend judgment on claims that you are unsure of, for it is unreasonable to accept a claim without good reasons, and the only cure for uncertainty about a source’s claims is further research and reflection.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964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0D284C20-2BFD-F842-A8B8-2546EBEE7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200" dirty="0"/>
              <a:t>Pandemic Ethics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34BC4BE3-049A-B74F-9E9D-748945371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457200" indent="-457200">
              <a:spcAft>
                <a:spcPct val="45000"/>
              </a:spcAft>
              <a:buClr>
                <a:schemeClr val="accent2"/>
              </a:buClr>
            </a:pPr>
            <a:r>
              <a:rPr lang="en-US" altLang="en-US" dirty="0"/>
              <a:t>Epidemic—a disease that occurs in larger numbers than expected in a particular population and geographic area</a:t>
            </a:r>
            <a:endParaRPr lang="en-US" altLang="en-US" b="0" dirty="0"/>
          </a:p>
          <a:p>
            <a:pPr marL="457200" indent="-457200">
              <a:spcAft>
                <a:spcPct val="45000"/>
              </a:spcAft>
              <a:buClr>
                <a:schemeClr val="accent2"/>
              </a:buClr>
            </a:pPr>
            <a:r>
              <a:rPr lang="en-US" altLang="en-US" dirty="0"/>
              <a:t>Pandemic—an epidemic that goes worldwide</a:t>
            </a:r>
            <a:endParaRPr lang="en-US" altLang="en-US"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2E4ECEB-9F33-0341-B35B-AF2DDB155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200" dirty="0"/>
              <a:t>COVID-19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62F99EB-5ED5-534B-BF20-4437A3DAD5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 anchor="t">
            <a:normAutofit/>
          </a:bodyPr>
          <a:lstStyle/>
          <a:p>
            <a:pPr marL="457200" indent="-457200">
              <a:spcAft>
                <a:spcPct val="30000"/>
              </a:spcAft>
              <a:buClr>
                <a:schemeClr val="accent2"/>
              </a:buClr>
              <a:defRPr/>
            </a:pPr>
            <a:r>
              <a:rPr lang="en-US" altLang="en-US" dirty="0"/>
              <a:t>Coronaviruses—cause respiratory illness in humans, (SARS, MERS, the common cold, and COVID-19) </a:t>
            </a:r>
          </a:p>
          <a:p>
            <a:pPr marL="457200" indent="-457200">
              <a:spcAft>
                <a:spcPct val="30000"/>
              </a:spcAft>
              <a:buClr>
                <a:schemeClr val="accent2"/>
              </a:buClr>
              <a:defRPr/>
            </a:pPr>
            <a:r>
              <a:rPr lang="en-US" altLang="en-US" dirty="0"/>
              <a:t>COVID-19 (SARS-CoV-2)—causes mild symptoms in most people but severe illness and death in others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56A3092-372E-6B47-87B6-FEA5A38A9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>
              <a:defRPr/>
            </a:pPr>
            <a:r>
              <a:rPr lang="en-US" sz="3500" dirty="0"/>
              <a:t>Allocating Scarce Resources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D7E28F6-D040-C64A-BBD3-9D9D8C1E4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 anchor="ctr">
            <a:normAutofit/>
          </a:bodyPr>
          <a:lstStyle/>
          <a:p>
            <a:pPr marL="457200" indent="-457200">
              <a:spcAft>
                <a:spcPct val="25000"/>
              </a:spcAft>
              <a:buClr>
                <a:schemeClr val="accent2"/>
              </a:buClr>
            </a:pPr>
            <a:r>
              <a:rPr lang="en-US" altLang="en-US" dirty="0"/>
              <a:t>Ezekiel J. Emanuel et al. identify four fundamental values that should govern resource allocation: </a:t>
            </a:r>
          </a:p>
          <a:p>
            <a:pPr marL="795338" lvl="1" indent="-457200">
              <a:spcAft>
                <a:spcPct val="25000"/>
              </a:spcAft>
              <a:buClr>
                <a:schemeClr val="accent2"/>
              </a:buClr>
            </a:pPr>
            <a:r>
              <a:rPr lang="en-US" altLang="en-US" dirty="0"/>
              <a:t>Maximizing the benefits </a:t>
            </a:r>
          </a:p>
          <a:p>
            <a:pPr marL="795338" lvl="1" indent="-457200">
              <a:spcAft>
                <a:spcPct val="25000"/>
              </a:spcAft>
              <a:buClr>
                <a:schemeClr val="accent2"/>
              </a:buClr>
            </a:pPr>
            <a:r>
              <a:rPr lang="en-US" altLang="en-US" dirty="0"/>
              <a:t>Treating people equally</a:t>
            </a:r>
          </a:p>
          <a:p>
            <a:pPr marL="795338" lvl="1" indent="-457200">
              <a:spcAft>
                <a:spcPct val="25000"/>
              </a:spcAft>
              <a:buClr>
                <a:schemeClr val="accent2"/>
              </a:buClr>
            </a:pPr>
            <a:r>
              <a:rPr lang="en-US" altLang="en-US" dirty="0"/>
              <a:t>Promoting and rewarding instrumental value</a:t>
            </a:r>
          </a:p>
          <a:p>
            <a:pPr marL="795338" lvl="1" indent="-457200">
              <a:spcAft>
                <a:spcPct val="25000"/>
              </a:spcAft>
              <a:buClr>
                <a:schemeClr val="accent2"/>
              </a:buClr>
            </a:pPr>
            <a:r>
              <a:rPr lang="en-US" altLang="en-US" dirty="0"/>
              <a:t>Giving priority to the worst off</a:t>
            </a:r>
          </a:p>
        </p:txBody>
      </p:sp>
    </p:spTree>
    <p:extLst>
      <p:ext uri="{BB962C8B-B14F-4D97-AF65-F5344CB8AC3E}">
        <p14:creationId xmlns:p14="http://schemas.microsoft.com/office/powerpoint/2010/main" val="245530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56A3092-372E-6B47-87B6-FEA5A38A9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>
              <a:defRPr/>
            </a:pPr>
            <a:r>
              <a:rPr lang="en-US" sz="3500" dirty="0"/>
              <a:t>Allocating Scarce Resources	</a:t>
            </a:r>
            <a:r>
              <a:rPr lang="en-US" sz="1200" dirty="0"/>
              <a:t>2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D7E28F6-D040-C64A-BBD3-9D9D8C1E4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marL="457200" indent="-457200">
              <a:spcAft>
                <a:spcPct val="25000"/>
              </a:spcAft>
              <a:buClr>
                <a:schemeClr val="accent2"/>
              </a:buClr>
            </a:pPr>
            <a:r>
              <a:rPr lang="en-US" altLang="en-US" dirty="0"/>
              <a:t>Ethicists generally agree that some criteria </a:t>
            </a:r>
            <a:r>
              <a:rPr lang="en-US" altLang="en-US" i="1" dirty="0"/>
              <a:t>should not</a:t>
            </a:r>
            <a:r>
              <a:rPr lang="en-US" altLang="en-US" dirty="0"/>
              <a:t> be used to decide who has access to a limited or scarce resource</a:t>
            </a:r>
          </a:p>
          <a:p>
            <a:pPr marL="973138" lvl="4" indent="-457200">
              <a:spcAft>
                <a:spcPct val="25000"/>
              </a:spcAft>
            </a:pPr>
            <a:r>
              <a:rPr lang="en-US" altLang="en-US" sz="2800" dirty="0"/>
              <a:t>Wealth</a:t>
            </a:r>
          </a:p>
          <a:p>
            <a:pPr marL="973138" lvl="4" indent="-457200">
              <a:spcAft>
                <a:spcPct val="25000"/>
              </a:spcAft>
            </a:pPr>
            <a:r>
              <a:rPr lang="en-US" altLang="en-US" sz="2800" dirty="0"/>
              <a:t>Fame</a:t>
            </a:r>
          </a:p>
          <a:p>
            <a:pPr marL="973138" lvl="4" indent="-457200">
              <a:spcAft>
                <a:spcPct val="25000"/>
              </a:spcAft>
            </a:pPr>
            <a:r>
              <a:rPr lang="en-US" altLang="en-US" sz="2800" dirty="0"/>
              <a:t>Political power</a:t>
            </a:r>
          </a:p>
          <a:p>
            <a:pPr marL="973138" lvl="4" indent="-457200">
              <a:spcAft>
                <a:spcPct val="25000"/>
              </a:spcAft>
            </a:pPr>
            <a:r>
              <a:rPr lang="en-US" altLang="en-US" sz="2800" dirty="0"/>
              <a:t>First-come, first-served </a:t>
            </a:r>
          </a:p>
          <a:p>
            <a:pPr marL="973138" lvl="4" indent="-457200">
              <a:spcAft>
                <a:spcPct val="25000"/>
              </a:spcAft>
            </a:pPr>
            <a:r>
              <a:rPr lang="en-US" altLang="en-US" sz="2800" dirty="0"/>
              <a:t>Moral worth </a:t>
            </a:r>
          </a:p>
          <a:p>
            <a:pPr marL="973138" lvl="4" indent="-457200">
              <a:spcAft>
                <a:spcPct val="25000"/>
              </a:spcAft>
            </a:pPr>
            <a:r>
              <a:rPr lang="en-US" altLang="en-US" sz="2800" dirty="0"/>
              <a:t>Social utility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56A3092-372E-6B47-87B6-FEA5A38A9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>
              <a:defRPr/>
            </a:pPr>
            <a:r>
              <a:rPr lang="en-US" sz="3500" dirty="0"/>
              <a:t>Allocating Scarce Resources	</a:t>
            </a:r>
            <a:r>
              <a:rPr lang="en-US" sz="1200" dirty="0"/>
              <a:t>3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D7E28F6-D040-C64A-BBD3-9D9D8C1E4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10972800" cy="4525963"/>
          </a:xfrm>
        </p:spPr>
        <p:txBody>
          <a:bodyPr anchor="ctr">
            <a:normAutofit lnSpcReduction="10000"/>
          </a:bodyPr>
          <a:lstStyle/>
          <a:p>
            <a:pPr marL="457200" indent="-457200">
              <a:spcAft>
                <a:spcPct val="25000"/>
              </a:spcAft>
              <a:buClr>
                <a:schemeClr val="accent2"/>
              </a:buClr>
            </a:pPr>
            <a:r>
              <a:rPr lang="en-US" altLang="en-US" dirty="0"/>
              <a:t>Disability scholars worry that in allocating pandemic resources, unreasonable assumptions might bias decisions, including:</a:t>
            </a:r>
          </a:p>
          <a:p>
            <a:pPr marL="973138" lvl="4" indent="-457200">
              <a:spcAft>
                <a:spcPct val="25000"/>
              </a:spcAft>
            </a:pPr>
            <a:r>
              <a:rPr lang="en-US" altLang="en-US" sz="2800" dirty="0"/>
              <a:t>Health status</a:t>
            </a:r>
            <a:r>
              <a:rPr lang="en-US" sz="2800" dirty="0"/>
              <a:t>—</a:t>
            </a:r>
            <a:r>
              <a:rPr lang="en-US" altLang="en-US" sz="2800" dirty="0"/>
              <a:t>disability does not always indicate compromised health.</a:t>
            </a:r>
          </a:p>
          <a:p>
            <a:pPr marL="973138" lvl="4" indent="-457200">
              <a:spcAft>
                <a:spcPct val="25000"/>
              </a:spcAft>
            </a:pPr>
            <a:r>
              <a:rPr lang="en-US" altLang="en-US" sz="2800" dirty="0"/>
              <a:t>Quality of life</a:t>
            </a:r>
            <a:r>
              <a:rPr lang="en-US" sz="2800" dirty="0"/>
              <a:t>—</a:t>
            </a:r>
            <a:r>
              <a:rPr lang="en-US" altLang="en-US" sz="2800" dirty="0"/>
              <a:t>disabled people do not necessarily have lower quality of life. </a:t>
            </a:r>
          </a:p>
          <a:p>
            <a:pPr marL="973138" lvl="4" indent="-457200">
              <a:spcAft>
                <a:spcPct val="25000"/>
              </a:spcAft>
            </a:pPr>
            <a:r>
              <a:rPr lang="en-US" altLang="en-US" sz="2800" dirty="0"/>
              <a:t>“Social utility”</a:t>
            </a:r>
            <a:r>
              <a:rPr lang="en-US" sz="2800" dirty="0"/>
              <a:t>—</a:t>
            </a:r>
            <a:r>
              <a:rPr lang="en-US" altLang="en-US" sz="2800" dirty="0"/>
              <a:t>disabled people are no less valuable members of society.</a:t>
            </a:r>
          </a:p>
        </p:txBody>
      </p:sp>
    </p:spTree>
    <p:extLst>
      <p:ext uri="{BB962C8B-B14F-4D97-AF65-F5344CB8AC3E}">
        <p14:creationId xmlns:p14="http://schemas.microsoft.com/office/powerpoint/2010/main" val="73934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54F5BC0-BF85-9A4E-ACD2-7C11754DC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>
              <a:defRPr/>
            </a:pPr>
            <a:r>
              <a:rPr lang="en-US" sz="3500" dirty="0"/>
              <a:t>Personal Choice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8B13EAD-F955-B84C-856B-A5A7BB2A15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10972800" cy="2438399"/>
          </a:xfrm>
        </p:spPr>
        <p:txBody>
          <a:bodyPr rtlCol="0" anchor="ctr">
            <a:normAutofit/>
          </a:bodyPr>
          <a:lstStyle/>
          <a:p>
            <a:pPr marL="457200" lvl="1" indent="-457200"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Quarantine—people who have been exposed are separated from others.</a:t>
            </a:r>
          </a:p>
          <a:p>
            <a:pPr marL="457200" lvl="1" indent="-457200"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Self-isolation—people who are sick or have symptoms are asked to stay home and go out only in an emergency.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54F5BC0-BF85-9A4E-ACD2-7C11754DC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>
              <a:defRPr/>
            </a:pPr>
            <a:r>
              <a:rPr lang="en-US" sz="3500" dirty="0"/>
              <a:t>Personal Choice	</a:t>
            </a:r>
            <a:r>
              <a:rPr lang="en-US" sz="1200" dirty="0"/>
              <a:t>2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8B13EAD-F955-B84C-856B-A5A7BB2A15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 anchor="ctr">
            <a:normAutofit/>
          </a:bodyPr>
          <a:lstStyle/>
          <a:p>
            <a:pPr marL="457200" lvl="1" indent="-457200"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Libertarians—what matters most is individual freedom and a person’s right to direct their own life for themselves.</a:t>
            </a:r>
          </a:p>
          <a:p>
            <a:pPr marL="457200" lvl="1" indent="-457200"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Communitarians—what matters most is not individual liberty but the common good, what’s best for the community as a whole.</a:t>
            </a:r>
          </a:p>
        </p:txBody>
      </p:sp>
    </p:spTree>
    <p:extLst>
      <p:ext uri="{BB962C8B-B14F-4D97-AF65-F5344CB8AC3E}">
        <p14:creationId xmlns:p14="http://schemas.microsoft.com/office/powerpoint/2010/main" val="381638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id="{E1D41C4F-3FA0-554A-9396-94B98D961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COVID-19 Falsehoods</a:t>
            </a:r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1F76792C-2A95-8441-8B15-EF2DBB0F5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Clr>
                <a:schemeClr val="accent2"/>
              </a:buClr>
              <a:buNone/>
            </a:pPr>
            <a:r>
              <a:rPr lang="en-US" altLang="en-US" b="1" dirty="0"/>
              <a:t>Misinformation</a:t>
            </a:r>
            <a:r>
              <a:rPr lang="en-US" altLang="en-US" dirty="0"/>
              <a:t> is a </a:t>
            </a:r>
            <a:r>
              <a:rPr lang="en-US" altLang="en-US" i="1" dirty="0"/>
              <a:t>falsehood</a:t>
            </a:r>
            <a:r>
              <a:rPr lang="en-US" altLang="en-US" dirty="0"/>
              <a:t>, a statement that is factually incorrect. </a:t>
            </a:r>
          </a:p>
          <a:p>
            <a:pPr marL="0" indent="0">
              <a:lnSpc>
                <a:spcPct val="110000"/>
              </a:lnSpc>
              <a:buClr>
                <a:schemeClr val="accent2"/>
              </a:buClr>
              <a:buNone/>
            </a:pPr>
            <a:r>
              <a:rPr lang="en-US" altLang="en-US" b="1" dirty="0"/>
              <a:t>Disinformation</a:t>
            </a:r>
            <a:r>
              <a:rPr lang="en-US" altLang="en-US" dirty="0"/>
              <a:t> is a </a:t>
            </a:r>
            <a:r>
              <a:rPr lang="en-US" altLang="en-US" i="1" dirty="0"/>
              <a:t>deliberate falsehoo</a:t>
            </a:r>
            <a:r>
              <a:rPr lang="en-US" altLang="en-US" dirty="0"/>
              <a:t>d, a statement that is factually incorrect on purpose (a lie).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67DF5F2-1AB9-42BA-90E0-222473766BCC}" vid="{C0E7AF8A-9501-48DB-85A4-A1DAEC82C323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67DF5F2-1AB9-42BA-90E0-222473766BCC}" vid="{9E5878E6-1091-4940-BECF-23C4965B2D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OUP US HE Widescreen Template 3.1 (TH)</Template>
  <TotalTime>3177</TotalTime>
  <Words>494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Text Content Templates</vt:lpstr>
      <vt:lpstr>Figure-Only Templates</vt:lpstr>
      <vt:lpstr>Bioethics: Chapter 12</vt:lpstr>
      <vt:lpstr>Pandemic Ethics</vt:lpstr>
      <vt:lpstr>COVID-19</vt:lpstr>
      <vt:lpstr>Allocating Scarce Resources</vt:lpstr>
      <vt:lpstr>Allocating Scarce Resources 2</vt:lpstr>
      <vt:lpstr>Allocating Scarce Resources 3</vt:lpstr>
      <vt:lpstr>Personal Choice</vt:lpstr>
      <vt:lpstr>Personal Choice 2</vt:lpstr>
      <vt:lpstr>COVID-19 Falsehoods</vt:lpstr>
      <vt:lpstr>Who Spreads False Information?</vt:lpstr>
      <vt:lpstr>Read Critically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Bioethics: Chapter 3</dc:title>
  <dc:creator>Katherine Ward</dc:creator>
  <cp:lastModifiedBy>Lacey, Peter</cp:lastModifiedBy>
  <cp:revision>22</cp:revision>
  <dcterms:created xsi:type="dcterms:W3CDTF">2022-01-03T04:45:09Z</dcterms:created>
  <dcterms:modified xsi:type="dcterms:W3CDTF">2022-04-24T19:10:28Z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5cb09a-2992-49d6-8ac9-5f63e7b1ad2f_Enabled">
    <vt:lpwstr>true</vt:lpwstr>
  </property>
  <property fmtid="{D5CDD505-2E9C-101B-9397-08002B2CF9AE}" pid="3" name="MSIP_Label_be5cb09a-2992-49d6-8ac9-5f63e7b1ad2f_SetDate">
    <vt:lpwstr>2022-04-22T20:49:36Z</vt:lpwstr>
  </property>
  <property fmtid="{D5CDD505-2E9C-101B-9397-08002B2CF9AE}" pid="4" name="MSIP_Label_be5cb09a-2992-49d6-8ac9-5f63e7b1ad2f_Method">
    <vt:lpwstr>Standard</vt:lpwstr>
  </property>
  <property fmtid="{D5CDD505-2E9C-101B-9397-08002B2CF9AE}" pid="5" name="MSIP_Label_be5cb09a-2992-49d6-8ac9-5f63e7b1ad2f_Name">
    <vt:lpwstr>Controlled</vt:lpwstr>
  </property>
  <property fmtid="{D5CDD505-2E9C-101B-9397-08002B2CF9AE}" pid="6" name="MSIP_Label_be5cb09a-2992-49d6-8ac9-5f63e7b1ad2f_SiteId">
    <vt:lpwstr>91761b62-4c45-43f5-9f0e-be8ad9b551ff</vt:lpwstr>
  </property>
  <property fmtid="{D5CDD505-2E9C-101B-9397-08002B2CF9AE}" pid="7" name="MSIP_Label_be5cb09a-2992-49d6-8ac9-5f63e7b1ad2f_ActionId">
    <vt:lpwstr>7c6f1b6e-531b-4b6d-b43e-3d6c09fc8e58</vt:lpwstr>
  </property>
  <property fmtid="{D5CDD505-2E9C-101B-9397-08002B2CF9AE}" pid="8" name="MSIP_Label_be5cb09a-2992-49d6-8ac9-5f63e7b1ad2f_ContentBits">
    <vt:lpwstr>0</vt:lpwstr>
  </property>
</Properties>
</file>