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5" r:id="rId4"/>
  </p:sldMasterIdLst>
  <p:notesMasterIdLst>
    <p:notesMasterId r:id="rId153"/>
  </p:notesMasterIdLst>
  <p:handoutMasterIdLst>
    <p:handoutMasterId r:id="rId154"/>
  </p:handoutMasterIdLst>
  <p:sldIdLst>
    <p:sldId id="257" r:id="rId5"/>
    <p:sldId id="267" r:id="rId6"/>
    <p:sldId id="278" r:id="rId7"/>
    <p:sldId id="282" r:id="rId8"/>
    <p:sldId id="283" r:id="rId9"/>
    <p:sldId id="258" r:id="rId10"/>
    <p:sldId id="259" r:id="rId11"/>
    <p:sldId id="260" r:id="rId12"/>
    <p:sldId id="261" r:id="rId13"/>
    <p:sldId id="262" r:id="rId14"/>
    <p:sldId id="263" r:id="rId15"/>
    <p:sldId id="264" r:id="rId16"/>
    <p:sldId id="265" r:id="rId17"/>
    <p:sldId id="266" r:id="rId18"/>
    <p:sldId id="268" r:id="rId19"/>
    <p:sldId id="269" r:id="rId20"/>
    <p:sldId id="270" r:id="rId21"/>
    <p:sldId id="271" r:id="rId22"/>
    <p:sldId id="272" r:id="rId23"/>
    <p:sldId id="273" r:id="rId24"/>
    <p:sldId id="274" r:id="rId25"/>
    <p:sldId id="275" r:id="rId26"/>
    <p:sldId id="276" r:id="rId27"/>
    <p:sldId id="277" r:id="rId28"/>
    <p:sldId id="279" r:id="rId29"/>
    <p:sldId id="280" r:id="rId30"/>
    <p:sldId id="281" r:id="rId31"/>
    <p:sldId id="284" r:id="rId32"/>
    <p:sldId id="403" r:id="rId33"/>
    <p:sldId id="404" r:id="rId34"/>
    <p:sldId id="285" r:id="rId35"/>
    <p:sldId id="287" r:id="rId36"/>
    <p:sldId id="286" r:id="rId37"/>
    <p:sldId id="288" r:id="rId38"/>
    <p:sldId id="289" r:id="rId39"/>
    <p:sldId id="290" r:id="rId40"/>
    <p:sldId id="291" r:id="rId41"/>
    <p:sldId id="301" r:id="rId42"/>
    <p:sldId id="306" r:id="rId43"/>
    <p:sldId id="292" r:id="rId44"/>
    <p:sldId id="293" r:id="rId45"/>
    <p:sldId id="294" r:id="rId46"/>
    <p:sldId id="295" r:id="rId47"/>
    <p:sldId id="296" r:id="rId48"/>
    <p:sldId id="297" r:id="rId49"/>
    <p:sldId id="298" r:id="rId50"/>
    <p:sldId id="299" r:id="rId51"/>
    <p:sldId id="300" r:id="rId52"/>
    <p:sldId id="302" r:id="rId53"/>
    <p:sldId id="303" r:id="rId54"/>
    <p:sldId id="304" r:id="rId55"/>
    <p:sldId id="305"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 id="334" r:id="rId84"/>
    <p:sldId id="335" r:id="rId85"/>
    <p:sldId id="337" r:id="rId86"/>
    <p:sldId id="336" r:id="rId87"/>
    <p:sldId id="338" r:id="rId88"/>
    <p:sldId id="339" r:id="rId89"/>
    <p:sldId id="340" r:id="rId90"/>
    <p:sldId id="341" r:id="rId91"/>
    <p:sldId id="342" r:id="rId92"/>
    <p:sldId id="343" r:id="rId93"/>
    <p:sldId id="344" r:id="rId94"/>
    <p:sldId id="345" r:id="rId95"/>
    <p:sldId id="346" r:id="rId96"/>
    <p:sldId id="347" r:id="rId97"/>
    <p:sldId id="348" r:id="rId98"/>
    <p:sldId id="349" r:id="rId99"/>
    <p:sldId id="350" r:id="rId100"/>
    <p:sldId id="351" r:id="rId101"/>
    <p:sldId id="352" r:id="rId102"/>
    <p:sldId id="353" r:id="rId103"/>
    <p:sldId id="354" r:id="rId104"/>
    <p:sldId id="355" r:id="rId105"/>
    <p:sldId id="356" r:id="rId106"/>
    <p:sldId id="357" r:id="rId107"/>
    <p:sldId id="358" r:id="rId108"/>
    <p:sldId id="359" r:id="rId109"/>
    <p:sldId id="360" r:id="rId110"/>
    <p:sldId id="361" r:id="rId111"/>
    <p:sldId id="362" r:id="rId112"/>
    <p:sldId id="363" r:id="rId113"/>
    <p:sldId id="364" r:id="rId114"/>
    <p:sldId id="365" r:id="rId115"/>
    <p:sldId id="366" r:id="rId116"/>
    <p:sldId id="367" r:id="rId117"/>
    <p:sldId id="368" r:id="rId118"/>
    <p:sldId id="369" r:id="rId119"/>
    <p:sldId id="370" r:id="rId120"/>
    <p:sldId id="371" r:id="rId121"/>
    <p:sldId id="372" r:id="rId122"/>
    <p:sldId id="373" r:id="rId123"/>
    <p:sldId id="374" r:id="rId124"/>
    <p:sldId id="375" r:id="rId125"/>
    <p:sldId id="376" r:id="rId126"/>
    <p:sldId id="377" r:id="rId127"/>
    <p:sldId id="387" r:id="rId128"/>
    <p:sldId id="392" r:id="rId129"/>
    <p:sldId id="378" r:id="rId130"/>
    <p:sldId id="379" r:id="rId131"/>
    <p:sldId id="380" r:id="rId132"/>
    <p:sldId id="381" r:id="rId133"/>
    <p:sldId id="382" r:id="rId134"/>
    <p:sldId id="383" r:id="rId135"/>
    <p:sldId id="384" r:id="rId136"/>
    <p:sldId id="385" r:id="rId137"/>
    <p:sldId id="386" r:id="rId138"/>
    <p:sldId id="388" r:id="rId139"/>
    <p:sldId id="389" r:id="rId140"/>
    <p:sldId id="390" r:id="rId141"/>
    <p:sldId id="391" r:id="rId142"/>
    <p:sldId id="393" r:id="rId143"/>
    <p:sldId id="394" r:id="rId144"/>
    <p:sldId id="395" r:id="rId145"/>
    <p:sldId id="396" r:id="rId146"/>
    <p:sldId id="397" r:id="rId147"/>
    <p:sldId id="398" r:id="rId148"/>
    <p:sldId id="399" r:id="rId149"/>
    <p:sldId id="400" r:id="rId150"/>
    <p:sldId id="401" r:id="rId151"/>
    <p:sldId id="402" r:id="rId15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1A47"/>
    <a:srgbClr val="503868"/>
    <a:srgbClr val="014478"/>
    <a:srgbClr val="001B47"/>
    <a:srgbClr val="1F497D"/>
    <a:srgbClr val="002147"/>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618" autoAdjust="0"/>
    <p:restoredTop sz="82130" autoAdjust="0"/>
  </p:normalViewPr>
  <p:slideViewPr>
    <p:cSldViewPr snapToGrid="0" snapToObjects="1">
      <p:cViewPr varScale="1">
        <p:scale>
          <a:sx n="143" d="100"/>
          <a:sy n="143" d="100"/>
        </p:scale>
        <p:origin x="216" y="57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52" d="100"/>
        <a:sy n="52" d="100"/>
      </p:scale>
      <p:origin x="0" y="18256"/>
    </p:cViewPr>
  </p:sorterViewPr>
  <p:notesViewPr>
    <p:cSldViewPr snapToGrid="0" snapToObjects="1">
      <p:cViewPr varScale="1">
        <p:scale>
          <a:sx n="85" d="100"/>
          <a:sy n="85" d="100"/>
        </p:scale>
        <p:origin x="3132" y="72"/>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0" Type="http://schemas.openxmlformats.org/officeDocument/2006/relationships/slide" Target="slides/slide76.xml"/><Relationship Id="rId85" Type="http://schemas.openxmlformats.org/officeDocument/2006/relationships/slide" Target="slides/slide81.xml"/><Relationship Id="rId150" Type="http://schemas.openxmlformats.org/officeDocument/2006/relationships/slide" Target="slides/slide146.xml"/><Relationship Id="rId155" Type="http://schemas.openxmlformats.org/officeDocument/2006/relationships/presProps" Target="presProps.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slide" Target="slides/slide136.xml"/><Relationship Id="rId145" Type="http://schemas.openxmlformats.org/officeDocument/2006/relationships/slide" Target="slides/slide141.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openxmlformats.org/officeDocument/2006/relationships/slide" Target="slides/slide147.xml"/><Relationship Id="rId156" Type="http://schemas.openxmlformats.org/officeDocument/2006/relationships/viewProps" Target="viewProps.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theme" Target="theme/theme1.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notesMaster" Target="notesMasters/notesMaster1.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handoutMaster" Target="handoutMasters/handoutMaster1.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8685613-ADFF-4141-B66C-A45235623B50}" type="datetimeFigureOut">
              <a:rPr lang="en-US" smtClean="0"/>
              <a:t>3/29/22</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F92E8A8-05A8-499B-9FC4-E546163481AE}" type="slidenum">
              <a:rPr lang="en-US" smtClean="0"/>
              <a:t>‹#›</a:t>
            </a:fld>
            <a:endParaRPr lang="en-US"/>
          </a:p>
        </p:txBody>
      </p:sp>
    </p:spTree>
    <p:extLst>
      <p:ext uri="{BB962C8B-B14F-4D97-AF65-F5344CB8AC3E}">
        <p14:creationId xmlns:p14="http://schemas.microsoft.com/office/powerpoint/2010/main" val="10491195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B1F5199-F7F4-4FB2-A2CD-22A2CFC87608}" type="datetimeFigureOut">
              <a:rPr lang="en-US" smtClean="0"/>
              <a:t>3/29/22</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56C0744-2FEF-4441-821D-70180A370937}" type="slidenum">
              <a:rPr lang="en-US" smtClean="0"/>
              <a:t>‹#›</a:t>
            </a:fld>
            <a:endParaRPr lang="en-US"/>
          </a:p>
        </p:txBody>
      </p:sp>
    </p:spTree>
    <p:extLst>
      <p:ext uri="{BB962C8B-B14F-4D97-AF65-F5344CB8AC3E}">
        <p14:creationId xmlns:p14="http://schemas.microsoft.com/office/powerpoint/2010/main" val="12717030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Chapter 21 Opener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Photo by Simon Richards, courtesy of J. </a:t>
            </a:r>
            <a:r>
              <a:rPr lang="en-US" sz="1200" kern="1200" dirty="0" err="1">
                <a:solidFill>
                  <a:schemeClr val="tx1"/>
                </a:solidFill>
                <a:effectLst/>
                <a:latin typeface="+mn-lt"/>
                <a:ea typeface="+mn-ea"/>
                <a:cs typeface="+mn-cs"/>
              </a:rPr>
              <a:t>Yager</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a:t>
            </a:fld>
            <a:endParaRPr lang="en-US"/>
          </a:p>
        </p:txBody>
      </p:sp>
    </p:spTree>
    <p:extLst>
      <p:ext uri="{BB962C8B-B14F-4D97-AF65-F5344CB8AC3E}">
        <p14:creationId xmlns:p14="http://schemas.microsoft.com/office/powerpoint/2010/main" val="38379298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21.1  Diversity among the Crustacea. </a:t>
            </a:r>
            <a:br>
              <a:rPr lang="en-US" sz="1200" b="1"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(A–D) Classes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Branchiopoda</a:t>
            </a:r>
            <a:r>
              <a:rPr lang="en-US" sz="1200" kern="1200" dirty="0">
                <a:solidFill>
                  <a:schemeClr val="tx1"/>
                </a:solidFill>
                <a:effectLst/>
                <a:latin typeface="+mn-lt"/>
                <a:ea typeface="+mn-ea"/>
                <a:cs typeface="+mn-cs"/>
              </a:rPr>
              <a:t>. (A) </a:t>
            </a:r>
            <a:r>
              <a:rPr lang="en-US" sz="1200" i="1" kern="1200" dirty="0" err="1">
                <a:solidFill>
                  <a:schemeClr val="tx1"/>
                </a:solidFill>
                <a:effectLst/>
                <a:latin typeface="+mn-lt"/>
                <a:ea typeface="+mn-ea"/>
                <a:cs typeface="+mn-cs"/>
              </a:rPr>
              <a:t>Morlockia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ondinae</a:t>
            </a:r>
            <a:r>
              <a:rPr lang="en-US" sz="1200" kern="1200" dirty="0">
                <a:solidFill>
                  <a:schemeClr val="tx1"/>
                </a:solidFill>
                <a:effectLst/>
                <a:latin typeface="+mn-lt"/>
                <a:ea typeface="+mn-ea"/>
                <a:cs typeface="+mn-cs"/>
              </a:rPr>
              <a:t>; note the remarkably </a:t>
            </a:r>
            <a:r>
              <a:rPr lang="en-US" sz="1200" kern="1200" dirty="0" err="1">
                <a:solidFill>
                  <a:schemeClr val="tx1"/>
                </a:solidFill>
                <a:effectLst/>
                <a:latin typeface="+mn-lt"/>
                <a:ea typeface="+mn-ea"/>
                <a:cs typeface="+mn-cs"/>
              </a:rPr>
              <a:t>homonomous</a:t>
            </a:r>
            <a:r>
              <a:rPr lang="en-US" sz="1200" kern="1200" dirty="0">
                <a:solidFill>
                  <a:schemeClr val="tx1"/>
                </a:solidFill>
                <a:effectLst/>
                <a:latin typeface="+mn-lt"/>
                <a:ea typeface="+mn-ea"/>
                <a:cs typeface="+mn-cs"/>
              </a:rPr>
              <a:t> segmentation of this swimming crustacean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Lightiella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monniotae</a:t>
            </a:r>
            <a:r>
              <a:rPr lang="en-US" sz="1200" kern="1200" dirty="0">
                <a:solidFill>
                  <a:schemeClr val="tx1"/>
                </a:solidFill>
                <a:effectLst/>
                <a:latin typeface="+mn-lt"/>
                <a:ea typeface="+mn-ea"/>
                <a:cs typeface="+mn-cs"/>
              </a:rPr>
              <a:t>, from New Caledonia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(C) A tadpole shrimp (</a:t>
            </a:r>
            <a:r>
              <a:rPr lang="en-US" sz="1200" kern="1200" dirty="0" err="1">
                <a:solidFill>
                  <a:schemeClr val="tx1"/>
                </a:solidFill>
                <a:effectLst/>
                <a:latin typeface="+mn-lt"/>
                <a:ea typeface="+mn-ea"/>
                <a:cs typeface="+mn-cs"/>
              </a:rPr>
              <a:t>Notostraca</a:t>
            </a:r>
            <a:r>
              <a:rPr lang="en-US" sz="1200" kern="1200" dirty="0">
                <a:solidFill>
                  <a:schemeClr val="tx1"/>
                </a:solidFill>
                <a:effectLst/>
                <a:latin typeface="+mn-lt"/>
                <a:ea typeface="+mn-ea"/>
                <a:cs typeface="+mn-cs"/>
              </a:rPr>
              <a:t>) from an ephemeral pool. (D) A clam shrimp (</a:t>
            </a:r>
            <a:r>
              <a:rPr lang="en-US" sz="1200" kern="1200" dirty="0" err="1">
                <a:solidFill>
                  <a:schemeClr val="tx1"/>
                </a:solidFill>
                <a:effectLst/>
                <a:latin typeface="+mn-lt"/>
                <a:ea typeface="+mn-ea"/>
                <a:cs typeface="+mn-cs"/>
              </a:rPr>
              <a:t>Diplostraca</a:t>
            </a:r>
            <a:r>
              <a:rPr lang="en-US" sz="1200" kern="1200" dirty="0">
                <a:solidFill>
                  <a:schemeClr val="tx1"/>
                </a:solidFill>
                <a:effectLst/>
                <a:latin typeface="+mn-lt"/>
                <a:ea typeface="+mn-ea"/>
                <a:cs typeface="+mn-cs"/>
              </a:rPr>
              <a:t>), carrying eggs. (E–Q) Class Malacostraca. (E) A fiddler crab, </a:t>
            </a:r>
            <a:r>
              <a:rPr lang="en-US" sz="1200" i="1" kern="1200" dirty="0" err="1">
                <a:solidFill>
                  <a:schemeClr val="tx1"/>
                </a:solidFill>
                <a:effectLst/>
                <a:latin typeface="+mn-lt"/>
                <a:ea typeface="+mn-ea"/>
                <a:cs typeface="+mn-cs"/>
              </a:rPr>
              <a:t>Uca</a:t>
            </a:r>
            <a:r>
              <a:rPr lang="en-US" sz="1200" i="1" kern="1200" dirty="0">
                <a:solidFill>
                  <a:schemeClr val="tx1"/>
                </a:solidFill>
                <a:effectLst/>
                <a:latin typeface="+mn-lt"/>
                <a:ea typeface="+mn-ea"/>
                <a:cs typeface="+mn-cs"/>
              </a:rPr>
              <a:t> princeps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Brachyura</a:t>
            </a:r>
            <a:r>
              <a:rPr lang="en-US" sz="1200" kern="1200" dirty="0">
                <a:solidFill>
                  <a:schemeClr val="tx1"/>
                </a:solidFill>
                <a:effectLst/>
                <a:latin typeface="+mn-lt"/>
                <a:ea typeface="+mn-ea"/>
                <a:cs typeface="+mn-cs"/>
              </a:rPr>
              <a:t>). (F) A giant Caribbean hermit crab, </a:t>
            </a:r>
            <a:r>
              <a:rPr lang="en-US" sz="1200" i="1" kern="1200" dirty="0" err="1">
                <a:solidFill>
                  <a:schemeClr val="tx1"/>
                </a:solidFill>
                <a:effectLst/>
                <a:latin typeface="+mn-lt"/>
                <a:ea typeface="+mn-ea"/>
                <a:cs typeface="+mn-cs"/>
              </a:rPr>
              <a:t>Petrochirus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diogenes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(G) A hermit crab (</a:t>
            </a:r>
            <a:r>
              <a:rPr lang="en-US" sz="1200" i="1" kern="1200" dirty="0" err="1">
                <a:solidFill>
                  <a:schemeClr val="tx1"/>
                </a:solidFill>
                <a:effectLst/>
                <a:latin typeface="+mn-lt"/>
                <a:ea typeface="+mn-ea"/>
                <a:cs typeface="+mn-cs"/>
              </a:rPr>
              <a:t>Paragiopagurus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fasciatus</a:t>
            </a:r>
            <a:r>
              <a:rPr lang="en-US" sz="1200" kern="1200" dirty="0">
                <a:solidFill>
                  <a:schemeClr val="tx1"/>
                </a:solidFill>
                <a:effectLst/>
                <a:latin typeface="+mn-lt"/>
                <a:ea typeface="+mn-ea"/>
                <a:cs typeface="+mn-cs"/>
              </a:rPr>
              <a:t>) removed from its snail shell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(H) A coconut crab, </a:t>
            </a:r>
            <a:r>
              <a:rPr lang="en-US" sz="1200" i="1" kern="1200" dirty="0" err="1">
                <a:solidFill>
                  <a:schemeClr val="tx1"/>
                </a:solidFill>
                <a:effectLst/>
                <a:latin typeface="+mn-lt"/>
                <a:ea typeface="+mn-ea"/>
                <a:cs typeface="+mn-cs"/>
              </a:rPr>
              <a:t>Birgus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latro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climbing a tree. (I) </a:t>
            </a:r>
            <a:r>
              <a:rPr lang="en-US" sz="1200" i="1" kern="1200" dirty="0">
                <a:solidFill>
                  <a:schemeClr val="tx1"/>
                </a:solidFill>
                <a:effectLst/>
                <a:latin typeface="+mn-lt"/>
                <a:ea typeface="+mn-ea"/>
                <a:cs typeface="+mn-cs"/>
              </a:rPr>
              <a:t>Emerita </a:t>
            </a:r>
            <a:r>
              <a:rPr lang="en-US" sz="1200" i="1" kern="1200" dirty="0" err="1">
                <a:solidFill>
                  <a:schemeClr val="tx1"/>
                </a:solidFill>
                <a:effectLst/>
                <a:latin typeface="+mn-lt"/>
                <a:ea typeface="+mn-ea"/>
                <a:cs typeface="+mn-cs"/>
              </a:rPr>
              <a:t>analoga</a:t>
            </a:r>
            <a:r>
              <a:rPr lang="en-US" sz="1200" kern="1200" dirty="0">
                <a:solidFill>
                  <a:schemeClr val="tx1"/>
                </a:solidFill>
                <a:effectLst/>
                <a:latin typeface="+mn-lt"/>
                <a:ea typeface="+mn-ea"/>
                <a:cs typeface="+mn-cs"/>
              </a:rPr>
              <a:t>, a Pacific mole crab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(J) A pelagic </a:t>
            </a:r>
            <a:r>
              <a:rPr lang="en-US" sz="1200" kern="1200" dirty="0" err="1">
                <a:solidFill>
                  <a:schemeClr val="tx1"/>
                </a:solidFill>
                <a:effectLst/>
                <a:latin typeface="+mn-lt"/>
                <a:ea typeface="+mn-ea"/>
                <a:cs typeface="+mn-cs"/>
              </a:rPr>
              <a:t>lobsterette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Pleuroncodes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planipes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(K) A cleaner shrimp, </a:t>
            </a:r>
            <a:r>
              <a:rPr lang="en-US" sz="1200" i="1" kern="1200" dirty="0" err="1">
                <a:solidFill>
                  <a:schemeClr val="tx1"/>
                </a:solidFill>
                <a:effectLst/>
                <a:latin typeface="+mn-lt"/>
                <a:ea typeface="+mn-ea"/>
                <a:cs typeface="+mn-cs"/>
              </a:rPr>
              <a:t>Lysmata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californica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Caridea</a:t>
            </a:r>
            <a:r>
              <a:rPr lang="en-US" sz="1200" kern="1200" dirty="0">
                <a:solidFill>
                  <a:schemeClr val="tx1"/>
                </a:solidFill>
                <a:effectLst/>
                <a:latin typeface="+mn-lt"/>
                <a:ea typeface="+mn-ea"/>
                <a:cs typeface="+mn-cs"/>
              </a:rPr>
              <a:t>). (L) </a:t>
            </a:r>
            <a:r>
              <a:rPr lang="en-US" sz="1200" i="1" kern="1200" dirty="0" err="1">
                <a:solidFill>
                  <a:schemeClr val="tx1"/>
                </a:solidFill>
                <a:effectLst/>
                <a:latin typeface="+mn-lt"/>
                <a:ea typeface="+mn-ea"/>
                <a:cs typeface="+mn-cs"/>
              </a:rPr>
              <a:t>Alienaxiopsis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clypeata</a:t>
            </a:r>
            <a:r>
              <a:rPr lang="en-US" sz="1200" kern="1200" dirty="0">
                <a:solidFill>
                  <a:schemeClr val="tx1"/>
                </a:solidFill>
                <a:effectLst/>
                <a:latin typeface="+mn-lt"/>
                <a:ea typeface="+mn-ea"/>
                <a:cs typeface="+mn-cs"/>
              </a:rPr>
              <a:t>, a coral reef lobster-shrimp from Bali, Indonesia (</a:t>
            </a:r>
            <a:r>
              <a:rPr lang="en-US" sz="1200" kern="1200" dirty="0" err="1">
                <a:solidFill>
                  <a:schemeClr val="tx1"/>
                </a:solidFill>
                <a:effectLst/>
                <a:latin typeface="+mn-lt"/>
                <a:ea typeface="+mn-ea"/>
                <a:cs typeface="+mn-cs"/>
              </a:rPr>
              <a:t>Axiidae</a:t>
            </a:r>
            <a:r>
              <a:rPr lang="en-US" sz="1200" kern="1200" dirty="0">
                <a:solidFill>
                  <a:schemeClr val="tx1"/>
                </a:solidFill>
                <a:effectLst/>
                <a:latin typeface="+mn-lt"/>
                <a:ea typeface="+mn-ea"/>
                <a:cs typeface="+mn-cs"/>
              </a:rPr>
              <a:t>). (M) A Hawaiian regal lobster, </a:t>
            </a:r>
            <a:r>
              <a:rPr lang="en-US" sz="1200" i="1" kern="1200" dirty="0" err="1">
                <a:solidFill>
                  <a:schemeClr val="tx1"/>
                </a:solidFill>
                <a:effectLst/>
                <a:latin typeface="+mn-lt"/>
                <a:ea typeface="+mn-ea"/>
                <a:cs typeface="+mn-cs"/>
              </a:rPr>
              <a:t>Enoplometopus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Achelata</a:t>
            </a:r>
            <a:r>
              <a:rPr lang="en-US" sz="1200" kern="1200" dirty="0">
                <a:solidFill>
                  <a:schemeClr val="tx1"/>
                </a:solidFill>
                <a:effectLst/>
                <a:latin typeface="+mn-lt"/>
                <a:ea typeface="+mn-ea"/>
                <a:cs typeface="+mn-cs"/>
              </a:rPr>
              <a:t>). (N,O) Two unusual amphipods (</a:t>
            </a:r>
            <a:r>
              <a:rPr lang="en-US" sz="1200" kern="1200" dirty="0" err="1">
                <a:solidFill>
                  <a:schemeClr val="tx1"/>
                </a:solidFill>
                <a:effectLst/>
                <a:latin typeface="+mn-lt"/>
                <a:ea typeface="+mn-ea"/>
                <a:cs typeface="+mn-cs"/>
              </a:rPr>
              <a:t>Amphipoda</a:t>
            </a:r>
            <a:r>
              <a:rPr lang="en-US" sz="1200" kern="1200" dirty="0">
                <a:solidFill>
                  <a:schemeClr val="tx1"/>
                </a:solidFill>
                <a:effectLst/>
                <a:latin typeface="+mn-lt"/>
                <a:ea typeface="+mn-ea"/>
                <a:cs typeface="+mn-cs"/>
              </a:rPr>
              <a:t>). (N) </a:t>
            </a:r>
            <a:r>
              <a:rPr lang="en-US" sz="1200" i="1" kern="1200" dirty="0" err="1">
                <a:solidFill>
                  <a:schemeClr val="tx1"/>
                </a:solidFill>
                <a:effectLst/>
                <a:latin typeface="+mn-lt"/>
                <a:ea typeface="+mn-ea"/>
                <a:cs typeface="+mn-cs"/>
              </a:rPr>
              <a:t>Cystisoma</a:t>
            </a:r>
            <a:r>
              <a:rPr lang="en-US" sz="1200" kern="1200" dirty="0">
                <a:solidFill>
                  <a:schemeClr val="tx1"/>
                </a:solidFill>
                <a:effectLst/>
                <a:latin typeface="+mn-lt"/>
                <a:ea typeface="+mn-ea"/>
                <a:cs typeface="+mn-cs"/>
              </a:rPr>
              <a:t>, a huge (some exceed 10 cm), transparent, pelagic hyperiid amphipod. (O)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scammoni</a:t>
            </a:r>
            <a:r>
              <a:rPr lang="en-US" sz="1200" kern="1200" dirty="0">
                <a:solidFill>
                  <a:schemeClr val="tx1"/>
                </a:solidFill>
                <a:effectLst/>
                <a:latin typeface="+mn-lt"/>
                <a:ea typeface="+mn-ea"/>
                <a:cs typeface="+mn-cs"/>
              </a:rPr>
              <a:t>, a parasitic </a:t>
            </a:r>
            <a:r>
              <a:rPr lang="en-US" sz="1200" kern="1200" dirty="0" err="1">
                <a:solidFill>
                  <a:schemeClr val="tx1"/>
                </a:solidFill>
                <a:effectLst/>
                <a:latin typeface="+mn-lt"/>
                <a:ea typeface="+mn-ea"/>
                <a:cs typeface="+mn-cs"/>
              </a:rPr>
              <a:t>caprelloidean</a:t>
            </a:r>
            <a:r>
              <a:rPr lang="en-US" sz="1200" kern="1200" dirty="0">
                <a:solidFill>
                  <a:schemeClr val="tx1"/>
                </a:solidFill>
                <a:effectLst/>
                <a:latin typeface="+mn-lt"/>
                <a:ea typeface="+mn-ea"/>
                <a:cs typeface="+mn-cs"/>
              </a:rPr>
              <a:t> amphipod that lives on the skin of gray whales. (P) A male and female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note the eggs in the marsupium of the female (</a:t>
            </a:r>
            <a:r>
              <a:rPr lang="en-US" sz="1200" kern="1200" dirty="0" err="1">
                <a:solidFill>
                  <a:schemeClr val="tx1"/>
                </a:solidFill>
                <a:effectLst/>
                <a:latin typeface="+mn-lt"/>
                <a:ea typeface="+mn-ea"/>
                <a:cs typeface="+mn-cs"/>
              </a:rPr>
              <a:t>Cumacea</a:t>
            </a:r>
            <a:r>
              <a:rPr lang="en-US" sz="1200" kern="1200" dirty="0">
                <a:solidFill>
                  <a:schemeClr val="tx1"/>
                </a:solidFill>
                <a:effectLst/>
                <a:latin typeface="+mn-lt"/>
                <a:ea typeface="+mn-ea"/>
                <a:cs typeface="+mn-cs"/>
              </a:rPr>
              <a:t>). (Q) </a:t>
            </a:r>
            <a:r>
              <a:rPr lang="en-US" sz="1200" i="1" kern="1200" dirty="0">
                <a:solidFill>
                  <a:schemeClr val="tx1"/>
                </a:solidFill>
                <a:effectLst/>
                <a:latin typeface="+mn-lt"/>
                <a:ea typeface="+mn-ea"/>
                <a:cs typeface="+mn-cs"/>
              </a:rPr>
              <a:t>Ligia </a:t>
            </a:r>
            <a:r>
              <a:rPr lang="en-US" sz="1200" kern="1200" dirty="0">
                <a:solidFill>
                  <a:schemeClr val="tx1"/>
                </a:solidFill>
                <a:effectLst/>
                <a:latin typeface="+mn-lt"/>
                <a:ea typeface="+mn-ea"/>
                <a:cs typeface="+mn-cs"/>
              </a:rPr>
              <a:t>(Isopoda), the rock louse; </a:t>
            </a:r>
            <a:r>
              <a:rPr lang="en-US" sz="1200" i="1" kern="1200" dirty="0">
                <a:solidFill>
                  <a:schemeClr val="tx1"/>
                </a:solidFill>
                <a:effectLst/>
                <a:latin typeface="+mn-lt"/>
                <a:ea typeface="+mn-ea"/>
                <a:cs typeface="+mn-cs"/>
              </a:rPr>
              <a:t>Ligia</a:t>
            </a:r>
            <a:r>
              <a:rPr lang="en-US" sz="1200" kern="1200" dirty="0">
                <a:solidFill>
                  <a:schemeClr val="tx1"/>
                </a:solidFill>
                <a:effectLst/>
                <a:latin typeface="+mn-lt"/>
                <a:ea typeface="+mn-ea"/>
                <a:cs typeface="+mn-cs"/>
              </a:rPr>
              <a:t> are inhabitants of the high spray zone on rocky shores worldwide. (R) A mysid </a:t>
            </a:r>
            <a:r>
              <a:rPr lang="en-US" sz="1200" i="1" kern="1200" dirty="0" err="1">
                <a:solidFill>
                  <a:schemeClr val="tx1"/>
                </a:solidFill>
                <a:effectLst/>
                <a:latin typeface="+mn-lt"/>
                <a:ea typeface="+mn-ea"/>
                <a:cs typeface="+mn-cs"/>
              </a:rPr>
              <a:t>Siriella</a:t>
            </a:r>
            <a:r>
              <a:rPr lang="en-US" sz="1200" kern="1200" dirty="0">
                <a:solidFill>
                  <a:schemeClr val="tx1"/>
                </a:solidFill>
                <a:effectLst/>
                <a:latin typeface="+mn-lt"/>
                <a:ea typeface="+mn-ea"/>
                <a:cs typeface="+mn-cs"/>
              </a:rPr>
              <a:t> sp. (</a:t>
            </a:r>
            <a:r>
              <a:rPr lang="en-US" sz="1200" kern="1200" dirty="0" err="1">
                <a:solidFill>
                  <a:schemeClr val="tx1"/>
                </a:solidFill>
                <a:effectLst/>
                <a:latin typeface="+mn-lt"/>
                <a:ea typeface="+mn-ea"/>
                <a:cs typeface="+mn-cs"/>
              </a:rPr>
              <a:t>Mysida</a:t>
            </a:r>
            <a:r>
              <a:rPr lang="en-US" sz="1200" kern="1200" dirty="0">
                <a:solidFill>
                  <a:schemeClr val="tx1"/>
                </a:solidFill>
                <a:effectLst/>
                <a:latin typeface="+mn-lt"/>
                <a:ea typeface="+mn-ea"/>
                <a:cs typeface="+mn-cs"/>
              </a:rPr>
              <a:t>) with a parasitic </a:t>
            </a:r>
            <a:r>
              <a:rPr lang="en-US" sz="1200" kern="1200" dirty="0" err="1">
                <a:solidFill>
                  <a:schemeClr val="tx1"/>
                </a:solidFill>
                <a:effectLst/>
                <a:latin typeface="+mn-lt"/>
                <a:ea typeface="+mn-ea"/>
                <a:cs typeface="+mn-cs"/>
              </a:rPr>
              <a:t>epicaridean</a:t>
            </a:r>
            <a:r>
              <a:rPr lang="en-US" sz="1200" kern="1200" dirty="0">
                <a:solidFill>
                  <a:schemeClr val="tx1"/>
                </a:solidFill>
                <a:effectLst/>
                <a:latin typeface="+mn-lt"/>
                <a:ea typeface="+mn-ea"/>
                <a:cs typeface="+mn-cs"/>
              </a:rPr>
              <a:t> isopod (</a:t>
            </a:r>
            <a:r>
              <a:rPr lang="en-US" sz="1200" kern="1200" dirty="0" err="1">
                <a:solidFill>
                  <a:schemeClr val="tx1"/>
                </a:solidFill>
                <a:effectLst/>
                <a:latin typeface="+mn-lt"/>
                <a:ea typeface="+mn-ea"/>
                <a:cs typeface="+mn-cs"/>
              </a:rPr>
              <a:t>Dajidae</a:t>
            </a:r>
            <a:r>
              <a:rPr lang="en-US" sz="1200" kern="1200" dirty="0">
                <a:solidFill>
                  <a:schemeClr val="tx1"/>
                </a:solidFill>
                <a:effectLst/>
                <a:latin typeface="+mn-lt"/>
                <a:ea typeface="+mn-ea"/>
                <a:cs typeface="+mn-cs"/>
              </a:rPr>
              <a:t>) attached to its carapace (Western Australia). (S,T) Class </a:t>
            </a:r>
            <a:r>
              <a:rPr lang="en-US" sz="1200" kern="1200" dirty="0" err="1">
                <a:solidFill>
                  <a:schemeClr val="tx1"/>
                </a:solidFill>
                <a:effectLst/>
                <a:latin typeface="+mn-lt"/>
                <a:ea typeface="+mn-ea"/>
                <a:cs typeface="+mn-cs"/>
              </a:rPr>
              <a:t>Thecostraca</a:t>
            </a:r>
            <a:r>
              <a:rPr lang="en-US" sz="1200" kern="1200" dirty="0">
                <a:solidFill>
                  <a:schemeClr val="tx1"/>
                </a:solidFill>
                <a:effectLst/>
                <a:latin typeface="+mn-lt"/>
                <a:ea typeface="+mn-ea"/>
                <a:cs typeface="+mn-cs"/>
              </a:rPr>
              <a:t>. (S) Acorn barnacles, </a:t>
            </a:r>
            <a:r>
              <a:rPr lang="en-US" sz="1200" i="1" kern="1200" dirty="0" err="1">
                <a:solidFill>
                  <a:schemeClr val="tx1"/>
                </a:solidFill>
                <a:effectLst/>
                <a:latin typeface="+mn-lt"/>
                <a:ea typeface="+mn-ea"/>
                <a:cs typeface="+mn-cs"/>
              </a:rPr>
              <a:t>Semibalanus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balanoides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(T) </a:t>
            </a:r>
            <a:r>
              <a:rPr lang="en-US" sz="1200" i="1" kern="1200" dirty="0">
                <a:solidFill>
                  <a:schemeClr val="tx1"/>
                </a:solidFill>
                <a:effectLst/>
                <a:latin typeface="+mn-lt"/>
                <a:ea typeface="+mn-ea"/>
                <a:cs typeface="+mn-cs"/>
              </a:rPr>
              <a:t>Lepas </a:t>
            </a:r>
            <a:r>
              <a:rPr lang="en-US" sz="1200" i="1" kern="1200" dirty="0" err="1">
                <a:solidFill>
                  <a:schemeClr val="tx1"/>
                </a:solidFill>
                <a:effectLst/>
                <a:latin typeface="+mn-lt"/>
                <a:ea typeface="+mn-ea"/>
                <a:cs typeface="+mn-cs"/>
              </a:rPr>
              <a:t>anatifera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a pelagic barnacle hanging from a floating timber. (U) Class </a:t>
            </a:r>
            <a:r>
              <a:rPr lang="en-US" sz="1200" kern="1200" dirty="0" err="1">
                <a:solidFill>
                  <a:schemeClr val="tx1"/>
                </a:solidFill>
                <a:effectLst/>
                <a:latin typeface="+mn-lt"/>
                <a:ea typeface="+mn-ea"/>
                <a:cs typeface="+mn-cs"/>
              </a:rPr>
              <a:t>Copepoda</a:t>
            </a:r>
            <a:r>
              <a:rPr lang="en-US" sz="1200" kern="1200" dirty="0">
                <a:solidFill>
                  <a:schemeClr val="tx1"/>
                </a:solidFill>
                <a:effectLst/>
                <a:latin typeface="+mn-lt"/>
                <a:ea typeface="+mn-ea"/>
                <a:cs typeface="+mn-cs"/>
              </a:rPr>
              <a:t>; the calanoid copepod </a:t>
            </a:r>
            <a:r>
              <a:rPr lang="en-US" sz="1200" i="1" kern="1200" dirty="0" err="1">
                <a:solidFill>
                  <a:schemeClr val="tx1"/>
                </a:solidFill>
                <a:effectLst/>
                <a:latin typeface="+mn-lt"/>
                <a:ea typeface="+mn-ea"/>
                <a:cs typeface="+mn-cs"/>
              </a:rPr>
              <a:t>Gaussia</a:t>
            </a:r>
            <a:r>
              <a:rPr lang="en-US" sz="1200" kern="1200" dirty="0">
                <a:solidFill>
                  <a:schemeClr val="tx1"/>
                </a:solidFill>
                <a:effectLst/>
                <a:latin typeface="+mn-lt"/>
                <a:ea typeface="+mn-ea"/>
                <a:cs typeface="+mn-cs"/>
              </a:rPr>
              <a:t>, a common planktonic genus. (V) Class </a:t>
            </a:r>
            <a:r>
              <a:rPr lang="en-US" sz="1200" kern="1200" dirty="0" err="1">
                <a:solidFill>
                  <a:schemeClr val="tx1"/>
                </a:solidFill>
                <a:effectLst/>
                <a:latin typeface="+mn-lt"/>
                <a:ea typeface="+mn-ea"/>
                <a:cs typeface="+mn-cs"/>
              </a:rPr>
              <a:t>Tantulocarida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Deoterthron</a:t>
            </a:r>
            <a:r>
              <a:rPr lang="en-US" sz="1200" kern="1200" dirty="0">
                <a:solidFill>
                  <a:schemeClr val="tx1"/>
                </a:solidFill>
                <a:effectLst/>
                <a:latin typeface="+mn-lt"/>
                <a:ea typeface="+mn-ea"/>
                <a:cs typeface="+mn-cs"/>
              </a:rPr>
              <a:t>, parasitic on other crustaceans.</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10</a:t>
            </a:fld>
            <a:endParaRPr lang="en-US"/>
          </a:p>
        </p:txBody>
      </p:sp>
    </p:spTree>
    <p:extLst>
      <p:ext uri="{BB962C8B-B14F-4D97-AF65-F5344CB8AC3E}">
        <p14:creationId xmlns:p14="http://schemas.microsoft.com/office/powerpoint/2010/main" val="133266743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21.13  Anatomy and diversity in some peracarid crustaceans (</a:t>
            </a:r>
            <a:r>
              <a:rPr lang="en-US" sz="1200" b="1" kern="1200" dirty="0" err="1">
                <a:solidFill>
                  <a:schemeClr val="tx1"/>
                </a:solidFill>
                <a:effectLst/>
                <a:latin typeface="+mn-lt"/>
                <a:ea typeface="+mn-ea"/>
                <a:cs typeface="+mn-cs"/>
              </a:rPr>
              <a:t>Eumalacostraca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Peracarida</a:t>
            </a:r>
            <a:r>
              <a:rPr lang="en-US" sz="1200" b="1" kern="1200" dirty="0">
                <a:solidFill>
                  <a:schemeClr val="tx1"/>
                </a:solidFill>
                <a:effectLst/>
                <a:latin typeface="+mn-lt"/>
                <a:ea typeface="+mn-ea"/>
                <a:cs typeface="+mn-cs"/>
              </a:rPr>
              <a:t>)—</a:t>
            </a:r>
            <a:r>
              <a:rPr lang="en-US" sz="1200" b="1" kern="1200" dirty="0" err="1">
                <a:solidFill>
                  <a:schemeClr val="tx1"/>
                </a:solidFill>
                <a:effectLst/>
                <a:latin typeface="+mn-lt"/>
                <a:ea typeface="+mn-ea"/>
                <a:cs typeface="+mn-cs"/>
              </a:rPr>
              <a:t>mysidans</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lophogastrids</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cumaceans</a:t>
            </a:r>
            <a:r>
              <a:rPr lang="en-US" sz="1200" b="1" kern="1200" dirty="0">
                <a:solidFill>
                  <a:schemeClr val="tx1"/>
                </a:solidFill>
                <a:effectLst/>
                <a:latin typeface="+mn-lt"/>
                <a:ea typeface="+mn-ea"/>
                <a:cs typeface="+mn-cs"/>
              </a:rPr>
              <a:t>, and </a:t>
            </a:r>
            <a:r>
              <a:rPr lang="en-US" sz="1200" b="1" kern="1200" dirty="0" err="1">
                <a:solidFill>
                  <a:schemeClr val="tx1"/>
                </a:solidFill>
                <a:effectLst/>
                <a:latin typeface="+mn-lt"/>
                <a:ea typeface="+mn-ea"/>
                <a:cs typeface="+mn-cs"/>
              </a:rPr>
              <a:t>tanaidaceans</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 mysid, </a:t>
            </a:r>
            <a:r>
              <a:rPr lang="en-US" sz="1200" i="1" kern="1200" dirty="0" err="1">
                <a:solidFill>
                  <a:schemeClr val="tx1"/>
                </a:solidFill>
                <a:effectLst/>
                <a:latin typeface="+mn-lt"/>
                <a:ea typeface="+mn-ea"/>
                <a:cs typeface="+mn-cs"/>
              </a:rPr>
              <a:t>Chlamydopleon</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dissimile</a:t>
            </a:r>
            <a:r>
              <a:rPr lang="en-US" sz="1200" kern="1200" dirty="0">
                <a:solidFill>
                  <a:schemeClr val="tx1"/>
                </a:solidFill>
                <a:effectLst/>
                <a:latin typeface="+mn-lt"/>
                <a:ea typeface="+mn-ea"/>
                <a:cs typeface="+mn-cs"/>
              </a:rPr>
              <a:t>. (B) Anatomy of a generalized mysid. (C) Anatomy of a </a:t>
            </a:r>
            <a:r>
              <a:rPr lang="en-US" sz="1200" kern="1200" dirty="0" err="1">
                <a:solidFill>
                  <a:schemeClr val="tx1"/>
                </a:solidFill>
                <a:effectLst/>
                <a:latin typeface="+mn-lt"/>
                <a:ea typeface="+mn-ea"/>
                <a:cs typeface="+mn-cs"/>
              </a:rPr>
              <a:t>lophogastrid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Gnathophausia</a:t>
            </a:r>
            <a:r>
              <a:rPr lang="en-US" sz="1200" kern="1200" dirty="0">
                <a:solidFill>
                  <a:schemeClr val="tx1"/>
                </a:solidFill>
                <a:effectLst/>
                <a:latin typeface="+mn-lt"/>
                <a:ea typeface="+mn-ea"/>
                <a:cs typeface="+mn-cs"/>
              </a:rPr>
              <a:t>. (D) Second pereopod of </a:t>
            </a:r>
            <a:r>
              <a:rPr lang="en-US" sz="1200" i="1" kern="1200" dirty="0" err="1">
                <a:solidFill>
                  <a:schemeClr val="tx1"/>
                </a:solidFill>
                <a:effectLst/>
                <a:latin typeface="+mn-lt"/>
                <a:ea typeface="+mn-ea"/>
                <a:cs typeface="+mn-cs"/>
              </a:rPr>
              <a:t>Gnathophausia</a:t>
            </a:r>
            <a:r>
              <a:rPr lang="en-US" sz="1200" kern="1200" dirty="0">
                <a:solidFill>
                  <a:schemeClr val="tx1"/>
                </a:solidFill>
                <a:effectLst/>
                <a:latin typeface="+mn-lt"/>
                <a:ea typeface="+mn-ea"/>
                <a:cs typeface="+mn-cs"/>
              </a:rPr>
              <a:t>. (E) A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Diastylis</a:t>
            </a:r>
            <a:r>
              <a:rPr lang="en-US" sz="1200" kern="1200" dirty="0">
                <a:solidFill>
                  <a:schemeClr val="tx1"/>
                </a:solidFill>
                <a:effectLst/>
                <a:latin typeface="+mn-lt"/>
                <a:ea typeface="+mn-ea"/>
                <a:cs typeface="+mn-cs"/>
              </a:rPr>
              <a:t>, in its typical partially buried position. The arrows indicate the feeding and ventilation current. (F) A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(G) A </a:t>
            </a:r>
            <a:r>
              <a:rPr lang="en-US" sz="1200" kern="1200" dirty="0" err="1">
                <a:solidFill>
                  <a:schemeClr val="tx1"/>
                </a:solidFill>
                <a:effectLst/>
                <a:latin typeface="+mn-lt"/>
                <a:ea typeface="+mn-ea"/>
                <a:cs typeface="+mn-cs"/>
              </a:rPr>
              <a:t>tanaidacean</a:t>
            </a:r>
            <a:r>
              <a:rPr lang="en-US" sz="1200" kern="1200" dirty="0">
                <a:solidFill>
                  <a:schemeClr val="tx1"/>
                </a:solidFill>
                <a:effectLst/>
                <a:latin typeface="+mn-lt"/>
                <a:ea typeface="+mn-ea"/>
                <a:cs typeface="+mn-cs"/>
              </a:rPr>
              <a:t>. (H) Anatomy of a generalized </a:t>
            </a:r>
            <a:r>
              <a:rPr lang="en-US" sz="1200" kern="1200" dirty="0" err="1">
                <a:solidFill>
                  <a:schemeClr val="tx1"/>
                </a:solidFill>
                <a:effectLst/>
                <a:latin typeface="+mn-lt"/>
                <a:ea typeface="+mn-ea"/>
                <a:cs typeface="+mn-cs"/>
              </a:rPr>
              <a:t>tanaidacean</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100</a:t>
            </a:fld>
            <a:endParaRPr lang="en-US"/>
          </a:p>
        </p:txBody>
      </p:sp>
    </p:spTree>
    <p:extLst>
      <p:ext uri="{BB962C8B-B14F-4D97-AF65-F5344CB8AC3E}">
        <p14:creationId xmlns:p14="http://schemas.microsoft.com/office/powerpoint/2010/main" val="190749283"/>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21.13  Anatomy and diversity in some peracarid crustaceans (</a:t>
            </a:r>
            <a:r>
              <a:rPr lang="en-US" sz="1200" b="1" kern="1200" dirty="0" err="1">
                <a:solidFill>
                  <a:schemeClr val="tx1"/>
                </a:solidFill>
                <a:effectLst/>
                <a:latin typeface="+mn-lt"/>
                <a:ea typeface="+mn-ea"/>
                <a:cs typeface="+mn-cs"/>
              </a:rPr>
              <a:t>Eumalacostraca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Peracarida</a:t>
            </a:r>
            <a:r>
              <a:rPr lang="en-US" sz="1200" b="1" kern="1200" dirty="0">
                <a:solidFill>
                  <a:schemeClr val="tx1"/>
                </a:solidFill>
                <a:effectLst/>
                <a:latin typeface="+mn-lt"/>
                <a:ea typeface="+mn-ea"/>
                <a:cs typeface="+mn-cs"/>
              </a:rPr>
              <a:t>)—</a:t>
            </a:r>
            <a:r>
              <a:rPr lang="en-US" sz="1200" b="1" kern="1200" dirty="0" err="1">
                <a:solidFill>
                  <a:schemeClr val="tx1"/>
                </a:solidFill>
                <a:effectLst/>
                <a:latin typeface="+mn-lt"/>
                <a:ea typeface="+mn-ea"/>
                <a:cs typeface="+mn-cs"/>
              </a:rPr>
              <a:t>mysidans</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lophogastrids</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cumaceans</a:t>
            </a:r>
            <a:r>
              <a:rPr lang="en-US" sz="1200" b="1" kern="1200" dirty="0">
                <a:solidFill>
                  <a:schemeClr val="tx1"/>
                </a:solidFill>
                <a:effectLst/>
                <a:latin typeface="+mn-lt"/>
                <a:ea typeface="+mn-ea"/>
                <a:cs typeface="+mn-cs"/>
              </a:rPr>
              <a:t>, and </a:t>
            </a:r>
            <a:r>
              <a:rPr lang="en-US" sz="1200" b="1" kern="1200" dirty="0" err="1">
                <a:solidFill>
                  <a:schemeClr val="tx1"/>
                </a:solidFill>
                <a:effectLst/>
                <a:latin typeface="+mn-lt"/>
                <a:ea typeface="+mn-ea"/>
                <a:cs typeface="+mn-cs"/>
              </a:rPr>
              <a:t>tanaidaceans</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 mysid, </a:t>
            </a:r>
            <a:r>
              <a:rPr lang="en-US" sz="1200" i="1" kern="1200" dirty="0" err="1">
                <a:solidFill>
                  <a:schemeClr val="tx1"/>
                </a:solidFill>
                <a:effectLst/>
                <a:latin typeface="+mn-lt"/>
                <a:ea typeface="+mn-ea"/>
                <a:cs typeface="+mn-cs"/>
              </a:rPr>
              <a:t>Chlamydopleon</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dissimile</a:t>
            </a:r>
            <a:r>
              <a:rPr lang="en-US" sz="1200" kern="1200" dirty="0">
                <a:solidFill>
                  <a:schemeClr val="tx1"/>
                </a:solidFill>
                <a:effectLst/>
                <a:latin typeface="+mn-lt"/>
                <a:ea typeface="+mn-ea"/>
                <a:cs typeface="+mn-cs"/>
              </a:rPr>
              <a:t>. (B) Anatomy of a generalized mysid. (C) Anatomy of a </a:t>
            </a:r>
            <a:r>
              <a:rPr lang="en-US" sz="1200" kern="1200" dirty="0" err="1">
                <a:solidFill>
                  <a:schemeClr val="tx1"/>
                </a:solidFill>
                <a:effectLst/>
                <a:latin typeface="+mn-lt"/>
                <a:ea typeface="+mn-ea"/>
                <a:cs typeface="+mn-cs"/>
              </a:rPr>
              <a:t>lophogastrid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Gnathophausia</a:t>
            </a:r>
            <a:r>
              <a:rPr lang="en-US" sz="1200" kern="1200" dirty="0">
                <a:solidFill>
                  <a:schemeClr val="tx1"/>
                </a:solidFill>
                <a:effectLst/>
                <a:latin typeface="+mn-lt"/>
                <a:ea typeface="+mn-ea"/>
                <a:cs typeface="+mn-cs"/>
              </a:rPr>
              <a:t>. (D) Second pereopod of </a:t>
            </a:r>
            <a:r>
              <a:rPr lang="en-US" sz="1200" i="1" kern="1200" dirty="0" err="1">
                <a:solidFill>
                  <a:schemeClr val="tx1"/>
                </a:solidFill>
                <a:effectLst/>
                <a:latin typeface="+mn-lt"/>
                <a:ea typeface="+mn-ea"/>
                <a:cs typeface="+mn-cs"/>
              </a:rPr>
              <a:t>Gnathophausia</a:t>
            </a:r>
            <a:r>
              <a:rPr lang="en-US" sz="1200" kern="1200" dirty="0">
                <a:solidFill>
                  <a:schemeClr val="tx1"/>
                </a:solidFill>
                <a:effectLst/>
                <a:latin typeface="+mn-lt"/>
                <a:ea typeface="+mn-ea"/>
                <a:cs typeface="+mn-cs"/>
              </a:rPr>
              <a:t>. (E) A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Diastylis</a:t>
            </a:r>
            <a:r>
              <a:rPr lang="en-US" sz="1200" kern="1200" dirty="0">
                <a:solidFill>
                  <a:schemeClr val="tx1"/>
                </a:solidFill>
                <a:effectLst/>
                <a:latin typeface="+mn-lt"/>
                <a:ea typeface="+mn-ea"/>
                <a:cs typeface="+mn-cs"/>
              </a:rPr>
              <a:t>, in its typical partially buried position. The arrows indicate the feeding and ventilation current. (F) A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(G) A </a:t>
            </a:r>
            <a:r>
              <a:rPr lang="en-US" sz="1200" kern="1200" dirty="0" err="1">
                <a:solidFill>
                  <a:schemeClr val="tx1"/>
                </a:solidFill>
                <a:effectLst/>
                <a:latin typeface="+mn-lt"/>
                <a:ea typeface="+mn-ea"/>
                <a:cs typeface="+mn-cs"/>
              </a:rPr>
              <a:t>tanaidacean</a:t>
            </a:r>
            <a:r>
              <a:rPr lang="en-US" sz="1200" kern="1200" dirty="0">
                <a:solidFill>
                  <a:schemeClr val="tx1"/>
                </a:solidFill>
                <a:effectLst/>
                <a:latin typeface="+mn-lt"/>
                <a:ea typeface="+mn-ea"/>
                <a:cs typeface="+mn-cs"/>
              </a:rPr>
              <a:t>. (H) Anatomy of a generalized </a:t>
            </a:r>
            <a:r>
              <a:rPr lang="en-US" sz="1200" kern="1200" dirty="0" err="1">
                <a:solidFill>
                  <a:schemeClr val="tx1"/>
                </a:solidFill>
                <a:effectLst/>
                <a:latin typeface="+mn-lt"/>
                <a:ea typeface="+mn-ea"/>
                <a:cs typeface="+mn-cs"/>
              </a:rPr>
              <a:t>tanaidacean</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101</a:t>
            </a:fld>
            <a:endParaRPr lang="en-US"/>
          </a:p>
        </p:txBody>
      </p:sp>
    </p:spTree>
    <p:extLst>
      <p:ext uri="{BB962C8B-B14F-4D97-AF65-F5344CB8AC3E}">
        <p14:creationId xmlns:p14="http://schemas.microsoft.com/office/powerpoint/2010/main" val="416205667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21.13  Anatomy and diversity in some peracarid crustaceans (</a:t>
            </a:r>
            <a:r>
              <a:rPr lang="en-US" sz="1200" b="1" kern="1200" dirty="0" err="1">
                <a:solidFill>
                  <a:schemeClr val="tx1"/>
                </a:solidFill>
                <a:effectLst/>
                <a:latin typeface="+mn-lt"/>
                <a:ea typeface="+mn-ea"/>
                <a:cs typeface="+mn-cs"/>
              </a:rPr>
              <a:t>Eumalacostraca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Peracarida</a:t>
            </a:r>
            <a:r>
              <a:rPr lang="en-US" sz="1200" b="1" kern="1200" dirty="0">
                <a:solidFill>
                  <a:schemeClr val="tx1"/>
                </a:solidFill>
                <a:effectLst/>
                <a:latin typeface="+mn-lt"/>
                <a:ea typeface="+mn-ea"/>
                <a:cs typeface="+mn-cs"/>
              </a:rPr>
              <a:t>)—</a:t>
            </a:r>
            <a:r>
              <a:rPr lang="en-US" sz="1200" b="1" kern="1200" dirty="0" err="1">
                <a:solidFill>
                  <a:schemeClr val="tx1"/>
                </a:solidFill>
                <a:effectLst/>
                <a:latin typeface="+mn-lt"/>
                <a:ea typeface="+mn-ea"/>
                <a:cs typeface="+mn-cs"/>
              </a:rPr>
              <a:t>mysidans</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lophogastrids</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cumaceans</a:t>
            </a:r>
            <a:r>
              <a:rPr lang="en-US" sz="1200" b="1" kern="1200" dirty="0">
                <a:solidFill>
                  <a:schemeClr val="tx1"/>
                </a:solidFill>
                <a:effectLst/>
                <a:latin typeface="+mn-lt"/>
                <a:ea typeface="+mn-ea"/>
                <a:cs typeface="+mn-cs"/>
              </a:rPr>
              <a:t>, and </a:t>
            </a:r>
            <a:r>
              <a:rPr lang="en-US" sz="1200" b="1" kern="1200" dirty="0" err="1">
                <a:solidFill>
                  <a:schemeClr val="tx1"/>
                </a:solidFill>
                <a:effectLst/>
                <a:latin typeface="+mn-lt"/>
                <a:ea typeface="+mn-ea"/>
                <a:cs typeface="+mn-cs"/>
              </a:rPr>
              <a:t>tanaidaceans</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 mysid, </a:t>
            </a:r>
            <a:r>
              <a:rPr lang="en-US" sz="1200" i="1" kern="1200" dirty="0" err="1">
                <a:solidFill>
                  <a:schemeClr val="tx1"/>
                </a:solidFill>
                <a:effectLst/>
                <a:latin typeface="+mn-lt"/>
                <a:ea typeface="+mn-ea"/>
                <a:cs typeface="+mn-cs"/>
              </a:rPr>
              <a:t>Chlamydopleon</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dissimile</a:t>
            </a:r>
            <a:r>
              <a:rPr lang="en-US" sz="1200" kern="1200" dirty="0">
                <a:solidFill>
                  <a:schemeClr val="tx1"/>
                </a:solidFill>
                <a:effectLst/>
                <a:latin typeface="+mn-lt"/>
                <a:ea typeface="+mn-ea"/>
                <a:cs typeface="+mn-cs"/>
              </a:rPr>
              <a:t>. (B) Anatomy of a generalized mysid. (C) Anatomy of a </a:t>
            </a:r>
            <a:r>
              <a:rPr lang="en-US" sz="1200" kern="1200" dirty="0" err="1">
                <a:solidFill>
                  <a:schemeClr val="tx1"/>
                </a:solidFill>
                <a:effectLst/>
                <a:latin typeface="+mn-lt"/>
                <a:ea typeface="+mn-ea"/>
                <a:cs typeface="+mn-cs"/>
              </a:rPr>
              <a:t>lophogastrid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Gnathophausia</a:t>
            </a:r>
            <a:r>
              <a:rPr lang="en-US" sz="1200" kern="1200" dirty="0">
                <a:solidFill>
                  <a:schemeClr val="tx1"/>
                </a:solidFill>
                <a:effectLst/>
                <a:latin typeface="+mn-lt"/>
                <a:ea typeface="+mn-ea"/>
                <a:cs typeface="+mn-cs"/>
              </a:rPr>
              <a:t>. (D) Second pereopod of </a:t>
            </a:r>
            <a:r>
              <a:rPr lang="en-US" sz="1200" i="1" kern="1200" dirty="0" err="1">
                <a:solidFill>
                  <a:schemeClr val="tx1"/>
                </a:solidFill>
                <a:effectLst/>
                <a:latin typeface="+mn-lt"/>
                <a:ea typeface="+mn-ea"/>
                <a:cs typeface="+mn-cs"/>
              </a:rPr>
              <a:t>Gnathophausia</a:t>
            </a:r>
            <a:r>
              <a:rPr lang="en-US" sz="1200" kern="1200" dirty="0">
                <a:solidFill>
                  <a:schemeClr val="tx1"/>
                </a:solidFill>
                <a:effectLst/>
                <a:latin typeface="+mn-lt"/>
                <a:ea typeface="+mn-ea"/>
                <a:cs typeface="+mn-cs"/>
              </a:rPr>
              <a:t>. (E) A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Diastylis</a:t>
            </a:r>
            <a:r>
              <a:rPr lang="en-US" sz="1200" kern="1200" dirty="0">
                <a:solidFill>
                  <a:schemeClr val="tx1"/>
                </a:solidFill>
                <a:effectLst/>
                <a:latin typeface="+mn-lt"/>
                <a:ea typeface="+mn-ea"/>
                <a:cs typeface="+mn-cs"/>
              </a:rPr>
              <a:t>, in its typical partially buried position. The arrows indicate the feeding and ventilation current. (F) A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(G) A </a:t>
            </a:r>
            <a:r>
              <a:rPr lang="en-US" sz="1200" kern="1200" dirty="0" err="1">
                <a:solidFill>
                  <a:schemeClr val="tx1"/>
                </a:solidFill>
                <a:effectLst/>
                <a:latin typeface="+mn-lt"/>
                <a:ea typeface="+mn-ea"/>
                <a:cs typeface="+mn-cs"/>
              </a:rPr>
              <a:t>tanaidacean</a:t>
            </a:r>
            <a:r>
              <a:rPr lang="en-US" sz="1200" kern="1200" dirty="0">
                <a:solidFill>
                  <a:schemeClr val="tx1"/>
                </a:solidFill>
                <a:effectLst/>
                <a:latin typeface="+mn-lt"/>
                <a:ea typeface="+mn-ea"/>
                <a:cs typeface="+mn-cs"/>
              </a:rPr>
              <a:t>. (H) Anatomy of a generalized </a:t>
            </a:r>
            <a:r>
              <a:rPr lang="en-US" sz="1200" kern="1200" dirty="0" err="1">
                <a:solidFill>
                  <a:schemeClr val="tx1"/>
                </a:solidFill>
                <a:effectLst/>
                <a:latin typeface="+mn-lt"/>
                <a:ea typeface="+mn-ea"/>
                <a:cs typeface="+mn-cs"/>
              </a:rPr>
              <a:t>tanaidacean</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102</a:t>
            </a:fld>
            <a:endParaRPr lang="en-US"/>
          </a:p>
        </p:txBody>
      </p:sp>
    </p:spTree>
    <p:extLst>
      <p:ext uri="{BB962C8B-B14F-4D97-AF65-F5344CB8AC3E}">
        <p14:creationId xmlns:p14="http://schemas.microsoft.com/office/powerpoint/2010/main" val="89136274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21.13  Anatomy and diversity in some peracarid crustaceans (</a:t>
            </a:r>
            <a:r>
              <a:rPr lang="en-US" sz="1200" b="1" kern="1200" dirty="0" err="1">
                <a:solidFill>
                  <a:schemeClr val="tx1"/>
                </a:solidFill>
                <a:effectLst/>
                <a:latin typeface="+mn-lt"/>
                <a:ea typeface="+mn-ea"/>
                <a:cs typeface="+mn-cs"/>
              </a:rPr>
              <a:t>Eumalacostraca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Peracarida</a:t>
            </a:r>
            <a:r>
              <a:rPr lang="en-US" sz="1200" b="1" kern="1200" dirty="0">
                <a:solidFill>
                  <a:schemeClr val="tx1"/>
                </a:solidFill>
                <a:effectLst/>
                <a:latin typeface="+mn-lt"/>
                <a:ea typeface="+mn-ea"/>
                <a:cs typeface="+mn-cs"/>
              </a:rPr>
              <a:t>)—</a:t>
            </a:r>
            <a:r>
              <a:rPr lang="en-US" sz="1200" b="1" kern="1200" dirty="0" err="1">
                <a:solidFill>
                  <a:schemeClr val="tx1"/>
                </a:solidFill>
                <a:effectLst/>
                <a:latin typeface="+mn-lt"/>
                <a:ea typeface="+mn-ea"/>
                <a:cs typeface="+mn-cs"/>
              </a:rPr>
              <a:t>mysidans</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lophogastrids</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cumaceans</a:t>
            </a:r>
            <a:r>
              <a:rPr lang="en-US" sz="1200" b="1" kern="1200" dirty="0">
                <a:solidFill>
                  <a:schemeClr val="tx1"/>
                </a:solidFill>
                <a:effectLst/>
                <a:latin typeface="+mn-lt"/>
                <a:ea typeface="+mn-ea"/>
                <a:cs typeface="+mn-cs"/>
              </a:rPr>
              <a:t>, and </a:t>
            </a:r>
            <a:r>
              <a:rPr lang="en-US" sz="1200" b="1" kern="1200" dirty="0" err="1">
                <a:solidFill>
                  <a:schemeClr val="tx1"/>
                </a:solidFill>
                <a:effectLst/>
                <a:latin typeface="+mn-lt"/>
                <a:ea typeface="+mn-ea"/>
                <a:cs typeface="+mn-cs"/>
              </a:rPr>
              <a:t>tanaidaceans</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 mysid, </a:t>
            </a:r>
            <a:r>
              <a:rPr lang="en-US" sz="1200" i="1" kern="1200" dirty="0" err="1">
                <a:solidFill>
                  <a:schemeClr val="tx1"/>
                </a:solidFill>
                <a:effectLst/>
                <a:latin typeface="+mn-lt"/>
                <a:ea typeface="+mn-ea"/>
                <a:cs typeface="+mn-cs"/>
              </a:rPr>
              <a:t>Chlamydopleon</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dissimile</a:t>
            </a:r>
            <a:r>
              <a:rPr lang="en-US" sz="1200" kern="1200" dirty="0">
                <a:solidFill>
                  <a:schemeClr val="tx1"/>
                </a:solidFill>
                <a:effectLst/>
                <a:latin typeface="+mn-lt"/>
                <a:ea typeface="+mn-ea"/>
                <a:cs typeface="+mn-cs"/>
              </a:rPr>
              <a:t>. (B) Anatomy of a generalized mysid. (C) Anatomy of a </a:t>
            </a:r>
            <a:r>
              <a:rPr lang="en-US" sz="1200" kern="1200" dirty="0" err="1">
                <a:solidFill>
                  <a:schemeClr val="tx1"/>
                </a:solidFill>
                <a:effectLst/>
                <a:latin typeface="+mn-lt"/>
                <a:ea typeface="+mn-ea"/>
                <a:cs typeface="+mn-cs"/>
              </a:rPr>
              <a:t>lophogastrid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Gnathophausia</a:t>
            </a:r>
            <a:r>
              <a:rPr lang="en-US" sz="1200" kern="1200" dirty="0">
                <a:solidFill>
                  <a:schemeClr val="tx1"/>
                </a:solidFill>
                <a:effectLst/>
                <a:latin typeface="+mn-lt"/>
                <a:ea typeface="+mn-ea"/>
                <a:cs typeface="+mn-cs"/>
              </a:rPr>
              <a:t>. (D) Second pereopod of </a:t>
            </a:r>
            <a:r>
              <a:rPr lang="en-US" sz="1200" i="1" kern="1200" dirty="0" err="1">
                <a:solidFill>
                  <a:schemeClr val="tx1"/>
                </a:solidFill>
                <a:effectLst/>
                <a:latin typeface="+mn-lt"/>
                <a:ea typeface="+mn-ea"/>
                <a:cs typeface="+mn-cs"/>
              </a:rPr>
              <a:t>Gnathophausia</a:t>
            </a:r>
            <a:r>
              <a:rPr lang="en-US" sz="1200" kern="1200" dirty="0">
                <a:solidFill>
                  <a:schemeClr val="tx1"/>
                </a:solidFill>
                <a:effectLst/>
                <a:latin typeface="+mn-lt"/>
                <a:ea typeface="+mn-ea"/>
                <a:cs typeface="+mn-cs"/>
              </a:rPr>
              <a:t>. (E) A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Diastylis</a:t>
            </a:r>
            <a:r>
              <a:rPr lang="en-US" sz="1200" kern="1200" dirty="0">
                <a:solidFill>
                  <a:schemeClr val="tx1"/>
                </a:solidFill>
                <a:effectLst/>
                <a:latin typeface="+mn-lt"/>
                <a:ea typeface="+mn-ea"/>
                <a:cs typeface="+mn-cs"/>
              </a:rPr>
              <a:t>, in its typical partially buried position. The arrows indicate the feeding and ventilation current. (F) A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(G) A </a:t>
            </a:r>
            <a:r>
              <a:rPr lang="en-US" sz="1200" kern="1200" dirty="0" err="1">
                <a:solidFill>
                  <a:schemeClr val="tx1"/>
                </a:solidFill>
                <a:effectLst/>
                <a:latin typeface="+mn-lt"/>
                <a:ea typeface="+mn-ea"/>
                <a:cs typeface="+mn-cs"/>
              </a:rPr>
              <a:t>tanaidacean</a:t>
            </a:r>
            <a:r>
              <a:rPr lang="en-US" sz="1200" kern="1200" dirty="0">
                <a:solidFill>
                  <a:schemeClr val="tx1"/>
                </a:solidFill>
                <a:effectLst/>
                <a:latin typeface="+mn-lt"/>
                <a:ea typeface="+mn-ea"/>
                <a:cs typeface="+mn-cs"/>
              </a:rPr>
              <a:t>. (H) Anatomy of a generalized </a:t>
            </a:r>
            <a:r>
              <a:rPr lang="en-US" sz="1200" kern="1200" dirty="0" err="1">
                <a:solidFill>
                  <a:schemeClr val="tx1"/>
                </a:solidFill>
                <a:effectLst/>
                <a:latin typeface="+mn-lt"/>
                <a:ea typeface="+mn-ea"/>
                <a:cs typeface="+mn-cs"/>
              </a:rPr>
              <a:t>tanaidacean</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103</a:t>
            </a:fld>
            <a:endParaRPr lang="en-US"/>
          </a:p>
        </p:txBody>
      </p:sp>
    </p:spTree>
    <p:extLst>
      <p:ext uri="{BB962C8B-B14F-4D97-AF65-F5344CB8AC3E}">
        <p14:creationId xmlns:p14="http://schemas.microsoft.com/office/powerpoint/2010/main" val="2580390830"/>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21.13  Anatomy and diversity in some peracarid crustaceans (</a:t>
            </a:r>
            <a:r>
              <a:rPr lang="en-US" sz="1200" b="1" kern="1200" dirty="0" err="1">
                <a:solidFill>
                  <a:schemeClr val="tx1"/>
                </a:solidFill>
                <a:effectLst/>
                <a:latin typeface="+mn-lt"/>
                <a:ea typeface="+mn-ea"/>
                <a:cs typeface="+mn-cs"/>
              </a:rPr>
              <a:t>Eumalacostraca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Peracarida</a:t>
            </a:r>
            <a:r>
              <a:rPr lang="en-US" sz="1200" b="1" kern="1200" dirty="0">
                <a:solidFill>
                  <a:schemeClr val="tx1"/>
                </a:solidFill>
                <a:effectLst/>
                <a:latin typeface="+mn-lt"/>
                <a:ea typeface="+mn-ea"/>
                <a:cs typeface="+mn-cs"/>
              </a:rPr>
              <a:t>)—</a:t>
            </a:r>
            <a:r>
              <a:rPr lang="en-US" sz="1200" b="1" kern="1200" dirty="0" err="1">
                <a:solidFill>
                  <a:schemeClr val="tx1"/>
                </a:solidFill>
                <a:effectLst/>
                <a:latin typeface="+mn-lt"/>
                <a:ea typeface="+mn-ea"/>
                <a:cs typeface="+mn-cs"/>
              </a:rPr>
              <a:t>mysidans</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lophogastrids</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cumaceans</a:t>
            </a:r>
            <a:r>
              <a:rPr lang="en-US" sz="1200" b="1" kern="1200" dirty="0">
                <a:solidFill>
                  <a:schemeClr val="tx1"/>
                </a:solidFill>
                <a:effectLst/>
                <a:latin typeface="+mn-lt"/>
                <a:ea typeface="+mn-ea"/>
                <a:cs typeface="+mn-cs"/>
              </a:rPr>
              <a:t>, and </a:t>
            </a:r>
            <a:r>
              <a:rPr lang="en-US" sz="1200" b="1" kern="1200" dirty="0" err="1">
                <a:solidFill>
                  <a:schemeClr val="tx1"/>
                </a:solidFill>
                <a:effectLst/>
                <a:latin typeface="+mn-lt"/>
                <a:ea typeface="+mn-ea"/>
                <a:cs typeface="+mn-cs"/>
              </a:rPr>
              <a:t>tanaidaceans</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 mysid, </a:t>
            </a:r>
            <a:r>
              <a:rPr lang="en-US" sz="1200" i="1" kern="1200" dirty="0" err="1">
                <a:solidFill>
                  <a:schemeClr val="tx1"/>
                </a:solidFill>
                <a:effectLst/>
                <a:latin typeface="+mn-lt"/>
                <a:ea typeface="+mn-ea"/>
                <a:cs typeface="+mn-cs"/>
              </a:rPr>
              <a:t>Chlamydopleon</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dissimile</a:t>
            </a:r>
            <a:r>
              <a:rPr lang="en-US" sz="1200" kern="1200" dirty="0">
                <a:solidFill>
                  <a:schemeClr val="tx1"/>
                </a:solidFill>
                <a:effectLst/>
                <a:latin typeface="+mn-lt"/>
                <a:ea typeface="+mn-ea"/>
                <a:cs typeface="+mn-cs"/>
              </a:rPr>
              <a:t>. (B) Anatomy of a generalized mysid. (C) Anatomy of a </a:t>
            </a:r>
            <a:r>
              <a:rPr lang="en-US" sz="1200" kern="1200" dirty="0" err="1">
                <a:solidFill>
                  <a:schemeClr val="tx1"/>
                </a:solidFill>
                <a:effectLst/>
                <a:latin typeface="+mn-lt"/>
                <a:ea typeface="+mn-ea"/>
                <a:cs typeface="+mn-cs"/>
              </a:rPr>
              <a:t>lophogastrid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Gnathophausia</a:t>
            </a:r>
            <a:r>
              <a:rPr lang="en-US" sz="1200" kern="1200" dirty="0">
                <a:solidFill>
                  <a:schemeClr val="tx1"/>
                </a:solidFill>
                <a:effectLst/>
                <a:latin typeface="+mn-lt"/>
                <a:ea typeface="+mn-ea"/>
                <a:cs typeface="+mn-cs"/>
              </a:rPr>
              <a:t>. (D) Second pereopod of </a:t>
            </a:r>
            <a:r>
              <a:rPr lang="en-US" sz="1200" i="1" kern="1200" dirty="0" err="1">
                <a:solidFill>
                  <a:schemeClr val="tx1"/>
                </a:solidFill>
                <a:effectLst/>
                <a:latin typeface="+mn-lt"/>
                <a:ea typeface="+mn-ea"/>
                <a:cs typeface="+mn-cs"/>
              </a:rPr>
              <a:t>Gnathophausia</a:t>
            </a:r>
            <a:r>
              <a:rPr lang="en-US" sz="1200" kern="1200" dirty="0">
                <a:solidFill>
                  <a:schemeClr val="tx1"/>
                </a:solidFill>
                <a:effectLst/>
                <a:latin typeface="+mn-lt"/>
                <a:ea typeface="+mn-ea"/>
                <a:cs typeface="+mn-cs"/>
              </a:rPr>
              <a:t>. (E) A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Diastylis</a:t>
            </a:r>
            <a:r>
              <a:rPr lang="en-US" sz="1200" kern="1200" dirty="0">
                <a:solidFill>
                  <a:schemeClr val="tx1"/>
                </a:solidFill>
                <a:effectLst/>
                <a:latin typeface="+mn-lt"/>
                <a:ea typeface="+mn-ea"/>
                <a:cs typeface="+mn-cs"/>
              </a:rPr>
              <a:t>, in its typical partially buried position. The arrows indicate the feeding and ventilation current. (F) A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(G) A </a:t>
            </a:r>
            <a:r>
              <a:rPr lang="en-US" sz="1200" kern="1200" dirty="0" err="1">
                <a:solidFill>
                  <a:schemeClr val="tx1"/>
                </a:solidFill>
                <a:effectLst/>
                <a:latin typeface="+mn-lt"/>
                <a:ea typeface="+mn-ea"/>
                <a:cs typeface="+mn-cs"/>
              </a:rPr>
              <a:t>tanaidacean</a:t>
            </a:r>
            <a:r>
              <a:rPr lang="en-US" sz="1200" kern="1200" dirty="0">
                <a:solidFill>
                  <a:schemeClr val="tx1"/>
                </a:solidFill>
                <a:effectLst/>
                <a:latin typeface="+mn-lt"/>
                <a:ea typeface="+mn-ea"/>
                <a:cs typeface="+mn-cs"/>
              </a:rPr>
              <a:t>. (H) Anatomy of a generalized </a:t>
            </a:r>
            <a:r>
              <a:rPr lang="en-US" sz="1200" kern="1200" dirty="0" err="1">
                <a:solidFill>
                  <a:schemeClr val="tx1"/>
                </a:solidFill>
                <a:effectLst/>
                <a:latin typeface="+mn-lt"/>
                <a:ea typeface="+mn-ea"/>
                <a:cs typeface="+mn-cs"/>
              </a:rPr>
              <a:t>tanaidacean</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104</a:t>
            </a:fld>
            <a:endParaRPr lang="en-US"/>
          </a:p>
        </p:txBody>
      </p:sp>
    </p:spTree>
    <p:extLst>
      <p:ext uri="{BB962C8B-B14F-4D97-AF65-F5344CB8AC3E}">
        <p14:creationId xmlns:p14="http://schemas.microsoft.com/office/powerpoint/2010/main" val="73021095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21.13  Anatomy and diversity in some peracarid crustaceans (</a:t>
            </a:r>
            <a:r>
              <a:rPr lang="en-US" sz="1200" b="1" kern="1200" dirty="0" err="1">
                <a:solidFill>
                  <a:schemeClr val="tx1"/>
                </a:solidFill>
                <a:effectLst/>
                <a:latin typeface="+mn-lt"/>
                <a:ea typeface="+mn-ea"/>
                <a:cs typeface="+mn-cs"/>
              </a:rPr>
              <a:t>Eumalacostraca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Peracarida</a:t>
            </a:r>
            <a:r>
              <a:rPr lang="en-US" sz="1200" b="1" kern="1200" dirty="0">
                <a:solidFill>
                  <a:schemeClr val="tx1"/>
                </a:solidFill>
                <a:effectLst/>
                <a:latin typeface="+mn-lt"/>
                <a:ea typeface="+mn-ea"/>
                <a:cs typeface="+mn-cs"/>
              </a:rPr>
              <a:t>)—</a:t>
            </a:r>
            <a:r>
              <a:rPr lang="en-US" sz="1200" b="1" kern="1200" dirty="0" err="1">
                <a:solidFill>
                  <a:schemeClr val="tx1"/>
                </a:solidFill>
                <a:effectLst/>
                <a:latin typeface="+mn-lt"/>
                <a:ea typeface="+mn-ea"/>
                <a:cs typeface="+mn-cs"/>
              </a:rPr>
              <a:t>mysidans</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lophogastrids</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cumaceans</a:t>
            </a:r>
            <a:r>
              <a:rPr lang="en-US" sz="1200" b="1" kern="1200" dirty="0">
                <a:solidFill>
                  <a:schemeClr val="tx1"/>
                </a:solidFill>
                <a:effectLst/>
                <a:latin typeface="+mn-lt"/>
                <a:ea typeface="+mn-ea"/>
                <a:cs typeface="+mn-cs"/>
              </a:rPr>
              <a:t>, and </a:t>
            </a:r>
            <a:r>
              <a:rPr lang="en-US" sz="1200" b="1" kern="1200" dirty="0" err="1">
                <a:solidFill>
                  <a:schemeClr val="tx1"/>
                </a:solidFill>
                <a:effectLst/>
                <a:latin typeface="+mn-lt"/>
                <a:ea typeface="+mn-ea"/>
                <a:cs typeface="+mn-cs"/>
              </a:rPr>
              <a:t>tanaidaceans</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 mysid, </a:t>
            </a:r>
            <a:r>
              <a:rPr lang="en-US" sz="1200" i="1" kern="1200" dirty="0" err="1">
                <a:solidFill>
                  <a:schemeClr val="tx1"/>
                </a:solidFill>
                <a:effectLst/>
                <a:latin typeface="+mn-lt"/>
                <a:ea typeface="+mn-ea"/>
                <a:cs typeface="+mn-cs"/>
              </a:rPr>
              <a:t>Chlamydopleon</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dissimile</a:t>
            </a:r>
            <a:r>
              <a:rPr lang="en-US" sz="1200" kern="1200" dirty="0">
                <a:solidFill>
                  <a:schemeClr val="tx1"/>
                </a:solidFill>
                <a:effectLst/>
                <a:latin typeface="+mn-lt"/>
                <a:ea typeface="+mn-ea"/>
                <a:cs typeface="+mn-cs"/>
              </a:rPr>
              <a:t>. (B) Anatomy of a generalized mysid. (C) Anatomy of a </a:t>
            </a:r>
            <a:r>
              <a:rPr lang="en-US" sz="1200" kern="1200" dirty="0" err="1">
                <a:solidFill>
                  <a:schemeClr val="tx1"/>
                </a:solidFill>
                <a:effectLst/>
                <a:latin typeface="+mn-lt"/>
                <a:ea typeface="+mn-ea"/>
                <a:cs typeface="+mn-cs"/>
              </a:rPr>
              <a:t>lophogastrid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Gnathophausia</a:t>
            </a:r>
            <a:r>
              <a:rPr lang="en-US" sz="1200" kern="1200" dirty="0">
                <a:solidFill>
                  <a:schemeClr val="tx1"/>
                </a:solidFill>
                <a:effectLst/>
                <a:latin typeface="+mn-lt"/>
                <a:ea typeface="+mn-ea"/>
                <a:cs typeface="+mn-cs"/>
              </a:rPr>
              <a:t>. (D) Second pereopod of </a:t>
            </a:r>
            <a:r>
              <a:rPr lang="en-US" sz="1200" i="1" kern="1200" dirty="0" err="1">
                <a:solidFill>
                  <a:schemeClr val="tx1"/>
                </a:solidFill>
                <a:effectLst/>
                <a:latin typeface="+mn-lt"/>
                <a:ea typeface="+mn-ea"/>
                <a:cs typeface="+mn-cs"/>
              </a:rPr>
              <a:t>Gnathophausia</a:t>
            </a:r>
            <a:r>
              <a:rPr lang="en-US" sz="1200" kern="1200" dirty="0">
                <a:solidFill>
                  <a:schemeClr val="tx1"/>
                </a:solidFill>
                <a:effectLst/>
                <a:latin typeface="+mn-lt"/>
                <a:ea typeface="+mn-ea"/>
                <a:cs typeface="+mn-cs"/>
              </a:rPr>
              <a:t>. (E) A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Diastylis</a:t>
            </a:r>
            <a:r>
              <a:rPr lang="en-US" sz="1200" kern="1200" dirty="0">
                <a:solidFill>
                  <a:schemeClr val="tx1"/>
                </a:solidFill>
                <a:effectLst/>
                <a:latin typeface="+mn-lt"/>
                <a:ea typeface="+mn-ea"/>
                <a:cs typeface="+mn-cs"/>
              </a:rPr>
              <a:t>, in its typical partially buried position. The arrows indicate the feeding and ventilation current. (F) A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(G) A </a:t>
            </a:r>
            <a:r>
              <a:rPr lang="en-US" sz="1200" kern="1200" dirty="0" err="1">
                <a:solidFill>
                  <a:schemeClr val="tx1"/>
                </a:solidFill>
                <a:effectLst/>
                <a:latin typeface="+mn-lt"/>
                <a:ea typeface="+mn-ea"/>
                <a:cs typeface="+mn-cs"/>
              </a:rPr>
              <a:t>tanaidacean</a:t>
            </a:r>
            <a:r>
              <a:rPr lang="en-US" sz="1200" kern="1200" dirty="0">
                <a:solidFill>
                  <a:schemeClr val="tx1"/>
                </a:solidFill>
                <a:effectLst/>
                <a:latin typeface="+mn-lt"/>
                <a:ea typeface="+mn-ea"/>
                <a:cs typeface="+mn-cs"/>
              </a:rPr>
              <a:t>. (H) Anatomy of a generalized </a:t>
            </a:r>
            <a:r>
              <a:rPr lang="en-US" sz="1200" kern="1200" dirty="0" err="1">
                <a:solidFill>
                  <a:schemeClr val="tx1"/>
                </a:solidFill>
                <a:effectLst/>
                <a:latin typeface="+mn-lt"/>
                <a:ea typeface="+mn-ea"/>
                <a:cs typeface="+mn-cs"/>
              </a:rPr>
              <a:t>tanaidacean</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105</a:t>
            </a:fld>
            <a:endParaRPr lang="en-US"/>
          </a:p>
        </p:txBody>
      </p:sp>
    </p:spTree>
    <p:extLst>
      <p:ext uri="{BB962C8B-B14F-4D97-AF65-F5344CB8AC3E}">
        <p14:creationId xmlns:p14="http://schemas.microsoft.com/office/powerpoint/2010/main" val="297513696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21.13  Anatomy and diversity in some peracarid crustaceans (</a:t>
            </a:r>
            <a:r>
              <a:rPr lang="en-US" sz="1200" b="1" kern="1200" dirty="0" err="1">
                <a:solidFill>
                  <a:schemeClr val="tx1"/>
                </a:solidFill>
                <a:effectLst/>
                <a:latin typeface="+mn-lt"/>
                <a:ea typeface="+mn-ea"/>
                <a:cs typeface="+mn-cs"/>
              </a:rPr>
              <a:t>Eumalacostraca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Peracarida</a:t>
            </a:r>
            <a:r>
              <a:rPr lang="en-US" sz="1200" b="1" kern="1200" dirty="0">
                <a:solidFill>
                  <a:schemeClr val="tx1"/>
                </a:solidFill>
                <a:effectLst/>
                <a:latin typeface="+mn-lt"/>
                <a:ea typeface="+mn-ea"/>
                <a:cs typeface="+mn-cs"/>
              </a:rPr>
              <a:t>)—</a:t>
            </a:r>
            <a:r>
              <a:rPr lang="en-US" sz="1200" b="1" kern="1200" dirty="0" err="1">
                <a:solidFill>
                  <a:schemeClr val="tx1"/>
                </a:solidFill>
                <a:effectLst/>
                <a:latin typeface="+mn-lt"/>
                <a:ea typeface="+mn-ea"/>
                <a:cs typeface="+mn-cs"/>
              </a:rPr>
              <a:t>mysidans</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lophogastrids</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cumaceans</a:t>
            </a:r>
            <a:r>
              <a:rPr lang="en-US" sz="1200" b="1" kern="1200" dirty="0">
                <a:solidFill>
                  <a:schemeClr val="tx1"/>
                </a:solidFill>
                <a:effectLst/>
                <a:latin typeface="+mn-lt"/>
                <a:ea typeface="+mn-ea"/>
                <a:cs typeface="+mn-cs"/>
              </a:rPr>
              <a:t>, and </a:t>
            </a:r>
            <a:r>
              <a:rPr lang="en-US" sz="1200" b="1" kern="1200" dirty="0" err="1">
                <a:solidFill>
                  <a:schemeClr val="tx1"/>
                </a:solidFill>
                <a:effectLst/>
                <a:latin typeface="+mn-lt"/>
                <a:ea typeface="+mn-ea"/>
                <a:cs typeface="+mn-cs"/>
              </a:rPr>
              <a:t>tanaidaceans</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 mysid, </a:t>
            </a:r>
            <a:r>
              <a:rPr lang="en-US" sz="1200" i="1" kern="1200" dirty="0" err="1">
                <a:solidFill>
                  <a:schemeClr val="tx1"/>
                </a:solidFill>
                <a:effectLst/>
                <a:latin typeface="+mn-lt"/>
                <a:ea typeface="+mn-ea"/>
                <a:cs typeface="+mn-cs"/>
              </a:rPr>
              <a:t>Chlamydopleon</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dissimile</a:t>
            </a:r>
            <a:r>
              <a:rPr lang="en-US" sz="1200" kern="1200" dirty="0">
                <a:solidFill>
                  <a:schemeClr val="tx1"/>
                </a:solidFill>
                <a:effectLst/>
                <a:latin typeface="+mn-lt"/>
                <a:ea typeface="+mn-ea"/>
                <a:cs typeface="+mn-cs"/>
              </a:rPr>
              <a:t>. (B) Anatomy of a generalized mysid. (C) Anatomy of a </a:t>
            </a:r>
            <a:r>
              <a:rPr lang="en-US" sz="1200" kern="1200" dirty="0" err="1">
                <a:solidFill>
                  <a:schemeClr val="tx1"/>
                </a:solidFill>
                <a:effectLst/>
                <a:latin typeface="+mn-lt"/>
                <a:ea typeface="+mn-ea"/>
                <a:cs typeface="+mn-cs"/>
              </a:rPr>
              <a:t>lophogastrid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Gnathophausia</a:t>
            </a:r>
            <a:r>
              <a:rPr lang="en-US" sz="1200" kern="1200" dirty="0">
                <a:solidFill>
                  <a:schemeClr val="tx1"/>
                </a:solidFill>
                <a:effectLst/>
                <a:latin typeface="+mn-lt"/>
                <a:ea typeface="+mn-ea"/>
                <a:cs typeface="+mn-cs"/>
              </a:rPr>
              <a:t>. (D) Second pereopod of </a:t>
            </a:r>
            <a:r>
              <a:rPr lang="en-US" sz="1200" i="1" kern="1200" dirty="0" err="1">
                <a:solidFill>
                  <a:schemeClr val="tx1"/>
                </a:solidFill>
                <a:effectLst/>
                <a:latin typeface="+mn-lt"/>
                <a:ea typeface="+mn-ea"/>
                <a:cs typeface="+mn-cs"/>
              </a:rPr>
              <a:t>Gnathophausia</a:t>
            </a:r>
            <a:r>
              <a:rPr lang="en-US" sz="1200" kern="1200" dirty="0">
                <a:solidFill>
                  <a:schemeClr val="tx1"/>
                </a:solidFill>
                <a:effectLst/>
                <a:latin typeface="+mn-lt"/>
                <a:ea typeface="+mn-ea"/>
                <a:cs typeface="+mn-cs"/>
              </a:rPr>
              <a:t>. (E) A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Diastylis</a:t>
            </a:r>
            <a:r>
              <a:rPr lang="en-US" sz="1200" kern="1200" dirty="0">
                <a:solidFill>
                  <a:schemeClr val="tx1"/>
                </a:solidFill>
                <a:effectLst/>
                <a:latin typeface="+mn-lt"/>
                <a:ea typeface="+mn-ea"/>
                <a:cs typeface="+mn-cs"/>
              </a:rPr>
              <a:t>, in its typical partially buried position. The arrows indicate the feeding and ventilation current. (F) A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(G) A </a:t>
            </a:r>
            <a:r>
              <a:rPr lang="en-US" sz="1200" kern="1200" dirty="0" err="1">
                <a:solidFill>
                  <a:schemeClr val="tx1"/>
                </a:solidFill>
                <a:effectLst/>
                <a:latin typeface="+mn-lt"/>
                <a:ea typeface="+mn-ea"/>
                <a:cs typeface="+mn-cs"/>
              </a:rPr>
              <a:t>tanaidacean</a:t>
            </a:r>
            <a:r>
              <a:rPr lang="en-US" sz="1200" kern="1200" dirty="0">
                <a:solidFill>
                  <a:schemeClr val="tx1"/>
                </a:solidFill>
                <a:effectLst/>
                <a:latin typeface="+mn-lt"/>
                <a:ea typeface="+mn-ea"/>
                <a:cs typeface="+mn-cs"/>
              </a:rPr>
              <a:t>. (H) Anatomy of a generalized </a:t>
            </a:r>
            <a:r>
              <a:rPr lang="en-US" sz="1200" kern="1200" dirty="0" err="1">
                <a:solidFill>
                  <a:schemeClr val="tx1"/>
                </a:solidFill>
                <a:effectLst/>
                <a:latin typeface="+mn-lt"/>
                <a:ea typeface="+mn-ea"/>
                <a:cs typeface="+mn-cs"/>
              </a:rPr>
              <a:t>tanaidacean</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106</a:t>
            </a:fld>
            <a:endParaRPr lang="en-US"/>
          </a:p>
        </p:txBody>
      </p:sp>
    </p:spTree>
    <p:extLst>
      <p:ext uri="{BB962C8B-B14F-4D97-AF65-F5344CB8AC3E}">
        <p14:creationId xmlns:p14="http://schemas.microsoft.com/office/powerpoint/2010/main" val="2151224282"/>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21.13  Anatomy and diversity in some peracarid crustaceans (</a:t>
            </a:r>
            <a:r>
              <a:rPr lang="en-US" sz="1200" b="1" kern="1200" dirty="0" err="1">
                <a:solidFill>
                  <a:schemeClr val="tx1"/>
                </a:solidFill>
                <a:effectLst/>
                <a:latin typeface="+mn-lt"/>
                <a:ea typeface="+mn-ea"/>
                <a:cs typeface="+mn-cs"/>
              </a:rPr>
              <a:t>Eumalacostraca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Peracarida</a:t>
            </a:r>
            <a:r>
              <a:rPr lang="en-US" sz="1200" b="1" kern="1200" dirty="0">
                <a:solidFill>
                  <a:schemeClr val="tx1"/>
                </a:solidFill>
                <a:effectLst/>
                <a:latin typeface="+mn-lt"/>
                <a:ea typeface="+mn-ea"/>
                <a:cs typeface="+mn-cs"/>
              </a:rPr>
              <a:t>)—</a:t>
            </a:r>
            <a:r>
              <a:rPr lang="en-US" sz="1200" b="1" kern="1200" dirty="0" err="1">
                <a:solidFill>
                  <a:schemeClr val="tx1"/>
                </a:solidFill>
                <a:effectLst/>
                <a:latin typeface="+mn-lt"/>
                <a:ea typeface="+mn-ea"/>
                <a:cs typeface="+mn-cs"/>
              </a:rPr>
              <a:t>mysidans</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lophogastrids</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cumaceans</a:t>
            </a:r>
            <a:r>
              <a:rPr lang="en-US" sz="1200" b="1" kern="1200" dirty="0">
                <a:solidFill>
                  <a:schemeClr val="tx1"/>
                </a:solidFill>
                <a:effectLst/>
                <a:latin typeface="+mn-lt"/>
                <a:ea typeface="+mn-ea"/>
                <a:cs typeface="+mn-cs"/>
              </a:rPr>
              <a:t>, and </a:t>
            </a:r>
            <a:r>
              <a:rPr lang="en-US" sz="1200" b="1" kern="1200" dirty="0" err="1">
                <a:solidFill>
                  <a:schemeClr val="tx1"/>
                </a:solidFill>
                <a:effectLst/>
                <a:latin typeface="+mn-lt"/>
                <a:ea typeface="+mn-ea"/>
                <a:cs typeface="+mn-cs"/>
              </a:rPr>
              <a:t>tanaidaceans</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 mysid, </a:t>
            </a:r>
            <a:r>
              <a:rPr lang="en-US" sz="1200" i="1" kern="1200" dirty="0" err="1">
                <a:solidFill>
                  <a:schemeClr val="tx1"/>
                </a:solidFill>
                <a:effectLst/>
                <a:latin typeface="+mn-lt"/>
                <a:ea typeface="+mn-ea"/>
                <a:cs typeface="+mn-cs"/>
              </a:rPr>
              <a:t>Chlamydopleon</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dissimile</a:t>
            </a:r>
            <a:r>
              <a:rPr lang="en-US" sz="1200" kern="1200" dirty="0">
                <a:solidFill>
                  <a:schemeClr val="tx1"/>
                </a:solidFill>
                <a:effectLst/>
                <a:latin typeface="+mn-lt"/>
                <a:ea typeface="+mn-ea"/>
                <a:cs typeface="+mn-cs"/>
              </a:rPr>
              <a:t>. (B) Anatomy of a generalized mysid. (C) Anatomy of a </a:t>
            </a:r>
            <a:r>
              <a:rPr lang="en-US" sz="1200" kern="1200" dirty="0" err="1">
                <a:solidFill>
                  <a:schemeClr val="tx1"/>
                </a:solidFill>
                <a:effectLst/>
                <a:latin typeface="+mn-lt"/>
                <a:ea typeface="+mn-ea"/>
                <a:cs typeface="+mn-cs"/>
              </a:rPr>
              <a:t>lophogastrid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Gnathophausia</a:t>
            </a:r>
            <a:r>
              <a:rPr lang="en-US" sz="1200" kern="1200" dirty="0">
                <a:solidFill>
                  <a:schemeClr val="tx1"/>
                </a:solidFill>
                <a:effectLst/>
                <a:latin typeface="+mn-lt"/>
                <a:ea typeface="+mn-ea"/>
                <a:cs typeface="+mn-cs"/>
              </a:rPr>
              <a:t>. (D) Second pereopod of </a:t>
            </a:r>
            <a:r>
              <a:rPr lang="en-US" sz="1200" i="1" kern="1200" dirty="0" err="1">
                <a:solidFill>
                  <a:schemeClr val="tx1"/>
                </a:solidFill>
                <a:effectLst/>
                <a:latin typeface="+mn-lt"/>
                <a:ea typeface="+mn-ea"/>
                <a:cs typeface="+mn-cs"/>
              </a:rPr>
              <a:t>Gnathophausia</a:t>
            </a:r>
            <a:r>
              <a:rPr lang="en-US" sz="1200" kern="1200" dirty="0">
                <a:solidFill>
                  <a:schemeClr val="tx1"/>
                </a:solidFill>
                <a:effectLst/>
                <a:latin typeface="+mn-lt"/>
                <a:ea typeface="+mn-ea"/>
                <a:cs typeface="+mn-cs"/>
              </a:rPr>
              <a:t>. (E) A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Diastylis</a:t>
            </a:r>
            <a:r>
              <a:rPr lang="en-US" sz="1200" kern="1200" dirty="0">
                <a:solidFill>
                  <a:schemeClr val="tx1"/>
                </a:solidFill>
                <a:effectLst/>
                <a:latin typeface="+mn-lt"/>
                <a:ea typeface="+mn-ea"/>
                <a:cs typeface="+mn-cs"/>
              </a:rPr>
              <a:t>, in its typical partially buried position. The arrows indicate the feeding and ventilation current. (F) A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(G) A </a:t>
            </a:r>
            <a:r>
              <a:rPr lang="en-US" sz="1200" kern="1200" dirty="0" err="1">
                <a:solidFill>
                  <a:schemeClr val="tx1"/>
                </a:solidFill>
                <a:effectLst/>
                <a:latin typeface="+mn-lt"/>
                <a:ea typeface="+mn-ea"/>
                <a:cs typeface="+mn-cs"/>
              </a:rPr>
              <a:t>tanaidacean</a:t>
            </a:r>
            <a:r>
              <a:rPr lang="en-US" sz="1200" kern="1200" dirty="0">
                <a:solidFill>
                  <a:schemeClr val="tx1"/>
                </a:solidFill>
                <a:effectLst/>
                <a:latin typeface="+mn-lt"/>
                <a:ea typeface="+mn-ea"/>
                <a:cs typeface="+mn-cs"/>
              </a:rPr>
              <a:t>. (H) Anatomy of a generalized </a:t>
            </a:r>
            <a:r>
              <a:rPr lang="en-US" sz="1200" kern="1200" dirty="0" err="1">
                <a:solidFill>
                  <a:schemeClr val="tx1"/>
                </a:solidFill>
                <a:effectLst/>
                <a:latin typeface="+mn-lt"/>
                <a:ea typeface="+mn-ea"/>
                <a:cs typeface="+mn-cs"/>
              </a:rPr>
              <a:t>tanaidacean</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107</a:t>
            </a:fld>
            <a:endParaRPr lang="en-US"/>
          </a:p>
        </p:txBody>
      </p:sp>
    </p:spTree>
    <p:extLst>
      <p:ext uri="{BB962C8B-B14F-4D97-AF65-F5344CB8AC3E}">
        <p14:creationId xmlns:p14="http://schemas.microsoft.com/office/powerpoint/2010/main" val="156328365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21.13  Anatomy and diversity in some peracarid crustaceans (</a:t>
            </a:r>
            <a:r>
              <a:rPr lang="en-US" sz="1200" b="1" kern="1200" dirty="0" err="1">
                <a:solidFill>
                  <a:schemeClr val="tx1"/>
                </a:solidFill>
                <a:effectLst/>
                <a:latin typeface="+mn-lt"/>
                <a:ea typeface="+mn-ea"/>
                <a:cs typeface="+mn-cs"/>
              </a:rPr>
              <a:t>Eumalacostraca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Peracarida</a:t>
            </a:r>
            <a:r>
              <a:rPr lang="en-US" sz="1200" b="1" kern="1200" dirty="0">
                <a:solidFill>
                  <a:schemeClr val="tx1"/>
                </a:solidFill>
                <a:effectLst/>
                <a:latin typeface="+mn-lt"/>
                <a:ea typeface="+mn-ea"/>
                <a:cs typeface="+mn-cs"/>
              </a:rPr>
              <a:t>)—</a:t>
            </a:r>
            <a:r>
              <a:rPr lang="en-US" sz="1200" b="1" kern="1200" dirty="0" err="1">
                <a:solidFill>
                  <a:schemeClr val="tx1"/>
                </a:solidFill>
                <a:effectLst/>
                <a:latin typeface="+mn-lt"/>
                <a:ea typeface="+mn-ea"/>
                <a:cs typeface="+mn-cs"/>
              </a:rPr>
              <a:t>mysidans</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lophogastrids</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cumaceans</a:t>
            </a:r>
            <a:r>
              <a:rPr lang="en-US" sz="1200" b="1" kern="1200" dirty="0">
                <a:solidFill>
                  <a:schemeClr val="tx1"/>
                </a:solidFill>
                <a:effectLst/>
                <a:latin typeface="+mn-lt"/>
                <a:ea typeface="+mn-ea"/>
                <a:cs typeface="+mn-cs"/>
              </a:rPr>
              <a:t>, and </a:t>
            </a:r>
            <a:r>
              <a:rPr lang="en-US" sz="1200" b="1" kern="1200" dirty="0" err="1">
                <a:solidFill>
                  <a:schemeClr val="tx1"/>
                </a:solidFill>
                <a:effectLst/>
                <a:latin typeface="+mn-lt"/>
                <a:ea typeface="+mn-ea"/>
                <a:cs typeface="+mn-cs"/>
              </a:rPr>
              <a:t>tanaidaceans</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 mysid, </a:t>
            </a:r>
            <a:r>
              <a:rPr lang="en-US" sz="1200" i="1" kern="1200" dirty="0" err="1">
                <a:solidFill>
                  <a:schemeClr val="tx1"/>
                </a:solidFill>
                <a:effectLst/>
                <a:latin typeface="+mn-lt"/>
                <a:ea typeface="+mn-ea"/>
                <a:cs typeface="+mn-cs"/>
              </a:rPr>
              <a:t>Chlamydopleon</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dissimile</a:t>
            </a:r>
            <a:r>
              <a:rPr lang="en-US" sz="1200" kern="1200" dirty="0">
                <a:solidFill>
                  <a:schemeClr val="tx1"/>
                </a:solidFill>
                <a:effectLst/>
                <a:latin typeface="+mn-lt"/>
                <a:ea typeface="+mn-ea"/>
                <a:cs typeface="+mn-cs"/>
              </a:rPr>
              <a:t>. (B) Anatomy of a generalized mysid. (C) Anatomy of a </a:t>
            </a:r>
            <a:r>
              <a:rPr lang="en-US" sz="1200" kern="1200" dirty="0" err="1">
                <a:solidFill>
                  <a:schemeClr val="tx1"/>
                </a:solidFill>
                <a:effectLst/>
                <a:latin typeface="+mn-lt"/>
                <a:ea typeface="+mn-ea"/>
                <a:cs typeface="+mn-cs"/>
              </a:rPr>
              <a:t>lophogastrid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Gnathophausia</a:t>
            </a:r>
            <a:r>
              <a:rPr lang="en-US" sz="1200" kern="1200" dirty="0">
                <a:solidFill>
                  <a:schemeClr val="tx1"/>
                </a:solidFill>
                <a:effectLst/>
                <a:latin typeface="+mn-lt"/>
                <a:ea typeface="+mn-ea"/>
                <a:cs typeface="+mn-cs"/>
              </a:rPr>
              <a:t>. (D) Second pereopod of </a:t>
            </a:r>
            <a:r>
              <a:rPr lang="en-US" sz="1200" i="1" kern="1200" dirty="0" err="1">
                <a:solidFill>
                  <a:schemeClr val="tx1"/>
                </a:solidFill>
                <a:effectLst/>
                <a:latin typeface="+mn-lt"/>
                <a:ea typeface="+mn-ea"/>
                <a:cs typeface="+mn-cs"/>
              </a:rPr>
              <a:t>Gnathophausia</a:t>
            </a:r>
            <a:r>
              <a:rPr lang="en-US" sz="1200" kern="1200" dirty="0">
                <a:solidFill>
                  <a:schemeClr val="tx1"/>
                </a:solidFill>
                <a:effectLst/>
                <a:latin typeface="+mn-lt"/>
                <a:ea typeface="+mn-ea"/>
                <a:cs typeface="+mn-cs"/>
              </a:rPr>
              <a:t>. (E) A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Diastylis</a:t>
            </a:r>
            <a:r>
              <a:rPr lang="en-US" sz="1200" kern="1200" dirty="0">
                <a:solidFill>
                  <a:schemeClr val="tx1"/>
                </a:solidFill>
                <a:effectLst/>
                <a:latin typeface="+mn-lt"/>
                <a:ea typeface="+mn-ea"/>
                <a:cs typeface="+mn-cs"/>
              </a:rPr>
              <a:t>, in its typical partially buried position. The arrows indicate the feeding and ventilation current. (F) A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(G) A </a:t>
            </a:r>
            <a:r>
              <a:rPr lang="en-US" sz="1200" kern="1200" dirty="0" err="1">
                <a:solidFill>
                  <a:schemeClr val="tx1"/>
                </a:solidFill>
                <a:effectLst/>
                <a:latin typeface="+mn-lt"/>
                <a:ea typeface="+mn-ea"/>
                <a:cs typeface="+mn-cs"/>
              </a:rPr>
              <a:t>tanaidacean</a:t>
            </a:r>
            <a:r>
              <a:rPr lang="en-US" sz="1200" kern="1200" dirty="0">
                <a:solidFill>
                  <a:schemeClr val="tx1"/>
                </a:solidFill>
                <a:effectLst/>
                <a:latin typeface="+mn-lt"/>
                <a:ea typeface="+mn-ea"/>
                <a:cs typeface="+mn-cs"/>
              </a:rPr>
              <a:t>. (H) Anatomy of a generalized </a:t>
            </a:r>
            <a:r>
              <a:rPr lang="en-US" sz="1200" kern="1200" dirty="0" err="1">
                <a:solidFill>
                  <a:schemeClr val="tx1"/>
                </a:solidFill>
                <a:effectLst/>
                <a:latin typeface="+mn-lt"/>
                <a:ea typeface="+mn-ea"/>
                <a:cs typeface="+mn-cs"/>
              </a:rPr>
              <a:t>tanaidacean</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108</a:t>
            </a:fld>
            <a:endParaRPr lang="en-US"/>
          </a:p>
        </p:txBody>
      </p:sp>
    </p:spTree>
    <p:extLst>
      <p:ext uri="{BB962C8B-B14F-4D97-AF65-F5344CB8AC3E}">
        <p14:creationId xmlns:p14="http://schemas.microsoft.com/office/powerpoint/2010/main" val="131840151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21.14  More peracarids.</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 The </a:t>
            </a:r>
            <a:r>
              <a:rPr lang="en-US" sz="1200" kern="1200" dirty="0" err="1">
                <a:solidFill>
                  <a:schemeClr val="tx1"/>
                </a:solidFill>
                <a:effectLst/>
                <a:latin typeface="+mn-lt"/>
                <a:ea typeface="+mn-ea"/>
                <a:cs typeface="+mn-cs"/>
              </a:rPr>
              <a:t>spelaeogriphacean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Spelaeogriphus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lepidops</a:t>
            </a:r>
            <a:r>
              <a:rPr lang="en-US" sz="1200" kern="1200" dirty="0">
                <a:solidFill>
                  <a:schemeClr val="tx1"/>
                </a:solidFill>
                <a:effectLst/>
                <a:latin typeface="+mn-lt"/>
                <a:ea typeface="+mn-ea"/>
                <a:cs typeface="+mn-cs"/>
              </a:rPr>
              <a:t> (color photo), and a drawing of generalized </a:t>
            </a:r>
            <a:r>
              <a:rPr lang="en-US" sz="1200" kern="1200" dirty="0" err="1">
                <a:solidFill>
                  <a:schemeClr val="tx1"/>
                </a:solidFill>
                <a:effectLst/>
                <a:latin typeface="+mn-lt"/>
                <a:ea typeface="+mn-ea"/>
                <a:cs typeface="+mn-cs"/>
              </a:rPr>
              <a:t>spelaeogriphacean</a:t>
            </a:r>
            <a:r>
              <a:rPr lang="en-US" sz="1200" kern="1200" dirty="0">
                <a:solidFill>
                  <a:schemeClr val="tx1"/>
                </a:solidFill>
                <a:effectLst/>
                <a:latin typeface="+mn-lt"/>
                <a:ea typeface="+mn-ea"/>
                <a:cs typeface="+mn-cs"/>
              </a:rPr>
              <a:t> anatomy. (B) The </a:t>
            </a:r>
            <a:r>
              <a:rPr lang="en-US" sz="1200" kern="1200" dirty="0" err="1">
                <a:solidFill>
                  <a:schemeClr val="tx1"/>
                </a:solidFill>
                <a:effectLst/>
                <a:latin typeface="+mn-lt"/>
                <a:ea typeface="+mn-ea"/>
                <a:cs typeface="+mn-cs"/>
              </a:rPr>
              <a:t>thermosbaenacean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Monodella</a:t>
            </a:r>
            <a:r>
              <a:rPr lang="en-US" sz="1200" kern="1200" dirty="0">
                <a:solidFill>
                  <a:schemeClr val="tx1"/>
                </a:solidFill>
                <a:effectLst/>
                <a:latin typeface="+mn-lt"/>
                <a:ea typeface="+mn-ea"/>
                <a:cs typeface="+mn-cs"/>
              </a:rPr>
              <a:t>. (C) A </a:t>
            </a:r>
            <a:r>
              <a:rPr lang="en-US" sz="1200" kern="1200" dirty="0" err="1">
                <a:solidFill>
                  <a:schemeClr val="tx1"/>
                </a:solidFill>
                <a:effectLst/>
                <a:latin typeface="+mn-lt"/>
                <a:ea typeface="+mn-ea"/>
                <a:cs typeface="+mn-cs"/>
              </a:rPr>
              <a:t>thermosbaenacean</a:t>
            </a:r>
            <a:r>
              <a:rPr lang="en-US" sz="1200" kern="1200" dirty="0">
                <a:solidFill>
                  <a:schemeClr val="tx1"/>
                </a:solidFill>
                <a:effectLst/>
                <a:latin typeface="+mn-lt"/>
                <a:ea typeface="+mn-ea"/>
                <a:cs typeface="+mn-cs"/>
              </a:rPr>
              <a:t>. (D,E) The </a:t>
            </a:r>
            <a:r>
              <a:rPr lang="en-US" sz="1200" kern="1200" dirty="0" err="1">
                <a:solidFill>
                  <a:schemeClr val="tx1"/>
                </a:solidFill>
                <a:effectLst/>
                <a:latin typeface="+mn-lt"/>
                <a:ea typeface="+mn-ea"/>
                <a:cs typeface="+mn-cs"/>
              </a:rPr>
              <a:t>mictacean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Mictocaris</a:t>
            </a:r>
            <a:r>
              <a:rPr lang="en-US" sz="1200" kern="1200" dirty="0">
                <a:solidFill>
                  <a:schemeClr val="tx1"/>
                </a:solidFill>
                <a:effectLst/>
                <a:latin typeface="+mn-lt"/>
                <a:ea typeface="+mn-ea"/>
                <a:cs typeface="+mn-cs"/>
              </a:rPr>
              <a:t>. (E after T. E. Bowman and T. M. </a:t>
            </a:r>
            <a:r>
              <a:rPr lang="en-US" sz="1200" kern="1200" dirty="0" err="1">
                <a:solidFill>
                  <a:schemeClr val="tx1"/>
                </a:solidFill>
                <a:effectLst/>
                <a:latin typeface="+mn-lt"/>
                <a:ea typeface="+mn-ea"/>
                <a:cs typeface="+mn-cs"/>
              </a:rPr>
              <a:t>Iliffe</a:t>
            </a:r>
            <a:r>
              <a:rPr lang="en-US" sz="1200" kern="1200" dirty="0">
                <a:solidFill>
                  <a:schemeClr val="tx1"/>
                </a:solidFill>
                <a:effectLst/>
                <a:latin typeface="+mn-lt"/>
                <a:ea typeface="+mn-ea"/>
                <a:cs typeface="+mn-cs"/>
              </a:rPr>
              <a:t>. 1985.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5: 58–73.)</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109</a:t>
            </a:fld>
            <a:endParaRPr lang="en-US"/>
          </a:p>
        </p:txBody>
      </p:sp>
    </p:spTree>
    <p:extLst>
      <p:ext uri="{BB962C8B-B14F-4D97-AF65-F5344CB8AC3E}">
        <p14:creationId xmlns:p14="http://schemas.microsoft.com/office/powerpoint/2010/main" val="23316713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21.1  Diversity among the Crustacea. </a:t>
            </a:r>
            <a:br>
              <a:rPr lang="en-US" sz="1200" b="1"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(A–D) Classes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Branchiopoda</a:t>
            </a:r>
            <a:r>
              <a:rPr lang="en-US" sz="1200" kern="1200" dirty="0">
                <a:solidFill>
                  <a:schemeClr val="tx1"/>
                </a:solidFill>
                <a:effectLst/>
                <a:latin typeface="+mn-lt"/>
                <a:ea typeface="+mn-ea"/>
                <a:cs typeface="+mn-cs"/>
              </a:rPr>
              <a:t>. (A) </a:t>
            </a:r>
            <a:r>
              <a:rPr lang="en-US" sz="1200" i="1" kern="1200" dirty="0" err="1">
                <a:solidFill>
                  <a:schemeClr val="tx1"/>
                </a:solidFill>
                <a:effectLst/>
                <a:latin typeface="+mn-lt"/>
                <a:ea typeface="+mn-ea"/>
                <a:cs typeface="+mn-cs"/>
              </a:rPr>
              <a:t>Morlockia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ondinae</a:t>
            </a:r>
            <a:r>
              <a:rPr lang="en-US" sz="1200" kern="1200" dirty="0">
                <a:solidFill>
                  <a:schemeClr val="tx1"/>
                </a:solidFill>
                <a:effectLst/>
                <a:latin typeface="+mn-lt"/>
                <a:ea typeface="+mn-ea"/>
                <a:cs typeface="+mn-cs"/>
              </a:rPr>
              <a:t>; note the remarkably </a:t>
            </a:r>
            <a:r>
              <a:rPr lang="en-US" sz="1200" kern="1200" dirty="0" err="1">
                <a:solidFill>
                  <a:schemeClr val="tx1"/>
                </a:solidFill>
                <a:effectLst/>
                <a:latin typeface="+mn-lt"/>
                <a:ea typeface="+mn-ea"/>
                <a:cs typeface="+mn-cs"/>
              </a:rPr>
              <a:t>homonomous</a:t>
            </a:r>
            <a:r>
              <a:rPr lang="en-US" sz="1200" kern="1200" dirty="0">
                <a:solidFill>
                  <a:schemeClr val="tx1"/>
                </a:solidFill>
                <a:effectLst/>
                <a:latin typeface="+mn-lt"/>
                <a:ea typeface="+mn-ea"/>
                <a:cs typeface="+mn-cs"/>
              </a:rPr>
              <a:t> segmentation of this swimming crustacean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Lightiella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monniotae</a:t>
            </a:r>
            <a:r>
              <a:rPr lang="en-US" sz="1200" kern="1200" dirty="0">
                <a:solidFill>
                  <a:schemeClr val="tx1"/>
                </a:solidFill>
                <a:effectLst/>
                <a:latin typeface="+mn-lt"/>
                <a:ea typeface="+mn-ea"/>
                <a:cs typeface="+mn-cs"/>
              </a:rPr>
              <a:t>, from New Caledonia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(C) A tadpole shrimp (</a:t>
            </a:r>
            <a:r>
              <a:rPr lang="en-US" sz="1200" kern="1200" dirty="0" err="1">
                <a:solidFill>
                  <a:schemeClr val="tx1"/>
                </a:solidFill>
                <a:effectLst/>
                <a:latin typeface="+mn-lt"/>
                <a:ea typeface="+mn-ea"/>
                <a:cs typeface="+mn-cs"/>
              </a:rPr>
              <a:t>Notostraca</a:t>
            </a:r>
            <a:r>
              <a:rPr lang="en-US" sz="1200" kern="1200" dirty="0">
                <a:solidFill>
                  <a:schemeClr val="tx1"/>
                </a:solidFill>
                <a:effectLst/>
                <a:latin typeface="+mn-lt"/>
                <a:ea typeface="+mn-ea"/>
                <a:cs typeface="+mn-cs"/>
              </a:rPr>
              <a:t>) from an ephemeral pool. (D) A clam shrimp (</a:t>
            </a:r>
            <a:r>
              <a:rPr lang="en-US" sz="1200" kern="1200" dirty="0" err="1">
                <a:solidFill>
                  <a:schemeClr val="tx1"/>
                </a:solidFill>
                <a:effectLst/>
                <a:latin typeface="+mn-lt"/>
                <a:ea typeface="+mn-ea"/>
                <a:cs typeface="+mn-cs"/>
              </a:rPr>
              <a:t>Diplostraca</a:t>
            </a:r>
            <a:r>
              <a:rPr lang="en-US" sz="1200" kern="1200" dirty="0">
                <a:solidFill>
                  <a:schemeClr val="tx1"/>
                </a:solidFill>
                <a:effectLst/>
                <a:latin typeface="+mn-lt"/>
                <a:ea typeface="+mn-ea"/>
                <a:cs typeface="+mn-cs"/>
              </a:rPr>
              <a:t>), carrying eggs. (E–Q) Class Malacostraca. (E) A fiddler crab, </a:t>
            </a:r>
            <a:r>
              <a:rPr lang="en-US" sz="1200" i="1" kern="1200" dirty="0" err="1">
                <a:solidFill>
                  <a:schemeClr val="tx1"/>
                </a:solidFill>
                <a:effectLst/>
                <a:latin typeface="+mn-lt"/>
                <a:ea typeface="+mn-ea"/>
                <a:cs typeface="+mn-cs"/>
              </a:rPr>
              <a:t>Uca</a:t>
            </a:r>
            <a:r>
              <a:rPr lang="en-US" sz="1200" i="1" kern="1200" dirty="0">
                <a:solidFill>
                  <a:schemeClr val="tx1"/>
                </a:solidFill>
                <a:effectLst/>
                <a:latin typeface="+mn-lt"/>
                <a:ea typeface="+mn-ea"/>
                <a:cs typeface="+mn-cs"/>
              </a:rPr>
              <a:t> princeps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Brachyura</a:t>
            </a:r>
            <a:r>
              <a:rPr lang="en-US" sz="1200" kern="1200" dirty="0">
                <a:solidFill>
                  <a:schemeClr val="tx1"/>
                </a:solidFill>
                <a:effectLst/>
                <a:latin typeface="+mn-lt"/>
                <a:ea typeface="+mn-ea"/>
                <a:cs typeface="+mn-cs"/>
              </a:rPr>
              <a:t>). (F) A giant Caribbean hermit crab, </a:t>
            </a:r>
            <a:r>
              <a:rPr lang="en-US" sz="1200" i="1" kern="1200" dirty="0" err="1">
                <a:solidFill>
                  <a:schemeClr val="tx1"/>
                </a:solidFill>
                <a:effectLst/>
                <a:latin typeface="+mn-lt"/>
                <a:ea typeface="+mn-ea"/>
                <a:cs typeface="+mn-cs"/>
              </a:rPr>
              <a:t>Petrochirus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diogenes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(G) A hermit crab (</a:t>
            </a:r>
            <a:r>
              <a:rPr lang="en-US" sz="1200" i="1" kern="1200" dirty="0" err="1">
                <a:solidFill>
                  <a:schemeClr val="tx1"/>
                </a:solidFill>
                <a:effectLst/>
                <a:latin typeface="+mn-lt"/>
                <a:ea typeface="+mn-ea"/>
                <a:cs typeface="+mn-cs"/>
              </a:rPr>
              <a:t>Paragiopagurus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fasciatus</a:t>
            </a:r>
            <a:r>
              <a:rPr lang="en-US" sz="1200" kern="1200" dirty="0">
                <a:solidFill>
                  <a:schemeClr val="tx1"/>
                </a:solidFill>
                <a:effectLst/>
                <a:latin typeface="+mn-lt"/>
                <a:ea typeface="+mn-ea"/>
                <a:cs typeface="+mn-cs"/>
              </a:rPr>
              <a:t>) removed from its snail shell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(H) A coconut crab, </a:t>
            </a:r>
            <a:r>
              <a:rPr lang="en-US" sz="1200" i="1" kern="1200" dirty="0" err="1">
                <a:solidFill>
                  <a:schemeClr val="tx1"/>
                </a:solidFill>
                <a:effectLst/>
                <a:latin typeface="+mn-lt"/>
                <a:ea typeface="+mn-ea"/>
                <a:cs typeface="+mn-cs"/>
              </a:rPr>
              <a:t>Birgus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latro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climbing a tree. (I) </a:t>
            </a:r>
            <a:r>
              <a:rPr lang="en-US" sz="1200" i="1" kern="1200" dirty="0">
                <a:solidFill>
                  <a:schemeClr val="tx1"/>
                </a:solidFill>
                <a:effectLst/>
                <a:latin typeface="+mn-lt"/>
                <a:ea typeface="+mn-ea"/>
                <a:cs typeface="+mn-cs"/>
              </a:rPr>
              <a:t>Emerita </a:t>
            </a:r>
            <a:r>
              <a:rPr lang="en-US" sz="1200" i="1" kern="1200" dirty="0" err="1">
                <a:solidFill>
                  <a:schemeClr val="tx1"/>
                </a:solidFill>
                <a:effectLst/>
                <a:latin typeface="+mn-lt"/>
                <a:ea typeface="+mn-ea"/>
                <a:cs typeface="+mn-cs"/>
              </a:rPr>
              <a:t>analoga</a:t>
            </a:r>
            <a:r>
              <a:rPr lang="en-US" sz="1200" kern="1200" dirty="0">
                <a:solidFill>
                  <a:schemeClr val="tx1"/>
                </a:solidFill>
                <a:effectLst/>
                <a:latin typeface="+mn-lt"/>
                <a:ea typeface="+mn-ea"/>
                <a:cs typeface="+mn-cs"/>
              </a:rPr>
              <a:t>, a Pacific mole crab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(J) A pelagic </a:t>
            </a:r>
            <a:r>
              <a:rPr lang="en-US" sz="1200" kern="1200" dirty="0" err="1">
                <a:solidFill>
                  <a:schemeClr val="tx1"/>
                </a:solidFill>
                <a:effectLst/>
                <a:latin typeface="+mn-lt"/>
                <a:ea typeface="+mn-ea"/>
                <a:cs typeface="+mn-cs"/>
              </a:rPr>
              <a:t>lobsterette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Pleuroncodes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planipes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(K) A cleaner shrimp, </a:t>
            </a:r>
            <a:r>
              <a:rPr lang="en-US" sz="1200" i="1" kern="1200" dirty="0" err="1">
                <a:solidFill>
                  <a:schemeClr val="tx1"/>
                </a:solidFill>
                <a:effectLst/>
                <a:latin typeface="+mn-lt"/>
                <a:ea typeface="+mn-ea"/>
                <a:cs typeface="+mn-cs"/>
              </a:rPr>
              <a:t>Lysmata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californica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Caridea</a:t>
            </a:r>
            <a:r>
              <a:rPr lang="en-US" sz="1200" kern="1200" dirty="0">
                <a:solidFill>
                  <a:schemeClr val="tx1"/>
                </a:solidFill>
                <a:effectLst/>
                <a:latin typeface="+mn-lt"/>
                <a:ea typeface="+mn-ea"/>
                <a:cs typeface="+mn-cs"/>
              </a:rPr>
              <a:t>). (L) </a:t>
            </a:r>
            <a:r>
              <a:rPr lang="en-US" sz="1200" i="1" kern="1200" dirty="0" err="1">
                <a:solidFill>
                  <a:schemeClr val="tx1"/>
                </a:solidFill>
                <a:effectLst/>
                <a:latin typeface="+mn-lt"/>
                <a:ea typeface="+mn-ea"/>
                <a:cs typeface="+mn-cs"/>
              </a:rPr>
              <a:t>Alienaxiopsis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clypeata</a:t>
            </a:r>
            <a:r>
              <a:rPr lang="en-US" sz="1200" kern="1200" dirty="0">
                <a:solidFill>
                  <a:schemeClr val="tx1"/>
                </a:solidFill>
                <a:effectLst/>
                <a:latin typeface="+mn-lt"/>
                <a:ea typeface="+mn-ea"/>
                <a:cs typeface="+mn-cs"/>
              </a:rPr>
              <a:t>, a coral reef lobster-shrimp from Bali, Indonesia (</a:t>
            </a:r>
            <a:r>
              <a:rPr lang="en-US" sz="1200" kern="1200" dirty="0" err="1">
                <a:solidFill>
                  <a:schemeClr val="tx1"/>
                </a:solidFill>
                <a:effectLst/>
                <a:latin typeface="+mn-lt"/>
                <a:ea typeface="+mn-ea"/>
                <a:cs typeface="+mn-cs"/>
              </a:rPr>
              <a:t>Axiidae</a:t>
            </a:r>
            <a:r>
              <a:rPr lang="en-US" sz="1200" kern="1200" dirty="0">
                <a:solidFill>
                  <a:schemeClr val="tx1"/>
                </a:solidFill>
                <a:effectLst/>
                <a:latin typeface="+mn-lt"/>
                <a:ea typeface="+mn-ea"/>
                <a:cs typeface="+mn-cs"/>
              </a:rPr>
              <a:t>). (M) A Hawaiian regal lobster, </a:t>
            </a:r>
            <a:r>
              <a:rPr lang="en-US" sz="1200" i="1" kern="1200" dirty="0" err="1">
                <a:solidFill>
                  <a:schemeClr val="tx1"/>
                </a:solidFill>
                <a:effectLst/>
                <a:latin typeface="+mn-lt"/>
                <a:ea typeface="+mn-ea"/>
                <a:cs typeface="+mn-cs"/>
              </a:rPr>
              <a:t>Enoplometopus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Achelata</a:t>
            </a:r>
            <a:r>
              <a:rPr lang="en-US" sz="1200" kern="1200" dirty="0">
                <a:solidFill>
                  <a:schemeClr val="tx1"/>
                </a:solidFill>
                <a:effectLst/>
                <a:latin typeface="+mn-lt"/>
                <a:ea typeface="+mn-ea"/>
                <a:cs typeface="+mn-cs"/>
              </a:rPr>
              <a:t>). (N,O) Two unusual amphipods (</a:t>
            </a:r>
            <a:r>
              <a:rPr lang="en-US" sz="1200" kern="1200" dirty="0" err="1">
                <a:solidFill>
                  <a:schemeClr val="tx1"/>
                </a:solidFill>
                <a:effectLst/>
                <a:latin typeface="+mn-lt"/>
                <a:ea typeface="+mn-ea"/>
                <a:cs typeface="+mn-cs"/>
              </a:rPr>
              <a:t>Amphipoda</a:t>
            </a:r>
            <a:r>
              <a:rPr lang="en-US" sz="1200" kern="1200" dirty="0">
                <a:solidFill>
                  <a:schemeClr val="tx1"/>
                </a:solidFill>
                <a:effectLst/>
                <a:latin typeface="+mn-lt"/>
                <a:ea typeface="+mn-ea"/>
                <a:cs typeface="+mn-cs"/>
              </a:rPr>
              <a:t>). (N) </a:t>
            </a:r>
            <a:r>
              <a:rPr lang="en-US" sz="1200" i="1" kern="1200" dirty="0" err="1">
                <a:solidFill>
                  <a:schemeClr val="tx1"/>
                </a:solidFill>
                <a:effectLst/>
                <a:latin typeface="+mn-lt"/>
                <a:ea typeface="+mn-ea"/>
                <a:cs typeface="+mn-cs"/>
              </a:rPr>
              <a:t>Cystisoma</a:t>
            </a:r>
            <a:r>
              <a:rPr lang="en-US" sz="1200" kern="1200" dirty="0">
                <a:solidFill>
                  <a:schemeClr val="tx1"/>
                </a:solidFill>
                <a:effectLst/>
                <a:latin typeface="+mn-lt"/>
                <a:ea typeface="+mn-ea"/>
                <a:cs typeface="+mn-cs"/>
              </a:rPr>
              <a:t>, a huge (some exceed 10 cm), transparent, pelagic hyperiid amphipod. (O)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scammoni</a:t>
            </a:r>
            <a:r>
              <a:rPr lang="en-US" sz="1200" kern="1200" dirty="0">
                <a:solidFill>
                  <a:schemeClr val="tx1"/>
                </a:solidFill>
                <a:effectLst/>
                <a:latin typeface="+mn-lt"/>
                <a:ea typeface="+mn-ea"/>
                <a:cs typeface="+mn-cs"/>
              </a:rPr>
              <a:t>, a parasitic </a:t>
            </a:r>
            <a:r>
              <a:rPr lang="en-US" sz="1200" kern="1200" dirty="0" err="1">
                <a:solidFill>
                  <a:schemeClr val="tx1"/>
                </a:solidFill>
                <a:effectLst/>
                <a:latin typeface="+mn-lt"/>
                <a:ea typeface="+mn-ea"/>
                <a:cs typeface="+mn-cs"/>
              </a:rPr>
              <a:t>caprelloidean</a:t>
            </a:r>
            <a:r>
              <a:rPr lang="en-US" sz="1200" kern="1200" dirty="0">
                <a:solidFill>
                  <a:schemeClr val="tx1"/>
                </a:solidFill>
                <a:effectLst/>
                <a:latin typeface="+mn-lt"/>
                <a:ea typeface="+mn-ea"/>
                <a:cs typeface="+mn-cs"/>
              </a:rPr>
              <a:t> amphipod that lives on the skin of gray whales. (P) A male and female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note the eggs in the marsupium of the female (</a:t>
            </a:r>
            <a:r>
              <a:rPr lang="en-US" sz="1200" kern="1200" dirty="0" err="1">
                <a:solidFill>
                  <a:schemeClr val="tx1"/>
                </a:solidFill>
                <a:effectLst/>
                <a:latin typeface="+mn-lt"/>
                <a:ea typeface="+mn-ea"/>
                <a:cs typeface="+mn-cs"/>
              </a:rPr>
              <a:t>Cumacea</a:t>
            </a:r>
            <a:r>
              <a:rPr lang="en-US" sz="1200" kern="1200" dirty="0">
                <a:solidFill>
                  <a:schemeClr val="tx1"/>
                </a:solidFill>
                <a:effectLst/>
                <a:latin typeface="+mn-lt"/>
                <a:ea typeface="+mn-ea"/>
                <a:cs typeface="+mn-cs"/>
              </a:rPr>
              <a:t>). (Q) </a:t>
            </a:r>
            <a:r>
              <a:rPr lang="en-US" sz="1200" i="1" kern="1200" dirty="0">
                <a:solidFill>
                  <a:schemeClr val="tx1"/>
                </a:solidFill>
                <a:effectLst/>
                <a:latin typeface="+mn-lt"/>
                <a:ea typeface="+mn-ea"/>
                <a:cs typeface="+mn-cs"/>
              </a:rPr>
              <a:t>Ligia </a:t>
            </a:r>
            <a:r>
              <a:rPr lang="en-US" sz="1200" kern="1200" dirty="0">
                <a:solidFill>
                  <a:schemeClr val="tx1"/>
                </a:solidFill>
                <a:effectLst/>
                <a:latin typeface="+mn-lt"/>
                <a:ea typeface="+mn-ea"/>
                <a:cs typeface="+mn-cs"/>
              </a:rPr>
              <a:t>(Isopoda), the rock louse; </a:t>
            </a:r>
            <a:r>
              <a:rPr lang="en-US" sz="1200" i="1" kern="1200" dirty="0">
                <a:solidFill>
                  <a:schemeClr val="tx1"/>
                </a:solidFill>
                <a:effectLst/>
                <a:latin typeface="+mn-lt"/>
                <a:ea typeface="+mn-ea"/>
                <a:cs typeface="+mn-cs"/>
              </a:rPr>
              <a:t>Ligia</a:t>
            </a:r>
            <a:r>
              <a:rPr lang="en-US" sz="1200" kern="1200" dirty="0">
                <a:solidFill>
                  <a:schemeClr val="tx1"/>
                </a:solidFill>
                <a:effectLst/>
                <a:latin typeface="+mn-lt"/>
                <a:ea typeface="+mn-ea"/>
                <a:cs typeface="+mn-cs"/>
              </a:rPr>
              <a:t> are inhabitants of the high spray zone on rocky shores worldwide. (R) A mysid </a:t>
            </a:r>
            <a:r>
              <a:rPr lang="en-US" sz="1200" i="1" kern="1200" dirty="0" err="1">
                <a:solidFill>
                  <a:schemeClr val="tx1"/>
                </a:solidFill>
                <a:effectLst/>
                <a:latin typeface="+mn-lt"/>
                <a:ea typeface="+mn-ea"/>
                <a:cs typeface="+mn-cs"/>
              </a:rPr>
              <a:t>Siriella</a:t>
            </a:r>
            <a:r>
              <a:rPr lang="en-US" sz="1200" kern="1200" dirty="0">
                <a:solidFill>
                  <a:schemeClr val="tx1"/>
                </a:solidFill>
                <a:effectLst/>
                <a:latin typeface="+mn-lt"/>
                <a:ea typeface="+mn-ea"/>
                <a:cs typeface="+mn-cs"/>
              </a:rPr>
              <a:t> sp. (</a:t>
            </a:r>
            <a:r>
              <a:rPr lang="en-US" sz="1200" kern="1200" dirty="0" err="1">
                <a:solidFill>
                  <a:schemeClr val="tx1"/>
                </a:solidFill>
                <a:effectLst/>
                <a:latin typeface="+mn-lt"/>
                <a:ea typeface="+mn-ea"/>
                <a:cs typeface="+mn-cs"/>
              </a:rPr>
              <a:t>Mysida</a:t>
            </a:r>
            <a:r>
              <a:rPr lang="en-US" sz="1200" kern="1200" dirty="0">
                <a:solidFill>
                  <a:schemeClr val="tx1"/>
                </a:solidFill>
                <a:effectLst/>
                <a:latin typeface="+mn-lt"/>
                <a:ea typeface="+mn-ea"/>
                <a:cs typeface="+mn-cs"/>
              </a:rPr>
              <a:t>) with a parasitic </a:t>
            </a:r>
            <a:r>
              <a:rPr lang="en-US" sz="1200" kern="1200" dirty="0" err="1">
                <a:solidFill>
                  <a:schemeClr val="tx1"/>
                </a:solidFill>
                <a:effectLst/>
                <a:latin typeface="+mn-lt"/>
                <a:ea typeface="+mn-ea"/>
                <a:cs typeface="+mn-cs"/>
              </a:rPr>
              <a:t>epicaridean</a:t>
            </a:r>
            <a:r>
              <a:rPr lang="en-US" sz="1200" kern="1200" dirty="0">
                <a:solidFill>
                  <a:schemeClr val="tx1"/>
                </a:solidFill>
                <a:effectLst/>
                <a:latin typeface="+mn-lt"/>
                <a:ea typeface="+mn-ea"/>
                <a:cs typeface="+mn-cs"/>
              </a:rPr>
              <a:t> isopod (</a:t>
            </a:r>
            <a:r>
              <a:rPr lang="en-US" sz="1200" kern="1200" dirty="0" err="1">
                <a:solidFill>
                  <a:schemeClr val="tx1"/>
                </a:solidFill>
                <a:effectLst/>
                <a:latin typeface="+mn-lt"/>
                <a:ea typeface="+mn-ea"/>
                <a:cs typeface="+mn-cs"/>
              </a:rPr>
              <a:t>Dajidae</a:t>
            </a:r>
            <a:r>
              <a:rPr lang="en-US" sz="1200" kern="1200" dirty="0">
                <a:solidFill>
                  <a:schemeClr val="tx1"/>
                </a:solidFill>
                <a:effectLst/>
                <a:latin typeface="+mn-lt"/>
                <a:ea typeface="+mn-ea"/>
                <a:cs typeface="+mn-cs"/>
              </a:rPr>
              <a:t>) attached to its carapace (Western Australia). (S,T) Class </a:t>
            </a:r>
            <a:r>
              <a:rPr lang="en-US" sz="1200" kern="1200" dirty="0" err="1">
                <a:solidFill>
                  <a:schemeClr val="tx1"/>
                </a:solidFill>
                <a:effectLst/>
                <a:latin typeface="+mn-lt"/>
                <a:ea typeface="+mn-ea"/>
                <a:cs typeface="+mn-cs"/>
              </a:rPr>
              <a:t>Thecostraca</a:t>
            </a:r>
            <a:r>
              <a:rPr lang="en-US" sz="1200" kern="1200" dirty="0">
                <a:solidFill>
                  <a:schemeClr val="tx1"/>
                </a:solidFill>
                <a:effectLst/>
                <a:latin typeface="+mn-lt"/>
                <a:ea typeface="+mn-ea"/>
                <a:cs typeface="+mn-cs"/>
              </a:rPr>
              <a:t>. (S) Acorn barnacles, </a:t>
            </a:r>
            <a:r>
              <a:rPr lang="en-US" sz="1200" i="1" kern="1200" dirty="0" err="1">
                <a:solidFill>
                  <a:schemeClr val="tx1"/>
                </a:solidFill>
                <a:effectLst/>
                <a:latin typeface="+mn-lt"/>
                <a:ea typeface="+mn-ea"/>
                <a:cs typeface="+mn-cs"/>
              </a:rPr>
              <a:t>Semibalanus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balanoides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(T) </a:t>
            </a:r>
            <a:r>
              <a:rPr lang="en-US" sz="1200" i="1" kern="1200" dirty="0">
                <a:solidFill>
                  <a:schemeClr val="tx1"/>
                </a:solidFill>
                <a:effectLst/>
                <a:latin typeface="+mn-lt"/>
                <a:ea typeface="+mn-ea"/>
                <a:cs typeface="+mn-cs"/>
              </a:rPr>
              <a:t>Lepas </a:t>
            </a:r>
            <a:r>
              <a:rPr lang="en-US" sz="1200" i="1" kern="1200" dirty="0" err="1">
                <a:solidFill>
                  <a:schemeClr val="tx1"/>
                </a:solidFill>
                <a:effectLst/>
                <a:latin typeface="+mn-lt"/>
                <a:ea typeface="+mn-ea"/>
                <a:cs typeface="+mn-cs"/>
              </a:rPr>
              <a:t>anatifera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a pelagic barnacle hanging from a floating timber. (U) Class </a:t>
            </a:r>
            <a:r>
              <a:rPr lang="en-US" sz="1200" kern="1200" dirty="0" err="1">
                <a:solidFill>
                  <a:schemeClr val="tx1"/>
                </a:solidFill>
                <a:effectLst/>
                <a:latin typeface="+mn-lt"/>
                <a:ea typeface="+mn-ea"/>
                <a:cs typeface="+mn-cs"/>
              </a:rPr>
              <a:t>Copepoda</a:t>
            </a:r>
            <a:r>
              <a:rPr lang="en-US" sz="1200" kern="1200" dirty="0">
                <a:solidFill>
                  <a:schemeClr val="tx1"/>
                </a:solidFill>
                <a:effectLst/>
                <a:latin typeface="+mn-lt"/>
                <a:ea typeface="+mn-ea"/>
                <a:cs typeface="+mn-cs"/>
              </a:rPr>
              <a:t>; the calanoid copepod </a:t>
            </a:r>
            <a:r>
              <a:rPr lang="en-US" sz="1200" i="1" kern="1200" dirty="0" err="1">
                <a:solidFill>
                  <a:schemeClr val="tx1"/>
                </a:solidFill>
                <a:effectLst/>
                <a:latin typeface="+mn-lt"/>
                <a:ea typeface="+mn-ea"/>
                <a:cs typeface="+mn-cs"/>
              </a:rPr>
              <a:t>Gaussia</a:t>
            </a:r>
            <a:r>
              <a:rPr lang="en-US" sz="1200" kern="1200" dirty="0">
                <a:solidFill>
                  <a:schemeClr val="tx1"/>
                </a:solidFill>
                <a:effectLst/>
                <a:latin typeface="+mn-lt"/>
                <a:ea typeface="+mn-ea"/>
                <a:cs typeface="+mn-cs"/>
              </a:rPr>
              <a:t>, a common planktonic genus. (V) Class </a:t>
            </a:r>
            <a:r>
              <a:rPr lang="en-US" sz="1200" kern="1200" dirty="0" err="1">
                <a:solidFill>
                  <a:schemeClr val="tx1"/>
                </a:solidFill>
                <a:effectLst/>
                <a:latin typeface="+mn-lt"/>
                <a:ea typeface="+mn-ea"/>
                <a:cs typeface="+mn-cs"/>
              </a:rPr>
              <a:t>Tantulocarida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Deoterthron</a:t>
            </a:r>
            <a:r>
              <a:rPr lang="en-US" sz="1200" kern="1200" dirty="0">
                <a:solidFill>
                  <a:schemeClr val="tx1"/>
                </a:solidFill>
                <a:effectLst/>
                <a:latin typeface="+mn-lt"/>
                <a:ea typeface="+mn-ea"/>
                <a:cs typeface="+mn-cs"/>
              </a:rPr>
              <a:t>, parasitic on other crustaceans.</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11</a:t>
            </a:fld>
            <a:endParaRPr lang="en-US"/>
          </a:p>
        </p:txBody>
      </p:sp>
    </p:spTree>
    <p:extLst>
      <p:ext uri="{BB962C8B-B14F-4D97-AF65-F5344CB8AC3E}">
        <p14:creationId xmlns:p14="http://schemas.microsoft.com/office/powerpoint/2010/main" val="522804890"/>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21.14  More peracarids.</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 The </a:t>
            </a:r>
            <a:r>
              <a:rPr lang="en-US" sz="1200" kern="1200" dirty="0" err="1">
                <a:solidFill>
                  <a:schemeClr val="tx1"/>
                </a:solidFill>
                <a:effectLst/>
                <a:latin typeface="+mn-lt"/>
                <a:ea typeface="+mn-ea"/>
                <a:cs typeface="+mn-cs"/>
              </a:rPr>
              <a:t>spelaeogriphacean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Spelaeogriphus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lepidops</a:t>
            </a:r>
            <a:r>
              <a:rPr lang="en-US" sz="1200" kern="1200" dirty="0">
                <a:solidFill>
                  <a:schemeClr val="tx1"/>
                </a:solidFill>
                <a:effectLst/>
                <a:latin typeface="+mn-lt"/>
                <a:ea typeface="+mn-ea"/>
                <a:cs typeface="+mn-cs"/>
              </a:rPr>
              <a:t> (color photo), and a drawing of generalized </a:t>
            </a:r>
            <a:r>
              <a:rPr lang="en-US" sz="1200" kern="1200" dirty="0" err="1">
                <a:solidFill>
                  <a:schemeClr val="tx1"/>
                </a:solidFill>
                <a:effectLst/>
                <a:latin typeface="+mn-lt"/>
                <a:ea typeface="+mn-ea"/>
                <a:cs typeface="+mn-cs"/>
              </a:rPr>
              <a:t>spelaeogriphacean</a:t>
            </a:r>
            <a:r>
              <a:rPr lang="en-US" sz="1200" kern="1200" dirty="0">
                <a:solidFill>
                  <a:schemeClr val="tx1"/>
                </a:solidFill>
                <a:effectLst/>
                <a:latin typeface="+mn-lt"/>
                <a:ea typeface="+mn-ea"/>
                <a:cs typeface="+mn-cs"/>
              </a:rPr>
              <a:t> anatomy. (B) The </a:t>
            </a:r>
            <a:r>
              <a:rPr lang="en-US" sz="1200" kern="1200" dirty="0" err="1">
                <a:solidFill>
                  <a:schemeClr val="tx1"/>
                </a:solidFill>
                <a:effectLst/>
                <a:latin typeface="+mn-lt"/>
                <a:ea typeface="+mn-ea"/>
                <a:cs typeface="+mn-cs"/>
              </a:rPr>
              <a:t>thermosbaenacean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Monodella</a:t>
            </a:r>
            <a:r>
              <a:rPr lang="en-US" sz="1200" kern="1200" dirty="0">
                <a:solidFill>
                  <a:schemeClr val="tx1"/>
                </a:solidFill>
                <a:effectLst/>
                <a:latin typeface="+mn-lt"/>
                <a:ea typeface="+mn-ea"/>
                <a:cs typeface="+mn-cs"/>
              </a:rPr>
              <a:t>. (C) A </a:t>
            </a:r>
            <a:r>
              <a:rPr lang="en-US" sz="1200" kern="1200" dirty="0" err="1">
                <a:solidFill>
                  <a:schemeClr val="tx1"/>
                </a:solidFill>
                <a:effectLst/>
                <a:latin typeface="+mn-lt"/>
                <a:ea typeface="+mn-ea"/>
                <a:cs typeface="+mn-cs"/>
              </a:rPr>
              <a:t>thermosbaenacean</a:t>
            </a:r>
            <a:r>
              <a:rPr lang="en-US" sz="1200" kern="1200" dirty="0">
                <a:solidFill>
                  <a:schemeClr val="tx1"/>
                </a:solidFill>
                <a:effectLst/>
                <a:latin typeface="+mn-lt"/>
                <a:ea typeface="+mn-ea"/>
                <a:cs typeface="+mn-cs"/>
              </a:rPr>
              <a:t>. (D,E) The </a:t>
            </a:r>
            <a:r>
              <a:rPr lang="en-US" sz="1200" kern="1200" dirty="0" err="1">
                <a:solidFill>
                  <a:schemeClr val="tx1"/>
                </a:solidFill>
                <a:effectLst/>
                <a:latin typeface="+mn-lt"/>
                <a:ea typeface="+mn-ea"/>
                <a:cs typeface="+mn-cs"/>
              </a:rPr>
              <a:t>mictacean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Mictocaris</a:t>
            </a:r>
            <a:r>
              <a:rPr lang="en-US" sz="1200" kern="1200" dirty="0">
                <a:solidFill>
                  <a:schemeClr val="tx1"/>
                </a:solidFill>
                <a:effectLst/>
                <a:latin typeface="+mn-lt"/>
                <a:ea typeface="+mn-ea"/>
                <a:cs typeface="+mn-cs"/>
              </a:rPr>
              <a:t>. (E after T. E. Bowman and T. M. </a:t>
            </a:r>
            <a:r>
              <a:rPr lang="en-US" sz="1200" kern="1200" dirty="0" err="1">
                <a:solidFill>
                  <a:schemeClr val="tx1"/>
                </a:solidFill>
                <a:effectLst/>
                <a:latin typeface="+mn-lt"/>
                <a:ea typeface="+mn-ea"/>
                <a:cs typeface="+mn-cs"/>
              </a:rPr>
              <a:t>Iliffe</a:t>
            </a:r>
            <a:r>
              <a:rPr lang="en-US" sz="1200" kern="1200" dirty="0">
                <a:solidFill>
                  <a:schemeClr val="tx1"/>
                </a:solidFill>
                <a:effectLst/>
                <a:latin typeface="+mn-lt"/>
                <a:ea typeface="+mn-ea"/>
                <a:cs typeface="+mn-cs"/>
              </a:rPr>
              <a:t>. 1985.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5: 58–73.)</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110</a:t>
            </a:fld>
            <a:endParaRPr lang="en-US"/>
          </a:p>
        </p:txBody>
      </p:sp>
    </p:spTree>
    <p:extLst>
      <p:ext uri="{BB962C8B-B14F-4D97-AF65-F5344CB8AC3E}">
        <p14:creationId xmlns:p14="http://schemas.microsoft.com/office/powerpoint/2010/main" val="3142291996"/>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21.14  More peracarids.</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 The </a:t>
            </a:r>
            <a:r>
              <a:rPr lang="en-US" sz="1200" kern="1200" dirty="0" err="1">
                <a:solidFill>
                  <a:schemeClr val="tx1"/>
                </a:solidFill>
                <a:effectLst/>
                <a:latin typeface="+mn-lt"/>
                <a:ea typeface="+mn-ea"/>
                <a:cs typeface="+mn-cs"/>
              </a:rPr>
              <a:t>spelaeogriphacean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Spelaeogriphus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lepidops</a:t>
            </a:r>
            <a:r>
              <a:rPr lang="en-US" sz="1200" kern="1200" dirty="0">
                <a:solidFill>
                  <a:schemeClr val="tx1"/>
                </a:solidFill>
                <a:effectLst/>
                <a:latin typeface="+mn-lt"/>
                <a:ea typeface="+mn-ea"/>
                <a:cs typeface="+mn-cs"/>
              </a:rPr>
              <a:t> (color photo), and a drawing of generalized </a:t>
            </a:r>
            <a:r>
              <a:rPr lang="en-US" sz="1200" kern="1200" dirty="0" err="1">
                <a:solidFill>
                  <a:schemeClr val="tx1"/>
                </a:solidFill>
                <a:effectLst/>
                <a:latin typeface="+mn-lt"/>
                <a:ea typeface="+mn-ea"/>
                <a:cs typeface="+mn-cs"/>
              </a:rPr>
              <a:t>spelaeogriphacean</a:t>
            </a:r>
            <a:r>
              <a:rPr lang="en-US" sz="1200" kern="1200" dirty="0">
                <a:solidFill>
                  <a:schemeClr val="tx1"/>
                </a:solidFill>
                <a:effectLst/>
                <a:latin typeface="+mn-lt"/>
                <a:ea typeface="+mn-ea"/>
                <a:cs typeface="+mn-cs"/>
              </a:rPr>
              <a:t> anatomy. (B) The </a:t>
            </a:r>
            <a:r>
              <a:rPr lang="en-US" sz="1200" kern="1200" dirty="0" err="1">
                <a:solidFill>
                  <a:schemeClr val="tx1"/>
                </a:solidFill>
                <a:effectLst/>
                <a:latin typeface="+mn-lt"/>
                <a:ea typeface="+mn-ea"/>
                <a:cs typeface="+mn-cs"/>
              </a:rPr>
              <a:t>thermosbaenacean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Monodella</a:t>
            </a:r>
            <a:r>
              <a:rPr lang="en-US" sz="1200" kern="1200" dirty="0">
                <a:solidFill>
                  <a:schemeClr val="tx1"/>
                </a:solidFill>
                <a:effectLst/>
                <a:latin typeface="+mn-lt"/>
                <a:ea typeface="+mn-ea"/>
                <a:cs typeface="+mn-cs"/>
              </a:rPr>
              <a:t>. (C) A </a:t>
            </a:r>
            <a:r>
              <a:rPr lang="en-US" sz="1200" kern="1200" dirty="0" err="1">
                <a:solidFill>
                  <a:schemeClr val="tx1"/>
                </a:solidFill>
                <a:effectLst/>
                <a:latin typeface="+mn-lt"/>
                <a:ea typeface="+mn-ea"/>
                <a:cs typeface="+mn-cs"/>
              </a:rPr>
              <a:t>thermosbaenacean</a:t>
            </a:r>
            <a:r>
              <a:rPr lang="en-US" sz="1200" kern="1200" dirty="0">
                <a:solidFill>
                  <a:schemeClr val="tx1"/>
                </a:solidFill>
                <a:effectLst/>
                <a:latin typeface="+mn-lt"/>
                <a:ea typeface="+mn-ea"/>
                <a:cs typeface="+mn-cs"/>
              </a:rPr>
              <a:t>. (D,E) The </a:t>
            </a:r>
            <a:r>
              <a:rPr lang="en-US" sz="1200" kern="1200" dirty="0" err="1">
                <a:solidFill>
                  <a:schemeClr val="tx1"/>
                </a:solidFill>
                <a:effectLst/>
                <a:latin typeface="+mn-lt"/>
                <a:ea typeface="+mn-ea"/>
                <a:cs typeface="+mn-cs"/>
              </a:rPr>
              <a:t>mictacean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Mictocaris</a:t>
            </a:r>
            <a:r>
              <a:rPr lang="en-US" sz="1200" kern="1200" dirty="0">
                <a:solidFill>
                  <a:schemeClr val="tx1"/>
                </a:solidFill>
                <a:effectLst/>
                <a:latin typeface="+mn-lt"/>
                <a:ea typeface="+mn-ea"/>
                <a:cs typeface="+mn-cs"/>
              </a:rPr>
              <a:t>. (E after T. E. Bowman and T. M. </a:t>
            </a:r>
            <a:r>
              <a:rPr lang="en-US" sz="1200" kern="1200" dirty="0" err="1">
                <a:solidFill>
                  <a:schemeClr val="tx1"/>
                </a:solidFill>
                <a:effectLst/>
                <a:latin typeface="+mn-lt"/>
                <a:ea typeface="+mn-ea"/>
                <a:cs typeface="+mn-cs"/>
              </a:rPr>
              <a:t>Iliffe</a:t>
            </a:r>
            <a:r>
              <a:rPr lang="en-US" sz="1200" kern="1200" dirty="0">
                <a:solidFill>
                  <a:schemeClr val="tx1"/>
                </a:solidFill>
                <a:effectLst/>
                <a:latin typeface="+mn-lt"/>
                <a:ea typeface="+mn-ea"/>
                <a:cs typeface="+mn-cs"/>
              </a:rPr>
              <a:t>. 1985.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5: 58–73.)</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111</a:t>
            </a:fld>
            <a:endParaRPr lang="en-US"/>
          </a:p>
        </p:txBody>
      </p:sp>
    </p:spTree>
    <p:extLst>
      <p:ext uri="{BB962C8B-B14F-4D97-AF65-F5344CB8AC3E}">
        <p14:creationId xmlns:p14="http://schemas.microsoft.com/office/powerpoint/2010/main" val="4279682434"/>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21.14  More peracarids.</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 The </a:t>
            </a:r>
            <a:r>
              <a:rPr lang="en-US" sz="1200" kern="1200" dirty="0" err="1">
                <a:solidFill>
                  <a:schemeClr val="tx1"/>
                </a:solidFill>
                <a:effectLst/>
                <a:latin typeface="+mn-lt"/>
                <a:ea typeface="+mn-ea"/>
                <a:cs typeface="+mn-cs"/>
              </a:rPr>
              <a:t>spelaeogriphacean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Spelaeogriphus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lepidops</a:t>
            </a:r>
            <a:r>
              <a:rPr lang="en-US" sz="1200" kern="1200" dirty="0">
                <a:solidFill>
                  <a:schemeClr val="tx1"/>
                </a:solidFill>
                <a:effectLst/>
                <a:latin typeface="+mn-lt"/>
                <a:ea typeface="+mn-ea"/>
                <a:cs typeface="+mn-cs"/>
              </a:rPr>
              <a:t> (color photo), and a drawing of generalized </a:t>
            </a:r>
            <a:r>
              <a:rPr lang="en-US" sz="1200" kern="1200" dirty="0" err="1">
                <a:solidFill>
                  <a:schemeClr val="tx1"/>
                </a:solidFill>
                <a:effectLst/>
                <a:latin typeface="+mn-lt"/>
                <a:ea typeface="+mn-ea"/>
                <a:cs typeface="+mn-cs"/>
              </a:rPr>
              <a:t>spelaeogriphacean</a:t>
            </a:r>
            <a:r>
              <a:rPr lang="en-US" sz="1200" kern="1200" dirty="0">
                <a:solidFill>
                  <a:schemeClr val="tx1"/>
                </a:solidFill>
                <a:effectLst/>
                <a:latin typeface="+mn-lt"/>
                <a:ea typeface="+mn-ea"/>
                <a:cs typeface="+mn-cs"/>
              </a:rPr>
              <a:t> anatomy. (B) The </a:t>
            </a:r>
            <a:r>
              <a:rPr lang="en-US" sz="1200" kern="1200" dirty="0" err="1">
                <a:solidFill>
                  <a:schemeClr val="tx1"/>
                </a:solidFill>
                <a:effectLst/>
                <a:latin typeface="+mn-lt"/>
                <a:ea typeface="+mn-ea"/>
                <a:cs typeface="+mn-cs"/>
              </a:rPr>
              <a:t>thermosbaenacean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Monodella</a:t>
            </a:r>
            <a:r>
              <a:rPr lang="en-US" sz="1200" kern="1200" dirty="0">
                <a:solidFill>
                  <a:schemeClr val="tx1"/>
                </a:solidFill>
                <a:effectLst/>
                <a:latin typeface="+mn-lt"/>
                <a:ea typeface="+mn-ea"/>
                <a:cs typeface="+mn-cs"/>
              </a:rPr>
              <a:t>. (C) A </a:t>
            </a:r>
            <a:r>
              <a:rPr lang="en-US" sz="1200" kern="1200" dirty="0" err="1">
                <a:solidFill>
                  <a:schemeClr val="tx1"/>
                </a:solidFill>
                <a:effectLst/>
                <a:latin typeface="+mn-lt"/>
                <a:ea typeface="+mn-ea"/>
                <a:cs typeface="+mn-cs"/>
              </a:rPr>
              <a:t>thermosbaenacean</a:t>
            </a:r>
            <a:r>
              <a:rPr lang="en-US" sz="1200" kern="1200" dirty="0">
                <a:solidFill>
                  <a:schemeClr val="tx1"/>
                </a:solidFill>
                <a:effectLst/>
                <a:latin typeface="+mn-lt"/>
                <a:ea typeface="+mn-ea"/>
                <a:cs typeface="+mn-cs"/>
              </a:rPr>
              <a:t>. (D,E) The </a:t>
            </a:r>
            <a:r>
              <a:rPr lang="en-US" sz="1200" kern="1200" dirty="0" err="1">
                <a:solidFill>
                  <a:schemeClr val="tx1"/>
                </a:solidFill>
                <a:effectLst/>
                <a:latin typeface="+mn-lt"/>
                <a:ea typeface="+mn-ea"/>
                <a:cs typeface="+mn-cs"/>
              </a:rPr>
              <a:t>mictacean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Mictocaris</a:t>
            </a:r>
            <a:r>
              <a:rPr lang="en-US" sz="1200" kern="1200" dirty="0">
                <a:solidFill>
                  <a:schemeClr val="tx1"/>
                </a:solidFill>
                <a:effectLst/>
                <a:latin typeface="+mn-lt"/>
                <a:ea typeface="+mn-ea"/>
                <a:cs typeface="+mn-cs"/>
              </a:rPr>
              <a:t>. (E after T. E. Bowman and T. M. </a:t>
            </a:r>
            <a:r>
              <a:rPr lang="en-US" sz="1200" kern="1200" dirty="0" err="1">
                <a:solidFill>
                  <a:schemeClr val="tx1"/>
                </a:solidFill>
                <a:effectLst/>
                <a:latin typeface="+mn-lt"/>
                <a:ea typeface="+mn-ea"/>
                <a:cs typeface="+mn-cs"/>
              </a:rPr>
              <a:t>Iliffe</a:t>
            </a:r>
            <a:r>
              <a:rPr lang="en-US" sz="1200" kern="1200" dirty="0">
                <a:solidFill>
                  <a:schemeClr val="tx1"/>
                </a:solidFill>
                <a:effectLst/>
                <a:latin typeface="+mn-lt"/>
                <a:ea typeface="+mn-ea"/>
                <a:cs typeface="+mn-cs"/>
              </a:rPr>
              <a:t>. 1985.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5: 58–73.)</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112</a:t>
            </a:fld>
            <a:endParaRPr lang="en-US"/>
          </a:p>
        </p:txBody>
      </p:sp>
    </p:spTree>
    <p:extLst>
      <p:ext uri="{BB962C8B-B14F-4D97-AF65-F5344CB8AC3E}">
        <p14:creationId xmlns:p14="http://schemas.microsoft.com/office/powerpoint/2010/main" val="4175330123"/>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21.14  More peracarids.</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 The </a:t>
            </a:r>
            <a:r>
              <a:rPr lang="en-US" sz="1200" kern="1200" dirty="0" err="1">
                <a:solidFill>
                  <a:schemeClr val="tx1"/>
                </a:solidFill>
                <a:effectLst/>
                <a:latin typeface="+mn-lt"/>
                <a:ea typeface="+mn-ea"/>
                <a:cs typeface="+mn-cs"/>
              </a:rPr>
              <a:t>spelaeogriphacean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Spelaeogriphus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lepidops</a:t>
            </a:r>
            <a:r>
              <a:rPr lang="en-US" sz="1200" kern="1200" dirty="0">
                <a:solidFill>
                  <a:schemeClr val="tx1"/>
                </a:solidFill>
                <a:effectLst/>
                <a:latin typeface="+mn-lt"/>
                <a:ea typeface="+mn-ea"/>
                <a:cs typeface="+mn-cs"/>
              </a:rPr>
              <a:t> (color photo), and a drawing of generalized </a:t>
            </a:r>
            <a:r>
              <a:rPr lang="en-US" sz="1200" kern="1200" dirty="0" err="1">
                <a:solidFill>
                  <a:schemeClr val="tx1"/>
                </a:solidFill>
                <a:effectLst/>
                <a:latin typeface="+mn-lt"/>
                <a:ea typeface="+mn-ea"/>
                <a:cs typeface="+mn-cs"/>
              </a:rPr>
              <a:t>spelaeogriphacean</a:t>
            </a:r>
            <a:r>
              <a:rPr lang="en-US" sz="1200" kern="1200" dirty="0">
                <a:solidFill>
                  <a:schemeClr val="tx1"/>
                </a:solidFill>
                <a:effectLst/>
                <a:latin typeface="+mn-lt"/>
                <a:ea typeface="+mn-ea"/>
                <a:cs typeface="+mn-cs"/>
              </a:rPr>
              <a:t> anatomy. (B) The </a:t>
            </a:r>
            <a:r>
              <a:rPr lang="en-US" sz="1200" kern="1200" dirty="0" err="1">
                <a:solidFill>
                  <a:schemeClr val="tx1"/>
                </a:solidFill>
                <a:effectLst/>
                <a:latin typeface="+mn-lt"/>
                <a:ea typeface="+mn-ea"/>
                <a:cs typeface="+mn-cs"/>
              </a:rPr>
              <a:t>thermosbaenacean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Monodella</a:t>
            </a:r>
            <a:r>
              <a:rPr lang="en-US" sz="1200" kern="1200" dirty="0">
                <a:solidFill>
                  <a:schemeClr val="tx1"/>
                </a:solidFill>
                <a:effectLst/>
                <a:latin typeface="+mn-lt"/>
                <a:ea typeface="+mn-ea"/>
                <a:cs typeface="+mn-cs"/>
              </a:rPr>
              <a:t>. (C) A </a:t>
            </a:r>
            <a:r>
              <a:rPr lang="en-US" sz="1200" kern="1200" dirty="0" err="1">
                <a:solidFill>
                  <a:schemeClr val="tx1"/>
                </a:solidFill>
                <a:effectLst/>
                <a:latin typeface="+mn-lt"/>
                <a:ea typeface="+mn-ea"/>
                <a:cs typeface="+mn-cs"/>
              </a:rPr>
              <a:t>thermosbaenacean</a:t>
            </a:r>
            <a:r>
              <a:rPr lang="en-US" sz="1200" kern="1200" dirty="0">
                <a:solidFill>
                  <a:schemeClr val="tx1"/>
                </a:solidFill>
                <a:effectLst/>
                <a:latin typeface="+mn-lt"/>
                <a:ea typeface="+mn-ea"/>
                <a:cs typeface="+mn-cs"/>
              </a:rPr>
              <a:t>. (D,E) The </a:t>
            </a:r>
            <a:r>
              <a:rPr lang="en-US" sz="1200" kern="1200" dirty="0" err="1">
                <a:solidFill>
                  <a:schemeClr val="tx1"/>
                </a:solidFill>
                <a:effectLst/>
                <a:latin typeface="+mn-lt"/>
                <a:ea typeface="+mn-ea"/>
                <a:cs typeface="+mn-cs"/>
              </a:rPr>
              <a:t>mictacean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Mictocaris</a:t>
            </a:r>
            <a:r>
              <a:rPr lang="en-US" sz="1200" kern="1200" dirty="0">
                <a:solidFill>
                  <a:schemeClr val="tx1"/>
                </a:solidFill>
                <a:effectLst/>
                <a:latin typeface="+mn-lt"/>
                <a:ea typeface="+mn-ea"/>
                <a:cs typeface="+mn-cs"/>
              </a:rPr>
              <a:t>. (E after T. E. Bowman and T. M. </a:t>
            </a:r>
            <a:r>
              <a:rPr lang="en-US" sz="1200" kern="1200" dirty="0" err="1">
                <a:solidFill>
                  <a:schemeClr val="tx1"/>
                </a:solidFill>
                <a:effectLst/>
                <a:latin typeface="+mn-lt"/>
                <a:ea typeface="+mn-ea"/>
                <a:cs typeface="+mn-cs"/>
              </a:rPr>
              <a:t>Iliffe</a:t>
            </a:r>
            <a:r>
              <a:rPr lang="en-US" sz="1200" kern="1200" dirty="0">
                <a:solidFill>
                  <a:schemeClr val="tx1"/>
                </a:solidFill>
                <a:effectLst/>
                <a:latin typeface="+mn-lt"/>
                <a:ea typeface="+mn-ea"/>
                <a:cs typeface="+mn-cs"/>
              </a:rPr>
              <a:t>. 1985.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5: 58–73.)</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113</a:t>
            </a:fld>
            <a:endParaRPr lang="en-US"/>
          </a:p>
        </p:txBody>
      </p:sp>
    </p:spTree>
    <p:extLst>
      <p:ext uri="{BB962C8B-B14F-4D97-AF65-F5344CB8AC3E}">
        <p14:creationId xmlns:p14="http://schemas.microsoft.com/office/powerpoint/2010/main" val="3609410794"/>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21.14  More peracarids.</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 The </a:t>
            </a:r>
            <a:r>
              <a:rPr lang="en-US" sz="1200" kern="1200" dirty="0" err="1">
                <a:solidFill>
                  <a:schemeClr val="tx1"/>
                </a:solidFill>
                <a:effectLst/>
                <a:latin typeface="+mn-lt"/>
                <a:ea typeface="+mn-ea"/>
                <a:cs typeface="+mn-cs"/>
              </a:rPr>
              <a:t>spelaeogriphacean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Spelaeogriphus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lepidops</a:t>
            </a:r>
            <a:r>
              <a:rPr lang="en-US" sz="1200" kern="1200" dirty="0">
                <a:solidFill>
                  <a:schemeClr val="tx1"/>
                </a:solidFill>
                <a:effectLst/>
                <a:latin typeface="+mn-lt"/>
                <a:ea typeface="+mn-ea"/>
                <a:cs typeface="+mn-cs"/>
              </a:rPr>
              <a:t> (color photo), and a drawing of generalized </a:t>
            </a:r>
            <a:r>
              <a:rPr lang="en-US" sz="1200" kern="1200" dirty="0" err="1">
                <a:solidFill>
                  <a:schemeClr val="tx1"/>
                </a:solidFill>
                <a:effectLst/>
                <a:latin typeface="+mn-lt"/>
                <a:ea typeface="+mn-ea"/>
                <a:cs typeface="+mn-cs"/>
              </a:rPr>
              <a:t>spelaeogriphacean</a:t>
            </a:r>
            <a:r>
              <a:rPr lang="en-US" sz="1200" kern="1200" dirty="0">
                <a:solidFill>
                  <a:schemeClr val="tx1"/>
                </a:solidFill>
                <a:effectLst/>
                <a:latin typeface="+mn-lt"/>
                <a:ea typeface="+mn-ea"/>
                <a:cs typeface="+mn-cs"/>
              </a:rPr>
              <a:t> anatomy. (B) The </a:t>
            </a:r>
            <a:r>
              <a:rPr lang="en-US" sz="1200" kern="1200" dirty="0" err="1">
                <a:solidFill>
                  <a:schemeClr val="tx1"/>
                </a:solidFill>
                <a:effectLst/>
                <a:latin typeface="+mn-lt"/>
                <a:ea typeface="+mn-ea"/>
                <a:cs typeface="+mn-cs"/>
              </a:rPr>
              <a:t>thermosbaenacean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Monodella</a:t>
            </a:r>
            <a:r>
              <a:rPr lang="en-US" sz="1200" kern="1200" dirty="0">
                <a:solidFill>
                  <a:schemeClr val="tx1"/>
                </a:solidFill>
                <a:effectLst/>
                <a:latin typeface="+mn-lt"/>
                <a:ea typeface="+mn-ea"/>
                <a:cs typeface="+mn-cs"/>
              </a:rPr>
              <a:t>. (C) A </a:t>
            </a:r>
            <a:r>
              <a:rPr lang="en-US" sz="1200" kern="1200" dirty="0" err="1">
                <a:solidFill>
                  <a:schemeClr val="tx1"/>
                </a:solidFill>
                <a:effectLst/>
                <a:latin typeface="+mn-lt"/>
                <a:ea typeface="+mn-ea"/>
                <a:cs typeface="+mn-cs"/>
              </a:rPr>
              <a:t>thermosbaenacean</a:t>
            </a:r>
            <a:r>
              <a:rPr lang="en-US" sz="1200" kern="1200" dirty="0">
                <a:solidFill>
                  <a:schemeClr val="tx1"/>
                </a:solidFill>
                <a:effectLst/>
                <a:latin typeface="+mn-lt"/>
                <a:ea typeface="+mn-ea"/>
                <a:cs typeface="+mn-cs"/>
              </a:rPr>
              <a:t>. (D,E) The </a:t>
            </a:r>
            <a:r>
              <a:rPr lang="en-US" sz="1200" kern="1200" dirty="0" err="1">
                <a:solidFill>
                  <a:schemeClr val="tx1"/>
                </a:solidFill>
                <a:effectLst/>
                <a:latin typeface="+mn-lt"/>
                <a:ea typeface="+mn-ea"/>
                <a:cs typeface="+mn-cs"/>
              </a:rPr>
              <a:t>mictacean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Mictocaris</a:t>
            </a:r>
            <a:r>
              <a:rPr lang="en-US" sz="1200" kern="1200" dirty="0">
                <a:solidFill>
                  <a:schemeClr val="tx1"/>
                </a:solidFill>
                <a:effectLst/>
                <a:latin typeface="+mn-lt"/>
                <a:ea typeface="+mn-ea"/>
                <a:cs typeface="+mn-cs"/>
              </a:rPr>
              <a:t>. (E after T. E. Bowman and T. M. </a:t>
            </a:r>
            <a:r>
              <a:rPr lang="en-US" sz="1200" kern="1200" dirty="0" err="1">
                <a:solidFill>
                  <a:schemeClr val="tx1"/>
                </a:solidFill>
                <a:effectLst/>
                <a:latin typeface="+mn-lt"/>
                <a:ea typeface="+mn-ea"/>
                <a:cs typeface="+mn-cs"/>
              </a:rPr>
              <a:t>Iliffe</a:t>
            </a:r>
            <a:r>
              <a:rPr lang="en-US" sz="1200" kern="1200" dirty="0">
                <a:solidFill>
                  <a:schemeClr val="tx1"/>
                </a:solidFill>
                <a:effectLst/>
                <a:latin typeface="+mn-lt"/>
                <a:ea typeface="+mn-ea"/>
                <a:cs typeface="+mn-cs"/>
              </a:rPr>
              <a:t>. 1985.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5: 58–73.)</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114</a:t>
            </a:fld>
            <a:endParaRPr lang="en-US"/>
          </a:p>
        </p:txBody>
      </p:sp>
    </p:spTree>
    <p:extLst>
      <p:ext uri="{BB962C8B-B14F-4D97-AF65-F5344CB8AC3E}">
        <p14:creationId xmlns:p14="http://schemas.microsoft.com/office/powerpoint/2010/main" val="2287363342"/>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21.15  More peracarids: the order Isopoda. </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a:t>
            </a:r>
            <a:r>
              <a:rPr lang="en-US" sz="1200" i="1" kern="1200" dirty="0" err="1">
                <a:solidFill>
                  <a:schemeClr val="tx1"/>
                </a:solidFill>
                <a:effectLst/>
                <a:latin typeface="+mn-lt"/>
                <a:ea typeface="+mn-ea"/>
                <a:cs typeface="+mn-cs"/>
              </a:rPr>
              <a:t>Excorallana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Cymothooidea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Corallanidae</a:t>
            </a:r>
            <a:r>
              <a:rPr lang="en-US" sz="1200" kern="1200" dirty="0">
                <a:solidFill>
                  <a:schemeClr val="tx1"/>
                </a:solidFill>
                <a:effectLst/>
                <a:latin typeface="+mn-lt"/>
                <a:ea typeface="+mn-ea"/>
                <a:cs typeface="+mn-cs"/>
              </a:rPr>
              <a:t>). (B) A </a:t>
            </a:r>
            <a:r>
              <a:rPr lang="en-US" sz="1200" kern="1200" dirty="0" err="1">
                <a:solidFill>
                  <a:schemeClr val="tx1"/>
                </a:solidFill>
                <a:effectLst/>
                <a:latin typeface="+mn-lt"/>
                <a:ea typeface="+mn-ea"/>
                <a:cs typeface="+mn-cs"/>
              </a:rPr>
              <a:t>flabelliferan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Codonophilus</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Cymothoidae</a:t>
            </a:r>
            <a:r>
              <a:rPr lang="en-US" sz="1200" kern="1200" dirty="0">
                <a:solidFill>
                  <a:schemeClr val="tx1"/>
                </a:solidFill>
                <a:effectLst/>
                <a:latin typeface="+mn-lt"/>
                <a:ea typeface="+mn-ea"/>
                <a:cs typeface="+mn-cs"/>
              </a:rPr>
              <a:t>). Members of this genus are parasites that attach to the tongues of various marine fishes. (C) A </a:t>
            </a:r>
            <a:r>
              <a:rPr lang="en-US" sz="1200" kern="1200" dirty="0" err="1">
                <a:solidFill>
                  <a:schemeClr val="tx1"/>
                </a:solidFill>
                <a:effectLst/>
                <a:latin typeface="+mn-lt"/>
                <a:ea typeface="+mn-ea"/>
                <a:cs typeface="+mn-cs"/>
              </a:rPr>
              <a:t>flabelliferan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Heteroserolis</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Serolidae</a:t>
            </a:r>
            <a:r>
              <a:rPr lang="en-US" sz="1200" kern="1200" dirty="0">
                <a:solidFill>
                  <a:schemeClr val="tx1"/>
                </a:solidFill>
                <a:effectLst/>
                <a:latin typeface="+mn-lt"/>
                <a:ea typeface="+mn-ea"/>
                <a:cs typeface="+mn-cs"/>
              </a:rPr>
              <a:t>). (D) A </a:t>
            </a:r>
            <a:r>
              <a:rPr lang="en-US" sz="1200" kern="1200" dirty="0" err="1">
                <a:solidFill>
                  <a:schemeClr val="tx1"/>
                </a:solidFill>
                <a:effectLst/>
                <a:latin typeface="+mn-lt"/>
                <a:ea typeface="+mn-ea"/>
                <a:cs typeface="+mn-cs"/>
              </a:rPr>
              <a:t>valviferan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Idotea</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Idoteidae</a:t>
            </a:r>
            <a:r>
              <a:rPr lang="en-US" sz="1200" kern="1200" dirty="0">
                <a:solidFill>
                  <a:schemeClr val="tx1"/>
                </a:solidFill>
                <a:effectLst/>
                <a:latin typeface="+mn-lt"/>
                <a:ea typeface="+mn-ea"/>
                <a:cs typeface="+mn-cs"/>
              </a:rPr>
              <a:t>). (E) An </a:t>
            </a:r>
            <a:r>
              <a:rPr lang="en-US" sz="1200" kern="1200" dirty="0" err="1">
                <a:solidFill>
                  <a:schemeClr val="tx1"/>
                </a:solidFill>
                <a:effectLst/>
                <a:latin typeface="+mn-lt"/>
                <a:ea typeface="+mn-ea"/>
                <a:cs typeface="+mn-cs"/>
              </a:rPr>
              <a:t>asellote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Joeropsis</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Joeropsididae</a:t>
            </a:r>
            <a:r>
              <a:rPr lang="en-US" sz="1200" kern="1200" dirty="0">
                <a:solidFill>
                  <a:schemeClr val="tx1"/>
                </a:solidFill>
                <a:effectLst/>
                <a:latin typeface="+mn-lt"/>
                <a:ea typeface="+mn-ea"/>
                <a:cs typeface="+mn-cs"/>
              </a:rPr>
              <a:t>). (F) An </a:t>
            </a:r>
            <a:r>
              <a:rPr lang="en-US" sz="1200" kern="1200" dirty="0" err="1">
                <a:solidFill>
                  <a:schemeClr val="tx1"/>
                </a:solidFill>
                <a:effectLst/>
                <a:latin typeface="+mn-lt"/>
                <a:ea typeface="+mn-ea"/>
                <a:cs typeface="+mn-cs"/>
              </a:rPr>
              <a:t>anthurid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Mesanthura</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Anthuridae</a:t>
            </a:r>
            <a:r>
              <a:rPr lang="en-US" sz="1200" kern="1200" dirty="0">
                <a:solidFill>
                  <a:schemeClr val="tx1"/>
                </a:solidFill>
                <a:effectLst/>
                <a:latin typeface="+mn-lt"/>
                <a:ea typeface="+mn-ea"/>
                <a:cs typeface="+mn-cs"/>
              </a:rPr>
              <a:t>). (G) A </a:t>
            </a:r>
            <a:r>
              <a:rPr lang="en-US" sz="1200" kern="1200" dirty="0" err="1">
                <a:solidFill>
                  <a:schemeClr val="tx1"/>
                </a:solidFill>
                <a:effectLst/>
                <a:latin typeface="+mn-lt"/>
                <a:ea typeface="+mn-ea"/>
                <a:cs typeface="+mn-cs"/>
              </a:rPr>
              <a:t>gnathiidean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Gnathia</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Gnathiidae</a:t>
            </a:r>
            <a:r>
              <a:rPr lang="en-US" sz="1200" kern="1200" dirty="0">
                <a:solidFill>
                  <a:schemeClr val="tx1"/>
                </a:solidFill>
                <a:effectLst/>
                <a:latin typeface="+mn-lt"/>
                <a:ea typeface="+mn-ea"/>
                <a:cs typeface="+mn-cs"/>
              </a:rPr>
              <a:t>). Note the grossly enlarged mandibles characteristic of male </a:t>
            </a:r>
            <a:r>
              <a:rPr lang="en-US" sz="1200" kern="1200" dirty="0" err="1">
                <a:solidFill>
                  <a:schemeClr val="tx1"/>
                </a:solidFill>
                <a:effectLst/>
                <a:latin typeface="+mn-lt"/>
                <a:ea typeface="+mn-ea"/>
                <a:cs typeface="+mn-cs"/>
              </a:rPr>
              <a:t>Gnathiidae</a:t>
            </a:r>
            <a:r>
              <a:rPr lang="en-US" sz="1200" kern="1200" dirty="0">
                <a:solidFill>
                  <a:schemeClr val="tx1"/>
                </a:solidFill>
                <a:effectLst/>
                <a:latin typeface="+mn-lt"/>
                <a:ea typeface="+mn-ea"/>
                <a:cs typeface="+mn-cs"/>
              </a:rPr>
              <a:t>. (H) An </a:t>
            </a:r>
            <a:r>
              <a:rPr lang="en-US" sz="1200" kern="1200" dirty="0" err="1">
                <a:solidFill>
                  <a:schemeClr val="tx1"/>
                </a:solidFill>
                <a:effectLst/>
                <a:latin typeface="+mn-lt"/>
                <a:ea typeface="+mn-ea"/>
                <a:cs typeface="+mn-cs"/>
              </a:rPr>
              <a:t>oniscidean</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Ligia</a:t>
            </a:r>
            <a:r>
              <a:rPr lang="en-US" sz="1200" kern="1200" dirty="0">
                <a:solidFill>
                  <a:schemeClr val="tx1"/>
                </a:solidFill>
                <a:effectLst/>
                <a:latin typeface="+mn-lt"/>
                <a:ea typeface="+mn-ea"/>
                <a:cs typeface="+mn-cs"/>
              </a:rPr>
              <a:t> (the common seashore “rock louse”).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115</a:t>
            </a:fld>
            <a:endParaRPr lang="en-US"/>
          </a:p>
        </p:txBody>
      </p:sp>
    </p:spTree>
    <p:extLst>
      <p:ext uri="{BB962C8B-B14F-4D97-AF65-F5344CB8AC3E}">
        <p14:creationId xmlns:p14="http://schemas.microsoft.com/office/powerpoint/2010/main" val="1576654392"/>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21.15  More peracarids: the order Isopoda. </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a:t>
            </a:r>
            <a:r>
              <a:rPr lang="en-US" sz="1200" i="1" kern="1200" dirty="0" err="1">
                <a:solidFill>
                  <a:schemeClr val="tx1"/>
                </a:solidFill>
                <a:effectLst/>
                <a:latin typeface="+mn-lt"/>
                <a:ea typeface="+mn-ea"/>
                <a:cs typeface="+mn-cs"/>
              </a:rPr>
              <a:t>Excorallana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Cymothooidea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Corallanidae</a:t>
            </a:r>
            <a:r>
              <a:rPr lang="en-US" sz="1200" kern="1200" dirty="0">
                <a:solidFill>
                  <a:schemeClr val="tx1"/>
                </a:solidFill>
                <a:effectLst/>
                <a:latin typeface="+mn-lt"/>
                <a:ea typeface="+mn-ea"/>
                <a:cs typeface="+mn-cs"/>
              </a:rPr>
              <a:t>). (B) A </a:t>
            </a:r>
            <a:r>
              <a:rPr lang="en-US" sz="1200" kern="1200" dirty="0" err="1">
                <a:solidFill>
                  <a:schemeClr val="tx1"/>
                </a:solidFill>
                <a:effectLst/>
                <a:latin typeface="+mn-lt"/>
                <a:ea typeface="+mn-ea"/>
                <a:cs typeface="+mn-cs"/>
              </a:rPr>
              <a:t>flabelliferan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Codonophilus</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Cymothoidae</a:t>
            </a:r>
            <a:r>
              <a:rPr lang="en-US" sz="1200" kern="1200" dirty="0">
                <a:solidFill>
                  <a:schemeClr val="tx1"/>
                </a:solidFill>
                <a:effectLst/>
                <a:latin typeface="+mn-lt"/>
                <a:ea typeface="+mn-ea"/>
                <a:cs typeface="+mn-cs"/>
              </a:rPr>
              <a:t>). Members of this genus are parasites that attach to the tongues of various marine fishes. (C) A </a:t>
            </a:r>
            <a:r>
              <a:rPr lang="en-US" sz="1200" kern="1200" dirty="0" err="1">
                <a:solidFill>
                  <a:schemeClr val="tx1"/>
                </a:solidFill>
                <a:effectLst/>
                <a:latin typeface="+mn-lt"/>
                <a:ea typeface="+mn-ea"/>
                <a:cs typeface="+mn-cs"/>
              </a:rPr>
              <a:t>flabelliferan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Heteroserolis</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Serolidae</a:t>
            </a:r>
            <a:r>
              <a:rPr lang="en-US" sz="1200" kern="1200" dirty="0">
                <a:solidFill>
                  <a:schemeClr val="tx1"/>
                </a:solidFill>
                <a:effectLst/>
                <a:latin typeface="+mn-lt"/>
                <a:ea typeface="+mn-ea"/>
                <a:cs typeface="+mn-cs"/>
              </a:rPr>
              <a:t>). (D) A </a:t>
            </a:r>
            <a:r>
              <a:rPr lang="en-US" sz="1200" kern="1200" dirty="0" err="1">
                <a:solidFill>
                  <a:schemeClr val="tx1"/>
                </a:solidFill>
                <a:effectLst/>
                <a:latin typeface="+mn-lt"/>
                <a:ea typeface="+mn-ea"/>
                <a:cs typeface="+mn-cs"/>
              </a:rPr>
              <a:t>valviferan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Idotea</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Idoteidae</a:t>
            </a:r>
            <a:r>
              <a:rPr lang="en-US" sz="1200" kern="1200" dirty="0">
                <a:solidFill>
                  <a:schemeClr val="tx1"/>
                </a:solidFill>
                <a:effectLst/>
                <a:latin typeface="+mn-lt"/>
                <a:ea typeface="+mn-ea"/>
                <a:cs typeface="+mn-cs"/>
              </a:rPr>
              <a:t>). (E) An </a:t>
            </a:r>
            <a:r>
              <a:rPr lang="en-US" sz="1200" kern="1200" dirty="0" err="1">
                <a:solidFill>
                  <a:schemeClr val="tx1"/>
                </a:solidFill>
                <a:effectLst/>
                <a:latin typeface="+mn-lt"/>
                <a:ea typeface="+mn-ea"/>
                <a:cs typeface="+mn-cs"/>
              </a:rPr>
              <a:t>asellote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Joeropsis</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Joeropsididae</a:t>
            </a:r>
            <a:r>
              <a:rPr lang="en-US" sz="1200" kern="1200" dirty="0">
                <a:solidFill>
                  <a:schemeClr val="tx1"/>
                </a:solidFill>
                <a:effectLst/>
                <a:latin typeface="+mn-lt"/>
                <a:ea typeface="+mn-ea"/>
                <a:cs typeface="+mn-cs"/>
              </a:rPr>
              <a:t>). (F) An </a:t>
            </a:r>
            <a:r>
              <a:rPr lang="en-US" sz="1200" kern="1200" dirty="0" err="1">
                <a:solidFill>
                  <a:schemeClr val="tx1"/>
                </a:solidFill>
                <a:effectLst/>
                <a:latin typeface="+mn-lt"/>
                <a:ea typeface="+mn-ea"/>
                <a:cs typeface="+mn-cs"/>
              </a:rPr>
              <a:t>anthurid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Mesanthura</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Anthuridae</a:t>
            </a:r>
            <a:r>
              <a:rPr lang="en-US" sz="1200" kern="1200" dirty="0">
                <a:solidFill>
                  <a:schemeClr val="tx1"/>
                </a:solidFill>
                <a:effectLst/>
                <a:latin typeface="+mn-lt"/>
                <a:ea typeface="+mn-ea"/>
                <a:cs typeface="+mn-cs"/>
              </a:rPr>
              <a:t>). (G) A </a:t>
            </a:r>
            <a:r>
              <a:rPr lang="en-US" sz="1200" kern="1200" dirty="0" err="1">
                <a:solidFill>
                  <a:schemeClr val="tx1"/>
                </a:solidFill>
                <a:effectLst/>
                <a:latin typeface="+mn-lt"/>
                <a:ea typeface="+mn-ea"/>
                <a:cs typeface="+mn-cs"/>
              </a:rPr>
              <a:t>gnathiidean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Gnathia</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Gnathiidae</a:t>
            </a:r>
            <a:r>
              <a:rPr lang="en-US" sz="1200" kern="1200" dirty="0">
                <a:solidFill>
                  <a:schemeClr val="tx1"/>
                </a:solidFill>
                <a:effectLst/>
                <a:latin typeface="+mn-lt"/>
                <a:ea typeface="+mn-ea"/>
                <a:cs typeface="+mn-cs"/>
              </a:rPr>
              <a:t>). Note the grossly enlarged mandibles characteristic of male </a:t>
            </a:r>
            <a:r>
              <a:rPr lang="en-US" sz="1200" kern="1200" dirty="0" err="1">
                <a:solidFill>
                  <a:schemeClr val="tx1"/>
                </a:solidFill>
                <a:effectLst/>
                <a:latin typeface="+mn-lt"/>
                <a:ea typeface="+mn-ea"/>
                <a:cs typeface="+mn-cs"/>
              </a:rPr>
              <a:t>Gnathiidae</a:t>
            </a:r>
            <a:r>
              <a:rPr lang="en-US" sz="1200" kern="1200" dirty="0">
                <a:solidFill>
                  <a:schemeClr val="tx1"/>
                </a:solidFill>
                <a:effectLst/>
                <a:latin typeface="+mn-lt"/>
                <a:ea typeface="+mn-ea"/>
                <a:cs typeface="+mn-cs"/>
              </a:rPr>
              <a:t>. (H) An </a:t>
            </a:r>
            <a:r>
              <a:rPr lang="en-US" sz="1200" kern="1200" dirty="0" err="1">
                <a:solidFill>
                  <a:schemeClr val="tx1"/>
                </a:solidFill>
                <a:effectLst/>
                <a:latin typeface="+mn-lt"/>
                <a:ea typeface="+mn-ea"/>
                <a:cs typeface="+mn-cs"/>
              </a:rPr>
              <a:t>oniscidean</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Ligia</a:t>
            </a:r>
            <a:r>
              <a:rPr lang="en-US" sz="1200" kern="1200" dirty="0">
                <a:solidFill>
                  <a:schemeClr val="tx1"/>
                </a:solidFill>
                <a:effectLst/>
                <a:latin typeface="+mn-lt"/>
                <a:ea typeface="+mn-ea"/>
                <a:cs typeface="+mn-cs"/>
              </a:rPr>
              <a:t> (the common seashore “rock louse”).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116</a:t>
            </a:fld>
            <a:endParaRPr lang="en-US"/>
          </a:p>
        </p:txBody>
      </p:sp>
    </p:spTree>
    <p:extLst>
      <p:ext uri="{BB962C8B-B14F-4D97-AF65-F5344CB8AC3E}">
        <p14:creationId xmlns:p14="http://schemas.microsoft.com/office/powerpoint/2010/main" val="960144930"/>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21.15  More peracarids: the order Isopoda. </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a:t>
            </a:r>
            <a:r>
              <a:rPr lang="en-US" sz="1200" i="1" kern="1200" dirty="0" err="1">
                <a:solidFill>
                  <a:schemeClr val="tx1"/>
                </a:solidFill>
                <a:effectLst/>
                <a:latin typeface="+mn-lt"/>
                <a:ea typeface="+mn-ea"/>
                <a:cs typeface="+mn-cs"/>
              </a:rPr>
              <a:t>Excorallana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Cymothooidea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Corallanidae</a:t>
            </a:r>
            <a:r>
              <a:rPr lang="en-US" sz="1200" kern="1200" dirty="0">
                <a:solidFill>
                  <a:schemeClr val="tx1"/>
                </a:solidFill>
                <a:effectLst/>
                <a:latin typeface="+mn-lt"/>
                <a:ea typeface="+mn-ea"/>
                <a:cs typeface="+mn-cs"/>
              </a:rPr>
              <a:t>). (B) A </a:t>
            </a:r>
            <a:r>
              <a:rPr lang="en-US" sz="1200" kern="1200" dirty="0" err="1">
                <a:solidFill>
                  <a:schemeClr val="tx1"/>
                </a:solidFill>
                <a:effectLst/>
                <a:latin typeface="+mn-lt"/>
                <a:ea typeface="+mn-ea"/>
                <a:cs typeface="+mn-cs"/>
              </a:rPr>
              <a:t>flabelliferan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Codonophilus</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Cymothoidae</a:t>
            </a:r>
            <a:r>
              <a:rPr lang="en-US" sz="1200" kern="1200" dirty="0">
                <a:solidFill>
                  <a:schemeClr val="tx1"/>
                </a:solidFill>
                <a:effectLst/>
                <a:latin typeface="+mn-lt"/>
                <a:ea typeface="+mn-ea"/>
                <a:cs typeface="+mn-cs"/>
              </a:rPr>
              <a:t>). Members of this genus are parasites that attach to the tongues of various marine fishes. (C) A </a:t>
            </a:r>
            <a:r>
              <a:rPr lang="en-US" sz="1200" kern="1200" dirty="0" err="1">
                <a:solidFill>
                  <a:schemeClr val="tx1"/>
                </a:solidFill>
                <a:effectLst/>
                <a:latin typeface="+mn-lt"/>
                <a:ea typeface="+mn-ea"/>
                <a:cs typeface="+mn-cs"/>
              </a:rPr>
              <a:t>flabelliferan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Heteroserolis</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Serolidae</a:t>
            </a:r>
            <a:r>
              <a:rPr lang="en-US" sz="1200" kern="1200" dirty="0">
                <a:solidFill>
                  <a:schemeClr val="tx1"/>
                </a:solidFill>
                <a:effectLst/>
                <a:latin typeface="+mn-lt"/>
                <a:ea typeface="+mn-ea"/>
                <a:cs typeface="+mn-cs"/>
              </a:rPr>
              <a:t>). (D) A </a:t>
            </a:r>
            <a:r>
              <a:rPr lang="en-US" sz="1200" kern="1200" dirty="0" err="1">
                <a:solidFill>
                  <a:schemeClr val="tx1"/>
                </a:solidFill>
                <a:effectLst/>
                <a:latin typeface="+mn-lt"/>
                <a:ea typeface="+mn-ea"/>
                <a:cs typeface="+mn-cs"/>
              </a:rPr>
              <a:t>valviferan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Idotea</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Idoteidae</a:t>
            </a:r>
            <a:r>
              <a:rPr lang="en-US" sz="1200" kern="1200" dirty="0">
                <a:solidFill>
                  <a:schemeClr val="tx1"/>
                </a:solidFill>
                <a:effectLst/>
                <a:latin typeface="+mn-lt"/>
                <a:ea typeface="+mn-ea"/>
                <a:cs typeface="+mn-cs"/>
              </a:rPr>
              <a:t>). (E) An </a:t>
            </a:r>
            <a:r>
              <a:rPr lang="en-US" sz="1200" kern="1200" dirty="0" err="1">
                <a:solidFill>
                  <a:schemeClr val="tx1"/>
                </a:solidFill>
                <a:effectLst/>
                <a:latin typeface="+mn-lt"/>
                <a:ea typeface="+mn-ea"/>
                <a:cs typeface="+mn-cs"/>
              </a:rPr>
              <a:t>asellote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Joeropsis</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Joeropsididae</a:t>
            </a:r>
            <a:r>
              <a:rPr lang="en-US" sz="1200" kern="1200" dirty="0">
                <a:solidFill>
                  <a:schemeClr val="tx1"/>
                </a:solidFill>
                <a:effectLst/>
                <a:latin typeface="+mn-lt"/>
                <a:ea typeface="+mn-ea"/>
                <a:cs typeface="+mn-cs"/>
              </a:rPr>
              <a:t>). (F) An </a:t>
            </a:r>
            <a:r>
              <a:rPr lang="en-US" sz="1200" kern="1200" dirty="0" err="1">
                <a:solidFill>
                  <a:schemeClr val="tx1"/>
                </a:solidFill>
                <a:effectLst/>
                <a:latin typeface="+mn-lt"/>
                <a:ea typeface="+mn-ea"/>
                <a:cs typeface="+mn-cs"/>
              </a:rPr>
              <a:t>anthurid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Mesanthura</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Anthuridae</a:t>
            </a:r>
            <a:r>
              <a:rPr lang="en-US" sz="1200" kern="1200" dirty="0">
                <a:solidFill>
                  <a:schemeClr val="tx1"/>
                </a:solidFill>
                <a:effectLst/>
                <a:latin typeface="+mn-lt"/>
                <a:ea typeface="+mn-ea"/>
                <a:cs typeface="+mn-cs"/>
              </a:rPr>
              <a:t>). (G) A </a:t>
            </a:r>
            <a:r>
              <a:rPr lang="en-US" sz="1200" kern="1200" dirty="0" err="1">
                <a:solidFill>
                  <a:schemeClr val="tx1"/>
                </a:solidFill>
                <a:effectLst/>
                <a:latin typeface="+mn-lt"/>
                <a:ea typeface="+mn-ea"/>
                <a:cs typeface="+mn-cs"/>
              </a:rPr>
              <a:t>gnathiidean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Gnathia</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Gnathiidae</a:t>
            </a:r>
            <a:r>
              <a:rPr lang="en-US" sz="1200" kern="1200" dirty="0">
                <a:solidFill>
                  <a:schemeClr val="tx1"/>
                </a:solidFill>
                <a:effectLst/>
                <a:latin typeface="+mn-lt"/>
                <a:ea typeface="+mn-ea"/>
                <a:cs typeface="+mn-cs"/>
              </a:rPr>
              <a:t>). Note the grossly enlarged mandibles characteristic of male </a:t>
            </a:r>
            <a:r>
              <a:rPr lang="en-US" sz="1200" kern="1200" dirty="0" err="1">
                <a:solidFill>
                  <a:schemeClr val="tx1"/>
                </a:solidFill>
                <a:effectLst/>
                <a:latin typeface="+mn-lt"/>
                <a:ea typeface="+mn-ea"/>
                <a:cs typeface="+mn-cs"/>
              </a:rPr>
              <a:t>Gnathiidae</a:t>
            </a:r>
            <a:r>
              <a:rPr lang="en-US" sz="1200" kern="1200" dirty="0">
                <a:solidFill>
                  <a:schemeClr val="tx1"/>
                </a:solidFill>
                <a:effectLst/>
                <a:latin typeface="+mn-lt"/>
                <a:ea typeface="+mn-ea"/>
                <a:cs typeface="+mn-cs"/>
              </a:rPr>
              <a:t>. (H) An </a:t>
            </a:r>
            <a:r>
              <a:rPr lang="en-US" sz="1200" kern="1200" dirty="0" err="1">
                <a:solidFill>
                  <a:schemeClr val="tx1"/>
                </a:solidFill>
                <a:effectLst/>
                <a:latin typeface="+mn-lt"/>
                <a:ea typeface="+mn-ea"/>
                <a:cs typeface="+mn-cs"/>
              </a:rPr>
              <a:t>oniscidean</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Ligia</a:t>
            </a:r>
            <a:r>
              <a:rPr lang="en-US" sz="1200" kern="1200" dirty="0">
                <a:solidFill>
                  <a:schemeClr val="tx1"/>
                </a:solidFill>
                <a:effectLst/>
                <a:latin typeface="+mn-lt"/>
                <a:ea typeface="+mn-ea"/>
                <a:cs typeface="+mn-cs"/>
              </a:rPr>
              <a:t> (the common seashore “rock louse”).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117</a:t>
            </a:fld>
            <a:endParaRPr lang="en-US"/>
          </a:p>
        </p:txBody>
      </p:sp>
    </p:spTree>
    <p:extLst>
      <p:ext uri="{BB962C8B-B14F-4D97-AF65-F5344CB8AC3E}">
        <p14:creationId xmlns:p14="http://schemas.microsoft.com/office/powerpoint/2010/main" val="831649965"/>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21.15  More peracarids: the order Isopoda. </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a:t>
            </a:r>
            <a:r>
              <a:rPr lang="en-US" sz="1200" i="1" kern="1200" dirty="0" err="1">
                <a:solidFill>
                  <a:schemeClr val="tx1"/>
                </a:solidFill>
                <a:effectLst/>
                <a:latin typeface="+mn-lt"/>
                <a:ea typeface="+mn-ea"/>
                <a:cs typeface="+mn-cs"/>
              </a:rPr>
              <a:t>Excorallana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Cymothooidea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Corallanidae</a:t>
            </a:r>
            <a:r>
              <a:rPr lang="en-US" sz="1200" kern="1200" dirty="0">
                <a:solidFill>
                  <a:schemeClr val="tx1"/>
                </a:solidFill>
                <a:effectLst/>
                <a:latin typeface="+mn-lt"/>
                <a:ea typeface="+mn-ea"/>
                <a:cs typeface="+mn-cs"/>
              </a:rPr>
              <a:t>). (B) A </a:t>
            </a:r>
            <a:r>
              <a:rPr lang="en-US" sz="1200" kern="1200" dirty="0" err="1">
                <a:solidFill>
                  <a:schemeClr val="tx1"/>
                </a:solidFill>
                <a:effectLst/>
                <a:latin typeface="+mn-lt"/>
                <a:ea typeface="+mn-ea"/>
                <a:cs typeface="+mn-cs"/>
              </a:rPr>
              <a:t>flabelliferan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Codonophilus</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Cymothoidae</a:t>
            </a:r>
            <a:r>
              <a:rPr lang="en-US" sz="1200" kern="1200" dirty="0">
                <a:solidFill>
                  <a:schemeClr val="tx1"/>
                </a:solidFill>
                <a:effectLst/>
                <a:latin typeface="+mn-lt"/>
                <a:ea typeface="+mn-ea"/>
                <a:cs typeface="+mn-cs"/>
              </a:rPr>
              <a:t>). Members of this genus are parasites that attach to the tongues of various marine fishes. (C) A </a:t>
            </a:r>
            <a:r>
              <a:rPr lang="en-US" sz="1200" kern="1200" dirty="0" err="1">
                <a:solidFill>
                  <a:schemeClr val="tx1"/>
                </a:solidFill>
                <a:effectLst/>
                <a:latin typeface="+mn-lt"/>
                <a:ea typeface="+mn-ea"/>
                <a:cs typeface="+mn-cs"/>
              </a:rPr>
              <a:t>flabelliferan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Heteroserolis</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Serolidae</a:t>
            </a:r>
            <a:r>
              <a:rPr lang="en-US" sz="1200" kern="1200" dirty="0">
                <a:solidFill>
                  <a:schemeClr val="tx1"/>
                </a:solidFill>
                <a:effectLst/>
                <a:latin typeface="+mn-lt"/>
                <a:ea typeface="+mn-ea"/>
                <a:cs typeface="+mn-cs"/>
              </a:rPr>
              <a:t>). (D) A </a:t>
            </a:r>
            <a:r>
              <a:rPr lang="en-US" sz="1200" kern="1200" dirty="0" err="1">
                <a:solidFill>
                  <a:schemeClr val="tx1"/>
                </a:solidFill>
                <a:effectLst/>
                <a:latin typeface="+mn-lt"/>
                <a:ea typeface="+mn-ea"/>
                <a:cs typeface="+mn-cs"/>
              </a:rPr>
              <a:t>valviferan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Idotea</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Idoteidae</a:t>
            </a:r>
            <a:r>
              <a:rPr lang="en-US" sz="1200" kern="1200" dirty="0">
                <a:solidFill>
                  <a:schemeClr val="tx1"/>
                </a:solidFill>
                <a:effectLst/>
                <a:latin typeface="+mn-lt"/>
                <a:ea typeface="+mn-ea"/>
                <a:cs typeface="+mn-cs"/>
              </a:rPr>
              <a:t>). (E) An </a:t>
            </a:r>
            <a:r>
              <a:rPr lang="en-US" sz="1200" kern="1200" dirty="0" err="1">
                <a:solidFill>
                  <a:schemeClr val="tx1"/>
                </a:solidFill>
                <a:effectLst/>
                <a:latin typeface="+mn-lt"/>
                <a:ea typeface="+mn-ea"/>
                <a:cs typeface="+mn-cs"/>
              </a:rPr>
              <a:t>asellote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Joeropsis</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Joeropsididae</a:t>
            </a:r>
            <a:r>
              <a:rPr lang="en-US" sz="1200" kern="1200" dirty="0">
                <a:solidFill>
                  <a:schemeClr val="tx1"/>
                </a:solidFill>
                <a:effectLst/>
                <a:latin typeface="+mn-lt"/>
                <a:ea typeface="+mn-ea"/>
                <a:cs typeface="+mn-cs"/>
              </a:rPr>
              <a:t>). (F) An </a:t>
            </a:r>
            <a:r>
              <a:rPr lang="en-US" sz="1200" kern="1200" dirty="0" err="1">
                <a:solidFill>
                  <a:schemeClr val="tx1"/>
                </a:solidFill>
                <a:effectLst/>
                <a:latin typeface="+mn-lt"/>
                <a:ea typeface="+mn-ea"/>
                <a:cs typeface="+mn-cs"/>
              </a:rPr>
              <a:t>anthurid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Mesanthura</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Anthuridae</a:t>
            </a:r>
            <a:r>
              <a:rPr lang="en-US" sz="1200" kern="1200" dirty="0">
                <a:solidFill>
                  <a:schemeClr val="tx1"/>
                </a:solidFill>
                <a:effectLst/>
                <a:latin typeface="+mn-lt"/>
                <a:ea typeface="+mn-ea"/>
                <a:cs typeface="+mn-cs"/>
              </a:rPr>
              <a:t>). (G) A </a:t>
            </a:r>
            <a:r>
              <a:rPr lang="en-US" sz="1200" kern="1200" dirty="0" err="1">
                <a:solidFill>
                  <a:schemeClr val="tx1"/>
                </a:solidFill>
                <a:effectLst/>
                <a:latin typeface="+mn-lt"/>
                <a:ea typeface="+mn-ea"/>
                <a:cs typeface="+mn-cs"/>
              </a:rPr>
              <a:t>gnathiidean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Gnathia</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Gnathiidae</a:t>
            </a:r>
            <a:r>
              <a:rPr lang="en-US" sz="1200" kern="1200" dirty="0">
                <a:solidFill>
                  <a:schemeClr val="tx1"/>
                </a:solidFill>
                <a:effectLst/>
                <a:latin typeface="+mn-lt"/>
                <a:ea typeface="+mn-ea"/>
                <a:cs typeface="+mn-cs"/>
              </a:rPr>
              <a:t>). Note the grossly enlarged mandibles characteristic of male </a:t>
            </a:r>
            <a:r>
              <a:rPr lang="en-US" sz="1200" kern="1200" dirty="0" err="1">
                <a:solidFill>
                  <a:schemeClr val="tx1"/>
                </a:solidFill>
                <a:effectLst/>
                <a:latin typeface="+mn-lt"/>
                <a:ea typeface="+mn-ea"/>
                <a:cs typeface="+mn-cs"/>
              </a:rPr>
              <a:t>Gnathiidae</a:t>
            </a:r>
            <a:r>
              <a:rPr lang="en-US" sz="1200" kern="1200" dirty="0">
                <a:solidFill>
                  <a:schemeClr val="tx1"/>
                </a:solidFill>
                <a:effectLst/>
                <a:latin typeface="+mn-lt"/>
                <a:ea typeface="+mn-ea"/>
                <a:cs typeface="+mn-cs"/>
              </a:rPr>
              <a:t>. (H) An </a:t>
            </a:r>
            <a:r>
              <a:rPr lang="en-US" sz="1200" kern="1200" dirty="0" err="1">
                <a:solidFill>
                  <a:schemeClr val="tx1"/>
                </a:solidFill>
                <a:effectLst/>
                <a:latin typeface="+mn-lt"/>
                <a:ea typeface="+mn-ea"/>
                <a:cs typeface="+mn-cs"/>
              </a:rPr>
              <a:t>oniscidean</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Ligia</a:t>
            </a:r>
            <a:r>
              <a:rPr lang="en-US" sz="1200" kern="1200" dirty="0">
                <a:solidFill>
                  <a:schemeClr val="tx1"/>
                </a:solidFill>
                <a:effectLst/>
                <a:latin typeface="+mn-lt"/>
                <a:ea typeface="+mn-ea"/>
                <a:cs typeface="+mn-cs"/>
              </a:rPr>
              <a:t> (the common seashore “rock louse”).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118</a:t>
            </a:fld>
            <a:endParaRPr lang="en-US"/>
          </a:p>
        </p:txBody>
      </p:sp>
    </p:spTree>
    <p:extLst>
      <p:ext uri="{BB962C8B-B14F-4D97-AF65-F5344CB8AC3E}">
        <p14:creationId xmlns:p14="http://schemas.microsoft.com/office/powerpoint/2010/main" val="4219777973"/>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21.15  More peracarids: the order Isopoda. </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a:t>
            </a:r>
            <a:r>
              <a:rPr lang="en-US" sz="1200" i="1" kern="1200" dirty="0" err="1">
                <a:solidFill>
                  <a:schemeClr val="tx1"/>
                </a:solidFill>
                <a:effectLst/>
                <a:latin typeface="+mn-lt"/>
                <a:ea typeface="+mn-ea"/>
                <a:cs typeface="+mn-cs"/>
              </a:rPr>
              <a:t>Excorallana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Cymothooidea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Corallanidae</a:t>
            </a:r>
            <a:r>
              <a:rPr lang="en-US" sz="1200" kern="1200" dirty="0">
                <a:solidFill>
                  <a:schemeClr val="tx1"/>
                </a:solidFill>
                <a:effectLst/>
                <a:latin typeface="+mn-lt"/>
                <a:ea typeface="+mn-ea"/>
                <a:cs typeface="+mn-cs"/>
              </a:rPr>
              <a:t>). (B) A </a:t>
            </a:r>
            <a:r>
              <a:rPr lang="en-US" sz="1200" kern="1200" dirty="0" err="1">
                <a:solidFill>
                  <a:schemeClr val="tx1"/>
                </a:solidFill>
                <a:effectLst/>
                <a:latin typeface="+mn-lt"/>
                <a:ea typeface="+mn-ea"/>
                <a:cs typeface="+mn-cs"/>
              </a:rPr>
              <a:t>flabelliferan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Codonophilus</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Cymothoidae</a:t>
            </a:r>
            <a:r>
              <a:rPr lang="en-US" sz="1200" kern="1200" dirty="0">
                <a:solidFill>
                  <a:schemeClr val="tx1"/>
                </a:solidFill>
                <a:effectLst/>
                <a:latin typeface="+mn-lt"/>
                <a:ea typeface="+mn-ea"/>
                <a:cs typeface="+mn-cs"/>
              </a:rPr>
              <a:t>). Members of this genus are parasites that attach to the tongues of various marine fishes. (C) A </a:t>
            </a:r>
            <a:r>
              <a:rPr lang="en-US" sz="1200" kern="1200" dirty="0" err="1">
                <a:solidFill>
                  <a:schemeClr val="tx1"/>
                </a:solidFill>
                <a:effectLst/>
                <a:latin typeface="+mn-lt"/>
                <a:ea typeface="+mn-ea"/>
                <a:cs typeface="+mn-cs"/>
              </a:rPr>
              <a:t>flabelliferan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Heteroserolis</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Serolidae</a:t>
            </a:r>
            <a:r>
              <a:rPr lang="en-US" sz="1200" kern="1200" dirty="0">
                <a:solidFill>
                  <a:schemeClr val="tx1"/>
                </a:solidFill>
                <a:effectLst/>
                <a:latin typeface="+mn-lt"/>
                <a:ea typeface="+mn-ea"/>
                <a:cs typeface="+mn-cs"/>
              </a:rPr>
              <a:t>). (D) A </a:t>
            </a:r>
            <a:r>
              <a:rPr lang="en-US" sz="1200" kern="1200" dirty="0" err="1">
                <a:solidFill>
                  <a:schemeClr val="tx1"/>
                </a:solidFill>
                <a:effectLst/>
                <a:latin typeface="+mn-lt"/>
                <a:ea typeface="+mn-ea"/>
                <a:cs typeface="+mn-cs"/>
              </a:rPr>
              <a:t>valviferan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Idotea</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Idoteidae</a:t>
            </a:r>
            <a:r>
              <a:rPr lang="en-US" sz="1200" kern="1200" dirty="0">
                <a:solidFill>
                  <a:schemeClr val="tx1"/>
                </a:solidFill>
                <a:effectLst/>
                <a:latin typeface="+mn-lt"/>
                <a:ea typeface="+mn-ea"/>
                <a:cs typeface="+mn-cs"/>
              </a:rPr>
              <a:t>). (E) An </a:t>
            </a:r>
            <a:r>
              <a:rPr lang="en-US" sz="1200" kern="1200" dirty="0" err="1">
                <a:solidFill>
                  <a:schemeClr val="tx1"/>
                </a:solidFill>
                <a:effectLst/>
                <a:latin typeface="+mn-lt"/>
                <a:ea typeface="+mn-ea"/>
                <a:cs typeface="+mn-cs"/>
              </a:rPr>
              <a:t>asellote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Joeropsis</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Joeropsididae</a:t>
            </a:r>
            <a:r>
              <a:rPr lang="en-US" sz="1200" kern="1200" dirty="0">
                <a:solidFill>
                  <a:schemeClr val="tx1"/>
                </a:solidFill>
                <a:effectLst/>
                <a:latin typeface="+mn-lt"/>
                <a:ea typeface="+mn-ea"/>
                <a:cs typeface="+mn-cs"/>
              </a:rPr>
              <a:t>). (F) An </a:t>
            </a:r>
            <a:r>
              <a:rPr lang="en-US" sz="1200" kern="1200" dirty="0" err="1">
                <a:solidFill>
                  <a:schemeClr val="tx1"/>
                </a:solidFill>
                <a:effectLst/>
                <a:latin typeface="+mn-lt"/>
                <a:ea typeface="+mn-ea"/>
                <a:cs typeface="+mn-cs"/>
              </a:rPr>
              <a:t>anthurid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Mesanthura</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Anthuridae</a:t>
            </a:r>
            <a:r>
              <a:rPr lang="en-US" sz="1200" kern="1200" dirty="0">
                <a:solidFill>
                  <a:schemeClr val="tx1"/>
                </a:solidFill>
                <a:effectLst/>
                <a:latin typeface="+mn-lt"/>
                <a:ea typeface="+mn-ea"/>
                <a:cs typeface="+mn-cs"/>
              </a:rPr>
              <a:t>). (G) A </a:t>
            </a:r>
            <a:r>
              <a:rPr lang="en-US" sz="1200" kern="1200" dirty="0" err="1">
                <a:solidFill>
                  <a:schemeClr val="tx1"/>
                </a:solidFill>
                <a:effectLst/>
                <a:latin typeface="+mn-lt"/>
                <a:ea typeface="+mn-ea"/>
                <a:cs typeface="+mn-cs"/>
              </a:rPr>
              <a:t>gnathiidean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Gnathia</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Gnathiidae</a:t>
            </a:r>
            <a:r>
              <a:rPr lang="en-US" sz="1200" kern="1200" dirty="0">
                <a:solidFill>
                  <a:schemeClr val="tx1"/>
                </a:solidFill>
                <a:effectLst/>
                <a:latin typeface="+mn-lt"/>
                <a:ea typeface="+mn-ea"/>
                <a:cs typeface="+mn-cs"/>
              </a:rPr>
              <a:t>). Note the grossly enlarged mandibles characteristic of male </a:t>
            </a:r>
            <a:r>
              <a:rPr lang="en-US" sz="1200" kern="1200" dirty="0" err="1">
                <a:solidFill>
                  <a:schemeClr val="tx1"/>
                </a:solidFill>
                <a:effectLst/>
                <a:latin typeface="+mn-lt"/>
                <a:ea typeface="+mn-ea"/>
                <a:cs typeface="+mn-cs"/>
              </a:rPr>
              <a:t>Gnathiidae</a:t>
            </a:r>
            <a:r>
              <a:rPr lang="en-US" sz="1200" kern="1200" dirty="0">
                <a:solidFill>
                  <a:schemeClr val="tx1"/>
                </a:solidFill>
                <a:effectLst/>
                <a:latin typeface="+mn-lt"/>
                <a:ea typeface="+mn-ea"/>
                <a:cs typeface="+mn-cs"/>
              </a:rPr>
              <a:t>. (H) An </a:t>
            </a:r>
            <a:r>
              <a:rPr lang="en-US" sz="1200" kern="1200" dirty="0" err="1">
                <a:solidFill>
                  <a:schemeClr val="tx1"/>
                </a:solidFill>
                <a:effectLst/>
                <a:latin typeface="+mn-lt"/>
                <a:ea typeface="+mn-ea"/>
                <a:cs typeface="+mn-cs"/>
              </a:rPr>
              <a:t>oniscidean</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Ligia</a:t>
            </a:r>
            <a:r>
              <a:rPr lang="en-US" sz="1200" kern="1200" dirty="0">
                <a:solidFill>
                  <a:schemeClr val="tx1"/>
                </a:solidFill>
                <a:effectLst/>
                <a:latin typeface="+mn-lt"/>
                <a:ea typeface="+mn-ea"/>
                <a:cs typeface="+mn-cs"/>
              </a:rPr>
              <a:t> (the common seashore “rock louse”).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119</a:t>
            </a:fld>
            <a:endParaRPr lang="en-US"/>
          </a:p>
        </p:txBody>
      </p:sp>
    </p:spTree>
    <p:extLst>
      <p:ext uri="{BB962C8B-B14F-4D97-AF65-F5344CB8AC3E}">
        <p14:creationId xmlns:p14="http://schemas.microsoft.com/office/powerpoint/2010/main" val="27542000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21.1  Diversity among the Crustacea. </a:t>
            </a:r>
            <a:br>
              <a:rPr lang="en-US" sz="1200" b="1"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(A–D) Classes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Branchiopoda</a:t>
            </a:r>
            <a:r>
              <a:rPr lang="en-US" sz="1200" kern="1200" dirty="0">
                <a:solidFill>
                  <a:schemeClr val="tx1"/>
                </a:solidFill>
                <a:effectLst/>
                <a:latin typeface="+mn-lt"/>
                <a:ea typeface="+mn-ea"/>
                <a:cs typeface="+mn-cs"/>
              </a:rPr>
              <a:t>. (A) </a:t>
            </a:r>
            <a:r>
              <a:rPr lang="en-US" sz="1200" i="1" kern="1200" dirty="0" err="1">
                <a:solidFill>
                  <a:schemeClr val="tx1"/>
                </a:solidFill>
                <a:effectLst/>
                <a:latin typeface="+mn-lt"/>
                <a:ea typeface="+mn-ea"/>
                <a:cs typeface="+mn-cs"/>
              </a:rPr>
              <a:t>Morlockia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ondinae</a:t>
            </a:r>
            <a:r>
              <a:rPr lang="en-US" sz="1200" kern="1200" dirty="0">
                <a:solidFill>
                  <a:schemeClr val="tx1"/>
                </a:solidFill>
                <a:effectLst/>
                <a:latin typeface="+mn-lt"/>
                <a:ea typeface="+mn-ea"/>
                <a:cs typeface="+mn-cs"/>
              </a:rPr>
              <a:t>; note the remarkably </a:t>
            </a:r>
            <a:r>
              <a:rPr lang="en-US" sz="1200" kern="1200" dirty="0" err="1">
                <a:solidFill>
                  <a:schemeClr val="tx1"/>
                </a:solidFill>
                <a:effectLst/>
                <a:latin typeface="+mn-lt"/>
                <a:ea typeface="+mn-ea"/>
                <a:cs typeface="+mn-cs"/>
              </a:rPr>
              <a:t>homonomous</a:t>
            </a:r>
            <a:r>
              <a:rPr lang="en-US" sz="1200" kern="1200" dirty="0">
                <a:solidFill>
                  <a:schemeClr val="tx1"/>
                </a:solidFill>
                <a:effectLst/>
                <a:latin typeface="+mn-lt"/>
                <a:ea typeface="+mn-ea"/>
                <a:cs typeface="+mn-cs"/>
              </a:rPr>
              <a:t> segmentation of this swimming crustacean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Lightiella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monniotae</a:t>
            </a:r>
            <a:r>
              <a:rPr lang="en-US" sz="1200" kern="1200" dirty="0">
                <a:solidFill>
                  <a:schemeClr val="tx1"/>
                </a:solidFill>
                <a:effectLst/>
                <a:latin typeface="+mn-lt"/>
                <a:ea typeface="+mn-ea"/>
                <a:cs typeface="+mn-cs"/>
              </a:rPr>
              <a:t>, from New Caledonia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(C) A tadpole shrimp (</a:t>
            </a:r>
            <a:r>
              <a:rPr lang="en-US" sz="1200" kern="1200" dirty="0" err="1">
                <a:solidFill>
                  <a:schemeClr val="tx1"/>
                </a:solidFill>
                <a:effectLst/>
                <a:latin typeface="+mn-lt"/>
                <a:ea typeface="+mn-ea"/>
                <a:cs typeface="+mn-cs"/>
              </a:rPr>
              <a:t>Notostraca</a:t>
            </a:r>
            <a:r>
              <a:rPr lang="en-US" sz="1200" kern="1200" dirty="0">
                <a:solidFill>
                  <a:schemeClr val="tx1"/>
                </a:solidFill>
                <a:effectLst/>
                <a:latin typeface="+mn-lt"/>
                <a:ea typeface="+mn-ea"/>
                <a:cs typeface="+mn-cs"/>
              </a:rPr>
              <a:t>) from an ephemeral pool. (D) A clam shrimp (</a:t>
            </a:r>
            <a:r>
              <a:rPr lang="en-US" sz="1200" kern="1200" dirty="0" err="1">
                <a:solidFill>
                  <a:schemeClr val="tx1"/>
                </a:solidFill>
                <a:effectLst/>
                <a:latin typeface="+mn-lt"/>
                <a:ea typeface="+mn-ea"/>
                <a:cs typeface="+mn-cs"/>
              </a:rPr>
              <a:t>Diplostraca</a:t>
            </a:r>
            <a:r>
              <a:rPr lang="en-US" sz="1200" kern="1200" dirty="0">
                <a:solidFill>
                  <a:schemeClr val="tx1"/>
                </a:solidFill>
                <a:effectLst/>
                <a:latin typeface="+mn-lt"/>
                <a:ea typeface="+mn-ea"/>
                <a:cs typeface="+mn-cs"/>
              </a:rPr>
              <a:t>), carrying eggs. (E–Q) Class Malacostraca. (E) A fiddler crab, </a:t>
            </a:r>
            <a:r>
              <a:rPr lang="en-US" sz="1200" i="1" kern="1200" dirty="0" err="1">
                <a:solidFill>
                  <a:schemeClr val="tx1"/>
                </a:solidFill>
                <a:effectLst/>
                <a:latin typeface="+mn-lt"/>
                <a:ea typeface="+mn-ea"/>
                <a:cs typeface="+mn-cs"/>
              </a:rPr>
              <a:t>Uca</a:t>
            </a:r>
            <a:r>
              <a:rPr lang="en-US" sz="1200" i="1" kern="1200" dirty="0">
                <a:solidFill>
                  <a:schemeClr val="tx1"/>
                </a:solidFill>
                <a:effectLst/>
                <a:latin typeface="+mn-lt"/>
                <a:ea typeface="+mn-ea"/>
                <a:cs typeface="+mn-cs"/>
              </a:rPr>
              <a:t> princeps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Brachyura</a:t>
            </a:r>
            <a:r>
              <a:rPr lang="en-US" sz="1200" kern="1200" dirty="0">
                <a:solidFill>
                  <a:schemeClr val="tx1"/>
                </a:solidFill>
                <a:effectLst/>
                <a:latin typeface="+mn-lt"/>
                <a:ea typeface="+mn-ea"/>
                <a:cs typeface="+mn-cs"/>
              </a:rPr>
              <a:t>). (F) A giant Caribbean hermit crab, </a:t>
            </a:r>
            <a:r>
              <a:rPr lang="en-US" sz="1200" i="1" kern="1200" dirty="0" err="1">
                <a:solidFill>
                  <a:schemeClr val="tx1"/>
                </a:solidFill>
                <a:effectLst/>
                <a:latin typeface="+mn-lt"/>
                <a:ea typeface="+mn-ea"/>
                <a:cs typeface="+mn-cs"/>
              </a:rPr>
              <a:t>Petrochirus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diogenes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(G) A hermit crab (</a:t>
            </a:r>
            <a:r>
              <a:rPr lang="en-US" sz="1200" i="1" kern="1200" dirty="0" err="1">
                <a:solidFill>
                  <a:schemeClr val="tx1"/>
                </a:solidFill>
                <a:effectLst/>
                <a:latin typeface="+mn-lt"/>
                <a:ea typeface="+mn-ea"/>
                <a:cs typeface="+mn-cs"/>
              </a:rPr>
              <a:t>Paragiopagurus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fasciatus</a:t>
            </a:r>
            <a:r>
              <a:rPr lang="en-US" sz="1200" kern="1200" dirty="0">
                <a:solidFill>
                  <a:schemeClr val="tx1"/>
                </a:solidFill>
                <a:effectLst/>
                <a:latin typeface="+mn-lt"/>
                <a:ea typeface="+mn-ea"/>
                <a:cs typeface="+mn-cs"/>
              </a:rPr>
              <a:t>) removed from its snail shell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(H) A coconut crab, </a:t>
            </a:r>
            <a:r>
              <a:rPr lang="en-US" sz="1200" i="1" kern="1200" dirty="0" err="1">
                <a:solidFill>
                  <a:schemeClr val="tx1"/>
                </a:solidFill>
                <a:effectLst/>
                <a:latin typeface="+mn-lt"/>
                <a:ea typeface="+mn-ea"/>
                <a:cs typeface="+mn-cs"/>
              </a:rPr>
              <a:t>Birgus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latro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climbing a tree. (I) </a:t>
            </a:r>
            <a:r>
              <a:rPr lang="en-US" sz="1200" i="1" kern="1200" dirty="0">
                <a:solidFill>
                  <a:schemeClr val="tx1"/>
                </a:solidFill>
                <a:effectLst/>
                <a:latin typeface="+mn-lt"/>
                <a:ea typeface="+mn-ea"/>
                <a:cs typeface="+mn-cs"/>
              </a:rPr>
              <a:t>Emerita </a:t>
            </a:r>
            <a:r>
              <a:rPr lang="en-US" sz="1200" i="1" kern="1200" dirty="0" err="1">
                <a:solidFill>
                  <a:schemeClr val="tx1"/>
                </a:solidFill>
                <a:effectLst/>
                <a:latin typeface="+mn-lt"/>
                <a:ea typeface="+mn-ea"/>
                <a:cs typeface="+mn-cs"/>
              </a:rPr>
              <a:t>analoga</a:t>
            </a:r>
            <a:r>
              <a:rPr lang="en-US" sz="1200" kern="1200" dirty="0">
                <a:solidFill>
                  <a:schemeClr val="tx1"/>
                </a:solidFill>
                <a:effectLst/>
                <a:latin typeface="+mn-lt"/>
                <a:ea typeface="+mn-ea"/>
                <a:cs typeface="+mn-cs"/>
              </a:rPr>
              <a:t>, a Pacific mole crab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(J) A pelagic </a:t>
            </a:r>
            <a:r>
              <a:rPr lang="en-US" sz="1200" kern="1200" dirty="0" err="1">
                <a:solidFill>
                  <a:schemeClr val="tx1"/>
                </a:solidFill>
                <a:effectLst/>
                <a:latin typeface="+mn-lt"/>
                <a:ea typeface="+mn-ea"/>
                <a:cs typeface="+mn-cs"/>
              </a:rPr>
              <a:t>lobsterette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Pleuroncodes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planipes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(K) A cleaner shrimp, </a:t>
            </a:r>
            <a:r>
              <a:rPr lang="en-US" sz="1200" i="1" kern="1200" dirty="0" err="1">
                <a:solidFill>
                  <a:schemeClr val="tx1"/>
                </a:solidFill>
                <a:effectLst/>
                <a:latin typeface="+mn-lt"/>
                <a:ea typeface="+mn-ea"/>
                <a:cs typeface="+mn-cs"/>
              </a:rPr>
              <a:t>Lysmata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californica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Caridea</a:t>
            </a:r>
            <a:r>
              <a:rPr lang="en-US" sz="1200" kern="1200" dirty="0">
                <a:solidFill>
                  <a:schemeClr val="tx1"/>
                </a:solidFill>
                <a:effectLst/>
                <a:latin typeface="+mn-lt"/>
                <a:ea typeface="+mn-ea"/>
                <a:cs typeface="+mn-cs"/>
              </a:rPr>
              <a:t>). (L) </a:t>
            </a:r>
            <a:r>
              <a:rPr lang="en-US" sz="1200" i="1" kern="1200" dirty="0" err="1">
                <a:solidFill>
                  <a:schemeClr val="tx1"/>
                </a:solidFill>
                <a:effectLst/>
                <a:latin typeface="+mn-lt"/>
                <a:ea typeface="+mn-ea"/>
                <a:cs typeface="+mn-cs"/>
              </a:rPr>
              <a:t>Alienaxiopsis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clypeata</a:t>
            </a:r>
            <a:r>
              <a:rPr lang="en-US" sz="1200" kern="1200" dirty="0">
                <a:solidFill>
                  <a:schemeClr val="tx1"/>
                </a:solidFill>
                <a:effectLst/>
                <a:latin typeface="+mn-lt"/>
                <a:ea typeface="+mn-ea"/>
                <a:cs typeface="+mn-cs"/>
              </a:rPr>
              <a:t>, a coral reef lobster-shrimp from Bali, Indonesia (</a:t>
            </a:r>
            <a:r>
              <a:rPr lang="en-US" sz="1200" kern="1200" dirty="0" err="1">
                <a:solidFill>
                  <a:schemeClr val="tx1"/>
                </a:solidFill>
                <a:effectLst/>
                <a:latin typeface="+mn-lt"/>
                <a:ea typeface="+mn-ea"/>
                <a:cs typeface="+mn-cs"/>
              </a:rPr>
              <a:t>Axiidae</a:t>
            </a:r>
            <a:r>
              <a:rPr lang="en-US" sz="1200" kern="1200" dirty="0">
                <a:solidFill>
                  <a:schemeClr val="tx1"/>
                </a:solidFill>
                <a:effectLst/>
                <a:latin typeface="+mn-lt"/>
                <a:ea typeface="+mn-ea"/>
                <a:cs typeface="+mn-cs"/>
              </a:rPr>
              <a:t>). (M) A Hawaiian regal lobster, </a:t>
            </a:r>
            <a:r>
              <a:rPr lang="en-US" sz="1200" i="1" kern="1200" dirty="0" err="1">
                <a:solidFill>
                  <a:schemeClr val="tx1"/>
                </a:solidFill>
                <a:effectLst/>
                <a:latin typeface="+mn-lt"/>
                <a:ea typeface="+mn-ea"/>
                <a:cs typeface="+mn-cs"/>
              </a:rPr>
              <a:t>Enoplometopus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Achelata</a:t>
            </a:r>
            <a:r>
              <a:rPr lang="en-US" sz="1200" kern="1200" dirty="0">
                <a:solidFill>
                  <a:schemeClr val="tx1"/>
                </a:solidFill>
                <a:effectLst/>
                <a:latin typeface="+mn-lt"/>
                <a:ea typeface="+mn-ea"/>
                <a:cs typeface="+mn-cs"/>
              </a:rPr>
              <a:t>). (N,O) Two unusual amphipods (</a:t>
            </a:r>
            <a:r>
              <a:rPr lang="en-US" sz="1200" kern="1200" dirty="0" err="1">
                <a:solidFill>
                  <a:schemeClr val="tx1"/>
                </a:solidFill>
                <a:effectLst/>
                <a:latin typeface="+mn-lt"/>
                <a:ea typeface="+mn-ea"/>
                <a:cs typeface="+mn-cs"/>
              </a:rPr>
              <a:t>Amphipoda</a:t>
            </a:r>
            <a:r>
              <a:rPr lang="en-US" sz="1200" kern="1200" dirty="0">
                <a:solidFill>
                  <a:schemeClr val="tx1"/>
                </a:solidFill>
                <a:effectLst/>
                <a:latin typeface="+mn-lt"/>
                <a:ea typeface="+mn-ea"/>
                <a:cs typeface="+mn-cs"/>
              </a:rPr>
              <a:t>). (N) </a:t>
            </a:r>
            <a:r>
              <a:rPr lang="en-US" sz="1200" i="1" kern="1200" dirty="0" err="1">
                <a:solidFill>
                  <a:schemeClr val="tx1"/>
                </a:solidFill>
                <a:effectLst/>
                <a:latin typeface="+mn-lt"/>
                <a:ea typeface="+mn-ea"/>
                <a:cs typeface="+mn-cs"/>
              </a:rPr>
              <a:t>Cystisoma</a:t>
            </a:r>
            <a:r>
              <a:rPr lang="en-US" sz="1200" kern="1200" dirty="0">
                <a:solidFill>
                  <a:schemeClr val="tx1"/>
                </a:solidFill>
                <a:effectLst/>
                <a:latin typeface="+mn-lt"/>
                <a:ea typeface="+mn-ea"/>
                <a:cs typeface="+mn-cs"/>
              </a:rPr>
              <a:t>, a huge (some exceed 10 cm), transparent, pelagic hyperiid amphipod. (O)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scammoni</a:t>
            </a:r>
            <a:r>
              <a:rPr lang="en-US" sz="1200" kern="1200" dirty="0">
                <a:solidFill>
                  <a:schemeClr val="tx1"/>
                </a:solidFill>
                <a:effectLst/>
                <a:latin typeface="+mn-lt"/>
                <a:ea typeface="+mn-ea"/>
                <a:cs typeface="+mn-cs"/>
              </a:rPr>
              <a:t>, a parasitic </a:t>
            </a:r>
            <a:r>
              <a:rPr lang="en-US" sz="1200" kern="1200" dirty="0" err="1">
                <a:solidFill>
                  <a:schemeClr val="tx1"/>
                </a:solidFill>
                <a:effectLst/>
                <a:latin typeface="+mn-lt"/>
                <a:ea typeface="+mn-ea"/>
                <a:cs typeface="+mn-cs"/>
              </a:rPr>
              <a:t>caprelloidean</a:t>
            </a:r>
            <a:r>
              <a:rPr lang="en-US" sz="1200" kern="1200" dirty="0">
                <a:solidFill>
                  <a:schemeClr val="tx1"/>
                </a:solidFill>
                <a:effectLst/>
                <a:latin typeface="+mn-lt"/>
                <a:ea typeface="+mn-ea"/>
                <a:cs typeface="+mn-cs"/>
              </a:rPr>
              <a:t> amphipod that lives on the skin of gray whales. (P) A male and female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note the eggs in the marsupium of the female (</a:t>
            </a:r>
            <a:r>
              <a:rPr lang="en-US" sz="1200" kern="1200" dirty="0" err="1">
                <a:solidFill>
                  <a:schemeClr val="tx1"/>
                </a:solidFill>
                <a:effectLst/>
                <a:latin typeface="+mn-lt"/>
                <a:ea typeface="+mn-ea"/>
                <a:cs typeface="+mn-cs"/>
              </a:rPr>
              <a:t>Cumacea</a:t>
            </a:r>
            <a:r>
              <a:rPr lang="en-US" sz="1200" kern="1200" dirty="0">
                <a:solidFill>
                  <a:schemeClr val="tx1"/>
                </a:solidFill>
                <a:effectLst/>
                <a:latin typeface="+mn-lt"/>
                <a:ea typeface="+mn-ea"/>
                <a:cs typeface="+mn-cs"/>
              </a:rPr>
              <a:t>). (Q) </a:t>
            </a:r>
            <a:r>
              <a:rPr lang="en-US" sz="1200" i="1" kern="1200" dirty="0">
                <a:solidFill>
                  <a:schemeClr val="tx1"/>
                </a:solidFill>
                <a:effectLst/>
                <a:latin typeface="+mn-lt"/>
                <a:ea typeface="+mn-ea"/>
                <a:cs typeface="+mn-cs"/>
              </a:rPr>
              <a:t>Ligia </a:t>
            </a:r>
            <a:r>
              <a:rPr lang="en-US" sz="1200" kern="1200" dirty="0">
                <a:solidFill>
                  <a:schemeClr val="tx1"/>
                </a:solidFill>
                <a:effectLst/>
                <a:latin typeface="+mn-lt"/>
                <a:ea typeface="+mn-ea"/>
                <a:cs typeface="+mn-cs"/>
              </a:rPr>
              <a:t>(Isopoda), the rock louse; </a:t>
            </a:r>
            <a:r>
              <a:rPr lang="en-US" sz="1200" i="1" kern="1200" dirty="0">
                <a:solidFill>
                  <a:schemeClr val="tx1"/>
                </a:solidFill>
                <a:effectLst/>
                <a:latin typeface="+mn-lt"/>
                <a:ea typeface="+mn-ea"/>
                <a:cs typeface="+mn-cs"/>
              </a:rPr>
              <a:t>Ligia</a:t>
            </a:r>
            <a:r>
              <a:rPr lang="en-US" sz="1200" kern="1200" dirty="0">
                <a:solidFill>
                  <a:schemeClr val="tx1"/>
                </a:solidFill>
                <a:effectLst/>
                <a:latin typeface="+mn-lt"/>
                <a:ea typeface="+mn-ea"/>
                <a:cs typeface="+mn-cs"/>
              </a:rPr>
              <a:t> are inhabitants of the high spray zone on rocky shores worldwide. (R) A mysid </a:t>
            </a:r>
            <a:r>
              <a:rPr lang="en-US" sz="1200" i="1" kern="1200" dirty="0" err="1">
                <a:solidFill>
                  <a:schemeClr val="tx1"/>
                </a:solidFill>
                <a:effectLst/>
                <a:latin typeface="+mn-lt"/>
                <a:ea typeface="+mn-ea"/>
                <a:cs typeface="+mn-cs"/>
              </a:rPr>
              <a:t>Siriella</a:t>
            </a:r>
            <a:r>
              <a:rPr lang="en-US" sz="1200" kern="1200" dirty="0">
                <a:solidFill>
                  <a:schemeClr val="tx1"/>
                </a:solidFill>
                <a:effectLst/>
                <a:latin typeface="+mn-lt"/>
                <a:ea typeface="+mn-ea"/>
                <a:cs typeface="+mn-cs"/>
              </a:rPr>
              <a:t> sp. (</a:t>
            </a:r>
            <a:r>
              <a:rPr lang="en-US" sz="1200" kern="1200" dirty="0" err="1">
                <a:solidFill>
                  <a:schemeClr val="tx1"/>
                </a:solidFill>
                <a:effectLst/>
                <a:latin typeface="+mn-lt"/>
                <a:ea typeface="+mn-ea"/>
                <a:cs typeface="+mn-cs"/>
              </a:rPr>
              <a:t>Mysida</a:t>
            </a:r>
            <a:r>
              <a:rPr lang="en-US" sz="1200" kern="1200" dirty="0">
                <a:solidFill>
                  <a:schemeClr val="tx1"/>
                </a:solidFill>
                <a:effectLst/>
                <a:latin typeface="+mn-lt"/>
                <a:ea typeface="+mn-ea"/>
                <a:cs typeface="+mn-cs"/>
              </a:rPr>
              <a:t>) with a parasitic </a:t>
            </a:r>
            <a:r>
              <a:rPr lang="en-US" sz="1200" kern="1200" dirty="0" err="1">
                <a:solidFill>
                  <a:schemeClr val="tx1"/>
                </a:solidFill>
                <a:effectLst/>
                <a:latin typeface="+mn-lt"/>
                <a:ea typeface="+mn-ea"/>
                <a:cs typeface="+mn-cs"/>
              </a:rPr>
              <a:t>epicaridean</a:t>
            </a:r>
            <a:r>
              <a:rPr lang="en-US" sz="1200" kern="1200" dirty="0">
                <a:solidFill>
                  <a:schemeClr val="tx1"/>
                </a:solidFill>
                <a:effectLst/>
                <a:latin typeface="+mn-lt"/>
                <a:ea typeface="+mn-ea"/>
                <a:cs typeface="+mn-cs"/>
              </a:rPr>
              <a:t> isopod (</a:t>
            </a:r>
            <a:r>
              <a:rPr lang="en-US" sz="1200" kern="1200" dirty="0" err="1">
                <a:solidFill>
                  <a:schemeClr val="tx1"/>
                </a:solidFill>
                <a:effectLst/>
                <a:latin typeface="+mn-lt"/>
                <a:ea typeface="+mn-ea"/>
                <a:cs typeface="+mn-cs"/>
              </a:rPr>
              <a:t>Dajidae</a:t>
            </a:r>
            <a:r>
              <a:rPr lang="en-US" sz="1200" kern="1200" dirty="0">
                <a:solidFill>
                  <a:schemeClr val="tx1"/>
                </a:solidFill>
                <a:effectLst/>
                <a:latin typeface="+mn-lt"/>
                <a:ea typeface="+mn-ea"/>
                <a:cs typeface="+mn-cs"/>
              </a:rPr>
              <a:t>) attached to its carapace (Western Australia). (S,T) Class </a:t>
            </a:r>
            <a:r>
              <a:rPr lang="en-US" sz="1200" kern="1200" dirty="0" err="1">
                <a:solidFill>
                  <a:schemeClr val="tx1"/>
                </a:solidFill>
                <a:effectLst/>
                <a:latin typeface="+mn-lt"/>
                <a:ea typeface="+mn-ea"/>
                <a:cs typeface="+mn-cs"/>
              </a:rPr>
              <a:t>Thecostraca</a:t>
            </a:r>
            <a:r>
              <a:rPr lang="en-US" sz="1200" kern="1200" dirty="0">
                <a:solidFill>
                  <a:schemeClr val="tx1"/>
                </a:solidFill>
                <a:effectLst/>
                <a:latin typeface="+mn-lt"/>
                <a:ea typeface="+mn-ea"/>
                <a:cs typeface="+mn-cs"/>
              </a:rPr>
              <a:t>. (S) Acorn barnacles, </a:t>
            </a:r>
            <a:r>
              <a:rPr lang="en-US" sz="1200" i="1" kern="1200" dirty="0" err="1">
                <a:solidFill>
                  <a:schemeClr val="tx1"/>
                </a:solidFill>
                <a:effectLst/>
                <a:latin typeface="+mn-lt"/>
                <a:ea typeface="+mn-ea"/>
                <a:cs typeface="+mn-cs"/>
              </a:rPr>
              <a:t>Semibalanus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balanoides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(T) </a:t>
            </a:r>
            <a:r>
              <a:rPr lang="en-US" sz="1200" i="1" kern="1200" dirty="0">
                <a:solidFill>
                  <a:schemeClr val="tx1"/>
                </a:solidFill>
                <a:effectLst/>
                <a:latin typeface="+mn-lt"/>
                <a:ea typeface="+mn-ea"/>
                <a:cs typeface="+mn-cs"/>
              </a:rPr>
              <a:t>Lepas </a:t>
            </a:r>
            <a:r>
              <a:rPr lang="en-US" sz="1200" i="1" kern="1200" dirty="0" err="1">
                <a:solidFill>
                  <a:schemeClr val="tx1"/>
                </a:solidFill>
                <a:effectLst/>
                <a:latin typeface="+mn-lt"/>
                <a:ea typeface="+mn-ea"/>
                <a:cs typeface="+mn-cs"/>
              </a:rPr>
              <a:t>anatifera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a pelagic barnacle hanging from a floating timber. (U) Class </a:t>
            </a:r>
            <a:r>
              <a:rPr lang="en-US" sz="1200" kern="1200" dirty="0" err="1">
                <a:solidFill>
                  <a:schemeClr val="tx1"/>
                </a:solidFill>
                <a:effectLst/>
                <a:latin typeface="+mn-lt"/>
                <a:ea typeface="+mn-ea"/>
                <a:cs typeface="+mn-cs"/>
              </a:rPr>
              <a:t>Copepoda</a:t>
            </a:r>
            <a:r>
              <a:rPr lang="en-US" sz="1200" kern="1200" dirty="0">
                <a:solidFill>
                  <a:schemeClr val="tx1"/>
                </a:solidFill>
                <a:effectLst/>
                <a:latin typeface="+mn-lt"/>
                <a:ea typeface="+mn-ea"/>
                <a:cs typeface="+mn-cs"/>
              </a:rPr>
              <a:t>; the calanoid copepod </a:t>
            </a:r>
            <a:r>
              <a:rPr lang="en-US" sz="1200" i="1" kern="1200" dirty="0" err="1">
                <a:solidFill>
                  <a:schemeClr val="tx1"/>
                </a:solidFill>
                <a:effectLst/>
                <a:latin typeface="+mn-lt"/>
                <a:ea typeface="+mn-ea"/>
                <a:cs typeface="+mn-cs"/>
              </a:rPr>
              <a:t>Gaussia</a:t>
            </a:r>
            <a:r>
              <a:rPr lang="en-US" sz="1200" kern="1200" dirty="0">
                <a:solidFill>
                  <a:schemeClr val="tx1"/>
                </a:solidFill>
                <a:effectLst/>
                <a:latin typeface="+mn-lt"/>
                <a:ea typeface="+mn-ea"/>
                <a:cs typeface="+mn-cs"/>
              </a:rPr>
              <a:t>, a common planktonic genus. (V) Class </a:t>
            </a:r>
            <a:r>
              <a:rPr lang="en-US" sz="1200" kern="1200" dirty="0" err="1">
                <a:solidFill>
                  <a:schemeClr val="tx1"/>
                </a:solidFill>
                <a:effectLst/>
                <a:latin typeface="+mn-lt"/>
                <a:ea typeface="+mn-ea"/>
                <a:cs typeface="+mn-cs"/>
              </a:rPr>
              <a:t>Tantulocarida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Deoterthron</a:t>
            </a:r>
            <a:r>
              <a:rPr lang="en-US" sz="1200" kern="1200" dirty="0">
                <a:solidFill>
                  <a:schemeClr val="tx1"/>
                </a:solidFill>
                <a:effectLst/>
                <a:latin typeface="+mn-lt"/>
                <a:ea typeface="+mn-ea"/>
                <a:cs typeface="+mn-cs"/>
              </a:rPr>
              <a:t>, parasitic on other crustaceans.</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12</a:t>
            </a:fld>
            <a:endParaRPr lang="en-US"/>
          </a:p>
        </p:txBody>
      </p:sp>
    </p:spTree>
    <p:extLst>
      <p:ext uri="{BB962C8B-B14F-4D97-AF65-F5344CB8AC3E}">
        <p14:creationId xmlns:p14="http://schemas.microsoft.com/office/powerpoint/2010/main" val="2337212259"/>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21.15  More peracarids: the order Isopoda. </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a:t>
            </a:r>
            <a:r>
              <a:rPr lang="en-US" sz="1200" i="1" kern="1200" dirty="0" err="1">
                <a:solidFill>
                  <a:schemeClr val="tx1"/>
                </a:solidFill>
                <a:effectLst/>
                <a:latin typeface="+mn-lt"/>
                <a:ea typeface="+mn-ea"/>
                <a:cs typeface="+mn-cs"/>
              </a:rPr>
              <a:t>Excorallana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Cymothooidea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Corallanidae</a:t>
            </a:r>
            <a:r>
              <a:rPr lang="en-US" sz="1200" kern="1200" dirty="0">
                <a:solidFill>
                  <a:schemeClr val="tx1"/>
                </a:solidFill>
                <a:effectLst/>
                <a:latin typeface="+mn-lt"/>
                <a:ea typeface="+mn-ea"/>
                <a:cs typeface="+mn-cs"/>
              </a:rPr>
              <a:t>). (B) A </a:t>
            </a:r>
            <a:r>
              <a:rPr lang="en-US" sz="1200" kern="1200" dirty="0" err="1">
                <a:solidFill>
                  <a:schemeClr val="tx1"/>
                </a:solidFill>
                <a:effectLst/>
                <a:latin typeface="+mn-lt"/>
                <a:ea typeface="+mn-ea"/>
                <a:cs typeface="+mn-cs"/>
              </a:rPr>
              <a:t>flabelliferan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Codonophilus</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Cymothoidae</a:t>
            </a:r>
            <a:r>
              <a:rPr lang="en-US" sz="1200" kern="1200" dirty="0">
                <a:solidFill>
                  <a:schemeClr val="tx1"/>
                </a:solidFill>
                <a:effectLst/>
                <a:latin typeface="+mn-lt"/>
                <a:ea typeface="+mn-ea"/>
                <a:cs typeface="+mn-cs"/>
              </a:rPr>
              <a:t>). Members of this genus are parasites that attach to the tongues of various marine fishes. (C) A </a:t>
            </a:r>
            <a:r>
              <a:rPr lang="en-US" sz="1200" kern="1200" dirty="0" err="1">
                <a:solidFill>
                  <a:schemeClr val="tx1"/>
                </a:solidFill>
                <a:effectLst/>
                <a:latin typeface="+mn-lt"/>
                <a:ea typeface="+mn-ea"/>
                <a:cs typeface="+mn-cs"/>
              </a:rPr>
              <a:t>flabelliferan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Heteroserolis</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Serolidae</a:t>
            </a:r>
            <a:r>
              <a:rPr lang="en-US" sz="1200" kern="1200" dirty="0">
                <a:solidFill>
                  <a:schemeClr val="tx1"/>
                </a:solidFill>
                <a:effectLst/>
                <a:latin typeface="+mn-lt"/>
                <a:ea typeface="+mn-ea"/>
                <a:cs typeface="+mn-cs"/>
              </a:rPr>
              <a:t>). (D) A </a:t>
            </a:r>
            <a:r>
              <a:rPr lang="en-US" sz="1200" kern="1200" dirty="0" err="1">
                <a:solidFill>
                  <a:schemeClr val="tx1"/>
                </a:solidFill>
                <a:effectLst/>
                <a:latin typeface="+mn-lt"/>
                <a:ea typeface="+mn-ea"/>
                <a:cs typeface="+mn-cs"/>
              </a:rPr>
              <a:t>valviferan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Idotea</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Idoteidae</a:t>
            </a:r>
            <a:r>
              <a:rPr lang="en-US" sz="1200" kern="1200" dirty="0">
                <a:solidFill>
                  <a:schemeClr val="tx1"/>
                </a:solidFill>
                <a:effectLst/>
                <a:latin typeface="+mn-lt"/>
                <a:ea typeface="+mn-ea"/>
                <a:cs typeface="+mn-cs"/>
              </a:rPr>
              <a:t>). (E) An </a:t>
            </a:r>
            <a:r>
              <a:rPr lang="en-US" sz="1200" kern="1200" dirty="0" err="1">
                <a:solidFill>
                  <a:schemeClr val="tx1"/>
                </a:solidFill>
                <a:effectLst/>
                <a:latin typeface="+mn-lt"/>
                <a:ea typeface="+mn-ea"/>
                <a:cs typeface="+mn-cs"/>
              </a:rPr>
              <a:t>asellote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Joeropsis</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Joeropsididae</a:t>
            </a:r>
            <a:r>
              <a:rPr lang="en-US" sz="1200" kern="1200" dirty="0">
                <a:solidFill>
                  <a:schemeClr val="tx1"/>
                </a:solidFill>
                <a:effectLst/>
                <a:latin typeface="+mn-lt"/>
                <a:ea typeface="+mn-ea"/>
                <a:cs typeface="+mn-cs"/>
              </a:rPr>
              <a:t>). (F) An </a:t>
            </a:r>
            <a:r>
              <a:rPr lang="en-US" sz="1200" kern="1200" dirty="0" err="1">
                <a:solidFill>
                  <a:schemeClr val="tx1"/>
                </a:solidFill>
                <a:effectLst/>
                <a:latin typeface="+mn-lt"/>
                <a:ea typeface="+mn-ea"/>
                <a:cs typeface="+mn-cs"/>
              </a:rPr>
              <a:t>anthurid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Mesanthura</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Anthuridae</a:t>
            </a:r>
            <a:r>
              <a:rPr lang="en-US" sz="1200" kern="1200" dirty="0">
                <a:solidFill>
                  <a:schemeClr val="tx1"/>
                </a:solidFill>
                <a:effectLst/>
                <a:latin typeface="+mn-lt"/>
                <a:ea typeface="+mn-ea"/>
                <a:cs typeface="+mn-cs"/>
              </a:rPr>
              <a:t>). (G) A </a:t>
            </a:r>
            <a:r>
              <a:rPr lang="en-US" sz="1200" kern="1200" dirty="0" err="1">
                <a:solidFill>
                  <a:schemeClr val="tx1"/>
                </a:solidFill>
                <a:effectLst/>
                <a:latin typeface="+mn-lt"/>
                <a:ea typeface="+mn-ea"/>
                <a:cs typeface="+mn-cs"/>
              </a:rPr>
              <a:t>gnathiidean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Gnathia</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Gnathiidae</a:t>
            </a:r>
            <a:r>
              <a:rPr lang="en-US" sz="1200" kern="1200" dirty="0">
                <a:solidFill>
                  <a:schemeClr val="tx1"/>
                </a:solidFill>
                <a:effectLst/>
                <a:latin typeface="+mn-lt"/>
                <a:ea typeface="+mn-ea"/>
                <a:cs typeface="+mn-cs"/>
              </a:rPr>
              <a:t>). Note the grossly enlarged mandibles characteristic of male </a:t>
            </a:r>
            <a:r>
              <a:rPr lang="en-US" sz="1200" kern="1200" dirty="0" err="1">
                <a:solidFill>
                  <a:schemeClr val="tx1"/>
                </a:solidFill>
                <a:effectLst/>
                <a:latin typeface="+mn-lt"/>
                <a:ea typeface="+mn-ea"/>
                <a:cs typeface="+mn-cs"/>
              </a:rPr>
              <a:t>Gnathiidae</a:t>
            </a:r>
            <a:r>
              <a:rPr lang="en-US" sz="1200" kern="1200" dirty="0">
                <a:solidFill>
                  <a:schemeClr val="tx1"/>
                </a:solidFill>
                <a:effectLst/>
                <a:latin typeface="+mn-lt"/>
                <a:ea typeface="+mn-ea"/>
                <a:cs typeface="+mn-cs"/>
              </a:rPr>
              <a:t>. (H) An </a:t>
            </a:r>
            <a:r>
              <a:rPr lang="en-US" sz="1200" kern="1200" dirty="0" err="1">
                <a:solidFill>
                  <a:schemeClr val="tx1"/>
                </a:solidFill>
                <a:effectLst/>
                <a:latin typeface="+mn-lt"/>
                <a:ea typeface="+mn-ea"/>
                <a:cs typeface="+mn-cs"/>
              </a:rPr>
              <a:t>oniscidean</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Ligia</a:t>
            </a:r>
            <a:r>
              <a:rPr lang="en-US" sz="1200" kern="1200" dirty="0">
                <a:solidFill>
                  <a:schemeClr val="tx1"/>
                </a:solidFill>
                <a:effectLst/>
                <a:latin typeface="+mn-lt"/>
                <a:ea typeface="+mn-ea"/>
                <a:cs typeface="+mn-cs"/>
              </a:rPr>
              <a:t> (the common seashore “rock louse”).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120</a:t>
            </a:fld>
            <a:endParaRPr lang="en-US"/>
          </a:p>
        </p:txBody>
      </p:sp>
    </p:spTree>
    <p:extLst>
      <p:ext uri="{BB962C8B-B14F-4D97-AF65-F5344CB8AC3E}">
        <p14:creationId xmlns:p14="http://schemas.microsoft.com/office/powerpoint/2010/main" val="2149524493"/>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21.15  More peracarids: the order Isopoda. </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a:t>
            </a:r>
            <a:r>
              <a:rPr lang="en-US" sz="1200" i="1" kern="1200" dirty="0" err="1">
                <a:solidFill>
                  <a:schemeClr val="tx1"/>
                </a:solidFill>
                <a:effectLst/>
                <a:latin typeface="+mn-lt"/>
                <a:ea typeface="+mn-ea"/>
                <a:cs typeface="+mn-cs"/>
              </a:rPr>
              <a:t>Excorallana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Cymothooidea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Corallanidae</a:t>
            </a:r>
            <a:r>
              <a:rPr lang="en-US" sz="1200" kern="1200" dirty="0">
                <a:solidFill>
                  <a:schemeClr val="tx1"/>
                </a:solidFill>
                <a:effectLst/>
                <a:latin typeface="+mn-lt"/>
                <a:ea typeface="+mn-ea"/>
                <a:cs typeface="+mn-cs"/>
              </a:rPr>
              <a:t>). (B) A </a:t>
            </a:r>
            <a:r>
              <a:rPr lang="en-US" sz="1200" kern="1200" dirty="0" err="1">
                <a:solidFill>
                  <a:schemeClr val="tx1"/>
                </a:solidFill>
                <a:effectLst/>
                <a:latin typeface="+mn-lt"/>
                <a:ea typeface="+mn-ea"/>
                <a:cs typeface="+mn-cs"/>
              </a:rPr>
              <a:t>flabelliferan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Codonophilus</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Cymothoidae</a:t>
            </a:r>
            <a:r>
              <a:rPr lang="en-US" sz="1200" kern="1200" dirty="0">
                <a:solidFill>
                  <a:schemeClr val="tx1"/>
                </a:solidFill>
                <a:effectLst/>
                <a:latin typeface="+mn-lt"/>
                <a:ea typeface="+mn-ea"/>
                <a:cs typeface="+mn-cs"/>
              </a:rPr>
              <a:t>). Members of this genus are parasites that attach to the tongues of various marine fishes. (C) A </a:t>
            </a:r>
            <a:r>
              <a:rPr lang="en-US" sz="1200" kern="1200" dirty="0" err="1">
                <a:solidFill>
                  <a:schemeClr val="tx1"/>
                </a:solidFill>
                <a:effectLst/>
                <a:latin typeface="+mn-lt"/>
                <a:ea typeface="+mn-ea"/>
                <a:cs typeface="+mn-cs"/>
              </a:rPr>
              <a:t>flabelliferan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Heteroserolis</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Serolidae</a:t>
            </a:r>
            <a:r>
              <a:rPr lang="en-US" sz="1200" kern="1200" dirty="0">
                <a:solidFill>
                  <a:schemeClr val="tx1"/>
                </a:solidFill>
                <a:effectLst/>
                <a:latin typeface="+mn-lt"/>
                <a:ea typeface="+mn-ea"/>
                <a:cs typeface="+mn-cs"/>
              </a:rPr>
              <a:t>). (D) A </a:t>
            </a:r>
            <a:r>
              <a:rPr lang="en-US" sz="1200" kern="1200" dirty="0" err="1">
                <a:solidFill>
                  <a:schemeClr val="tx1"/>
                </a:solidFill>
                <a:effectLst/>
                <a:latin typeface="+mn-lt"/>
                <a:ea typeface="+mn-ea"/>
                <a:cs typeface="+mn-cs"/>
              </a:rPr>
              <a:t>valviferan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Idotea</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Idoteidae</a:t>
            </a:r>
            <a:r>
              <a:rPr lang="en-US" sz="1200" kern="1200" dirty="0">
                <a:solidFill>
                  <a:schemeClr val="tx1"/>
                </a:solidFill>
                <a:effectLst/>
                <a:latin typeface="+mn-lt"/>
                <a:ea typeface="+mn-ea"/>
                <a:cs typeface="+mn-cs"/>
              </a:rPr>
              <a:t>). (E) An </a:t>
            </a:r>
            <a:r>
              <a:rPr lang="en-US" sz="1200" kern="1200" dirty="0" err="1">
                <a:solidFill>
                  <a:schemeClr val="tx1"/>
                </a:solidFill>
                <a:effectLst/>
                <a:latin typeface="+mn-lt"/>
                <a:ea typeface="+mn-ea"/>
                <a:cs typeface="+mn-cs"/>
              </a:rPr>
              <a:t>asellote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Joeropsis</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Joeropsididae</a:t>
            </a:r>
            <a:r>
              <a:rPr lang="en-US" sz="1200" kern="1200" dirty="0">
                <a:solidFill>
                  <a:schemeClr val="tx1"/>
                </a:solidFill>
                <a:effectLst/>
                <a:latin typeface="+mn-lt"/>
                <a:ea typeface="+mn-ea"/>
                <a:cs typeface="+mn-cs"/>
              </a:rPr>
              <a:t>). (F) An </a:t>
            </a:r>
            <a:r>
              <a:rPr lang="en-US" sz="1200" kern="1200" dirty="0" err="1">
                <a:solidFill>
                  <a:schemeClr val="tx1"/>
                </a:solidFill>
                <a:effectLst/>
                <a:latin typeface="+mn-lt"/>
                <a:ea typeface="+mn-ea"/>
                <a:cs typeface="+mn-cs"/>
              </a:rPr>
              <a:t>anthurid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Mesanthura</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Anthuridae</a:t>
            </a:r>
            <a:r>
              <a:rPr lang="en-US" sz="1200" kern="1200" dirty="0">
                <a:solidFill>
                  <a:schemeClr val="tx1"/>
                </a:solidFill>
                <a:effectLst/>
                <a:latin typeface="+mn-lt"/>
                <a:ea typeface="+mn-ea"/>
                <a:cs typeface="+mn-cs"/>
              </a:rPr>
              <a:t>). (G) A </a:t>
            </a:r>
            <a:r>
              <a:rPr lang="en-US" sz="1200" kern="1200" dirty="0" err="1">
                <a:solidFill>
                  <a:schemeClr val="tx1"/>
                </a:solidFill>
                <a:effectLst/>
                <a:latin typeface="+mn-lt"/>
                <a:ea typeface="+mn-ea"/>
                <a:cs typeface="+mn-cs"/>
              </a:rPr>
              <a:t>gnathiidean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Gnathia</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Gnathiidae</a:t>
            </a:r>
            <a:r>
              <a:rPr lang="en-US" sz="1200" kern="1200" dirty="0">
                <a:solidFill>
                  <a:schemeClr val="tx1"/>
                </a:solidFill>
                <a:effectLst/>
                <a:latin typeface="+mn-lt"/>
                <a:ea typeface="+mn-ea"/>
                <a:cs typeface="+mn-cs"/>
              </a:rPr>
              <a:t>). Note the grossly enlarged mandibles characteristic of male </a:t>
            </a:r>
            <a:r>
              <a:rPr lang="en-US" sz="1200" kern="1200" dirty="0" err="1">
                <a:solidFill>
                  <a:schemeClr val="tx1"/>
                </a:solidFill>
                <a:effectLst/>
                <a:latin typeface="+mn-lt"/>
                <a:ea typeface="+mn-ea"/>
                <a:cs typeface="+mn-cs"/>
              </a:rPr>
              <a:t>Gnathiidae</a:t>
            </a:r>
            <a:r>
              <a:rPr lang="en-US" sz="1200" kern="1200" dirty="0">
                <a:solidFill>
                  <a:schemeClr val="tx1"/>
                </a:solidFill>
                <a:effectLst/>
                <a:latin typeface="+mn-lt"/>
                <a:ea typeface="+mn-ea"/>
                <a:cs typeface="+mn-cs"/>
              </a:rPr>
              <a:t>. (H) An </a:t>
            </a:r>
            <a:r>
              <a:rPr lang="en-US" sz="1200" kern="1200" dirty="0" err="1">
                <a:solidFill>
                  <a:schemeClr val="tx1"/>
                </a:solidFill>
                <a:effectLst/>
                <a:latin typeface="+mn-lt"/>
                <a:ea typeface="+mn-ea"/>
                <a:cs typeface="+mn-cs"/>
              </a:rPr>
              <a:t>oniscidean</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Ligia</a:t>
            </a:r>
            <a:r>
              <a:rPr lang="en-US" sz="1200" kern="1200" dirty="0">
                <a:solidFill>
                  <a:schemeClr val="tx1"/>
                </a:solidFill>
                <a:effectLst/>
                <a:latin typeface="+mn-lt"/>
                <a:ea typeface="+mn-ea"/>
                <a:cs typeface="+mn-cs"/>
              </a:rPr>
              <a:t> (the common seashore “rock louse”).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121</a:t>
            </a:fld>
            <a:endParaRPr lang="en-US"/>
          </a:p>
        </p:txBody>
      </p:sp>
    </p:spTree>
    <p:extLst>
      <p:ext uri="{BB962C8B-B14F-4D97-AF65-F5344CB8AC3E}">
        <p14:creationId xmlns:p14="http://schemas.microsoft.com/office/powerpoint/2010/main" val="2453891159"/>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21.15  More peracarids: the order Isopoda. </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a:t>
            </a:r>
            <a:r>
              <a:rPr lang="en-US" sz="1200" i="1" kern="1200" dirty="0" err="1">
                <a:solidFill>
                  <a:schemeClr val="tx1"/>
                </a:solidFill>
                <a:effectLst/>
                <a:latin typeface="+mn-lt"/>
                <a:ea typeface="+mn-ea"/>
                <a:cs typeface="+mn-cs"/>
              </a:rPr>
              <a:t>Excorallana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Cymothooidea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Corallanidae</a:t>
            </a:r>
            <a:r>
              <a:rPr lang="en-US" sz="1200" kern="1200" dirty="0">
                <a:solidFill>
                  <a:schemeClr val="tx1"/>
                </a:solidFill>
                <a:effectLst/>
                <a:latin typeface="+mn-lt"/>
                <a:ea typeface="+mn-ea"/>
                <a:cs typeface="+mn-cs"/>
              </a:rPr>
              <a:t>). (B) A </a:t>
            </a:r>
            <a:r>
              <a:rPr lang="en-US" sz="1200" kern="1200" dirty="0" err="1">
                <a:solidFill>
                  <a:schemeClr val="tx1"/>
                </a:solidFill>
                <a:effectLst/>
                <a:latin typeface="+mn-lt"/>
                <a:ea typeface="+mn-ea"/>
                <a:cs typeface="+mn-cs"/>
              </a:rPr>
              <a:t>flabelliferan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Codonophilus</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Cymothoidae</a:t>
            </a:r>
            <a:r>
              <a:rPr lang="en-US" sz="1200" kern="1200" dirty="0">
                <a:solidFill>
                  <a:schemeClr val="tx1"/>
                </a:solidFill>
                <a:effectLst/>
                <a:latin typeface="+mn-lt"/>
                <a:ea typeface="+mn-ea"/>
                <a:cs typeface="+mn-cs"/>
              </a:rPr>
              <a:t>). Members of this genus are parasites that attach to the tongues of various marine fishes. (C) A </a:t>
            </a:r>
            <a:r>
              <a:rPr lang="en-US" sz="1200" kern="1200" dirty="0" err="1">
                <a:solidFill>
                  <a:schemeClr val="tx1"/>
                </a:solidFill>
                <a:effectLst/>
                <a:latin typeface="+mn-lt"/>
                <a:ea typeface="+mn-ea"/>
                <a:cs typeface="+mn-cs"/>
              </a:rPr>
              <a:t>flabelliferan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Heteroserolis</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Serolidae</a:t>
            </a:r>
            <a:r>
              <a:rPr lang="en-US" sz="1200" kern="1200" dirty="0">
                <a:solidFill>
                  <a:schemeClr val="tx1"/>
                </a:solidFill>
                <a:effectLst/>
                <a:latin typeface="+mn-lt"/>
                <a:ea typeface="+mn-ea"/>
                <a:cs typeface="+mn-cs"/>
              </a:rPr>
              <a:t>). (D) A </a:t>
            </a:r>
            <a:r>
              <a:rPr lang="en-US" sz="1200" kern="1200" dirty="0" err="1">
                <a:solidFill>
                  <a:schemeClr val="tx1"/>
                </a:solidFill>
                <a:effectLst/>
                <a:latin typeface="+mn-lt"/>
                <a:ea typeface="+mn-ea"/>
                <a:cs typeface="+mn-cs"/>
              </a:rPr>
              <a:t>valviferan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Idotea</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Idoteidae</a:t>
            </a:r>
            <a:r>
              <a:rPr lang="en-US" sz="1200" kern="1200" dirty="0">
                <a:solidFill>
                  <a:schemeClr val="tx1"/>
                </a:solidFill>
                <a:effectLst/>
                <a:latin typeface="+mn-lt"/>
                <a:ea typeface="+mn-ea"/>
                <a:cs typeface="+mn-cs"/>
              </a:rPr>
              <a:t>). (E) An </a:t>
            </a:r>
            <a:r>
              <a:rPr lang="en-US" sz="1200" kern="1200" dirty="0" err="1">
                <a:solidFill>
                  <a:schemeClr val="tx1"/>
                </a:solidFill>
                <a:effectLst/>
                <a:latin typeface="+mn-lt"/>
                <a:ea typeface="+mn-ea"/>
                <a:cs typeface="+mn-cs"/>
              </a:rPr>
              <a:t>asellote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Joeropsis</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Joeropsididae</a:t>
            </a:r>
            <a:r>
              <a:rPr lang="en-US" sz="1200" kern="1200" dirty="0">
                <a:solidFill>
                  <a:schemeClr val="tx1"/>
                </a:solidFill>
                <a:effectLst/>
                <a:latin typeface="+mn-lt"/>
                <a:ea typeface="+mn-ea"/>
                <a:cs typeface="+mn-cs"/>
              </a:rPr>
              <a:t>). (F) An </a:t>
            </a:r>
            <a:r>
              <a:rPr lang="en-US" sz="1200" kern="1200" dirty="0" err="1">
                <a:solidFill>
                  <a:schemeClr val="tx1"/>
                </a:solidFill>
                <a:effectLst/>
                <a:latin typeface="+mn-lt"/>
                <a:ea typeface="+mn-ea"/>
                <a:cs typeface="+mn-cs"/>
              </a:rPr>
              <a:t>anthurid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Mesanthura</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Anthuridae</a:t>
            </a:r>
            <a:r>
              <a:rPr lang="en-US" sz="1200" kern="1200" dirty="0">
                <a:solidFill>
                  <a:schemeClr val="tx1"/>
                </a:solidFill>
                <a:effectLst/>
                <a:latin typeface="+mn-lt"/>
                <a:ea typeface="+mn-ea"/>
                <a:cs typeface="+mn-cs"/>
              </a:rPr>
              <a:t>). (G) A </a:t>
            </a:r>
            <a:r>
              <a:rPr lang="en-US" sz="1200" kern="1200" dirty="0" err="1">
                <a:solidFill>
                  <a:schemeClr val="tx1"/>
                </a:solidFill>
                <a:effectLst/>
                <a:latin typeface="+mn-lt"/>
                <a:ea typeface="+mn-ea"/>
                <a:cs typeface="+mn-cs"/>
              </a:rPr>
              <a:t>gnathiidean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Gnathia</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Gnathiidae</a:t>
            </a:r>
            <a:r>
              <a:rPr lang="en-US" sz="1200" kern="1200" dirty="0">
                <a:solidFill>
                  <a:schemeClr val="tx1"/>
                </a:solidFill>
                <a:effectLst/>
                <a:latin typeface="+mn-lt"/>
                <a:ea typeface="+mn-ea"/>
                <a:cs typeface="+mn-cs"/>
              </a:rPr>
              <a:t>). Note the grossly enlarged mandibles characteristic of male </a:t>
            </a:r>
            <a:r>
              <a:rPr lang="en-US" sz="1200" kern="1200" dirty="0" err="1">
                <a:solidFill>
                  <a:schemeClr val="tx1"/>
                </a:solidFill>
                <a:effectLst/>
                <a:latin typeface="+mn-lt"/>
                <a:ea typeface="+mn-ea"/>
                <a:cs typeface="+mn-cs"/>
              </a:rPr>
              <a:t>Gnathiidae</a:t>
            </a:r>
            <a:r>
              <a:rPr lang="en-US" sz="1200" kern="1200" dirty="0">
                <a:solidFill>
                  <a:schemeClr val="tx1"/>
                </a:solidFill>
                <a:effectLst/>
                <a:latin typeface="+mn-lt"/>
                <a:ea typeface="+mn-ea"/>
                <a:cs typeface="+mn-cs"/>
              </a:rPr>
              <a:t>. (H) An </a:t>
            </a:r>
            <a:r>
              <a:rPr lang="en-US" sz="1200" kern="1200" dirty="0" err="1">
                <a:solidFill>
                  <a:schemeClr val="tx1"/>
                </a:solidFill>
                <a:effectLst/>
                <a:latin typeface="+mn-lt"/>
                <a:ea typeface="+mn-ea"/>
                <a:cs typeface="+mn-cs"/>
              </a:rPr>
              <a:t>oniscidean</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Ligia</a:t>
            </a:r>
            <a:r>
              <a:rPr lang="en-US" sz="1200" kern="1200" dirty="0">
                <a:solidFill>
                  <a:schemeClr val="tx1"/>
                </a:solidFill>
                <a:effectLst/>
                <a:latin typeface="+mn-lt"/>
                <a:ea typeface="+mn-ea"/>
                <a:cs typeface="+mn-cs"/>
              </a:rPr>
              <a:t> (the common seashore “rock louse”).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122</a:t>
            </a:fld>
            <a:endParaRPr lang="en-US"/>
          </a:p>
        </p:txBody>
      </p:sp>
    </p:spTree>
    <p:extLst>
      <p:ext uri="{BB962C8B-B14F-4D97-AF65-F5344CB8AC3E}">
        <p14:creationId xmlns:p14="http://schemas.microsoft.com/office/powerpoint/2010/main" val="2061713426"/>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21.15  More peracarids: the order Isopoda. </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 </a:t>
            </a:r>
            <a:r>
              <a:rPr lang="en-US" sz="1200" i="1" kern="1200" dirty="0" err="1">
                <a:solidFill>
                  <a:schemeClr val="tx1"/>
                </a:solidFill>
                <a:effectLst/>
                <a:latin typeface="+mn-lt"/>
                <a:ea typeface="+mn-ea"/>
                <a:cs typeface="+mn-cs"/>
              </a:rPr>
              <a:t>Excorallana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Cymothooidea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Corallanidae</a:t>
            </a:r>
            <a:r>
              <a:rPr lang="en-US" sz="1200" kern="1200" dirty="0">
                <a:solidFill>
                  <a:schemeClr val="tx1"/>
                </a:solidFill>
                <a:effectLst/>
                <a:latin typeface="+mn-lt"/>
                <a:ea typeface="+mn-ea"/>
                <a:cs typeface="+mn-cs"/>
              </a:rPr>
              <a:t>). (B) A </a:t>
            </a:r>
            <a:r>
              <a:rPr lang="en-US" sz="1200" kern="1200" dirty="0" err="1">
                <a:solidFill>
                  <a:schemeClr val="tx1"/>
                </a:solidFill>
                <a:effectLst/>
                <a:latin typeface="+mn-lt"/>
                <a:ea typeface="+mn-ea"/>
                <a:cs typeface="+mn-cs"/>
              </a:rPr>
              <a:t>flabelliferan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Codonophilus</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Cymothoidae</a:t>
            </a:r>
            <a:r>
              <a:rPr lang="en-US" sz="1200" kern="1200" dirty="0">
                <a:solidFill>
                  <a:schemeClr val="tx1"/>
                </a:solidFill>
                <a:effectLst/>
                <a:latin typeface="+mn-lt"/>
                <a:ea typeface="+mn-ea"/>
                <a:cs typeface="+mn-cs"/>
              </a:rPr>
              <a:t>). Members of this genus are parasites that attach to the tongues of various marine fishes. (C) A </a:t>
            </a:r>
            <a:r>
              <a:rPr lang="en-US" sz="1200" kern="1200" dirty="0" err="1">
                <a:solidFill>
                  <a:schemeClr val="tx1"/>
                </a:solidFill>
                <a:effectLst/>
                <a:latin typeface="+mn-lt"/>
                <a:ea typeface="+mn-ea"/>
                <a:cs typeface="+mn-cs"/>
              </a:rPr>
              <a:t>flabelliferan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Heteroserolis</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Serolidae</a:t>
            </a:r>
            <a:r>
              <a:rPr lang="en-US" sz="1200" kern="1200" dirty="0">
                <a:solidFill>
                  <a:schemeClr val="tx1"/>
                </a:solidFill>
                <a:effectLst/>
                <a:latin typeface="+mn-lt"/>
                <a:ea typeface="+mn-ea"/>
                <a:cs typeface="+mn-cs"/>
              </a:rPr>
              <a:t>). (D) A </a:t>
            </a:r>
            <a:r>
              <a:rPr lang="en-US" sz="1200" kern="1200" dirty="0" err="1">
                <a:solidFill>
                  <a:schemeClr val="tx1"/>
                </a:solidFill>
                <a:effectLst/>
                <a:latin typeface="+mn-lt"/>
                <a:ea typeface="+mn-ea"/>
                <a:cs typeface="+mn-cs"/>
              </a:rPr>
              <a:t>valviferan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Idotea</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Idoteidae</a:t>
            </a:r>
            <a:r>
              <a:rPr lang="en-US" sz="1200" kern="1200" dirty="0">
                <a:solidFill>
                  <a:schemeClr val="tx1"/>
                </a:solidFill>
                <a:effectLst/>
                <a:latin typeface="+mn-lt"/>
                <a:ea typeface="+mn-ea"/>
                <a:cs typeface="+mn-cs"/>
              </a:rPr>
              <a:t>). (E) An </a:t>
            </a:r>
            <a:r>
              <a:rPr lang="en-US" sz="1200" kern="1200" dirty="0" err="1">
                <a:solidFill>
                  <a:schemeClr val="tx1"/>
                </a:solidFill>
                <a:effectLst/>
                <a:latin typeface="+mn-lt"/>
                <a:ea typeface="+mn-ea"/>
                <a:cs typeface="+mn-cs"/>
              </a:rPr>
              <a:t>asellote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Joeropsis</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Joeropsididae</a:t>
            </a:r>
            <a:r>
              <a:rPr lang="en-US" sz="1200" kern="1200" dirty="0">
                <a:solidFill>
                  <a:schemeClr val="tx1"/>
                </a:solidFill>
                <a:effectLst/>
                <a:latin typeface="+mn-lt"/>
                <a:ea typeface="+mn-ea"/>
                <a:cs typeface="+mn-cs"/>
              </a:rPr>
              <a:t>). (F) An </a:t>
            </a:r>
            <a:r>
              <a:rPr lang="en-US" sz="1200" kern="1200" dirty="0" err="1">
                <a:solidFill>
                  <a:schemeClr val="tx1"/>
                </a:solidFill>
                <a:effectLst/>
                <a:latin typeface="+mn-lt"/>
                <a:ea typeface="+mn-ea"/>
                <a:cs typeface="+mn-cs"/>
              </a:rPr>
              <a:t>anthurid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Mesanthura</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Anthuridae</a:t>
            </a:r>
            <a:r>
              <a:rPr lang="en-US" sz="1200" kern="1200" dirty="0">
                <a:solidFill>
                  <a:schemeClr val="tx1"/>
                </a:solidFill>
                <a:effectLst/>
                <a:latin typeface="+mn-lt"/>
                <a:ea typeface="+mn-ea"/>
                <a:cs typeface="+mn-cs"/>
              </a:rPr>
              <a:t>). (G) A </a:t>
            </a:r>
            <a:r>
              <a:rPr lang="en-US" sz="1200" kern="1200" dirty="0" err="1">
                <a:solidFill>
                  <a:schemeClr val="tx1"/>
                </a:solidFill>
                <a:effectLst/>
                <a:latin typeface="+mn-lt"/>
                <a:ea typeface="+mn-ea"/>
                <a:cs typeface="+mn-cs"/>
              </a:rPr>
              <a:t>gnathiidean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Gnathia</a:t>
            </a:r>
            <a:r>
              <a:rPr lang="en-US" sz="1200" kern="1200" dirty="0">
                <a:solidFill>
                  <a:schemeClr val="tx1"/>
                </a:solidFill>
                <a:effectLst/>
                <a:latin typeface="+mn-lt"/>
                <a:ea typeface="+mn-ea"/>
                <a:cs typeface="+mn-cs"/>
              </a:rPr>
              <a:t> (family </a:t>
            </a:r>
            <a:r>
              <a:rPr lang="en-US" sz="1200" kern="1200" dirty="0" err="1">
                <a:solidFill>
                  <a:schemeClr val="tx1"/>
                </a:solidFill>
                <a:effectLst/>
                <a:latin typeface="+mn-lt"/>
                <a:ea typeface="+mn-ea"/>
                <a:cs typeface="+mn-cs"/>
              </a:rPr>
              <a:t>Gnathiidae</a:t>
            </a:r>
            <a:r>
              <a:rPr lang="en-US" sz="1200" kern="1200" dirty="0">
                <a:solidFill>
                  <a:schemeClr val="tx1"/>
                </a:solidFill>
                <a:effectLst/>
                <a:latin typeface="+mn-lt"/>
                <a:ea typeface="+mn-ea"/>
                <a:cs typeface="+mn-cs"/>
              </a:rPr>
              <a:t>). Note the grossly enlarged mandibles characteristic of male </a:t>
            </a:r>
            <a:r>
              <a:rPr lang="en-US" sz="1200" kern="1200" dirty="0" err="1">
                <a:solidFill>
                  <a:schemeClr val="tx1"/>
                </a:solidFill>
                <a:effectLst/>
                <a:latin typeface="+mn-lt"/>
                <a:ea typeface="+mn-ea"/>
                <a:cs typeface="+mn-cs"/>
              </a:rPr>
              <a:t>Gnathiidae</a:t>
            </a:r>
            <a:r>
              <a:rPr lang="en-US" sz="1200" kern="1200" dirty="0">
                <a:solidFill>
                  <a:schemeClr val="tx1"/>
                </a:solidFill>
                <a:effectLst/>
                <a:latin typeface="+mn-lt"/>
                <a:ea typeface="+mn-ea"/>
                <a:cs typeface="+mn-cs"/>
              </a:rPr>
              <a:t>. (H) An </a:t>
            </a:r>
            <a:r>
              <a:rPr lang="en-US" sz="1200" kern="1200" dirty="0" err="1">
                <a:solidFill>
                  <a:schemeClr val="tx1"/>
                </a:solidFill>
                <a:effectLst/>
                <a:latin typeface="+mn-lt"/>
                <a:ea typeface="+mn-ea"/>
                <a:cs typeface="+mn-cs"/>
              </a:rPr>
              <a:t>oniscidean</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Ligia</a:t>
            </a:r>
            <a:r>
              <a:rPr lang="en-US" sz="1200" kern="1200" dirty="0">
                <a:solidFill>
                  <a:schemeClr val="tx1"/>
                </a:solidFill>
                <a:effectLst/>
                <a:latin typeface="+mn-lt"/>
                <a:ea typeface="+mn-ea"/>
                <a:cs typeface="+mn-cs"/>
              </a:rPr>
              <a:t> (the common seashore “rock louse”).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123</a:t>
            </a:fld>
            <a:endParaRPr lang="en-US"/>
          </a:p>
        </p:txBody>
      </p:sp>
    </p:spTree>
    <p:extLst>
      <p:ext uri="{BB962C8B-B14F-4D97-AF65-F5344CB8AC3E}">
        <p14:creationId xmlns:p14="http://schemas.microsoft.com/office/powerpoint/2010/main" val="3354982474"/>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21.16  And still more peracarids: amphipods and </a:t>
            </a:r>
            <a:r>
              <a:rPr lang="en-US" sz="1200" b="1" kern="1200" dirty="0" err="1">
                <a:solidFill>
                  <a:schemeClr val="tx1"/>
                </a:solidFill>
                <a:effectLst/>
                <a:latin typeface="+mn-lt"/>
                <a:ea typeface="+mn-ea"/>
                <a:cs typeface="+mn-cs"/>
              </a:rPr>
              <a:t>ingolfiellidans</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General anatomy of an amphipod. (B) General anatomy of a </a:t>
            </a:r>
            <a:r>
              <a:rPr lang="en-US" sz="1200" kern="1200" dirty="0" err="1">
                <a:solidFill>
                  <a:schemeClr val="tx1"/>
                </a:solidFill>
                <a:effectLst/>
                <a:latin typeface="+mn-lt"/>
                <a:ea typeface="+mn-ea"/>
                <a:cs typeface="+mn-cs"/>
              </a:rPr>
              <a:t>hyperiidean</a:t>
            </a:r>
            <a:r>
              <a:rPr lang="en-US" sz="1200" kern="1200" dirty="0">
                <a:solidFill>
                  <a:schemeClr val="tx1"/>
                </a:solidFill>
                <a:effectLst/>
                <a:latin typeface="+mn-lt"/>
                <a:ea typeface="+mn-ea"/>
                <a:cs typeface="+mn-cs"/>
              </a:rPr>
              <a:t> amphipod. (C) General anatomy of a cyamid amphipod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monodontis</a:t>
            </a:r>
            <a:r>
              <a:rPr lang="en-US" sz="1200" kern="1200" dirty="0">
                <a:solidFill>
                  <a:schemeClr val="tx1"/>
                </a:solidFill>
                <a:effectLst/>
                <a:latin typeface="+mn-lt"/>
                <a:ea typeface="+mn-ea"/>
                <a:cs typeface="+mn-cs"/>
              </a:rPr>
              <a:t>). (D) A </a:t>
            </a:r>
            <a:r>
              <a:rPr lang="en-US" sz="1200" kern="1200" dirty="0" err="1">
                <a:solidFill>
                  <a:schemeClr val="tx1"/>
                </a:solidFill>
                <a:effectLst/>
                <a:latin typeface="+mn-lt"/>
                <a:ea typeface="+mn-ea"/>
                <a:cs typeface="+mn-cs"/>
              </a:rPr>
              <a:t>senticaudatan</a:t>
            </a:r>
            <a:r>
              <a:rPr lang="en-US" sz="1200" kern="1200" dirty="0">
                <a:solidFill>
                  <a:schemeClr val="tx1"/>
                </a:solidFill>
                <a:effectLst/>
                <a:latin typeface="+mn-lt"/>
                <a:ea typeface="+mn-ea"/>
                <a:cs typeface="+mn-cs"/>
              </a:rPr>
              <a:t> amphipod, </a:t>
            </a:r>
            <a:r>
              <a:rPr lang="en-US" sz="1200" i="1" kern="1200" dirty="0">
                <a:solidFill>
                  <a:schemeClr val="tx1"/>
                </a:solidFill>
                <a:effectLst/>
                <a:latin typeface="+mn-lt"/>
                <a:ea typeface="+mn-ea"/>
                <a:cs typeface="+mn-cs"/>
              </a:rPr>
              <a:t>Melita</a:t>
            </a:r>
            <a:r>
              <a:rPr lang="en-US" sz="1200" kern="1200" dirty="0">
                <a:solidFill>
                  <a:schemeClr val="tx1"/>
                </a:solidFill>
                <a:effectLst/>
                <a:latin typeface="+mn-lt"/>
                <a:ea typeface="+mn-ea"/>
                <a:cs typeface="+mn-cs"/>
              </a:rPr>
              <a:t>. (E) A caprellid amphipod. (F) A cyamid amphipod,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erraticus</a:t>
            </a:r>
            <a:r>
              <a:rPr lang="en-US" sz="1200" kern="1200" dirty="0">
                <a:solidFill>
                  <a:schemeClr val="tx1"/>
                </a:solidFill>
                <a:effectLst/>
                <a:latin typeface="+mn-lt"/>
                <a:ea typeface="+mn-ea"/>
                <a:cs typeface="+mn-cs"/>
              </a:rPr>
              <a:t>, parasitic on right whales. (G,H) Two </a:t>
            </a:r>
            <a:r>
              <a:rPr lang="en-US" sz="1200" kern="1200" dirty="0" err="1">
                <a:solidFill>
                  <a:schemeClr val="tx1"/>
                </a:solidFill>
                <a:effectLst/>
                <a:latin typeface="+mn-lt"/>
                <a:ea typeface="+mn-ea"/>
                <a:cs typeface="+mn-cs"/>
              </a:rPr>
              <a:t>senticaudatan</a:t>
            </a:r>
            <a:r>
              <a:rPr lang="en-US" sz="1200" kern="1200" dirty="0">
                <a:solidFill>
                  <a:schemeClr val="tx1"/>
                </a:solidFill>
                <a:effectLst/>
                <a:latin typeface="+mn-lt"/>
                <a:ea typeface="+mn-ea"/>
                <a:cs typeface="+mn-cs"/>
              </a:rPr>
              <a:t> amphipods: (G) </a:t>
            </a:r>
            <a:r>
              <a:rPr lang="en-US" sz="1200" i="1" kern="1200" dirty="0" err="1">
                <a:solidFill>
                  <a:schemeClr val="tx1"/>
                </a:solidFill>
                <a:effectLst/>
                <a:latin typeface="+mn-lt"/>
                <a:ea typeface="+mn-ea"/>
                <a:cs typeface="+mn-cs"/>
              </a:rPr>
              <a:t>Hyale</a:t>
            </a:r>
            <a:r>
              <a:rPr lang="en-US" sz="1200" kern="1200" dirty="0">
                <a:solidFill>
                  <a:schemeClr val="tx1"/>
                </a:solidFill>
                <a:effectLst/>
                <a:latin typeface="+mn-lt"/>
                <a:ea typeface="+mn-ea"/>
                <a:cs typeface="+mn-cs"/>
              </a:rPr>
              <a:t>, a beach hopper, and (H) </a:t>
            </a:r>
            <a:r>
              <a:rPr lang="en-US" sz="1200" i="1" kern="1200" dirty="0" err="1">
                <a:solidFill>
                  <a:schemeClr val="tx1"/>
                </a:solidFill>
                <a:effectLst/>
                <a:latin typeface="+mn-lt"/>
                <a:ea typeface="+mn-ea"/>
                <a:cs typeface="+mn-cs"/>
              </a:rPr>
              <a:t>Heterophlias</a:t>
            </a:r>
            <a:r>
              <a:rPr lang="en-US" sz="1200" kern="1200" dirty="0">
                <a:solidFill>
                  <a:schemeClr val="tx1"/>
                </a:solidFill>
                <a:effectLst/>
                <a:latin typeface="+mn-lt"/>
                <a:ea typeface="+mn-ea"/>
                <a:cs typeface="+mn-cs"/>
              </a:rPr>
              <a:t>, an unusual, dorsoventrally flattened species. (I–K) Three </a:t>
            </a:r>
            <a:r>
              <a:rPr lang="en-US" sz="1200" kern="1200" dirty="0" err="1">
                <a:solidFill>
                  <a:schemeClr val="tx1"/>
                </a:solidFill>
                <a:effectLst/>
                <a:latin typeface="+mn-lt"/>
                <a:ea typeface="+mn-ea"/>
                <a:cs typeface="+mn-cs"/>
              </a:rPr>
              <a:t>hyperiidean</a:t>
            </a:r>
            <a:r>
              <a:rPr lang="en-US" sz="1200" kern="1200" dirty="0">
                <a:solidFill>
                  <a:schemeClr val="tx1"/>
                </a:solidFill>
                <a:effectLst/>
                <a:latin typeface="+mn-lt"/>
                <a:ea typeface="+mn-ea"/>
                <a:cs typeface="+mn-cs"/>
              </a:rPr>
              <a:t> amphipods: (I) </a:t>
            </a:r>
            <a:r>
              <a:rPr lang="en-US" sz="1200" i="1" kern="1200" dirty="0" err="1">
                <a:solidFill>
                  <a:schemeClr val="tx1"/>
                </a:solidFill>
                <a:effectLst/>
                <a:latin typeface="+mn-lt"/>
                <a:ea typeface="+mn-ea"/>
                <a:cs typeface="+mn-cs"/>
              </a:rPr>
              <a:t>Primno</a:t>
            </a:r>
            <a:r>
              <a:rPr lang="en-US" sz="1200" kern="1200" dirty="0">
                <a:solidFill>
                  <a:schemeClr val="tx1"/>
                </a:solidFill>
                <a:effectLst/>
                <a:latin typeface="+mn-lt"/>
                <a:ea typeface="+mn-ea"/>
                <a:cs typeface="+mn-cs"/>
              </a:rPr>
              <a:t>, (J) </a:t>
            </a:r>
            <a:r>
              <a:rPr lang="en-US" sz="1200" i="1" kern="1200" dirty="0" err="1">
                <a:solidFill>
                  <a:schemeClr val="tx1"/>
                </a:solidFill>
                <a:effectLst/>
                <a:latin typeface="+mn-lt"/>
                <a:ea typeface="+mn-ea"/>
                <a:cs typeface="+mn-cs"/>
              </a:rPr>
              <a:t>Leptocottis</a:t>
            </a:r>
            <a:r>
              <a:rPr lang="en-US" sz="1200" kern="1200" dirty="0">
                <a:solidFill>
                  <a:schemeClr val="tx1"/>
                </a:solidFill>
                <a:effectLst/>
                <a:latin typeface="+mn-lt"/>
                <a:ea typeface="+mn-ea"/>
                <a:cs typeface="+mn-cs"/>
              </a:rPr>
              <a:t>, and (K) a hyperiid on its host medusa. (L) A free-living caprellid, </a:t>
            </a:r>
            <a:r>
              <a:rPr lang="en-US" sz="1200" i="1" kern="1200" dirty="0" err="1">
                <a:solidFill>
                  <a:schemeClr val="tx1"/>
                </a:solidFill>
                <a:effectLst/>
                <a:latin typeface="+mn-lt"/>
                <a:ea typeface="+mn-ea"/>
                <a:cs typeface="+mn-cs"/>
              </a:rPr>
              <a:t>Caprella</a:t>
            </a:r>
            <a:r>
              <a:rPr lang="en-US" sz="1200" kern="1200" dirty="0">
                <a:solidFill>
                  <a:schemeClr val="tx1"/>
                </a:solidFill>
                <a:effectLst/>
                <a:latin typeface="+mn-lt"/>
                <a:ea typeface="+mn-ea"/>
                <a:cs typeface="+mn-cs"/>
              </a:rPr>
              <a:t>. (M) The </a:t>
            </a:r>
            <a:r>
              <a:rPr lang="en-US" sz="1200" kern="1200" dirty="0" err="1">
                <a:solidFill>
                  <a:schemeClr val="tx1"/>
                </a:solidFill>
                <a:effectLst/>
                <a:latin typeface="+mn-lt"/>
                <a:ea typeface="+mn-ea"/>
                <a:cs typeface="+mn-cs"/>
              </a:rPr>
              <a:t>ingolfiellidan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Ingolfiella</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124</a:t>
            </a:fld>
            <a:endParaRPr lang="en-US"/>
          </a:p>
        </p:txBody>
      </p:sp>
    </p:spTree>
    <p:extLst>
      <p:ext uri="{BB962C8B-B14F-4D97-AF65-F5344CB8AC3E}">
        <p14:creationId xmlns:p14="http://schemas.microsoft.com/office/powerpoint/2010/main" val="141161034"/>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21.16  And still more peracarids: amphipods and </a:t>
            </a:r>
            <a:r>
              <a:rPr lang="en-US" sz="1200" b="1" kern="1200" dirty="0" err="1">
                <a:solidFill>
                  <a:schemeClr val="tx1"/>
                </a:solidFill>
                <a:effectLst/>
                <a:latin typeface="+mn-lt"/>
                <a:ea typeface="+mn-ea"/>
                <a:cs typeface="+mn-cs"/>
              </a:rPr>
              <a:t>ingolfiellidans</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General anatomy of an amphipod. (B) General anatomy of a </a:t>
            </a:r>
            <a:r>
              <a:rPr lang="en-US" sz="1200" kern="1200" dirty="0" err="1">
                <a:solidFill>
                  <a:schemeClr val="tx1"/>
                </a:solidFill>
                <a:effectLst/>
                <a:latin typeface="+mn-lt"/>
                <a:ea typeface="+mn-ea"/>
                <a:cs typeface="+mn-cs"/>
              </a:rPr>
              <a:t>hyperiidean</a:t>
            </a:r>
            <a:r>
              <a:rPr lang="en-US" sz="1200" kern="1200" dirty="0">
                <a:solidFill>
                  <a:schemeClr val="tx1"/>
                </a:solidFill>
                <a:effectLst/>
                <a:latin typeface="+mn-lt"/>
                <a:ea typeface="+mn-ea"/>
                <a:cs typeface="+mn-cs"/>
              </a:rPr>
              <a:t> amphipod. (C) General anatomy of a cyamid amphipod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monodontis</a:t>
            </a:r>
            <a:r>
              <a:rPr lang="en-US" sz="1200" kern="1200" dirty="0">
                <a:solidFill>
                  <a:schemeClr val="tx1"/>
                </a:solidFill>
                <a:effectLst/>
                <a:latin typeface="+mn-lt"/>
                <a:ea typeface="+mn-ea"/>
                <a:cs typeface="+mn-cs"/>
              </a:rPr>
              <a:t>). (D) A </a:t>
            </a:r>
            <a:r>
              <a:rPr lang="en-US" sz="1200" kern="1200" dirty="0" err="1">
                <a:solidFill>
                  <a:schemeClr val="tx1"/>
                </a:solidFill>
                <a:effectLst/>
                <a:latin typeface="+mn-lt"/>
                <a:ea typeface="+mn-ea"/>
                <a:cs typeface="+mn-cs"/>
              </a:rPr>
              <a:t>senticaudatan</a:t>
            </a:r>
            <a:r>
              <a:rPr lang="en-US" sz="1200" kern="1200" dirty="0">
                <a:solidFill>
                  <a:schemeClr val="tx1"/>
                </a:solidFill>
                <a:effectLst/>
                <a:latin typeface="+mn-lt"/>
                <a:ea typeface="+mn-ea"/>
                <a:cs typeface="+mn-cs"/>
              </a:rPr>
              <a:t> amphipod, </a:t>
            </a:r>
            <a:r>
              <a:rPr lang="en-US" sz="1200" i="1" kern="1200" dirty="0">
                <a:solidFill>
                  <a:schemeClr val="tx1"/>
                </a:solidFill>
                <a:effectLst/>
                <a:latin typeface="+mn-lt"/>
                <a:ea typeface="+mn-ea"/>
                <a:cs typeface="+mn-cs"/>
              </a:rPr>
              <a:t>Melita</a:t>
            </a:r>
            <a:r>
              <a:rPr lang="en-US" sz="1200" kern="1200" dirty="0">
                <a:solidFill>
                  <a:schemeClr val="tx1"/>
                </a:solidFill>
                <a:effectLst/>
                <a:latin typeface="+mn-lt"/>
                <a:ea typeface="+mn-ea"/>
                <a:cs typeface="+mn-cs"/>
              </a:rPr>
              <a:t>. (E) A caprellid amphipod. (F) A cyamid amphipod,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erraticus</a:t>
            </a:r>
            <a:r>
              <a:rPr lang="en-US" sz="1200" kern="1200" dirty="0">
                <a:solidFill>
                  <a:schemeClr val="tx1"/>
                </a:solidFill>
                <a:effectLst/>
                <a:latin typeface="+mn-lt"/>
                <a:ea typeface="+mn-ea"/>
                <a:cs typeface="+mn-cs"/>
              </a:rPr>
              <a:t>, parasitic on right whales. (G,H) Two </a:t>
            </a:r>
            <a:r>
              <a:rPr lang="en-US" sz="1200" kern="1200" dirty="0" err="1">
                <a:solidFill>
                  <a:schemeClr val="tx1"/>
                </a:solidFill>
                <a:effectLst/>
                <a:latin typeface="+mn-lt"/>
                <a:ea typeface="+mn-ea"/>
                <a:cs typeface="+mn-cs"/>
              </a:rPr>
              <a:t>senticaudatan</a:t>
            </a:r>
            <a:r>
              <a:rPr lang="en-US" sz="1200" kern="1200" dirty="0">
                <a:solidFill>
                  <a:schemeClr val="tx1"/>
                </a:solidFill>
                <a:effectLst/>
                <a:latin typeface="+mn-lt"/>
                <a:ea typeface="+mn-ea"/>
                <a:cs typeface="+mn-cs"/>
              </a:rPr>
              <a:t> amphipods: (G) </a:t>
            </a:r>
            <a:r>
              <a:rPr lang="en-US" sz="1200" i="1" kern="1200" dirty="0" err="1">
                <a:solidFill>
                  <a:schemeClr val="tx1"/>
                </a:solidFill>
                <a:effectLst/>
                <a:latin typeface="+mn-lt"/>
                <a:ea typeface="+mn-ea"/>
                <a:cs typeface="+mn-cs"/>
              </a:rPr>
              <a:t>Hyale</a:t>
            </a:r>
            <a:r>
              <a:rPr lang="en-US" sz="1200" kern="1200" dirty="0">
                <a:solidFill>
                  <a:schemeClr val="tx1"/>
                </a:solidFill>
                <a:effectLst/>
                <a:latin typeface="+mn-lt"/>
                <a:ea typeface="+mn-ea"/>
                <a:cs typeface="+mn-cs"/>
              </a:rPr>
              <a:t>, a beach hopper, and (H) </a:t>
            </a:r>
            <a:r>
              <a:rPr lang="en-US" sz="1200" i="1" kern="1200" dirty="0" err="1">
                <a:solidFill>
                  <a:schemeClr val="tx1"/>
                </a:solidFill>
                <a:effectLst/>
                <a:latin typeface="+mn-lt"/>
                <a:ea typeface="+mn-ea"/>
                <a:cs typeface="+mn-cs"/>
              </a:rPr>
              <a:t>Heterophlias</a:t>
            </a:r>
            <a:r>
              <a:rPr lang="en-US" sz="1200" kern="1200" dirty="0">
                <a:solidFill>
                  <a:schemeClr val="tx1"/>
                </a:solidFill>
                <a:effectLst/>
                <a:latin typeface="+mn-lt"/>
                <a:ea typeface="+mn-ea"/>
                <a:cs typeface="+mn-cs"/>
              </a:rPr>
              <a:t>, an unusual, dorsoventrally flattened species. (I–K) Three </a:t>
            </a:r>
            <a:r>
              <a:rPr lang="en-US" sz="1200" kern="1200" dirty="0" err="1">
                <a:solidFill>
                  <a:schemeClr val="tx1"/>
                </a:solidFill>
                <a:effectLst/>
                <a:latin typeface="+mn-lt"/>
                <a:ea typeface="+mn-ea"/>
                <a:cs typeface="+mn-cs"/>
              </a:rPr>
              <a:t>hyperiidean</a:t>
            </a:r>
            <a:r>
              <a:rPr lang="en-US" sz="1200" kern="1200" dirty="0">
                <a:solidFill>
                  <a:schemeClr val="tx1"/>
                </a:solidFill>
                <a:effectLst/>
                <a:latin typeface="+mn-lt"/>
                <a:ea typeface="+mn-ea"/>
                <a:cs typeface="+mn-cs"/>
              </a:rPr>
              <a:t> amphipods: (I) </a:t>
            </a:r>
            <a:r>
              <a:rPr lang="en-US" sz="1200" i="1" kern="1200" dirty="0" err="1">
                <a:solidFill>
                  <a:schemeClr val="tx1"/>
                </a:solidFill>
                <a:effectLst/>
                <a:latin typeface="+mn-lt"/>
                <a:ea typeface="+mn-ea"/>
                <a:cs typeface="+mn-cs"/>
              </a:rPr>
              <a:t>Primno</a:t>
            </a:r>
            <a:r>
              <a:rPr lang="en-US" sz="1200" kern="1200" dirty="0">
                <a:solidFill>
                  <a:schemeClr val="tx1"/>
                </a:solidFill>
                <a:effectLst/>
                <a:latin typeface="+mn-lt"/>
                <a:ea typeface="+mn-ea"/>
                <a:cs typeface="+mn-cs"/>
              </a:rPr>
              <a:t>, (J) </a:t>
            </a:r>
            <a:r>
              <a:rPr lang="en-US" sz="1200" i="1" kern="1200" dirty="0" err="1">
                <a:solidFill>
                  <a:schemeClr val="tx1"/>
                </a:solidFill>
                <a:effectLst/>
                <a:latin typeface="+mn-lt"/>
                <a:ea typeface="+mn-ea"/>
                <a:cs typeface="+mn-cs"/>
              </a:rPr>
              <a:t>Leptocottis</a:t>
            </a:r>
            <a:r>
              <a:rPr lang="en-US" sz="1200" kern="1200" dirty="0">
                <a:solidFill>
                  <a:schemeClr val="tx1"/>
                </a:solidFill>
                <a:effectLst/>
                <a:latin typeface="+mn-lt"/>
                <a:ea typeface="+mn-ea"/>
                <a:cs typeface="+mn-cs"/>
              </a:rPr>
              <a:t>, and (K) a hyperiid on its host medusa. (L) A free-living caprellid, </a:t>
            </a:r>
            <a:r>
              <a:rPr lang="en-US" sz="1200" i="1" kern="1200" dirty="0" err="1">
                <a:solidFill>
                  <a:schemeClr val="tx1"/>
                </a:solidFill>
                <a:effectLst/>
                <a:latin typeface="+mn-lt"/>
                <a:ea typeface="+mn-ea"/>
                <a:cs typeface="+mn-cs"/>
              </a:rPr>
              <a:t>Caprella</a:t>
            </a:r>
            <a:r>
              <a:rPr lang="en-US" sz="1200" kern="1200" dirty="0">
                <a:solidFill>
                  <a:schemeClr val="tx1"/>
                </a:solidFill>
                <a:effectLst/>
                <a:latin typeface="+mn-lt"/>
                <a:ea typeface="+mn-ea"/>
                <a:cs typeface="+mn-cs"/>
              </a:rPr>
              <a:t>. (M) The </a:t>
            </a:r>
            <a:r>
              <a:rPr lang="en-US" sz="1200" kern="1200" dirty="0" err="1">
                <a:solidFill>
                  <a:schemeClr val="tx1"/>
                </a:solidFill>
                <a:effectLst/>
                <a:latin typeface="+mn-lt"/>
                <a:ea typeface="+mn-ea"/>
                <a:cs typeface="+mn-cs"/>
              </a:rPr>
              <a:t>ingolfiellidan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Ingolfiella</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125</a:t>
            </a:fld>
            <a:endParaRPr lang="en-US"/>
          </a:p>
        </p:txBody>
      </p:sp>
    </p:spTree>
    <p:extLst>
      <p:ext uri="{BB962C8B-B14F-4D97-AF65-F5344CB8AC3E}">
        <p14:creationId xmlns:p14="http://schemas.microsoft.com/office/powerpoint/2010/main" val="2841452166"/>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21.16  And still more peracarids: amphipods and </a:t>
            </a:r>
            <a:r>
              <a:rPr lang="en-US" sz="1200" b="1" kern="1200" dirty="0" err="1">
                <a:solidFill>
                  <a:schemeClr val="tx1"/>
                </a:solidFill>
                <a:effectLst/>
                <a:latin typeface="+mn-lt"/>
                <a:ea typeface="+mn-ea"/>
                <a:cs typeface="+mn-cs"/>
              </a:rPr>
              <a:t>ingolfiellidans</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General anatomy of an amphipod. (B) General anatomy of a </a:t>
            </a:r>
            <a:r>
              <a:rPr lang="en-US" sz="1200" kern="1200" dirty="0" err="1">
                <a:solidFill>
                  <a:schemeClr val="tx1"/>
                </a:solidFill>
                <a:effectLst/>
                <a:latin typeface="+mn-lt"/>
                <a:ea typeface="+mn-ea"/>
                <a:cs typeface="+mn-cs"/>
              </a:rPr>
              <a:t>hyperiidean</a:t>
            </a:r>
            <a:r>
              <a:rPr lang="en-US" sz="1200" kern="1200" dirty="0">
                <a:solidFill>
                  <a:schemeClr val="tx1"/>
                </a:solidFill>
                <a:effectLst/>
                <a:latin typeface="+mn-lt"/>
                <a:ea typeface="+mn-ea"/>
                <a:cs typeface="+mn-cs"/>
              </a:rPr>
              <a:t> amphipod. (C) General anatomy of a cyamid amphipod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monodontis</a:t>
            </a:r>
            <a:r>
              <a:rPr lang="en-US" sz="1200" kern="1200" dirty="0">
                <a:solidFill>
                  <a:schemeClr val="tx1"/>
                </a:solidFill>
                <a:effectLst/>
                <a:latin typeface="+mn-lt"/>
                <a:ea typeface="+mn-ea"/>
                <a:cs typeface="+mn-cs"/>
              </a:rPr>
              <a:t>). (D) A </a:t>
            </a:r>
            <a:r>
              <a:rPr lang="en-US" sz="1200" kern="1200" dirty="0" err="1">
                <a:solidFill>
                  <a:schemeClr val="tx1"/>
                </a:solidFill>
                <a:effectLst/>
                <a:latin typeface="+mn-lt"/>
                <a:ea typeface="+mn-ea"/>
                <a:cs typeface="+mn-cs"/>
              </a:rPr>
              <a:t>senticaudatan</a:t>
            </a:r>
            <a:r>
              <a:rPr lang="en-US" sz="1200" kern="1200" dirty="0">
                <a:solidFill>
                  <a:schemeClr val="tx1"/>
                </a:solidFill>
                <a:effectLst/>
                <a:latin typeface="+mn-lt"/>
                <a:ea typeface="+mn-ea"/>
                <a:cs typeface="+mn-cs"/>
              </a:rPr>
              <a:t> amphipod, </a:t>
            </a:r>
            <a:r>
              <a:rPr lang="en-US" sz="1200" i="1" kern="1200" dirty="0">
                <a:solidFill>
                  <a:schemeClr val="tx1"/>
                </a:solidFill>
                <a:effectLst/>
                <a:latin typeface="+mn-lt"/>
                <a:ea typeface="+mn-ea"/>
                <a:cs typeface="+mn-cs"/>
              </a:rPr>
              <a:t>Melita</a:t>
            </a:r>
            <a:r>
              <a:rPr lang="en-US" sz="1200" kern="1200" dirty="0">
                <a:solidFill>
                  <a:schemeClr val="tx1"/>
                </a:solidFill>
                <a:effectLst/>
                <a:latin typeface="+mn-lt"/>
                <a:ea typeface="+mn-ea"/>
                <a:cs typeface="+mn-cs"/>
              </a:rPr>
              <a:t>. (E) A caprellid amphipod. (F) A cyamid amphipod,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erraticus</a:t>
            </a:r>
            <a:r>
              <a:rPr lang="en-US" sz="1200" kern="1200" dirty="0">
                <a:solidFill>
                  <a:schemeClr val="tx1"/>
                </a:solidFill>
                <a:effectLst/>
                <a:latin typeface="+mn-lt"/>
                <a:ea typeface="+mn-ea"/>
                <a:cs typeface="+mn-cs"/>
              </a:rPr>
              <a:t>, parasitic on right whales. (G,H) Two </a:t>
            </a:r>
            <a:r>
              <a:rPr lang="en-US" sz="1200" kern="1200" dirty="0" err="1">
                <a:solidFill>
                  <a:schemeClr val="tx1"/>
                </a:solidFill>
                <a:effectLst/>
                <a:latin typeface="+mn-lt"/>
                <a:ea typeface="+mn-ea"/>
                <a:cs typeface="+mn-cs"/>
              </a:rPr>
              <a:t>senticaudatan</a:t>
            </a:r>
            <a:r>
              <a:rPr lang="en-US" sz="1200" kern="1200" dirty="0">
                <a:solidFill>
                  <a:schemeClr val="tx1"/>
                </a:solidFill>
                <a:effectLst/>
                <a:latin typeface="+mn-lt"/>
                <a:ea typeface="+mn-ea"/>
                <a:cs typeface="+mn-cs"/>
              </a:rPr>
              <a:t> amphipods: (G) </a:t>
            </a:r>
            <a:r>
              <a:rPr lang="en-US" sz="1200" i="1" kern="1200" dirty="0" err="1">
                <a:solidFill>
                  <a:schemeClr val="tx1"/>
                </a:solidFill>
                <a:effectLst/>
                <a:latin typeface="+mn-lt"/>
                <a:ea typeface="+mn-ea"/>
                <a:cs typeface="+mn-cs"/>
              </a:rPr>
              <a:t>Hyale</a:t>
            </a:r>
            <a:r>
              <a:rPr lang="en-US" sz="1200" kern="1200" dirty="0">
                <a:solidFill>
                  <a:schemeClr val="tx1"/>
                </a:solidFill>
                <a:effectLst/>
                <a:latin typeface="+mn-lt"/>
                <a:ea typeface="+mn-ea"/>
                <a:cs typeface="+mn-cs"/>
              </a:rPr>
              <a:t>, a beach hopper, and (H) </a:t>
            </a:r>
            <a:r>
              <a:rPr lang="en-US" sz="1200" i="1" kern="1200" dirty="0" err="1">
                <a:solidFill>
                  <a:schemeClr val="tx1"/>
                </a:solidFill>
                <a:effectLst/>
                <a:latin typeface="+mn-lt"/>
                <a:ea typeface="+mn-ea"/>
                <a:cs typeface="+mn-cs"/>
              </a:rPr>
              <a:t>Heterophlias</a:t>
            </a:r>
            <a:r>
              <a:rPr lang="en-US" sz="1200" kern="1200" dirty="0">
                <a:solidFill>
                  <a:schemeClr val="tx1"/>
                </a:solidFill>
                <a:effectLst/>
                <a:latin typeface="+mn-lt"/>
                <a:ea typeface="+mn-ea"/>
                <a:cs typeface="+mn-cs"/>
              </a:rPr>
              <a:t>, an unusual, dorsoventrally flattened species. (I–K) Three </a:t>
            </a:r>
            <a:r>
              <a:rPr lang="en-US" sz="1200" kern="1200" dirty="0" err="1">
                <a:solidFill>
                  <a:schemeClr val="tx1"/>
                </a:solidFill>
                <a:effectLst/>
                <a:latin typeface="+mn-lt"/>
                <a:ea typeface="+mn-ea"/>
                <a:cs typeface="+mn-cs"/>
              </a:rPr>
              <a:t>hyperiidean</a:t>
            </a:r>
            <a:r>
              <a:rPr lang="en-US" sz="1200" kern="1200" dirty="0">
                <a:solidFill>
                  <a:schemeClr val="tx1"/>
                </a:solidFill>
                <a:effectLst/>
                <a:latin typeface="+mn-lt"/>
                <a:ea typeface="+mn-ea"/>
                <a:cs typeface="+mn-cs"/>
              </a:rPr>
              <a:t> amphipods: (I) </a:t>
            </a:r>
            <a:r>
              <a:rPr lang="en-US" sz="1200" i="1" kern="1200" dirty="0" err="1">
                <a:solidFill>
                  <a:schemeClr val="tx1"/>
                </a:solidFill>
                <a:effectLst/>
                <a:latin typeface="+mn-lt"/>
                <a:ea typeface="+mn-ea"/>
                <a:cs typeface="+mn-cs"/>
              </a:rPr>
              <a:t>Primno</a:t>
            </a:r>
            <a:r>
              <a:rPr lang="en-US" sz="1200" kern="1200" dirty="0">
                <a:solidFill>
                  <a:schemeClr val="tx1"/>
                </a:solidFill>
                <a:effectLst/>
                <a:latin typeface="+mn-lt"/>
                <a:ea typeface="+mn-ea"/>
                <a:cs typeface="+mn-cs"/>
              </a:rPr>
              <a:t>, (J) </a:t>
            </a:r>
            <a:r>
              <a:rPr lang="en-US" sz="1200" i="1" kern="1200" dirty="0" err="1">
                <a:solidFill>
                  <a:schemeClr val="tx1"/>
                </a:solidFill>
                <a:effectLst/>
                <a:latin typeface="+mn-lt"/>
                <a:ea typeface="+mn-ea"/>
                <a:cs typeface="+mn-cs"/>
              </a:rPr>
              <a:t>Leptocottis</a:t>
            </a:r>
            <a:r>
              <a:rPr lang="en-US" sz="1200" kern="1200" dirty="0">
                <a:solidFill>
                  <a:schemeClr val="tx1"/>
                </a:solidFill>
                <a:effectLst/>
                <a:latin typeface="+mn-lt"/>
                <a:ea typeface="+mn-ea"/>
                <a:cs typeface="+mn-cs"/>
              </a:rPr>
              <a:t>, and (K) a hyperiid on its host medusa. (L) A free-living caprellid, </a:t>
            </a:r>
            <a:r>
              <a:rPr lang="en-US" sz="1200" i="1" kern="1200" dirty="0" err="1">
                <a:solidFill>
                  <a:schemeClr val="tx1"/>
                </a:solidFill>
                <a:effectLst/>
                <a:latin typeface="+mn-lt"/>
                <a:ea typeface="+mn-ea"/>
                <a:cs typeface="+mn-cs"/>
              </a:rPr>
              <a:t>Caprella</a:t>
            </a:r>
            <a:r>
              <a:rPr lang="en-US" sz="1200" kern="1200" dirty="0">
                <a:solidFill>
                  <a:schemeClr val="tx1"/>
                </a:solidFill>
                <a:effectLst/>
                <a:latin typeface="+mn-lt"/>
                <a:ea typeface="+mn-ea"/>
                <a:cs typeface="+mn-cs"/>
              </a:rPr>
              <a:t>. (M) The </a:t>
            </a:r>
            <a:r>
              <a:rPr lang="en-US" sz="1200" kern="1200" dirty="0" err="1">
                <a:solidFill>
                  <a:schemeClr val="tx1"/>
                </a:solidFill>
                <a:effectLst/>
                <a:latin typeface="+mn-lt"/>
                <a:ea typeface="+mn-ea"/>
                <a:cs typeface="+mn-cs"/>
              </a:rPr>
              <a:t>ingolfiellidan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Ingolfiella</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126</a:t>
            </a:fld>
            <a:endParaRPr lang="en-US"/>
          </a:p>
        </p:txBody>
      </p:sp>
    </p:spTree>
    <p:extLst>
      <p:ext uri="{BB962C8B-B14F-4D97-AF65-F5344CB8AC3E}">
        <p14:creationId xmlns:p14="http://schemas.microsoft.com/office/powerpoint/2010/main" val="4075562859"/>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21.16  And still more peracarids: amphipods and </a:t>
            </a:r>
            <a:r>
              <a:rPr lang="en-US" sz="1200" b="1" kern="1200" dirty="0" err="1">
                <a:solidFill>
                  <a:schemeClr val="tx1"/>
                </a:solidFill>
                <a:effectLst/>
                <a:latin typeface="+mn-lt"/>
                <a:ea typeface="+mn-ea"/>
                <a:cs typeface="+mn-cs"/>
              </a:rPr>
              <a:t>ingolfiellidans</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General anatomy of an amphipod. (B) General anatomy of a </a:t>
            </a:r>
            <a:r>
              <a:rPr lang="en-US" sz="1200" kern="1200" dirty="0" err="1">
                <a:solidFill>
                  <a:schemeClr val="tx1"/>
                </a:solidFill>
                <a:effectLst/>
                <a:latin typeface="+mn-lt"/>
                <a:ea typeface="+mn-ea"/>
                <a:cs typeface="+mn-cs"/>
              </a:rPr>
              <a:t>hyperiidean</a:t>
            </a:r>
            <a:r>
              <a:rPr lang="en-US" sz="1200" kern="1200" dirty="0">
                <a:solidFill>
                  <a:schemeClr val="tx1"/>
                </a:solidFill>
                <a:effectLst/>
                <a:latin typeface="+mn-lt"/>
                <a:ea typeface="+mn-ea"/>
                <a:cs typeface="+mn-cs"/>
              </a:rPr>
              <a:t> amphipod. (C) General anatomy of a cyamid amphipod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monodontis</a:t>
            </a:r>
            <a:r>
              <a:rPr lang="en-US" sz="1200" kern="1200" dirty="0">
                <a:solidFill>
                  <a:schemeClr val="tx1"/>
                </a:solidFill>
                <a:effectLst/>
                <a:latin typeface="+mn-lt"/>
                <a:ea typeface="+mn-ea"/>
                <a:cs typeface="+mn-cs"/>
              </a:rPr>
              <a:t>). (D) A </a:t>
            </a:r>
            <a:r>
              <a:rPr lang="en-US" sz="1200" kern="1200" dirty="0" err="1">
                <a:solidFill>
                  <a:schemeClr val="tx1"/>
                </a:solidFill>
                <a:effectLst/>
                <a:latin typeface="+mn-lt"/>
                <a:ea typeface="+mn-ea"/>
                <a:cs typeface="+mn-cs"/>
              </a:rPr>
              <a:t>senticaudatan</a:t>
            </a:r>
            <a:r>
              <a:rPr lang="en-US" sz="1200" kern="1200" dirty="0">
                <a:solidFill>
                  <a:schemeClr val="tx1"/>
                </a:solidFill>
                <a:effectLst/>
                <a:latin typeface="+mn-lt"/>
                <a:ea typeface="+mn-ea"/>
                <a:cs typeface="+mn-cs"/>
              </a:rPr>
              <a:t> amphipod, </a:t>
            </a:r>
            <a:r>
              <a:rPr lang="en-US" sz="1200" i="1" kern="1200" dirty="0">
                <a:solidFill>
                  <a:schemeClr val="tx1"/>
                </a:solidFill>
                <a:effectLst/>
                <a:latin typeface="+mn-lt"/>
                <a:ea typeface="+mn-ea"/>
                <a:cs typeface="+mn-cs"/>
              </a:rPr>
              <a:t>Melita</a:t>
            </a:r>
            <a:r>
              <a:rPr lang="en-US" sz="1200" kern="1200" dirty="0">
                <a:solidFill>
                  <a:schemeClr val="tx1"/>
                </a:solidFill>
                <a:effectLst/>
                <a:latin typeface="+mn-lt"/>
                <a:ea typeface="+mn-ea"/>
                <a:cs typeface="+mn-cs"/>
              </a:rPr>
              <a:t>. (E) A caprellid amphipod. (F) A cyamid amphipod,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erraticus</a:t>
            </a:r>
            <a:r>
              <a:rPr lang="en-US" sz="1200" kern="1200" dirty="0">
                <a:solidFill>
                  <a:schemeClr val="tx1"/>
                </a:solidFill>
                <a:effectLst/>
                <a:latin typeface="+mn-lt"/>
                <a:ea typeface="+mn-ea"/>
                <a:cs typeface="+mn-cs"/>
              </a:rPr>
              <a:t>, parasitic on right whales. (G,H) Two </a:t>
            </a:r>
            <a:r>
              <a:rPr lang="en-US" sz="1200" kern="1200" dirty="0" err="1">
                <a:solidFill>
                  <a:schemeClr val="tx1"/>
                </a:solidFill>
                <a:effectLst/>
                <a:latin typeface="+mn-lt"/>
                <a:ea typeface="+mn-ea"/>
                <a:cs typeface="+mn-cs"/>
              </a:rPr>
              <a:t>senticaudatan</a:t>
            </a:r>
            <a:r>
              <a:rPr lang="en-US" sz="1200" kern="1200" dirty="0">
                <a:solidFill>
                  <a:schemeClr val="tx1"/>
                </a:solidFill>
                <a:effectLst/>
                <a:latin typeface="+mn-lt"/>
                <a:ea typeface="+mn-ea"/>
                <a:cs typeface="+mn-cs"/>
              </a:rPr>
              <a:t> amphipods: (G) </a:t>
            </a:r>
            <a:r>
              <a:rPr lang="en-US" sz="1200" i="1" kern="1200" dirty="0" err="1">
                <a:solidFill>
                  <a:schemeClr val="tx1"/>
                </a:solidFill>
                <a:effectLst/>
                <a:latin typeface="+mn-lt"/>
                <a:ea typeface="+mn-ea"/>
                <a:cs typeface="+mn-cs"/>
              </a:rPr>
              <a:t>Hyale</a:t>
            </a:r>
            <a:r>
              <a:rPr lang="en-US" sz="1200" kern="1200" dirty="0">
                <a:solidFill>
                  <a:schemeClr val="tx1"/>
                </a:solidFill>
                <a:effectLst/>
                <a:latin typeface="+mn-lt"/>
                <a:ea typeface="+mn-ea"/>
                <a:cs typeface="+mn-cs"/>
              </a:rPr>
              <a:t>, a beach hopper, and (H) </a:t>
            </a:r>
            <a:r>
              <a:rPr lang="en-US" sz="1200" i="1" kern="1200" dirty="0" err="1">
                <a:solidFill>
                  <a:schemeClr val="tx1"/>
                </a:solidFill>
                <a:effectLst/>
                <a:latin typeface="+mn-lt"/>
                <a:ea typeface="+mn-ea"/>
                <a:cs typeface="+mn-cs"/>
              </a:rPr>
              <a:t>Heterophlias</a:t>
            </a:r>
            <a:r>
              <a:rPr lang="en-US" sz="1200" kern="1200" dirty="0">
                <a:solidFill>
                  <a:schemeClr val="tx1"/>
                </a:solidFill>
                <a:effectLst/>
                <a:latin typeface="+mn-lt"/>
                <a:ea typeface="+mn-ea"/>
                <a:cs typeface="+mn-cs"/>
              </a:rPr>
              <a:t>, an unusual, dorsoventrally flattened species. (I–K) Three </a:t>
            </a:r>
            <a:r>
              <a:rPr lang="en-US" sz="1200" kern="1200" dirty="0" err="1">
                <a:solidFill>
                  <a:schemeClr val="tx1"/>
                </a:solidFill>
                <a:effectLst/>
                <a:latin typeface="+mn-lt"/>
                <a:ea typeface="+mn-ea"/>
                <a:cs typeface="+mn-cs"/>
              </a:rPr>
              <a:t>hyperiidean</a:t>
            </a:r>
            <a:r>
              <a:rPr lang="en-US" sz="1200" kern="1200" dirty="0">
                <a:solidFill>
                  <a:schemeClr val="tx1"/>
                </a:solidFill>
                <a:effectLst/>
                <a:latin typeface="+mn-lt"/>
                <a:ea typeface="+mn-ea"/>
                <a:cs typeface="+mn-cs"/>
              </a:rPr>
              <a:t> amphipods: (I) </a:t>
            </a:r>
            <a:r>
              <a:rPr lang="en-US" sz="1200" i="1" kern="1200" dirty="0" err="1">
                <a:solidFill>
                  <a:schemeClr val="tx1"/>
                </a:solidFill>
                <a:effectLst/>
                <a:latin typeface="+mn-lt"/>
                <a:ea typeface="+mn-ea"/>
                <a:cs typeface="+mn-cs"/>
              </a:rPr>
              <a:t>Primno</a:t>
            </a:r>
            <a:r>
              <a:rPr lang="en-US" sz="1200" kern="1200" dirty="0">
                <a:solidFill>
                  <a:schemeClr val="tx1"/>
                </a:solidFill>
                <a:effectLst/>
                <a:latin typeface="+mn-lt"/>
                <a:ea typeface="+mn-ea"/>
                <a:cs typeface="+mn-cs"/>
              </a:rPr>
              <a:t>, (J) </a:t>
            </a:r>
            <a:r>
              <a:rPr lang="en-US" sz="1200" i="1" kern="1200" dirty="0" err="1">
                <a:solidFill>
                  <a:schemeClr val="tx1"/>
                </a:solidFill>
                <a:effectLst/>
                <a:latin typeface="+mn-lt"/>
                <a:ea typeface="+mn-ea"/>
                <a:cs typeface="+mn-cs"/>
              </a:rPr>
              <a:t>Leptocottis</a:t>
            </a:r>
            <a:r>
              <a:rPr lang="en-US" sz="1200" kern="1200" dirty="0">
                <a:solidFill>
                  <a:schemeClr val="tx1"/>
                </a:solidFill>
                <a:effectLst/>
                <a:latin typeface="+mn-lt"/>
                <a:ea typeface="+mn-ea"/>
                <a:cs typeface="+mn-cs"/>
              </a:rPr>
              <a:t>, and (K) a hyperiid on its host medusa. (L) A free-living caprellid, </a:t>
            </a:r>
            <a:r>
              <a:rPr lang="en-US" sz="1200" i="1" kern="1200" dirty="0" err="1">
                <a:solidFill>
                  <a:schemeClr val="tx1"/>
                </a:solidFill>
                <a:effectLst/>
                <a:latin typeface="+mn-lt"/>
                <a:ea typeface="+mn-ea"/>
                <a:cs typeface="+mn-cs"/>
              </a:rPr>
              <a:t>Caprella</a:t>
            </a:r>
            <a:r>
              <a:rPr lang="en-US" sz="1200" kern="1200" dirty="0">
                <a:solidFill>
                  <a:schemeClr val="tx1"/>
                </a:solidFill>
                <a:effectLst/>
                <a:latin typeface="+mn-lt"/>
                <a:ea typeface="+mn-ea"/>
                <a:cs typeface="+mn-cs"/>
              </a:rPr>
              <a:t>. (M) The </a:t>
            </a:r>
            <a:r>
              <a:rPr lang="en-US" sz="1200" kern="1200" dirty="0" err="1">
                <a:solidFill>
                  <a:schemeClr val="tx1"/>
                </a:solidFill>
                <a:effectLst/>
                <a:latin typeface="+mn-lt"/>
                <a:ea typeface="+mn-ea"/>
                <a:cs typeface="+mn-cs"/>
              </a:rPr>
              <a:t>ingolfiellidan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Ingolfiella</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127</a:t>
            </a:fld>
            <a:endParaRPr lang="en-US"/>
          </a:p>
        </p:txBody>
      </p:sp>
    </p:spTree>
    <p:extLst>
      <p:ext uri="{BB962C8B-B14F-4D97-AF65-F5344CB8AC3E}">
        <p14:creationId xmlns:p14="http://schemas.microsoft.com/office/powerpoint/2010/main" val="3571318140"/>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21.16  And still more peracarids: amphipods and </a:t>
            </a:r>
            <a:r>
              <a:rPr lang="en-US" sz="1200" b="1" kern="1200" dirty="0" err="1">
                <a:solidFill>
                  <a:schemeClr val="tx1"/>
                </a:solidFill>
                <a:effectLst/>
                <a:latin typeface="+mn-lt"/>
                <a:ea typeface="+mn-ea"/>
                <a:cs typeface="+mn-cs"/>
              </a:rPr>
              <a:t>ingolfiellidans</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General anatomy of an amphipod. (B) General anatomy of a </a:t>
            </a:r>
            <a:r>
              <a:rPr lang="en-US" sz="1200" kern="1200" dirty="0" err="1">
                <a:solidFill>
                  <a:schemeClr val="tx1"/>
                </a:solidFill>
                <a:effectLst/>
                <a:latin typeface="+mn-lt"/>
                <a:ea typeface="+mn-ea"/>
                <a:cs typeface="+mn-cs"/>
              </a:rPr>
              <a:t>hyperiidean</a:t>
            </a:r>
            <a:r>
              <a:rPr lang="en-US" sz="1200" kern="1200" dirty="0">
                <a:solidFill>
                  <a:schemeClr val="tx1"/>
                </a:solidFill>
                <a:effectLst/>
                <a:latin typeface="+mn-lt"/>
                <a:ea typeface="+mn-ea"/>
                <a:cs typeface="+mn-cs"/>
              </a:rPr>
              <a:t> amphipod. (C) General anatomy of a cyamid amphipod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monodontis</a:t>
            </a:r>
            <a:r>
              <a:rPr lang="en-US" sz="1200" kern="1200" dirty="0">
                <a:solidFill>
                  <a:schemeClr val="tx1"/>
                </a:solidFill>
                <a:effectLst/>
                <a:latin typeface="+mn-lt"/>
                <a:ea typeface="+mn-ea"/>
                <a:cs typeface="+mn-cs"/>
              </a:rPr>
              <a:t>). (D) A </a:t>
            </a:r>
            <a:r>
              <a:rPr lang="en-US" sz="1200" kern="1200" dirty="0" err="1">
                <a:solidFill>
                  <a:schemeClr val="tx1"/>
                </a:solidFill>
                <a:effectLst/>
                <a:latin typeface="+mn-lt"/>
                <a:ea typeface="+mn-ea"/>
                <a:cs typeface="+mn-cs"/>
              </a:rPr>
              <a:t>senticaudatan</a:t>
            </a:r>
            <a:r>
              <a:rPr lang="en-US" sz="1200" kern="1200" dirty="0">
                <a:solidFill>
                  <a:schemeClr val="tx1"/>
                </a:solidFill>
                <a:effectLst/>
                <a:latin typeface="+mn-lt"/>
                <a:ea typeface="+mn-ea"/>
                <a:cs typeface="+mn-cs"/>
              </a:rPr>
              <a:t> amphipod, </a:t>
            </a:r>
            <a:r>
              <a:rPr lang="en-US" sz="1200" i="1" kern="1200" dirty="0">
                <a:solidFill>
                  <a:schemeClr val="tx1"/>
                </a:solidFill>
                <a:effectLst/>
                <a:latin typeface="+mn-lt"/>
                <a:ea typeface="+mn-ea"/>
                <a:cs typeface="+mn-cs"/>
              </a:rPr>
              <a:t>Melita</a:t>
            </a:r>
            <a:r>
              <a:rPr lang="en-US" sz="1200" kern="1200" dirty="0">
                <a:solidFill>
                  <a:schemeClr val="tx1"/>
                </a:solidFill>
                <a:effectLst/>
                <a:latin typeface="+mn-lt"/>
                <a:ea typeface="+mn-ea"/>
                <a:cs typeface="+mn-cs"/>
              </a:rPr>
              <a:t>. (E) A caprellid amphipod. (F) A cyamid amphipod,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erraticus</a:t>
            </a:r>
            <a:r>
              <a:rPr lang="en-US" sz="1200" kern="1200" dirty="0">
                <a:solidFill>
                  <a:schemeClr val="tx1"/>
                </a:solidFill>
                <a:effectLst/>
                <a:latin typeface="+mn-lt"/>
                <a:ea typeface="+mn-ea"/>
                <a:cs typeface="+mn-cs"/>
              </a:rPr>
              <a:t>, parasitic on right whales. (G,H) Two </a:t>
            </a:r>
            <a:r>
              <a:rPr lang="en-US" sz="1200" kern="1200" dirty="0" err="1">
                <a:solidFill>
                  <a:schemeClr val="tx1"/>
                </a:solidFill>
                <a:effectLst/>
                <a:latin typeface="+mn-lt"/>
                <a:ea typeface="+mn-ea"/>
                <a:cs typeface="+mn-cs"/>
              </a:rPr>
              <a:t>senticaudatan</a:t>
            </a:r>
            <a:r>
              <a:rPr lang="en-US" sz="1200" kern="1200" dirty="0">
                <a:solidFill>
                  <a:schemeClr val="tx1"/>
                </a:solidFill>
                <a:effectLst/>
                <a:latin typeface="+mn-lt"/>
                <a:ea typeface="+mn-ea"/>
                <a:cs typeface="+mn-cs"/>
              </a:rPr>
              <a:t> amphipods: (G) </a:t>
            </a:r>
            <a:r>
              <a:rPr lang="en-US" sz="1200" i="1" kern="1200" dirty="0" err="1">
                <a:solidFill>
                  <a:schemeClr val="tx1"/>
                </a:solidFill>
                <a:effectLst/>
                <a:latin typeface="+mn-lt"/>
                <a:ea typeface="+mn-ea"/>
                <a:cs typeface="+mn-cs"/>
              </a:rPr>
              <a:t>Hyale</a:t>
            </a:r>
            <a:r>
              <a:rPr lang="en-US" sz="1200" kern="1200" dirty="0">
                <a:solidFill>
                  <a:schemeClr val="tx1"/>
                </a:solidFill>
                <a:effectLst/>
                <a:latin typeface="+mn-lt"/>
                <a:ea typeface="+mn-ea"/>
                <a:cs typeface="+mn-cs"/>
              </a:rPr>
              <a:t>, a beach hopper, and (H) </a:t>
            </a:r>
            <a:r>
              <a:rPr lang="en-US" sz="1200" i="1" kern="1200" dirty="0" err="1">
                <a:solidFill>
                  <a:schemeClr val="tx1"/>
                </a:solidFill>
                <a:effectLst/>
                <a:latin typeface="+mn-lt"/>
                <a:ea typeface="+mn-ea"/>
                <a:cs typeface="+mn-cs"/>
              </a:rPr>
              <a:t>Heterophlias</a:t>
            </a:r>
            <a:r>
              <a:rPr lang="en-US" sz="1200" kern="1200" dirty="0">
                <a:solidFill>
                  <a:schemeClr val="tx1"/>
                </a:solidFill>
                <a:effectLst/>
                <a:latin typeface="+mn-lt"/>
                <a:ea typeface="+mn-ea"/>
                <a:cs typeface="+mn-cs"/>
              </a:rPr>
              <a:t>, an unusual, dorsoventrally flattened species. (I–K) Three </a:t>
            </a:r>
            <a:r>
              <a:rPr lang="en-US" sz="1200" kern="1200" dirty="0" err="1">
                <a:solidFill>
                  <a:schemeClr val="tx1"/>
                </a:solidFill>
                <a:effectLst/>
                <a:latin typeface="+mn-lt"/>
                <a:ea typeface="+mn-ea"/>
                <a:cs typeface="+mn-cs"/>
              </a:rPr>
              <a:t>hyperiidean</a:t>
            </a:r>
            <a:r>
              <a:rPr lang="en-US" sz="1200" kern="1200" dirty="0">
                <a:solidFill>
                  <a:schemeClr val="tx1"/>
                </a:solidFill>
                <a:effectLst/>
                <a:latin typeface="+mn-lt"/>
                <a:ea typeface="+mn-ea"/>
                <a:cs typeface="+mn-cs"/>
              </a:rPr>
              <a:t> amphipods: (I) </a:t>
            </a:r>
            <a:r>
              <a:rPr lang="en-US" sz="1200" i="1" kern="1200" dirty="0" err="1">
                <a:solidFill>
                  <a:schemeClr val="tx1"/>
                </a:solidFill>
                <a:effectLst/>
                <a:latin typeface="+mn-lt"/>
                <a:ea typeface="+mn-ea"/>
                <a:cs typeface="+mn-cs"/>
              </a:rPr>
              <a:t>Primno</a:t>
            </a:r>
            <a:r>
              <a:rPr lang="en-US" sz="1200" kern="1200" dirty="0">
                <a:solidFill>
                  <a:schemeClr val="tx1"/>
                </a:solidFill>
                <a:effectLst/>
                <a:latin typeface="+mn-lt"/>
                <a:ea typeface="+mn-ea"/>
                <a:cs typeface="+mn-cs"/>
              </a:rPr>
              <a:t>, (J) </a:t>
            </a:r>
            <a:r>
              <a:rPr lang="en-US" sz="1200" i="1" kern="1200" dirty="0" err="1">
                <a:solidFill>
                  <a:schemeClr val="tx1"/>
                </a:solidFill>
                <a:effectLst/>
                <a:latin typeface="+mn-lt"/>
                <a:ea typeface="+mn-ea"/>
                <a:cs typeface="+mn-cs"/>
              </a:rPr>
              <a:t>Leptocottis</a:t>
            </a:r>
            <a:r>
              <a:rPr lang="en-US" sz="1200" kern="1200" dirty="0">
                <a:solidFill>
                  <a:schemeClr val="tx1"/>
                </a:solidFill>
                <a:effectLst/>
                <a:latin typeface="+mn-lt"/>
                <a:ea typeface="+mn-ea"/>
                <a:cs typeface="+mn-cs"/>
              </a:rPr>
              <a:t>, and (K) a hyperiid on its host medusa. (L) A free-living caprellid, </a:t>
            </a:r>
            <a:r>
              <a:rPr lang="en-US" sz="1200" i="1" kern="1200" dirty="0" err="1">
                <a:solidFill>
                  <a:schemeClr val="tx1"/>
                </a:solidFill>
                <a:effectLst/>
                <a:latin typeface="+mn-lt"/>
                <a:ea typeface="+mn-ea"/>
                <a:cs typeface="+mn-cs"/>
              </a:rPr>
              <a:t>Caprella</a:t>
            </a:r>
            <a:r>
              <a:rPr lang="en-US" sz="1200" kern="1200" dirty="0">
                <a:solidFill>
                  <a:schemeClr val="tx1"/>
                </a:solidFill>
                <a:effectLst/>
                <a:latin typeface="+mn-lt"/>
                <a:ea typeface="+mn-ea"/>
                <a:cs typeface="+mn-cs"/>
              </a:rPr>
              <a:t>. (M) The </a:t>
            </a:r>
            <a:r>
              <a:rPr lang="en-US" sz="1200" kern="1200" dirty="0" err="1">
                <a:solidFill>
                  <a:schemeClr val="tx1"/>
                </a:solidFill>
                <a:effectLst/>
                <a:latin typeface="+mn-lt"/>
                <a:ea typeface="+mn-ea"/>
                <a:cs typeface="+mn-cs"/>
              </a:rPr>
              <a:t>ingolfiellidan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Ingolfiella</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128</a:t>
            </a:fld>
            <a:endParaRPr lang="en-US"/>
          </a:p>
        </p:txBody>
      </p:sp>
    </p:spTree>
    <p:extLst>
      <p:ext uri="{BB962C8B-B14F-4D97-AF65-F5344CB8AC3E}">
        <p14:creationId xmlns:p14="http://schemas.microsoft.com/office/powerpoint/2010/main" val="2469153592"/>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21.16  And still more peracarids: amphipods and </a:t>
            </a:r>
            <a:r>
              <a:rPr lang="en-US" sz="1200" b="1" kern="1200" dirty="0" err="1">
                <a:solidFill>
                  <a:schemeClr val="tx1"/>
                </a:solidFill>
                <a:effectLst/>
                <a:latin typeface="+mn-lt"/>
                <a:ea typeface="+mn-ea"/>
                <a:cs typeface="+mn-cs"/>
              </a:rPr>
              <a:t>ingolfiellidans</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General anatomy of an amphipod. (B) General anatomy of a </a:t>
            </a:r>
            <a:r>
              <a:rPr lang="en-US" sz="1200" kern="1200" dirty="0" err="1">
                <a:solidFill>
                  <a:schemeClr val="tx1"/>
                </a:solidFill>
                <a:effectLst/>
                <a:latin typeface="+mn-lt"/>
                <a:ea typeface="+mn-ea"/>
                <a:cs typeface="+mn-cs"/>
              </a:rPr>
              <a:t>hyperiidean</a:t>
            </a:r>
            <a:r>
              <a:rPr lang="en-US" sz="1200" kern="1200" dirty="0">
                <a:solidFill>
                  <a:schemeClr val="tx1"/>
                </a:solidFill>
                <a:effectLst/>
                <a:latin typeface="+mn-lt"/>
                <a:ea typeface="+mn-ea"/>
                <a:cs typeface="+mn-cs"/>
              </a:rPr>
              <a:t> amphipod. (C) General anatomy of a cyamid amphipod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monodontis</a:t>
            </a:r>
            <a:r>
              <a:rPr lang="en-US" sz="1200" kern="1200" dirty="0">
                <a:solidFill>
                  <a:schemeClr val="tx1"/>
                </a:solidFill>
                <a:effectLst/>
                <a:latin typeface="+mn-lt"/>
                <a:ea typeface="+mn-ea"/>
                <a:cs typeface="+mn-cs"/>
              </a:rPr>
              <a:t>). (D) A </a:t>
            </a:r>
            <a:r>
              <a:rPr lang="en-US" sz="1200" kern="1200" dirty="0" err="1">
                <a:solidFill>
                  <a:schemeClr val="tx1"/>
                </a:solidFill>
                <a:effectLst/>
                <a:latin typeface="+mn-lt"/>
                <a:ea typeface="+mn-ea"/>
                <a:cs typeface="+mn-cs"/>
              </a:rPr>
              <a:t>senticaudatan</a:t>
            </a:r>
            <a:r>
              <a:rPr lang="en-US" sz="1200" kern="1200" dirty="0">
                <a:solidFill>
                  <a:schemeClr val="tx1"/>
                </a:solidFill>
                <a:effectLst/>
                <a:latin typeface="+mn-lt"/>
                <a:ea typeface="+mn-ea"/>
                <a:cs typeface="+mn-cs"/>
              </a:rPr>
              <a:t> amphipod, </a:t>
            </a:r>
            <a:r>
              <a:rPr lang="en-US" sz="1200" i="1" kern="1200" dirty="0">
                <a:solidFill>
                  <a:schemeClr val="tx1"/>
                </a:solidFill>
                <a:effectLst/>
                <a:latin typeface="+mn-lt"/>
                <a:ea typeface="+mn-ea"/>
                <a:cs typeface="+mn-cs"/>
              </a:rPr>
              <a:t>Melita</a:t>
            </a:r>
            <a:r>
              <a:rPr lang="en-US" sz="1200" kern="1200" dirty="0">
                <a:solidFill>
                  <a:schemeClr val="tx1"/>
                </a:solidFill>
                <a:effectLst/>
                <a:latin typeface="+mn-lt"/>
                <a:ea typeface="+mn-ea"/>
                <a:cs typeface="+mn-cs"/>
              </a:rPr>
              <a:t>. (E) A caprellid amphipod. (F) A cyamid amphipod,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erraticus</a:t>
            </a:r>
            <a:r>
              <a:rPr lang="en-US" sz="1200" kern="1200" dirty="0">
                <a:solidFill>
                  <a:schemeClr val="tx1"/>
                </a:solidFill>
                <a:effectLst/>
                <a:latin typeface="+mn-lt"/>
                <a:ea typeface="+mn-ea"/>
                <a:cs typeface="+mn-cs"/>
              </a:rPr>
              <a:t>, parasitic on right whales. (G,H) Two </a:t>
            </a:r>
            <a:r>
              <a:rPr lang="en-US" sz="1200" kern="1200" dirty="0" err="1">
                <a:solidFill>
                  <a:schemeClr val="tx1"/>
                </a:solidFill>
                <a:effectLst/>
                <a:latin typeface="+mn-lt"/>
                <a:ea typeface="+mn-ea"/>
                <a:cs typeface="+mn-cs"/>
              </a:rPr>
              <a:t>senticaudatan</a:t>
            </a:r>
            <a:r>
              <a:rPr lang="en-US" sz="1200" kern="1200" dirty="0">
                <a:solidFill>
                  <a:schemeClr val="tx1"/>
                </a:solidFill>
                <a:effectLst/>
                <a:latin typeface="+mn-lt"/>
                <a:ea typeface="+mn-ea"/>
                <a:cs typeface="+mn-cs"/>
              </a:rPr>
              <a:t> amphipods: (G) </a:t>
            </a:r>
            <a:r>
              <a:rPr lang="en-US" sz="1200" i="1" kern="1200" dirty="0" err="1">
                <a:solidFill>
                  <a:schemeClr val="tx1"/>
                </a:solidFill>
                <a:effectLst/>
                <a:latin typeface="+mn-lt"/>
                <a:ea typeface="+mn-ea"/>
                <a:cs typeface="+mn-cs"/>
              </a:rPr>
              <a:t>Hyale</a:t>
            </a:r>
            <a:r>
              <a:rPr lang="en-US" sz="1200" kern="1200" dirty="0">
                <a:solidFill>
                  <a:schemeClr val="tx1"/>
                </a:solidFill>
                <a:effectLst/>
                <a:latin typeface="+mn-lt"/>
                <a:ea typeface="+mn-ea"/>
                <a:cs typeface="+mn-cs"/>
              </a:rPr>
              <a:t>, a beach hopper, and (H) </a:t>
            </a:r>
            <a:r>
              <a:rPr lang="en-US" sz="1200" i="1" kern="1200" dirty="0" err="1">
                <a:solidFill>
                  <a:schemeClr val="tx1"/>
                </a:solidFill>
                <a:effectLst/>
                <a:latin typeface="+mn-lt"/>
                <a:ea typeface="+mn-ea"/>
                <a:cs typeface="+mn-cs"/>
              </a:rPr>
              <a:t>Heterophlias</a:t>
            </a:r>
            <a:r>
              <a:rPr lang="en-US" sz="1200" kern="1200" dirty="0">
                <a:solidFill>
                  <a:schemeClr val="tx1"/>
                </a:solidFill>
                <a:effectLst/>
                <a:latin typeface="+mn-lt"/>
                <a:ea typeface="+mn-ea"/>
                <a:cs typeface="+mn-cs"/>
              </a:rPr>
              <a:t>, an unusual, dorsoventrally flattened species. (I–K) Three </a:t>
            </a:r>
            <a:r>
              <a:rPr lang="en-US" sz="1200" kern="1200" dirty="0" err="1">
                <a:solidFill>
                  <a:schemeClr val="tx1"/>
                </a:solidFill>
                <a:effectLst/>
                <a:latin typeface="+mn-lt"/>
                <a:ea typeface="+mn-ea"/>
                <a:cs typeface="+mn-cs"/>
              </a:rPr>
              <a:t>hyperiidean</a:t>
            </a:r>
            <a:r>
              <a:rPr lang="en-US" sz="1200" kern="1200" dirty="0">
                <a:solidFill>
                  <a:schemeClr val="tx1"/>
                </a:solidFill>
                <a:effectLst/>
                <a:latin typeface="+mn-lt"/>
                <a:ea typeface="+mn-ea"/>
                <a:cs typeface="+mn-cs"/>
              </a:rPr>
              <a:t> amphipods: (I) </a:t>
            </a:r>
            <a:r>
              <a:rPr lang="en-US" sz="1200" i="1" kern="1200" dirty="0" err="1">
                <a:solidFill>
                  <a:schemeClr val="tx1"/>
                </a:solidFill>
                <a:effectLst/>
                <a:latin typeface="+mn-lt"/>
                <a:ea typeface="+mn-ea"/>
                <a:cs typeface="+mn-cs"/>
              </a:rPr>
              <a:t>Primno</a:t>
            </a:r>
            <a:r>
              <a:rPr lang="en-US" sz="1200" kern="1200" dirty="0">
                <a:solidFill>
                  <a:schemeClr val="tx1"/>
                </a:solidFill>
                <a:effectLst/>
                <a:latin typeface="+mn-lt"/>
                <a:ea typeface="+mn-ea"/>
                <a:cs typeface="+mn-cs"/>
              </a:rPr>
              <a:t>, (J) </a:t>
            </a:r>
            <a:r>
              <a:rPr lang="en-US" sz="1200" i="1" kern="1200" dirty="0" err="1">
                <a:solidFill>
                  <a:schemeClr val="tx1"/>
                </a:solidFill>
                <a:effectLst/>
                <a:latin typeface="+mn-lt"/>
                <a:ea typeface="+mn-ea"/>
                <a:cs typeface="+mn-cs"/>
              </a:rPr>
              <a:t>Leptocottis</a:t>
            </a:r>
            <a:r>
              <a:rPr lang="en-US" sz="1200" kern="1200" dirty="0">
                <a:solidFill>
                  <a:schemeClr val="tx1"/>
                </a:solidFill>
                <a:effectLst/>
                <a:latin typeface="+mn-lt"/>
                <a:ea typeface="+mn-ea"/>
                <a:cs typeface="+mn-cs"/>
              </a:rPr>
              <a:t>, and (K) a hyperiid on its host medusa. (L) A free-living caprellid, </a:t>
            </a:r>
            <a:r>
              <a:rPr lang="en-US" sz="1200" i="1" kern="1200" dirty="0" err="1">
                <a:solidFill>
                  <a:schemeClr val="tx1"/>
                </a:solidFill>
                <a:effectLst/>
                <a:latin typeface="+mn-lt"/>
                <a:ea typeface="+mn-ea"/>
                <a:cs typeface="+mn-cs"/>
              </a:rPr>
              <a:t>Caprella</a:t>
            </a:r>
            <a:r>
              <a:rPr lang="en-US" sz="1200" kern="1200" dirty="0">
                <a:solidFill>
                  <a:schemeClr val="tx1"/>
                </a:solidFill>
                <a:effectLst/>
                <a:latin typeface="+mn-lt"/>
                <a:ea typeface="+mn-ea"/>
                <a:cs typeface="+mn-cs"/>
              </a:rPr>
              <a:t>. (M) The </a:t>
            </a:r>
            <a:r>
              <a:rPr lang="en-US" sz="1200" kern="1200" dirty="0" err="1">
                <a:solidFill>
                  <a:schemeClr val="tx1"/>
                </a:solidFill>
                <a:effectLst/>
                <a:latin typeface="+mn-lt"/>
                <a:ea typeface="+mn-ea"/>
                <a:cs typeface="+mn-cs"/>
              </a:rPr>
              <a:t>ingolfiellidan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Ingolfiella</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129</a:t>
            </a:fld>
            <a:endParaRPr lang="en-US"/>
          </a:p>
        </p:txBody>
      </p:sp>
    </p:spTree>
    <p:extLst>
      <p:ext uri="{BB962C8B-B14F-4D97-AF65-F5344CB8AC3E}">
        <p14:creationId xmlns:p14="http://schemas.microsoft.com/office/powerpoint/2010/main" val="39569827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21.1  Diversity among the Crustacea. </a:t>
            </a:r>
            <a:br>
              <a:rPr lang="en-US" sz="1200" b="1"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(A–D) Classes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Branchiopoda</a:t>
            </a:r>
            <a:r>
              <a:rPr lang="en-US" sz="1200" kern="1200" dirty="0">
                <a:solidFill>
                  <a:schemeClr val="tx1"/>
                </a:solidFill>
                <a:effectLst/>
                <a:latin typeface="+mn-lt"/>
                <a:ea typeface="+mn-ea"/>
                <a:cs typeface="+mn-cs"/>
              </a:rPr>
              <a:t>. (A) </a:t>
            </a:r>
            <a:r>
              <a:rPr lang="en-US" sz="1200" i="1" kern="1200" dirty="0" err="1">
                <a:solidFill>
                  <a:schemeClr val="tx1"/>
                </a:solidFill>
                <a:effectLst/>
                <a:latin typeface="+mn-lt"/>
                <a:ea typeface="+mn-ea"/>
                <a:cs typeface="+mn-cs"/>
              </a:rPr>
              <a:t>Morlockia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ondinae</a:t>
            </a:r>
            <a:r>
              <a:rPr lang="en-US" sz="1200" kern="1200" dirty="0">
                <a:solidFill>
                  <a:schemeClr val="tx1"/>
                </a:solidFill>
                <a:effectLst/>
                <a:latin typeface="+mn-lt"/>
                <a:ea typeface="+mn-ea"/>
                <a:cs typeface="+mn-cs"/>
              </a:rPr>
              <a:t>; note the remarkably </a:t>
            </a:r>
            <a:r>
              <a:rPr lang="en-US" sz="1200" kern="1200" dirty="0" err="1">
                <a:solidFill>
                  <a:schemeClr val="tx1"/>
                </a:solidFill>
                <a:effectLst/>
                <a:latin typeface="+mn-lt"/>
                <a:ea typeface="+mn-ea"/>
                <a:cs typeface="+mn-cs"/>
              </a:rPr>
              <a:t>homonomous</a:t>
            </a:r>
            <a:r>
              <a:rPr lang="en-US" sz="1200" kern="1200" dirty="0">
                <a:solidFill>
                  <a:schemeClr val="tx1"/>
                </a:solidFill>
                <a:effectLst/>
                <a:latin typeface="+mn-lt"/>
                <a:ea typeface="+mn-ea"/>
                <a:cs typeface="+mn-cs"/>
              </a:rPr>
              <a:t> segmentation of this swimming crustacean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Lightiella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monniotae</a:t>
            </a:r>
            <a:r>
              <a:rPr lang="en-US" sz="1200" kern="1200" dirty="0">
                <a:solidFill>
                  <a:schemeClr val="tx1"/>
                </a:solidFill>
                <a:effectLst/>
                <a:latin typeface="+mn-lt"/>
                <a:ea typeface="+mn-ea"/>
                <a:cs typeface="+mn-cs"/>
              </a:rPr>
              <a:t>, from New Caledonia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(C) A tadpole shrimp (</a:t>
            </a:r>
            <a:r>
              <a:rPr lang="en-US" sz="1200" kern="1200" dirty="0" err="1">
                <a:solidFill>
                  <a:schemeClr val="tx1"/>
                </a:solidFill>
                <a:effectLst/>
                <a:latin typeface="+mn-lt"/>
                <a:ea typeface="+mn-ea"/>
                <a:cs typeface="+mn-cs"/>
              </a:rPr>
              <a:t>Notostraca</a:t>
            </a:r>
            <a:r>
              <a:rPr lang="en-US" sz="1200" kern="1200" dirty="0">
                <a:solidFill>
                  <a:schemeClr val="tx1"/>
                </a:solidFill>
                <a:effectLst/>
                <a:latin typeface="+mn-lt"/>
                <a:ea typeface="+mn-ea"/>
                <a:cs typeface="+mn-cs"/>
              </a:rPr>
              <a:t>) from an ephemeral pool. (D) A clam shrimp (</a:t>
            </a:r>
            <a:r>
              <a:rPr lang="en-US" sz="1200" kern="1200" dirty="0" err="1">
                <a:solidFill>
                  <a:schemeClr val="tx1"/>
                </a:solidFill>
                <a:effectLst/>
                <a:latin typeface="+mn-lt"/>
                <a:ea typeface="+mn-ea"/>
                <a:cs typeface="+mn-cs"/>
              </a:rPr>
              <a:t>Diplostraca</a:t>
            </a:r>
            <a:r>
              <a:rPr lang="en-US" sz="1200" kern="1200" dirty="0">
                <a:solidFill>
                  <a:schemeClr val="tx1"/>
                </a:solidFill>
                <a:effectLst/>
                <a:latin typeface="+mn-lt"/>
                <a:ea typeface="+mn-ea"/>
                <a:cs typeface="+mn-cs"/>
              </a:rPr>
              <a:t>), carrying eggs. (E–Q) Class Malacostraca. (E) A fiddler crab, </a:t>
            </a:r>
            <a:r>
              <a:rPr lang="en-US" sz="1200" i="1" kern="1200" dirty="0" err="1">
                <a:solidFill>
                  <a:schemeClr val="tx1"/>
                </a:solidFill>
                <a:effectLst/>
                <a:latin typeface="+mn-lt"/>
                <a:ea typeface="+mn-ea"/>
                <a:cs typeface="+mn-cs"/>
              </a:rPr>
              <a:t>Uca</a:t>
            </a:r>
            <a:r>
              <a:rPr lang="en-US" sz="1200" i="1" kern="1200" dirty="0">
                <a:solidFill>
                  <a:schemeClr val="tx1"/>
                </a:solidFill>
                <a:effectLst/>
                <a:latin typeface="+mn-lt"/>
                <a:ea typeface="+mn-ea"/>
                <a:cs typeface="+mn-cs"/>
              </a:rPr>
              <a:t> princeps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Brachyura</a:t>
            </a:r>
            <a:r>
              <a:rPr lang="en-US" sz="1200" kern="1200" dirty="0">
                <a:solidFill>
                  <a:schemeClr val="tx1"/>
                </a:solidFill>
                <a:effectLst/>
                <a:latin typeface="+mn-lt"/>
                <a:ea typeface="+mn-ea"/>
                <a:cs typeface="+mn-cs"/>
              </a:rPr>
              <a:t>). (F) A giant Caribbean hermit crab, </a:t>
            </a:r>
            <a:r>
              <a:rPr lang="en-US" sz="1200" i="1" kern="1200" dirty="0" err="1">
                <a:solidFill>
                  <a:schemeClr val="tx1"/>
                </a:solidFill>
                <a:effectLst/>
                <a:latin typeface="+mn-lt"/>
                <a:ea typeface="+mn-ea"/>
                <a:cs typeface="+mn-cs"/>
              </a:rPr>
              <a:t>Petrochirus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diogenes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(G) A hermit crab (</a:t>
            </a:r>
            <a:r>
              <a:rPr lang="en-US" sz="1200" i="1" kern="1200" dirty="0" err="1">
                <a:solidFill>
                  <a:schemeClr val="tx1"/>
                </a:solidFill>
                <a:effectLst/>
                <a:latin typeface="+mn-lt"/>
                <a:ea typeface="+mn-ea"/>
                <a:cs typeface="+mn-cs"/>
              </a:rPr>
              <a:t>Paragiopagurus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fasciatus</a:t>
            </a:r>
            <a:r>
              <a:rPr lang="en-US" sz="1200" kern="1200" dirty="0">
                <a:solidFill>
                  <a:schemeClr val="tx1"/>
                </a:solidFill>
                <a:effectLst/>
                <a:latin typeface="+mn-lt"/>
                <a:ea typeface="+mn-ea"/>
                <a:cs typeface="+mn-cs"/>
              </a:rPr>
              <a:t>) removed from its snail shell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(H) A coconut crab, </a:t>
            </a:r>
            <a:r>
              <a:rPr lang="en-US" sz="1200" i="1" kern="1200" dirty="0" err="1">
                <a:solidFill>
                  <a:schemeClr val="tx1"/>
                </a:solidFill>
                <a:effectLst/>
                <a:latin typeface="+mn-lt"/>
                <a:ea typeface="+mn-ea"/>
                <a:cs typeface="+mn-cs"/>
              </a:rPr>
              <a:t>Birgus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latro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climbing a tree. (I) </a:t>
            </a:r>
            <a:r>
              <a:rPr lang="en-US" sz="1200" i="1" kern="1200" dirty="0">
                <a:solidFill>
                  <a:schemeClr val="tx1"/>
                </a:solidFill>
                <a:effectLst/>
                <a:latin typeface="+mn-lt"/>
                <a:ea typeface="+mn-ea"/>
                <a:cs typeface="+mn-cs"/>
              </a:rPr>
              <a:t>Emerita </a:t>
            </a:r>
            <a:r>
              <a:rPr lang="en-US" sz="1200" i="1" kern="1200" dirty="0" err="1">
                <a:solidFill>
                  <a:schemeClr val="tx1"/>
                </a:solidFill>
                <a:effectLst/>
                <a:latin typeface="+mn-lt"/>
                <a:ea typeface="+mn-ea"/>
                <a:cs typeface="+mn-cs"/>
              </a:rPr>
              <a:t>analoga</a:t>
            </a:r>
            <a:r>
              <a:rPr lang="en-US" sz="1200" kern="1200" dirty="0">
                <a:solidFill>
                  <a:schemeClr val="tx1"/>
                </a:solidFill>
                <a:effectLst/>
                <a:latin typeface="+mn-lt"/>
                <a:ea typeface="+mn-ea"/>
                <a:cs typeface="+mn-cs"/>
              </a:rPr>
              <a:t>, a Pacific mole crab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(J) A pelagic </a:t>
            </a:r>
            <a:r>
              <a:rPr lang="en-US" sz="1200" kern="1200" dirty="0" err="1">
                <a:solidFill>
                  <a:schemeClr val="tx1"/>
                </a:solidFill>
                <a:effectLst/>
                <a:latin typeface="+mn-lt"/>
                <a:ea typeface="+mn-ea"/>
                <a:cs typeface="+mn-cs"/>
              </a:rPr>
              <a:t>lobsterette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Pleuroncodes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planipes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(K) A cleaner shrimp, </a:t>
            </a:r>
            <a:r>
              <a:rPr lang="en-US" sz="1200" i="1" kern="1200" dirty="0" err="1">
                <a:solidFill>
                  <a:schemeClr val="tx1"/>
                </a:solidFill>
                <a:effectLst/>
                <a:latin typeface="+mn-lt"/>
                <a:ea typeface="+mn-ea"/>
                <a:cs typeface="+mn-cs"/>
              </a:rPr>
              <a:t>Lysmata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californica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Caridea</a:t>
            </a:r>
            <a:r>
              <a:rPr lang="en-US" sz="1200" kern="1200" dirty="0">
                <a:solidFill>
                  <a:schemeClr val="tx1"/>
                </a:solidFill>
                <a:effectLst/>
                <a:latin typeface="+mn-lt"/>
                <a:ea typeface="+mn-ea"/>
                <a:cs typeface="+mn-cs"/>
              </a:rPr>
              <a:t>). (L) </a:t>
            </a:r>
            <a:r>
              <a:rPr lang="en-US" sz="1200" i="1" kern="1200" dirty="0" err="1">
                <a:solidFill>
                  <a:schemeClr val="tx1"/>
                </a:solidFill>
                <a:effectLst/>
                <a:latin typeface="+mn-lt"/>
                <a:ea typeface="+mn-ea"/>
                <a:cs typeface="+mn-cs"/>
              </a:rPr>
              <a:t>Alienaxiopsis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clypeata</a:t>
            </a:r>
            <a:r>
              <a:rPr lang="en-US" sz="1200" kern="1200" dirty="0">
                <a:solidFill>
                  <a:schemeClr val="tx1"/>
                </a:solidFill>
                <a:effectLst/>
                <a:latin typeface="+mn-lt"/>
                <a:ea typeface="+mn-ea"/>
                <a:cs typeface="+mn-cs"/>
              </a:rPr>
              <a:t>, a coral reef lobster-shrimp from Bali, Indonesia (</a:t>
            </a:r>
            <a:r>
              <a:rPr lang="en-US" sz="1200" kern="1200" dirty="0" err="1">
                <a:solidFill>
                  <a:schemeClr val="tx1"/>
                </a:solidFill>
                <a:effectLst/>
                <a:latin typeface="+mn-lt"/>
                <a:ea typeface="+mn-ea"/>
                <a:cs typeface="+mn-cs"/>
              </a:rPr>
              <a:t>Axiidae</a:t>
            </a:r>
            <a:r>
              <a:rPr lang="en-US" sz="1200" kern="1200" dirty="0">
                <a:solidFill>
                  <a:schemeClr val="tx1"/>
                </a:solidFill>
                <a:effectLst/>
                <a:latin typeface="+mn-lt"/>
                <a:ea typeface="+mn-ea"/>
                <a:cs typeface="+mn-cs"/>
              </a:rPr>
              <a:t>). (M) A Hawaiian regal lobster, </a:t>
            </a:r>
            <a:r>
              <a:rPr lang="en-US" sz="1200" i="1" kern="1200" dirty="0" err="1">
                <a:solidFill>
                  <a:schemeClr val="tx1"/>
                </a:solidFill>
                <a:effectLst/>
                <a:latin typeface="+mn-lt"/>
                <a:ea typeface="+mn-ea"/>
                <a:cs typeface="+mn-cs"/>
              </a:rPr>
              <a:t>Enoplometopus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Achelata</a:t>
            </a:r>
            <a:r>
              <a:rPr lang="en-US" sz="1200" kern="1200" dirty="0">
                <a:solidFill>
                  <a:schemeClr val="tx1"/>
                </a:solidFill>
                <a:effectLst/>
                <a:latin typeface="+mn-lt"/>
                <a:ea typeface="+mn-ea"/>
                <a:cs typeface="+mn-cs"/>
              </a:rPr>
              <a:t>). (N,O) Two unusual amphipods (</a:t>
            </a:r>
            <a:r>
              <a:rPr lang="en-US" sz="1200" kern="1200" dirty="0" err="1">
                <a:solidFill>
                  <a:schemeClr val="tx1"/>
                </a:solidFill>
                <a:effectLst/>
                <a:latin typeface="+mn-lt"/>
                <a:ea typeface="+mn-ea"/>
                <a:cs typeface="+mn-cs"/>
              </a:rPr>
              <a:t>Amphipoda</a:t>
            </a:r>
            <a:r>
              <a:rPr lang="en-US" sz="1200" kern="1200" dirty="0">
                <a:solidFill>
                  <a:schemeClr val="tx1"/>
                </a:solidFill>
                <a:effectLst/>
                <a:latin typeface="+mn-lt"/>
                <a:ea typeface="+mn-ea"/>
                <a:cs typeface="+mn-cs"/>
              </a:rPr>
              <a:t>). (N) </a:t>
            </a:r>
            <a:r>
              <a:rPr lang="en-US" sz="1200" i="1" kern="1200" dirty="0" err="1">
                <a:solidFill>
                  <a:schemeClr val="tx1"/>
                </a:solidFill>
                <a:effectLst/>
                <a:latin typeface="+mn-lt"/>
                <a:ea typeface="+mn-ea"/>
                <a:cs typeface="+mn-cs"/>
              </a:rPr>
              <a:t>Cystisoma</a:t>
            </a:r>
            <a:r>
              <a:rPr lang="en-US" sz="1200" kern="1200" dirty="0">
                <a:solidFill>
                  <a:schemeClr val="tx1"/>
                </a:solidFill>
                <a:effectLst/>
                <a:latin typeface="+mn-lt"/>
                <a:ea typeface="+mn-ea"/>
                <a:cs typeface="+mn-cs"/>
              </a:rPr>
              <a:t>, a huge (some exceed 10 cm), transparent, pelagic hyperiid amphipod. (O)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scammoni</a:t>
            </a:r>
            <a:r>
              <a:rPr lang="en-US" sz="1200" kern="1200" dirty="0">
                <a:solidFill>
                  <a:schemeClr val="tx1"/>
                </a:solidFill>
                <a:effectLst/>
                <a:latin typeface="+mn-lt"/>
                <a:ea typeface="+mn-ea"/>
                <a:cs typeface="+mn-cs"/>
              </a:rPr>
              <a:t>, a parasitic </a:t>
            </a:r>
            <a:r>
              <a:rPr lang="en-US" sz="1200" kern="1200" dirty="0" err="1">
                <a:solidFill>
                  <a:schemeClr val="tx1"/>
                </a:solidFill>
                <a:effectLst/>
                <a:latin typeface="+mn-lt"/>
                <a:ea typeface="+mn-ea"/>
                <a:cs typeface="+mn-cs"/>
              </a:rPr>
              <a:t>caprelloidean</a:t>
            </a:r>
            <a:r>
              <a:rPr lang="en-US" sz="1200" kern="1200" dirty="0">
                <a:solidFill>
                  <a:schemeClr val="tx1"/>
                </a:solidFill>
                <a:effectLst/>
                <a:latin typeface="+mn-lt"/>
                <a:ea typeface="+mn-ea"/>
                <a:cs typeface="+mn-cs"/>
              </a:rPr>
              <a:t> amphipod that lives on the skin of gray whales. (P) A male and female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note the eggs in the marsupium of the female (</a:t>
            </a:r>
            <a:r>
              <a:rPr lang="en-US" sz="1200" kern="1200" dirty="0" err="1">
                <a:solidFill>
                  <a:schemeClr val="tx1"/>
                </a:solidFill>
                <a:effectLst/>
                <a:latin typeface="+mn-lt"/>
                <a:ea typeface="+mn-ea"/>
                <a:cs typeface="+mn-cs"/>
              </a:rPr>
              <a:t>Cumacea</a:t>
            </a:r>
            <a:r>
              <a:rPr lang="en-US" sz="1200" kern="1200" dirty="0">
                <a:solidFill>
                  <a:schemeClr val="tx1"/>
                </a:solidFill>
                <a:effectLst/>
                <a:latin typeface="+mn-lt"/>
                <a:ea typeface="+mn-ea"/>
                <a:cs typeface="+mn-cs"/>
              </a:rPr>
              <a:t>). (Q) </a:t>
            </a:r>
            <a:r>
              <a:rPr lang="en-US" sz="1200" i="1" kern="1200" dirty="0">
                <a:solidFill>
                  <a:schemeClr val="tx1"/>
                </a:solidFill>
                <a:effectLst/>
                <a:latin typeface="+mn-lt"/>
                <a:ea typeface="+mn-ea"/>
                <a:cs typeface="+mn-cs"/>
              </a:rPr>
              <a:t>Ligia </a:t>
            </a:r>
            <a:r>
              <a:rPr lang="en-US" sz="1200" kern="1200" dirty="0">
                <a:solidFill>
                  <a:schemeClr val="tx1"/>
                </a:solidFill>
                <a:effectLst/>
                <a:latin typeface="+mn-lt"/>
                <a:ea typeface="+mn-ea"/>
                <a:cs typeface="+mn-cs"/>
              </a:rPr>
              <a:t>(Isopoda), the rock louse; </a:t>
            </a:r>
            <a:r>
              <a:rPr lang="en-US" sz="1200" i="1" kern="1200" dirty="0">
                <a:solidFill>
                  <a:schemeClr val="tx1"/>
                </a:solidFill>
                <a:effectLst/>
                <a:latin typeface="+mn-lt"/>
                <a:ea typeface="+mn-ea"/>
                <a:cs typeface="+mn-cs"/>
              </a:rPr>
              <a:t>Ligia</a:t>
            </a:r>
            <a:r>
              <a:rPr lang="en-US" sz="1200" kern="1200" dirty="0">
                <a:solidFill>
                  <a:schemeClr val="tx1"/>
                </a:solidFill>
                <a:effectLst/>
                <a:latin typeface="+mn-lt"/>
                <a:ea typeface="+mn-ea"/>
                <a:cs typeface="+mn-cs"/>
              </a:rPr>
              <a:t> are inhabitants of the high spray zone on rocky shores worldwide. (R) A mysid </a:t>
            </a:r>
            <a:r>
              <a:rPr lang="en-US" sz="1200" i="1" kern="1200" dirty="0" err="1">
                <a:solidFill>
                  <a:schemeClr val="tx1"/>
                </a:solidFill>
                <a:effectLst/>
                <a:latin typeface="+mn-lt"/>
                <a:ea typeface="+mn-ea"/>
                <a:cs typeface="+mn-cs"/>
              </a:rPr>
              <a:t>Siriella</a:t>
            </a:r>
            <a:r>
              <a:rPr lang="en-US" sz="1200" kern="1200" dirty="0">
                <a:solidFill>
                  <a:schemeClr val="tx1"/>
                </a:solidFill>
                <a:effectLst/>
                <a:latin typeface="+mn-lt"/>
                <a:ea typeface="+mn-ea"/>
                <a:cs typeface="+mn-cs"/>
              </a:rPr>
              <a:t> sp. (</a:t>
            </a:r>
            <a:r>
              <a:rPr lang="en-US" sz="1200" kern="1200" dirty="0" err="1">
                <a:solidFill>
                  <a:schemeClr val="tx1"/>
                </a:solidFill>
                <a:effectLst/>
                <a:latin typeface="+mn-lt"/>
                <a:ea typeface="+mn-ea"/>
                <a:cs typeface="+mn-cs"/>
              </a:rPr>
              <a:t>Mysida</a:t>
            </a:r>
            <a:r>
              <a:rPr lang="en-US" sz="1200" kern="1200" dirty="0">
                <a:solidFill>
                  <a:schemeClr val="tx1"/>
                </a:solidFill>
                <a:effectLst/>
                <a:latin typeface="+mn-lt"/>
                <a:ea typeface="+mn-ea"/>
                <a:cs typeface="+mn-cs"/>
              </a:rPr>
              <a:t>) with a parasitic </a:t>
            </a:r>
            <a:r>
              <a:rPr lang="en-US" sz="1200" kern="1200" dirty="0" err="1">
                <a:solidFill>
                  <a:schemeClr val="tx1"/>
                </a:solidFill>
                <a:effectLst/>
                <a:latin typeface="+mn-lt"/>
                <a:ea typeface="+mn-ea"/>
                <a:cs typeface="+mn-cs"/>
              </a:rPr>
              <a:t>epicaridean</a:t>
            </a:r>
            <a:r>
              <a:rPr lang="en-US" sz="1200" kern="1200" dirty="0">
                <a:solidFill>
                  <a:schemeClr val="tx1"/>
                </a:solidFill>
                <a:effectLst/>
                <a:latin typeface="+mn-lt"/>
                <a:ea typeface="+mn-ea"/>
                <a:cs typeface="+mn-cs"/>
              </a:rPr>
              <a:t> isopod (</a:t>
            </a:r>
            <a:r>
              <a:rPr lang="en-US" sz="1200" kern="1200" dirty="0" err="1">
                <a:solidFill>
                  <a:schemeClr val="tx1"/>
                </a:solidFill>
                <a:effectLst/>
                <a:latin typeface="+mn-lt"/>
                <a:ea typeface="+mn-ea"/>
                <a:cs typeface="+mn-cs"/>
              </a:rPr>
              <a:t>Dajidae</a:t>
            </a:r>
            <a:r>
              <a:rPr lang="en-US" sz="1200" kern="1200" dirty="0">
                <a:solidFill>
                  <a:schemeClr val="tx1"/>
                </a:solidFill>
                <a:effectLst/>
                <a:latin typeface="+mn-lt"/>
                <a:ea typeface="+mn-ea"/>
                <a:cs typeface="+mn-cs"/>
              </a:rPr>
              <a:t>) attached to its carapace (Western Australia). (S,T) Class </a:t>
            </a:r>
            <a:r>
              <a:rPr lang="en-US" sz="1200" kern="1200" dirty="0" err="1">
                <a:solidFill>
                  <a:schemeClr val="tx1"/>
                </a:solidFill>
                <a:effectLst/>
                <a:latin typeface="+mn-lt"/>
                <a:ea typeface="+mn-ea"/>
                <a:cs typeface="+mn-cs"/>
              </a:rPr>
              <a:t>Thecostraca</a:t>
            </a:r>
            <a:r>
              <a:rPr lang="en-US" sz="1200" kern="1200" dirty="0">
                <a:solidFill>
                  <a:schemeClr val="tx1"/>
                </a:solidFill>
                <a:effectLst/>
                <a:latin typeface="+mn-lt"/>
                <a:ea typeface="+mn-ea"/>
                <a:cs typeface="+mn-cs"/>
              </a:rPr>
              <a:t>. (S) Acorn barnacles, </a:t>
            </a:r>
            <a:r>
              <a:rPr lang="en-US" sz="1200" i="1" kern="1200" dirty="0" err="1">
                <a:solidFill>
                  <a:schemeClr val="tx1"/>
                </a:solidFill>
                <a:effectLst/>
                <a:latin typeface="+mn-lt"/>
                <a:ea typeface="+mn-ea"/>
                <a:cs typeface="+mn-cs"/>
              </a:rPr>
              <a:t>Semibalanus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balanoides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(T) </a:t>
            </a:r>
            <a:r>
              <a:rPr lang="en-US" sz="1200" i="1" kern="1200" dirty="0">
                <a:solidFill>
                  <a:schemeClr val="tx1"/>
                </a:solidFill>
                <a:effectLst/>
                <a:latin typeface="+mn-lt"/>
                <a:ea typeface="+mn-ea"/>
                <a:cs typeface="+mn-cs"/>
              </a:rPr>
              <a:t>Lepas </a:t>
            </a:r>
            <a:r>
              <a:rPr lang="en-US" sz="1200" i="1" kern="1200" dirty="0" err="1">
                <a:solidFill>
                  <a:schemeClr val="tx1"/>
                </a:solidFill>
                <a:effectLst/>
                <a:latin typeface="+mn-lt"/>
                <a:ea typeface="+mn-ea"/>
                <a:cs typeface="+mn-cs"/>
              </a:rPr>
              <a:t>anatifera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a pelagic barnacle hanging from a floating timber. (U) Class </a:t>
            </a:r>
            <a:r>
              <a:rPr lang="en-US" sz="1200" kern="1200" dirty="0" err="1">
                <a:solidFill>
                  <a:schemeClr val="tx1"/>
                </a:solidFill>
                <a:effectLst/>
                <a:latin typeface="+mn-lt"/>
                <a:ea typeface="+mn-ea"/>
                <a:cs typeface="+mn-cs"/>
              </a:rPr>
              <a:t>Copepoda</a:t>
            </a:r>
            <a:r>
              <a:rPr lang="en-US" sz="1200" kern="1200" dirty="0">
                <a:solidFill>
                  <a:schemeClr val="tx1"/>
                </a:solidFill>
                <a:effectLst/>
                <a:latin typeface="+mn-lt"/>
                <a:ea typeface="+mn-ea"/>
                <a:cs typeface="+mn-cs"/>
              </a:rPr>
              <a:t>; the calanoid copepod </a:t>
            </a:r>
            <a:r>
              <a:rPr lang="en-US" sz="1200" i="1" kern="1200" dirty="0" err="1">
                <a:solidFill>
                  <a:schemeClr val="tx1"/>
                </a:solidFill>
                <a:effectLst/>
                <a:latin typeface="+mn-lt"/>
                <a:ea typeface="+mn-ea"/>
                <a:cs typeface="+mn-cs"/>
              </a:rPr>
              <a:t>Gaussia</a:t>
            </a:r>
            <a:r>
              <a:rPr lang="en-US" sz="1200" kern="1200" dirty="0">
                <a:solidFill>
                  <a:schemeClr val="tx1"/>
                </a:solidFill>
                <a:effectLst/>
                <a:latin typeface="+mn-lt"/>
                <a:ea typeface="+mn-ea"/>
                <a:cs typeface="+mn-cs"/>
              </a:rPr>
              <a:t>, a common planktonic genus. (V) Class </a:t>
            </a:r>
            <a:r>
              <a:rPr lang="en-US" sz="1200" kern="1200" dirty="0" err="1">
                <a:solidFill>
                  <a:schemeClr val="tx1"/>
                </a:solidFill>
                <a:effectLst/>
                <a:latin typeface="+mn-lt"/>
                <a:ea typeface="+mn-ea"/>
                <a:cs typeface="+mn-cs"/>
              </a:rPr>
              <a:t>Tantulocarida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Deoterthron</a:t>
            </a:r>
            <a:r>
              <a:rPr lang="en-US" sz="1200" kern="1200" dirty="0">
                <a:solidFill>
                  <a:schemeClr val="tx1"/>
                </a:solidFill>
                <a:effectLst/>
                <a:latin typeface="+mn-lt"/>
                <a:ea typeface="+mn-ea"/>
                <a:cs typeface="+mn-cs"/>
              </a:rPr>
              <a:t>, parasitic on other crustaceans.</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13</a:t>
            </a:fld>
            <a:endParaRPr lang="en-US"/>
          </a:p>
        </p:txBody>
      </p:sp>
    </p:spTree>
    <p:extLst>
      <p:ext uri="{BB962C8B-B14F-4D97-AF65-F5344CB8AC3E}">
        <p14:creationId xmlns:p14="http://schemas.microsoft.com/office/powerpoint/2010/main" val="131774033"/>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21.16  And still more peracarids: amphipods and </a:t>
            </a:r>
            <a:r>
              <a:rPr lang="en-US" sz="1200" b="1" kern="1200" dirty="0" err="1">
                <a:solidFill>
                  <a:schemeClr val="tx1"/>
                </a:solidFill>
                <a:effectLst/>
                <a:latin typeface="+mn-lt"/>
                <a:ea typeface="+mn-ea"/>
                <a:cs typeface="+mn-cs"/>
              </a:rPr>
              <a:t>ingolfiellidans</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General anatomy of an amphipod. (B) General anatomy of a </a:t>
            </a:r>
            <a:r>
              <a:rPr lang="en-US" sz="1200" kern="1200" dirty="0" err="1">
                <a:solidFill>
                  <a:schemeClr val="tx1"/>
                </a:solidFill>
                <a:effectLst/>
                <a:latin typeface="+mn-lt"/>
                <a:ea typeface="+mn-ea"/>
                <a:cs typeface="+mn-cs"/>
              </a:rPr>
              <a:t>hyperiidean</a:t>
            </a:r>
            <a:r>
              <a:rPr lang="en-US" sz="1200" kern="1200" dirty="0">
                <a:solidFill>
                  <a:schemeClr val="tx1"/>
                </a:solidFill>
                <a:effectLst/>
                <a:latin typeface="+mn-lt"/>
                <a:ea typeface="+mn-ea"/>
                <a:cs typeface="+mn-cs"/>
              </a:rPr>
              <a:t> amphipod. (C) General anatomy of a cyamid amphipod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monodontis</a:t>
            </a:r>
            <a:r>
              <a:rPr lang="en-US" sz="1200" kern="1200" dirty="0">
                <a:solidFill>
                  <a:schemeClr val="tx1"/>
                </a:solidFill>
                <a:effectLst/>
                <a:latin typeface="+mn-lt"/>
                <a:ea typeface="+mn-ea"/>
                <a:cs typeface="+mn-cs"/>
              </a:rPr>
              <a:t>). (D) A </a:t>
            </a:r>
            <a:r>
              <a:rPr lang="en-US" sz="1200" kern="1200" dirty="0" err="1">
                <a:solidFill>
                  <a:schemeClr val="tx1"/>
                </a:solidFill>
                <a:effectLst/>
                <a:latin typeface="+mn-lt"/>
                <a:ea typeface="+mn-ea"/>
                <a:cs typeface="+mn-cs"/>
              </a:rPr>
              <a:t>senticaudatan</a:t>
            </a:r>
            <a:r>
              <a:rPr lang="en-US" sz="1200" kern="1200" dirty="0">
                <a:solidFill>
                  <a:schemeClr val="tx1"/>
                </a:solidFill>
                <a:effectLst/>
                <a:latin typeface="+mn-lt"/>
                <a:ea typeface="+mn-ea"/>
                <a:cs typeface="+mn-cs"/>
              </a:rPr>
              <a:t> amphipod, </a:t>
            </a:r>
            <a:r>
              <a:rPr lang="en-US" sz="1200" i="1" kern="1200" dirty="0">
                <a:solidFill>
                  <a:schemeClr val="tx1"/>
                </a:solidFill>
                <a:effectLst/>
                <a:latin typeface="+mn-lt"/>
                <a:ea typeface="+mn-ea"/>
                <a:cs typeface="+mn-cs"/>
              </a:rPr>
              <a:t>Melita</a:t>
            </a:r>
            <a:r>
              <a:rPr lang="en-US" sz="1200" kern="1200" dirty="0">
                <a:solidFill>
                  <a:schemeClr val="tx1"/>
                </a:solidFill>
                <a:effectLst/>
                <a:latin typeface="+mn-lt"/>
                <a:ea typeface="+mn-ea"/>
                <a:cs typeface="+mn-cs"/>
              </a:rPr>
              <a:t>. (E) A caprellid amphipod. (F) A cyamid amphipod,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erraticus</a:t>
            </a:r>
            <a:r>
              <a:rPr lang="en-US" sz="1200" kern="1200" dirty="0">
                <a:solidFill>
                  <a:schemeClr val="tx1"/>
                </a:solidFill>
                <a:effectLst/>
                <a:latin typeface="+mn-lt"/>
                <a:ea typeface="+mn-ea"/>
                <a:cs typeface="+mn-cs"/>
              </a:rPr>
              <a:t>, parasitic on right whales. (G,H) Two </a:t>
            </a:r>
            <a:r>
              <a:rPr lang="en-US" sz="1200" kern="1200" dirty="0" err="1">
                <a:solidFill>
                  <a:schemeClr val="tx1"/>
                </a:solidFill>
                <a:effectLst/>
                <a:latin typeface="+mn-lt"/>
                <a:ea typeface="+mn-ea"/>
                <a:cs typeface="+mn-cs"/>
              </a:rPr>
              <a:t>senticaudatan</a:t>
            </a:r>
            <a:r>
              <a:rPr lang="en-US" sz="1200" kern="1200" dirty="0">
                <a:solidFill>
                  <a:schemeClr val="tx1"/>
                </a:solidFill>
                <a:effectLst/>
                <a:latin typeface="+mn-lt"/>
                <a:ea typeface="+mn-ea"/>
                <a:cs typeface="+mn-cs"/>
              </a:rPr>
              <a:t> amphipods: (G) </a:t>
            </a:r>
            <a:r>
              <a:rPr lang="en-US" sz="1200" i="1" kern="1200" dirty="0" err="1">
                <a:solidFill>
                  <a:schemeClr val="tx1"/>
                </a:solidFill>
                <a:effectLst/>
                <a:latin typeface="+mn-lt"/>
                <a:ea typeface="+mn-ea"/>
                <a:cs typeface="+mn-cs"/>
              </a:rPr>
              <a:t>Hyale</a:t>
            </a:r>
            <a:r>
              <a:rPr lang="en-US" sz="1200" kern="1200" dirty="0">
                <a:solidFill>
                  <a:schemeClr val="tx1"/>
                </a:solidFill>
                <a:effectLst/>
                <a:latin typeface="+mn-lt"/>
                <a:ea typeface="+mn-ea"/>
                <a:cs typeface="+mn-cs"/>
              </a:rPr>
              <a:t>, a beach hopper, and (H) </a:t>
            </a:r>
            <a:r>
              <a:rPr lang="en-US" sz="1200" i="1" kern="1200" dirty="0" err="1">
                <a:solidFill>
                  <a:schemeClr val="tx1"/>
                </a:solidFill>
                <a:effectLst/>
                <a:latin typeface="+mn-lt"/>
                <a:ea typeface="+mn-ea"/>
                <a:cs typeface="+mn-cs"/>
              </a:rPr>
              <a:t>Heterophlias</a:t>
            </a:r>
            <a:r>
              <a:rPr lang="en-US" sz="1200" kern="1200" dirty="0">
                <a:solidFill>
                  <a:schemeClr val="tx1"/>
                </a:solidFill>
                <a:effectLst/>
                <a:latin typeface="+mn-lt"/>
                <a:ea typeface="+mn-ea"/>
                <a:cs typeface="+mn-cs"/>
              </a:rPr>
              <a:t>, an unusual, dorsoventrally flattened species. (I–K) Three </a:t>
            </a:r>
            <a:r>
              <a:rPr lang="en-US" sz="1200" kern="1200" dirty="0" err="1">
                <a:solidFill>
                  <a:schemeClr val="tx1"/>
                </a:solidFill>
                <a:effectLst/>
                <a:latin typeface="+mn-lt"/>
                <a:ea typeface="+mn-ea"/>
                <a:cs typeface="+mn-cs"/>
              </a:rPr>
              <a:t>hyperiidean</a:t>
            </a:r>
            <a:r>
              <a:rPr lang="en-US" sz="1200" kern="1200" dirty="0">
                <a:solidFill>
                  <a:schemeClr val="tx1"/>
                </a:solidFill>
                <a:effectLst/>
                <a:latin typeface="+mn-lt"/>
                <a:ea typeface="+mn-ea"/>
                <a:cs typeface="+mn-cs"/>
              </a:rPr>
              <a:t> amphipods: (I) </a:t>
            </a:r>
            <a:r>
              <a:rPr lang="en-US" sz="1200" i="1" kern="1200" dirty="0" err="1">
                <a:solidFill>
                  <a:schemeClr val="tx1"/>
                </a:solidFill>
                <a:effectLst/>
                <a:latin typeface="+mn-lt"/>
                <a:ea typeface="+mn-ea"/>
                <a:cs typeface="+mn-cs"/>
              </a:rPr>
              <a:t>Primno</a:t>
            </a:r>
            <a:r>
              <a:rPr lang="en-US" sz="1200" kern="1200" dirty="0">
                <a:solidFill>
                  <a:schemeClr val="tx1"/>
                </a:solidFill>
                <a:effectLst/>
                <a:latin typeface="+mn-lt"/>
                <a:ea typeface="+mn-ea"/>
                <a:cs typeface="+mn-cs"/>
              </a:rPr>
              <a:t>, (J) </a:t>
            </a:r>
            <a:r>
              <a:rPr lang="en-US" sz="1200" i="1" kern="1200" dirty="0" err="1">
                <a:solidFill>
                  <a:schemeClr val="tx1"/>
                </a:solidFill>
                <a:effectLst/>
                <a:latin typeface="+mn-lt"/>
                <a:ea typeface="+mn-ea"/>
                <a:cs typeface="+mn-cs"/>
              </a:rPr>
              <a:t>Leptocottis</a:t>
            </a:r>
            <a:r>
              <a:rPr lang="en-US" sz="1200" kern="1200" dirty="0">
                <a:solidFill>
                  <a:schemeClr val="tx1"/>
                </a:solidFill>
                <a:effectLst/>
                <a:latin typeface="+mn-lt"/>
                <a:ea typeface="+mn-ea"/>
                <a:cs typeface="+mn-cs"/>
              </a:rPr>
              <a:t>, and (K) a hyperiid on its host medusa. (L) A free-living caprellid, </a:t>
            </a:r>
            <a:r>
              <a:rPr lang="en-US" sz="1200" i="1" kern="1200" dirty="0" err="1">
                <a:solidFill>
                  <a:schemeClr val="tx1"/>
                </a:solidFill>
                <a:effectLst/>
                <a:latin typeface="+mn-lt"/>
                <a:ea typeface="+mn-ea"/>
                <a:cs typeface="+mn-cs"/>
              </a:rPr>
              <a:t>Caprella</a:t>
            </a:r>
            <a:r>
              <a:rPr lang="en-US" sz="1200" kern="1200" dirty="0">
                <a:solidFill>
                  <a:schemeClr val="tx1"/>
                </a:solidFill>
                <a:effectLst/>
                <a:latin typeface="+mn-lt"/>
                <a:ea typeface="+mn-ea"/>
                <a:cs typeface="+mn-cs"/>
              </a:rPr>
              <a:t>. (M) The </a:t>
            </a:r>
            <a:r>
              <a:rPr lang="en-US" sz="1200" kern="1200" dirty="0" err="1">
                <a:solidFill>
                  <a:schemeClr val="tx1"/>
                </a:solidFill>
                <a:effectLst/>
                <a:latin typeface="+mn-lt"/>
                <a:ea typeface="+mn-ea"/>
                <a:cs typeface="+mn-cs"/>
              </a:rPr>
              <a:t>ingolfiellidan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Ingolfiella</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130</a:t>
            </a:fld>
            <a:endParaRPr lang="en-US"/>
          </a:p>
        </p:txBody>
      </p:sp>
    </p:spTree>
    <p:extLst>
      <p:ext uri="{BB962C8B-B14F-4D97-AF65-F5344CB8AC3E}">
        <p14:creationId xmlns:p14="http://schemas.microsoft.com/office/powerpoint/2010/main" val="3040856380"/>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21.16  And still more peracarids: amphipods and </a:t>
            </a:r>
            <a:r>
              <a:rPr lang="en-US" sz="1200" b="1" kern="1200" dirty="0" err="1">
                <a:solidFill>
                  <a:schemeClr val="tx1"/>
                </a:solidFill>
                <a:effectLst/>
                <a:latin typeface="+mn-lt"/>
                <a:ea typeface="+mn-ea"/>
                <a:cs typeface="+mn-cs"/>
              </a:rPr>
              <a:t>ingolfiellidans</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General anatomy of an amphipod. (B) General anatomy of a </a:t>
            </a:r>
            <a:r>
              <a:rPr lang="en-US" sz="1200" kern="1200" dirty="0" err="1">
                <a:solidFill>
                  <a:schemeClr val="tx1"/>
                </a:solidFill>
                <a:effectLst/>
                <a:latin typeface="+mn-lt"/>
                <a:ea typeface="+mn-ea"/>
                <a:cs typeface="+mn-cs"/>
              </a:rPr>
              <a:t>hyperiidean</a:t>
            </a:r>
            <a:r>
              <a:rPr lang="en-US" sz="1200" kern="1200" dirty="0">
                <a:solidFill>
                  <a:schemeClr val="tx1"/>
                </a:solidFill>
                <a:effectLst/>
                <a:latin typeface="+mn-lt"/>
                <a:ea typeface="+mn-ea"/>
                <a:cs typeface="+mn-cs"/>
              </a:rPr>
              <a:t> amphipod. (C) General anatomy of a cyamid amphipod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monodontis</a:t>
            </a:r>
            <a:r>
              <a:rPr lang="en-US" sz="1200" kern="1200" dirty="0">
                <a:solidFill>
                  <a:schemeClr val="tx1"/>
                </a:solidFill>
                <a:effectLst/>
                <a:latin typeface="+mn-lt"/>
                <a:ea typeface="+mn-ea"/>
                <a:cs typeface="+mn-cs"/>
              </a:rPr>
              <a:t>). (D) A </a:t>
            </a:r>
            <a:r>
              <a:rPr lang="en-US" sz="1200" kern="1200" dirty="0" err="1">
                <a:solidFill>
                  <a:schemeClr val="tx1"/>
                </a:solidFill>
                <a:effectLst/>
                <a:latin typeface="+mn-lt"/>
                <a:ea typeface="+mn-ea"/>
                <a:cs typeface="+mn-cs"/>
              </a:rPr>
              <a:t>senticaudatan</a:t>
            </a:r>
            <a:r>
              <a:rPr lang="en-US" sz="1200" kern="1200" dirty="0">
                <a:solidFill>
                  <a:schemeClr val="tx1"/>
                </a:solidFill>
                <a:effectLst/>
                <a:latin typeface="+mn-lt"/>
                <a:ea typeface="+mn-ea"/>
                <a:cs typeface="+mn-cs"/>
              </a:rPr>
              <a:t> amphipod, </a:t>
            </a:r>
            <a:r>
              <a:rPr lang="en-US" sz="1200" i="1" kern="1200" dirty="0">
                <a:solidFill>
                  <a:schemeClr val="tx1"/>
                </a:solidFill>
                <a:effectLst/>
                <a:latin typeface="+mn-lt"/>
                <a:ea typeface="+mn-ea"/>
                <a:cs typeface="+mn-cs"/>
              </a:rPr>
              <a:t>Melita</a:t>
            </a:r>
            <a:r>
              <a:rPr lang="en-US" sz="1200" kern="1200" dirty="0">
                <a:solidFill>
                  <a:schemeClr val="tx1"/>
                </a:solidFill>
                <a:effectLst/>
                <a:latin typeface="+mn-lt"/>
                <a:ea typeface="+mn-ea"/>
                <a:cs typeface="+mn-cs"/>
              </a:rPr>
              <a:t>. (E) A caprellid amphipod. (F) A cyamid amphipod,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erraticus</a:t>
            </a:r>
            <a:r>
              <a:rPr lang="en-US" sz="1200" kern="1200" dirty="0">
                <a:solidFill>
                  <a:schemeClr val="tx1"/>
                </a:solidFill>
                <a:effectLst/>
                <a:latin typeface="+mn-lt"/>
                <a:ea typeface="+mn-ea"/>
                <a:cs typeface="+mn-cs"/>
              </a:rPr>
              <a:t>, parasitic on right whales. (G,H) Two </a:t>
            </a:r>
            <a:r>
              <a:rPr lang="en-US" sz="1200" kern="1200" dirty="0" err="1">
                <a:solidFill>
                  <a:schemeClr val="tx1"/>
                </a:solidFill>
                <a:effectLst/>
                <a:latin typeface="+mn-lt"/>
                <a:ea typeface="+mn-ea"/>
                <a:cs typeface="+mn-cs"/>
              </a:rPr>
              <a:t>senticaudatan</a:t>
            </a:r>
            <a:r>
              <a:rPr lang="en-US" sz="1200" kern="1200" dirty="0">
                <a:solidFill>
                  <a:schemeClr val="tx1"/>
                </a:solidFill>
                <a:effectLst/>
                <a:latin typeface="+mn-lt"/>
                <a:ea typeface="+mn-ea"/>
                <a:cs typeface="+mn-cs"/>
              </a:rPr>
              <a:t> amphipods: (G) </a:t>
            </a:r>
            <a:r>
              <a:rPr lang="en-US" sz="1200" i="1" kern="1200" dirty="0" err="1">
                <a:solidFill>
                  <a:schemeClr val="tx1"/>
                </a:solidFill>
                <a:effectLst/>
                <a:latin typeface="+mn-lt"/>
                <a:ea typeface="+mn-ea"/>
                <a:cs typeface="+mn-cs"/>
              </a:rPr>
              <a:t>Hyale</a:t>
            </a:r>
            <a:r>
              <a:rPr lang="en-US" sz="1200" kern="1200" dirty="0">
                <a:solidFill>
                  <a:schemeClr val="tx1"/>
                </a:solidFill>
                <a:effectLst/>
                <a:latin typeface="+mn-lt"/>
                <a:ea typeface="+mn-ea"/>
                <a:cs typeface="+mn-cs"/>
              </a:rPr>
              <a:t>, a beach hopper, and (H) </a:t>
            </a:r>
            <a:r>
              <a:rPr lang="en-US" sz="1200" i="1" kern="1200" dirty="0" err="1">
                <a:solidFill>
                  <a:schemeClr val="tx1"/>
                </a:solidFill>
                <a:effectLst/>
                <a:latin typeface="+mn-lt"/>
                <a:ea typeface="+mn-ea"/>
                <a:cs typeface="+mn-cs"/>
              </a:rPr>
              <a:t>Heterophlias</a:t>
            </a:r>
            <a:r>
              <a:rPr lang="en-US" sz="1200" kern="1200" dirty="0">
                <a:solidFill>
                  <a:schemeClr val="tx1"/>
                </a:solidFill>
                <a:effectLst/>
                <a:latin typeface="+mn-lt"/>
                <a:ea typeface="+mn-ea"/>
                <a:cs typeface="+mn-cs"/>
              </a:rPr>
              <a:t>, an unusual, dorsoventrally flattened species. (I–K) Three </a:t>
            </a:r>
            <a:r>
              <a:rPr lang="en-US" sz="1200" kern="1200" dirty="0" err="1">
                <a:solidFill>
                  <a:schemeClr val="tx1"/>
                </a:solidFill>
                <a:effectLst/>
                <a:latin typeface="+mn-lt"/>
                <a:ea typeface="+mn-ea"/>
                <a:cs typeface="+mn-cs"/>
              </a:rPr>
              <a:t>hyperiidean</a:t>
            </a:r>
            <a:r>
              <a:rPr lang="en-US" sz="1200" kern="1200" dirty="0">
                <a:solidFill>
                  <a:schemeClr val="tx1"/>
                </a:solidFill>
                <a:effectLst/>
                <a:latin typeface="+mn-lt"/>
                <a:ea typeface="+mn-ea"/>
                <a:cs typeface="+mn-cs"/>
              </a:rPr>
              <a:t> amphipods: (I) </a:t>
            </a:r>
            <a:r>
              <a:rPr lang="en-US" sz="1200" i="1" kern="1200" dirty="0" err="1">
                <a:solidFill>
                  <a:schemeClr val="tx1"/>
                </a:solidFill>
                <a:effectLst/>
                <a:latin typeface="+mn-lt"/>
                <a:ea typeface="+mn-ea"/>
                <a:cs typeface="+mn-cs"/>
              </a:rPr>
              <a:t>Primno</a:t>
            </a:r>
            <a:r>
              <a:rPr lang="en-US" sz="1200" kern="1200" dirty="0">
                <a:solidFill>
                  <a:schemeClr val="tx1"/>
                </a:solidFill>
                <a:effectLst/>
                <a:latin typeface="+mn-lt"/>
                <a:ea typeface="+mn-ea"/>
                <a:cs typeface="+mn-cs"/>
              </a:rPr>
              <a:t>, (J) </a:t>
            </a:r>
            <a:r>
              <a:rPr lang="en-US" sz="1200" i="1" kern="1200" dirty="0" err="1">
                <a:solidFill>
                  <a:schemeClr val="tx1"/>
                </a:solidFill>
                <a:effectLst/>
                <a:latin typeface="+mn-lt"/>
                <a:ea typeface="+mn-ea"/>
                <a:cs typeface="+mn-cs"/>
              </a:rPr>
              <a:t>Leptocottis</a:t>
            </a:r>
            <a:r>
              <a:rPr lang="en-US" sz="1200" kern="1200" dirty="0">
                <a:solidFill>
                  <a:schemeClr val="tx1"/>
                </a:solidFill>
                <a:effectLst/>
                <a:latin typeface="+mn-lt"/>
                <a:ea typeface="+mn-ea"/>
                <a:cs typeface="+mn-cs"/>
              </a:rPr>
              <a:t>, and (K) a hyperiid on its host medusa. (L) A free-living caprellid, </a:t>
            </a:r>
            <a:r>
              <a:rPr lang="en-US" sz="1200" i="1" kern="1200" dirty="0" err="1">
                <a:solidFill>
                  <a:schemeClr val="tx1"/>
                </a:solidFill>
                <a:effectLst/>
                <a:latin typeface="+mn-lt"/>
                <a:ea typeface="+mn-ea"/>
                <a:cs typeface="+mn-cs"/>
              </a:rPr>
              <a:t>Caprella</a:t>
            </a:r>
            <a:r>
              <a:rPr lang="en-US" sz="1200" kern="1200" dirty="0">
                <a:solidFill>
                  <a:schemeClr val="tx1"/>
                </a:solidFill>
                <a:effectLst/>
                <a:latin typeface="+mn-lt"/>
                <a:ea typeface="+mn-ea"/>
                <a:cs typeface="+mn-cs"/>
              </a:rPr>
              <a:t>. (M) The </a:t>
            </a:r>
            <a:r>
              <a:rPr lang="en-US" sz="1200" kern="1200" dirty="0" err="1">
                <a:solidFill>
                  <a:schemeClr val="tx1"/>
                </a:solidFill>
                <a:effectLst/>
                <a:latin typeface="+mn-lt"/>
                <a:ea typeface="+mn-ea"/>
                <a:cs typeface="+mn-cs"/>
              </a:rPr>
              <a:t>ingolfiellidan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Ingolfiella</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131</a:t>
            </a:fld>
            <a:endParaRPr lang="en-US"/>
          </a:p>
        </p:txBody>
      </p:sp>
    </p:spTree>
    <p:extLst>
      <p:ext uri="{BB962C8B-B14F-4D97-AF65-F5344CB8AC3E}">
        <p14:creationId xmlns:p14="http://schemas.microsoft.com/office/powerpoint/2010/main" val="2684409806"/>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21.16  And still more peracarids: amphipods and </a:t>
            </a:r>
            <a:r>
              <a:rPr lang="en-US" sz="1200" b="1" kern="1200" dirty="0" err="1">
                <a:solidFill>
                  <a:schemeClr val="tx1"/>
                </a:solidFill>
                <a:effectLst/>
                <a:latin typeface="+mn-lt"/>
                <a:ea typeface="+mn-ea"/>
                <a:cs typeface="+mn-cs"/>
              </a:rPr>
              <a:t>ingolfiellidans</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General anatomy of an amphipod. (B) General anatomy of a </a:t>
            </a:r>
            <a:r>
              <a:rPr lang="en-US" sz="1200" kern="1200" dirty="0" err="1">
                <a:solidFill>
                  <a:schemeClr val="tx1"/>
                </a:solidFill>
                <a:effectLst/>
                <a:latin typeface="+mn-lt"/>
                <a:ea typeface="+mn-ea"/>
                <a:cs typeface="+mn-cs"/>
              </a:rPr>
              <a:t>hyperiidean</a:t>
            </a:r>
            <a:r>
              <a:rPr lang="en-US" sz="1200" kern="1200" dirty="0">
                <a:solidFill>
                  <a:schemeClr val="tx1"/>
                </a:solidFill>
                <a:effectLst/>
                <a:latin typeface="+mn-lt"/>
                <a:ea typeface="+mn-ea"/>
                <a:cs typeface="+mn-cs"/>
              </a:rPr>
              <a:t> amphipod. (C) General anatomy of a cyamid amphipod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monodontis</a:t>
            </a:r>
            <a:r>
              <a:rPr lang="en-US" sz="1200" kern="1200" dirty="0">
                <a:solidFill>
                  <a:schemeClr val="tx1"/>
                </a:solidFill>
                <a:effectLst/>
                <a:latin typeface="+mn-lt"/>
                <a:ea typeface="+mn-ea"/>
                <a:cs typeface="+mn-cs"/>
              </a:rPr>
              <a:t>). (D) A </a:t>
            </a:r>
            <a:r>
              <a:rPr lang="en-US" sz="1200" kern="1200" dirty="0" err="1">
                <a:solidFill>
                  <a:schemeClr val="tx1"/>
                </a:solidFill>
                <a:effectLst/>
                <a:latin typeface="+mn-lt"/>
                <a:ea typeface="+mn-ea"/>
                <a:cs typeface="+mn-cs"/>
              </a:rPr>
              <a:t>senticaudatan</a:t>
            </a:r>
            <a:r>
              <a:rPr lang="en-US" sz="1200" kern="1200" dirty="0">
                <a:solidFill>
                  <a:schemeClr val="tx1"/>
                </a:solidFill>
                <a:effectLst/>
                <a:latin typeface="+mn-lt"/>
                <a:ea typeface="+mn-ea"/>
                <a:cs typeface="+mn-cs"/>
              </a:rPr>
              <a:t> amphipod, </a:t>
            </a:r>
            <a:r>
              <a:rPr lang="en-US" sz="1200" i="1" kern="1200" dirty="0">
                <a:solidFill>
                  <a:schemeClr val="tx1"/>
                </a:solidFill>
                <a:effectLst/>
                <a:latin typeface="+mn-lt"/>
                <a:ea typeface="+mn-ea"/>
                <a:cs typeface="+mn-cs"/>
              </a:rPr>
              <a:t>Melita</a:t>
            </a:r>
            <a:r>
              <a:rPr lang="en-US" sz="1200" kern="1200" dirty="0">
                <a:solidFill>
                  <a:schemeClr val="tx1"/>
                </a:solidFill>
                <a:effectLst/>
                <a:latin typeface="+mn-lt"/>
                <a:ea typeface="+mn-ea"/>
                <a:cs typeface="+mn-cs"/>
              </a:rPr>
              <a:t>. (E) A caprellid amphipod. (F) A cyamid amphipod,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erraticus</a:t>
            </a:r>
            <a:r>
              <a:rPr lang="en-US" sz="1200" kern="1200" dirty="0">
                <a:solidFill>
                  <a:schemeClr val="tx1"/>
                </a:solidFill>
                <a:effectLst/>
                <a:latin typeface="+mn-lt"/>
                <a:ea typeface="+mn-ea"/>
                <a:cs typeface="+mn-cs"/>
              </a:rPr>
              <a:t>, parasitic on right whales. (G,H) Two </a:t>
            </a:r>
            <a:r>
              <a:rPr lang="en-US" sz="1200" kern="1200" dirty="0" err="1">
                <a:solidFill>
                  <a:schemeClr val="tx1"/>
                </a:solidFill>
                <a:effectLst/>
                <a:latin typeface="+mn-lt"/>
                <a:ea typeface="+mn-ea"/>
                <a:cs typeface="+mn-cs"/>
              </a:rPr>
              <a:t>senticaudatan</a:t>
            </a:r>
            <a:r>
              <a:rPr lang="en-US" sz="1200" kern="1200" dirty="0">
                <a:solidFill>
                  <a:schemeClr val="tx1"/>
                </a:solidFill>
                <a:effectLst/>
                <a:latin typeface="+mn-lt"/>
                <a:ea typeface="+mn-ea"/>
                <a:cs typeface="+mn-cs"/>
              </a:rPr>
              <a:t> amphipods: (G) </a:t>
            </a:r>
            <a:r>
              <a:rPr lang="en-US" sz="1200" i="1" kern="1200" dirty="0" err="1">
                <a:solidFill>
                  <a:schemeClr val="tx1"/>
                </a:solidFill>
                <a:effectLst/>
                <a:latin typeface="+mn-lt"/>
                <a:ea typeface="+mn-ea"/>
                <a:cs typeface="+mn-cs"/>
              </a:rPr>
              <a:t>Hyale</a:t>
            </a:r>
            <a:r>
              <a:rPr lang="en-US" sz="1200" kern="1200" dirty="0">
                <a:solidFill>
                  <a:schemeClr val="tx1"/>
                </a:solidFill>
                <a:effectLst/>
                <a:latin typeface="+mn-lt"/>
                <a:ea typeface="+mn-ea"/>
                <a:cs typeface="+mn-cs"/>
              </a:rPr>
              <a:t>, a beach hopper, and (H) </a:t>
            </a:r>
            <a:r>
              <a:rPr lang="en-US" sz="1200" i="1" kern="1200" dirty="0" err="1">
                <a:solidFill>
                  <a:schemeClr val="tx1"/>
                </a:solidFill>
                <a:effectLst/>
                <a:latin typeface="+mn-lt"/>
                <a:ea typeface="+mn-ea"/>
                <a:cs typeface="+mn-cs"/>
              </a:rPr>
              <a:t>Heterophlias</a:t>
            </a:r>
            <a:r>
              <a:rPr lang="en-US" sz="1200" kern="1200" dirty="0">
                <a:solidFill>
                  <a:schemeClr val="tx1"/>
                </a:solidFill>
                <a:effectLst/>
                <a:latin typeface="+mn-lt"/>
                <a:ea typeface="+mn-ea"/>
                <a:cs typeface="+mn-cs"/>
              </a:rPr>
              <a:t>, an unusual, dorsoventrally flattened species. (I–K) Three </a:t>
            </a:r>
            <a:r>
              <a:rPr lang="en-US" sz="1200" kern="1200" dirty="0" err="1">
                <a:solidFill>
                  <a:schemeClr val="tx1"/>
                </a:solidFill>
                <a:effectLst/>
                <a:latin typeface="+mn-lt"/>
                <a:ea typeface="+mn-ea"/>
                <a:cs typeface="+mn-cs"/>
              </a:rPr>
              <a:t>hyperiidean</a:t>
            </a:r>
            <a:r>
              <a:rPr lang="en-US" sz="1200" kern="1200" dirty="0">
                <a:solidFill>
                  <a:schemeClr val="tx1"/>
                </a:solidFill>
                <a:effectLst/>
                <a:latin typeface="+mn-lt"/>
                <a:ea typeface="+mn-ea"/>
                <a:cs typeface="+mn-cs"/>
              </a:rPr>
              <a:t> amphipods: (I) </a:t>
            </a:r>
            <a:r>
              <a:rPr lang="en-US" sz="1200" i="1" kern="1200" dirty="0" err="1">
                <a:solidFill>
                  <a:schemeClr val="tx1"/>
                </a:solidFill>
                <a:effectLst/>
                <a:latin typeface="+mn-lt"/>
                <a:ea typeface="+mn-ea"/>
                <a:cs typeface="+mn-cs"/>
              </a:rPr>
              <a:t>Primno</a:t>
            </a:r>
            <a:r>
              <a:rPr lang="en-US" sz="1200" kern="1200" dirty="0">
                <a:solidFill>
                  <a:schemeClr val="tx1"/>
                </a:solidFill>
                <a:effectLst/>
                <a:latin typeface="+mn-lt"/>
                <a:ea typeface="+mn-ea"/>
                <a:cs typeface="+mn-cs"/>
              </a:rPr>
              <a:t>, (J) </a:t>
            </a:r>
            <a:r>
              <a:rPr lang="en-US" sz="1200" i="1" kern="1200" dirty="0" err="1">
                <a:solidFill>
                  <a:schemeClr val="tx1"/>
                </a:solidFill>
                <a:effectLst/>
                <a:latin typeface="+mn-lt"/>
                <a:ea typeface="+mn-ea"/>
                <a:cs typeface="+mn-cs"/>
              </a:rPr>
              <a:t>Leptocottis</a:t>
            </a:r>
            <a:r>
              <a:rPr lang="en-US" sz="1200" kern="1200" dirty="0">
                <a:solidFill>
                  <a:schemeClr val="tx1"/>
                </a:solidFill>
                <a:effectLst/>
                <a:latin typeface="+mn-lt"/>
                <a:ea typeface="+mn-ea"/>
                <a:cs typeface="+mn-cs"/>
              </a:rPr>
              <a:t>, and (K) a hyperiid on its host medusa. (L) A free-living caprellid, </a:t>
            </a:r>
            <a:r>
              <a:rPr lang="en-US" sz="1200" i="1" kern="1200" dirty="0" err="1">
                <a:solidFill>
                  <a:schemeClr val="tx1"/>
                </a:solidFill>
                <a:effectLst/>
                <a:latin typeface="+mn-lt"/>
                <a:ea typeface="+mn-ea"/>
                <a:cs typeface="+mn-cs"/>
              </a:rPr>
              <a:t>Caprella</a:t>
            </a:r>
            <a:r>
              <a:rPr lang="en-US" sz="1200" kern="1200" dirty="0">
                <a:solidFill>
                  <a:schemeClr val="tx1"/>
                </a:solidFill>
                <a:effectLst/>
                <a:latin typeface="+mn-lt"/>
                <a:ea typeface="+mn-ea"/>
                <a:cs typeface="+mn-cs"/>
              </a:rPr>
              <a:t>. (M) The </a:t>
            </a:r>
            <a:r>
              <a:rPr lang="en-US" sz="1200" kern="1200" dirty="0" err="1">
                <a:solidFill>
                  <a:schemeClr val="tx1"/>
                </a:solidFill>
                <a:effectLst/>
                <a:latin typeface="+mn-lt"/>
                <a:ea typeface="+mn-ea"/>
                <a:cs typeface="+mn-cs"/>
              </a:rPr>
              <a:t>ingolfiellidan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Ingolfiella</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132</a:t>
            </a:fld>
            <a:endParaRPr lang="en-US"/>
          </a:p>
        </p:txBody>
      </p:sp>
    </p:spTree>
    <p:extLst>
      <p:ext uri="{BB962C8B-B14F-4D97-AF65-F5344CB8AC3E}">
        <p14:creationId xmlns:p14="http://schemas.microsoft.com/office/powerpoint/2010/main" val="2733553011"/>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21.16  And still more peracarids: amphipods and </a:t>
            </a:r>
            <a:r>
              <a:rPr lang="en-US" sz="1200" b="1" kern="1200" dirty="0" err="1">
                <a:solidFill>
                  <a:schemeClr val="tx1"/>
                </a:solidFill>
                <a:effectLst/>
                <a:latin typeface="+mn-lt"/>
                <a:ea typeface="+mn-ea"/>
                <a:cs typeface="+mn-cs"/>
              </a:rPr>
              <a:t>ingolfiellidans</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General anatomy of an amphipod. (B) General anatomy of a </a:t>
            </a:r>
            <a:r>
              <a:rPr lang="en-US" sz="1200" kern="1200" dirty="0" err="1">
                <a:solidFill>
                  <a:schemeClr val="tx1"/>
                </a:solidFill>
                <a:effectLst/>
                <a:latin typeface="+mn-lt"/>
                <a:ea typeface="+mn-ea"/>
                <a:cs typeface="+mn-cs"/>
              </a:rPr>
              <a:t>hyperiidean</a:t>
            </a:r>
            <a:r>
              <a:rPr lang="en-US" sz="1200" kern="1200" dirty="0">
                <a:solidFill>
                  <a:schemeClr val="tx1"/>
                </a:solidFill>
                <a:effectLst/>
                <a:latin typeface="+mn-lt"/>
                <a:ea typeface="+mn-ea"/>
                <a:cs typeface="+mn-cs"/>
              </a:rPr>
              <a:t> amphipod. (C) General anatomy of a cyamid amphipod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monodontis</a:t>
            </a:r>
            <a:r>
              <a:rPr lang="en-US" sz="1200" kern="1200" dirty="0">
                <a:solidFill>
                  <a:schemeClr val="tx1"/>
                </a:solidFill>
                <a:effectLst/>
                <a:latin typeface="+mn-lt"/>
                <a:ea typeface="+mn-ea"/>
                <a:cs typeface="+mn-cs"/>
              </a:rPr>
              <a:t>). (D) A </a:t>
            </a:r>
            <a:r>
              <a:rPr lang="en-US" sz="1200" kern="1200" dirty="0" err="1">
                <a:solidFill>
                  <a:schemeClr val="tx1"/>
                </a:solidFill>
                <a:effectLst/>
                <a:latin typeface="+mn-lt"/>
                <a:ea typeface="+mn-ea"/>
                <a:cs typeface="+mn-cs"/>
              </a:rPr>
              <a:t>senticaudatan</a:t>
            </a:r>
            <a:r>
              <a:rPr lang="en-US" sz="1200" kern="1200" dirty="0">
                <a:solidFill>
                  <a:schemeClr val="tx1"/>
                </a:solidFill>
                <a:effectLst/>
                <a:latin typeface="+mn-lt"/>
                <a:ea typeface="+mn-ea"/>
                <a:cs typeface="+mn-cs"/>
              </a:rPr>
              <a:t> amphipod, </a:t>
            </a:r>
            <a:r>
              <a:rPr lang="en-US" sz="1200" i="1" kern="1200" dirty="0">
                <a:solidFill>
                  <a:schemeClr val="tx1"/>
                </a:solidFill>
                <a:effectLst/>
                <a:latin typeface="+mn-lt"/>
                <a:ea typeface="+mn-ea"/>
                <a:cs typeface="+mn-cs"/>
              </a:rPr>
              <a:t>Melita</a:t>
            </a:r>
            <a:r>
              <a:rPr lang="en-US" sz="1200" kern="1200" dirty="0">
                <a:solidFill>
                  <a:schemeClr val="tx1"/>
                </a:solidFill>
                <a:effectLst/>
                <a:latin typeface="+mn-lt"/>
                <a:ea typeface="+mn-ea"/>
                <a:cs typeface="+mn-cs"/>
              </a:rPr>
              <a:t>. (E) A caprellid amphipod. (F) A cyamid amphipod,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erraticus</a:t>
            </a:r>
            <a:r>
              <a:rPr lang="en-US" sz="1200" kern="1200" dirty="0">
                <a:solidFill>
                  <a:schemeClr val="tx1"/>
                </a:solidFill>
                <a:effectLst/>
                <a:latin typeface="+mn-lt"/>
                <a:ea typeface="+mn-ea"/>
                <a:cs typeface="+mn-cs"/>
              </a:rPr>
              <a:t>, parasitic on right whales. (G,H) Two </a:t>
            </a:r>
            <a:r>
              <a:rPr lang="en-US" sz="1200" kern="1200" dirty="0" err="1">
                <a:solidFill>
                  <a:schemeClr val="tx1"/>
                </a:solidFill>
                <a:effectLst/>
                <a:latin typeface="+mn-lt"/>
                <a:ea typeface="+mn-ea"/>
                <a:cs typeface="+mn-cs"/>
              </a:rPr>
              <a:t>senticaudatan</a:t>
            </a:r>
            <a:r>
              <a:rPr lang="en-US" sz="1200" kern="1200" dirty="0">
                <a:solidFill>
                  <a:schemeClr val="tx1"/>
                </a:solidFill>
                <a:effectLst/>
                <a:latin typeface="+mn-lt"/>
                <a:ea typeface="+mn-ea"/>
                <a:cs typeface="+mn-cs"/>
              </a:rPr>
              <a:t> amphipods: (G) </a:t>
            </a:r>
            <a:r>
              <a:rPr lang="en-US" sz="1200" i="1" kern="1200" dirty="0" err="1">
                <a:solidFill>
                  <a:schemeClr val="tx1"/>
                </a:solidFill>
                <a:effectLst/>
                <a:latin typeface="+mn-lt"/>
                <a:ea typeface="+mn-ea"/>
                <a:cs typeface="+mn-cs"/>
              </a:rPr>
              <a:t>Hyale</a:t>
            </a:r>
            <a:r>
              <a:rPr lang="en-US" sz="1200" kern="1200" dirty="0">
                <a:solidFill>
                  <a:schemeClr val="tx1"/>
                </a:solidFill>
                <a:effectLst/>
                <a:latin typeface="+mn-lt"/>
                <a:ea typeface="+mn-ea"/>
                <a:cs typeface="+mn-cs"/>
              </a:rPr>
              <a:t>, a beach hopper, and (H) </a:t>
            </a:r>
            <a:r>
              <a:rPr lang="en-US" sz="1200" i="1" kern="1200" dirty="0" err="1">
                <a:solidFill>
                  <a:schemeClr val="tx1"/>
                </a:solidFill>
                <a:effectLst/>
                <a:latin typeface="+mn-lt"/>
                <a:ea typeface="+mn-ea"/>
                <a:cs typeface="+mn-cs"/>
              </a:rPr>
              <a:t>Heterophlias</a:t>
            </a:r>
            <a:r>
              <a:rPr lang="en-US" sz="1200" kern="1200" dirty="0">
                <a:solidFill>
                  <a:schemeClr val="tx1"/>
                </a:solidFill>
                <a:effectLst/>
                <a:latin typeface="+mn-lt"/>
                <a:ea typeface="+mn-ea"/>
                <a:cs typeface="+mn-cs"/>
              </a:rPr>
              <a:t>, an unusual, dorsoventrally flattened species. (I–K) Three </a:t>
            </a:r>
            <a:r>
              <a:rPr lang="en-US" sz="1200" kern="1200" dirty="0" err="1">
                <a:solidFill>
                  <a:schemeClr val="tx1"/>
                </a:solidFill>
                <a:effectLst/>
                <a:latin typeface="+mn-lt"/>
                <a:ea typeface="+mn-ea"/>
                <a:cs typeface="+mn-cs"/>
              </a:rPr>
              <a:t>hyperiidean</a:t>
            </a:r>
            <a:r>
              <a:rPr lang="en-US" sz="1200" kern="1200" dirty="0">
                <a:solidFill>
                  <a:schemeClr val="tx1"/>
                </a:solidFill>
                <a:effectLst/>
                <a:latin typeface="+mn-lt"/>
                <a:ea typeface="+mn-ea"/>
                <a:cs typeface="+mn-cs"/>
              </a:rPr>
              <a:t> amphipods: (I) </a:t>
            </a:r>
            <a:r>
              <a:rPr lang="en-US" sz="1200" i="1" kern="1200" dirty="0" err="1">
                <a:solidFill>
                  <a:schemeClr val="tx1"/>
                </a:solidFill>
                <a:effectLst/>
                <a:latin typeface="+mn-lt"/>
                <a:ea typeface="+mn-ea"/>
                <a:cs typeface="+mn-cs"/>
              </a:rPr>
              <a:t>Primno</a:t>
            </a:r>
            <a:r>
              <a:rPr lang="en-US" sz="1200" kern="1200" dirty="0">
                <a:solidFill>
                  <a:schemeClr val="tx1"/>
                </a:solidFill>
                <a:effectLst/>
                <a:latin typeface="+mn-lt"/>
                <a:ea typeface="+mn-ea"/>
                <a:cs typeface="+mn-cs"/>
              </a:rPr>
              <a:t>, (J) </a:t>
            </a:r>
            <a:r>
              <a:rPr lang="en-US" sz="1200" i="1" kern="1200" dirty="0" err="1">
                <a:solidFill>
                  <a:schemeClr val="tx1"/>
                </a:solidFill>
                <a:effectLst/>
                <a:latin typeface="+mn-lt"/>
                <a:ea typeface="+mn-ea"/>
                <a:cs typeface="+mn-cs"/>
              </a:rPr>
              <a:t>Leptocottis</a:t>
            </a:r>
            <a:r>
              <a:rPr lang="en-US" sz="1200" kern="1200" dirty="0">
                <a:solidFill>
                  <a:schemeClr val="tx1"/>
                </a:solidFill>
                <a:effectLst/>
                <a:latin typeface="+mn-lt"/>
                <a:ea typeface="+mn-ea"/>
                <a:cs typeface="+mn-cs"/>
              </a:rPr>
              <a:t>, and (K) a hyperiid on its host medusa. (L) A free-living caprellid, </a:t>
            </a:r>
            <a:r>
              <a:rPr lang="en-US" sz="1200" i="1" kern="1200" dirty="0" err="1">
                <a:solidFill>
                  <a:schemeClr val="tx1"/>
                </a:solidFill>
                <a:effectLst/>
                <a:latin typeface="+mn-lt"/>
                <a:ea typeface="+mn-ea"/>
                <a:cs typeface="+mn-cs"/>
              </a:rPr>
              <a:t>Caprella</a:t>
            </a:r>
            <a:r>
              <a:rPr lang="en-US" sz="1200" kern="1200" dirty="0">
                <a:solidFill>
                  <a:schemeClr val="tx1"/>
                </a:solidFill>
                <a:effectLst/>
                <a:latin typeface="+mn-lt"/>
                <a:ea typeface="+mn-ea"/>
                <a:cs typeface="+mn-cs"/>
              </a:rPr>
              <a:t>. (M) The </a:t>
            </a:r>
            <a:r>
              <a:rPr lang="en-US" sz="1200" kern="1200" dirty="0" err="1">
                <a:solidFill>
                  <a:schemeClr val="tx1"/>
                </a:solidFill>
                <a:effectLst/>
                <a:latin typeface="+mn-lt"/>
                <a:ea typeface="+mn-ea"/>
                <a:cs typeface="+mn-cs"/>
              </a:rPr>
              <a:t>ingolfiellidan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Ingolfiella</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133</a:t>
            </a:fld>
            <a:endParaRPr lang="en-US"/>
          </a:p>
        </p:txBody>
      </p:sp>
    </p:spTree>
    <p:extLst>
      <p:ext uri="{BB962C8B-B14F-4D97-AF65-F5344CB8AC3E}">
        <p14:creationId xmlns:p14="http://schemas.microsoft.com/office/powerpoint/2010/main" val="3923174411"/>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21.16  And still more peracarids: amphipods and </a:t>
            </a:r>
            <a:r>
              <a:rPr lang="en-US" sz="1200" b="1" kern="1200" dirty="0" err="1">
                <a:solidFill>
                  <a:schemeClr val="tx1"/>
                </a:solidFill>
                <a:effectLst/>
                <a:latin typeface="+mn-lt"/>
                <a:ea typeface="+mn-ea"/>
                <a:cs typeface="+mn-cs"/>
              </a:rPr>
              <a:t>ingolfiellidans</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General anatomy of an amphipod. (B) General anatomy of a </a:t>
            </a:r>
            <a:r>
              <a:rPr lang="en-US" sz="1200" kern="1200" dirty="0" err="1">
                <a:solidFill>
                  <a:schemeClr val="tx1"/>
                </a:solidFill>
                <a:effectLst/>
                <a:latin typeface="+mn-lt"/>
                <a:ea typeface="+mn-ea"/>
                <a:cs typeface="+mn-cs"/>
              </a:rPr>
              <a:t>hyperiidean</a:t>
            </a:r>
            <a:r>
              <a:rPr lang="en-US" sz="1200" kern="1200" dirty="0">
                <a:solidFill>
                  <a:schemeClr val="tx1"/>
                </a:solidFill>
                <a:effectLst/>
                <a:latin typeface="+mn-lt"/>
                <a:ea typeface="+mn-ea"/>
                <a:cs typeface="+mn-cs"/>
              </a:rPr>
              <a:t> amphipod. (C) General anatomy of a cyamid amphipod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monodontis</a:t>
            </a:r>
            <a:r>
              <a:rPr lang="en-US" sz="1200" kern="1200" dirty="0">
                <a:solidFill>
                  <a:schemeClr val="tx1"/>
                </a:solidFill>
                <a:effectLst/>
                <a:latin typeface="+mn-lt"/>
                <a:ea typeface="+mn-ea"/>
                <a:cs typeface="+mn-cs"/>
              </a:rPr>
              <a:t>). (D) A </a:t>
            </a:r>
            <a:r>
              <a:rPr lang="en-US" sz="1200" kern="1200" dirty="0" err="1">
                <a:solidFill>
                  <a:schemeClr val="tx1"/>
                </a:solidFill>
                <a:effectLst/>
                <a:latin typeface="+mn-lt"/>
                <a:ea typeface="+mn-ea"/>
                <a:cs typeface="+mn-cs"/>
              </a:rPr>
              <a:t>senticaudatan</a:t>
            </a:r>
            <a:r>
              <a:rPr lang="en-US" sz="1200" kern="1200" dirty="0">
                <a:solidFill>
                  <a:schemeClr val="tx1"/>
                </a:solidFill>
                <a:effectLst/>
                <a:latin typeface="+mn-lt"/>
                <a:ea typeface="+mn-ea"/>
                <a:cs typeface="+mn-cs"/>
              </a:rPr>
              <a:t> amphipod, </a:t>
            </a:r>
            <a:r>
              <a:rPr lang="en-US" sz="1200" i="1" kern="1200" dirty="0">
                <a:solidFill>
                  <a:schemeClr val="tx1"/>
                </a:solidFill>
                <a:effectLst/>
                <a:latin typeface="+mn-lt"/>
                <a:ea typeface="+mn-ea"/>
                <a:cs typeface="+mn-cs"/>
              </a:rPr>
              <a:t>Melita</a:t>
            </a:r>
            <a:r>
              <a:rPr lang="en-US" sz="1200" kern="1200" dirty="0">
                <a:solidFill>
                  <a:schemeClr val="tx1"/>
                </a:solidFill>
                <a:effectLst/>
                <a:latin typeface="+mn-lt"/>
                <a:ea typeface="+mn-ea"/>
                <a:cs typeface="+mn-cs"/>
              </a:rPr>
              <a:t>. (E) A caprellid amphipod. (F) A cyamid amphipod,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erraticus</a:t>
            </a:r>
            <a:r>
              <a:rPr lang="en-US" sz="1200" kern="1200" dirty="0">
                <a:solidFill>
                  <a:schemeClr val="tx1"/>
                </a:solidFill>
                <a:effectLst/>
                <a:latin typeface="+mn-lt"/>
                <a:ea typeface="+mn-ea"/>
                <a:cs typeface="+mn-cs"/>
              </a:rPr>
              <a:t>, parasitic on right whales. (G,H) Two </a:t>
            </a:r>
            <a:r>
              <a:rPr lang="en-US" sz="1200" kern="1200" dirty="0" err="1">
                <a:solidFill>
                  <a:schemeClr val="tx1"/>
                </a:solidFill>
                <a:effectLst/>
                <a:latin typeface="+mn-lt"/>
                <a:ea typeface="+mn-ea"/>
                <a:cs typeface="+mn-cs"/>
              </a:rPr>
              <a:t>senticaudatan</a:t>
            </a:r>
            <a:r>
              <a:rPr lang="en-US" sz="1200" kern="1200" dirty="0">
                <a:solidFill>
                  <a:schemeClr val="tx1"/>
                </a:solidFill>
                <a:effectLst/>
                <a:latin typeface="+mn-lt"/>
                <a:ea typeface="+mn-ea"/>
                <a:cs typeface="+mn-cs"/>
              </a:rPr>
              <a:t> amphipods: (G) </a:t>
            </a:r>
            <a:r>
              <a:rPr lang="en-US" sz="1200" i="1" kern="1200" dirty="0" err="1">
                <a:solidFill>
                  <a:schemeClr val="tx1"/>
                </a:solidFill>
                <a:effectLst/>
                <a:latin typeface="+mn-lt"/>
                <a:ea typeface="+mn-ea"/>
                <a:cs typeface="+mn-cs"/>
              </a:rPr>
              <a:t>Hyale</a:t>
            </a:r>
            <a:r>
              <a:rPr lang="en-US" sz="1200" kern="1200" dirty="0">
                <a:solidFill>
                  <a:schemeClr val="tx1"/>
                </a:solidFill>
                <a:effectLst/>
                <a:latin typeface="+mn-lt"/>
                <a:ea typeface="+mn-ea"/>
                <a:cs typeface="+mn-cs"/>
              </a:rPr>
              <a:t>, a beach hopper, and (H) </a:t>
            </a:r>
            <a:r>
              <a:rPr lang="en-US" sz="1200" i="1" kern="1200" dirty="0" err="1">
                <a:solidFill>
                  <a:schemeClr val="tx1"/>
                </a:solidFill>
                <a:effectLst/>
                <a:latin typeface="+mn-lt"/>
                <a:ea typeface="+mn-ea"/>
                <a:cs typeface="+mn-cs"/>
              </a:rPr>
              <a:t>Heterophlias</a:t>
            </a:r>
            <a:r>
              <a:rPr lang="en-US" sz="1200" kern="1200" dirty="0">
                <a:solidFill>
                  <a:schemeClr val="tx1"/>
                </a:solidFill>
                <a:effectLst/>
                <a:latin typeface="+mn-lt"/>
                <a:ea typeface="+mn-ea"/>
                <a:cs typeface="+mn-cs"/>
              </a:rPr>
              <a:t>, an unusual, dorsoventrally flattened species. (I–K) Three </a:t>
            </a:r>
            <a:r>
              <a:rPr lang="en-US" sz="1200" kern="1200" dirty="0" err="1">
                <a:solidFill>
                  <a:schemeClr val="tx1"/>
                </a:solidFill>
                <a:effectLst/>
                <a:latin typeface="+mn-lt"/>
                <a:ea typeface="+mn-ea"/>
                <a:cs typeface="+mn-cs"/>
              </a:rPr>
              <a:t>hyperiidean</a:t>
            </a:r>
            <a:r>
              <a:rPr lang="en-US" sz="1200" kern="1200" dirty="0">
                <a:solidFill>
                  <a:schemeClr val="tx1"/>
                </a:solidFill>
                <a:effectLst/>
                <a:latin typeface="+mn-lt"/>
                <a:ea typeface="+mn-ea"/>
                <a:cs typeface="+mn-cs"/>
              </a:rPr>
              <a:t> amphipods: (I) </a:t>
            </a:r>
            <a:r>
              <a:rPr lang="en-US" sz="1200" i="1" kern="1200" dirty="0" err="1">
                <a:solidFill>
                  <a:schemeClr val="tx1"/>
                </a:solidFill>
                <a:effectLst/>
                <a:latin typeface="+mn-lt"/>
                <a:ea typeface="+mn-ea"/>
                <a:cs typeface="+mn-cs"/>
              </a:rPr>
              <a:t>Primno</a:t>
            </a:r>
            <a:r>
              <a:rPr lang="en-US" sz="1200" kern="1200" dirty="0">
                <a:solidFill>
                  <a:schemeClr val="tx1"/>
                </a:solidFill>
                <a:effectLst/>
                <a:latin typeface="+mn-lt"/>
                <a:ea typeface="+mn-ea"/>
                <a:cs typeface="+mn-cs"/>
              </a:rPr>
              <a:t>, (J) </a:t>
            </a:r>
            <a:r>
              <a:rPr lang="en-US" sz="1200" i="1" kern="1200" dirty="0" err="1">
                <a:solidFill>
                  <a:schemeClr val="tx1"/>
                </a:solidFill>
                <a:effectLst/>
                <a:latin typeface="+mn-lt"/>
                <a:ea typeface="+mn-ea"/>
                <a:cs typeface="+mn-cs"/>
              </a:rPr>
              <a:t>Leptocottis</a:t>
            </a:r>
            <a:r>
              <a:rPr lang="en-US" sz="1200" kern="1200" dirty="0">
                <a:solidFill>
                  <a:schemeClr val="tx1"/>
                </a:solidFill>
                <a:effectLst/>
                <a:latin typeface="+mn-lt"/>
                <a:ea typeface="+mn-ea"/>
                <a:cs typeface="+mn-cs"/>
              </a:rPr>
              <a:t>, and (K) a hyperiid on its host medusa. (L) A free-living caprellid, </a:t>
            </a:r>
            <a:r>
              <a:rPr lang="en-US" sz="1200" i="1" kern="1200" dirty="0" err="1">
                <a:solidFill>
                  <a:schemeClr val="tx1"/>
                </a:solidFill>
                <a:effectLst/>
                <a:latin typeface="+mn-lt"/>
                <a:ea typeface="+mn-ea"/>
                <a:cs typeface="+mn-cs"/>
              </a:rPr>
              <a:t>Caprella</a:t>
            </a:r>
            <a:r>
              <a:rPr lang="en-US" sz="1200" kern="1200" dirty="0">
                <a:solidFill>
                  <a:schemeClr val="tx1"/>
                </a:solidFill>
                <a:effectLst/>
                <a:latin typeface="+mn-lt"/>
                <a:ea typeface="+mn-ea"/>
                <a:cs typeface="+mn-cs"/>
              </a:rPr>
              <a:t>. (M) The </a:t>
            </a:r>
            <a:r>
              <a:rPr lang="en-US" sz="1200" kern="1200" dirty="0" err="1">
                <a:solidFill>
                  <a:schemeClr val="tx1"/>
                </a:solidFill>
                <a:effectLst/>
                <a:latin typeface="+mn-lt"/>
                <a:ea typeface="+mn-ea"/>
                <a:cs typeface="+mn-cs"/>
              </a:rPr>
              <a:t>ingolfiellidan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Ingolfiella</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134</a:t>
            </a:fld>
            <a:endParaRPr lang="en-US"/>
          </a:p>
        </p:txBody>
      </p:sp>
    </p:spTree>
    <p:extLst>
      <p:ext uri="{BB962C8B-B14F-4D97-AF65-F5344CB8AC3E}">
        <p14:creationId xmlns:p14="http://schemas.microsoft.com/office/powerpoint/2010/main" val="2504150600"/>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21.16  And still more peracarids: amphipods and </a:t>
            </a:r>
            <a:r>
              <a:rPr lang="en-US" sz="1200" b="1" kern="1200" dirty="0" err="1">
                <a:solidFill>
                  <a:schemeClr val="tx1"/>
                </a:solidFill>
                <a:effectLst/>
                <a:latin typeface="+mn-lt"/>
                <a:ea typeface="+mn-ea"/>
                <a:cs typeface="+mn-cs"/>
              </a:rPr>
              <a:t>ingolfiellidans</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General anatomy of an amphipod. (B) General anatomy of a </a:t>
            </a:r>
            <a:r>
              <a:rPr lang="en-US" sz="1200" kern="1200" dirty="0" err="1">
                <a:solidFill>
                  <a:schemeClr val="tx1"/>
                </a:solidFill>
                <a:effectLst/>
                <a:latin typeface="+mn-lt"/>
                <a:ea typeface="+mn-ea"/>
                <a:cs typeface="+mn-cs"/>
              </a:rPr>
              <a:t>hyperiidean</a:t>
            </a:r>
            <a:r>
              <a:rPr lang="en-US" sz="1200" kern="1200" dirty="0">
                <a:solidFill>
                  <a:schemeClr val="tx1"/>
                </a:solidFill>
                <a:effectLst/>
                <a:latin typeface="+mn-lt"/>
                <a:ea typeface="+mn-ea"/>
                <a:cs typeface="+mn-cs"/>
              </a:rPr>
              <a:t> amphipod. (C) General anatomy of a cyamid amphipod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monodontis</a:t>
            </a:r>
            <a:r>
              <a:rPr lang="en-US" sz="1200" kern="1200" dirty="0">
                <a:solidFill>
                  <a:schemeClr val="tx1"/>
                </a:solidFill>
                <a:effectLst/>
                <a:latin typeface="+mn-lt"/>
                <a:ea typeface="+mn-ea"/>
                <a:cs typeface="+mn-cs"/>
              </a:rPr>
              <a:t>). (D) A </a:t>
            </a:r>
            <a:r>
              <a:rPr lang="en-US" sz="1200" kern="1200" dirty="0" err="1">
                <a:solidFill>
                  <a:schemeClr val="tx1"/>
                </a:solidFill>
                <a:effectLst/>
                <a:latin typeface="+mn-lt"/>
                <a:ea typeface="+mn-ea"/>
                <a:cs typeface="+mn-cs"/>
              </a:rPr>
              <a:t>senticaudatan</a:t>
            </a:r>
            <a:r>
              <a:rPr lang="en-US" sz="1200" kern="1200" dirty="0">
                <a:solidFill>
                  <a:schemeClr val="tx1"/>
                </a:solidFill>
                <a:effectLst/>
                <a:latin typeface="+mn-lt"/>
                <a:ea typeface="+mn-ea"/>
                <a:cs typeface="+mn-cs"/>
              </a:rPr>
              <a:t> amphipod, </a:t>
            </a:r>
            <a:r>
              <a:rPr lang="en-US" sz="1200" i="1" kern="1200" dirty="0">
                <a:solidFill>
                  <a:schemeClr val="tx1"/>
                </a:solidFill>
                <a:effectLst/>
                <a:latin typeface="+mn-lt"/>
                <a:ea typeface="+mn-ea"/>
                <a:cs typeface="+mn-cs"/>
              </a:rPr>
              <a:t>Melita</a:t>
            </a:r>
            <a:r>
              <a:rPr lang="en-US" sz="1200" kern="1200" dirty="0">
                <a:solidFill>
                  <a:schemeClr val="tx1"/>
                </a:solidFill>
                <a:effectLst/>
                <a:latin typeface="+mn-lt"/>
                <a:ea typeface="+mn-ea"/>
                <a:cs typeface="+mn-cs"/>
              </a:rPr>
              <a:t>. (E) A caprellid amphipod. (F) A cyamid amphipod,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erraticus</a:t>
            </a:r>
            <a:r>
              <a:rPr lang="en-US" sz="1200" kern="1200" dirty="0">
                <a:solidFill>
                  <a:schemeClr val="tx1"/>
                </a:solidFill>
                <a:effectLst/>
                <a:latin typeface="+mn-lt"/>
                <a:ea typeface="+mn-ea"/>
                <a:cs typeface="+mn-cs"/>
              </a:rPr>
              <a:t>, parasitic on right whales. (G,H) Two </a:t>
            </a:r>
            <a:r>
              <a:rPr lang="en-US" sz="1200" kern="1200" dirty="0" err="1">
                <a:solidFill>
                  <a:schemeClr val="tx1"/>
                </a:solidFill>
                <a:effectLst/>
                <a:latin typeface="+mn-lt"/>
                <a:ea typeface="+mn-ea"/>
                <a:cs typeface="+mn-cs"/>
              </a:rPr>
              <a:t>senticaudatan</a:t>
            </a:r>
            <a:r>
              <a:rPr lang="en-US" sz="1200" kern="1200" dirty="0">
                <a:solidFill>
                  <a:schemeClr val="tx1"/>
                </a:solidFill>
                <a:effectLst/>
                <a:latin typeface="+mn-lt"/>
                <a:ea typeface="+mn-ea"/>
                <a:cs typeface="+mn-cs"/>
              </a:rPr>
              <a:t> amphipods: (G) </a:t>
            </a:r>
            <a:r>
              <a:rPr lang="en-US" sz="1200" i="1" kern="1200" dirty="0" err="1">
                <a:solidFill>
                  <a:schemeClr val="tx1"/>
                </a:solidFill>
                <a:effectLst/>
                <a:latin typeface="+mn-lt"/>
                <a:ea typeface="+mn-ea"/>
                <a:cs typeface="+mn-cs"/>
              </a:rPr>
              <a:t>Hyale</a:t>
            </a:r>
            <a:r>
              <a:rPr lang="en-US" sz="1200" kern="1200" dirty="0">
                <a:solidFill>
                  <a:schemeClr val="tx1"/>
                </a:solidFill>
                <a:effectLst/>
                <a:latin typeface="+mn-lt"/>
                <a:ea typeface="+mn-ea"/>
                <a:cs typeface="+mn-cs"/>
              </a:rPr>
              <a:t>, a beach hopper, and (H) </a:t>
            </a:r>
            <a:r>
              <a:rPr lang="en-US" sz="1200" i="1" kern="1200" dirty="0" err="1">
                <a:solidFill>
                  <a:schemeClr val="tx1"/>
                </a:solidFill>
                <a:effectLst/>
                <a:latin typeface="+mn-lt"/>
                <a:ea typeface="+mn-ea"/>
                <a:cs typeface="+mn-cs"/>
              </a:rPr>
              <a:t>Heterophlias</a:t>
            </a:r>
            <a:r>
              <a:rPr lang="en-US" sz="1200" kern="1200" dirty="0">
                <a:solidFill>
                  <a:schemeClr val="tx1"/>
                </a:solidFill>
                <a:effectLst/>
                <a:latin typeface="+mn-lt"/>
                <a:ea typeface="+mn-ea"/>
                <a:cs typeface="+mn-cs"/>
              </a:rPr>
              <a:t>, an unusual, dorsoventrally flattened species. (I–K) Three </a:t>
            </a:r>
            <a:r>
              <a:rPr lang="en-US" sz="1200" kern="1200" dirty="0" err="1">
                <a:solidFill>
                  <a:schemeClr val="tx1"/>
                </a:solidFill>
                <a:effectLst/>
                <a:latin typeface="+mn-lt"/>
                <a:ea typeface="+mn-ea"/>
                <a:cs typeface="+mn-cs"/>
              </a:rPr>
              <a:t>hyperiidean</a:t>
            </a:r>
            <a:r>
              <a:rPr lang="en-US" sz="1200" kern="1200" dirty="0">
                <a:solidFill>
                  <a:schemeClr val="tx1"/>
                </a:solidFill>
                <a:effectLst/>
                <a:latin typeface="+mn-lt"/>
                <a:ea typeface="+mn-ea"/>
                <a:cs typeface="+mn-cs"/>
              </a:rPr>
              <a:t> amphipods: (I) </a:t>
            </a:r>
            <a:r>
              <a:rPr lang="en-US" sz="1200" i="1" kern="1200" dirty="0" err="1">
                <a:solidFill>
                  <a:schemeClr val="tx1"/>
                </a:solidFill>
                <a:effectLst/>
                <a:latin typeface="+mn-lt"/>
                <a:ea typeface="+mn-ea"/>
                <a:cs typeface="+mn-cs"/>
              </a:rPr>
              <a:t>Primno</a:t>
            </a:r>
            <a:r>
              <a:rPr lang="en-US" sz="1200" kern="1200" dirty="0">
                <a:solidFill>
                  <a:schemeClr val="tx1"/>
                </a:solidFill>
                <a:effectLst/>
                <a:latin typeface="+mn-lt"/>
                <a:ea typeface="+mn-ea"/>
                <a:cs typeface="+mn-cs"/>
              </a:rPr>
              <a:t>, (J) </a:t>
            </a:r>
            <a:r>
              <a:rPr lang="en-US" sz="1200" i="1" kern="1200" dirty="0" err="1">
                <a:solidFill>
                  <a:schemeClr val="tx1"/>
                </a:solidFill>
                <a:effectLst/>
                <a:latin typeface="+mn-lt"/>
                <a:ea typeface="+mn-ea"/>
                <a:cs typeface="+mn-cs"/>
              </a:rPr>
              <a:t>Leptocottis</a:t>
            </a:r>
            <a:r>
              <a:rPr lang="en-US" sz="1200" kern="1200" dirty="0">
                <a:solidFill>
                  <a:schemeClr val="tx1"/>
                </a:solidFill>
                <a:effectLst/>
                <a:latin typeface="+mn-lt"/>
                <a:ea typeface="+mn-ea"/>
                <a:cs typeface="+mn-cs"/>
              </a:rPr>
              <a:t>, and (K) a hyperiid on its host medusa. (L) A free-living caprellid, </a:t>
            </a:r>
            <a:r>
              <a:rPr lang="en-US" sz="1200" i="1" kern="1200" dirty="0" err="1">
                <a:solidFill>
                  <a:schemeClr val="tx1"/>
                </a:solidFill>
                <a:effectLst/>
                <a:latin typeface="+mn-lt"/>
                <a:ea typeface="+mn-ea"/>
                <a:cs typeface="+mn-cs"/>
              </a:rPr>
              <a:t>Caprella</a:t>
            </a:r>
            <a:r>
              <a:rPr lang="en-US" sz="1200" kern="1200" dirty="0">
                <a:solidFill>
                  <a:schemeClr val="tx1"/>
                </a:solidFill>
                <a:effectLst/>
                <a:latin typeface="+mn-lt"/>
                <a:ea typeface="+mn-ea"/>
                <a:cs typeface="+mn-cs"/>
              </a:rPr>
              <a:t>. (M) The </a:t>
            </a:r>
            <a:r>
              <a:rPr lang="en-US" sz="1200" kern="1200" dirty="0" err="1">
                <a:solidFill>
                  <a:schemeClr val="tx1"/>
                </a:solidFill>
                <a:effectLst/>
                <a:latin typeface="+mn-lt"/>
                <a:ea typeface="+mn-ea"/>
                <a:cs typeface="+mn-cs"/>
              </a:rPr>
              <a:t>ingolfiellidan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Ingolfiella</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135</a:t>
            </a:fld>
            <a:endParaRPr lang="en-US"/>
          </a:p>
        </p:txBody>
      </p:sp>
    </p:spTree>
    <p:extLst>
      <p:ext uri="{BB962C8B-B14F-4D97-AF65-F5344CB8AC3E}">
        <p14:creationId xmlns:p14="http://schemas.microsoft.com/office/powerpoint/2010/main" val="2257712326"/>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21.16  And still more peracarids: amphipods and </a:t>
            </a:r>
            <a:r>
              <a:rPr lang="en-US" sz="1200" b="1" kern="1200" dirty="0" err="1">
                <a:solidFill>
                  <a:schemeClr val="tx1"/>
                </a:solidFill>
                <a:effectLst/>
                <a:latin typeface="+mn-lt"/>
                <a:ea typeface="+mn-ea"/>
                <a:cs typeface="+mn-cs"/>
              </a:rPr>
              <a:t>ingolfiellidans</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General anatomy of an amphipod. (B) General anatomy of a </a:t>
            </a:r>
            <a:r>
              <a:rPr lang="en-US" sz="1200" kern="1200" dirty="0" err="1">
                <a:solidFill>
                  <a:schemeClr val="tx1"/>
                </a:solidFill>
                <a:effectLst/>
                <a:latin typeface="+mn-lt"/>
                <a:ea typeface="+mn-ea"/>
                <a:cs typeface="+mn-cs"/>
              </a:rPr>
              <a:t>hyperiidean</a:t>
            </a:r>
            <a:r>
              <a:rPr lang="en-US" sz="1200" kern="1200" dirty="0">
                <a:solidFill>
                  <a:schemeClr val="tx1"/>
                </a:solidFill>
                <a:effectLst/>
                <a:latin typeface="+mn-lt"/>
                <a:ea typeface="+mn-ea"/>
                <a:cs typeface="+mn-cs"/>
              </a:rPr>
              <a:t> amphipod. (C) General anatomy of a cyamid amphipod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monodontis</a:t>
            </a:r>
            <a:r>
              <a:rPr lang="en-US" sz="1200" kern="1200" dirty="0">
                <a:solidFill>
                  <a:schemeClr val="tx1"/>
                </a:solidFill>
                <a:effectLst/>
                <a:latin typeface="+mn-lt"/>
                <a:ea typeface="+mn-ea"/>
                <a:cs typeface="+mn-cs"/>
              </a:rPr>
              <a:t>). (D) A </a:t>
            </a:r>
            <a:r>
              <a:rPr lang="en-US" sz="1200" kern="1200" dirty="0" err="1">
                <a:solidFill>
                  <a:schemeClr val="tx1"/>
                </a:solidFill>
                <a:effectLst/>
                <a:latin typeface="+mn-lt"/>
                <a:ea typeface="+mn-ea"/>
                <a:cs typeface="+mn-cs"/>
              </a:rPr>
              <a:t>senticaudatan</a:t>
            </a:r>
            <a:r>
              <a:rPr lang="en-US" sz="1200" kern="1200" dirty="0">
                <a:solidFill>
                  <a:schemeClr val="tx1"/>
                </a:solidFill>
                <a:effectLst/>
                <a:latin typeface="+mn-lt"/>
                <a:ea typeface="+mn-ea"/>
                <a:cs typeface="+mn-cs"/>
              </a:rPr>
              <a:t> amphipod, </a:t>
            </a:r>
            <a:r>
              <a:rPr lang="en-US" sz="1200" i="1" kern="1200" dirty="0">
                <a:solidFill>
                  <a:schemeClr val="tx1"/>
                </a:solidFill>
                <a:effectLst/>
                <a:latin typeface="+mn-lt"/>
                <a:ea typeface="+mn-ea"/>
                <a:cs typeface="+mn-cs"/>
              </a:rPr>
              <a:t>Melita</a:t>
            </a:r>
            <a:r>
              <a:rPr lang="en-US" sz="1200" kern="1200" dirty="0">
                <a:solidFill>
                  <a:schemeClr val="tx1"/>
                </a:solidFill>
                <a:effectLst/>
                <a:latin typeface="+mn-lt"/>
                <a:ea typeface="+mn-ea"/>
                <a:cs typeface="+mn-cs"/>
              </a:rPr>
              <a:t>. (E) A caprellid amphipod. (F) A cyamid amphipod,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erraticus</a:t>
            </a:r>
            <a:r>
              <a:rPr lang="en-US" sz="1200" kern="1200" dirty="0">
                <a:solidFill>
                  <a:schemeClr val="tx1"/>
                </a:solidFill>
                <a:effectLst/>
                <a:latin typeface="+mn-lt"/>
                <a:ea typeface="+mn-ea"/>
                <a:cs typeface="+mn-cs"/>
              </a:rPr>
              <a:t>, parasitic on right whales. (G,H) Two </a:t>
            </a:r>
            <a:r>
              <a:rPr lang="en-US" sz="1200" kern="1200" dirty="0" err="1">
                <a:solidFill>
                  <a:schemeClr val="tx1"/>
                </a:solidFill>
                <a:effectLst/>
                <a:latin typeface="+mn-lt"/>
                <a:ea typeface="+mn-ea"/>
                <a:cs typeface="+mn-cs"/>
              </a:rPr>
              <a:t>senticaudatan</a:t>
            </a:r>
            <a:r>
              <a:rPr lang="en-US" sz="1200" kern="1200" dirty="0">
                <a:solidFill>
                  <a:schemeClr val="tx1"/>
                </a:solidFill>
                <a:effectLst/>
                <a:latin typeface="+mn-lt"/>
                <a:ea typeface="+mn-ea"/>
                <a:cs typeface="+mn-cs"/>
              </a:rPr>
              <a:t> amphipods: (G) </a:t>
            </a:r>
            <a:r>
              <a:rPr lang="en-US" sz="1200" i="1" kern="1200" dirty="0" err="1">
                <a:solidFill>
                  <a:schemeClr val="tx1"/>
                </a:solidFill>
                <a:effectLst/>
                <a:latin typeface="+mn-lt"/>
                <a:ea typeface="+mn-ea"/>
                <a:cs typeface="+mn-cs"/>
              </a:rPr>
              <a:t>Hyale</a:t>
            </a:r>
            <a:r>
              <a:rPr lang="en-US" sz="1200" kern="1200" dirty="0">
                <a:solidFill>
                  <a:schemeClr val="tx1"/>
                </a:solidFill>
                <a:effectLst/>
                <a:latin typeface="+mn-lt"/>
                <a:ea typeface="+mn-ea"/>
                <a:cs typeface="+mn-cs"/>
              </a:rPr>
              <a:t>, a beach hopper, and (H) </a:t>
            </a:r>
            <a:r>
              <a:rPr lang="en-US" sz="1200" i="1" kern="1200" dirty="0" err="1">
                <a:solidFill>
                  <a:schemeClr val="tx1"/>
                </a:solidFill>
                <a:effectLst/>
                <a:latin typeface="+mn-lt"/>
                <a:ea typeface="+mn-ea"/>
                <a:cs typeface="+mn-cs"/>
              </a:rPr>
              <a:t>Heterophlias</a:t>
            </a:r>
            <a:r>
              <a:rPr lang="en-US" sz="1200" kern="1200" dirty="0">
                <a:solidFill>
                  <a:schemeClr val="tx1"/>
                </a:solidFill>
                <a:effectLst/>
                <a:latin typeface="+mn-lt"/>
                <a:ea typeface="+mn-ea"/>
                <a:cs typeface="+mn-cs"/>
              </a:rPr>
              <a:t>, an unusual, dorsoventrally flattened species. (I–K) Three </a:t>
            </a:r>
            <a:r>
              <a:rPr lang="en-US" sz="1200" kern="1200" dirty="0" err="1">
                <a:solidFill>
                  <a:schemeClr val="tx1"/>
                </a:solidFill>
                <a:effectLst/>
                <a:latin typeface="+mn-lt"/>
                <a:ea typeface="+mn-ea"/>
                <a:cs typeface="+mn-cs"/>
              </a:rPr>
              <a:t>hyperiidean</a:t>
            </a:r>
            <a:r>
              <a:rPr lang="en-US" sz="1200" kern="1200" dirty="0">
                <a:solidFill>
                  <a:schemeClr val="tx1"/>
                </a:solidFill>
                <a:effectLst/>
                <a:latin typeface="+mn-lt"/>
                <a:ea typeface="+mn-ea"/>
                <a:cs typeface="+mn-cs"/>
              </a:rPr>
              <a:t> amphipods: (I) </a:t>
            </a:r>
            <a:r>
              <a:rPr lang="en-US" sz="1200" i="1" kern="1200" dirty="0" err="1">
                <a:solidFill>
                  <a:schemeClr val="tx1"/>
                </a:solidFill>
                <a:effectLst/>
                <a:latin typeface="+mn-lt"/>
                <a:ea typeface="+mn-ea"/>
                <a:cs typeface="+mn-cs"/>
              </a:rPr>
              <a:t>Primno</a:t>
            </a:r>
            <a:r>
              <a:rPr lang="en-US" sz="1200" kern="1200" dirty="0">
                <a:solidFill>
                  <a:schemeClr val="tx1"/>
                </a:solidFill>
                <a:effectLst/>
                <a:latin typeface="+mn-lt"/>
                <a:ea typeface="+mn-ea"/>
                <a:cs typeface="+mn-cs"/>
              </a:rPr>
              <a:t>, (J) </a:t>
            </a:r>
            <a:r>
              <a:rPr lang="en-US" sz="1200" i="1" kern="1200" dirty="0" err="1">
                <a:solidFill>
                  <a:schemeClr val="tx1"/>
                </a:solidFill>
                <a:effectLst/>
                <a:latin typeface="+mn-lt"/>
                <a:ea typeface="+mn-ea"/>
                <a:cs typeface="+mn-cs"/>
              </a:rPr>
              <a:t>Leptocottis</a:t>
            </a:r>
            <a:r>
              <a:rPr lang="en-US" sz="1200" kern="1200" dirty="0">
                <a:solidFill>
                  <a:schemeClr val="tx1"/>
                </a:solidFill>
                <a:effectLst/>
                <a:latin typeface="+mn-lt"/>
                <a:ea typeface="+mn-ea"/>
                <a:cs typeface="+mn-cs"/>
              </a:rPr>
              <a:t>, and (K) a hyperiid on its host medusa. (L) A free-living caprellid, </a:t>
            </a:r>
            <a:r>
              <a:rPr lang="en-US" sz="1200" i="1" kern="1200" dirty="0" err="1">
                <a:solidFill>
                  <a:schemeClr val="tx1"/>
                </a:solidFill>
                <a:effectLst/>
                <a:latin typeface="+mn-lt"/>
                <a:ea typeface="+mn-ea"/>
                <a:cs typeface="+mn-cs"/>
              </a:rPr>
              <a:t>Caprella</a:t>
            </a:r>
            <a:r>
              <a:rPr lang="en-US" sz="1200" kern="1200" dirty="0">
                <a:solidFill>
                  <a:schemeClr val="tx1"/>
                </a:solidFill>
                <a:effectLst/>
                <a:latin typeface="+mn-lt"/>
                <a:ea typeface="+mn-ea"/>
                <a:cs typeface="+mn-cs"/>
              </a:rPr>
              <a:t>. (M) The </a:t>
            </a:r>
            <a:r>
              <a:rPr lang="en-US" sz="1200" kern="1200" dirty="0" err="1">
                <a:solidFill>
                  <a:schemeClr val="tx1"/>
                </a:solidFill>
                <a:effectLst/>
                <a:latin typeface="+mn-lt"/>
                <a:ea typeface="+mn-ea"/>
                <a:cs typeface="+mn-cs"/>
              </a:rPr>
              <a:t>ingolfiellidan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Ingolfiella</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136</a:t>
            </a:fld>
            <a:endParaRPr lang="en-US"/>
          </a:p>
        </p:txBody>
      </p:sp>
    </p:spTree>
    <p:extLst>
      <p:ext uri="{BB962C8B-B14F-4D97-AF65-F5344CB8AC3E}">
        <p14:creationId xmlns:p14="http://schemas.microsoft.com/office/powerpoint/2010/main" val="3346189958"/>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21.16  And still more peracarids: amphipods and </a:t>
            </a:r>
            <a:r>
              <a:rPr lang="en-US" sz="1200" b="1" kern="1200" dirty="0" err="1">
                <a:solidFill>
                  <a:schemeClr val="tx1"/>
                </a:solidFill>
                <a:effectLst/>
                <a:latin typeface="+mn-lt"/>
                <a:ea typeface="+mn-ea"/>
                <a:cs typeface="+mn-cs"/>
              </a:rPr>
              <a:t>ingolfiellidans</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General anatomy of an amphipod. (B) General anatomy of a </a:t>
            </a:r>
            <a:r>
              <a:rPr lang="en-US" sz="1200" kern="1200" dirty="0" err="1">
                <a:solidFill>
                  <a:schemeClr val="tx1"/>
                </a:solidFill>
                <a:effectLst/>
                <a:latin typeface="+mn-lt"/>
                <a:ea typeface="+mn-ea"/>
                <a:cs typeface="+mn-cs"/>
              </a:rPr>
              <a:t>hyperiidean</a:t>
            </a:r>
            <a:r>
              <a:rPr lang="en-US" sz="1200" kern="1200" dirty="0">
                <a:solidFill>
                  <a:schemeClr val="tx1"/>
                </a:solidFill>
                <a:effectLst/>
                <a:latin typeface="+mn-lt"/>
                <a:ea typeface="+mn-ea"/>
                <a:cs typeface="+mn-cs"/>
              </a:rPr>
              <a:t> amphipod. (C) General anatomy of a cyamid amphipod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monodontis</a:t>
            </a:r>
            <a:r>
              <a:rPr lang="en-US" sz="1200" kern="1200" dirty="0">
                <a:solidFill>
                  <a:schemeClr val="tx1"/>
                </a:solidFill>
                <a:effectLst/>
                <a:latin typeface="+mn-lt"/>
                <a:ea typeface="+mn-ea"/>
                <a:cs typeface="+mn-cs"/>
              </a:rPr>
              <a:t>). (D) A </a:t>
            </a:r>
            <a:r>
              <a:rPr lang="en-US" sz="1200" kern="1200" dirty="0" err="1">
                <a:solidFill>
                  <a:schemeClr val="tx1"/>
                </a:solidFill>
                <a:effectLst/>
                <a:latin typeface="+mn-lt"/>
                <a:ea typeface="+mn-ea"/>
                <a:cs typeface="+mn-cs"/>
              </a:rPr>
              <a:t>senticaudatan</a:t>
            </a:r>
            <a:r>
              <a:rPr lang="en-US" sz="1200" kern="1200" dirty="0">
                <a:solidFill>
                  <a:schemeClr val="tx1"/>
                </a:solidFill>
                <a:effectLst/>
                <a:latin typeface="+mn-lt"/>
                <a:ea typeface="+mn-ea"/>
                <a:cs typeface="+mn-cs"/>
              </a:rPr>
              <a:t> amphipod, </a:t>
            </a:r>
            <a:r>
              <a:rPr lang="en-US" sz="1200" i="1" kern="1200" dirty="0">
                <a:solidFill>
                  <a:schemeClr val="tx1"/>
                </a:solidFill>
                <a:effectLst/>
                <a:latin typeface="+mn-lt"/>
                <a:ea typeface="+mn-ea"/>
                <a:cs typeface="+mn-cs"/>
              </a:rPr>
              <a:t>Melita</a:t>
            </a:r>
            <a:r>
              <a:rPr lang="en-US" sz="1200" kern="1200" dirty="0">
                <a:solidFill>
                  <a:schemeClr val="tx1"/>
                </a:solidFill>
                <a:effectLst/>
                <a:latin typeface="+mn-lt"/>
                <a:ea typeface="+mn-ea"/>
                <a:cs typeface="+mn-cs"/>
              </a:rPr>
              <a:t>. (E) A caprellid amphipod. (F) A cyamid amphipod,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erraticus</a:t>
            </a:r>
            <a:r>
              <a:rPr lang="en-US" sz="1200" kern="1200" dirty="0">
                <a:solidFill>
                  <a:schemeClr val="tx1"/>
                </a:solidFill>
                <a:effectLst/>
                <a:latin typeface="+mn-lt"/>
                <a:ea typeface="+mn-ea"/>
                <a:cs typeface="+mn-cs"/>
              </a:rPr>
              <a:t>, parasitic on right whales. (G,H) Two </a:t>
            </a:r>
            <a:r>
              <a:rPr lang="en-US" sz="1200" kern="1200" dirty="0" err="1">
                <a:solidFill>
                  <a:schemeClr val="tx1"/>
                </a:solidFill>
                <a:effectLst/>
                <a:latin typeface="+mn-lt"/>
                <a:ea typeface="+mn-ea"/>
                <a:cs typeface="+mn-cs"/>
              </a:rPr>
              <a:t>senticaudatan</a:t>
            </a:r>
            <a:r>
              <a:rPr lang="en-US" sz="1200" kern="1200" dirty="0">
                <a:solidFill>
                  <a:schemeClr val="tx1"/>
                </a:solidFill>
                <a:effectLst/>
                <a:latin typeface="+mn-lt"/>
                <a:ea typeface="+mn-ea"/>
                <a:cs typeface="+mn-cs"/>
              </a:rPr>
              <a:t> amphipods: (G) </a:t>
            </a:r>
            <a:r>
              <a:rPr lang="en-US" sz="1200" i="1" kern="1200" dirty="0" err="1">
                <a:solidFill>
                  <a:schemeClr val="tx1"/>
                </a:solidFill>
                <a:effectLst/>
                <a:latin typeface="+mn-lt"/>
                <a:ea typeface="+mn-ea"/>
                <a:cs typeface="+mn-cs"/>
              </a:rPr>
              <a:t>Hyale</a:t>
            </a:r>
            <a:r>
              <a:rPr lang="en-US" sz="1200" kern="1200" dirty="0">
                <a:solidFill>
                  <a:schemeClr val="tx1"/>
                </a:solidFill>
                <a:effectLst/>
                <a:latin typeface="+mn-lt"/>
                <a:ea typeface="+mn-ea"/>
                <a:cs typeface="+mn-cs"/>
              </a:rPr>
              <a:t>, a beach hopper, and (H) </a:t>
            </a:r>
            <a:r>
              <a:rPr lang="en-US" sz="1200" i="1" kern="1200" dirty="0" err="1">
                <a:solidFill>
                  <a:schemeClr val="tx1"/>
                </a:solidFill>
                <a:effectLst/>
                <a:latin typeface="+mn-lt"/>
                <a:ea typeface="+mn-ea"/>
                <a:cs typeface="+mn-cs"/>
              </a:rPr>
              <a:t>Heterophlias</a:t>
            </a:r>
            <a:r>
              <a:rPr lang="en-US" sz="1200" kern="1200" dirty="0">
                <a:solidFill>
                  <a:schemeClr val="tx1"/>
                </a:solidFill>
                <a:effectLst/>
                <a:latin typeface="+mn-lt"/>
                <a:ea typeface="+mn-ea"/>
                <a:cs typeface="+mn-cs"/>
              </a:rPr>
              <a:t>, an unusual, dorsoventrally flattened species. (I–K) Three </a:t>
            </a:r>
            <a:r>
              <a:rPr lang="en-US" sz="1200" kern="1200" dirty="0" err="1">
                <a:solidFill>
                  <a:schemeClr val="tx1"/>
                </a:solidFill>
                <a:effectLst/>
                <a:latin typeface="+mn-lt"/>
                <a:ea typeface="+mn-ea"/>
                <a:cs typeface="+mn-cs"/>
              </a:rPr>
              <a:t>hyperiidean</a:t>
            </a:r>
            <a:r>
              <a:rPr lang="en-US" sz="1200" kern="1200" dirty="0">
                <a:solidFill>
                  <a:schemeClr val="tx1"/>
                </a:solidFill>
                <a:effectLst/>
                <a:latin typeface="+mn-lt"/>
                <a:ea typeface="+mn-ea"/>
                <a:cs typeface="+mn-cs"/>
              </a:rPr>
              <a:t> amphipods: (I) </a:t>
            </a:r>
            <a:r>
              <a:rPr lang="en-US" sz="1200" i="1" kern="1200" dirty="0" err="1">
                <a:solidFill>
                  <a:schemeClr val="tx1"/>
                </a:solidFill>
                <a:effectLst/>
                <a:latin typeface="+mn-lt"/>
                <a:ea typeface="+mn-ea"/>
                <a:cs typeface="+mn-cs"/>
              </a:rPr>
              <a:t>Primno</a:t>
            </a:r>
            <a:r>
              <a:rPr lang="en-US" sz="1200" kern="1200" dirty="0">
                <a:solidFill>
                  <a:schemeClr val="tx1"/>
                </a:solidFill>
                <a:effectLst/>
                <a:latin typeface="+mn-lt"/>
                <a:ea typeface="+mn-ea"/>
                <a:cs typeface="+mn-cs"/>
              </a:rPr>
              <a:t>, (J) </a:t>
            </a:r>
            <a:r>
              <a:rPr lang="en-US" sz="1200" i="1" kern="1200" dirty="0" err="1">
                <a:solidFill>
                  <a:schemeClr val="tx1"/>
                </a:solidFill>
                <a:effectLst/>
                <a:latin typeface="+mn-lt"/>
                <a:ea typeface="+mn-ea"/>
                <a:cs typeface="+mn-cs"/>
              </a:rPr>
              <a:t>Leptocottis</a:t>
            </a:r>
            <a:r>
              <a:rPr lang="en-US" sz="1200" kern="1200" dirty="0">
                <a:solidFill>
                  <a:schemeClr val="tx1"/>
                </a:solidFill>
                <a:effectLst/>
                <a:latin typeface="+mn-lt"/>
                <a:ea typeface="+mn-ea"/>
                <a:cs typeface="+mn-cs"/>
              </a:rPr>
              <a:t>, and (K) a hyperiid on its host medusa. (L) A free-living caprellid, </a:t>
            </a:r>
            <a:r>
              <a:rPr lang="en-US" sz="1200" i="1" kern="1200" dirty="0" err="1">
                <a:solidFill>
                  <a:schemeClr val="tx1"/>
                </a:solidFill>
                <a:effectLst/>
                <a:latin typeface="+mn-lt"/>
                <a:ea typeface="+mn-ea"/>
                <a:cs typeface="+mn-cs"/>
              </a:rPr>
              <a:t>Caprella</a:t>
            </a:r>
            <a:r>
              <a:rPr lang="en-US" sz="1200" kern="1200" dirty="0">
                <a:solidFill>
                  <a:schemeClr val="tx1"/>
                </a:solidFill>
                <a:effectLst/>
                <a:latin typeface="+mn-lt"/>
                <a:ea typeface="+mn-ea"/>
                <a:cs typeface="+mn-cs"/>
              </a:rPr>
              <a:t>. (M) The </a:t>
            </a:r>
            <a:r>
              <a:rPr lang="en-US" sz="1200" kern="1200" dirty="0" err="1">
                <a:solidFill>
                  <a:schemeClr val="tx1"/>
                </a:solidFill>
                <a:effectLst/>
                <a:latin typeface="+mn-lt"/>
                <a:ea typeface="+mn-ea"/>
                <a:cs typeface="+mn-cs"/>
              </a:rPr>
              <a:t>ingolfiellidan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Ingolfiella</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137</a:t>
            </a:fld>
            <a:endParaRPr lang="en-US"/>
          </a:p>
        </p:txBody>
      </p:sp>
    </p:spTree>
    <p:extLst>
      <p:ext uri="{BB962C8B-B14F-4D97-AF65-F5344CB8AC3E}">
        <p14:creationId xmlns:p14="http://schemas.microsoft.com/office/powerpoint/2010/main" val="3967047754"/>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21.16  And still more peracarids: amphipods and </a:t>
            </a:r>
            <a:r>
              <a:rPr lang="en-US" sz="1200" b="1" kern="1200" dirty="0" err="1">
                <a:solidFill>
                  <a:schemeClr val="tx1"/>
                </a:solidFill>
                <a:effectLst/>
                <a:latin typeface="+mn-lt"/>
                <a:ea typeface="+mn-ea"/>
                <a:cs typeface="+mn-cs"/>
              </a:rPr>
              <a:t>ingolfiellidans</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General anatomy of an amphipod. (B) General anatomy of a </a:t>
            </a:r>
            <a:r>
              <a:rPr lang="en-US" sz="1200" kern="1200" dirty="0" err="1">
                <a:solidFill>
                  <a:schemeClr val="tx1"/>
                </a:solidFill>
                <a:effectLst/>
                <a:latin typeface="+mn-lt"/>
                <a:ea typeface="+mn-ea"/>
                <a:cs typeface="+mn-cs"/>
              </a:rPr>
              <a:t>hyperiidean</a:t>
            </a:r>
            <a:r>
              <a:rPr lang="en-US" sz="1200" kern="1200" dirty="0">
                <a:solidFill>
                  <a:schemeClr val="tx1"/>
                </a:solidFill>
                <a:effectLst/>
                <a:latin typeface="+mn-lt"/>
                <a:ea typeface="+mn-ea"/>
                <a:cs typeface="+mn-cs"/>
              </a:rPr>
              <a:t> amphipod. (C) General anatomy of a cyamid amphipod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monodontis</a:t>
            </a:r>
            <a:r>
              <a:rPr lang="en-US" sz="1200" kern="1200" dirty="0">
                <a:solidFill>
                  <a:schemeClr val="tx1"/>
                </a:solidFill>
                <a:effectLst/>
                <a:latin typeface="+mn-lt"/>
                <a:ea typeface="+mn-ea"/>
                <a:cs typeface="+mn-cs"/>
              </a:rPr>
              <a:t>). (D) A </a:t>
            </a:r>
            <a:r>
              <a:rPr lang="en-US" sz="1200" kern="1200" dirty="0" err="1">
                <a:solidFill>
                  <a:schemeClr val="tx1"/>
                </a:solidFill>
                <a:effectLst/>
                <a:latin typeface="+mn-lt"/>
                <a:ea typeface="+mn-ea"/>
                <a:cs typeface="+mn-cs"/>
              </a:rPr>
              <a:t>senticaudatan</a:t>
            </a:r>
            <a:r>
              <a:rPr lang="en-US" sz="1200" kern="1200" dirty="0">
                <a:solidFill>
                  <a:schemeClr val="tx1"/>
                </a:solidFill>
                <a:effectLst/>
                <a:latin typeface="+mn-lt"/>
                <a:ea typeface="+mn-ea"/>
                <a:cs typeface="+mn-cs"/>
              </a:rPr>
              <a:t> amphipod, </a:t>
            </a:r>
            <a:r>
              <a:rPr lang="en-US" sz="1200" i="1" kern="1200" dirty="0">
                <a:solidFill>
                  <a:schemeClr val="tx1"/>
                </a:solidFill>
                <a:effectLst/>
                <a:latin typeface="+mn-lt"/>
                <a:ea typeface="+mn-ea"/>
                <a:cs typeface="+mn-cs"/>
              </a:rPr>
              <a:t>Melita</a:t>
            </a:r>
            <a:r>
              <a:rPr lang="en-US" sz="1200" kern="1200" dirty="0">
                <a:solidFill>
                  <a:schemeClr val="tx1"/>
                </a:solidFill>
                <a:effectLst/>
                <a:latin typeface="+mn-lt"/>
                <a:ea typeface="+mn-ea"/>
                <a:cs typeface="+mn-cs"/>
              </a:rPr>
              <a:t>. (E) A caprellid amphipod. (F) A cyamid amphipod,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erraticus</a:t>
            </a:r>
            <a:r>
              <a:rPr lang="en-US" sz="1200" kern="1200" dirty="0">
                <a:solidFill>
                  <a:schemeClr val="tx1"/>
                </a:solidFill>
                <a:effectLst/>
                <a:latin typeface="+mn-lt"/>
                <a:ea typeface="+mn-ea"/>
                <a:cs typeface="+mn-cs"/>
              </a:rPr>
              <a:t>, parasitic on right whales. (G,H) Two </a:t>
            </a:r>
            <a:r>
              <a:rPr lang="en-US" sz="1200" kern="1200" dirty="0" err="1">
                <a:solidFill>
                  <a:schemeClr val="tx1"/>
                </a:solidFill>
                <a:effectLst/>
                <a:latin typeface="+mn-lt"/>
                <a:ea typeface="+mn-ea"/>
                <a:cs typeface="+mn-cs"/>
              </a:rPr>
              <a:t>senticaudatan</a:t>
            </a:r>
            <a:r>
              <a:rPr lang="en-US" sz="1200" kern="1200" dirty="0">
                <a:solidFill>
                  <a:schemeClr val="tx1"/>
                </a:solidFill>
                <a:effectLst/>
                <a:latin typeface="+mn-lt"/>
                <a:ea typeface="+mn-ea"/>
                <a:cs typeface="+mn-cs"/>
              </a:rPr>
              <a:t> amphipods: (G) </a:t>
            </a:r>
            <a:r>
              <a:rPr lang="en-US" sz="1200" i="1" kern="1200" dirty="0" err="1">
                <a:solidFill>
                  <a:schemeClr val="tx1"/>
                </a:solidFill>
                <a:effectLst/>
                <a:latin typeface="+mn-lt"/>
                <a:ea typeface="+mn-ea"/>
                <a:cs typeface="+mn-cs"/>
              </a:rPr>
              <a:t>Hyale</a:t>
            </a:r>
            <a:r>
              <a:rPr lang="en-US" sz="1200" kern="1200" dirty="0">
                <a:solidFill>
                  <a:schemeClr val="tx1"/>
                </a:solidFill>
                <a:effectLst/>
                <a:latin typeface="+mn-lt"/>
                <a:ea typeface="+mn-ea"/>
                <a:cs typeface="+mn-cs"/>
              </a:rPr>
              <a:t>, a beach hopper, and (H) </a:t>
            </a:r>
            <a:r>
              <a:rPr lang="en-US" sz="1200" i="1" kern="1200" dirty="0" err="1">
                <a:solidFill>
                  <a:schemeClr val="tx1"/>
                </a:solidFill>
                <a:effectLst/>
                <a:latin typeface="+mn-lt"/>
                <a:ea typeface="+mn-ea"/>
                <a:cs typeface="+mn-cs"/>
              </a:rPr>
              <a:t>Heterophlias</a:t>
            </a:r>
            <a:r>
              <a:rPr lang="en-US" sz="1200" kern="1200" dirty="0">
                <a:solidFill>
                  <a:schemeClr val="tx1"/>
                </a:solidFill>
                <a:effectLst/>
                <a:latin typeface="+mn-lt"/>
                <a:ea typeface="+mn-ea"/>
                <a:cs typeface="+mn-cs"/>
              </a:rPr>
              <a:t>, an unusual, dorsoventrally flattened species. (I–K) Three </a:t>
            </a:r>
            <a:r>
              <a:rPr lang="en-US" sz="1200" kern="1200" dirty="0" err="1">
                <a:solidFill>
                  <a:schemeClr val="tx1"/>
                </a:solidFill>
                <a:effectLst/>
                <a:latin typeface="+mn-lt"/>
                <a:ea typeface="+mn-ea"/>
                <a:cs typeface="+mn-cs"/>
              </a:rPr>
              <a:t>hyperiidean</a:t>
            </a:r>
            <a:r>
              <a:rPr lang="en-US" sz="1200" kern="1200" dirty="0">
                <a:solidFill>
                  <a:schemeClr val="tx1"/>
                </a:solidFill>
                <a:effectLst/>
                <a:latin typeface="+mn-lt"/>
                <a:ea typeface="+mn-ea"/>
                <a:cs typeface="+mn-cs"/>
              </a:rPr>
              <a:t> amphipods: (I) </a:t>
            </a:r>
            <a:r>
              <a:rPr lang="en-US" sz="1200" i="1" kern="1200" dirty="0" err="1">
                <a:solidFill>
                  <a:schemeClr val="tx1"/>
                </a:solidFill>
                <a:effectLst/>
                <a:latin typeface="+mn-lt"/>
                <a:ea typeface="+mn-ea"/>
                <a:cs typeface="+mn-cs"/>
              </a:rPr>
              <a:t>Primno</a:t>
            </a:r>
            <a:r>
              <a:rPr lang="en-US" sz="1200" kern="1200" dirty="0">
                <a:solidFill>
                  <a:schemeClr val="tx1"/>
                </a:solidFill>
                <a:effectLst/>
                <a:latin typeface="+mn-lt"/>
                <a:ea typeface="+mn-ea"/>
                <a:cs typeface="+mn-cs"/>
              </a:rPr>
              <a:t>, (J) </a:t>
            </a:r>
            <a:r>
              <a:rPr lang="en-US" sz="1200" i="1" kern="1200" dirty="0" err="1">
                <a:solidFill>
                  <a:schemeClr val="tx1"/>
                </a:solidFill>
                <a:effectLst/>
                <a:latin typeface="+mn-lt"/>
                <a:ea typeface="+mn-ea"/>
                <a:cs typeface="+mn-cs"/>
              </a:rPr>
              <a:t>Leptocottis</a:t>
            </a:r>
            <a:r>
              <a:rPr lang="en-US" sz="1200" kern="1200" dirty="0">
                <a:solidFill>
                  <a:schemeClr val="tx1"/>
                </a:solidFill>
                <a:effectLst/>
                <a:latin typeface="+mn-lt"/>
                <a:ea typeface="+mn-ea"/>
                <a:cs typeface="+mn-cs"/>
              </a:rPr>
              <a:t>, and (K) a hyperiid on its host medusa. (L) A free-living caprellid, </a:t>
            </a:r>
            <a:r>
              <a:rPr lang="en-US" sz="1200" i="1" kern="1200" dirty="0" err="1">
                <a:solidFill>
                  <a:schemeClr val="tx1"/>
                </a:solidFill>
                <a:effectLst/>
                <a:latin typeface="+mn-lt"/>
                <a:ea typeface="+mn-ea"/>
                <a:cs typeface="+mn-cs"/>
              </a:rPr>
              <a:t>Caprella</a:t>
            </a:r>
            <a:r>
              <a:rPr lang="en-US" sz="1200" kern="1200" dirty="0">
                <a:solidFill>
                  <a:schemeClr val="tx1"/>
                </a:solidFill>
                <a:effectLst/>
                <a:latin typeface="+mn-lt"/>
                <a:ea typeface="+mn-ea"/>
                <a:cs typeface="+mn-cs"/>
              </a:rPr>
              <a:t>. (M) The </a:t>
            </a:r>
            <a:r>
              <a:rPr lang="en-US" sz="1200" kern="1200" dirty="0" err="1">
                <a:solidFill>
                  <a:schemeClr val="tx1"/>
                </a:solidFill>
                <a:effectLst/>
                <a:latin typeface="+mn-lt"/>
                <a:ea typeface="+mn-ea"/>
                <a:cs typeface="+mn-cs"/>
              </a:rPr>
              <a:t>ingolfiellidan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Ingolfiella</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138</a:t>
            </a:fld>
            <a:endParaRPr lang="en-US"/>
          </a:p>
        </p:txBody>
      </p:sp>
    </p:spTree>
    <p:extLst>
      <p:ext uri="{BB962C8B-B14F-4D97-AF65-F5344CB8AC3E}">
        <p14:creationId xmlns:p14="http://schemas.microsoft.com/office/powerpoint/2010/main" val="2681037554"/>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21.17  Anatomy and diversity in the class </a:t>
            </a:r>
            <a:r>
              <a:rPr lang="en-US" sz="1200" b="1" kern="1200" dirty="0" err="1">
                <a:solidFill>
                  <a:schemeClr val="tx1"/>
                </a:solidFill>
                <a:effectLst/>
                <a:latin typeface="+mn-lt"/>
                <a:ea typeface="+mn-ea"/>
                <a:cs typeface="+mn-cs"/>
              </a:rPr>
              <a:t>Thecostraca</a:t>
            </a:r>
            <a:r>
              <a:rPr lang="en-US" sz="1200" b="1" kern="1200" dirty="0">
                <a:solidFill>
                  <a:schemeClr val="tx1"/>
                </a:solidFill>
                <a:effectLst/>
                <a:latin typeface="+mn-lt"/>
                <a:ea typeface="+mn-ea"/>
                <a:cs typeface="+mn-cs"/>
              </a:rPr>
              <a:t>—barnacles and their kin. 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(A–E) </a:t>
            </a:r>
            <a:r>
              <a:rPr lang="en-US" sz="1200" kern="1200" dirty="0" err="1">
                <a:solidFill>
                  <a:schemeClr val="tx1"/>
                </a:solidFill>
                <a:effectLst/>
                <a:latin typeface="+mn-lt"/>
                <a:ea typeface="+mn-ea"/>
                <a:cs typeface="+mn-cs"/>
              </a:rPr>
              <a:t>Thoracican</a:t>
            </a:r>
            <a:r>
              <a:rPr lang="en-US" sz="1200" kern="1200" dirty="0">
                <a:solidFill>
                  <a:schemeClr val="tx1"/>
                </a:solidFill>
                <a:effectLst/>
                <a:latin typeface="+mn-lt"/>
                <a:ea typeface="+mn-ea"/>
                <a:cs typeface="+mn-cs"/>
              </a:rPr>
              <a:t> barnacles. (A) A sessile (acorn) barnacle with its cirri extended for feeding. (B) Plate terminology in a </a:t>
            </a:r>
            <a:r>
              <a:rPr lang="en-US" sz="1200" kern="1200" dirty="0" err="1">
                <a:solidFill>
                  <a:schemeClr val="tx1"/>
                </a:solidFill>
                <a:effectLst/>
                <a:latin typeface="+mn-lt"/>
                <a:ea typeface="+mn-ea"/>
                <a:cs typeface="+mn-cs"/>
              </a:rPr>
              <a:t>balanomorph</a:t>
            </a:r>
            <a:r>
              <a:rPr lang="en-US" sz="1200" kern="1200" dirty="0">
                <a:solidFill>
                  <a:schemeClr val="tx1"/>
                </a:solidFill>
                <a:effectLst/>
                <a:latin typeface="+mn-lt"/>
                <a:ea typeface="+mn-ea"/>
                <a:cs typeface="+mn-cs"/>
              </a:rPr>
              <a:t> (acorn) barnacle. (C) The </a:t>
            </a:r>
            <a:r>
              <a:rPr lang="en-US" sz="1200" kern="1200" dirty="0" err="1">
                <a:solidFill>
                  <a:schemeClr val="tx1"/>
                </a:solidFill>
                <a:effectLst/>
                <a:latin typeface="+mn-lt"/>
                <a:ea typeface="+mn-ea"/>
                <a:cs typeface="+mn-cs"/>
              </a:rPr>
              <a:t>lepadomorph</a:t>
            </a:r>
            <a:r>
              <a:rPr lang="en-US" sz="1200" kern="1200" dirty="0">
                <a:solidFill>
                  <a:schemeClr val="tx1"/>
                </a:solidFill>
                <a:effectLst/>
                <a:latin typeface="+mn-lt"/>
                <a:ea typeface="+mn-ea"/>
                <a:cs typeface="+mn-cs"/>
              </a:rPr>
              <a:t> (stalked) barnacle </a:t>
            </a:r>
            <a:r>
              <a:rPr lang="en-US" sz="1200" i="1" kern="1200" dirty="0" err="1">
                <a:solidFill>
                  <a:schemeClr val="tx1"/>
                </a:solidFill>
                <a:effectLst/>
                <a:latin typeface="+mn-lt"/>
                <a:ea typeface="+mn-ea"/>
                <a:cs typeface="+mn-cs"/>
              </a:rPr>
              <a:t>Pollicipes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polymerus</a:t>
            </a:r>
            <a:r>
              <a:rPr lang="en-US" sz="1200" kern="1200" dirty="0">
                <a:solidFill>
                  <a:schemeClr val="tx1"/>
                </a:solidFill>
                <a:effectLst/>
                <a:latin typeface="+mn-lt"/>
                <a:ea typeface="+mn-ea"/>
                <a:cs typeface="+mn-cs"/>
              </a:rPr>
              <a:t>. (D) </a:t>
            </a:r>
            <a:r>
              <a:rPr lang="en-US" sz="1200" i="1" kern="1200" dirty="0">
                <a:solidFill>
                  <a:schemeClr val="tx1"/>
                </a:solidFill>
                <a:effectLst/>
                <a:latin typeface="+mn-lt"/>
                <a:ea typeface="+mn-ea"/>
                <a:cs typeface="+mn-cs"/>
              </a:rPr>
              <a:t>Verruca</a:t>
            </a:r>
            <a:r>
              <a:rPr lang="en-US" sz="1200" kern="1200" dirty="0">
                <a:solidFill>
                  <a:schemeClr val="tx1"/>
                </a:solidFill>
                <a:effectLst/>
                <a:latin typeface="+mn-lt"/>
                <a:ea typeface="+mn-ea"/>
                <a:cs typeface="+mn-cs"/>
              </a:rPr>
              <a:t>, the “wart” barnacle. (E) Two </a:t>
            </a:r>
            <a:r>
              <a:rPr lang="en-US" sz="1200" kern="1200" dirty="0" err="1">
                <a:solidFill>
                  <a:schemeClr val="tx1"/>
                </a:solidFill>
                <a:effectLst/>
                <a:latin typeface="+mn-lt"/>
                <a:ea typeface="+mn-ea"/>
                <a:cs typeface="+mn-cs"/>
              </a:rPr>
              <a:t>thoracican</a:t>
            </a:r>
            <a:r>
              <a:rPr lang="en-US" sz="1200" kern="1200" dirty="0">
                <a:solidFill>
                  <a:schemeClr val="tx1"/>
                </a:solidFill>
                <a:effectLst/>
                <a:latin typeface="+mn-lt"/>
                <a:ea typeface="+mn-ea"/>
                <a:cs typeface="+mn-cs"/>
              </a:rPr>
              <a:t> barnacles that live in association with each other and with whales. The stalked barnacle </a:t>
            </a:r>
            <a:r>
              <a:rPr lang="en-US" sz="1200" i="1" kern="1200" dirty="0" err="1">
                <a:solidFill>
                  <a:schemeClr val="tx1"/>
                </a:solidFill>
                <a:effectLst/>
                <a:latin typeface="+mn-lt"/>
                <a:ea typeface="+mn-ea"/>
                <a:cs typeface="+mn-cs"/>
              </a:rPr>
              <a:t>Conchoderma</a:t>
            </a:r>
            <a:r>
              <a:rPr lang="en-US" sz="1200" kern="1200" dirty="0">
                <a:solidFill>
                  <a:schemeClr val="tx1"/>
                </a:solidFill>
                <a:effectLst/>
                <a:latin typeface="+mn-lt"/>
                <a:ea typeface="+mn-ea"/>
                <a:cs typeface="+mn-cs"/>
              </a:rPr>
              <a:t> attaches to the sessile barnacle </a:t>
            </a:r>
            <a:r>
              <a:rPr lang="en-US" sz="1200" i="1" kern="1200" dirty="0" err="1">
                <a:solidFill>
                  <a:schemeClr val="tx1"/>
                </a:solidFill>
                <a:effectLst/>
                <a:latin typeface="+mn-lt"/>
                <a:ea typeface="+mn-ea"/>
                <a:cs typeface="+mn-cs"/>
              </a:rPr>
              <a:t>Coronula</a:t>
            </a:r>
            <a:r>
              <a:rPr lang="en-US" sz="1200" kern="1200" dirty="0">
                <a:solidFill>
                  <a:schemeClr val="tx1"/>
                </a:solidFill>
                <a:effectLst/>
                <a:latin typeface="+mn-lt"/>
                <a:ea typeface="+mn-ea"/>
                <a:cs typeface="+mn-cs"/>
              </a:rPr>
              <a:t>, which in turn attaches to the skin of certain whales. (F) Anatomy of the </a:t>
            </a:r>
            <a:r>
              <a:rPr lang="en-US" sz="1200" kern="1200" dirty="0" err="1">
                <a:solidFill>
                  <a:schemeClr val="tx1"/>
                </a:solidFill>
                <a:effectLst/>
                <a:latin typeface="+mn-lt"/>
                <a:ea typeface="+mn-ea"/>
                <a:cs typeface="+mn-cs"/>
              </a:rPr>
              <a:t>ascothoracidan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Ascothorax</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ophioctenis</a:t>
            </a:r>
            <a:r>
              <a:rPr lang="en-US" sz="1200" kern="1200" dirty="0">
                <a:solidFill>
                  <a:schemeClr val="tx1"/>
                </a:solidFill>
                <a:effectLst/>
                <a:latin typeface="+mn-lt"/>
                <a:ea typeface="+mn-ea"/>
                <a:cs typeface="+mn-cs"/>
              </a:rPr>
              <a:t>, a parasite that feeds periodically on echinoderms (longitudinal section). (G) An </a:t>
            </a:r>
            <a:r>
              <a:rPr lang="en-US" sz="1200" kern="1200" dirty="0" err="1">
                <a:solidFill>
                  <a:schemeClr val="tx1"/>
                </a:solidFill>
                <a:effectLst/>
                <a:latin typeface="+mn-lt"/>
                <a:ea typeface="+mn-ea"/>
                <a:cs typeface="+mn-cs"/>
              </a:rPr>
              <a:t>acrothoracican</a:t>
            </a:r>
            <a:r>
              <a:rPr lang="en-US" sz="1200" kern="1200" dirty="0">
                <a:solidFill>
                  <a:schemeClr val="tx1"/>
                </a:solidFill>
                <a:effectLst/>
                <a:latin typeface="+mn-lt"/>
                <a:ea typeface="+mn-ea"/>
                <a:cs typeface="+mn-cs"/>
              </a:rPr>
              <a:t> barnacle, </a:t>
            </a:r>
            <a:r>
              <a:rPr lang="en-US" sz="1200" i="1" kern="1200" dirty="0" err="1">
                <a:solidFill>
                  <a:schemeClr val="tx1"/>
                </a:solidFill>
                <a:effectLst/>
                <a:latin typeface="+mn-lt"/>
                <a:ea typeface="+mn-ea"/>
                <a:cs typeface="+mn-cs"/>
              </a:rPr>
              <a:t>Trypetesa</a:t>
            </a:r>
            <a:r>
              <a:rPr lang="en-US" sz="1200" kern="1200" dirty="0">
                <a:solidFill>
                  <a:schemeClr val="tx1"/>
                </a:solidFill>
                <a:effectLst/>
                <a:latin typeface="+mn-lt"/>
                <a:ea typeface="+mn-ea"/>
                <a:cs typeface="+mn-cs"/>
              </a:rPr>
              <a:t>. Note the highly modified female and the tiny attached male. This species bores into calcareous substrata such as coral skeletons. (H) A crab (</a:t>
            </a:r>
            <a:r>
              <a:rPr lang="en-US" sz="1200" i="1" kern="1200" dirty="0" err="1">
                <a:solidFill>
                  <a:schemeClr val="tx1"/>
                </a:solidFill>
                <a:effectLst/>
                <a:latin typeface="+mn-lt"/>
                <a:ea typeface="+mn-ea"/>
                <a:cs typeface="+mn-cs"/>
              </a:rPr>
              <a:t>Carcinus</a:t>
            </a:r>
            <a:r>
              <a:rPr lang="en-US" sz="1200" kern="1200" dirty="0">
                <a:solidFill>
                  <a:schemeClr val="tx1"/>
                </a:solidFill>
                <a:effectLst/>
                <a:latin typeface="+mn-lt"/>
                <a:ea typeface="+mn-ea"/>
                <a:cs typeface="+mn-cs"/>
              </a:rPr>
              <a:t>) infected with the rhizocephalan </a:t>
            </a:r>
            <a:r>
              <a:rPr lang="en-US" sz="1200" i="1" kern="1200" dirty="0" err="1">
                <a:solidFill>
                  <a:schemeClr val="tx1"/>
                </a:solidFill>
                <a:effectLst/>
                <a:latin typeface="+mn-lt"/>
                <a:ea typeface="+mn-ea"/>
                <a:cs typeface="+mn-cs"/>
              </a:rPr>
              <a:t>Sacculina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carcini</a:t>
            </a:r>
            <a:r>
              <a:rPr lang="en-US" sz="1200" kern="1200" dirty="0">
                <a:solidFill>
                  <a:schemeClr val="tx1"/>
                </a:solidFill>
                <a:effectLst/>
                <a:latin typeface="+mn-lt"/>
                <a:ea typeface="+mn-ea"/>
                <a:cs typeface="+mn-cs"/>
              </a:rPr>
              <a:t>. The crab’s right side is shown as transparent, exposing the ramifying body of the parasite. (I) A </a:t>
            </a:r>
            <a:r>
              <a:rPr lang="en-US" sz="1200" kern="1200" dirty="0" err="1">
                <a:solidFill>
                  <a:schemeClr val="tx1"/>
                </a:solidFill>
                <a:effectLst/>
                <a:latin typeface="+mn-lt"/>
                <a:ea typeface="+mn-ea"/>
                <a:cs typeface="+mn-cs"/>
              </a:rPr>
              <a:t>cypris</a:t>
            </a:r>
            <a:r>
              <a:rPr lang="en-US" sz="1200" kern="1200" dirty="0">
                <a:solidFill>
                  <a:schemeClr val="tx1"/>
                </a:solidFill>
                <a:effectLst/>
                <a:latin typeface="+mn-lt"/>
                <a:ea typeface="+mn-ea"/>
                <a:cs typeface="+mn-cs"/>
              </a:rPr>
              <a:t> y-larva, in lateral and dorsal views. (E after P. A. </a:t>
            </a:r>
            <a:r>
              <a:rPr lang="en-US" sz="1200" kern="1200" dirty="0" err="1">
                <a:solidFill>
                  <a:schemeClr val="tx1"/>
                </a:solidFill>
                <a:effectLst/>
                <a:latin typeface="+mn-lt"/>
                <a:ea typeface="+mn-ea"/>
                <a:cs typeface="+mn-cs"/>
              </a:rPr>
              <a:t>Meglitsch</a:t>
            </a:r>
            <a:r>
              <a:rPr lang="en-US" sz="1200" kern="1200" dirty="0">
                <a:solidFill>
                  <a:schemeClr val="tx1"/>
                </a:solidFill>
                <a:effectLst/>
                <a:latin typeface="+mn-lt"/>
                <a:ea typeface="+mn-ea"/>
                <a:cs typeface="+mn-cs"/>
              </a:rPr>
              <a:t>. 1972. </a:t>
            </a:r>
            <a:r>
              <a:rPr lang="en-US" sz="1200" i="1" kern="1200" dirty="0">
                <a:solidFill>
                  <a:schemeClr val="tx1"/>
                </a:solidFill>
                <a:effectLst/>
                <a:latin typeface="+mn-lt"/>
                <a:ea typeface="+mn-ea"/>
                <a:cs typeface="+mn-cs"/>
              </a:rPr>
              <a:t>Invertebrate Zoology</a:t>
            </a:r>
            <a:r>
              <a:rPr lang="en-US" sz="1200" kern="1200" dirty="0">
                <a:solidFill>
                  <a:schemeClr val="tx1"/>
                </a:solidFill>
                <a:effectLst/>
                <a:latin typeface="+mn-lt"/>
                <a:ea typeface="+mn-ea"/>
                <a:cs typeface="+mn-cs"/>
              </a:rPr>
              <a:t>. Oxford University Press, Oxford.)</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139</a:t>
            </a:fld>
            <a:endParaRPr lang="en-US"/>
          </a:p>
        </p:txBody>
      </p:sp>
    </p:spTree>
    <p:extLst>
      <p:ext uri="{BB962C8B-B14F-4D97-AF65-F5344CB8AC3E}">
        <p14:creationId xmlns:p14="http://schemas.microsoft.com/office/powerpoint/2010/main" val="12163379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21.1  Diversity among the Crustacea. </a:t>
            </a:r>
            <a:br>
              <a:rPr lang="en-US" sz="1200" b="1"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(A–D) Classes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Branchiopoda</a:t>
            </a:r>
            <a:r>
              <a:rPr lang="en-US" sz="1200" kern="1200" dirty="0">
                <a:solidFill>
                  <a:schemeClr val="tx1"/>
                </a:solidFill>
                <a:effectLst/>
                <a:latin typeface="+mn-lt"/>
                <a:ea typeface="+mn-ea"/>
                <a:cs typeface="+mn-cs"/>
              </a:rPr>
              <a:t>. (A) </a:t>
            </a:r>
            <a:r>
              <a:rPr lang="en-US" sz="1200" i="1" kern="1200" dirty="0" err="1">
                <a:solidFill>
                  <a:schemeClr val="tx1"/>
                </a:solidFill>
                <a:effectLst/>
                <a:latin typeface="+mn-lt"/>
                <a:ea typeface="+mn-ea"/>
                <a:cs typeface="+mn-cs"/>
              </a:rPr>
              <a:t>Morlockia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ondinae</a:t>
            </a:r>
            <a:r>
              <a:rPr lang="en-US" sz="1200" kern="1200" dirty="0">
                <a:solidFill>
                  <a:schemeClr val="tx1"/>
                </a:solidFill>
                <a:effectLst/>
                <a:latin typeface="+mn-lt"/>
                <a:ea typeface="+mn-ea"/>
                <a:cs typeface="+mn-cs"/>
              </a:rPr>
              <a:t>; note the remarkably </a:t>
            </a:r>
            <a:r>
              <a:rPr lang="en-US" sz="1200" kern="1200" dirty="0" err="1">
                <a:solidFill>
                  <a:schemeClr val="tx1"/>
                </a:solidFill>
                <a:effectLst/>
                <a:latin typeface="+mn-lt"/>
                <a:ea typeface="+mn-ea"/>
                <a:cs typeface="+mn-cs"/>
              </a:rPr>
              <a:t>homonomous</a:t>
            </a:r>
            <a:r>
              <a:rPr lang="en-US" sz="1200" kern="1200" dirty="0">
                <a:solidFill>
                  <a:schemeClr val="tx1"/>
                </a:solidFill>
                <a:effectLst/>
                <a:latin typeface="+mn-lt"/>
                <a:ea typeface="+mn-ea"/>
                <a:cs typeface="+mn-cs"/>
              </a:rPr>
              <a:t> segmentation of this swimming crustacean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Lightiella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monniotae</a:t>
            </a:r>
            <a:r>
              <a:rPr lang="en-US" sz="1200" kern="1200" dirty="0">
                <a:solidFill>
                  <a:schemeClr val="tx1"/>
                </a:solidFill>
                <a:effectLst/>
                <a:latin typeface="+mn-lt"/>
                <a:ea typeface="+mn-ea"/>
                <a:cs typeface="+mn-cs"/>
              </a:rPr>
              <a:t>, from New Caledonia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(C) A tadpole shrimp (</a:t>
            </a:r>
            <a:r>
              <a:rPr lang="en-US" sz="1200" kern="1200" dirty="0" err="1">
                <a:solidFill>
                  <a:schemeClr val="tx1"/>
                </a:solidFill>
                <a:effectLst/>
                <a:latin typeface="+mn-lt"/>
                <a:ea typeface="+mn-ea"/>
                <a:cs typeface="+mn-cs"/>
              </a:rPr>
              <a:t>Notostraca</a:t>
            </a:r>
            <a:r>
              <a:rPr lang="en-US" sz="1200" kern="1200" dirty="0">
                <a:solidFill>
                  <a:schemeClr val="tx1"/>
                </a:solidFill>
                <a:effectLst/>
                <a:latin typeface="+mn-lt"/>
                <a:ea typeface="+mn-ea"/>
                <a:cs typeface="+mn-cs"/>
              </a:rPr>
              <a:t>) from an ephemeral pool. (D) A clam shrimp (</a:t>
            </a:r>
            <a:r>
              <a:rPr lang="en-US" sz="1200" kern="1200" dirty="0" err="1">
                <a:solidFill>
                  <a:schemeClr val="tx1"/>
                </a:solidFill>
                <a:effectLst/>
                <a:latin typeface="+mn-lt"/>
                <a:ea typeface="+mn-ea"/>
                <a:cs typeface="+mn-cs"/>
              </a:rPr>
              <a:t>Diplostraca</a:t>
            </a:r>
            <a:r>
              <a:rPr lang="en-US" sz="1200" kern="1200" dirty="0">
                <a:solidFill>
                  <a:schemeClr val="tx1"/>
                </a:solidFill>
                <a:effectLst/>
                <a:latin typeface="+mn-lt"/>
                <a:ea typeface="+mn-ea"/>
                <a:cs typeface="+mn-cs"/>
              </a:rPr>
              <a:t>), carrying eggs. (E–Q) Class Malacostraca. (E) A fiddler crab, </a:t>
            </a:r>
            <a:r>
              <a:rPr lang="en-US" sz="1200" i="1" kern="1200" dirty="0" err="1">
                <a:solidFill>
                  <a:schemeClr val="tx1"/>
                </a:solidFill>
                <a:effectLst/>
                <a:latin typeface="+mn-lt"/>
                <a:ea typeface="+mn-ea"/>
                <a:cs typeface="+mn-cs"/>
              </a:rPr>
              <a:t>Uca</a:t>
            </a:r>
            <a:r>
              <a:rPr lang="en-US" sz="1200" i="1" kern="1200" dirty="0">
                <a:solidFill>
                  <a:schemeClr val="tx1"/>
                </a:solidFill>
                <a:effectLst/>
                <a:latin typeface="+mn-lt"/>
                <a:ea typeface="+mn-ea"/>
                <a:cs typeface="+mn-cs"/>
              </a:rPr>
              <a:t> princeps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Brachyura</a:t>
            </a:r>
            <a:r>
              <a:rPr lang="en-US" sz="1200" kern="1200" dirty="0">
                <a:solidFill>
                  <a:schemeClr val="tx1"/>
                </a:solidFill>
                <a:effectLst/>
                <a:latin typeface="+mn-lt"/>
                <a:ea typeface="+mn-ea"/>
                <a:cs typeface="+mn-cs"/>
              </a:rPr>
              <a:t>). (F) A giant Caribbean hermit crab, </a:t>
            </a:r>
            <a:r>
              <a:rPr lang="en-US" sz="1200" i="1" kern="1200" dirty="0" err="1">
                <a:solidFill>
                  <a:schemeClr val="tx1"/>
                </a:solidFill>
                <a:effectLst/>
                <a:latin typeface="+mn-lt"/>
                <a:ea typeface="+mn-ea"/>
                <a:cs typeface="+mn-cs"/>
              </a:rPr>
              <a:t>Petrochirus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diogenes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(G) A hermit crab (</a:t>
            </a:r>
            <a:r>
              <a:rPr lang="en-US" sz="1200" i="1" kern="1200" dirty="0" err="1">
                <a:solidFill>
                  <a:schemeClr val="tx1"/>
                </a:solidFill>
                <a:effectLst/>
                <a:latin typeface="+mn-lt"/>
                <a:ea typeface="+mn-ea"/>
                <a:cs typeface="+mn-cs"/>
              </a:rPr>
              <a:t>Paragiopagurus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fasciatus</a:t>
            </a:r>
            <a:r>
              <a:rPr lang="en-US" sz="1200" kern="1200" dirty="0">
                <a:solidFill>
                  <a:schemeClr val="tx1"/>
                </a:solidFill>
                <a:effectLst/>
                <a:latin typeface="+mn-lt"/>
                <a:ea typeface="+mn-ea"/>
                <a:cs typeface="+mn-cs"/>
              </a:rPr>
              <a:t>) removed from its snail shell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(H) A coconut crab, </a:t>
            </a:r>
            <a:r>
              <a:rPr lang="en-US" sz="1200" i="1" kern="1200" dirty="0" err="1">
                <a:solidFill>
                  <a:schemeClr val="tx1"/>
                </a:solidFill>
                <a:effectLst/>
                <a:latin typeface="+mn-lt"/>
                <a:ea typeface="+mn-ea"/>
                <a:cs typeface="+mn-cs"/>
              </a:rPr>
              <a:t>Birgus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latro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climbing a tree. (I) </a:t>
            </a:r>
            <a:r>
              <a:rPr lang="en-US" sz="1200" i="1" kern="1200" dirty="0">
                <a:solidFill>
                  <a:schemeClr val="tx1"/>
                </a:solidFill>
                <a:effectLst/>
                <a:latin typeface="+mn-lt"/>
                <a:ea typeface="+mn-ea"/>
                <a:cs typeface="+mn-cs"/>
              </a:rPr>
              <a:t>Emerita </a:t>
            </a:r>
            <a:r>
              <a:rPr lang="en-US" sz="1200" i="1" kern="1200" dirty="0" err="1">
                <a:solidFill>
                  <a:schemeClr val="tx1"/>
                </a:solidFill>
                <a:effectLst/>
                <a:latin typeface="+mn-lt"/>
                <a:ea typeface="+mn-ea"/>
                <a:cs typeface="+mn-cs"/>
              </a:rPr>
              <a:t>analoga</a:t>
            </a:r>
            <a:r>
              <a:rPr lang="en-US" sz="1200" kern="1200" dirty="0">
                <a:solidFill>
                  <a:schemeClr val="tx1"/>
                </a:solidFill>
                <a:effectLst/>
                <a:latin typeface="+mn-lt"/>
                <a:ea typeface="+mn-ea"/>
                <a:cs typeface="+mn-cs"/>
              </a:rPr>
              <a:t>, a Pacific mole crab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(J) A pelagic </a:t>
            </a:r>
            <a:r>
              <a:rPr lang="en-US" sz="1200" kern="1200" dirty="0" err="1">
                <a:solidFill>
                  <a:schemeClr val="tx1"/>
                </a:solidFill>
                <a:effectLst/>
                <a:latin typeface="+mn-lt"/>
                <a:ea typeface="+mn-ea"/>
                <a:cs typeface="+mn-cs"/>
              </a:rPr>
              <a:t>lobsterette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Pleuroncodes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planipes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(K) A cleaner shrimp, </a:t>
            </a:r>
            <a:r>
              <a:rPr lang="en-US" sz="1200" i="1" kern="1200" dirty="0" err="1">
                <a:solidFill>
                  <a:schemeClr val="tx1"/>
                </a:solidFill>
                <a:effectLst/>
                <a:latin typeface="+mn-lt"/>
                <a:ea typeface="+mn-ea"/>
                <a:cs typeface="+mn-cs"/>
              </a:rPr>
              <a:t>Lysmata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californica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Caridea</a:t>
            </a:r>
            <a:r>
              <a:rPr lang="en-US" sz="1200" kern="1200" dirty="0">
                <a:solidFill>
                  <a:schemeClr val="tx1"/>
                </a:solidFill>
                <a:effectLst/>
                <a:latin typeface="+mn-lt"/>
                <a:ea typeface="+mn-ea"/>
                <a:cs typeface="+mn-cs"/>
              </a:rPr>
              <a:t>). (L) </a:t>
            </a:r>
            <a:r>
              <a:rPr lang="en-US" sz="1200" i="1" kern="1200" dirty="0" err="1">
                <a:solidFill>
                  <a:schemeClr val="tx1"/>
                </a:solidFill>
                <a:effectLst/>
                <a:latin typeface="+mn-lt"/>
                <a:ea typeface="+mn-ea"/>
                <a:cs typeface="+mn-cs"/>
              </a:rPr>
              <a:t>Alienaxiopsis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clypeata</a:t>
            </a:r>
            <a:r>
              <a:rPr lang="en-US" sz="1200" kern="1200" dirty="0">
                <a:solidFill>
                  <a:schemeClr val="tx1"/>
                </a:solidFill>
                <a:effectLst/>
                <a:latin typeface="+mn-lt"/>
                <a:ea typeface="+mn-ea"/>
                <a:cs typeface="+mn-cs"/>
              </a:rPr>
              <a:t>, a coral reef lobster-shrimp from Bali, Indonesia (</a:t>
            </a:r>
            <a:r>
              <a:rPr lang="en-US" sz="1200" kern="1200" dirty="0" err="1">
                <a:solidFill>
                  <a:schemeClr val="tx1"/>
                </a:solidFill>
                <a:effectLst/>
                <a:latin typeface="+mn-lt"/>
                <a:ea typeface="+mn-ea"/>
                <a:cs typeface="+mn-cs"/>
              </a:rPr>
              <a:t>Axiidae</a:t>
            </a:r>
            <a:r>
              <a:rPr lang="en-US" sz="1200" kern="1200" dirty="0">
                <a:solidFill>
                  <a:schemeClr val="tx1"/>
                </a:solidFill>
                <a:effectLst/>
                <a:latin typeface="+mn-lt"/>
                <a:ea typeface="+mn-ea"/>
                <a:cs typeface="+mn-cs"/>
              </a:rPr>
              <a:t>). (M) A Hawaiian regal lobster, </a:t>
            </a:r>
            <a:r>
              <a:rPr lang="en-US" sz="1200" i="1" kern="1200" dirty="0" err="1">
                <a:solidFill>
                  <a:schemeClr val="tx1"/>
                </a:solidFill>
                <a:effectLst/>
                <a:latin typeface="+mn-lt"/>
                <a:ea typeface="+mn-ea"/>
                <a:cs typeface="+mn-cs"/>
              </a:rPr>
              <a:t>Enoplometopus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Achelata</a:t>
            </a:r>
            <a:r>
              <a:rPr lang="en-US" sz="1200" kern="1200" dirty="0">
                <a:solidFill>
                  <a:schemeClr val="tx1"/>
                </a:solidFill>
                <a:effectLst/>
                <a:latin typeface="+mn-lt"/>
                <a:ea typeface="+mn-ea"/>
                <a:cs typeface="+mn-cs"/>
              </a:rPr>
              <a:t>). (N,O) Two unusual amphipods (</a:t>
            </a:r>
            <a:r>
              <a:rPr lang="en-US" sz="1200" kern="1200" dirty="0" err="1">
                <a:solidFill>
                  <a:schemeClr val="tx1"/>
                </a:solidFill>
                <a:effectLst/>
                <a:latin typeface="+mn-lt"/>
                <a:ea typeface="+mn-ea"/>
                <a:cs typeface="+mn-cs"/>
              </a:rPr>
              <a:t>Amphipoda</a:t>
            </a:r>
            <a:r>
              <a:rPr lang="en-US" sz="1200" kern="1200" dirty="0">
                <a:solidFill>
                  <a:schemeClr val="tx1"/>
                </a:solidFill>
                <a:effectLst/>
                <a:latin typeface="+mn-lt"/>
                <a:ea typeface="+mn-ea"/>
                <a:cs typeface="+mn-cs"/>
              </a:rPr>
              <a:t>). (N) </a:t>
            </a:r>
            <a:r>
              <a:rPr lang="en-US" sz="1200" i="1" kern="1200" dirty="0" err="1">
                <a:solidFill>
                  <a:schemeClr val="tx1"/>
                </a:solidFill>
                <a:effectLst/>
                <a:latin typeface="+mn-lt"/>
                <a:ea typeface="+mn-ea"/>
                <a:cs typeface="+mn-cs"/>
              </a:rPr>
              <a:t>Cystisoma</a:t>
            </a:r>
            <a:r>
              <a:rPr lang="en-US" sz="1200" kern="1200" dirty="0">
                <a:solidFill>
                  <a:schemeClr val="tx1"/>
                </a:solidFill>
                <a:effectLst/>
                <a:latin typeface="+mn-lt"/>
                <a:ea typeface="+mn-ea"/>
                <a:cs typeface="+mn-cs"/>
              </a:rPr>
              <a:t>, a huge (some exceed 10 cm), transparent, pelagic hyperiid amphipod. (O)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scammoni</a:t>
            </a:r>
            <a:r>
              <a:rPr lang="en-US" sz="1200" kern="1200" dirty="0">
                <a:solidFill>
                  <a:schemeClr val="tx1"/>
                </a:solidFill>
                <a:effectLst/>
                <a:latin typeface="+mn-lt"/>
                <a:ea typeface="+mn-ea"/>
                <a:cs typeface="+mn-cs"/>
              </a:rPr>
              <a:t>, a parasitic </a:t>
            </a:r>
            <a:r>
              <a:rPr lang="en-US" sz="1200" kern="1200" dirty="0" err="1">
                <a:solidFill>
                  <a:schemeClr val="tx1"/>
                </a:solidFill>
                <a:effectLst/>
                <a:latin typeface="+mn-lt"/>
                <a:ea typeface="+mn-ea"/>
                <a:cs typeface="+mn-cs"/>
              </a:rPr>
              <a:t>caprelloidean</a:t>
            </a:r>
            <a:r>
              <a:rPr lang="en-US" sz="1200" kern="1200" dirty="0">
                <a:solidFill>
                  <a:schemeClr val="tx1"/>
                </a:solidFill>
                <a:effectLst/>
                <a:latin typeface="+mn-lt"/>
                <a:ea typeface="+mn-ea"/>
                <a:cs typeface="+mn-cs"/>
              </a:rPr>
              <a:t> amphipod that lives on the skin of gray whales. (P) A male and female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note the eggs in the marsupium of the female (</a:t>
            </a:r>
            <a:r>
              <a:rPr lang="en-US" sz="1200" kern="1200" dirty="0" err="1">
                <a:solidFill>
                  <a:schemeClr val="tx1"/>
                </a:solidFill>
                <a:effectLst/>
                <a:latin typeface="+mn-lt"/>
                <a:ea typeface="+mn-ea"/>
                <a:cs typeface="+mn-cs"/>
              </a:rPr>
              <a:t>Cumacea</a:t>
            </a:r>
            <a:r>
              <a:rPr lang="en-US" sz="1200" kern="1200" dirty="0">
                <a:solidFill>
                  <a:schemeClr val="tx1"/>
                </a:solidFill>
                <a:effectLst/>
                <a:latin typeface="+mn-lt"/>
                <a:ea typeface="+mn-ea"/>
                <a:cs typeface="+mn-cs"/>
              </a:rPr>
              <a:t>). (Q) </a:t>
            </a:r>
            <a:r>
              <a:rPr lang="en-US" sz="1200" i="1" kern="1200" dirty="0">
                <a:solidFill>
                  <a:schemeClr val="tx1"/>
                </a:solidFill>
                <a:effectLst/>
                <a:latin typeface="+mn-lt"/>
                <a:ea typeface="+mn-ea"/>
                <a:cs typeface="+mn-cs"/>
              </a:rPr>
              <a:t>Ligia </a:t>
            </a:r>
            <a:r>
              <a:rPr lang="en-US" sz="1200" kern="1200" dirty="0">
                <a:solidFill>
                  <a:schemeClr val="tx1"/>
                </a:solidFill>
                <a:effectLst/>
                <a:latin typeface="+mn-lt"/>
                <a:ea typeface="+mn-ea"/>
                <a:cs typeface="+mn-cs"/>
              </a:rPr>
              <a:t>(Isopoda), the rock louse; </a:t>
            </a:r>
            <a:r>
              <a:rPr lang="en-US" sz="1200" i="1" kern="1200" dirty="0">
                <a:solidFill>
                  <a:schemeClr val="tx1"/>
                </a:solidFill>
                <a:effectLst/>
                <a:latin typeface="+mn-lt"/>
                <a:ea typeface="+mn-ea"/>
                <a:cs typeface="+mn-cs"/>
              </a:rPr>
              <a:t>Ligia</a:t>
            </a:r>
            <a:r>
              <a:rPr lang="en-US" sz="1200" kern="1200" dirty="0">
                <a:solidFill>
                  <a:schemeClr val="tx1"/>
                </a:solidFill>
                <a:effectLst/>
                <a:latin typeface="+mn-lt"/>
                <a:ea typeface="+mn-ea"/>
                <a:cs typeface="+mn-cs"/>
              </a:rPr>
              <a:t> are inhabitants of the high spray zone on rocky shores worldwide. (R) A mysid </a:t>
            </a:r>
            <a:r>
              <a:rPr lang="en-US" sz="1200" i="1" kern="1200" dirty="0" err="1">
                <a:solidFill>
                  <a:schemeClr val="tx1"/>
                </a:solidFill>
                <a:effectLst/>
                <a:latin typeface="+mn-lt"/>
                <a:ea typeface="+mn-ea"/>
                <a:cs typeface="+mn-cs"/>
              </a:rPr>
              <a:t>Siriella</a:t>
            </a:r>
            <a:r>
              <a:rPr lang="en-US" sz="1200" kern="1200" dirty="0">
                <a:solidFill>
                  <a:schemeClr val="tx1"/>
                </a:solidFill>
                <a:effectLst/>
                <a:latin typeface="+mn-lt"/>
                <a:ea typeface="+mn-ea"/>
                <a:cs typeface="+mn-cs"/>
              </a:rPr>
              <a:t> sp. (</a:t>
            </a:r>
            <a:r>
              <a:rPr lang="en-US" sz="1200" kern="1200" dirty="0" err="1">
                <a:solidFill>
                  <a:schemeClr val="tx1"/>
                </a:solidFill>
                <a:effectLst/>
                <a:latin typeface="+mn-lt"/>
                <a:ea typeface="+mn-ea"/>
                <a:cs typeface="+mn-cs"/>
              </a:rPr>
              <a:t>Mysida</a:t>
            </a:r>
            <a:r>
              <a:rPr lang="en-US" sz="1200" kern="1200" dirty="0">
                <a:solidFill>
                  <a:schemeClr val="tx1"/>
                </a:solidFill>
                <a:effectLst/>
                <a:latin typeface="+mn-lt"/>
                <a:ea typeface="+mn-ea"/>
                <a:cs typeface="+mn-cs"/>
              </a:rPr>
              <a:t>) with a parasitic </a:t>
            </a:r>
            <a:r>
              <a:rPr lang="en-US" sz="1200" kern="1200" dirty="0" err="1">
                <a:solidFill>
                  <a:schemeClr val="tx1"/>
                </a:solidFill>
                <a:effectLst/>
                <a:latin typeface="+mn-lt"/>
                <a:ea typeface="+mn-ea"/>
                <a:cs typeface="+mn-cs"/>
              </a:rPr>
              <a:t>epicaridean</a:t>
            </a:r>
            <a:r>
              <a:rPr lang="en-US" sz="1200" kern="1200" dirty="0">
                <a:solidFill>
                  <a:schemeClr val="tx1"/>
                </a:solidFill>
                <a:effectLst/>
                <a:latin typeface="+mn-lt"/>
                <a:ea typeface="+mn-ea"/>
                <a:cs typeface="+mn-cs"/>
              </a:rPr>
              <a:t> isopod (</a:t>
            </a:r>
            <a:r>
              <a:rPr lang="en-US" sz="1200" kern="1200" dirty="0" err="1">
                <a:solidFill>
                  <a:schemeClr val="tx1"/>
                </a:solidFill>
                <a:effectLst/>
                <a:latin typeface="+mn-lt"/>
                <a:ea typeface="+mn-ea"/>
                <a:cs typeface="+mn-cs"/>
              </a:rPr>
              <a:t>Dajidae</a:t>
            </a:r>
            <a:r>
              <a:rPr lang="en-US" sz="1200" kern="1200" dirty="0">
                <a:solidFill>
                  <a:schemeClr val="tx1"/>
                </a:solidFill>
                <a:effectLst/>
                <a:latin typeface="+mn-lt"/>
                <a:ea typeface="+mn-ea"/>
                <a:cs typeface="+mn-cs"/>
              </a:rPr>
              <a:t>) attached to its carapace (Western Australia). (S,T) Class </a:t>
            </a:r>
            <a:r>
              <a:rPr lang="en-US" sz="1200" kern="1200" dirty="0" err="1">
                <a:solidFill>
                  <a:schemeClr val="tx1"/>
                </a:solidFill>
                <a:effectLst/>
                <a:latin typeface="+mn-lt"/>
                <a:ea typeface="+mn-ea"/>
                <a:cs typeface="+mn-cs"/>
              </a:rPr>
              <a:t>Thecostraca</a:t>
            </a:r>
            <a:r>
              <a:rPr lang="en-US" sz="1200" kern="1200" dirty="0">
                <a:solidFill>
                  <a:schemeClr val="tx1"/>
                </a:solidFill>
                <a:effectLst/>
                <a:latin typeface="+mn-lt"/>
                <a:ea typeface="+mn-ea"/>
                <a:cs typeface="+mn-cs"/>
              </a:rPr>
              <a:t>. (S) Acorn barnacles, </a:t>
            </a:r>
            <a:r>
              <a:rPr lang="en-US" sz="1200" i="1" kern="1200" dirty="0" err="1">
                <a:solidFill>
                  <a:schemeClr val="tx1"/>
                </a:solidFill>
                <a:effectLst/>
                <a:latin typeface="+mn-lt"/>
                <a:ea typeface="+mn-ea"/>
                <a:cs typeface="+mn-cs"/>
              </a:rPr>
              <a:t>Semibalanus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balanoides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(T) </a:t>
            </a:r>
            <a:r>
              <a:rPr lang="en-US" sz="1200" i="1" kern="1200" dirty="0">
                <a:solidFill>
                  <a:schemeClr val="tx1"/>
                </a:solidFill>
                <a:effectLst/>
                <a:latin typeface="+mn-lt"/>
                <a:ea typeface="+mn-ea"/>
                <a:cs typeface="+mn-cs"/>
              </a:rPr>
              <a:t>Lepas </a:t>
            </a:r>
            <a:r>
              <a:rPr lang="en-US" sz="1200" i="1" kern="1200" dirty="0" err="1">
                <a:solidFill>
                  <a:schemeClr val="tx1"/>
                </a:solidFill>
                <a:effectLst/>
                <a:latin typeface="+mn-lt"/>
                <a:ea typeface="+mn-ea"/>
                <a:cs typeface="+mn-cs"/>
              </a:rPr>
              <a:t>anatifera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a pelagic barnacle hanging from a floating timber. (U) Class </a:t>
            </a:r>
            <a:r>
              <a:rPr lang="en-US" sz="1200" kern="1200" dirty="0" err="1">
                <a:solidFill>
                  <a:schemeClr val="tx1"/>
                </a:solidFill>
                <a:effectLst/>
                <a:latin typeface="+mn-lt"/>
                <a:ea typeface="+mn-ea"/>
                <a:cs typeface="+mn-cs"/>
              </a:rPr>
              <a:t>Copepoda</a:t>
            </a:r>
            <a:r>
              <a:rPr lang="en-US" sz="1200" kern="1200" dirty="0">
                <a:solidFill>
                  <a:schemeClr val="tx1"/>
                </a:solidFill>
                <a:effectLst/>
                <a:latin typeface="+mn-lt"/>
                <a:ea typeface="+mn-ea"/>
                <a:cs typeface="+mn-cs"/>
              </a:rPr>
              <a:t>; the calanoid copepod </a:t>
            </a:r>
            <a:r>
              <a:rPr lang="en-US" sz="1200" i="1" kern="1200" dirty="0" err="1">
                <a:solidFill>
                  <a:schemeClr val="tx1"/>
                </a:solidFill>
                <a:effectLst/>
                <a:latin typeface="+mn-lt"/>
                <a:ea typeface="+mn-ea"/>
                <a:cs typeface="+mn-cs"/>
              </a:rPr>
              <a:t>Gaussia</a:t>
            </a:r>
            <a:r>
              <a:rPr lang="en-US" sz="1200" kern="1200" dirty="0">
                <a:solidFill>
                  <a:schemeClr val="tx1"/>
                </a:solidFill>
                <a:effectLst/>
                <a:latin typeface="+mn-lt"/>
                <a:ea typeface="+mn-ea"/>
                <a:cs typeface="+mn-cs"/>
              </a:rPr>
              <a:t>, a common planktonic genus. (V) Class </a:t>
            </a:r>
            <a:r>
              <a:rPr lang="en-US" sz="1200" kern="1200" dirty="0" err="1">
                <a:solidFill>
                  <a:schemeClr val="tx1"/>
                </a:solidFill>
                <a:effectLst/>
                <a:latin typeface="+mn-lt"/>
                <a:ea typeface="+mn-ea"/>
                <a:cs typeface="+mn-cs"/>
              </a:rPr>
              <a:t>Tantulocarida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Deoterthron</a:t>
            </a:r>
            <a:r>
              <a:rPr lang="en-US" sz="1200" kern="1200" dirty="0">
                <a:solidFill>
                  <a:schemeClr val="tx1"/>
                </a:solidFill>
                <a:effectLst/>
                <a:latin typeface="+mn-lt"/>
                <a:ea typeface="+mn-ea"/>
                <a:cs typeface="+mn-cs"/>
              </a:rPr>
              <a:t>, parasitic on other crustaceans.</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14</a:t>
            </a:fld>
            <a:endParaRPr lang="en-US"/>
          </a:p>
        </p:txBody>
      </p:sp>
    </p:spTree>
    <p:extLst>
      <p:ext uri="{BB962C8B-B14F-4D97-AF65-F5344CB8AC3E}">
        <p14:creationId xmlns:p14="http://schemas.microsoft.com/office/powerpoint/2010/main" val="3589002081"/>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21.17  Anatomy and diversity in the class </a:t>
            </a:r>
            <a:r>
              <a:rPr lang="en-US" sz="1200" b="1" kern="1200" dirty="0" err="1">
                <a:solidFill>
                  <a:schemeClr val="tx1"/>
                </a:solidFill>
                <a:effectLst/>
                <a:latin typeface="+mn-lt"/>
                <a:ea typeface="+mn-ea"/>
                <a:cs typeface="+mn-cs"/>
              </a:rPr>
              <a:t>Thecostraca</a:t>
            </a:r>
            <a:r>
              <a:rPr lang="en-US" sz="1200" b="1" kern="1200" dirty="0">
                <a:solidFill>
                  <a:schemeClr val="tx1"/>
                </a:solidFill>
                <a:effectLst/>
                <a:latin typeface="+mn-lt"/>
                <a:ea typeface="+mn-ea"/>
                <a:cs typeface="+mn-cs"/>
              </a:rPr>
              <a:t>—barnacles and their kin. 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(A–E) </a:t>
            </a:r>
            <a:r>
              <a:rPr lang="en-US" sz="1200" kern="1200" dirty="0" err="1">
                <a:solidFill>
                  <a:schemeClr val="tx1"/>
                </a:solidFill>
                <a:effectLst/>
                <a:latin typeface="+mn-lt"/>
                <a:ea typeface="+mn-ea"/>
                <a:cs typeface="+mn-cs"/>
              </a:rPr>
              <a:t>Thoracican</a:t>
            </a:r>
            <a:r>
              <a:rPr lang="en-US" sz="1200" kern="1200" dirty="0">
                <a:solidFill>
                  <a:schemeClr val="tx1"/>
                </a:solidFill>
                <a:effectLst/>
                <a:latin typeface="+mn-lt"/>
                <a:ea typeface="+mn-ea"/>
                <a:cs typeface="+mn-cs"/>
              </a:rPr>
              <a:t> barnacles. (A) A sessile (acorn) barnacle with its cirri extended for feeding. (B) Plate terminology in a </a:t>
            </a:r>
            <a:r>
              <a:rPr lang="en-US" sz="1200" kern="1200" dirty="0" err="1">
                <a:solidFill>
                  <a:schemeClr val="tx1"/>
                </a:solidFill>
                <a:effectLst/>
                <a:latin typeface="+mn-lt"/>
                <a:ea typeface="+mn-ea"/>
                <a:cs typeface="+mn-cs"/>
              </a:rPr>
              <a:t>balanomorph</a:t>
            </a:r>
            <a:r>
              <a:rPr lang="en-US" sz="1200" kern="1200" dirty="0">
                <a:solidFill>
                  <a:schemeClr val="tx1"/>
                </a:solidFill>
                <a:effectLst/>
                <a:latin typeface="+mn-lt"/>
                <a:ea typeface="+mn-ea"/>
                <a:cs typeface="+mn-cs"/>
              </a:rPr>
              <a:t> (acorn) barnacle. (C) The </a:t>
            </a:r>
            <a:r>
              <a:rPr lang="en-US" sz="1200" kern="1200" dirty="0" err="1">
                <a:solidFill>
                  <a:schemeClr val="tx1"/>
                </a:solidFill>
                <a:effectLst/>
                <a:latin typeface="+mn-lt"/>
                <a:ea typeface="+mn-ea"/>
                <a:cs typeface="+mn-cs"/>
              </a:rPr>
              <a:t>lepadomorph</a:t>
            </a:r>
            <a:r>
              <a:rPr lang="en-US" sz="1200" kern="1200" dirty="0">
                <a:solidFill>
                  <a:schemeClr val="tx1"/>
                </a:solidFill>
                <a:effectLst/>
                <a:latin typeface="+mn-lt"/>
                <a:ea typeface="+mn-ea"/>
                <a:cs typeface="+mn-cs"/>
              </a:rPr>
              <a:t> (stalked) barnacle </a:t>
            </a:r>
            <a:r>
              <a:rPr lang="en-US" sz="1200" i="1" kern="1200" dirty="0" err="1">
                <a:solidFill>
                  <a:schemeClr val="tx1"/>
                </a:solidFill>
                <a:effectLst/>
                <a:latin typeface="+mn-lt"/>
                <a:ea typeface="+mn-ea"/>
                <a:cs typeface="+mn-cs"/>
              </a:rPr>
              <a:t>Pollicipes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polymerus</a:t>
            </a:r>
            <a:r>
              <a:rPr lang="en-US" sz="1200" kern="1200" dirty="0">
                <a:solidFill>
                  <a:schemeClr val="tx1"/>
                </a:solidFill>
                <a:effectLst/>
                <a:latin typeface="+mn-lt"/>
                <a:ea typeface="+mn-ea"/>
                <a:cs typeface="+mn-cs"/>
              </a:rPr>
              <a:t>. (D) </a:t>
            </a:r>
            <a:r>
              <a:rPr lang="en-US" sz="1200" i="1" kern="1200" dirty="0">
                <a:solidFill>
                  <a:schemeClr val="tx1"/>
                </a:solidFill>
                <a:effectLst/>
                <a:latin typeface="+mn-lt"/>
                <a:ea typeface="+mn-ea"/>
                <a:cs typeface="+mn-cs"/>
              </a:rPr>
              <a:t>Verruca</a:t>
            </a:r>
            <a:r>
              <a:rPr lang="en-US" sz="1200" kern="1200" dirty="0">
                <a:solidFill>
                  <a:schemeClr val="tx1"/>
                </a:solidFill>
                <a:effectLst/>
                <a:latin typeface="+mn-lt"/>
                <a:ea typeface="+mn-ea"/>
                <a:cs typeface="+mn-cs"/>
              </a:rPr>
              <a:t>, the “wart” barnacle. (E) Two </a:t>
            </a:r>
            <a:r>
              <a:rPr lang="en-US" sz="1200" kern="1200" dirty="0" err="1">
                <a:solidFill>
                  <a:schemeClr val="tx1"/>
                </a:solidFill>
                <a:effectLst/>
                <a:latin typeface="+mn-lt"/>
                <a:ea typeface="+mn-ea"/>
                <a:cs typeface="+mn-cs"/>
              </a:rPr>
              <a:t>thoracican</a:t>
            </a:r>
            <a:r>
              <a:rPr lang="en-US" sz="1200" kern="1200" dirty="0">
                <a:solidFill>
                  <a:schemeClr val="tx1"/>
                </a:solidFill>
                <a:effectLst/>
                <a:latin typeface="+mn-lt"/>
                <a:ea typeface="+mn-ea"/>
                <a:cs typeface="+mn-cs"/>
              </a:rPr>
              <a:t> barnacles that live in association with each other and with whales. The stalked barnacle </a:t>
            </a:r>
            <a:r>
              <a:rPr lang="en-US" sz="1200" i="1" kern="1200" dirty="0" err="1">
                <a:solidFill>
                  <a:schemeClr val="tx1"/>
                </a:solidFill>
                <a:effectLst/>
                <a:latin typeface="+mn-lt"/>
                <a:ea typeface="+mn-ea"/>
                <a:cs typeface="+mn-cs"/>
              </a:rPr>
              <a:t>Conchoderma</a:t>
            </a:r>
            <a:r>
              <a:rPr lang="en-US" sz="1200" kern="1200" dirty="0">
                <a:solidFill>
                  <a:schemeClr val="tx1"/>
                </a:solidFill>
                <a:effectLst/>
                <a:latin typeface="+mn-lt"/>
                <a:ea typeface="+mn-ea"/>
                <a:cs typeface="+mn-cs"/>
              </a:rPr>
              <a:t> attaches to the sessile barnacle </a:t>
            </a:r>
            <a:r>
              <a:rPr lang="en-US" sz="1200" i="1" kern="1200" dirty="0" err="1">
                <a:solidFill>
                  <a:schemeClr val="tx1"/>
                </a:solidFill>
                <a:effectLst/>
                <a:latin typeface="+mn-lt"/>
                <a:ea typeface="+mn-ea"/>
                <a:cs typeface="+mn-cs"/>
              </a:rPr>
              <a:t>Coronula</a:t>
            </a:r>
            <a:r>
              <a:rPr lang="en-US" sz="1200" kern="1200" dirty="0">
                <a:solidFill>
                  <a:schemeClr val="tx1"/>
                </a:solidFill>
                <a:effectLst/>
                <a:latin typeface="+mn-lt"/>
                <a:ea typeface="+mn-ea"/>
                <a:cs typeface="+mn-cs"/>
              </a:rPr>
              <a:t>, which in turn attaches to the skin of certain whales. (F) Anatomy of the </a:t>
            </a:r>
            <a:r>
              <a:rPr lang="en-US" sz="1200" kern="1200" dirty="0" err="1">
                <a:solidFill>
                  <a:schemeClr val="tx1"/>
                </a:solidFill>
                <a:effectLst/>
                <a:latin typeface="+mn-lt"/>
                <a:ea typeface="+mn-ea"/>
                <a:cs typeface="+mn-cs"/>
              </a:rPr>
              <a:t>ascothoracidan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Ascothorax</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ophioctenis</a:t>
            </a:r>
            <a:r>
              <a:rPr lang="en-US" sz="1200" kern="1200" dirty="0">
                <a:solidFill>
                  <a:schemeClr val="tx1"/>
                </a:solidFill>
                <a:effectLst/>
                <a:latin typeface="+mn-lt"/>
                <a:ea typeface="+mn-ea"/>
                <a:cs typeface="+mn-cs"/>
              </a:rPr>
              <a:t>, a parasite that feeds periodically on echinoderms (longitudinal section). (G) An </a:t>
            </a:r>
            <a:r>
              <a:rPr lang="en-US" sz="1200" kern="1200" dirty="0" err="1">
                <a:solidFill>
                  <a:schemeClr val="tx1"/>
                </a:solidFill>
                <a:effectLst/>
                <a:latin typeface="+mn-lt"/>
                <a:ea typeface="+mn-ea"/>
                <a:cs typeface="+mn-cs"/>
              </a:rPr>
              <a:t>acrothoracican</a:t>
            </a:r>
            <a:r>
              <a:rPr lang="en-US" sz="1200" kern="1200" dirty="0">
                <a:solidFill>
                  <a:schemeClr val="tx1"/>
                </a:solidFill>
                <a:effectLst/>
                <a:latin typeface="+mn-lt"/>
                <a:ea typeface="+mn-ea"/>
                <a:cs typeface="+mn-cs"/>
              </a:rPr>
              <a:t> barnacle, </a:t>
            </a:r>
            <a:r>
              <a:rPr lang="en-US" sz="1200" i="1" kern="1200" dirty="0" err="1">
                <a:solidFill>
                  <a:schemeClr val="tx1"/>
                </a:solidFill>
                <a:effectLst/>
                <a:latin typeface="+mn-lt"/>
                <a:ea typeface="+mn-ea"/>
                <a:cs typeface="+mn-cs"/>
              </a:rPr>
              <a:t>Trypetesa</a:t>
            </a:r>
            <a:r>
              <a:rPr lang="en-US" sz="1200" kern="1200" dirty="0">
                <a:solidFill>
                  <a:schemeClr val="tx1"/>
                </a:solidFill>
                <a:effectLst/>
                <a:latin typeface="+mn-lt"/>
                <a:ea typeface="+mn-ea"/>
                <a:cs typeface="+mn-cs"/>
              </a:rPr>
              <a:t>. Note the highly modified female and the tiny attached male. This species bores into calcareous substrata such as coral skeletons. (H) A crab (</a:t>
            </a:r>
            <a:r>
              <a:rPr lang="en-US" sz="1200" i="1" kern="1200" dirty="0" err="1">
                <a:solidFill>
                  <a:schemeClr val="tx1"/>
                </a:solidFill>
                <a:effectLst/>
                <a:latin typeface="+mn-lt"/>
                <a:ea typeface="+mn-ea"/>
                <a:cs typeface="+mn-cs"/>
              </a:rPr>
              <a:t>Carcinus</a:t>
            </a:r>
            <a:r>
              <a:rPr lang="en-US" sz="1200" kern="1200" dirty="0">
                <a:solidFill>
                  <a:schemeClr val="tx1"/>
                </a:solidFill>
                <a:effectLst/>
                <a:latin typeface="+mn-lt"/>
                <a:ea typeface="+mn-ea"/>
                <a:cs typeface="+mn-cs"/>
              </a:rPr>
              <a:t>) infected with the rhizocephalan </a:t>
            </a:r>
            <a:r>
              <a:rPr lang="en-US" sz="1200" i="1" kern="1200" dirty="0" err="1">
                <a:solidFill>
                  <a:schemeClr val="tx1"/>
                </a:solidFill>
                <a:effectLst/>
                <a:latin typeface="+mn-lt"/>
                <a:ea typeface="+mn-ea"/>
                <a:cs typeface="+mn-cs"/>
              </a:rPr>
              <a:t>Sacculina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carcini</a:t>
            </a:r>
            <a:r>
              <a:rPr lang="en-US" sz="1200" kern="1200" dirty="0">
                <a:solidFill>
                  <a:schemeClr val="tx1"/>
                </a:solidFill>
                <a:effectLst/>
                <a:latin typeface="+mn-lt"/>
                <a:ea typeface="+mn-ea"/>
                <a:cs typeface="+mn-cs"/>
              </a:rPr>
              <a:t>. The crab’s right side is shown as transparent, exposing the ramifying body of the parasite. (I) A </a:t>
            </a:r>
            <a:r>
              <a:rPr lang="en-US" sz="1200" kern="1200" dirty="0" err="1">
                <a:solidFill>
                  <a:schemeClr val="tx1"/>
                </a:solidFill>
                <a:effectLst/>
                <a:latin typeface="+mn-lt"/>
                <a:ea typeface="+mn-ea"/>
                <a:cs typeface="+mn-cs"/>
              </a:rPr>
              <a:t>cypris</a:t>
            </a:r>
            <a:r>
              <a:rPr lang="en-US" sz="1200" kern="1200" dirty="0">
                <a:solidFill>
                  <a:schemeClr val="tx1"/>
                </a:solidFill>
                <a:effectLst/>
                <a:latin typeface="+mn-lt"/>
                <a:ea typeface="+mn-ea"/>
                <a:cs typeface="+mn-cs"/>
              </a:rPr>
              <a:t> y-larva, in lateral and dorsal views. (E after P. A. </a:t>
            </a:r>
            <a:r>
              <a:rPr lang="en-US" sz="1200" kern="1200" dirty="0" err="1">
                <a:solidFill>
                  <a:schemeClr val="tx1"/>
                </a:solidFill>
                <a:effectLst/>
                <a:latin typeface="+mn-lt"/>
                <a:ea typeface="+mn-ea"/>
                <a:cs typeface="+mn-cs"/>
              </a:rPr>
              <a:t>Meglitsch</a:t>
            </a:r>
            <a:r>
              <a:rPr lang="en-US" sz="1200" kern="1200" dirty="0">
                <a:solidFill>
                  <a:schemeClr val="tx1"/>
                </a:solidFill>
                <a:effectLst/>
                <a:latin typeface="+mn-lt"/>
                <a:ea typeface="+mn-ea"/>
                <a:cs typeface="+mn-cs"/>
              </a:rPr>
              <a:t>. 1972. </a:t>
            </a:r>
            <a:r>
              <a:rPr lang="en-US" sz="1200" i="1" kern="1200" dirty="0">
                <a:solidFill>
                  <a:schemeClr val="tx1"/>
                </a:solidFill>
                <a:effectLst/>
                <a:latin typeface="+mn-lt"/>
                <a:ea typeface="+mn-ea"/>
                <a:cs typeface="+mn-cs"/>
              </a:rPr>
              <a:t>Invertebrate Zoology</a:t>
            </a:r>
            <a:r>
              <a:rPr lang="en-US" sz="1200" kern="1200" dirty="0">
                <a:solidFill>
                  <a:schemeClr val="tx1"/>
                </a:solidFill>
                <a:effectLst/>
                <a:latin typeface="+mn-lt"/>
                <a:ea typeface="+mn-ea"/>
                <a:cs typeface="+mn-cs"/>
              </a:rPr>
              <a:t>. Oxford University Press, Oxford.)</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140</a:t>
            </a:fld>
            <a:endParaRPr lang="en-US"/>
          </a:p>
        </p:txBody>
      </p:sp>
    </p:spTree>
    <p:extLst>
      <p:ext uri="{BB962C8B-B14F-4D97-AF65-F5344CB8AC3E}">
        <p14:creationId xmlns:p14="http://schemas.microsoft.com/office/powerpoint/2010/main" val="3169709521"/>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21.17  Anatomy and diversity in the class </a:t>
            </a:r>
            <a:r>
              <a:rPr lang="en-US" sz="1200" b="1" kern="1200" dirty="0" err="1">
                <a:solidFill>
                  <a:schemeClr val="tx1"/>
                </a:solidFill>
                <a:effectLst/>
                <a:latin typeface="+mn-lt"/>
                <a:ea typeface="+mn-ea"/>
                <a:cs typeface="+mn-cs"/>
              </a:rPr>
              <a:t>Thecostraca</a:t>
            </a:r>
            <a:r>
              <a:rPr lang="en-US" sz="1200" b="1" kern="1200" dirty="0">
                <a:solidFill>
                  <a:schemeClr val="tx1"/>
                </a:solidFill>
                <a:effectLst/>
                <a:latin typeface="+mn-lt"/>
                <a:ea typeface="+mn-ea"/>
                <a:cs typeface="+mn-cs"/>
              </a:rPr>
              <a:t>—barnacles and their kin. 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(A–E) </a:t>
            </a:r>
            <a:r>
              <a:rPr lang="en-US" sz="1200" kern="1200" dirty="0" err="1">
                <a:solidFill>
                  <a:schemeClr val="tx1"/>
                </a:solidFill>
                <a:effectLst/>
                <a:latin typeface="+mn-lt"/>
                <a:ea typeface="+mn-ea"/>
                <a:cs typeface="+mn-cs"/>
              </a:rPr>
              <a:t>Thoracican</a:t>
            </a:r>
            <a:r>
              <a:rPr lang="en-US" sz="1200" kern="1200" dirty="0">
                <a:solidFill>
                  <a:schemeClr val="tx1"/>
                </a:solidFill>
                <a:effectLst/>
                <a:latin typeface="+mn-lt"/>
                <a:ea typeface="+mn-ea"/>
                <a:cs typeface="+mn-cs"/>
              </a:rPr>
              <a:t> barnacles. (A) A sessile (acorn) barnacle with its cirri extended for feeding. (B) Plate terminology in a </a:t>
            </a:r>
            <a:r>
              <a:rPr lang="en-US" sz="1200" kern="1200" dirty="0" err="1">
                <a:solidFill>
                  <a:schemeClr val="tx1"/>
                </a:solidFill>
                <a:effectLst/>
                <a:latin typeface="+mn-lt"/>
                <a:ea typeface="+mn-ea"/>
                <a:cs typeface="+mn-cs"/>
              </a:rPr>
              <a:t>balanomorph</a:t>
            </a:r>
            <a:r>
              <a:rPr lang="en-US" sz="1200" kern="1200" dirty="0">
                <a:solidFill>
                  <a:schemeClr val="tx1"/>
                </a:solidFill>
                <a:effectLst/>
                <a:latin typeface="+mn-lt"/>
                <a:ea typeface="+mn-ea"/>
                <a:cs typeface="+mn-cs"/>
              </a:rPr>
              <a:t> (acorn) barnacle. (C) The </a:t>
            </a:r>
            <a:r>
              <a:rPr lang="en-US" sz="1200" kern="1200" dirty="0" err="1">
                <a:solidFill>
                  <a:schemeClr val="tx1"/>
                </a:solidFill>
                <a:effectLst/>
                <a:latin typeface="+mn-lt"/>
                <a:ea typeface="+mn-ea"/>
                <a:cs typeface="+mn-cs"/>
              </a:rPr>
              <a:t>lepadomorph</a:t>
            </a:r>
            <a:r>
              <a:rPr lang="en-US" sz="1200" kern="1200" dirty="0">
                <a:solidFill>
                  <a:schemeClr val="tx1"/>
                </a:solidFill>
                <a:effectLst/>
                <a:latin typeface="+mn-lt"/>
                <a:ea typeface="+mn-ea"/>
                <a:cs typeface="+mn-cs"/>
              </a:rPr>
              <a:t> (stalked) barnacle </a:t>
            </a:r>
            <a:r>
              <a:rPr lang="en-US" sz="1200" i="1" kern="1200" dirty="0" err="1">
                <a:solidFill>
                  <a:schemeClr val="tx1"/>
                </a:solidFill>
                <a:effectLst/>
                <a:latin typeface="+mn-lt"/>
                <a:ea typeface="+mn-ea"/>
                <a:cs typeface="+mn-cs"/>
              </a:rPr>
              <a:t>Pollicipes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polymerus</a:t>
            </a:r>
            <a:r>
              <a:rPr lang="en-US" sz="1200" kern="1200" dirty="0">
                <a:solidFill>
                  <a:schemeClr val="tx1"/>
                </a:solidFill>
                <a:effectLst/>
                <a:latin typeface="+mn-lt"/>
                <a:ea typeface="+mn-ea"/>
                <a:cs typeface="+mn-cs"/>
              </a:rPr>
              <a:t>. (D) </a:t>
            </a:r>
            <a:r>
              <a:rPr lang="en-US" sz="1200" i="1" kern="1200" dirty="0">
                <a:solidFill>
                  <a:schemeClr val="tx1"/>
                </a:solidFill>
                <a:effectLst/>
                <a:latin typeface="+mn-lt"/>
                <a:ea typeface="+mn-ea"/>
                <a:cs typeface="+mn-cs"/>
              </a:rPr>
              <a:t>Verruca</a:t>
            </a:r>
            <a:r>
              <a:rPr lang="en-US" sz="1200" kern="1200" dirty="0">
                <a:solidFill>
                  <a:schemeClr val="tx1"/>
                </a:solidFill>
                <a:effectLst/>
                <a:latin typeface="+mn-lt"/>
                <a:ea typeface="+mn-ea"/>
                <a:cs typeface="+mn-cs"/>
              </a:rPr>
              <a:t>, the “wart” barnacle. (E) Two </a:t>
            </a:r>
            <a:r>
              <a:rPr lang="en-US" sz="1200" kern="1200" dirty="0" err="1">
                <a:solidFill>
                  <a:schemeClr val="tx1"/>
                </a:solidFill>
                <a:effectLst/>
                <a:latin typeface="+mn-lt"/>
                <a:ea typeface="+mn-ea"/>
                <a:cs typeface="+mn-cs"/>
              </a:rPr>
              <a:t>thoracican</a:t>
            </a:r>
            <a:r>
              <a:rPr lang="en-US" sz="1200" kern="1200" dirty="0">
                <a:solidFill>
                  <a:schemeClr val="tx1"/>
                </a:solidFill>
                <a:effectLst/>
                <a:latin typeface="+mn-lt"/>
                <a:ea typeface="+mn-ea"/>
                <a:cs typeface="+mn-cs"/>
              </a:rPr>
              <a:t> barnacles that live in association with each other and with whales. The stalked barnacle </a:t>
            </a:r>
            <a:r>
              <a:rPr lang="en-US" sz="1200" i="1" kern="1200" dirty="0" err="1">
                <a:solidFill>
                  <a:schemeClr val="tx1"/>
                </a:solidFill>
                <a:effectLst/>
                <a:latin typeface="+mn-lt"/>
                <a:ea typeface="+mn-ea"/>
                <a:cs typeface="+mn-cs"/>
              </a:rPr>
              <a:t>Conchoderma</a:t>
            </a:r>
            <a:r>
              <a:rPr lang="en-US" sz="1200" kern="1200" dirty="0">
                <a:solidFill>
                  <a:schemeClr val="tx1"/>
                </a:solidFill>
                <a:effectLst/>
                <a:latin typeface="+mn-lt"/>
                <a:ea typeface="+mn-ea"/>
                <a:cs typeface="+mn-cs"/>
              </a:rPr>
              <a:t> attaches to the sessile barnacle </a:t>
            </a:r>
            <a:r>
              <a:rPr lang="en-US" sz="1200" i="1" kern="1200" dirty="0" err="1">
                <a:solidFill>
                  <a:schemeClr val="tx1"/>
                </a:solidFill>
                <a:effectLst/>
                <a:latin typeface="+mn-lt"/>
                <a:ea typeface="+mn-ea"/>
                <a:cs typeface="+mn-cs"/>
              </a:rPr>
              <a:t>Coronula</a:t>
            </a:r>
            <a:r>
              <a:rPr lang="en-US" sz="1200" kern="1200" dirty="0">
                <a:solidFill>
                  <a:schemeClr val="tx1"/>
                </a:solidFill>
                <a:effectLst/>
                <a:latin typeface="+mn-lt"/>
                <a:ea typeface="+mn-ea"/>
                <a:cs typeface="+mn-cs"/>
              </a:rPr>
              <a:t>, which in turn attaches to the skin of certain whales. (F) Anatomy of the </a:t>
            </a:r>
            <a:r>
              <a:rPr lang="en-US" sz="1200" kern="1200" dirty="0" err="1">
                <a:solidFill>
                  <a:schemeClr val="tx1"/>
                </a:solidFill>
                <a:effectLst/>
                <a:latin typeface="+mn-lt"/>
                <a:ea typeface="+mn-ea"/>
                <a:cs typeface="+mn-cs"/>
              </a:rPr>
              <a:t>ascothoracidan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Ascothorax</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ophioctenis</a:t>
            </a:r>
            <a:r>
              <a:rPr lang="en-US" sz="1200" kern="1200" dirty="0">
                <a:solidFill>
                  <a:schemeClr val="tx1"/>
                </a:solidFill>
                <a:effectLst/>
                <a:latin typeface="+mn-lt"/>
                <a:ea typeface="+mn-ea"/>
                <a:cs typeface="+mn-cs"/>
              </a:rPr>
              <a:t>, a parasite that feeds periodically on echinoderms (longitudinal section). (G) An </a:t>
            </a:r>
            <a:r>
              <a:rPr lang="en-US" sz="1200" kern="1200" dirty="0" err="1">
                <a:solidFill>
                  <a:schemeClr val="tx1"/>
                </a:solidFill>
                <a:effectLst/>
                <a:latin typeface="+mn-lt"/>
                <a:ea typeface="+mn-ea"/>
                <a:cs typeface="+mn-cs"/>
              </a:rPr>
              <a:t>acrothoracican</a:t>
            </a:r>
            <a:r>
              <a:rPr lang="en-US" sz="1200" kern="1200" dirty="0">
                <a:solidFill>
                  <a:schemeClr val="tx1"/>
                </a:solidFill>
                <a:effectLst/>
                <a:latin typeface="+mn-lt"/>
                <a:ea typeface="+mn-ea"/>
                <a:cs typeface="+mn-cs"/>
              </a:rPr>
              <a:t> barnacle, </a:t>
            </a:r>
            <a:r>
              <a:rPr lang="en-US" sz="1200" i="1" kern="1200" dirty="0" err="1">
                <a:solidFill>
                  <a:schemeClr val="tx1"/>
                </a:solidFill>
                <a:effectLst/>
                <a:latin typeface="+mn-lt"/>
                <a:ea typeface="+mn-ea"/>
                <a:cs typeface="+mn-cs"/>
              </a:rPr>
              <a:t>Trypetesa</a:t>
            </a:r>
            <a:r>
              <a:rPr lang="en-US" sz="1200" kern="1200" dirty="0">
                <a:solidFill>
                  <a:schemeClr val="tx1"/>
                </a:solidFill>
                <a:effectLst/>
                <a:latin typeface="+mn-lt"/>
                <a:ea typeface="+mn-ea"/>
                <a:cs typeface="+mn-cs"/>
              </a:rPr>
              <a:t>. Note the highly modified female and the tiny attached male. This species bores into calcareous substrata such as coral skeletons. (H) A crab (</a:t>
            </a:r>
            <a:r>
              <a:rPr lang="en-US" sz="1200" i="1" kern="1200" dirty="0" err="1">
                <a:solidFill>
                  <a:schemeClr val="tx1"/>
                </a:solidFill>
                <a:effectLst/>
                <a:latin typeface="+mn-lt"/>
                <a:ea typeface="+mn-ea"/>
                <a:cs typeface="+mn-cs"/>
              </a:rPr>
              <a:t>Carcinus</a:t>
            </a:r>
            <a:r>
              <a:rPr lang="en-US" sz="1200" kern="1200" dirty="0">
                <a:solidFill>
                  <a:schemeClr val="tx1"/>
                </a:solidFill>
                <a:effectLst/>
                <a:latin typeface="+mn-lt"/>
                <a:ea typeface="+mn-ea"/>
                <a:cs typeface="+mn-cs"/>
              </a:rPr>
              <a:t>) infected with the rhizocephalan </a:t>
            </a:r>
            <a:r>
              <a:rPr lang="en-US" sz="1200" i="1" kern="1200" dirty="0" err="1">
                <a:solidFill>
                  <a:schemeClr val="tx1"/>
                </a:solidFill>
                <a:effectLst/>
                <a:latin typeface="+mn-lt"/>
                <a:ea typeface="+mn-ea"/>
                <a:cs typeface="+mn-cs"/>
              </a:rPr>
              <a:t>Sacculina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carcini</a:t>
            </a:r>
            <a:r>
              <a:rPr lang="en-US" sz="1200" kern="1200" dirty="0">
                <a:solidFill>
                  <a:schemeClr val="tx1"/>
                </a:solidFill>
                <a:effectLst/>
                <a:latin typeface="+mn-lt"/>
                <a:ea typeface="+mn-ea"/>
                <a:cs typeface="+mn-cs"/>
              </a:rPr>
              <a:t>. The crab’s right side is shown as transparent, exposing the ramifying body of the parasite. (I) A </a:t>
            </a:r>
            <a:r>
              <a:rPr lang="en-US" sz="1200" kern="1200" dirty="0" err="1">
                <a:solidFill>
                  <a:schemeClr val="tx1"/>
                </a:solidFill>
                <a:effectLst/>
                <a:latin typeface="+mn-lt"/>
                <a:ea typeface="+mn-ea"/>
                <a:cs typeface="+mn-cs"/>
              </a:rPr>
              <a:t>cypris</a:t>
            </a:r>
            <a:r>
              <a:rPr lang="en-US" sz="1200" kern="1200" dirty="0">
                <a:solidFill>
                  <a:schemeClr val="tx1"/>
                </a:solidFill>
                <a:effectLst/>
                <a:latin typeface="+mn-lt"/>
                <a:ea typeface="+mn-ea"/>
                <a:cs typeface="+mn-cs"/>
              </a:rPr>
              <a:t> y-larva, in lateral and dorsal views. (E after P. A. </a:t>
            </a:r>
            <a:r>
              <a:rPr lang="en-US" sz="1200" kern="1200" dirty="0" err="1">
                <a:solidFill>
                  <a:schemeClr val="tx1"/>
                </a:solidFill>
                <a:effectLst/>
                <a:latin typeface="+mn-lt"/>
                <a:ea typeface="+mn-ea"/>
                <a:cs typeface="+mn-cs"/>
              </a:rPr>
              <a:t>Meglitsch</a:t>
            </a:r>
            <a:r>
              <a:rPr lang="en-US" sz="1200" kern="1200" dirty="0">
                <a:solidFill>
                  <a:schemeClr val="tx1"/>
                </a:solidFill>
                <a:effectLst/>
                <a:latin typeface="+mn-lt"/>
                <a:ea typeface="+mn-ea"/>
                <a:cs typeface="+mn-cs"/>
              </a:rPr>
              <a:t>. 1972. </a:t>
            </a:r>
            <a:r>
              <a:rPr lang="en-US" sz="1200" i="1" kern="1200" dirty="0">
                <a:solidFill>
                  <a:schemeClr val="tx1"/>
                </a:solidFill>
                <a:effectLst/>
                <a:latin typeface="+mn-lt"/>
                <a:ea typeface="+mn-ea"/>
                <a:cs typeface="+mn-cs"/>
              </a:rPr>
              <a:t>Invertebrate Zoology</a:t>
            </a:r>
            <a:r>
              <a:rPr lang="en-US" sz="1200" kern="1200" dirty="0">
                <a:solidFill>
                  <a:schemeClr val="tx1"/>
                </a:solidFill>
                <a:effectLst/>
                <a:latin typeface="+mn-lt"/>
                <a:ea typeface="+mn-ea"/>
                <a:cs typeface="+mn-cs"/>
              </a:rPr>
              <a:t>. Oxford University Press, Oxford.)</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141</a:t>
            </a:fld>
            <a:endParaRPr lang="en-US"/>
          </a:p>
        </p:txBody>
      </p:sp>
    </p:spTree>
    <p:extLst>
      <p:ext uri="{BB962C8B-B14F-4D97-AF65-F5344CB8AC3E}">
        <p14:creationId xmlns:p14="http://schemas.microsoft.com/office/powerpoint/2010/main" val="1089509004"/>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21.17  Anatomy and diversity in the class </a:t>
            </a:r>
            <a:r>
              <a:rPr lang="en-US" sz="1200" b="1" kern="1200" dirty="0" err="1">
                <a:solidFill>
                  <a:schemeClr val="tx1"/>
                </a:solidFill>
                <a:effectLst/>
                <a:latin typeface="+mn-lt"/>
                <a:ea typeface="+mn-ea"/>
                <a:cs typeface="+mn-cs"/>
              </a:rPr>
              <a:t>Thecostraca</a:t>
            </a:r>
            <a:r>
              <a:rPr lang="en-US" sz="1200" b="1" kern="1200" dirty="0">
                <a:solidFill>
                  <a:schemeClr val="tx1"/>
                </a:solidFill>
                <a:effectLst/>
                <a:latin typeface="+mn-lt"/>
                <a:ea typeface="+mn-ea"/>
                <a:cs typeface="+mn-cs"/>
              </a:rPr>
              <a:t>—barnacles and their kin. 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(A–E) </a:t>
            </a:r>
            <a:r>
              <a:rPr lang="en-US" sz="1200" kern="1200" dirty="0" err="1">
                <a:solidFill>
                  <a:schemeClr val="tx1"/>
                </a:solidFill>
                <a:effectLst/>
                <a:latin typeface="+mn-lt"/>
                <a:ea typeface="+mn-ea"/>
                <a:cs typeface="+mn-cs"/>
              </a:rPr>
              <a:t>Thoracican</a:t>
            </a:r>
            <a:r>
              <a:rPr lang="en-US" sz="1200" kern="1200" dirty="0">
                <a:solidFill>
                  <a:schemeClr val="tx1"/>
                </a:solidFill>
                <a:effectLst/>
                <a:latin typeface="+mn-lt"/>
                <a:ea typeface="+mn-ea"/>
                <a:cs typeface="+mn-cs"/>
              </a:rPr>
              <a:t> barnacles. (A) A sessile (acorn) barnacle with its cirri extended for feeding. (B) Plate terminology in a </a:t>
            </a:r>
            <a:r>
              <a:rPr lang="en-US" sz="1200" kern="1200" dirty="0" err="1">
                <a:solidFill>
                  <a:schemeClr val="tx1"/>
                </a:solidFill>
                <a:effectLst/>
                <a:latin typeface="+mn-lt"/>
                <a:ea typeface="+mn-ea"/>
                <a:cs typeface="+mn-cs"/>
              </a:rPr>
              <a:t>balanomorph</a:t>
            </a:r>
            <a:r>
              <a:rPr lang="en-US" sz="1200" kern="1200" dirty="0">
                <a:solidFill>
                  <a:schemeClr val="tx1"/>
                </a:solidFill>
                <a:effectLst/>
                <a:latin typeface="+mn-lt"/>
                <a:ea typeface="+mn-ea"/>
                <a:cs typeface="+mn-cs"/>
              </a:rPr>
              <a:t> (acorn) barnacle. (C) The </a:t>
            </a:r>
            <a:r>
              <a:rPr lang="en-US" sz="1200" kern="1200" dirty="0" err="1">
                <a:solidFill>
                  <a:schemeClr val="tx1"/>
                </a:solidFill>
                <a:effectLst/>
                <a:latin typeface="+mn-lt"/>
                <a:ea typeface="+mn-ea"/>
                <a:cs typeface="+mn-cs"/>
              </a:rPr>
              <a:t>lepadomorph</a:t>
            </a:r>
            <a:r>
              <a:rPr lang="en-US" sz="1200" kern="1200" dirty="0">
                <a:solidFill>
                  <a:schemeClr val="tx1"/>
                </a:solidFill>
                <a:effectLst/>
                <a:latin typeface="+mn-lt"/>
                <a:ea typeface="+mn-ea"/>
                <a:cs typeface="+mn-cs"/>
              </a:rPr>
              <a:t> (stalked) barnacle </a:t>
            </a:r>
            <a:r>
              <a:rPr lang="en-US" sz="1200" i="1" kern="1200" dirty="0" err="1">
                <a:solidFill>
                  <a:schemeClr val="tx1"/>
                </a:solidFill>
                <a:effectLst/>
                <a:latin typeface="+mn-lt"/>
                <a:ea typeface="+mn-ea"/>
                <a:cs typeface="+mn-cs"/>
              </a:rPr>
              <a:t>Pollicipes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polymerus</a:t>
            </a:r>
            <a:r>
              <a:rPr lang="en-US" sz="1200" kern="1200" dirty="0">
                <a:solidFill>
                  <a:schemeClr val="tx1"/>
                </a:solidFill>
                <a:effectLst/>
                <a:latin typeface="+mn-lt"/>
                <a:ea typeface="+mn-ea"/>
                <a:cs typeface="+mn-cs"/>
              </a:rPr>
              <a:t>. (D) </a:t>
            </a:r>
            <a:r>
              <a:rPr lang="en-US" sz="1200" i="1" kern="1200" dirty="0">
                <a:solidFill>
                  <a:schemeClr val="tx1"/>
                </a:solidFill>
                <a:effectLst/>
                <a:latin typeface="+mn-lt"/>
                <a:ea typeface="+mn-ea"/>
                <a:cs typeface="+mn-cs"/>
              </a:rPr>
              <a:t>Verruca</a:t>
            </a:r>
            <a:r>
              <a:rPr lang="en-US" sz="1200" kern="1200" dirty="0">
                <a:solidFill>
                  <a:schemeClr val="tx1"/>
                </a:solidFill>
                <a:effectLst/>
                <a:latin typeface="+mn-lt"/>
                <a:ea typeface="+mn-ea"/>
                <a:cs typeface="+mn-cs"/>
              </a:rPr>
              <a:t>, the “wart” barnacle. (E) Two </a:t>
            </a:r>
            <a:r>
              <a:rPr lang="en-US" sz="1200" kern="1200" dirty="0" err="1">
                <a:solidFill>
                  <a:schemeClr val="tx1"/>
                </a:solidFill>
                <a:effectLst/>
                <a:latin typeface="+mn-lt"/>
                <a:ea typeface="+mn-ea"/>
                <a:cs typeface="+mn-cs"/>
              </a:rPr>
              <a:t>thoracican</a:t>
            </a:r>
            <a:r>
              <a:rPr lang="en-US" sz="1200" kern="1200" dirty="0">
                <a:solidFill>
                  <a:schemeClr val="tx1"/>
                </a:solidFill>
                <a:effectLst/>
                <a:latin typeface="+mn-lt"/>
                <a:ea typeface="+mn-ea"/>
                <a:cs typeface="+mn-cs"/>
              </a:rPr>
              <a:t> barnacles that live in association with each other and with whales. The stalked barnacle </a:t>
            </a:r>
            <a:r>
              <a:rPr lang="en-US" sz="1200" i="1" kern="1200" dirty="0" err="1">
                <a:solidFill>
                  <a:schemeClr val="tx1"/>
                </a:solidFill>
                <a:effectLst/>
                <a:latin typeface="+mn-lt"/>
                <a:ea typeface="+mn-ea"/>
                <a:cs typeface="+mn-cs"/>
              </a:rPr>
              <a:t>Conchoderma</a:t>
            </a:r>
            <a:r>
              <a:rPr lang="en-US" sz="1200" kern="1200" dirty="0">
                <a:solidFill>
                  <a:schemeClr val="tx1"/>
                </a:solidFill>
                <a:effectLst/>
                <a:latin typeface="+mn-lt"/>
                <a:ea typeface="+mn-ea"/>
                <a:cs typeface="+mn-cs"/>
              </a:rPr>
              <a:t> attaches to the sessile barnacle </a:t>
            </a:r>
            <a:r>
              <a:rPr lang="en-US" sz="1200" i="1" kern="1200" dirty="0" err="1">
                <a:solidFill>
                  <a:schemeClr val="tx1"/>
                </a:solidFill>
                <a:effectLst/>
                <a:latin typeface="+mn-lt"/>
                <a:ea typeface="+mn-ea"/>
                <a:cs typeface="+mn-cs"/>
              </a:rPr>
              <a:t>Coronula</a:t>
            </a:r>
            <a:r>
              <a:rPr lang="en-US" sz="1200" kern="1200" dirty="0">
                <a:solidFill>
                  <a:schemeClr val="tx1"/>
                </a:solidFill>
                <a:effectLst/>
                <a:latin typeface="+mn-lt"/>
                <a:ea typeface="+mn-ea"/>
                <a:cs typeface="+mn-cs"/>
              </a:rPr>
              <a:t>, which in turn attaches to the skin of certain whales. (F) Anatomy of the </a:t>
            </a:r>
            <a:r>
              <a:rPr lang="en-US" sz="1200" kern="1200" dirty="0" err="1">
                <a:solidFill>
                  <a:schemeClr val="tx1"/>
                </a:solidFill>
                <a:effectLst/>
                <a:latin typeface="+mn-lt"/>
                <a:ea typeface="+mn-ea"/>
                <a:cs typeface="+mn-cs"/>
              </a:rPr>
              <a:t>ascothoracidan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Ascothorax</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ophioctenis</a:t>
            </a:r>
            <a:r>
              <a:rPr lang="en-US" sz="1200" kern="1200" dirty="0">
                <a:solidFill>
                  <a:schemeClr val="tx1"/>
                </a:solidFill>
                <a:effectLst/>
                <a:latin typeface="+mn-lt"/>
                <a:ea typeface="+mn-ea"/>
                <a:cs typeface="+mn-cs"/>
              </a:rPr>
              <a:t>, a parasite that feeds periodically on echinoderms (longitudinal section). (G) An </a:t>
            </a:r>
            <a:r>
              <a:rPr lang="en-US" sz="1200" kern="1200" dirty="0" err="1">
                <a:solidFill>
                  <a:schemeClr val="tx1"/>
                </a:solidFill>
                <a:effectLst/>
                <a:latin typeface="+mn-lt"/>
                <a:ea typeface="+mn-ea"/>
                <a:cs typeface="+mn-cs"/>
              </a:rPr>
              <a:t>acrothoracican</a:t>
            </a:r>
            <a:r>
              <a:rPr lang="en-US" sz="1200" kern="1200" dirty="0">
                <a:solidFill>
                  <a:schemeClr val="tx1"/>
                </a:solidFill>
                <a:effectLst/>
                <a:latin typeface="+mn-lt"/>
                <a:ea typeface="+mn-ea"/>
                <a:cs typeface="+mn-cs"/>
              </a:rPr>
              <a:t> barnacle, </a:t>
            </a:r>
            <a:r>
              <a:rPr lang="en-US" sz="1200" i="1" kern="1200" dirty="0" err="1">
                <a:solidFill>
                  <a:schemeClr val="tx1"/>
                </a:solidFill>
                <a:effectLst/>
                <a:latin typeface="+mn-lt"/>
                <a:ea typeface="+mn-ea"/>
                <a:cs typeface="+mn-cs"/>
              </a:rPr>
              <a:t>Trypetesa</a:t>
            </a:r>
            <a:r>
              <a:rPr lang="en-US" sz="1200" kern="1200" dirty="0">
                <a:solidFill>
                  <a:schemeClr val="tx1"/>
                </a:solidFill>
                <a:effectLst/>
                <a:latin typeface="+mn-lt"/>
                <a:ea typeface="+mn-ea"/>
                <a:cs typeface="+mn-cs"/>
              </a:rPr>
              <a:t>. Note the highly modified female and the tiny attached male. This species bores into calcareous substrata such as coral skeletons. (H) A crab (</a:t>
            </a:r>
            <a:r>
              <a:rPr lang="en-US" sz="1200" i="1" kern="1200" dirty="0" err="1">
                <a:solidFill>
                  <a:schemeClr val="tx1"/>
                </a:solidFill>
                <a:effectLst/>
                <a:latin typeface="+mn-lt"/>
                <a:ea typeface="+mn-ea"/>
                <a:cs typeface="+mn-cs"/>
              </a:rPr>
              <a:t>Carcinus</a:t>
            </a:r>
            <a:r>
              <a:rPr lang="en-US" sz="1200" kern="1200" dirty="0">
                <a:solidFill>
                  <a:schemeClr val="tx1"/>
                </a:solidFill>
                <a:effectLst/>
                <a:latin typeface="+mn-lt"/>
                <a:ea typeface="+mn-ea"/>
                <a:cs typeface="+mn-cs"/>
              </a:rPr>
              <a:t>) infected with the rhizocephalan </a:t>
            </a:r>
            <a:r>
              <a:rPr lang="en-US" sz="1200" i="1" kern="1200" dirty="0" err="1">
                <a:solidFill>
                  <a:schemeClr val="tx1"/>
                </a:solidFill>
                <a:effectLst/>
                <a:latin typeface="+mn-lt"/>
                <a:ea typeface="+mn-ea"/>
                <a:cs typeface="+mn-cs"/>
              </a:rPr>
              <a:t>Sacculina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carcini</a:t>
            </a:r>
            <a:r>
              <a:rPr lang="en-US" sz="1200" kern="1200" dirty="0">
                <a:solidFill>
                  <a:schemeClr val="tx1"/>
                </a:solidFill>
                <a:effectLst/>
                <a:latin typeface="+mn-lt"/>
                <a:ea typeface="+mn-ea"/>
                <a:cs typeface="+mn-cs"/>
              </a:rPr>
              <a:t>. The crab’s right side is shown as transparent, exposing the ramifying body of the parasite. (I) A </a:t>
            </a:r>
            <a:r>
              <a:rPr lang="en-US" sz="1200" kern="1200" dirty="0" err="1">
                <a:solidFill>
                  <a:schemeClr val="tx1"/>
                </a:solidFill>
                <a:effectLst/>
                <a:latin typeface="+mn-lt"/>
                <a:ea typeface="+mn-ea"/>
                <a:cs typeface="+mn-cs"/>
              </a:rPr>
              <a:t>cypris</a:t>
            </a:r>
            <a:r>
              <a:rPr lang="en-US" sz="1200" kern="1200" dirty="0">
                <a:solidFill>
                  <a:schemeClr val="tx1"/>
                </a:solidFill>
                <a:effectLst/>
                <a:latin typeface="+mn-lt"/>
                <a:ea typeface="+mn-ea"/>
                <a:cs typeface="+mn-cs"/>
              </a:rPr>
              <a:t> y-larva, in lateral and dorsal views. (E after P. A. </a:t>
            </a:r>
            <a:r>
              <a:rPr lang="en-US" sz="1200" kern="1200" dirty="0" err="1">
                <a:solidFill>
                  <a:schemeClr val="tx1"/>
                </a:solidFill>
                <a:effectLst/>
                <a:latin typeface="+mn-lt"/>
                <a:ea typeface="+mn-ea"/>
                <a:cs typeface="+mn-cs"/>
              </a:rPr>
              <a:t>Meglitsch</a:t>
            </a:r>
            <a:r>
              <a:rPr lang="en-US" sz="1200" kern="1200" dirty="0">
                <a:solidFill>
                  <a:schemeClr val="tx1"/>
                </a:solidFill>
                <a:effectLst/>
                <a:latin typeface="+mn-lt"/>
                <a:ea typeface="+mn-ea"/>
                <a:cs typeface="+mn-cs"/>
              </a:rPr>
              <a:t>. 1972. </a:t>
            </a:r>
            <a:r>
              <a:rPr lang="en-US" sz="1200" i="1" kern="1200" dirty="0">
                <a:solidFill>
                  <a:schemeClr val="tx1"/>
                </a:solidFill>
                <a:effectLst/>
                <a:latin typeface="+mn-lt"/>
                <a:ea typeface="+mn-ea"/>
                <a:cs typeface="+mn-cs"/>
              </a:rPr>
              <a:t>Invertebrate Zoology</a:t>
            </a:r>
            <a:r>
              <a:rPr lang="en-US" sz="1200" kern="1200" dirty="0">
                <a:solidFill>
                  <a:schemeClr val="tx1"/>
                </a:solidFill>
                <a:effectLst/>
                <a:latin typeface="+mn-lt"/>
                <a:ea typeface="+mn-ea"/>
                <a:cs typeface="+mn-cs"/>
              </a:rPr>
              <a:t>. Oxford University Press, Oxford.)</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142</a:t>
            </a:fld>
            <a:endParaRPr lang="en-US"/>
          </a:p>
        </p:txBody>
      </p:sp>
    </p:spTree>
    <p:extLst>
      <p:ext uri="{BB962C8B-B14F-4D97-AF65-F5344CB8AC3E}">
        <p14:creationId xmlns:p14="http://schemas.microsoft.com/office/powerpoint/2010/main" val="3593255287"/>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21.17  Anatomy and diversity in the class </a:t>
            </a:r>
            <a:r>
              <a:rPr lang="en-US" sz="1200" b="1" kern="1200" dirty="0" err="1">
                <a:solidFill>
                  <a:schemeClr val="tx1"/>
                </a:solidFill>
                <a:effectLst/>
                <a:latin typeface="+mn-lt"/>
                <a:ea typeface="+mn-ea"/>
                <a:cs typeface="+mn-cs"/>
              </a:rPr>
              <a:t>Thecostraca</a:t>
            </a:r>
            <a:r>
              <a:rPr lang="en-US" sz="1200" b="1" kern="1200" dirty="0">
                <a:solidFill>
                  <a:schemeClr val="tx1"/>
                </a:solidFill>
                <a:effectLst/>
                <a:latin typeface="+mn-lt"/>
                <a:ea typeface="+mn-ea"/>
                <a:cs typeface="+mn-cs"/>
              </a:rPr>
              <a:t>—barnacles and their kin. 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(A–E) </a:t>
            </a:r>
            <a:r>
              <a:rPr lang="en-US" sz="1200" kern="1200" dirty="0" err="1">
                <a:solidFill>
                  <a:schemeClr val="tx1"/>
                </a:solidFill>
                <a:effectLst/>
                <a:latin typeface="+mn-lt"/>
                <a:ea typeface="+mn-ea"/>
                <a:cs typeface="+mn-cs"/>
              </a:rPr>
              <a:t>Thoracican</a:t>
            </a:r>
            <a:r>
              <a:rPr lang="en-US" sz="1200" kern="1200" dirty="0">
                <a:solidFill>
                  <a:schemeClr val="tx1"/>
                </a:solidFill>
                <a:effectLst/>
                <a:latin typeface="+mn-lt"/>
                <a:ea typeface="+mn-ea"/>
                <a:cs typeface="+mn-cs"/>
              </a:rPr>
              <a:t> barnacles. (A) A sessile (acorn) barnacle with its cirri extended for feeding. (B) Plate terminology in a </a:t>
            </a:r>
            <a:r>
              <a:rPr lang="en-US" sz="1200" kern="1200" dirty="0" err="1">
                <a:solidFill>
                  <a:schemeClr val="tx1"/>
                </a:solidFill>
                <a:effectLst/>
                <a:latin typeface="+mn-lt"/>
                <a:ea typeface="+mn-ea"/>
                <a:cs typeface="+mn-cs"/>
              </a:rPr>
              <a:t>balanomorph</a:t>
            </a:r>
            <a:r>
              <a:rPr lang="en-US" sz="1200" kern="1200" dirty="0">
                <a:solidFill>
                  <a:schemeClr val="tx1"/>
                </a:solidFill>
                <a:effectLst/>
                <a:latin typeface="+mn-lt"/>
                <a:ea typeface="+mn-ea"/>
                <a:cs typeface="+mn-cs"/>
              </a:rPr>
              <a:t> (acorn) barnacle. (C) The </a:t>
            </a:r>
            <a:r>
              <a:rPr lang="en-US" sz="1200" kern="1200" dirty="0" err="1">
                <a:solidFill>
                  <a:schemeClr val="tx1"/>
                </a:solidFill>
                <a:effectLst/>
                <a:latin typeface="+mn-lt"/>
                <a:ea typeface="+mn-ea"/>
                <a:cs typeface="+mn-cs"/>
              </a:rPr>
              <a:t>lepadomorph</a:t>
            </a:r>
            <a:r>
              <a:rPr lang="en-US" sz="1200" kern="1200" dirty="0">
                <a:solidFill>
                  <a:schemeClr val="tx1"/>
                </a:solidFill>
                <a:effectLst/>
                <a:latin typeface="+mn-lt"/>
                <a:ea typeface="+mn-ea"/>
                <a:cs typeface="+mn-cs"/>
              </a:rPr>
              <a:t> (stalked) barnacle </a:t>
            </a:r>
            <a:r>
              <a:rPr lang="en-US" sz="1200" i="1" kern="1200" dirty="0" err="1">
                <a:solidFill>
                  <a:schemeClr val="tx1"/>
                </a:solidFill>
                <a:effectLst/>
                <a:latin typeface="+mn-lt"/>
                <a:ea typeface="+mn-ea"/>
                <a:cs typeface="+mn-cs"/>
              </a:rPr>
              <a:t>Pollicipes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polymerus</a:t>
            </a:r>
            <a:r>
              <a:rPr lang="en-US" sz="1200" kern="1200" dirty="0">
                <a:solidFill>
                  <a:schemeClr val="tx1"/>
                </a:solidFill>
                <a:effectLst/>
                <a:latin typeface="+mn-lt"/>
                <a:ea typeface="+mn-ea"/>
                <a:cs typeface="+mn-cs"/>
              </a:rPr>
              <a:t>. (D) </a:t>
            </a:r>
            <a:r>
              <a:rPr lang="en-US" sz="1200" i="1" kern="1200" dirty="0">
                <a:solidFill>
                  <a:schemeClr val="tx1"/>
                </a:solidFill>
                <a:effectLst/>
                <a:latin typeface="+mn-lt"/>
                <a:ea typeface="+mn-ea"/>
                <a:cs typeface="+mn-cs"/>
              </a:rPr>
              <a:t>Verruca</a:t>
            </a:r>
            <a:r>
              <a:rPr lang="en-US" sz="1200" kern="1200" dirty="0">
                <a:solidFill>
                  <a:schemeClr val="tx1"/>
                </a:solidFill>
                <a:effectLst/>
                <a:latin typeface="+mn-lt"/>
                <a:ea typeface="+mn-ea"/>
                <a:cs typeface="+mn-cs"/>
              </a:rPr>
              <a:t>, the “wart” barnacle. (E) Two </a:t>
            </a:r>
            <a:r>
              <a:rPr lang="en-US" sz="1200" kern="1200" dirty="0" err="1">
                <a:solidFill>
                  <a:schemeClr val="tx1"/>
                </a:solidFill>
                <a:effectLst/>
                <a:latin typeface="+mn-lt"/>
                <a:ea typeface="+mn-ea"/>
                <a:cs typeface="+mn-cs"/>
              </a:rPr>
              <a:t>thoracican</a:t>
            </a:r>
            <a:r>
              <a:rPr lang="en-US" sz="1200" kern="1200" dirty="0">
                <a:solidFill>
                  <a:schemeClr val="tx1"/>
                </a:solidFill>
                <a:effectLst/>
                <a:latin typeface="+mn-lt"/>
                <a:ea typeface="+mn-ea"/>
                <a:cs typeface="+mn-cs"/>
              </a:rPr>
              <a:t> barnacles that live in association with each other and with whales. The stalked barnacle </a:t>
            </a:r>
            <a:r>
              <a:rPr lang="en-US" sz="1200" i="1" kern="1200" dirty="0" err="1">
                <a:solidFill>
                  <a:schemeClr val="tx1"/>
                </a:solidFill>
                <a:effectLst/>
                <a:latin typeface="+mn-lt"/>
                <a:ea typeface="+mn-ea"/>
                <a:cs typeface="+mn-cs"/>
              </a:rPr>
              <a:t>Conchoderma</a:t>
            </a:r>
            <a:r>
              <a:rPr lang="en-US" sz="1200" kern="1200" dirty="0">
                <a:solidFill>
                  <a:schemeClr val="tx1"/>
                </a:solidFill>
                <a:effectLst/>
                <a:latin typeface="+mn-lt"/>
                <a:ea typeface="+mn-ea"/>
                <a:cs typeface="+mn-cs"/>
              </a:rPr>
              <a:t> attaches to the sessile barnacle </a:t>
            </a:r>
            <a:r>
              <a:rPr lang="en-US" sz="1200" i="1" kern="1200" dirty="0" err="1">
                <a:solidFill>
                  <a:schemeClr val="tx1"/>
                </a:solidFill>
                <a:effectLst/>
                <a:latin typeface="+mn-lt"/>
                <a:ea typeface="+mn-ea"/>
                <a:cs typeface="+mn-cs"/>
              </a:rPr>
              <a:t>Coronula</a:t>
            </a:r>
            <a:r>
              <a:rPr lang="en-US" sz="1200" kern="1200" dirty="0">
                <a:solidFill>
                  <a:schemeClr val="tx1"/>
                </a:solidFill>
                <a:effectLst/>
                <a:latin typeface="+mn-lt"/>
                <a:ea typeface="+mn-ea"/>
                <a:cs typeface="+mn-cs"/>
              </a:rPr>
              <a:t>, which in turn attaches to the skin of certain whales. (F) Anatomy of the </a:t>
            </a:r>
            <a:r>
              <a:rPr lang="en-US" sz="1200" kern="1200" dirty="0" err="1">
                <a:solidFill>
                  <a:schemeClr val="tx1"/>
                </a:solidFill>
                <a:effectLst/>
                <a:latin typeface="+mn-lt"/>
                <a:ea typeface="+mn-ea"/>
                <a:cs typeface="+mn-cs"/>
              </a:rPr>
              <a:t>ascothoracidan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Ascothorax</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ophioctenis</a:t>
            </a:r>
            <a:r>
              <a:rPr lang="en-US" sz="1200" kern="1200" dirty="0">
                <a:solidFill>
                  <a:schemeClr val="tx1"/>
                </a:solidFill>
                <a:effectLst/>
                <a:latin typeface="+mn-lt"/>
                <a:ea typeface="+mn-ea"/>
                <a:cs typeface="+mn-cs"/>
              </a:rPr>
              <a:t>, a parasite that feeds periodically on echinoderms (longitudinal section). (G) An </a:t>
            </a:r>
            <a:r>
              <a:rPr lang="en-US" sz="1200" kern="1200" dirty="0" err="1">
                <a:solidFill>
                  <a:schemeClr val="tx1"/>
                </a:solidFill>
                <a:effectLst/>
                <a:latin typeface="+mn-lt"/>
                <a:ea typeface="+mn-ea"/>
                <a:cs typeface="+mn-cs"/>
              </a:rPr>
              <a:t>acrothoracican</a:t>
            </a:r>
            <a:r>
              <a:rPr lang="en-US" sz="1200" kern="1200" dirty="0">
                <a:solidFill>
                  <a:schemeClr val="tx1"/>
                </a:solidFill>
                <a:effectLst/>
                <a:latin typeface="+mn-lt"/>
                <a:ea typeface="+mn-ea"/>
                <a:cs typeface="+mn-cs"/>
              </a:rPr>
              <a:t> barnacle, </a:t>
            </a:r>
            <a:r>
              <a:rPr lang="en-US" sz="1200" i="1" kern="1200" dirty="0" err="1">
                <a:solidFill>
                  <a:schemeClr val="tx1"/>
                </a:solidFill>
                <a:effectLst/>
                <a:latin typeface="+mn-lt"/>
                <a:ea typeface="+mn-ea"/>
                <a:cs typeface="+mn-cs"/>
              </a:rPr>
              <a:t>Trypetesa</a:t>
            </a:r>
            <a:r>
              <a:rPr lang="en-US" sz="1200" kern="1200" dirty="0">
                <a:solidFill>
                  <a:schemeClr val="tx1"/>
                </a:solidFill>
                <a:effectLst/>
                <a:latin typeface="+mn-lt"/>
                <a:ea typeface="+mn-ea"/>
                <a:cs typeface="+mn-cs"/>
              </a:rPr>
              <a:t>. Note the highly modified female and the tiny attached male. This species bores into calcareous substrata such as coral skeletons. (H) A crab (</a:t>
            </a:r>
            <a:r>
              <a:rPr lang="en-US" sz="1200" i="1" kern="1200" dirty="0" err="1">
                <a:solidFill>
                  <a:schemeClr val="tx1"/>
                </a:solidFill>
                <a:effectLst/>
                <a:latin typeface="+mn-lt"/>
                <a:ea typeface="+mn-ea"/>
                <a:cs typeface="+mn-cs"/>
              </a:rPr>
              <a:t>Carcinus</a:t>
            </a:r>
            <a:r>
              <a:rPr lang="en-US" sz="1200" kern="1200" dirty="0">
                <a:solidFill>
                  <a:schemeClr val="tx1"/>
                </a:solidFill>
                <a:effectLst/>
                <a:latin typeface="+mn-lt"/>
                <a:ea typeface="+mn-ea"/>
                <a:cs typeface="+mn-cs"/>
              </a:rPr>
              <a:t>) infected with the rhizocephalan </a:t>
            </a:r>
            <a:r>
              <a:rPr lang="en-US" sz="1200" i="1" kern="1200" dirty="0" err="1">
                <a:solidFill>
                  <a:schemeClr val="tx1"/>
                </a:solidFill>
                <a:effectLst/>
                <a:latin typeface="+mn-lt"/>
                <a:ea typeface="+mn-ea"/>
                <a:cs typeface="+mn-cs"/>
              </a:rPr>
              <a:t>Sacculina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carcini</a:t>
            </a:r>
            <a:r>
              <a:rPr lang="en-US" sz="1200" kern="1200" dirty="0">
                <a:solidFill>
                  <a:schemeClr val="tx1"/>
                </a:solidFill>
                <a:effectLst/>
                <a:latin typeface="+mn-lt"/>
                <a:ea typeface="+mn-ea"/>
                <a:cs typeface="+mn-cs"/>
              </a:rPr>
              <a:t>. The crab’s right side is shown as transparent, exposing the ramifying body of the parasite. (I) A </a:t>
            </a:r>
            <a:r>
              <a:rPr lang="en-US" sz="1200" kern="1200" dirty="0" err="1">
                <a:solidFill>
                  <a:schemeClr val="tx1"/>
                </a:solidFill>
                <a:effectLst/>
                <a:latin typeface="+mn-lt"/>
                <a:ea typeface="+mn-ea"/>
                <a:cs typeface="+mn-cs"/>
              </a:rPr>
              <a:t>cypris</a:t>
            </a:r>
            <a:r>
              <a:rPr lang="en-US" sz="1200" kern="1200" dirty="0">
                <a:solidFill>
                  <a:schemeClr val="tx1"/>
                </a:solidFill>
                <a:effectLst/>
                <a:latin typeface="+mn-lt"/>
                <a:ea typeface="+mn-ea"/>
                <a:cs typeface="+mn-cs"/>
              </a:rPr>
              <a:t> y-larva, in lateral and dorsal views. (E after P. A. </a:t>
            </a:r>
            <a:r>
              <a:rPr lang="en-US" sz="1200" kern="1200" dirty="0" err="1">
                <a:solidFill>
                  <a:schemeClr val="tx1"/>
                </a:solidFill>
                <a:effectLst/>
                <a:latin typeface="+mn-lt"/>
                <a:ea typeface="+mn-ea"/>
                <a:cs typeface="+mn-cs"/>
              </a:rPr>
              <a:t>Meglitsch</a:t>
            </a:r>
            <a:r>
              <a:rPr lang="en-US" sz="1200" kern="1200" dirty="0">
                <a:solidFill>
                  <a:schemeClr val="tx1"/>
                </a:solidFill>
                <a:effectLst/>
                <a:latin typeface="+mn-lt"/>
                <a:ea typeface="+mn-ea"/>
                <a:cs typeface="+mn-cs"/>
              </a:rPr>
              <a:t>. 1972. </a:t>
            </a:r>
            <a:r>
              <a:rPr lang="en-US" sz="1200" i="1" kern="1200" dirty="0">
                <a:solidFill>
                  <a:schemeClr val="tx1"/>
                </a:solidFill>
                <a:effectLst/>
                <a:latin typeface="+mn-lt"/>
                <a:ea typeface="+mn-ea"/>
                <a:cs typeface="+mn-cs"/>
              </a:rPr>
              <a:t>Invertebrate Zoology</a:t>
            </a:r>
            <a:r>
              <a:rPr lang="en-US" sz="1200" kern="1200" dirty="0">
                <a:solidFill>
                  <a:schemeClr val="tx1"/>
                </a:solidFill>
                <a:effectLst/>
                <a:latin typeface="+mn-lt"/>
                <a:ea typeface="+mn-ea"/>
                <a:cs typeface="+mn-cs"/>
              </a:rPr>
              <a:t>. Oxford University Press, Oxford.)</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143</a:t>
            </a:fld>
            <a:endParaRPr lang="en-US"/>
          </a:p>
        </p:txBody>
      </p:sp>
    </p:spTree>
    <p:extLst>
      <p:ext uri="{BB962C8B-B14F-4D97-AF65-F5344CB8AC3E}">
        <p14:creationId xmlns:p14="http://schemas.microsoft.com/office/powerpoint/2010/main" val="2684085350"/>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21.17  Anatomy and diversity in the class </a:t>
            </a:r>
            <a:r>
              <a:rPr lang="en-US" sz="1200" b="1" kern="1200" dirty="0" err="1">
                <a:solidFill>
                  <a:schemeClr val="tx1"/>
                </a:solidFill>
                <a:effectLst/>
                <a:latin typeface="+mn-lt"/>
                <a:ea typeface="+mn-ea"/>
                <a:cs typeface="+mn-cs"/>
              </a:rPr>
              <a:t>Thecostraca</a:t>
            </a:r>
            <a:r>
              <a:rPr lang="en-US" sz="1200" b="1" kern="1200" dirty="0">
                <a:solidFill>
                  <a:schemeClr val="tx1"/>
                </a:solidFill>
                <a:effectLst/>
                <a:latin typeface="+mn-lt"/>
                <a:ea typeface="+mn-ea"/>
                <a:cs typeface="+mn-cs"/>
              </a:rPr>
              <a:t>—barnacles and their kin. 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(A–E) </a:t>
            </a:r>
            <a:r>
              <a:rPr lang="en-US" sz="1200" kern="1200" dirty="0" err="1">
                <a:solidFill>
                  <a:schemeClr val="tx1"/>
                </a:solidFill>
                <a:effectLst/>
                <a:latin typeface="+mn-lt"/>
                <a:ea typeface="+mn-ea"/>
                <a:cs typeface="+mn-cs"/>
              </a:rPr>
              <a:t>Thoracican</a:t>
            </a:r>
            <a:r>
              <a:rPr lang="en-US" sz="1200" kern="1200" dirty="0">
                <a:solidFill>
                  <a:schemeClr val="tx1"/>
                </a:solidFill>
                <a:effectLst/>
                <a:latin typeface="+mn-lt"/>
                <a:ea typeface="+mn-ea"/>
                <a:cs typeface="+mn-cs"/>
              </a:rPr>
              <a:t> barnacles. (A) A sessile (acorn) barnacle with its cirri extended for feeding. (B) Plate terminology in a </a:t>
            </a:r>
            <a:r>
              <a:rPr lang="en-US" sz="1200" kern="1200" dirty="0" err="1">
                <a:solidFill>
                  <a:schemeClr val="tx1"/>
                </a:solidFill>
                <a:effectLst/>
                <a:latin typeface="+mn-lt"/>
                <a:ea typeface="+mn-ea"/>
                <a:cs typeface="+mn-cs"/>
              </a:rPr>
              <a:t>balanomorph</a:t>
            </a:r>
            <a:r>
              <a:rPr lang="en-US" sz="1200" kern="1200" dirty="0">
                <a:solidFill>
                  <a:schemeClr val="tx1"/>
                </a:solidFill>
                <a:effectLst/>
                <a:latin typeface="+mn-lt"/>
                <a:ea typeface="+mn-ea"/>
                <a:cs typeface="+mn-cs"/>
              </a:rPr>
              <a:t> (acorn) barnacle. (C) The </a:t>
            </a:r>
            <a:r>
              <a:rPr lang="en-US" sz="1200" kern="1200" dirty="0" err="1">
                <a:solidFill>
                  <a:schemeClr val="tx1"/>
                </a:solidFill>
                <a:effectLst/>
                <a:latin typeface="+mn-lt"/>
                <a:ea typeface="+mn-ea"/>
                <a:cs typeface="+mn-cs"/>
              </a:rPr>
              <a:t>lepadomorph</a:t>
            </a:r>
            <a:r>
              <a:rPr lang="en-US" sz="1200" kern="1200" dirty="0">
                <a:solidFill>
                  <a:schemeClr val="tx1"/>
                </a:solidFill>
                <a:effectLst/>
                <a:latin typeface="+mn-lt"/>
                <a:ea typeface="+mn-ea"/>
                <a:cs typeface="+mn-cs"/>
              </a:rPr>
              <a:t> (stalked) barnacle </a:t>
            </a:r>
            <a:r>
              <a:rPr lang="en-US" sz="1200" i="1" kern="1200" dirty="0" err="1">
                <a:solidFill>
                  <a:schemeClr val="tx1"/>
                </a:solidFill>
                <a:effectLst/>
                <a:latin typeface="+mn-lt"/>
                <a:ea typeface="+mn-ea"/>
                <a:cs typeface="+mn-cs"/>
              </a:rPr>
              <a:t>Pollicipes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polymerus</a:t>
            </a:r>
            <a:r>
              <a:rPr lang="en-US" sz="1200" kern="1200" dirty="0">
                <a:solidFill>
                  <a:schemeClr val="tx1"/>
                </a:solidFill>
                <a:effectLst/>
                <a:latin typeface="+mn-lt"/>
                <a:ea typeface="+mn-ea"/>
                <a:cs typeface="+mn-cs"/>
              </a:rPr>
              <a:t>. (D) </a:t>
            </a:r>
            <a:r>
              <a:rPr lang="en-US" sz="1200" i="1" kern="1200" dirty="0">
                <a:solidFill>
                  <a:schemeClr val="tx1"/>
                </a:solidFill>
                <a:effectLst/>
                <a:latin typeface="+mn-lt"/>
                <a:ea typeface="+mn-ea"/>
                <a:cs typeface="+mn-cs"/>
              </a:rPr>
              <a:t>Verruca</a:t>
            </a:r>
            <a:r>
              <a:rPr lang="en-US" sz="1200" kern="1200" dirty="0">
                <a:solidFill>
                  <a:schemeClr val="tx1"/>
                </a:solidFill>
                <a:effectLst/>
                <a:latin typeface="+mn-lt"/>
                <a:ea typeface="+mn-ea"/>
                <a:cs typeface="+mn-cs"/>
              </a:rPr>
              <a:t>, the “wart” barnacle. (E) Two </a:t>
            </a:r>
            <a:r>
              <a:rPr lang="en-US" sz="1200" kern="1200" dirty="0" err="1">
                <a:solidFill>
                  <a:schemeClr val="tx1"/>
                </a:solidFill>
                <a:effectLst/>
                <a:latin typeface="+mn-lt"/>
                <a:ea typeface="+mn-ea"/>
                <a:cs typeface="+mn-cs"/>
              </a:rPr>
              <a:t>thoracican</a:t>
            </a:r>
            <a:r>
              <a:rPr lang="en-US" sz="1200" kern="1200" dirty="0">
                <a:solidFill>
                  <a:schemeClr val="tx1"/>
                </a:solidFill>
                <a:effectLst/>
                <a:latin typeface="+mn-lt"/>
                <a:ea typeface="+mn-ea"/>
                <a:cs typeface="+mn-cs"/>
              </a:rPr>
              <a:t> barnacles that live in association with each other and with whales. The stalked barnacle </a:t>
            </a:r>
            <a:r>
              <a:rPr lang="en-US" sz="1200" i="1" kern="1200" dirty="0" err="1">
                <a:solidFill>
                  <a:schemeClr val="tx1"/>
                </a:solidFill>
                <a:effectLst/>
                <a:latin typeface="+mn-lt"/>
                <a:ea typeface="+mn-ea"/>
                <a:cs typeface="+mn-cs"/>
              </a:rPr>
              <a:t>Conchoderma</a:t>
            </a:r>
            <a:r>
              <a:rPr lang="en-US" sz="1200" kern="1200" dirty="0">
                <a:solidFill>
                  <a:schemeClr val="tx1"/>
                </a:solidFill>
                <a:effectLst/>
                <a:latin typeface="+mn-lt"/>
                <a:ea typeface="+mn-ea"/>
                <a:cs typeface="+mn-cs"/>
              </a:rPr>
              <a:t> attaches to the sessile barnacle </a:t>
            </a:r>
            <a:r>
              <a:rPr lang="en-US" sz="1200" i="1" kern="1200" dirty="0" err="1">
                <a:solidFill>
                  <a:schemeClr val="tx1"/>
                </a:solidFill>
                <a:effectLst/>
                <a:latin typeface="+mn-lt"/>
                <a:ea typeface="+mn-ea"/>
                <a:cs typeface="+mn-cs"/>
              </a:rPr>
              <a:t>Coronula</a:t>
            </a:r>
            <a:r>
              <a:rPr lang="en-US" sz="1200" kern="1200" dirty="0">
                <a:solidFill>
                  <a:schemeClr val="tx1"/>
                </a:solidFill>
                <a:effectLst/>
                <a:latin typeface="+mn-lt"/>
                <a:ea typeface="+mn-ea"/>
                <a:cs typeface="+mn-cs"/>
              </a:rPr>
              <a:t>, which in turn attaches to the skin of certain whales. (F) Anatomy of the </a:t>
            </a:r>
            <a:r>
              <a:rPr lang="en-US" sz="1200" kern="1200" dirty="0" err="1">
                <a:solidFill>
                  <a:schemeClr val="tx1"/>
                </a:solidFill>
                <a:effectLst/>
                <a:latin typeface="+mn-lt"/>
                <a:ea typeface="+mn-ea"/>
                <a:cs typeface="+mn-cs"/>
              </a:rPr>
              <a:t>ascothoracidan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Ascothorax</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ophioctenis</a:t>
            </a:r>
            <a:r>
              <a:rPr lang="en-US" sz="1200" kern="1200" dirty="0">
                <a:solidFill>
                  <a:schemeClr val="tx1"/>
                </a:solidFill>
                <a:effectLst/>
                <a:latin typeface="+mn-lt"/>
                <a:ea typeface="+mn-ea"/>
                <a:cs typeface="+mn-cs"/>
              </a:rPr>
              <a:t>, a parasite that feeds periodically on echinoderms (longitudinal section). (G) An </a:t>
            </a:r>
            <a:r>
              <a:rPr lang="en-US" sz="1200" kern="1200" dirty="0" err="1">
                <a:solidFill>
                  <a:schemeClr val="tx1"/>
                </a:solidFill>
                <a:effectLst/>
                <a:latin typeface="+mn-lt"/>
                <a:ea typeface="+mn-ea"/>
                <a:cs typeface="+mn-cs"/>
              </a:rPr>
              <a:t>acrothoracican</a:t>
            </a:r>
            <a:r>
              <a:rPr lang="en-US" sz="1200" kern="1200" dirty="0">
                <a:solidFill>
                  <a:schemeClr val="tx1"/>
                </a:solidFill>
                <a:effectLst/>
                <a:latin typeface="+mn-lt"/>
                <a:ea typeface="+mn-ea"/>
                <a:cs typeface="+mn-cs"/>
              </a:rPr>
              <a:t> barnacle, </a:t>
            </a:r>
            <a:r>
              <a:rPr lang="en-US" sz="1200" i="1" kern="1200" dirty="0" err="1">
                <a:solidFill>
                  <a:schemeClr val="tx1"/>
                </a:solidFill>
                <a:effectLst/>
                <a:latin typeface="+mn-lt"/>
                <a:ea typeface="+mn-ea"/>
                <a:cs typeface="+mn-cs"/>
              </a:rPr>
              <a:t>Trypetesa</a:t>
            </a:r>
            <a:r>
              <a:rPr lang="en-US" sz="1200" kern="1200" dirty="0">
                <a:solidFill>
                  <a:schemeClr val="tx1"/>
                </a:solidFill>
                <a:effectLst/>
                <a:latin typeface="+mn-lt"/>
                <a:ea typeface="+mn-ea"/>
                <a:cs typeface="+mn-cs"/>
              </a:rPr>
              <a:t>. Note the highly modified female and the tiny attached male. This species bores into calcareous substrata such as coral skeletons. (H) A crab (</a:t>
            </a:r>
            <a:r>
              <a:rPr lang="en-US" sz="1200" i="1" kern="1200" dirty="0" err="1">
                <a:solidFill>
                  <a:schemeClr val="tx1"/>
                </a:solidFill>
                <a:effectLst/>
                <a:latin typeface="+mn-lt"/>
                <a:ea typeface="+mn-ea"/>
                <a:cs typeface="+mn-cs"/>
              </a:rPr>
              <a:t>Carcinus</a:t>
            </a:r>
            <a:r>
              <a:rPr lang="en-US" sz="1200" kern="1200" dirty="0">
                <a:solidFill>
                  <a:schemeClr val="tx1"/>
                </a:solidFill>
                <a:effectLst/>
                <a:latin typeface="+mn-lt"/>
                <a:ea typeface="+mn-ea"/>
                <a:cs typeface="+mn-cs"/>
              </a:rPr>
              <a:t>) infected with the rhizocephalan </a:t>
            </a:r>
            <a:r>
              <a:rPr lang="en-US" sz="1200" i="1" kern="1200" dirty="0" err="1">
                <a:solidFill>
                  <a:schemeClr val="tx1"/>
                </a:solidFill>
                <a:effectLst/>
                <a:latin typeface="+mn-lt"/>
                <a:ea typeface="+mn-ea"/>
                <a:cs typeface="+mn-cs"/>
              </a:rPr>
              <a:t>Sacculina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carcini</a:t>
            </a:r>
            <a:r>
              <a:rPr lang="en-US" sz="1200" kern="1200" dirty="0">
                <a:solidFill>
                  <a:schemeClr val="tx1"/>
                </a:solidFill>
                <a:effectLst/>
                <a:latin typeface="+mn-lt"/>
                <a:ea typeface="+mn-ea"/>
                <a:cs typeface="+mn-cs"/>
              </a:rPr>
              <a:t>. The crab’s right side is shown as transparent, exposing the ramifying body of the parasite. (I) A </a:t>
            </a:r>
            <a:r>
              <a:rPr lang="en-US" sz="1200" kern="1200" dirty="0" err="1">
                <a:solidFill>
                  <a:schemeClr val="tx1"/>
                </a:solidFill>
                <a:effectLst/>
                <a:latin typeface="+mn-lt"/>
                <a:ea typeface="+mn-ea"/>
                <a:cs typeface="+mn-cs"/>
              </a:rPr>
              <a:t>cypris</a:t>
            </a:r>
            <a:r>
              <a:rPr lang="en-US" sz="1200" kern="1200" dirty="0">
                <a:solidFill>
                  <a:schemeClr val="tx1"/>
                </a:solidFill>
                <a:effectLst/>
                <a:latin typeface="+mn-lt"/>
                <a:ea typeface="+mn-ea"/>
                <a:cs typeface="+mn-cs"/>
              </a:rPr>
              <a:t> y-larva, in lateral and dorsal views. (E after P. A. </a:t>
            </a:r>
            <a:r>
              <a:rPr lang="en-US" sz="1200" kern="1200" dirty="0" err="1">
                <a:solidFill>
                  <a:schemeClr val="tx1"/>
                </a:solidFill>
                <a:effectLst/>
                <a:latin typeface="+mn-lt"/>
                <a:ea typeface="+mn-ea"/>
                <a:cs typeface="+mn-cs"/>
              </a:rPr>
              <a:t>Meglitsch</a:t>
            </a:r>
            <a:r>
              <a:rPr lang="en-US" sz="1200" kern="1200" dirty="0">
                <a:solidFill>
                  <a:schemeClr val="tx1"/>
                </a:solidFill>
                <a:effectLst/>
                <a:latin typeface="+mn-lt"/>
                <a:ea typeface="+mn-ea"/>
                <a:cs typeface="+mn-cs"/>
              </a:rPr>
              <a:t>. 1972. </a:t>
            </a:r>
            <a:r>
              <a:rPr lang="en-US" sz="1200" i="1" kern="1200" dirty="0">
                <a:solidFill>
                  <a:schemeClr val="tx1"/>
                </a:solidFill>
                <a:effectLst/>
                <a:latin typeface="+mn-lt"/>
                <a:ea typeface="+mn-ea"/>
                <a:cs typeface="+mn-cs"/>
              </a:rPr>
              <a:t>Invertebrate Zoology</a:t>
            </a:r>
            <a:r>
              <a:rPr lang="en-US" sz="1200" kern="1200" dirty="0">
                <a:solidFill>
                  <a:schemeClr val="tx1"/>
                </a:solidFill>
                <a:effectLst/>
                <a:latin typeface="+mn-lt"/>
                <a:ea typeface="+mn-ea"/>
                <a:cs typeface="+mn-cs"/>
              </a:rPr>
              <a:t>. Oxford University Press, Oxford.)</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144</a:t>
            </a:fld>
            <a:endParaRPr lang="en-US"/>
          </a:p>
        </p:txBody>
      </p:sp>
    </p:spTree>
    <p:extLst>
      <p:ext uri="{BB962C8B-B14F-4D97-AF65-F5344CB8AC3E}">
        <p14:creationId xmlns:p14="http://schemas.microsoft.com/office/powerpoint/2010/main" val="1404247310"/>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21.17  Anatomy and diversity in the class </a:t>
            </a:r>
            <a:r>
              <a:rPr lang="en-US" sz="1200" b="1" kern="1200" dirty="0" err="1">
                <a:solidFill>
                  <a:schemeClr val="tx1"/>
                </a:solidFill>
                <a:effectLst/>
                <a:latin typeface="+mn-lt"/>
                <a:ea typeface="+mn-ea"/>
                <a:cs typeface="+mn-cs"/>
              </a:rPr>
              <a:t>Thecostraca</a:t>
            </a:r>
            <a:r>
              <a:rPr lang="en-US" sz="1200" b="1" kern="1200" dirty="0">
                <a:solidFill>
                  <a:schemeClr val="tx1"/>
                </a:solidFill>
                <a:effectLst/>
                <a:latin typeface="+mn-lt"/>
                <a:ea typeface="+mn-ea"/>
                <a:cs typeface="+mn-cs"/>
              </a:rPr>
              <a:t>—barnacles and their kin. 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(A–E) </a:t>
            </a:r>
            <a:r>
              <a:rPr lang="en-US" sz="1200" kern="1200" dirty="0" err="1">
                <a:solidFill>
                  <a:schemeClr val="tx1"/>
                </a:solidFill>
                <a:effectLst/>
                <a:latin typeface="+mn-lt"/>
                <a:ea typeface="+mn-ea"/>
                <a:cs typeface="+mn-cs"/>
              </a:rPr>
              <a:t>Thoracican</a:t>
            </a:r>
            <a:r>
              <a:rPr lang="en-US" sz="1200" kern="1200" dirty="0">
                <a:solidFill>
                  <a:schemeClr val="tx1"/>
                </a:solidFill>
                <a:effectLst/>
                <a:latin typeface="+mn-lt"/>
                <a:ea typeface="+mn-ea"/>
                <a:cs typeface="+mn-cs"/>
              </a:rPr>
              <a:t> barnacles. (A) A sessile (acorn) barnacle with its cirri extended for feeding. (B) Plate terminology in a </a:t>
            </a:r>
            <a:r>
              <a:rPr lang="en-US" sz="1200" kern="1200" dirty="0" err="1">
                <a:solidFill>
                  <a:schemeClr val="tx1"/>
                </a:solidFill>
                <a:effectLst/>
                <a:latin typeface="+mn-lt"/>
                <a:ea typeface="+mn-ea"/>
                <a:cs typeface="+mn-cs"/>
              </a:rPr>
              <a:t>balanomorph</a:t>
            </a:r>
            <a:r>
              <a:rPr lang="en-US" sz="1200" kern="1200" dirty="0">
                <a:solidFill>
                  <a:schemeClr val="tx1"/>
                </a:solidFill>
                <a:effectLst/>
                <a:latin typeface="+mn-lt"/>
                <a:ea typeface="+mn-ea"/>
                <a:cs typeface="+mn-cs"/>
              </a:rPr>
              <a:t> (acorn) barnacle. (C) The </a:t>
            </a:r>
            <a:r>
              <a:rPr lang="en-US" sz="1200" kern="1200" dirty="0" err="1">
                <a:solidFill>
                  <a:schemeClr val="tx1"/>
                </a:solidFill>
                <a:effectLst/>
                <a:latin typeface="+mn-lt"/>
                <a:ea typeface="+mn-ea"/>
                <a:cs typeface="+mn-cs"/>
              </a:rPr>
              <a:t>lepadomorph</a:t>
            </a:r>
            <a:r>
              <a:rPr lang="en-US" sz="1200" kern="1200" dirty="0">
                <a:solidFill>
                  <a:schemeClr val="tx1"/>
                </a:solidFill>
                <a:effectLst/>
                <a:latin typeface="+mn-lt"/>
                <a:ea typeface="+mn-ea"/>
                <a:cs typeface="+mn-cs"/>
              </a:rPr>
              <a:t> (stalked) barnacle </a:t>
            </a:r>
            <a:r>
              <a:rPr lang="en-US" sz="1200" i="1" kern="1200" dirty="0" err="1">
                <a:solidFill>
                  <a:schemeClr val="tx1"/>
                </a:solidFill>
                <a:effectLst/>
                <a:latin typeface="+mn-lt"/>
                <a:ea typeface="+mn-ea"/>
                <a:cs typeface="+mn-cs"/>
              </a:rPr>
              <a:t>Pollicipes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polymerus</a:t>
            </a:r>
            <a:r>
              <a:rPr lang="en-US" sz="1200" kern="1200" dirty="0">
                <a:solidFill>
                  <a:schemeClr val="tx1"/>
                </a:solidFill>
                <a:effectLst/>
                <a:latin typeface="+mn-lt"/>
                <a:ea typeface="+mn-ea"/>
                <a:cs typeface="+mn-cs"/>
              </a:rPr>
              <a:t>. (D) </a:t>
            </a:r>
            <a:r>
              <a:rPr lang="en-US" sz="1200" i="1" kern="1200" dirty="0">
                <a:solidFill>
                  <a:schemeClr val="tx1"/>
                </a:solidFill>
                <a:effectLst/>
                <a:latin typeface="+mn-lt"/>
                <a:ea typeface="+mn-ea"/>
                <a:cs typeface="+mn-cs"/>
              </a:rPr>
              <a:t>Verruca</a:t>
            </a:r>
            <a:r>
              <a:rPr lang="en-US" sz="1200" kern="1200" dirty="0">
                <a:solidFill>
                  <a:schemeClr val="tx1"/>
                </a:solidFill>
                <a:effectLst/>
                <a:latin typeface="+mn-lt"/>
                <a:ea typeface="+mn-ea"/>
                <a:cs typeface="+mn-cs"/>
              </a:rPr>
              <a:t>, the “wart” barnacle. (E) Two </a:t>
            </a:r>
            <a:r>
              <a:rPr lang="en-US" sz="1200" kern="1200" dirty="0" err="1">
                <a:solidFill>
                  <a:schemeClr val="tx1"/>
                </a:solidFill>
                <a:effectLst/>
                <a:latin typeface="+mn-lt"/>
                <a:ea typeface="+mn-ea"/>
                <a:cs typeface="+mn-cs"/>
              </a:rPr>
              <a:t>thoracican</a:t>
            </a:r>
            <a:r>
              <a:rPr lang="en-US" sz="1200" kern="1200" dirty="0">
                <a:solidFill>
                  <a:schemeClr val="tx1"/>
                </a:solidFill>
                <a:effectLst/>
                <a:latin typeface="+mn-lt"/>
                <a:ea typeface="+mn-ea"/>
                <a:cs typeface="+mn-cs"/>
              </a:rPr>
              <a:t> barnacles that live in association with each other and with whales. The stalked barnacle </a:t>
            </a:r>
            <a:r>
              <a:rPr lang="en-US" sz="1200" i="1" kern="1200" dirty="0" err="1">
                <a:solidFill>
                  <a:schemeClr val="tx1"/>
                </a:solidFill>
                <a:effectLst/>
                <a:latin typeface="+mn-lt"/>
                <a:ea typeface="+mn-ea"/>
                <a:cs typeface="+mn-cs"/>
              </a:rPr>
              <a:t>Conchoderma</a:t>
            </a:r>
            <a:r>
              <a:rPr lang="en-US" sz="1200" kern="1200" dirty="0">
                <a:solidFill>
                  <a:schemeClr val="tx1"/>
                </a:solidFill>
                <a:effectLst/>
                <a:latin typeface="+mn-lt"/>
                <a:ea typeface="+mn-ea"/>
                <a:cs typeface="+mn-cs"/>
              </a:rPr>
              <a:t> attaches to the sessile barnacle </a:t>
            </a:r>
            <a:r>
              <a:rPr lang="en-US" sz="1200" i="1" kern="1200" dirty="0" err="1">
                <a:solidFill>
                  <a:schemeClr val="tx1"/>
                </a:solidFill>
                <a:effectLst/>
                <a:latin typeface="+mn-lt"/>
                <a:ea typeface="+mn-ea"/>
                <a:cs typeface="+mn-cs"/>
              </a:rPr>
              <a:t>Coronula</a:t>
            </a:r>
            <a:r>
              <a:rPr lang="en-US" sz="1200" kern="1200" dirty="0">
                <a:solidFill>
                  <a:schemeClr val="tx1"/>
                </a:solidFill>
                <a:effectLst/>
                <a:latin typeface="+mn-lt"/>
                <a:ea typeface="+mn-ea"/>
                <a:cs typeface="+mn-cs"/>
              </a:rPr>
              <a:t>, which in turn attaches to the skin of certain whales. (F) Anatomy of the </a:t>
            </a:r>
            <a:r>
              <a:rPr lang="en-US" sz="1200" kern="1200" dirty="0" err="1">
                <a:solidFill>
                  <a:schemeClr val="tx1"/>
                </a:solidFill>
                <a:effectLst/>
                <a:latin typeface="+mn-lt"/>
                <a:ea typeface="+mn-ea"/>
                <a:cs typeface="+mn-cs"/>
              </a:rPr>
              <a:t>ascothoracidan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Ascothorax</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ophioctenis</a:t>
            </a:r>
            <a:r>
              <a:rPr lang="en-US" sz="1200" kern="1200" dirty="0">
                <a:solidFill>
                  <a:schemeClr val="tx1"/>
                </a:solidFill>
                <a:effectLst/>
                <a:latin typeface="+mn-lt"/>
                <a:ea typeface="+mn-ea"/>
                <a:cs typeface="+mn-cs"/>
              </a:rPr>
              <a:t>, a parasite that feeds periodically on echinoderms (longitudinal section). (G) An </a:t>
            </a:r>
            <a:r>
              <a:rPr lang="en-US" sz="1200" kern="1200" dirty="0" err="1">
                <a:solidFill>
                  <a:schemeClr val="tx1"/>
                </a:solidFill>
                <a:effectLst/>
                <a:latin typeface="+mn-lt"/>
                <a:ea typeface="+mn-ea"/>
                <a:cs typeface="+mn-cs"/>
              </a:rPr>
              <a:t>acrothoracican</a:t>
            </a:r>
            <a:r>
              <a:rPr lang="en-US" sz="1200" kern="1200" dirty="0">
                <a:solidFill>
                  <a:schemeClr val="tx1"/>
                </a:solidFill>
                <a:effectLst/>
                <a:latin typeface="+mn-lt"/>
                <a:ea typeface="+mn-ea"/>
                <a:cs typeface="+mn-cs"/>
              </a:rPr>
              <a:t> barnacle, </a:t>
            </a:r>
            <a:r>
              <a:rPr lang="en-US" sz="1200" i="1" kern="1200" dirty="0" err="1">
                <a:solidFill>
                  <a:schemeClr val="tx1"/>
                </a:solidFill>
                <a:effectLst/>
                <a:latin typeface="+mn-lt"/>
                <a:ea typeface="+mn-ea"/>
                <a:cs typeface="+mn-cs"/>
              </a:rPr>
              <a:t>Trypetesa</a:t>
            </a:r>
            <a:r>
              <a:rPr lang="en-US" sz="1200" kern="1200" dirty="0">
                <a:solidFill>
                  <a:schemeClr val="tx1"/>
                </a:solidFill>
                <a:effectLst/>
                <a:latin typeface="+mn-lt"/>
                <a:ea typeface="+mn-ea"/>
                <a:cs typeface="+mn-cs"/>
              </a:rPr>
              <a:t>. Note the highly modified female and the tiny attached male. This species bores into calcareous substrata such as coral skeletons. (H) A crab (</a:t>
            </a:r>
            <a:r>
              <a:rPr lang="en-US" sz="1200" i="1" kern="1200" dirty="0" err="1">
                <a:solidFill>
                  <a:schemeClr val="tx1"/>
                </a:solidFill>
                <a:effectLst/>
                <a:latin typeface="+mn-lt"/>
                <a:ea typeface="+mn-ea"/>
                <a:cs typeface="+mn-cs"/>
              </a:rPr>
              <a:t>Carcinus</a:t>
            </a:r>
            <a:r>
              <a:rPr lang="en-US" sz="1200" kern="1200" dirty="0">
                <a:solidFill>
                  <a:schemeClr val="tx1"/>
                </a:solidFill>
                <a:effectLst/>
                <a:latin typeface="+mn-lt"/>
                <a:ea typeface="+mn-ea"/>
                <a:cs typeface="+mn-cs"/>
              </a:rPr>
              <a:t>) infected with the rhizocephalan </a:t>
            </a:r>
            <a:r>
              <a:rPr lang="en-US" sz="1200" i="1" kern="1200" dirty="0" err="1">
                <a:solidFill>
                  <a:schemeClr val="tx1"/>
                </a:solidFill>
                <a:effectLst/>
                <a:latin typeface="+mn-lt"/>
                <a:ea typeface="+mn-ea"/>
                <a:cs typeface="+mn-cs"/>
              </a:rPr>
              <a:t>Sacculina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carcini</a:t>
            </a:r>
            <a:r>
              <a:rPr lang="en-US" sz="1200" kern="1200" dirty="0">
                <a:solidFill>
                  <a:schemeClr val="tx1"/>
                </a:solidFill>
                <a:effectLst/>
                <a:latin typeface="+mn-lt"/>
                <a:ea typeface="+mn-ea"/>
                <a:cs typeface="+mn-cs"/>
              </a:rPr>
              <a:t>. The crab’s right side is shown as transparent, exposing the ramifying body of the parasite. (I) A </a:t>
            </a:r>
            <a:r>
              <a:rPr lang="en-US" sz="1200" kern="1200" dirty="0" err="1">
                <a:solidFill>
                  <a:schemeClr val="tx1"/>
                </a:solidFill>
                <a:effectLst/>
                <a:latin typeface="+mn-lt"/>
                <a:ea typeface="+mn-ea"/>
                <a:cs typeface="+mn-cs"/>
              </a:rPr>
              <a:t>cypris</a:t>
            </a:r>
            <a:r>
              <a:rPr lang="en-US" sz="1200" kern="1200" dirty="0">
                <a:solidFill>
                  <a:schemeClr val="tx1"/>
                </a:solidFill>
                <a:effectLst/>
                <a:latin typeface="+mn-lt"/>
                <a:ea typeface="+mn-ea"/>
                <a:cs typeface="+mn-cs"/>
              </a:rPr>
              <a:t> y-larva, in lateral and dorsal views. (E after P. A. </a:t>
            </a:r>
            <a:r>
              <a:rPr lang="en-US" sz="1200" kern="1200" dirty="0" err="1">
                <a:solidFill>
                  <a:schemeClr val="tx1"/>
                </a:solidFill>
                <a:effectLst/>
                <a:latin typeface="+mn-lt"/>
                <a:ea typeface="+mn-ea"/>
                <a:cs typeface="+mn-cs"/>
              </a:rPr>
              <a:t>Meglitsch</a:t>
            </a:r>
            <a:r>
              <a:rPr lang="en-US" sz="1200" kern="1200" dirty="0">
                <a:solidFill>
                  <a:schemeClr val="tx1"/>
                </a:solidFill>
                <a:effectLst/>
                <a:latin typeface="+mn-lt"/>
                <a:ea typeface="+mn-ea"/>
                <a:cs typeface="+mn-cs"/>
              </a:rPr>
              <a:t>. 1972. </a:t>
            </a:r>
            <a:r>
              <a:rPr lang="en-US" sz="1200" i="1" kern="1200" dirty="0">
                <a:solidFill>
                  <a:schemeClr val="tx1"/>
                </a:solidFill>
                <a:effectLst/>
                <a:latin typeface="+mn-lt"/>
                <a:ea typeface="+mn-ea"/>
                <a:cs typeface="+mn-cs"/>
              </a:rPr>
              <a:t>Invertebrate Zoology</a:t>
            </a:r>
            <a:r>
              <a:rPr lang="en-US" sz="1200" kern="1200" dirty="0">
                <a:solidFill>
                  <a:schemeClr val="tx1"/>
                </a:solidFill>
                <a:effectLst/>
                <a:latin typeface="+mn-lt"/>
                <a:ea typeface="+mn-ea"/>
                <a:cs typeface="+mn-cs"/>
              </a:rPr>
              <a:t>. Oxford University Press, Oxford.)</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145</a:t>
            </a:fld>
            <a:endParaRPr lang="en-US"/>
          </a:p>
        </p:txBody>
      </p:sp>
    </p:spTree>
    <p:extLst>
      <p:ext uri="{BB962C8B-B14F-4D97-AF65-F5344CB8AC3E}">
        <p14:creationId xmlns:p14="http://schemas.microsoft.com/office/powerpoint/2010/main" val="2038173745"/>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21.17  Anatomy and diversity in the class </a:t>
            </a:r>
            <a:r>
              <a:rPr lang="en-US" sz="1200" b="1" kern="1200" dirty="0" err="1">
                <a:solidFill>
                  <a:schemeClr val="tx1"/>
                </a:solidFill>
                <a:effectLst/>
                <a:latin typeface="+mn-lt"/>
                <a:ea typeface="+mn-ea"/>
                <a:cs typeface="+mn-cs"/>
              </a:rPr>
              <a:t>Thecostraca</a:t>
            </a:r>
            <a:r>
              <a:rPr lang="en-US" sz="1200" b="1" kern="1200" dirty="0">
                <a:solidFill>
                  <a:schemeClr val="tx1"/>
                </a:solidFill>
                <a:effectLst/>
                <a:latin typeface="+mn-lt"/>
                <a:ea typeface="+mn-ea"/>
                <a:cs typeface="+mn-cs"/>
              </a:rPr>
              <a:t>—barnacles and their kin. 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(A–E) </a:t>
            </a:r>
            <a:r>
              <a:rPr lang="en-US" sz="1200" kern="1200" dirty="0" err="1">
                <a:solidFill>
                  <a:schemeClr val="tx1"/>
                </a:solidFill>
                <a:effectLst/>
                <a:latin typeface="+mn-lt"/>
                <a:ea typeface="+mn-ea"/>
                <a:cs typeface="+mn-cs"/>
              </a:rPr>
              <a:t>Thoracican</a:t>
            </a:r>
            <a:r>
              <a:rPr lang="en-US" sz="1200" kern="1200" dirty="0">
                <a:solidFill>
                  <a:schemeClr val="tx1"/>
                </a:solidFill>
                <a:effectLst/>
                <a:latin typeface="+mn-lt"/>
                <a:ea typeface="+mn-ea"/>
                <a:cs typeface="+mn-cs"/>
              </a:rPr>
              <a:t> barnacles. (A) A sessile (acorn) barnacle with its cirri extended for feeding. (B) Plate terminology in a </a:t>
            </a:r>
            <a:r>
              <a:rPr lang="en-US" sz="1200" kern="1200" dirty="0" err="1">
                <a:solidFill>
                  <a:schemeClr val="tx1"/>
                </a:solidFill>
                <a:effectLst/>
                <a:latin typeface="+mn-lt"/>
                <a:ea typeface="+mn-ea"/>
                <a:cs typeface="+mn-cs"/>
              </a:rPr>
              <a:t>balanomorph</a:t>
            </a:r>
            <a:r>
              <a:rPr lang="en-US" sz="1200" kern="1200" dirty="0">
                <a:solidFill>
                  <a:schemeClr val="tx1"/>
                </a:solidFill>
                <a:effectLst/>
                <a:latin typeface="+mn-lt"/>
                <a:ea typeface="+mn-ea"/>
                <a:cs typeface="+mn-cs"/>
              </a:rPr>
              <a:t> (acorn) barnacle. (C) The </a:t>
            </a:r>
            <a:r>
              <a:rPr lang="en-US" sz="1200" kern="1200" dirty="0" err="1">
                <a:solidFill>
                  <a:schemeClr val="tx1"/>
                </a:solidFill>
                <a:effectLst/>
                <a:latin typeface="+mn-lt"/>
                <a:ea typeface="+mn-ea"/>
                <a:cs typeface="+mn-cs"/>
              </a:rPr>
              <a:t>lepadomorph</a:t>
            </a:r>
            <a:r>
              <a:rPr lang="en-US" sz="1200" kern="1200" dirty="0">
                <a:solidFill>
                  <a:schemeClr val="tx1"/>
                </a:solidFill>
                <a:effectLst/>
                <a:latin typeface="+mn-lt"/>
                <a:ea typeface="+mn-ea"/>
                <a:cs typeface="+mn-cs"/>
              </a:rPr>
              <a:t> (stalked) barnacle </a:t>
            </a:r>
            <a:r>
              <a:rPr lang="en-US" sz="1200" i="1" kern="1200" dirty="0" err="1">
                <a:solidFill>
                  <a:schemeClr val="tx1"/>
                </a:solidFill>
                <a:effectLst/>
                <a:latin typeface="+mn-lt"/>
                <a:ea typeface="+mn-ea"/>
                <a:cs typeface="+mn-cs"/>
              </a:rPr>
              <a:t>Pollicipes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polymerus</a:t>
            </a:r>
            <a:r>
              <a:rPr lang="en-US" sz="1200" kern="1200" dirty="0">
                <a:solidFill>
                  <a:schemeClr val="tx1"/>
                </a:solidFill>
                <a:effectLst/>
                <a:latin typeface="+mn-lt"/>
                <a:ea typeface="+mn-ea"/>
                <a:cs typeface="+mn-cs"/>
              </a:rPr>
              <a:t>. (D) </a:t>
            </a:r>
            <a:r>
              <a:rPr lang="en-US" sz="1200" i="1" kern="1200" dirty="0">
                <a:solidFill>
                  <a:schemeClr val="tx1"/>
                </a:solidFill>
                <a:effectLst/>
                <a:latin typeface="+mn-lt"/>
                <a:ea typeface="+mn-ea"/>
                <a:cs typeface="+mn-cs"/>
              </a:rPr>
              <a:t>Verruca</a:t>
            </a:r>
            <a:r>
              <a:rPr lang="en-US" sz="1200" kern="1200" dirty="0">
                <a:solidFill>
                  <a:schemeClr val="tx1"/>
                </a:solidFill>
                <a:effectLst/>
                <a:latin typeface="+mn-lt"/>
                <a:ea typeface="+mn-ea"/>
                <a:cs typeface="+mn-cs"/>
              </a:rPr>
              <a:t>, the “wart” barnacle. (E) Two </a:t>
            </a:r>
            <a:r>
              <a:rPr lang="en-US" sz="1200" kern="1200" dirty="0" err="1">
                <a:solidFill>
                  <a:schemeClr val="tx1"/>
                </a:solidFill>
                <a:effectLst/>
                <a:latin typeface="+mn-lt"/>
                <a:ea typeface="+mn-ea"/>
                <a:cs typeface="+mn-cs"/>
              </a:rPr>
              <a:t>thoracican</a:t>
            </a:r>
            <a:r>
              <a:rPr lang="en-US" sz="1200" kern="1200" dirty="0">
                <a:solidFill>
                  <a:schemeClr val="tx1"/>
                </a:solidFill>
                <a:effectLst/>
                <a:latin typeface="+mn-lt"/>
                <a:ea typeface="+mn-ea"/>
                <a:cs typeface="+mn-cs"/>
              </a:rPr>
              <a:t> barnacles that live in association with each other and with whales. The stalked barnacle </a:t>
            </a:r>
            <a:r>
              <a:rPr lang="en-US" sz="1200" i="1" kern="1200" dirty="0" err="1">
                <a:solidFill>
                  <a:schemeClr val="tx1"/>
                </a:solidFill>
                <a:effectLst/>
                <a:latin typeface="+mn-lt"/>
                <a:ea typeface="+mn-ea"/>
                <a:cs typeface="+mn-cs"/>
              </a:rPr>
              <a:t>Conchoderma</a:t>
            </a:r>
            <a:r>
              <a:rPr lang="en-US" sz="1200" kern="1200" dirty="0">
                <a:solidFill>
                  <a:schemeClr val="tx1"/>
                </a:solidFill>
                <a:effectLst/>
                <a:latin typeface="+mn-lt"/>
                <a:ea typeface="+mn-ea"/>
                <a:cs typeface="+mn-cs"/>
              </a:rPr>
              <a:t> attaches to the sessile barnacle </a:t>
            </a:r>
            <a:r>
              <a:rPr lang="en-US" sz="1200" i="1" kern="1200" dirty="0" err="1">
                <a:solidFill>
                  <a:schemeClr val="tx1"/>
                </a:solidFill>
                <a:effectLst/>
                <a:latin typeface="+mn-lt"/>
                <a:ea typeface="+mn-ea"/>
                <a:cs typeface="+mn-cs"/>
              </a:rPr>
              <a:t>Coronula</a:t>
            </a:r>
            <a:r>
              <a:rPr lang="en-US" sz="1200" kern="1200" dirty="0">
                <a:solidFill>
                  <a:schemeClr val="tx1"/>
                </a:solidFill>
                <a:effectLst/>
                <a:latin typeface="+mn-lt"/>
                <a:ea typeface="+mn-ea"/>
                <a:cs typeface="+mn-cs"/>
              </a:rPr>
              <a:t>, which in turn attaches to the skin of certain whales. (F) Anatomy of the </a:t>
            </a:r>
            <a:r>
              <a:rPr lang="en-US" sz="1200" kern="1200" dirty="0" err="1">
                <a:solidFill>
                  <a:schemeClr val="tx1"/>
                </a:solidFill>
                <a:effectLst/>
                <a:latin typeface="+mn-lt"/>
                <a:ea typeface="+mn-ea"/>
                <a:cs typeface="+mn-cs"/>
              </a:rPr>
              <a:t>ascothoracidan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Ascothorax</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ophioctenis</a:t>
            </a:r>
            <a:r>
              <a:rPr lang="en-US" sz="1200" kern="1200" dirty="0">
                <a:solidFill>
                  <a:schemeClr val="tx1"/>
                </a:solidFill>
                <a:effectLst/>
                <a:latin typeface="+mn-lt"/>
                <a:ea typeface="+mn-ea"/>
                <a:cs typeface="+mn-cs"/>
              </a:rPr>
              <a:t>, a parasite that feeds periodically on echinoderms (longitudinal section). (G) An </a:t>
            </a:r>
            <a:r>
              <a:rPr lang="en-US" sz="1200" kern="1200" dirty="0" err="1">
                <a:solidFill>
                  <a:schemeClr val="tx1"/>
                </a:solidFill>
                <a:effectLst/>
                <a:latin typeface="+mn-lt"/>
                <a:ea typeface="+mn-ea"/>
                <a:cs typeface="+mn-cs"/>
              </a:rPr>
              <a:t>acrothoracican</a:t>
            </a:r>
            <a:r>
              <a:rPr lang="en-US" sz="1200" kern="1200" dirty="0">
                <a:solidFill>
                  <a:schemeClr val="tx1"/>
                </a:solidFill>
                <a:effectLst/>
                <a:latin typeface="+mn-lt"/>
                <a:ea typeface="+mn-ea"/>
                <a:cs typeface="+mn-cs"/>
              </a:rPr>
              <a:t> barnacle, </a:t>
            </a:r>
            <a:r>
              <a:rPr lang="en-US" sz="1200" i="1" kern="1200" dirty="0" err="1">
                <a:solidFill>
                  <a:schemeClr val="tx1"/>
                </a:solidFill>
                <a:effectLst/>
                <a:latin typeface="+mn-lt"/>
                <a:ea typeface="+mn-ea"/>
                <a:cs typeface="+mn-cs"/>
              </a:rPr>
              <a:t>Trypetesa</a:t>
            </a:r>
            <a:r>
              <a:rPr lang="en-US" sz="1200" kern="1200" dirty="0">
                <a:solidFill>
                  <a:schemeClr val="tx1"/>
                </a:solidFill>
                <a:effectLst/>
                <a:latin typeface="+mn-lt"/>
                <a:ea typeface="+mn-ea"/>
                <a:cs typeface="+mn-cs"/>
              </a:rPr>
              <a:t>. Note the highly modified female and the tiny attached male. This species bores into calcareous substrata such as coral skeletons. (H) A crab (</a:t>
            </a:r>
            <a:r>
              <a:rPr lang="en-US" sz="1200" i="1" kern="1200" dirty="0" err="1">
                <a:solidFill>
                  <a:schemeClr val="tx1"/>
                </a:solidFill>
                <a:effectLst/>
                <a:latin typeface="+mn-lt"/>
                <a:ea typeface="+mn-ea"/>
                <a:cs typeface="+mn-cs"/>
              </a:rPr>
              <a:t>Carcinus</a:t>
            </a:r>
            <a:r>
              <a:rPr lang="en-US" sz="1200" kern="1200" dirty="0">
                <a:solidFill>
                  <a:schemeClr val="tx1"/>
                </a:solidFill>
                <a:effectLst/>
                <a:latin typeface="+mn-lt"/>
                <a:ea typeface="+mn-ea"/>
                <a:cs typeface="+mn-cs"/>
              </a:rPr>
              <a:t>) infected with the rhizocephalan </a:t>
            </a:r>
            <a:r>
              <a:rPr lang="en-US" sz="1200" i="1" kern="1200" dirty="0" err="1">
                <a:solidFill>
                  <a:schemeClr val="tx1"/>
                </a:solidFill>
                <a:effectLst/>
                <a:latin typeface="+mn-lt"/>
                <a:ea typeface="+mn-ea"/>
                <a:cs typeface="+mn-cs"/>
              </a:rPr>
              <a:t>Sacculina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carcini</a:t>
            </a:r>
            <a:r>
              <a:rPr lang="en-US" sz="1200" kern="1200" dirty="0">
                <a:solidFill>
                  <a:schemeClr val="tx1"/>
                </a:solidFill>
                <a:effectLst/>
                <a:latin typeface="+mn-lt"/>
                <a:ea typeface="+mn-ea"/>
                <a:cs typeface="+mn-cs"/>
              </a:rPr>
              <a:t>. The crab’s right side is shown as transparent, exposing the ramifying body of the parasite. (I) A </a:t>
            </a:r>
            <a:r>
              <a:rPr lang="en-US" sz="1200" kern="1200" dirty="0" err="1">
                <a:solidFill>
                  <a:schemeClr val="tx1"/>
                </a:solidFill>
                <a:effectLst/>
                <a:latin typeface="+mn-lt"/>
                <a:ea typeface="+mn-ea"/>
                <a:cs typeface="+mn-cs"/>
              </a:rPr>
              <a:t>cypris</a:t>
            </a:r>
            <a:r>
              <a:rPr lang="en-US" sz="1200" kern="1200" dirty="0">
                <a:solidFill>
                  <a:schemeClr val="tx1"/>
                </a:solidFill>
                <a:effectLst/>
                <a:latin typeface="+mn-lt"/>
                <a:ea typeface="+mn-ea"/>
                <a:cs typeface="+mn-cs"/>
              </a:rPr>
              <a:t> y-larva, in lateral and dorsal views. (E after P. A. </a:t>
            </a:r>
            <a:r>
              <a:rPr lang="en-US" sz="1200" kern="1200" dirty="0" err="1">
                <a:solidFill>
                  <a:schemeClr val="tx1"/>
                </a:solidFill>
                <a:effectLst/>
                <a:latin typeface="+mn-lt"/>
                <a:ea typeface="+mn-ea"/>
                <a:cs typeface="+mn-cs"/>
              </a:rPr>
              <a:t>Meglitsch</a:t>
            </a:r>
            <a:r>
              <a:rPr lang="en-US" sz="1200" kern="1200" dirty="0">
                <a:solidFill>
                  <a:schemeClr val="tx1"/>
                </a:solidFill>
                <a:effectLst/>
                <a:latin typeface="+mn-lt"/>
                <a:ea typeface="+mn-ea"/>
                <a:cs typeface="+mn-cs"/>
              </a:rPr>
              <a:t>. 1972. </a:t>
            </a:r>
            <a:r>
              <a:rPr lang="en-US" sz="1200" i="1" kern="1200" dirty="0">
                <a:solidFill>
                  <a:schemeClr val="tx1"/>
                </a:solidFill>
                <a:effectLst/>
                <a:latin typeface="+mn-lt"/>
                <a:ea typeface="+mn-ea"/>
                <a:cs typeface="+mn-cs"/>
              </a:rPr>
              <a:t>Invertebrate Zoology</a:t>
            </a:r>
            <a:r>
              <a:rPr lang="en-US" sz="1200" kern="1200" dirty="0">
                <a:solidFill>
                  <a:schemeClr val="tx1"/>
                </a:solidFill>
                <a:effectLst/>
                <a:latin typeface="+mn-lt"/>
                <a:ea typeface="+mn-ea"/>
                <a:cs typeface="+mn-cs"/>
              </a:rPr>
              <a:t>. Oxford University Press, Oxford.)</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146</a:t>
            </a:fld>
            <a:endParaRPr lang="en-US"/>
          </a:p>
        </p:txBody>
      </p:sp>
    </p:spTree>
    <p:extLst>
      <p:ext uri="{BB962C8B-B14F-4D97-AF65-F5344CB8AC3E}">
        <p14:creationId xmlns:p14="http://schemas.microsoft.com/office/powerpoint/2010/main" val="3145711228"/>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21.17  Anatomy and diversity in the class </a:t>
            </a:r>
            <a:r>
              <a:rPr lang="en-US" sz="1200" b="1" kern="1200" dirty="0" err="1">
                <a:solidFill>
                  <a:schemeClr val="tx1"/>
                </a:solidFill>
                <a:effectLst/>
                <a:latin typeface="+mn-lt"/>
                <a:ea typeface="+mn-ea"/>
                <a:cs typeface="+mn-cs"/>
              </a:rPr>
              <a:t>Thecostraca</a:t>
            </a:r>
            <a:r>
              <a:rPr lang="en-US" sz="1200" b="1" kern="1200" dirty="0">
                <a:solidFill>
                  <a:schemeClr val="tx1"/>
                </a:solidFill>
                <a:effectLst/>
                <a:latin typeface="+mn-lt"/>
                <a:ea typeface="+mn-ea"/>
                <a:cs typeface="+mn-cs"/>
              </a:rPr>
              <a:t>—barnacles and their kin. 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(A–E) </a:t>
            </a:r>
            <a:r>
              <a:rPr lang="en-US" sz="1200" kern="1200" dirty="0" err="1">
                <a:solidFill>
                  <a:schemeClr val="tx1"/>
                </a:solidFill>
                <a:effectLst/>
                <a:latin typeface="+mn-lt"/>
                <a:ea typeface="+mn-ea"/>
                <a:cs typeface="+mn-cs"/>
              </a:rPr>
              <a:t>Thoracican</a:t>
            </a:r>
            <a:r>
              <a:rPr lang="en-US" sz="1200" kern="1200" dirty="0">
                <a:solidFill>
                  <a:schemeClr val="tx1"/>
                </a:solidFill>
                <a:effectLst/>
                <a:latin typeface="+mn-lt"/>
                <a:ea typeface="+mn-ea"/>
                <a:cs typeface="+mn-cs"/>
              </a:rPr>
              <a:t> barnacles. (A) A sessile (acorn) barnacle with its cirri extended for feeding. (B) Plate terminology in a </a:t>
            </a:r>
            <a:r>
              <a:rPr lang="en-US" sz="1200" kern="1200" dirty="0" err="1">
                <a:solidFill>
                  <a:schemeClr val="tx1"/>
                </a:solidFill>
                <a:effectLst/>
                <a:latin typeface="+mn-lt"/>
                <a:ea typeface="+mn-ea"/>
                <a:cs typeface="+mn-cs"/>
              </a:rPr>
              <a:t>balanomorph</a:t>
            </a:r>
            <a:r>
              <a:rPr lang="en-US" sz="1200" kern="1200" dirty="0">
                <a:solidFill>
                  <a:schemeClr val="tx1"/>
                </a:solidFill>
                <a:effectLst/>
                <a:latin typeface="+mn-lt"/>
                <a:ea typeface="+mn-ea"/>
                <a:cs typeface="+mn-cs"/>
              </a:rPr>
              <a:t> (acorn) barnacle. (C) The </a:t>
            </a:r>
            <a:r>
              <a:rPr lang="en-US" sz="1200" kern="1200" dirty="0" err="1">
                <a:solidFill>
                  <a:schemeClr val="tx1"/>
                </a:solidFill>
                <a:effectLst/>
                <a:latin typeface="+mn-lt"/>
                <a:ea typeface="+mn-ea"/>
                <a:cs typeface="+mn-cs"/>
              </a:rPr>
              <a:t>lepadomorph</a:t>
            </a:r>
            <a:r>
              <a:rPr lang="en-US" sz="1200" kern="1200" dirty="0">
                <a:solidFill>
                  <a:schemeClr val="tx1"/>
                </a:solidFill>
                <a:effectLst/>
                <a:latin typeface="+mn-lt"/>
                <a:ea typeface="+mn-ea"/>
                <a:cs typeface="+mn-cs"/>
              </a:rPr>
              <a:t> (stalked) barnacle </a:t>
            </a:r>
            <a:r>
              <a:rPr lang="en-US" sz="1200" i="1" kern="1200" dirty="0" err="1">
                <a:solidFill>
                  <a:schemeClr val="tx1"/>
                </a:solidFill>
                <a:effectLst/>
                <a:latin typeface="+mn-lt"/>
                <a:ea typeface="+mn-ea"/>
                <a:cs typeface="+mn-cs"/>
              </a:rPr>
              <a:t>Pollicipes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polymerus</a:t>
            </a:r>
            <a:r>
              <a:rPr lang="en-US" sz="1200" kern="1200" dirty="0">
                <a:solidFill>
                  <a:schemeClr val="tx1"/>
                </a:solidFill>
                <a:effectLst/>
                <a:latin typeface="+mn-lt"/>
                <a:ea typeface="+mn-ea"/>
                <a:cs typeface="+mn-cs"/>
              </a:rPr>
              <a:t>. (D) </a:t>
            </a:r>
            <a:r>
              <a:rPr lang="en-US" sz="1200" i="1" kern="1200" dirty="0">
                <a:solidFill>
                  <a:schemeClr val="tx1"/>
                </a:solidFill>
                <a:effectLst/>
                <a:latin typeface="+mn-lt"/>
                <a:ea typeface="+mn-ea"/>
                <a:cs typeface="+mn-cs"/>
              </a:rPr>
              <a:t>Verruca</a:t>
            </a:r>
            <a:r>
              <a:rPr lang="en-US" sz="1200" kern="1200" dirty="0">
                <a:solidFill>
                  <a:schemeClr val="tx1"/>
                </a:solidFill>
                <a:effectLst/>
                <a:latin typeface="+mn-lt"/>
                <a:ea typeface="+mn-ea"/>
                <a:cs typeface="+mn-cs"/>
              </a:rPr>
              <a:t>, the “wart” barnacle. (E) Two </a:t>
            </a:r>
            <a:r>
              <a:rPr lang="en-US" sz="1200" kern="1200" dirty="0" err="1">
                <a:solidFill>
                  <a:schemeClr val="tx1"/>
                </a:solidFill>
                <a:effectLst/>
                <a:latin typeface="+mn-lt"/>
                <a:ea typeface="+mn-ea"/>
                <a:cs typeface="+mn-cs"/>
              </a:rPr>
              <a:t>thoracican</a:t>
            </a:r>
            <a:r>
              <a:rPr lang="en-US" sz="1200" kern="1200" dirty="0">
                <a:solidFill>
                  <a:schemeClr val="tx1"/>
                </a:solidFill>
                <a:effectLst/>
                <a:latin typeface="+mn-lt"/>
                <a:ea typeface="+mn-ea"/>
                <a:cs typeface="+mn-cs"/>
              </a:rPr>
              <a:t> barnacles that live in association with each other and with whales. The stalked barnacle </a:t>
            </a:r>
            <a:r>
              <a:rPr lang="en-US" sz="1200" i="1" kern="1200" dirty="0" err="1">
                <a:solidFill>
                  <a:schemeClr val="tx1"/>
                </a:solidFill>
                <a:effectLst/>
                <a:latin typeface="+mn-lt"/>
                <a:ea typeface="+mn-ea"/>
                <a:cs typeface="+mn-cs"/>
              </a:rPr>
              <a:t>Conchoderma</a:t>
            </a:r>
            <a:r>
              <a:rPr lang="en-US" sz="1200" kern="1200" dirty="0">
                <a:solidFill>
                  <a:schemeClr val="tx1"/>
                </a:solidFill>
                <a:effectLst/>
                <a:latin typeface="+mn-lt"/>
                <a:ea typeface="+mn-ea"/>
                <a:cs typeface="+mn-cs"/>
              </a:rPr>
              <a:t> attaches to the sessile barnacle </a:t>
            </a:r>
            <a:r>
              <a:rPr lang="en-US" sz="1200" i="1" kern="1200" dirty="0" err="1">
                <a:solidFill>
                  <a:schemeClr val="tx1"/>
                </a:solidFill>
                <a:effectLst/>
                <a:latin typeface="+mn-lt"/>
                <a:ea typeface="+mn-ea"/>
                <a:cs typeface="+mn-cs"/>
              </a:rPr>
              <a:t>Coronula</a:t>
            </a:r>
            <a:r>
              <a:rPr lang="en-US" sz="1200" kern="1200" dirty="0">
                <a:solidFill>
                  <a:schemeClr val="tx1"/>
                </a:solidFill>
                <a:effectLst/>
                <a:latin typeface="+mn-lt"/>
                <a:ea typeface="+mn-ea"/>
                <a:cs typeface="+mn-cs"/>
              </a:rPr>
              <a:t>, which in turn attaches to the skin of certain whales. (F) Anatomy of the </a:t>
            </a:r>
            <a:r>
              <a:rPr lang="en-US" sz="1200" kern="1200" dirty="0" err="1">
                <a:solidFill>
                  <a:schemeClr val="tx1"/>
                </a:solidFill>
                <a:effectLst/>
                <a:latin typeface="+mn-lt"/>
                <a:ea typeface="+mn-ea"/>
                <a:cs typeface="+mn-cs"/>
              </a:rPr>
              <a:t>ascothoracidan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Ascothorax</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ophioctenis</a:t>
            </a:r>
            <a:r>
              <a:rPr lang="en-US" sz="1200" kern="1200" dirty="0">
                <a:solidFill>
                  <a:schemeClr val="tx1"/>
                </a:solidFill>
                <a:effectLst/>
                <a:latin typeface="+mn-lt"/>
                <a:ea typeface="+mn-ea"/>
                <a:cs typeface="+mn-cs"/>
              </a:rPr>
              <a:t>, a parasite that feeds periodically on echinoderms (longitudinal section). (G) An </a:t>
            </a:r>
            <a:r>
              <a:rPr lang="en-US" sz="1200" kern="1200" dirty="0" err="1">
                <a:solidFill>
                  <a:schemeClr val="tx1"/>
                </a:solidFill>
                <a:effectLst/>
                <a:latin typeface="+mn-lt"/>
                <a:ea typeface="+mn-ea"/>
                <a:cs typeface="+mn-cs"/>
              </a:rPr>
              <a:t>acrothoracican</a:t>
            </a:r>
            <a:r>
              <a:rPr lang="en-US" sz="1200" kern="1200" dirty="0">
                <a:solidFill>
                  <a:schemeClr val="tx1"/>
                </a:solidFill>
                <a:effectLst/>
                <a:latin typeface="+mn-lt"/>
                <a:ea typeface="+mn-ea"/>
                <a:cs typeface="+mn-cs"/>
              </a:rPr>
              <a:t> barnacle, </a:t>
            </a:r>
            <a:r>
              <a:rPr lang="en-US" sz="1200" i="1" kern="1200" dirty="0" err="1">
                <a:solidFill>
                  <a:schemeClr val="tx1"/>
                </a:solidFill>
                <a:effectLst/>
                <a:latin typeface="+mn-lt"/>
                <a:ea typeface="+mn-ea"/>
                <a:cs typeface="+mn-cs"/>
              </a:rPr>
              <a:t>Trypetesa</a:t>
            </a:r>
            <a:r>
              <a:rPr lang="en-US" sz="1200" kern="1200" dirty="0">
                <a:solidFill>
                  <a:schemeClr val="tx1"/>
                </a:solidFill>
                <a:effectLst/>
                <a:latin typeface="+mn-lt"/>
                <a:ea typeface="+mn-ea"/>
                <a:cs typeface="+mn-cs"/>
              </a:rPr>
              <a:t>. Note the highly modified female and the tiny attached male. This species bores into calcareous substrata such as coral skeletons. (H) A crab (</a:t>
            </a:r>
            <a:r>
              <a:rPr lang="en-US" sz="1200" i="1" kern="1200" dirty="0" err="1">
                <a:solidFill>
                  <a:schemeClr val="tx1"/>
                </a:solidFill>
                <a:effectLst/>
                <a:latin typeface="+mn-lt"/>
                <a:ea typeface="+mn-ea"/>
                <a:cs typeface="+mn-cs"/>
              </a:rPr>
              <a:t>Carcinus</a:t>
            </a:r>
            <a:r>
              <a:rPr lang="en-US" sz="1200" kern="1200" dirty="0">
                <a:solidFill>
                  <a:schemeClr val="tx1"/>
                </a:solidFill>
                <a:effectLst/>
                <a:latin typeface="+mn-lt"/>
                <a:ea typeface="+mn-ea"/>
                <a:cs typeface="+mn-cs"/>
              </a:rPr>
              <a:t>) infected with the rhizocephalan </a:t>
            </a:r>
            <a:r>
              <a:rPr lang="en-US" sz="1200" i="1" kern="1200" dirty="0" err="1">
                <a:solidFill>
                  <a:schemeClr val="tx1"/>
                </a:solidFill>
                <a:effectLst/>
                <a:latin typeface="+mn-lt"/>
                <a:ea typeface="+mn-ea"/>
                <a:cs typeface="+mn-cs"/>
              </a:rPr>
              <a:t>Sacculina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carcini</a:t>
            </a:r>
            <a:r>
              <a:rPr lang="en-US" sz="1200" kern="1200" dirty="0">
                <a:solidFill>
                  <a:schemeClr val="tx1"/>
                </a:solidFill>
                <a:effectLst/>
                <a:latin typeface="+mn-lt"/>
                <a:ea typeface="+mn-ea"/>
                <a:cs typeface="+mn-cs"/>
              </a:rPr>
              <a:t>. The crab’s right side is shown as transparent, exposing the ramifying body of the parasite. (I) A </a:t>
            </a:r>
            <a:r>
              <a:rPr lang="en-US" sz="1200" kern="1200" dirty="0" err="1">
                <a:solidFill>
                  <a:schemeClr val="tx1"/>
                </a:solidFill>
                <a:effectLst/>
                <a:latin typeface="+mn-lt"/>
                <a:ea typeface="+mn-ea"/>
                <a:cs typeface="+mn-cs"/>
              </a:rPr>
              <a:t>cypris</a:t>
            </a:r>
            <a:r>
              <a:rPr lang="en-US" sz="1200" kern="1200" dirty="0">
                <a:solidFill>
                  <a:schemeClr val="tx1"/>
                </a:solidFill>
                <a:effectLst/>
                <a:latin typeface="+mn-lt"/>
                <a:ea typeface="+mn-ea"/>
                <a:cs typeface="+mn-cs"/>
              </a:rPr>
              <a:t> y-larva, in lateral and dorsal views. (E after P. A. </a:t>
            </a:r>
            <a:r>
              <a:rPr lang="en-US" sz="1200" kern="1200" dirty="0" err="1">
                <a:solidFill>
                  <a:schemeClr val="tx1"/>
                </a:solidFill>
                <a:effectLst/>
                <a:latin typeface="+mn-lt"/>
                <a:ea typeface="+mn-ea"/>
                <a:cs typeface="+mn-cs"/>
              </a:rPr>
              <a:t>Meglitsch</a:t>
            </a:r>
            <a:r>
              <a:rPr lang="en-US" sz="1200" kern="1200" dirty="0">
                <a:solidFill>
                  <a:schemeClr val="tx1"/>
                </a:solidFill>
                <a:effectLst/>
                <a:latin typeface="+mn-lt"/>
                <a:ea typeface="+mn-ea"/>
                <a:cs typeface="+mn-cs"/>
              </a:rPr>
              <a:t>. 1972. </a:t>
            </a:r>
            <a:r>
              <a:rPr lang="en-US" sz="1200" i="1" kern="1200" dirty="0">
                <a:solidFill>
                  <a:schemeClr val="tx1"/>
                </a:solidFill>
                <a:effectLst/>
                <a:latin typeface="+mn-lt"/>
                <a:ea typeface="+mn-ea"/>
                <a:cs typeface="+mn-cs"/>
              </a:rPr>
              <a:t>Invertebrate Zoology</a:t>
            </a:r>
            <a:r>
              <a:rPr lang="en-US" sz="1200" kern="1200" dirty="0">
                <a:solidFill>
                  <a:schemeClr val="tx1"/>
                </a:solidFill>
                <a:effectLst/>
                <a:latin typeface="+mn-lt"/>
                <a:ea typeface="+mn-ea"/>
                <a:cs typeface="+mn-cs"/>
              </a:rPr>
              <a:t>. Oxford University Press, Oxford.)</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147</a:t>
            </a:fld>
            <a:endParaRPr lang="en-US"/>
          </a:p>
        </p:txBody>
      </p:sp>
    </p:spTree>
    <p:extLst>
      <p:ext uri="{BB962C8B-B14F-4D97-AF65-F5344CB8AC3E}">
        <p14:creationId xmlns:p14="http://schemas.microsoft.com/office/powerpoint/2010/main" val="4243403895"/>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21.17  Anatomy and diversity in the class </a:t>
            </a:r>
            <a:r>
              <a:rPr lang="en-US" sz="1200" b="1" kern="1200" dirty="0" err="1">
                <a:solidFill>
                  <a:schemeClr val="tx1"/>
                </a:solidFill>
                <a:effectLst/>
                <a:latin typeface="+mn-lt"/>
                <a:ea typeface="+mn-ea"/>
                <a:cs typeface="+mn-cs"/>
              </a:rPr>
              <a:t>Thecostraca</a:t>
            </a:r>
            <a:r>
              <a:rPr lang="en-US" sz="1200" b="1" kern="1200" dirty="0">
                <a:solidFill>
                  <a:schemeClr val="tx1"/>
                </a:solidFill>
                <a:effectLst/>
                <a:latin typeface="+mn-lt"/>
                <a:ea typeface="+mn-ea"/>
                <a:cs typeface="+mn-cs"/>
              </a:rPr>
              <a:t>—barnacles and their kin. 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(A–E) </a:t>
            </a:r>
            <a:r>
              <a:rPr lang="en-US" sz="1200" kern="1200" dirty="0" err="1">
                <a:solidFill>
                  <a:schemeClr val="tx1"/>
                </a:solidFill>
                <a:effectLst/>
                <a:latin typeface="+mn-lt"/>
                <a:ea typeface="+mn-ea"/>
                <a:cs typeface="+mn-cs"/>
              </a:rPr>
              <a:t>Thoracican</a:t>
            </a:r>
            <a:r>
              <a:rPr lang="en-US" sz="1200" kern="1200" dirty="0">
                <a:solidFill>
                  <a:schemeClr val="tx1"/>
                </a:solidFill>
                <a:effectLst/>
                <a:latin typeface="+mn-lt"/>
                <a:ea typeface="+mn-ea"/>
                <a:cs typeface="+mn-cs"/>
              </a:rPr>
              <a:t> barnacles. (A) A sessile (acorn) barnacle with its cirri extended for feeding. (B) Plate terminology in a </a:t>
            </a:r>
            <a:r>
              <a:rPr lang="en-US" sz="1200" kern="1200" dirty="0" err="1">
                <a:solidFill>
                  <a:schemeClr val="tx1"/>
                </a:solidFill>
                <a:effectLst/>
                <a:latin typeface="+mn-lt"/>
                <a:ea typeface="+mn-ea"/>
                <a:cs typeface="+mn-cs"/>
              </a:rPr>
              <a:t>balanomorph</a:t>
            </a:r>
            <a:r>
              <a:rPr lang="en-US" sz="1200" kern="1200" dirty="0">
                <a:solidFill>
                  <a:schemeClr val="tx1"/>
                </a:solidFill>
                <a:effectLst/>
                <a:latin typeface="+mn-lt"/>
                <a:ea typeface="+mn-ea"/>
                <a:cs typeface="+mn-cs"/>
              </a:rPr>
              <a:t> (acorn) barnacle. (C) The </a:t>
            </a:r>
            <a:r>
              <a:rPr lang="en-US" sz="1200" kern="1200" dirty="0" err="1">
                <a:solidFill>
                  <a:schemeClr val="tx1"/>
                </a:solidFill>
                <a:effectLst/>
                <a:latin typeface="+mn-lt"/>
                <a:ea typeface="+mn-ea"/>
                <a:cs typeface="+mn-cs"/>
              </a:rPr>
              <a:t>lepadomorph</a:t>
            </a:r>
            <a:r>
              <a:rPr lang="en-US" sz="1200" kern="1200" dirty="0">
                <a:solidFill>
                  <a:schemeClr val="tx1"/>
                </a:solidFill>
                <a:effectLst/>
                <a:latin typeface="+mn-lt"/>
                <a:ea typeface="+mn-ea"/>
                <a:cs typeface="+mn-cs"/>
              </a:rPr>
              <a:t> (stalked) barnacle </a:t>
            </a:r>
            <a:r>
              <a:rPr lang="en-US" sz="1200" i="1" kern="1200" dirty="0" err="1">
                <a:solidFill>
                  <a:schemeClr val="tx1"/>
                </a:solidFill>
                <a:effectLst/>
                <a:latin typeface="+mn-lt"/>
                <a:ea typeface="+mn-ea"/>
                <a:cs typeface="+mn-cs"/>
              </a:rPr>
              <a:t>Pollicipes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polymerus</a:t>
            </a:r>
            <a:r>
              <a:rPr lang="en-US" sz="1200" kern="1200" dirty="0">
                <a:solidFill>
                  <a:schemeClr val="tx1"/>
                </a:solidFill>
                <a:effectLst/>
                <a:latin typeface="+mn-lt"/>
                <a:ea typeface="+mn-ea"/>
                <a:cs typeface="+mn-cs"/>
              </a:rPr>
              <a:t>. (D) </a:t>
            </a:r>
            <a:r>
              <a:rPr lang="en-US" sz="1200" i="1" kern="1200" dirty="0">
                <a:solidFill>
                  <a:schemeClr val="tx1"/>
                </a:solidFill>
                <a:effectLst/>
                <a:latin typeface="+mn-lt"/>
                <a:ea typeface="+mn-ea"/>
                <a:cs typeface="+mn-cs"/>
              </a:rPr>
              <a:t>Verruca</a:t>
            </a:r>
            <a:r>
              <a:rPr lang="en-US" sz="1200" kern="1200" dirty="0">
                <a:solidFill>
                  <a:schemeClr val="tx1"/>
                </a:solidFill>
                <a:effectLst/>
                <a:latin typeface="+mn-lt"/>
                <a:ea typeface="+mn-ea"/>
                <a:cs typeface="+mn-cs"/>
              </a:rPr>
              <a:t>, the “wart” barnacle. (E) Two </a:t>
            </a:r>
            <a:r>
              <a:rPr lang="en-US" sz="1200" kern="1200" dirty="0" err="1">
                <a:solidFill>
                  <a:schemeClr val="tx1"/>
                </a:solidFill>
                <a:effectLst/>
                <a:latin typeface="+mn-lt"/>
                <a:ea typeface="+mn-ea"/>
                <a:cs typeface="+mn-cs"/>
              </a:rPr>
              <a:t>thoracican</a:t>
            </a:r>
            <a:r>
              <a:rPr lang="en-US" sz="1200" kern="1200" dirty="0">
                <a:solidFill>
                  <a:schemeClr val="tx1"/>
                </a:solidFill>
                <a:effectLst/>
                <a:latin typeface="+mn-lt"/>
                <a:ea typeface="+mn-ea"/>
                <a:cs typeface="+mn-cs"/>
              </a:rPr>
              <a:t> barnacles that live in association with each other and with whales. The stalked barnacle </a:t>
            </a:r>
            <a:r>
              <a:rPr lang="en-US" sz="1200" i="1" kern="1200" dirty="0" err="1">
                <a:solidFill>
                  <a:schemeClr val="tx1"/>
                </a:solidFill>
                <a:effectLst/>
                <a:latin typeface="+mn-lt"/>
                <a:ea typeface="+mn-ea"/>
                <a:cs typeface="+mn-cs"/>
              </a:rPr>
              <a:t>Conchoderma</a:t>
            </a:r>
            <a:r>
              <a:rPr lang="en-US" sz="1200" kern="1200" dirty="0">
                <a:solidFill>
                  <a:schemeClr val="tx1"/>
                </a:solidFill>
                <a:effectLst/>
                <a:latin typeface="+mn-lt"/>
                <a:ea typeface="+mn-ea"/>
                <a:cs typeface="+mn-cs"/>
              </a:rPr>
              <a:t> attaches to the sessile barnacle </a:t>
            </a:r>
            <a:r>
              <a:rPr lang="en-US" sz="1200" i="1" kern="1200" dirty="0" err="1">
                <a:solidFill>
                  <a:schemeClr val="tx1"/>
                </a:solidFill>
                <a:effectLst/>
                <a:latin typeface="+mn-lt"/>
                <a:ea typeface="+mn-ea"/>
                <a:cs typeface="+mn-cs"/>
              </a:rPr>
              <a:t>Coronula</a:t>
            </a:r>
            <a:r>
              <a:rPr lang="en-US" sz="1200" kern="1200" dirty="0">
                <a:solidFill>
                  <a:schemeClr val="tx1"/>
                </a:solidFill>
                <a:effectLst/>
                <a:latin typeface="+mn-lt"/>
                <a:ea typeface="+mn-ea"/>
                <a:cs typeface="+mn-cs"/>
              </a:rPr>
              <a:t>, which in turn attaches to the skin of certain whales. (F) Anatomy of the </a:t>
            </a:r>
            <a:r>
              <a:rPr lang="en-US" sz="1200" kern="1200" dirty="0" err="1">
                <a:solidFill>
                  <a:schemeClr val="tx1"/>
                </a:solidFill>
                <a:effectLst/>
                <a:latin typeface="+mn-lt"/>
                <a:ea typeface="+mn-ea"/>
                <a:cs typeface="+mn-cs"/>
              </a:rPr>
              <a:t>ascothoracidan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Ascothorax</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ophioctenis</a:t>
            </a:r>
            <a:r>
              <a:rPr lang="en-US" sz="1200" kern="1200" dirty="0">
                <a:solidFill>
                  <a:schemeClr val="tx1"/>
                </a:solidFill>
                <a:effectLst/>
                <a:latin typeface="+mn-lt"/>
                <a:ea typeface="+mn-ea"/>
                <a:cs typeface="+mn-cs"/>
              </a:rPr>
              <a:t>, a parasite that feeds periodically on echinoderms (longitudinal section). (G) An </a:t>
            </a:r>
            <a:r>
              <a:rPr lang="en-US" sz="1200" kern="1200" dirty="0" err="1">
                <a:solidFill>
                  <a:schemeClr val="tx1"/>
                </a:solidFill>
                <a:effectLst/>
                <a:latin typeface="+mn-lt"/>
                <a:ea typeface="+mn-ea"/>
                <a:cs typeface="+mn-cs"/>
              </a:rPr>
              <a:t>acrothoracican</a:t>
            </a:r>
            <a:r>
              <a:rPr lang="en-US" sz="1200" kern="1200" dirty="0">
                <a:solidFill>
                  <a:schemeClr val="tx1"/>
                </a:solidFill>
                <a:effectLst/>
                <a:latin typeface="+mn-lt"/>
                <a:ea typeface="+mn-ea"/>
                <a:cs typeface="+mn-cs"/>
              </a:rPr>
              <a:t> barnacle, </a:t>
            </a:r>
            <a:r>
              <a:rPr lang="en-US" sz="1200" i="1" kern="1200" dirty="0" err="1">
                <a:solidFill>
                  <a:schemeClr val="tx1"/>
                </a:solidFill>
                <a:effectLst/>
                <a:latin typeface="+mn-lt"/>
                <a:ea typeface="+mn-ea"/>
                <a:cs typeface="+mn-cs"/>
              </a:rPr>
              <a:t>Trypetesa</a:t>
            </a:r>
            <a:r>
              <a:rPr lang="en-US" sz="1200" kern="1200" dirty="0">
                <a:solidFill>
                  <a:schemeClr val="tx1"/>
                </a:solidFill>
                <a:effectLst/>
                <a:latin typeface="+mn-lt"/>
                <a:ea typeface="+mn-ea"/>
                <a:cs typeface="+mn-cs"/>
              </a:rPr>
              <a:t>. Note the highly modified female and the tiny attached male. This species bores into calcareous substrata such as coral skeletons. (H) A crab (</a:t>
            </a:r>
            <a:r>
              <a:rPr lang="en-US" sz="1200" i="1" kern="1200" dirty="0" err="1">
                <a:solidFill>
                  <a:schemeClr val="tx1"/>
                </a:solidFill>
                <a:effectLst/>
                <a:latin typeface="+mn-lt"/>
                <a:ea typeface="+mn-ea"/>
                <a:cs typeface="+mn-cs"/>
              </a:rPr>
              <a:t>Carcinus</a:t>
            </a:r>
            <a:r>
              <a:rPr lang="en-US" sz="1200" kern="1200" dirty="0">
                <a:solidFill>
                  <a:schemeClr val="tx1"/>
                </a:solidFill>
                <a:effectLst/>
                <a:latin typeface="+mn-lt"/>
                <a:ea typeface="+mn-ea"/>
                <a:cs typeface="+mn-cs"/>
              </a:rPr>
              <a:t>) infected with the rhizocephalan </a:t>
            </a:r>
            <a:r>
              <a:rPr lang="en-US" sz="1200" i="1" kern="1200" dirty="0" err="1">
                <a:solidFill>
                  <a:schemeClr val="tx1"/>
                </a:solidFill>
                <a:effectLst/>
                <a:latin typeface="+mn-lt"/>
                <a:ea typeface="+mn-ea"/>
                <a:cs typeface="+mn-cs"/>
              </a:rPr>
              <a:t>Sacculina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carcini</a:t>
            </a:r>
            <a:r>
              <a:rPr lang="en-US" sz="1200" kern="1200" dirty="0">
                <a:solidFill>
                  <a:schemeClr val="tx1"/>
                </a:solidFill>
                <a:effectLst/>
                <a:latin typeface="+mn-lt"/>
                <a:ea typeface="+mn-ea"/>
                <a:cs typeface="+mn-cs"/>
              </a:rPr>
              <a:t>. The crab’s right side is shown as transparent, exposing the ramifying body of the parasite. (I) A </a:t>
            </a:r>
            <a:r>
              <a:rPr lang="en-US" sz="1200" kern="1200" dirty="0" err="1">
                <a:solidFill>
                  <a:schemeClr val="tx1"/>
                </a:solidFill>
                <a:effectLst/>
                <a:latin typeface="+mn-lt"/>
                <a:ea typeface="+mn-ea"/>
                <a:cs typeface="+mn-cs"/>
              </a:rPr>
              <a:t>cypris</a:t>
            </a:r>
            <a:r>
              <a:rPr lang="en-US" sz="1200" kern="1200" dirty="0">
                <a:solidFill>
                  <a:schemeClr val="tx1"/>
                </a:solidFill>
                <a:effectLst/>
                <a:latin typeface="+mn-lt"/>
                <a:ea typeface="+mn-ea"/>
                <a:cs typeface="+mn-cs"/>
              </a:rPr>
              <a:t> y-larva, in lateral and dorsal views. (E after P. A. </a:t>
            </a:r>
            <a:r>
              <a:rPr lang="en-US" sz="1200" kern="1200" dirty="0" err="1">
                <a:solidFill>
                  <a:schemeClr val="tx1"/>
                </a:solidFill>
                <a:effectLst/>
                <a:latin typeface="+mn-lt"/>
                <a:ea typeface="+mn-ea"/>
                <a:cs typeface="+mn-cs"/>
              </a:rPr>
              <a:t>Meglitsch</a:t>
            </a:r>
            <a:r>
              <a:rPr lang="en-US" sz="1200" kern="1200" dirty="0">
                <a:solidFill>
                  <a:schemeClr val="tx1"/>
                </a:solidFill>
                <a:effectLst/>
                <a:latin typeface="+mn-lt"/>
                <a:ea typeface="+mn-ea"/>
                <a:cs typeface="+mn-cs"/>
              </a:rPr>
              <a:t>. 1972. </a:t>
            </a:r>
            <a:r>
              <a:rPr lang="en-US" sz="1200" i="1" kern="1200" dirty="0">
                <a:solidFill>
                  <a:schemeClr val="tx1"/>
                </a:solidFill>
                <a:effectLst/>
                <a:latin typeface="+mn-lt"/>
                <a:ea typeface="+mn-ea"/>
                <a:cs typeface="+mn-cs"/>
              </a:rPr>
              <a:t>Invertebrate Zoology</a:t>
            </a:r>
            <a:r>
              <a:rPr lang="en-US" sz="1200" kern="1200" dirty="0">
                <a:solidFill>
                  <a:schemeClr val="tx1"/>
                </a:solidFill>
                <a:effectLst/>
                <a:latin typeface="+mn-lt"/>
                <a:ea typeface="+mn-ea"/>
                <a:cs typeface="+mn-cs"/>
              </a:rPr>
              <a:t>. Oxford University Press, Oxford.)</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148</a:t>
            </a:fld>
            <a:endParaRPr lang="en-US"/>
          </a:p>
        </p:txBody>
      </p:sp>
    </p:spTree>
    <p:extLst>
      <p:ext uri="{BB962C8B-B14F-4D97-AF65-F5344CB8AC3E}">
        <p14:creationId xmlns:p14="http://schemas.microsoft.com/office/powerpoint/2010/main" val="15656743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21.1  Diversity among the Crustacea. </a:t>
            </a:r>
            <a:br>
              <a:rPr lang="en-US" sz="1200" b="1"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(A–D) Classes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Branchiopoda</a:t>
            </a:r>
            <a:r>
              <a:rPr lang="en-US" sz="1200" kern="1200" dirty="0">
                <a:solidFill>
                  <a:schemeClr val="tx1"/>
                </a:solidFill>
                <a:effectLst/>
                <a:latin typeface="+mn-lt"/>
                <a:ea typeface="+mn-ea"/>
                <a:cs typeface="+mn-cs"/>
              </a:rPr>
              <a:t>. (A) </a:t>
            </a:r>
            <a:r>
              <a:rPr lang="en-US" sz="1200" i="1" kern="1200" dirty="0" err="1">
                <a:solidFill>
                  <a:schemeClr val="tx1"/>
                </a:solidFill>
                <a:effectLst/>
                <a:latin typeface="+mn-lt"/>
                <a:ea typeface="+mn-ea"/>
                <a:cs typeface="+mn-cs"/>
              </a:rPr>
              <a:t>Morlockia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ondinae</a:t>
            </a:r>
            <a:r>
              <a:rPr lang="en-US" sz="1200" kern="1200" dirty="0">
                <a:solidFill>
                  <a:schemeClr val="tx1"/>
                </a:solidFill>
                <a:effectLst/>
                <a:latin typeface="+mn-lt"/>
                <a:ea typeface="+mn-ea"/>
                <a:cs typeface="+mn-cs"/>
              </a:rPr>
              <a:t>; note the remarkably </a:t>
            </a:r>
            <a:r>
              <a:rPr lang="en-US" sz="1200" kern="1200" dirty="0" err="1">
                <a:solidFill>
                  <a:schemeClr val="tx1"/>
                </a:solidFill>
                <a:effectLst/>
                <a:latin typeface="+mn-lt"/>
                <a:ea typeface="+mn-ea"/>
                <a:cs typeface="+mn-cs"/>
              </a:rPr>
              <a:t>homonomous</a:t>
            </a:r>
            <a:r>
              <a:rPr lang="en-US" sz="1200" kern="1200" dirty="0">
                <a:solidFill>
                  <a:schemeClr val="tx1"/>
                </a:solidFill>
                <a:effectLst/>
                <a:latin typeface="+mn-lt"/>
                <a:ea typeface="+mn-ea"/>
                <a:cs typeface="+mn-cs"/>
              </a:rPr>
              <a:t> segmentation of this swimming crustacean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Lightiella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monniotae</a:t>
            </a:r>
            <a:r>
              <a:rPr lang="en-US" sz="1200" kern="1200" dirty="0">
                <a:solidFill>
                  <a:schemeClr val="tx1"/>
                </a:solidFill>
                <a:effectLst/>
                <a:latin typeface="+mn-lt"/>
                <a:ea typeface="+mn-ea"/>
                <a:cs typeface="+mn-cs"/>
              </a:rPr>
              <a:t>, from New Caledonia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(C) A tadpole shrimp (</a:t>
            </a:r>
            <a:r>
              <a:rPr lang="en-US" sz="1200" kern="1200" dirty="0" err="1">
                <a:solidFill>
                  <a:schemeClr val="tx1"/>
                </a:solidFill>
                <a:effectLst/>
                <a:latin typeface="+mn-lt"/>
                <a:ea typeface="+mn-ea"/>
                <a:cs typeface="+mn-cs"/>
              </a:rPr>
              <a:t>Notostraca</a:t>
            </a:r>
            <a:r>
              <a:rPr lang="en-US" sz="1200" kern="1200" dirty="0">
                <a:solidFill>
                  <a:schemeClr val="tx1"/>
                </a:solidFill>
                <a:effectLst/>
                <a:latin typeface="+mn-lt"/>
                <a:ea typeface="+mn-ea"/>
                <a:cs typeface="+mn-cs"/>
              </a:rPr>
              <a:t>) from an ephemeral pool. (D) A clam shrimp (</a:t>
            </a:r>
            <a:r>
              <a:rPr lang="en-US" sz="1200" kern="1200" dirty="0" err="1">
                <a:solidFill>
                  <a:schemeClr val="tx1"/>
                </a:solidFill>
                <a:effectLst/>
                <a:latin typeface="+mn-lt"/>
                <a:ea typeface="+mn-ea"/>
                <a:cs typeface="+mn-cs"/>
              </a:rPr>
              <a:t>Diplostraca</a:t>
            </a:r>
            <a:r>
              <a:rPr lang="en-US" sz="1200" kern="1200" dirty="0">
                <a:solidFill>
                  <a:schemeClr val="tx1"/>
                </a:solidFill>
                <a:effectLst/>
                <a:latin typeface="+mn-lt"/>
                <a:ea typeface="+mn-ea"/>
                <a:cs typeface="+mn-cs"/>
              </a:rPr>
              <a:t>), carrying eggs. (E–Q) Class Malacostraca. (E) A fiddler crab, </a:t>
            </a:r>
            <a:r>
              <a:rPr lang="en-US" sz="1200" i="1" kern="1200" dirty="0" err="1">
                <a:solidFill>
                  <a:schemeClr val="tx1"/>
                </a:solidFill>
                <a:effectLst/>
                <a:latin typeface="+mn-lt"/>
                <a:ea typeface="+mn-ea"/>
                <a:cs typeface="+mn-cs"/>
              </a:rPr>
              <a:t>Uca</a:t>
            </a:r>
            <a:r>
              <a:rPr lang="en-US" sz="1200" i="1" kern="1200" dirty="0">
                <a:solidFill>
                  <a:schemeClr val="tx1"/>
                </a:solidFill>
                <a:effectLst/>
                <a:latin typeface="+mn-lt"/>
                <a:ea typeface="+mn-ea"/>
                <a:cs typeface="+mn-cs"/>
              </a:rPr>
              <a:t> princeps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Brachyura</a:t>
            </a:r>
            <a:r>
              <a:rPr lang="en-US" sz="1200" kern="1200" dirty="0">
                <a:solidFill>
                  <a:schemeClr val="tx1"/>
                </a:solidFill>
                <a:effectLst/>
                <a:latin typeface="+mn-lt"/>
                <a:ea typeface="+mn-ea"/>
                <a:cs typeface="+mn-cs"/>
              </a:rPr>
              <a:t>). (F) A giant Caribbean hermit crab, </a:t>
            </a:r>
            <a:r>
              <a:rPr lang="en-US" sz="1200" i="1" kern="1200" dirty="0" err="1">
                <a:solidFill>
                  <a:schemeClr val="tx1"/>
                </a:solidFill>
                <a:effectLst/>
                <a:latin typeface="+mn-lt"/>
                <a:ea typeface="+mn-ea"/>
                <a:cs typeface="+mn-cs"/>
              </a:rPr>
              <a:t>Petrochirus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diogenes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(G) A hermit crab (</a:t>
            </a:r>
            <a:r>
              <a:rPr lang="en-US" sz="1200" i="1" kern="1200" dirty="0" err="1">
                <a:solidFill>
                  <a:schemeClr val="tx1"/>
                </a:solidFill>
                <a:effectLst/>
                <a:latin typeface="+mn-lt"/>
                <a:ea typeface="+mn-ea"/>
                <a:cs typeface="+mn-cs"/>
              </a:rPr>
              <a:t>Paragiopagurus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fasciatus</a:t>
            </a:r>
            <a:r>
              <a:rPr lang="en-US" sz="1200" kern="1200" dirty="0">
                <a:solidFill>
                  <a:schemeClr val="tx1"/>
                </a:solidFill>
                <a:effectLst/>
                <a:latin typeface="+mn-lt"/>
                <a:ea typeface="+mn-ea"/>
                <a:cs typeface="+mn-cs"/>
              </a:rPr>
              <a:t>) removed from its snail shell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(H) A coconut crab, </a:t>
            </a:r>
            <a:r>
              <a:rPr lang="en-US" sz="1200" i="1" kern="1200" dirty="0" err="1">
                <a:solidFill>
                  <a:schemeClr val="tx1"/>
                </a:solidFill>
                <a:effectLst/>
                <a:latin typeface="+mn-lt"/>
                <a:ea typeface="+mn-ea"/>
                <a:cs typeface="+mn-cs"/>
              </a:rPr>
              <a:t>Birgus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latro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climbing a tree. (I) </a:t>
            </a:r>
            <a:r>
              <a:rPr lang="en-US" sz="1200" i="1" kern="1200" dirty="0">
                <a:solidFill>
                  <a:schemeClr val="tx1"/>
                </a:solidFill>
                <a:effectLst/>
                <a:latin typeface="+mn-lt"/>
                <a:ea typeface="+mn-ea"/>
                <a:cs typeface="+mn-cs"/>
              </a:rPr>
              <a:t>Emerita </a:t>
            </a:r>
            <a:r>
              <a:rPr lang="en-US" sz="1200" i="1" kern="1200" dirty="0" err="1">
                <a:solidFill>
                  <a:schemeClr val="tx1"/>
                </a:solidFill>
                <a:effectLst/>
                <a:latin typeface="+mn-lt"/>
                <a:ea typeface="+mn-ea"/>
                <a:cs typeface="+mn-cs"/>
              </a:rPr>
              <a:t>analoga</a:t>
            </a:r>
            <a:r>
              <a:rPr lang="en-US" sz="1200" kern="1200" dirty="0">
                <a:solidFill>
                  <a:schemeClr val="tx1"/>
                </a:solidFill>
                <a:effectLst/>
                <a:latin typeface="+mn-lt"/>
                <a:ea typeface="+mn-ea"/>
                <a:cs typeface="+mn-cs"/>
              </a:rPr>
              <a:t>, a Pacific mole crab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(J) A pelagic </a:t>
            </a:r>
            <a:r>
              <a:rPr lang="en-US" sz="1200" kern="1200" dirty="0" err="1">
                <a:solidFill>
                  <a:schemeClr val="tx1"/>
                </a:solidFill>
                <a:effectLst/>
                <a:latin typeface="+mn-lt"/>
                <a:ea typeface="+mn-ea"/>
                <a:cs typeface="+mn-cs"/>
              </a:rPr>
              <a:t>lobsterette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Pleuroncodes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planipes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(K) A cleaner shrimp, </a:t>
            </a:r>
            <a:r>
              <a:rPr lang="en-US" sz="1200" i="1" kern="1200" dirty="0" err="1">
                <a:solidFill>
                  <a:schemeClr val="tx1"/>
                </a:solidFill>
                <a:effectLst/>
                <a:latin typeface="+mn-lt"/>
                <a:ea typeface="+mn-ea"/>
                <a:cs typeface="+mn-cs"/>
              </a:rPr>
              <a:t>Lysmata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californica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Caridea</a:t>
            </a:r>
            <a:r>
              <a:rPr lang="en-US" sz="1200" kern="1200" dirty="0">
                <a:solidFill>
                  <a:schemeClr val="tx1"/>
                </a:solidFill>
                <a:effectLst/>
                <a:latin typeface="+mn-lt"/>
                <a:ea typeface="+mn-ea"/>
                <a:cs typeface="+mn-cs"/>
              </a:rPr>
              <a:t>). (L) </a:t>
            </a:r>
            <a:r>
              <a:rPr lang="en-US" sz="1200" i="1" kern="1200" dirty="0" err="1">
                <a:solidFill>
                  <a:schemeClr val="tx1"/>
                </a:solidFill>
                <a:effectLst/>
                <a:latin typeface="+mn-lt"/>
                <a:ea typeface="+mn-ea"/>
                <a:cs typeface="+mn-cs"/>
              </a:rPr>
              <a:t>Alienaxiopsis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clypeata</a:t>
            </a:r>
            <a:r>
              <a:rPr lang="en-US" sz="1200" kern="1200" dirty="0">
                <a:solidFill>
                  <a:schemeClr val="tx1"/>
                </a:solidFill>
                <a:effectLst/>
                <a:latin typeface="+mn-lt"/>
                <a:ea typeface="+mn-ea"/>
                <a:cs typeface="+mn-cs"/>
              </a:rPr>
              <a:t>, a coral reef lobster-shrimp from Bali, Indonesia (</a:t>
            </a:r>
            <a:r>
              <a:rPr lang="en-US" sz="1200" kern="1200" dirty="0" err="1">
                <a:solidFill>
                  <a:schemeClr val="tx1"/>
                </a:solidFill>
                <a:effectLst/>
                <a:latin typeface="+mn-lt"/>
                <a:ea typeface="+mn-ea"/>
                <a:cs typeface="+mn-cs"/>
              </a:rPr>
              <a:t>Axiidae</a:t>
            </a:r>
            <a:r>
              <a:rPr lang="en-US" sz="1200" kern="1200" dirty="0">
                <a:solidFill>
                  <a:schemeClr val="tx1"/>
                </a:solidFill>
                <a:effectLst/>
                <a:latin typeface="+mn-lt"/>
                <a:ea typeface="+mn-ea"/>
                <a:cs typeface="+mn-cs"/>
              </a:rPr>
              <a:t>). (M) A Hawaiian regal lobster, </a:t>
            </a:r>
            <a:r>
              <a:rPr lang="en-US" sz="1200" i="1" kern="1200" dirty="0" err="1">
                <a:solidFill>
                  <a:schemeClr val="tx1"/>
                </a:solidFill>
                <a:effectLst/>
                <a:latin typeface="+mn-lt"/>
                <a:ea typeface="+mn-ea"/>
                <a:cs typeface="+mn-cs"/>
              </a:rPr>
              <a:t>Enoplometopus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Achelata</a:t>
            </a:r>
            <a:r>
              <a:rPr lang="en-US" sz="1200" kern="1200" dirty="0">
                <a:solidFill>
                  <a:schemeClr val="tx1"/>
                </a:solidFill>
                <a:effectLst/>
                <a:latin typeface="+mn-lt"/>
                <a:ea typeface="+mn-ea"/>
                <a:cs typeface="+mn-cs"/>
              </a:rPr>
              <a:t>). (N,O) Two unusual amphipods (</a:t>
            </a:r>
            <a:r>
              <a:rPr lang="en-US" sz="1200" kern="1200" dirty="0" err="1">
                <a:solidFill>
                  <a:schemeClr val="tx1"/>
                </a:solidFill>
                <a:effectLst/>
                <a:latin typeface="+mn-lt"/>
                <a:ea typeface="+mn-ea"/>
                <a:cs typeface="+mn-cs"/>
              </a:rPr>
              <a:t>Amphipoda</a:t>
            </a:r>
            <a:r>
              <a:rPr lang="en-US" sz="1200" kern="1200" dirty="0">
                <a:solidFill>
                  <a:schemeClr val="tx1"/>
                </a:solidFill>
                <a:effectLst/>
                <a:latin typeface="+mn-lt"/>
                <a:ea typeface="+mn-ea"/>
                <a:cs typeface="+mn-cs"/>
              </a:rPr>
              <a:t>). (N) </a:t>
            </a:r>
            <a:r>
              <a:rPr lang="en-US" sz="1200" i="1" kern="1200" dirty="0" err="1">
                <a:solidFill>
                  <a:schemeClr val="tx1"/>
                </a:solidFill>
                <a:effectLst/>
                <a:latin typeface="+mn-lt"/>
                <a:ea typeface="+mn-ea"/>
                <a:cs typeface="+mn-cs"/>
              </a:rPr>
              <a:t>Cystisoma</a:t>
            </a:r>
            <a:r>
              <a:rPr lang="en-US" sz="1200" kern="1200" dirty="0">
                <a:solidFill>
                  <a:schemeClr val="tx1"/>
                </a:solidFill>
                <a:effectLst/>
                <a:latin typeface="+mn-lt"/>
                <a:ea typeface="+mn-ea"/>
                <a:cs typeface="+mn-cs"/>
              </a:rPr>
              <a:t>, a huge (some exceed 10 cm), transparent, pelagic hyperiid amphipod. (O)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scammoni</a:t>
            </a:r>
            <a:r>
              <a:rPr lang="en-US" sz="1200" kern="1200" dirty="0">
                <a:solidFill>
                  <a:schemeClr val="tx1"/>
                </a:solidFill>
                <a:effectLst/>
                <a:latin typeface="+mn-lt"/>
                <a:ea typeface="+mn-ea"/>
                <a:cs typeface="+mn-cs"/>
              </a:rPr>
              <a:t>, a parasitic </a:t>
            </a:r>
            <a:r>
              <a:rPr lang="en-US" sz="1200" kern="1200" dirty="0" err="1">
                <a:solidFill>
                  <a:schemeClr val="tx1"/>
                </a:solidFill>
                <a:effectLst/>
                <a:latin typeface="+mn-lt"/>
                <a:ea typeface="+mn-ea"/>
                <a:cs typeface="+mn-cs"/>
              </a:rPr>
              <a:t>caprelloidean</a:t>
            </a:r>
            <a:r>
              <a:rPr lang="en-US" sz="1200" kern="1200" dirty="0">
                <a:solidFill>
                  <a:schemeClr val="tx1"/>
                </a:solidFill>
                <a:effectLst/>
                <a:latin typeface="+mn-lt"/>
                <a:ea typeface="+mn-ea"/>
                <a:cs typeface="+mn-cs"/>
              </a:rPr>
              <a:t> amphipod that lives on the skin of gray whales. (P) A male and female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note the eggs in the marsupium of the female (</a:t>
            </a:r>
            <a:r>
              <a:rPr lang="en-US" sz="1200" kern="1200" dirty="0" err="1">
                <a:solidFill>
                  <a:schemeClr val="tx1"/>
                </a:solidFill>
                <a:effectLst/>
                <a:latin typeface="+mn-lt"/>
                <a:ea typeface="+mn-ea"/>
                <a:cs typeface="+mn-cs"/>
              </a:rPr>
              <a:t>Cumacea</a:t>
            </a:r>
            <a:r>
              <a:rPr lang="en-US" sz="1200" kern="1200" dirty="0">
                <a:solidFill>
                  <a:schemeClr val="tx1"/>
                </a:solidFill>
                <a:effectLst/>
                <a:latin typeface="+mn-lt"/>
                <a:ea typeface="+mn-ea"/>
                <a:cs typeface="+mn-cs"/>
              </a:rPr>
              <a:t>). (Q) </a:t>
            </a:r>
            <a:r>
              <a:rPr lang="en-US" sz="1200" i="1" kern="1200" dirty="0">
                <a:solidFill>
                  <a:schemeClr val="tx1"/>
                </a:solidFill>
                <a:effectLst/>
                <a:latin typeface="+mn-lt"/>
                <a:ea typeface="+mn-ea"/>
                <a:cs typeface="+mn-cs"/>
              </a:rPr>
              <a:t>Ligia </a:t>
            </a:r>
            <a:r>
              <a:rPr lang="en-US" sz="1200" kern="1200" dirty="0">
                <a:solidFill>
                  <a:schemeClr val="tx1"/>
                </a:solidFill>
                <a:effectLst/>
                <a:latin typeface="+mn-lt"/>
                <a:ea typeface="+mn-ea"/>
                <a:cs typeface="+mn-cs"/>
              </a:rPr>
              <a:t>(Isopoda), the rock louse; </a:t>
            </a:r>
            <a:r>
              <a:rPr lang="en-US" sz="1200" i="1" kern="1200" dirty="0">
                <a:solidFill>
                  <a:schemeClr val="tx1"/>
                </a:solidFill>
                <a:effectLst/>
                <a:latin typeface="+mn-lt"/>
                <a:ea typeface="+mn-ea"/>
                <a:cs typeface="+mn-cs"/>
              </a:rPr>
              <a:t>Ligia</a:t>
            </a:r>
            <a:r>
              <a:rPr lang="en-US" sz="1200" kern="1200" dirty="0">
                <a:solidFill>
                  <a:schemeClr val="tx1"/>
                </a:solidFill>
                <a:effectLst/>
                <a:latin typeface="+mn-lt"/>
                <a:ea typeface="+mn-ea"/>
                <a:cs typeface="+mn-cs"/>
              </a:rPr>
              <a:t> are inhabitants of the high spray zone on rocky shores worldwide. (R) A mysid </a:t>
            </a:r>
            <a:r>
              <a:rPr lang="en-US" sz="1200" i="1" kern="1200" dirty="0" err="1">
                <a:solidFill>
                  <a:schemeClr val="tx1"/>
                </a:solidFill>
                <a:effectLst/>
                <a:latin typeface="+mn-lt"/>
                <a:ea typeface="+mn-ea"/>
                <a:cs typeface="+mn-cs"/>
              </a:rPr>
              <a:t>Siriella</a:t>
            </a:r>
            <a:r>
              <a:rPr lang="en-US" sz="1200" kern="1200" dirty="0">
                <a:solidFill>
                  <a:schemeClr val="tx1"/>
                </a:solidFill>
                <a:effectLst/>
                <a:latin typeface="+mn-lt"/>
                <a:ea typeface="+mn-ea"/>
                <a:cs typeface="+mn-cs"/>
              </a:rPr>
              <a:t> sp. (</a:t>
            </a:r>
            <a:r>
              <a:rPr lang="en-US" sz="1200" kern="1200" dirty="0" err="1">
                <a:solidFill>
                  <a:schemeClr val="tx1"/>
                </a:solidFill>
                <a:effectLst/>
                <a:latin typeface="+mn-lt"/>
                <a:ea typeface="+mn-ea"/>
                <a:cs typeface="+mn-cs"/>
              </a:rPr>
              <a:t>Mysida</a:t>
            </a:r>
            <a:r>
              <a:rPr lang="en-US" sz="1200" kern="1200" dirty="0">
                <a:solidFill>
                  <a:schemeClr val="tx1"/>
                </a:solidFill>
                <a:effectLst/>
                <a:latin typeface="+mn-lt"/>
                <a:ea typeface="+mn-ea"/>
                <a:cs typeface="+mn-cs"/>
              </a:rPr>
              <a:t>) with a parasitic </a:t>
            </a:r>
            <a:r>
              <a:rPr lang="en-US" sz="1200" kern="1200" dirty="0" err="1">
                <a:solidFill>
                  <a:schemeClr val="tx1"/>
                </a:solidFill>
                <a:effectLst/>
                <a:latin typeface="+mn-lt"/>
                <a:ea typeface="+mn-ea"/>
                <a:cs typeface="+mn-cs"/>
              </a:rPr>
              <a:t>epicaridean</a:t>
            </a:r>
            <a:r>
              <a:rPr lang="en-US" sz="1200" kern="1200" dirty="0">
                <a:solidFill>
                  <a:schemeClr val="tx1"/>
                </a:solidFill>
                <a:effectLst/>
                <a:latin typeface="+mn-lt"/>
                <a:ea typeface="+mn-ea"/>
                <a:cs typeface="+mn-cs"/>
              </a:rPr>
              <a:t> isopod (</a:t>
            </a:r>
            <a:r>
              <a:rPr lang="en-US" sz="1200" kern="1200" dirty="0" err="1">
                <a:solidFill>
                  <a:schemeClr val="tx1"/>
                </a:solidFill>
                <a:effectLst/>
                <a:latin typeface="+mn-lt"/>
                <a:ea typeface="+mn-ea"/>
                <a:cs typeface="+mn-cs"/>
              </a:rPr>
              <a:t>Dajidae</a:t>
            </a:r>
            <a:r>
              <a:rPr lang="en-US" sz="1200" kern="1200" dirty="0">
                <a:solidFill>
                  <a:schemeClr val="tx1"/>
                </a:solidFill>
                <a:effectLst/>
                <a:latin typeface="+mn-lt"/>
                <a:ea typeface="+mn-ea"/>
                <a:cs typeface="+mn-cs"/>
              </a:rPr>
              <a:t>) attached to its carapace (Western Australia). (S,T) Class </a:t>
            </a:r>
            <a:r>
              <a:rPr lang="en-US" sz="1200" kern="1200" dirty="0" err="1">
                <a:solidFill>
                  <a:schemeClr val="tx1"/>
                </a:solidFill>
                <a:effectLst/>
                <a:latin typeface="+mn-lt"/>
                <a:ea typeface="+mn-ea"/>
                <a:cs typeface="+mn-cs"/>
              </a:rPr>
              <a:t>Thecostraca</a:t>
            </a:r>
            <a:r>
              <a:rPr lang="en-US" sz="1200" kern="1200" dirty="0">
                <a:solidFill>
                  <a:schemeClr val="tx1"/>
                </a:solidFill>
                <a:effectLst/>
                <a:latin typeface="+mn-lt"/>
                <a:ea typeface="+mn-ea"/>
                <a:cs typeface="+mn-cs"/>
              </a:rPr>
              <a:t>. (S) Acorn barnacles, </a:t>
            </a:r>
            <a:r>
              <a:rPr lang="en-US" sz="1200" i="1" kern="1200" dirty="0" err="1">
                <a:solidFill>
                  <a:schemeClr val="tx1"/>
                </a:solidFill>
                <a:effectLst/>
                <a:latin typeface="+mn-lt"/>
                <a:ea typeface="+mn-ea"/>
                <a:cs typeface="+mn-cs"/>
              </a:rPr>
              <a:t>Semibalanus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balanoides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(T) </a:t>
            </a:r>
            <a:r>
              <a:rPr lang="en-US" sz="1200" i="1" kern="1200" dirty="0">
                <a:solidFill>
                  <a:schemeClr val="tx1"/>
                </a:solidFill>
                <a:effectLst/>
                <a:latin typeface="+mn-lt"/>
                <a:ea typeface="+mn-ea"/>
                <a:cs typeface="+mn-cs"/>
              </a:rPr>
              <a:t>Lepas </a:t>
            </a:r>
            <a:r>
              <a:rPr lang="en-US" sz="1200" i="1" kern="1200" dirty="0" err="1">
                <a:solidFill>
                  <a:schemeClr val="tx1"/>
                </a:solidFill>
                <a:effectLst/>
                <a:latin typeface="+mn-lt"/>
                <a:ea typeface="+mn-ea"/>
                <a:cs typeface="+mn-cs"/>
              </a:rPr>
              <a:t>anatifera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a pelagic barnacle hanging from a floating timber. (U) Class </a:t>
            </a:r>
            <a:r>
              <a:rPr lang="en-US" sz="1200" kern="1200" dirty="0" err="1">
                <a:solidFill>
                  <a:schemeClr val="tx1"/>
                </a:solidFill>
                <a:effectLst/>
                <a:latin typeface="+mn-lt"/>
                <a:ea typeface="+mn-ea"/>
                <a:cs typeface="+mn-cs"/>
              </a:rPr>
              <a:t>Copepoda</a:t>
            </a:r>
            <a:r>
              <a:rPr lang="en-US" sz="1200" kern="1200" dirty="0">
                <a:solidFill>
                  <a:schemeClr val="tx1"/>
                </a:solidFill>
                <a:effectLst/>
                <a:latin typeface="+mn-lt"/>
                <a:ea typeface="+mn-ea"/>
                <a:cs typeface="+mn-cs"/>
              </a:rPr>
              <a:t>; the calanoid copepod </a:t>
            </a:r>
            <a:r>
              <a:rPr lang="en-US" sz="1200" i="1" kern="1200" dirty="0" err="1">
                <a:solidFill>
                  <a:schemeClr val="tx1"/>
                </a:solidFill>
                <a:effectLst/>
                <a:latin typeface="+mn-lt"/>
                <a:ea typeface="+mn-ea"/>
                <a:cs typeface="+mn-cs"/>
              </a:rPr>
              <a:t>Gaussia</a:t>
            </a:r>
            <a:r>
              <a:rPr lang="en-US" sz="1200" kern="1200" dirty="0">
                <a:solidFill>
                  <a:schemeClr val="tx1"/>
                </a:solidFill>
                <a:effectLst/>
                <a:latin typeface="+mn-lt"/>
                <a:ea typeface="+mn-ea"/>
                <a:cs typeface="+mn-cs"/>
              </a:rPr>
              <a:t>, a common planktonic genus. (V) Class </a:t>
            </a:r>
            <a:r>
              <a:rPr lang="en-US" sz="1200" kern="1200" dirty="0" err="1">
                <a:solidFill>
                  <a:schemeClr val="tx1"/>
                </a:solidFill>
                <a:effectLst/>
                <a:latin typeface="+mn-lt"/>
                <a:ea typeface="+mn-ea"/>
                <a:cs typeface="+mn-cs"/>
              </a:rPr>
              <a:t>Tantulocarida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Deoterthron</a:t>
            </a:r>
            <a:r>
              <a:rPr lang="en-US" sz="1200" kern="1200" dirty="0">
                <a:solidFill>
                  <a:schemeClr val="tx1"/>
                </a:solidFill>
                <a:effectLst/>
                <a:latin typeface="+mn-lt"/>
                <a:ea typeface="+mn-ea"/>
                <a:cs typeface="+mn-cs"/>
              </a:rPr>
              <a:t>, parasitic on other crustaceans.</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15</a:t>
            </a:fld>
            <a:endParaRPr lang="en-US"/>
          </a:p>
        </p:txBody>
      </p:sp>
    </p:spTree>
    <p:extLst>
      <p:ext uri="{BB962C8B-B14F-4D97-AF65-F5344CB8AC3E}">
        <p14:creationId xmlns:p14="http://schemas.microsoft.com/office/powerpoint/2010/main" val="33260621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21.1  Diversity among the Crustacea. </a:t>
            </a:r>
            <a:br>
              <a:rPr lang="en-US" sz="1200" b="1"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(A–D) Classes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Branchiopoda</a:t>
            </a:r>
            <a:r>
              <a:rPr lang="en-US" sz="1200" kern="1200" dirty="0">
                <a:solidFill>
                  <a:schemeClr val="tx1"/>
                </a:solidFill>
                <a:effectLst/>
                <a:latin typeface="+mn-lt"/>
                <a:ea typeface="+mn-ea"/>
                <a:cs typeface="+mn-cs"/>
              </a:rPr>
              <a:t>. (A) </a:t>
            </a:r>
            <a:r>
              <a:rPr lang="en-US" sz="1200" i="1" kern="1200" dirty="0" err="1">
                <a:solidFill>
                  <a:schemeClr val="tx1"/>
                </a:solidFill>
                <a:effectLst/>
                <a:latin typeface="+mn-lt"/>
                <a:ea typeface="+mn-ea"/>
                <a:cs typeface="+mn-cs"/>
              </a:rPr>
              <a:t>Morlockia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ondinae</a:t>
            </a:r>
            <a:r>
              <a:rPr lang="en-US" sz="1200" kern="1200" dirty="0">
                <a:solidFill>
                  <a:schemeClr val="tx1"/>
                </a:solidFill>
                <a:effectLst/>
                <a:latin typeface="+mn-lt"/>
                <a:ea typeface="+mn-ea"/>
                <a:cs typeface="+mn-cs"/>
              </a:rPr>
              <a:t>; note the remarkably </a:t>
            </a:r>
            <a:r>
              <a:rPr lang="en-US" sz="1200" kern="1200" dirty="0" err="1">
                <a:solidFill>
                  <a:schemeClr val="tx1"/>
                </a:solidFill>
                <a:effectLst/>
                <a:latin typeface="+mn-lt"/>
                <a:ea typeface="+mn-ea"/>
                <a:cs typeface="+mn-cs"/>
              </a:rPr>
              <a:t>homonomous</a:t>
            </a:r>
            <a:r>
              <a:rPr lang="en-US" sz="1200" kern="1200" dirty="0">
                <a:solidFill>
                  <a:schemeClr val="tx1"/>
                </a:solidFill>
                <a:effectLst/>
                <a:latin typeface="+mn-lt"/>
                <a:ea typeface="+mn-ea"/>
                <a:cs typeface="+mn-cs"/>
              </a:rPr>
              <a:t> segmentation of this swimming crustacean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Lightiella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monniotae</a:t>
            </a:r>
            <a:r>
              <a:rPr lang="en-US" sz="1200" kern="1200" dirty="0">
                <a:solidFill>
                  <a:schemeClr val="tx1"/>
                </a:solidFill>
                <a:effectLst/>
                <a:latin typeface="+mn-lt"/>
                <a:ea typeface="+mn-ea"/>
                <a:cs typeface="+mn-cs"/>
              </a:rPr>
              <a:t>, from New Caledonia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(C) A tadpole shrimp (</a:t>
            </a:r>
            <a:r>
              <a:rPr lang="en-US" sz="1200" kern="1200" dirty="0" err="1">
                <a:solidFill>
                  <a:schemeClr val="tx1"/>
                </a:solidFill>
                <a:effectLst/>
                <a:latin typeface="+mn-lt"/>
                <a:ea typeface="+mn-ea"/>
                <a:cs typeface="+mn-cs"/>
              </a:rPr>
              <a:t>Notostraca</a:t>
            </a:r>
            <a:r>
              <a:rPr lang="en-US" sz="1200" kern="1200" dirty="0">
                <a:solidFill>
                  <a:schemeClr val="tx1"/>
                </a:solidFill>
                <a:effectLst/>
                <a:latin typeface="+mn-lt"/>
                <a:ea typeface="+mn-ea"/>
                <a:cs typeface="+mn-cs"/>
              </a:rPr>
              <a:t>) from an ephemeral pool. (D) A clam shrimp (</a:t>
            </a:r>
            <a:r>
              <a:rPr lang="en-US" sz="1200" kern="1200" dirty="0" err="1">
                <a:solidFill>
                  <a:schemeClr val="tx1"/>
                </a:solidFill>
                <a:effectLst/>
                <a:latin typeface="+mn-lt"/>
                <a:ea typeface="+mn-ea"/>
                <a:cs typeface="+mn-cs"/>
              </a:rPr>
              <a:t>Diplostraca</a:t>
            </a:r>
            <a:r>
              <a:rPr lang="en-US" sz="1200" kern="1200" dirty="0">
                <a:solidFill>
                  <a:schemeClr val="tx1"/>
                </a:solidFill>
                <a:effectLst/>
                <a:latin typeface="+mn-lt"/>
                <a:ea typeface="+mn-ea"/>
                <a:cs typeface="+mn-cs"/>
              </a:rPr>
              <a:t>), carrying eggs. (E–Q) Class Malacostraca. (E) A fiddler crab, </a:t>
            </a:r>
            <a:r>
              <a:rPr lang="en-US" sz="1200" i="1" kern="1200" dirty="0" err="1">
                <a:solidFill>
                  <a:schemeClr val="tx1"/>
                </a:solidFill>
                <a:effectLst/>
                <a:latin typeface="+mn-lt"/>
                <a:ea typeface="+mn-ea"/>
                <a:cs typeface="+mn-cs"/>
              </a:rPr>
              <a:t>Uca</a:t>
            </a:r>
            <a:r>
              <a:rPr lang="en-US" sz="1200" i="1" kern="1200" dirty="0">
                <a:solidFill>
                  <a:schemeClr val="tx1"/>
                </a:solidFill>
                <a:effectLst/>
                <a:latin typeface="+mn-lt"/>
                <a:ea typeface="+mn-ea"/>
                <a:cs typeface="+mn-cs"/>
              </a:rPr>
              <a:t> princeps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Brachyura</a:t>
            </a:r>
            <a:r>
              <a:rPr lang="en-US" sz="1200" kern="1200" dirty="0">
                <a:solidFill>
                  <a:schemeClr val="tx1"/>
                </a:solidFill>
                <a:effectLst/>
                <a:latin typeface="+mn-lt"/>
                <a:ea typeface="+mn-ea"/>
                <a:cs typeface="+mn-cs"/>
              </a:rPr>
              <a:t>). (F) A giant Caribbean hermit crab, </a:t>
            </a:r>
            <a:r>
              <a:rPr lang="en-US" sz="1200" i="1" kern="1200" dirty="0" err="1">
                <a:solidFill>
                  <a:schemeClr val="tx1"/>
                </a:solidFill>
                <a:effectLst/>
                <a:latin typeface="+mn-lt"/>
                <a:ea typeface="+mn-ea"/>
                <a:cs typeface="+mn-cs"/>
              </a:rPr>
              <a:t>Petrochirus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diogenes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(G) A hermit crab (</a:t>
            </a:r>
            <a:r>
              <a:rPr lang="en-US" sz="1200" i="1" kern="1200" dirty="0" err="1">
                <a:solidFill>
                  <a:schemeClr val="tx1"/>
                </a:solidFill>
                <a:effectLst/>
                <a:latin typeface="+mn-lt"/>
                <a:ea typeface="+mn-ea"/>
                <a:cs typeface="+mn-cs"/>
              </a:rPr>
              <a:t>Paragiopagurus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fasciatus</a:t>
            </a:r>
            <a:r>
              <a:rPr lang="en-US" sz="1200" kern="1200" dirty="0">
                <a:solidFill>
                  <a:schemeClr val="tx1"/>
                </a:solidFill>
                <a:effectLst/>
                <a:latin typeface="+mn-lt"/>
                <a:ea typeface="+mn-ea"/>
                <a:cs typeface="+mn-cs"/>
              </a:rPr>
              <a:t>) removed from its snail shell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(H) A coconut crab, </a:t>
            </a:r>
            <a:r>
              <a:rPr lang="en-US" sz="1200" i="1" kern="1200" dirty="0" err="1">
                <a:solidFill>
                  <a:schemeClr val="tx1"/>
                </a:solidFill>
                <a:effectLst/>
                <a:latin typeface="+mn-lt"/>
                <a:ea typeface="+mn-ea"/>
                <a:cs typeface="+mn-cs"/>
              </a:rPr>
              <a:t>Birgus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latro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climbing a tree. (I) </a:t>
            </a:r>
            <a:r>
              <a:rPr lang="en-US" sz="1200" i="1" kern="1200" dirty="0">
                <a:solidFill>
                  <a:schemeClr val="tx1"/>
                </a:solidFill>
                <a:effectLst/>
                <a:latin typeface="+mn-lt"/>
                <a:ea typeface="+mn-ea"/>
                <a:cs typeface="+mn-cs"/>
              </a:rPr>
              <a:t>Emerita </a:t>
            </a:r>
            <a:r>
              <a:rPr lang="en-US" sz="1200" i="1" kern="1200" dirty="0" err="1">
                <a:solidFill>
                  <a:schemeClr val="tx1"/>
                </a:solidFill>
                <a:effectLst/>
                <a:latin typeface="+mn-lt"/>
                <a:ea typeface="+mn-ea"/>
                <a:cs typeface="+mn-cs"/>
              </a:rPr>
              <a:t>analoga</a:t>
            </a:r>
            <a:r>
              <a:rPr lang="en-US" sz="1200" kern="1200" dirty="0">
                <a:solidFill>
                  <a:schemeClr val="tx1"/>
                </a:solidFill>
                <a:effectLst/>
                <a:latin typeface="+mn-lt"/>
                <a:ea typeface="+mn-ea"/>
                <a:cs typeface="+mn-cs"/>
              </a:rPr>
              <a:t>, a Pacific mole crab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(J) A pelagic </a:t>
            </a:r>
            <a:r>
              <a:rPr lang="en-US" sz="1200" kern="1200" dirty="0" err="1">
                <a:solidFill>
                  <a:schemeClr val="tx1"/>
                </a:solidFill>
                <a:effectLst/>
                <a:latin typeface="+mn-lt"/>
                <a:ea typeface="+mn-ea"/>
                <a:cs typeface="+mn-cs"/>
              </a:rPr>
              <a:t>lobsterette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Pleuroncodes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planipes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(K) A cleaner shrimp, </a:t>
            </a:r>
            <a:r>
              <a:rPr lang="en-US" sz="1200" i="1" kern="1200" dirty="0" err="1">
                <a:solidFill>
                  <a:schemeClr val="tx1"/>
                </a:solidFill>
                <a:effectLst/>
                <a:latin typeface="+mn-lt"/>
                <a:ea typeface="+mn-ea"/>
                <a:cs typeface="+mn-cs"/>
              </a:rPr>
              <a:t>Lysmata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californica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Caridea</a:t>
            </a:r>
            <a:r>
              <a:rPr lang="en-US" sz="1200" kern="1200" dirty="0">
                <a:solidFill>
                  <a:schemeClr val="tx1"/>
                </a:solidFill>
                <a:effectLst/>
                <a:latin typeface="+mn-lt"/>
                <a:ea typeface="+mn-ea"/>
                <a:cs typeface="+mn-cs"/>
              </a:rPr>
              <a:t>). (L) </a:t>
            </a:r>
            <a:r>
              <a:rPr lang="en-US" sz="1200" i="1" kern="1200" dirty="0" err="1">
                <a:solidFill>
                  <a:schemeClr val="tx1"/>
                </a:solidFill>
                <a:effectLst/>
                <a:latin typeface="+mn-lt"/>
                <a:ea typeface="+mn-ea"/>
                <a:cs typeface="+mn-cs"/>
              </a:rPr>
              <a:t>Alienaxiopsis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clypeata</a:t>
            </a:r>
            <a:r>
              <a:rPr lang="en-US" sz="1200" kern="1200" dirty="0">
                <a:solidFill>
                  <a:schemeClr val="tx1"/>
                </a:solidFill>
                <a:effectLst/>
                <a:latin typeface="+mn-lt"/>
                <a:ea typeface="+mn-ea"/>
                <a:cs typeface="+mn-cs"/>
              </a:rPr>
              <a:t>, a coral reef lobster-shrimp from Bali, Indonesia (</a:t>
            </a:r>
            <a:r>
              <a:rPr lang="en-US" sz="1200" kern="1200" dirty="0" err="1">
                <a:solidFill>
                  <a:schemeClr val="tx1"/>
                </a:solidFill>
                <a:effectLst/>
                <a:latin typeface="+mn-lt"/>
                <a:ea typeface="+mn-ea"/>
                <a:cs typeface="+mn-cs"/>
              </a:rPr>
              <a:t>Axiidae</a:t>
            </a:r>
            <a:r>
              <a:rPr lang="en-US" sz="1200" kern="1200" dirty="0">
                <a:solidFill>
                  <a:schemeClr val="tx1"/>
                </a:solidFill>
                <a:effectLst/>
                <a:latin typeface="+mn-lt"/>
                <a:ea typeface="+mn-ea"/>
                <a:cs typeface="+mn-cs"/>
              </a:rPr>
              <a:t>). (M) A Hawaiian regal lobster, </a:t>
            </a:r>
            <a:r>
              <a:rPr lang="en-US" sz="1200" i="1" kern="1200" dirty="0" err="1">
                <a:solidFill>
                  <a:schemeClr val="tx1"/>
                </a:solidFill>
                <a:effectLst/>
                <a:latin typeface="+mn-lt"/>
                <a:ea typeface="+mn-ea"/>
                <a:cs typeface="+mn-cs"/>
              </a:rPr>
              <a:t>Enoplometopus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Achelata</a:t>
            </a:r>
            <a:r>
              <a:rPr lang="en-US" sz="1200" kern="1200" dirty="0">
                <a:solidFill>
                  <a:schemeClr val="tx1"/>
                </a:solidFill>
                <a:effectLst/>
                <a:latin typeface="+mn-lt"/>
                <a:ea typeface="+mn-ea"/>
                <a:cs typeface="+mn-cs"/>
              </a:rPr>
              <a:t>). (N,O) Two unusual amphipods (</a:t>
            </a:r>
            <a:r>
              <a:rPr lang="en-US" sz="1200" kern="1200" dirty="0" err="1">
                <a:solidFill>
                  <a:schemeClr val="tx1"/>
                </a:solidFill>
                <a:effectLst/>
                <a:latin typeface="+mn-lt"/>
                <a:ea typeface="+mn-ea"/>
                <a:cs typeface="+mn-cs"/>
              </a:rPr>
              <a:t>Amphipoda</a:t>
            </a:r>
            <a:r>
              <a:rPr lang="en-US" sz="1200" kern="1200" dirty="0">
                <a:solidFill>
                  <a:schemeClr val="tx1"/>
                </a:solidFill>
                <a:effectLst/>
                <a:latin typeface="+mn-lt"/>
                <a:ea typeface="+mn-ea"/>
                <a:cs typeface="+mn-cs"/>
              </a:rPr>
              <a:t>). (N) </a:t>
            </a:r>
            <a:r>
              <a:rPr lang="en-US" sz="1200" i="1" kern="1200" dirty="0" err="1">
                <a:solidFill>
                  <a:schemeClr val="tx1"/>
                </a:solidFill>
                <a:effectLst/>
                <a:latin typeface="+mn-lt"/>
                <a:ea typeface="+mn-ea"/>
                <a:cs typeface="+mn-cs"/>
              </a:rPr>
              <a:t>Cystisoma</a:t>
            </a:r>
            <a:r>
              <a:rPr lang="en-US" sz="1200" kern="1200" dirty="0">
                <a:solidFill>
                  <a:schemeClr val="tx1"/>
                </a:solidFill>
                <a:effectLst/>
                <a:latin typeface="+mn-lt"/>
                <a:ea typeface="+mn-ea"/>
                <a:cs typeface="+mn-cs"/>
              </a:rPr>
              <a:t>, a huge (some exceed 10 cm), transparent, pelagic hyperiid amphipod. (O)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scammoni</a:t>
            </a:r>
            <a:r>
              <a:rPr lang="en-US" sz="1200" kern="1200" dirty="0">
                <a:solidFill>
                  <a:schemeClr val="tx1"/>
                </a:solidFill>
                <a:effectLst/>
                <a:latin typeface="+mn-lt"/>
                <a:ea typeface="+mn-ea"/>
                <a:cs typeface="+mn-cs"/>
              </a:rPr>
              <a:t>, a parasitic </a:t>
            </a:r>
            <a:r>
              <a:rPr lang="en-US" sz="1200" kern="1200" dirty="0" err="1">
                <a:solidFill>
                  <a:schemeClr val="tx1"/>
                </a:solidFill>
                <a:effectLst/>
                <a:latin typeface="+mn-lt"/>
                <a:ea typeface="+mn-ea"/>
                <a:cs typeface="+mn-cs"/>
              </a:rPr>
              <a:t>caprelloidean</a:t>
            </a:r>
            <a:r>
              <a:rPr lang="en-US" sz="1200" kern="1200" dirty="0">
                <a:solidFill>
                  <a:schemeClr val="tx1"/>
                </a:solidFill>
                <a:effectLst/>
                <a:latin typeface="+mn-lt"/>
                <a:ea typeface="+mn-ea"/>
                <a:cs typeface="+mn-cs"/>
              </a:rPr>
              <a:t> amphipod that lives on the skin of gray whales. (P) A male and female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note the eggs in the marsupium of the female (</a:t>
            </a:r>
            <a:r>
              <a:rPr lang="en-US" sz="1200" kern="1200" dirty="0" err="1">
                <a:solidFill>
                  <a:schemeClr val="tx1"/>
                </a:solidFill>
                <a:effectLst/>
                <a:latin typeface="+mn-lt"/>
                <a:ea typeface="+mn-ea"/>
                <a:cs typeface="+mn-cs"/>
              </a:rPr>
              <a:t>Cumacea</a:t>
            </a:r>
            <a:r>
              <a:rPr lang="en-US" sz="1200" kern="1200" dirty="0">
                <a:solidFill>
                  <a:schemeClr val="tx1"/>
                </a:solidFill>
                <a:effectLst/>
                <a:latin typeface="+mn-lt"/>
                <a:ea typeface="+mn-ea"/>
                <a:cs typeface="+mn-cs"/>
              </a:rPr>
              <a:t>). (Q) </a:t>
            </a:r>
            <a:r>
              <a:rPr lang="en-US" sz="1200" i="1" kern="1200" dirty="0">
                <a:solidFill>
                  <a:schemeClr val="tx1"/>
                </a:solidFill>
                <a:effectLst/>
                <a:latin typeface="+mn-lt"/>
                <a:ea typeface="+mn-ea"/>
                <a:cs typeface="+mn-cs"/>
              </a:rPr>
              <a:t>Ligia </a:t>
            </a:r>
            <a:r>
              <a:rPr lang="en-US" sz="1200" kern="1200" dirty="0">
                <a:solidFill>
                  <a:schemeClr val="tx1"/>
                </a:solidFill>
                <a:effectLst/>
                <a:latin typeface="+mn-lt"/>
                <a:ea typeface="+mn-ea"/>
                <a:cs typeface="+mn-cs"/>
              </a:rPr>
              <a:t>(Isopoda), the rock louse; </a:t>
            </a:r>
            <a:r>
              <a:rPr lang="en-US" sz="1200" i="1" kern="1200" dirty="0">
                <a:solidFill>
                  <a:schemeClr val="tx1"/>
                </a:solidFill>
                <a:effectLst/>
                <a:latin typeface="+mn-lt"/>
                <a:ea typeface="+mn-ea"/>
                <a:cs typeface="+mn-cs"/>
              </a:rPr>
              <a:t>Ligia</a:t>
            </a:r>
            <a:r>
              <a:rPr lang="en-US" sz="1200" kern="1200" dirty="0">
                <a:solidFill>
                  <a:schemeClr val="tx1"/>
                </a:solidFill>
                <a:effectLst/>
                <a:latin typeface="+mn-lt"/>
                <a:ea typeface="+mn-ea"/>
                <a:cs typeface="+mn-cs"/>
              </a:rPr>
              <a:t> are inhabitants of the high spray zone on rocky shores worldwide. (R) A mysid </a:t>
            </a:r>
            <a:r>
              <a:rPr lang="en-US" sz="1200" i="1" kern="1200" dirty="0" err="1">
                <a:solidFill>
                  <a:schemeClr val="tx1"/>
                </a:solidFill>
                <a:effectLst/>
                <a:latin typeface="+mn-lt"/>
                <a:ea typeface="+mn-ea"/>
                <a:cs typeface="+mn-cs"/>
              </a:rPr>
              <a:t>Siriella</a:t>
            </a:r>
            <a:r>
              <a:rPr lang="en-US" sz="1200" kern="1200" dirty="0">
                <a:solidFill>
                  <a:schemeClr val="tx1"/>
                </a:solidFill>
                <a:effectLst/>
                <a:latin typeface="+mn-lt"/>
                <a:ea typeface="+mn-ea"/>
                <a:cs typeface="+mn-cs"/>
              </a:rPr>
              <a:t> sp. (</a:t>
            </a:r>
            <a:r>
              <a:rPr lang="en-US" sz="1200" kern="1200" dirty="0" err="1">
                <a:solidFill>
                  <a:schemeClr val="tx1"/>
                </a:solidFill>
                <a:effectLst/>
                <a:latin typeface="+mn-lt"/>
                <a:ea typeface="+mn-ea"/>
                <a:cs typeface="+mn-cs"/>
              </a:rPr>
              <a:t>Mysida</a:t>
            </a:r>
            <a:r>
              <a:rPr lang="en-US" sz="1200" kern="1200" dirty="0">
                <a:solidFill>
                  <a:schemeClr val="tx1"/>
                </a:solidFill>
                <a:effectLst/>
                <a:latin typeface="+mn-lt"/>
                <a:ea typeface="+mn-ea"/>
                <a:cs typeface="+mn-cs"/>
              </a:rPr>
              <a:t>) with a parasitic </a:t>
            </a:r>
            <a:r>
              <a:rPr lang="en-US" sz="1200" kern="1200" dirty="0" err="1">
                <a:solidFill>
                  <a:schemeClr val="tx1"/>
                </a:solidFill>
                <a:effectLst/>
                <a:latin typeface="+mn-lt"/>
                <a:ea typeface="+mn-ea"/>
                <a:cs typeface="+mn-cs"/>
              </a:rPr>
              <a:t>epicaridean</a:t>
            </a:r>
            <a:r>
              <a:rPr lang="en-US" sz="1200" kern="1200" dirty="0">
                <a:solidFill>
                  <a:schemeClr val="tx1"/>
                </a:solidFill>
                <a:effectLst/>
                <a:latin typeface="+mn-lt"/>
                <a:ea typeface="+mn-ea"/>
                <a:cs typeface="+mn-cs"/>
              </a:rPr>
              <a:t> isopod (</a:t>
            </a:r>
            <a:r>
              <a:rPr lang="en-US" sz="1200" kern="1200" dirty="0" err="1">
                <a:solidFill>
                  <a:schemeClr val="tx1"/>
                </a:solidFill>
                <a:effectLst/>
                <a:latin typeface="+mn-lt"/>
                <a:ea typeface="+mn-ea"/>
                <a:cs typeface="+mn-cs"/>
              </a:rPr>
              <a:t>Dajidae</a:t>
            </a:r>
            <a:r>
              <a:rPr lang="en-US" sz="1200" kern="1200" dirty="0">
                <a:solidFill>
                  <a:schemeClr val="tx1"/>
                </a:solidFill>
                <a:effectLst/>
                <a:latin typeface="+mn-lt"/>
                <a:ea typeface="+mn-ea"/>
                <a:cs typeface="+mn-cs"/>
              </a:rPr>
              <a:t>) attached to its carapace (Western Australia). (S,T) Class </a:t>
            </a:r>
            <a:r>
              <a:rPr lang="en-US" sz="1200" kern="1200" dirty="0" err="1">
                <a:solidFill>
                  <a:schemeClr val="tx1"/>
                </a:solidFill>
                <a:effectLst/>
                <a:latin typeface="+mn-lt"/>
                <a:ea typeface="+mn-ea"/>
                <a:cs typeface="+mn-cs"/>
              </a:rPr>
              <a:t>Thecostraca</a:t>
            </a:r>
            <a:r>
              <a:rPr lang="en-US" sz="1200" kern="1200" dirty="0">
                <a:solidFill>
                  <a:schemeClr val="tx1"/>
                </a:solidFill>
                <a:effectLst/>
                <a:latin typeface="+mn-lt"/>
                <a:ea typeface="+mn-ea"/>
                <a:cs typeface="+mn-cs"/>
              </a:rPr>
              <a:t>. (S) Acorn barnacles, </a:t>
            </a:r>
            <a:r>
              <a:rPr lang="en-US" sz="1200" i="1" kern="1200" dirty="0" err="1">
                <a:solidFill>
                  <a:schemeClr val="tx1"/>
                </a:solidFill>
                <a:effectLst/>
                <a:latin typeface="+mn-lt"/>
                <a:ea typeface="+mn-ea"/>
                <a:cs typeface="+mn-cs"/>
              </a:rPr>
              <a:t>Semibalanus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balanoides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(T) </a:t>
            </a:r>
            <a:r>
              <a:rPr lang="en-US" sz="1200" i="1" kern="1200" dirty="0">
                <a:solidFill>
                  <a:schemeClr val="tx1"/>
                </a:solidFill>
                <a:effectLst/>
                <a:latin typeface="+mn-lt"/>
                <a:ea typeface="+mn-ea"/>
                <a:cs typeface="+mn-cs"/>
              </a:rPr>
              <a:t>Lepas </a:t>
            </a:r>
            <a:r>
              <a:rPr lang="en-US" sz="1200" i="1" kern="1200" dirty="0" err="1">
                <a:solidFill>
                  <a:schemeClr val="tx1"/>
                </a:solidFill>
                <a:effectLst/>
                <a:latin typeface="+mn-lt"/>
                <a:ea typeface="+mn-ea"/>
                <a:cs typeface="+mn-cs"/>
              </a:rPr>
              <a:t>anatifera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a pelagic barnacle hanging from a floating timber. (U) Class </a:t>
            </a:r>
            <a:r>
              <a:rPr lang="en-US" sz="1200" kern="1200" dirty="0" err="1">
                <a:solidFill>
                  <a:schemeClr val="tx1"/>
                </a:solidFill>
                <a:effectLst/>
                <a:latin typeface="+mn-lt"/>
                <a:ea typeface="+mn-ea"/>
                <a:cs typeface="+mn-cs"/>
              </a:rPr>
              <a:t>Copepoda</a:t>
            </a:r>
            <a:r>
              <a:rPr lang="en-US" sz="1200" kern="1200" dirty="0">
                <a:solidFill>
                  <a:schemeClr val="tx1"/>
                </a:solidFill>
                <a:effectLst/>
                <a:latin typeface="+mn-lt"/>
                <a:ea typeface="+mn-ea"/>
                <a:cs typeface="+mn-cs"/>
              </a:rPr>
              <a:t>; the calanoid copepod </a:t>
            </a:r>
            <a:r>
              <a:rPr lang="en-US" sz="1200" i="1" kern="1200" dirty="0" err="1">
                <a:solidFill>
                  <a:schemeClr val="tx1"/>
                </a:solidFill>
                <a:effectLst/>
                <a:latin typeface="+mn-lt"/>
                <a:ea typeface="+mn-ea"/>
                <a:cs typeface="+mn-cs"/>
              </a:rPr>
              <a:t>Gaussia</a:t>
            </a:r>
            <a:r>
              <a:rPr lang="en-US" sz="1200" kern="1200" dirty="0">
                <a:solidFill>
                  <a:schemeClr val="tx1"/>
                </a:solidFill>
                <a:effectLst/>
                <a:latin typeface="+mn-lt"/>
                <a:ea typeface="+mn-ea"/>
                <a:cs typeface="+mn-cs"/>
              </a:rPr>
              <a:t>, a common planktonic genus. (V) Class </a:t>
            </a:r>
            <a:r>
              <a:rPr lang="en-US" sz="1200" kern="1200" dirty="0" err="1">
                <a:solidFill>
                  <a:schemeClr val="tx1"/>
                </a:solidFill>
                <a:effectLst/>
                <a:latin typeface="+mn-lt"/>
                <a:ea typeface="+mn-ea"/>
                <a:cs typeface="+mn-cs"/>
              </a:rPr>
              <a:t>Tantulocarida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Deoterthron</a:t>
            </a:r>
            <a:r>
              <a:rPr lang="en-US" sz="1200" kern="1200" dirty="0">
                <a:solidFill>
                  <a:schemeClr val="tx1"/>
                </a:solidFill>
                <a:effectLst/>
                <a:latin typeface="+mn-lt"/>
                <a:ea typeface="+mn-ea"/>
                <a:cs typeface="+mn-cs"/>
              </a:rPr>
              <a:t>, parasitic on other crustaceans.</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16</a:t>
            </a:fld>
            <a:endParaRPr lang="en-US"/>
          </a:p>
        </p:txBody>
      </p:sp>
    </p:spTree>
    <p:extLst>
      <p:ext uri="{BB962C8B-B14F-4D97-AF65-F5344CB8AC3E}">
        <p14:creationId xmlns:p14="http://schemas.microsoft.com/office/powerpoint/2010/main" val="5706521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21.1  Diversity among the Crustacea. </a:t>
            </a:r>
            <a:br>
              <a:rPr lang="en-US" sz="1200" b="1"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(A–D) Classes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Branchiopoda</a:t>
            </a:r>
            <a:r>
              <a:rPr lang="en-US" sz="1200" kern="1200" dirty="0">
                <a:solidFill>
                  <a:schemeClr val="tx1"/>
                </a:solidFill>
                <a:effectLst/>
                <a:latin typeface="+mn-lt"/>
                <a:ea typeface="+mn-ea"/>
                <a:cs typeface="+mn-cs"/>
              </a:rPr>
              <a:t>. (A) </a:t>
            </a:r>
            <a:r>
              <a:rPr lang="en-US" sz="1200" i="1" kern="1200" dirty="0" err="1">
                <a:solidFill>
                  <a:schemeClr val="tx1"/>
                </a:solidFill>
                <a:effectLst/>
                <a:latin typeface="+mn-lt"/>
                <a:ea typeface="+mn-ea"/>
                <a:cs typeface="+mn-cs"/>
              </a:rPr>
              <a:t>Morlockia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ondinae</a:t>
            </a:r>
            <a:r>
              <a:rPr lang="en-US" sz="1200" kern="1200" dirty="0">
                <a:solidFill>
                  <a:schemeClr val="tx1"/>
                </a:solidFill>
                <a:effectLst/>
                <a:latin typeface="+mn-lt"/>
                <a:ea typeface="+mn-ea"/>
                <a:cs typeface="+mn-cs"/>
              </a:rPr>
              <a:t>; note the remarkably </a:t>
            </a:r>
            <a:r>
              <a:rPr lang="en-US" sz="1200" kern="1200" dirty="0" err="1">
                <a:solidFill>
                  <a:schemeClr val="tx1"/>
                </a:solidFill>
                <a:effectLst/>
                <a:latin typeface="+mn-lt"/>
                <a:ea typeface="+mn-ea"/>
                <a:cs typeface="+mn-cs"/>
              </a:rPr>
              <a:t>homonomous</a:t>
            </a:r>
            <a:r>
              <a:rPr lang="en-US" sz="1200" kern="1200" dirty="0">
                <a:solidFill>
                  <a:schemeClr val="tx1"/>
                </a:solidFill>
                <a:effectLst/>
                <a:latin typeface="+mn-lt"/>
                <a:ea typeface="+mn-ea"/>
                <a:cs typeface="+mn-cs"/>
              </a:rPr>
              <a:t> segmentation of this swimming crustacean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Lightiella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monniotae</a:t>
            </a:r>
            <a:r>
              <a:rPr lang="en-US" sz="1200" kern="1200" dirty="0">
                <a:solidFill>
                  <a:schemeClr val="tx1"/>
                </a:solidFill>
                <a:effectLst/>
                <a:latin typeface="+mn-lt"/>
                <a:ea typeface="+mn-ea"/>
                <a:cs typeface="+mn-cs"/>
              </a:rPr>
              <a:t>, from New Caledonia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(C) A tadpole shrimp (</a:t>
            </a:r>
            <a:r>
              <a:rPr lang="en-US" sz="1200" kern="1200" dirty="0" err="1">
                <a:solidFill>
                  <a:schemeClr val="tx1"/>
                </a:solidFill>
                <a:effectLst/>
                <a:latin typeface="+mn-lt"/>
                <a:ea typeface="+mn-ea"/>
                <a:cs typeface="+mn-cs"/>
              </a:rPr>
              <a:t>Notostraca</a:t>
            </a:r>
            <a:r>
              <a:rPr lang="en-US" sz="1200" kern="1200" dirty="0">
                <a:solidFill>
                  <a:schemeClr val="tx1"/>
                </a:solidFill>
                <a:effectLst/>
                <a:latin typeface="+mn-lt"/>
                <a:ea typeface="+mn-ea"/>
                <a:cs typeface="+mn-cs"/>
              </a:rPr>
              <a:t>) from an ephemeral pool. (D) A clam shrimp (</a:t>
            </a:r>
            <a:r>
              <a:rPr lang="en-US" sz="1200" kern="1200" dirty="0" err="1">
                <a:solidFill>
                  <a:schemeClr val="tx1"/>
                </a:solidFill>
                <a:effectLst/>
                <a:latin typeface="+mn-lt"/>
                <a:ea typeface="+mn-ea"/>
                <a:cs typeface="+mn-cs"/>
              </a:rPr>
              <a:t>Diplostraca</a:t>
            </a:r>
            <a:r>
              <a:rPr lang="en-US" sz="1200" kern="1200" dirty="0">
                <a:solidFill>
                  <a:schemeClr val="tx1"/>
                </a:solidFill>
                <a:effectLst/>
                <a:latin typeface="+mn-lt"/>
                <a:ea typeface="+mn-ea"/>
                <a:cs typeface="+mn-cs"/>
              </a:rPr>
              <a:t>), carrying eggs. (E–Q) Class Malacostraca. (E) A fiddler crab, </a:t>
            </a:r>
            <a:r>
              <a:rPr lang="en-US" sz="1200" i="1" kern="1200" dirty="0" err="1">
                <a:solidFill>
                  <a:schemeClr val="tx1"/>
                </a:solidFill>
                <a:effectLst/>
                <a:latin typeface="+mn-lt"/>
                <a:ea typeface="+mn-ea"/>
                <a:cs typeface="+mn-cs"/>
              </a:rPr>
              <a:t>Uca</a:t>
            </a:r>
            <a:r>
              <a:rPr lang="en-US" sz="1200" i="1" kern="1200" dirty="0">
                <a:solidFill>
                  <a:schemeClr val="tx1"/>
                </a:solidFill>
                <a:effectLst/>
                <a:latin typeface="+mn-lt"/>
                <a:ea typeface="+mn-ea"/>
                <a:cs typeface="+mn-cs"/>
              </a:rPr>
              <a:t> princeps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Brachyura</a:t>
            </a:r>
            <a:r>
              <a:rPr lang="en-US" sz="1200" kern="1200" dirty="0">
                <a:solidFill>
                  <a:schemeClr val="tx1"/>
                </a:solidFill>
                <a:effectLst/>
                <a:latin typeface="+mn-lt"/>
                <a:ea typeface="+mn-ea"/>
                <a:cs typeface="+mn-cs"/>
              </a:rPr>
              <a:t>). (F) A giant Caribbean hermit crab, </a:t>
            </a:r>
            <a:r>
              <a:rPr lang="en-US" sz="1200" i="1" kern="1200" dirty="0" err="1">
                <a:solidFill>
                  <a:schemeClr val="tx1"/>
                </a:solidFill>
                <a:effectLst/>
                <a:latin typeface="+mn-lt"/>
                <a:ea typeface="+mn-ea"/>
                <a:cs typeface="+mn-cs"/>
              </a:rPr>
              <a:t>Petrochirus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diogenes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(G) A hermit crab (</a:t>
            </a:r>
            <a:r>
              <a:rPr lang="en-US" sz="1200" i="1" kern="1200" dirty="0" err="1">
                <a:solidFill>
                  <a:schemeClr val="tx1"/>
                </a:solidFill>
                <a:effectLst/>
                <a:latin typeface="+mn-lt"/>
                <a:ea typeface="+mn-ea"/>
                <a:cs typeface="+mn-cs"/>
              </a:rPr>
              <a:t>Paragiopagurus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fasciatus</a:t>
            </a:r>
            <a:r>
              <a:rPr lang="en-US" sz="1200" kern="1200" dirty="0">
                <a:solidFill>
                  <a:schemeClr val="tx1"/>
                </a:solidFill>
                <a:effectLst/>
                <a:latin typeface="+mn-lt"/>
                <a:ea typeface="+mn-ea"/>
                <a:cs typeface="+mn-cs"/>
              </a:rPr>
              <a:t>) removed from its snail shell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(H) A coconut crab, </a:t>
            </a:r>
            <a:r>
              <a:rPr lang="en-US" sz="1200" i="1" kern="1200" dirty="0" err="1">
                <a:solidFill>
                  <a:schemeClr val="tx1"/>
                </a:solidFill>
                <a:effectLst/>
                <a:latin typeface="+mn-lt"/>
                <a:ea typeface="+mn-ea"/>
                <a:cs typeface="+mn-cs"/>
              </a:rPr>
              <a:t>Birgus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latro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climbing a tree. (I) </a:t>
            </a:r>
            <a:r>
              <a:rPr lang="en-US" sz="1200" i="1" kern="1200" dirty="0">
                <a:solidFill>
                  <a:schemeClr val="tx1"/>
                </a:solidFill>
                <a:effectLst/>
                <a:latin typeface="+mn-lt"/>
                <a:ea typeface="+mn-ea"/>
                <a:cs typeface="+mn-cs"/>
              </a:rPr>
              <a:t>Emerita </a:t>
            </a:r>
            <a:r>
              <a:rPr lang="en-US" sz="1200" i="1" kern="1200" dirty="0" err="1">
                <a:solidFill>
                  <a:schemeClr val="tx1"/>
                </a:solidFill>
                <a:effectLst/>
                <a:latin typeface="+mn-lt"/>
                <a:ea typeface="+mn-ea"/>
                <a:cs typeface="+mn-cs"/>
              </a:rPr>
              <a:t>analoga</a:t>
            </a:r>
            <a:r>
              <a:rPr lang="en-US" sz="1200" kern="1200" dirty="0">
                <a:solidFill>
                  <a:schemeClr val="tx1"/>
                </a:solidFill>
                <a:effectLst/>
                <a:latin typeface="+mn-lt"/>
                <a:ea typeface="+mn-ea"/>
                <a:cs typeface="+mn-cs"/>
              </a:rPr>
              <a:t>, a Pacific mole crab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(J) A pelagic </a:t>
            </a:r>
            <a:r>
              <a:rPr lang="en-US" sz="1200" kern="1200" dirty="0" err="1">
                <a:solidFill>
                  <a:schemeClr val="tx1"/>
                </a:solidFill>
                <a:effectLst/>
                <a:latin typeface="+mn-lt"/>
                <a:ea typeface="+mn-ea"/>
                <a:cs typeface="+mn-cs"/>
              </a:rPr>
              <a:t>lobsterette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Pleuroncodes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planipes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(K) A cleaner shrimp, </a:t>
            </a:r>
            <a:r>
              <a:rPr lang="en-US" sz="1200" i="1" kern="1200" dirty="0" err="1">
                <a:solidFill>
                  <a:schemeClr val="tx1"/>
                </a:solidFill>
                <a:effectLst/>
                <a:latin typeface="+mn-lt"/>
                <a:ea typeface="+mn-ea"/>
                <a:cs typeface="+mn-cs"/>
              </a:rPr>
              <a:t>Lysmata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californica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Caridea</a:t>
            </a:r>
            <a:r>
              <a:rPr lang="en-US" sz="1200" kern="1200" dirty="0">
                <a:solidFill>
                  <a:schemeClr val="tx1"/>
                </a:solidFill>
                <a:effectLst/>
                <a:latin typeface="+mn-lt"/>
                <a:ea typeface="+mn-ea"/>
                <a:cs typeface="+mn-cs"/>
              </a:rPr>
              <a:t>). (L) </a:t>
            </a:r>
            <a:r>
              <a:rPr lang="en-US" sz="1200" i="1" kern="1200" dirty="0" err="1">
                <a:solidFill>
                  <a:schemeClr val="tx1"/>
                </a:solidFill>
                <a:effectLst/>
                <a:latin typeface="+mn-lt"/>
                <a:ea typeface="+mn-ea"/>
                <a:cs typeface="+mn-cs"/>
              </a:rPr>
              <a:t>Alienaxiopsis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clypeata</a:t>
            </a:r>
            <a:r>
              <a:rPr lang="en-US" sz="1200" kern="1200" dirty="0">
                <a:solidFill>
                  <a:schemeClr val="tx1"/>
                </a:solidFill>
                <a:effectLst/>
                <a:latin typeface="+mn-lt"/>
                <a:ea typeface="+mn-ea"/>
                <a:cs typeface="+mn-cs"/>
              </a:rPr>
              <a:t>, a coral reef lobster-shrimp from Bali, Indonesia (</a:t>
            </a:r>
            <a:r>
              <a:rPr lang="en-US" sz="1200" kern="1200" dirty="0" err="1">
                <a:solidFill>
                  <a:schemeClr val="tx1"/>
                </a:solidFill>
                <a:effectLst/>
                <a:latin typeface="+mn-lt"/>
                <a:ea typeface="+mn-ea"/>
                <a:cs typeface="+mn-cs"/>
              </a:rPr>
              <a:t>Axiidae</a:t>
            </a:r>
            <a:r>
              <a:rPr lang="en-US" sz="1200" kern="1200" dirty="0">
                <a:solidFill>
                  <a:schemeClr val="tx1"/>
                </a:solidFill>
                <a:effectLst/>
                <a:latin typeface="+mn-lt"/>
                <a:ea typeface="+mn-ea"/>
                <a:cs typeface="+mn-cs"/>
              </a:rPr>
              <a:t>). (M) A Hawaiian regal lobster, </a:t>
            </a:r>
            <a:r>
              <a:rPr lang="en-US" sz="1200" i="1" kern="1200" dirty="0" err="1">
                <a:solidFill>
                  <a:schemeClr val="tx1"/>
                </a:solidFill>
                <a:effectLst/>
                <a:latin typeface="+mn-lt"/>
                <a:ea typeface="+mn-ea"/>
                <a:cs typeface="+mn-cs"/>
              </a:rPr>
              <a:t>Enoplometopus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Achelata</a:t>
            </a:r>
            <a:r>
              <a:rPr lang="en-US" sz="1200" kern="1200" dirty="0">
                <a:solidFill>
                  <a:schemeClr val="tx1"/>
                </a:solidFill>
                <a:effectLst/>
                <a:latin typeface="+mn-lt"/>
                <a:ea typeface="+mn-ea"/>
                <a:cs typeface="+mn-cs"/>
              </a:rPr>
              <a:t>). (N,O) Two unusual amphipods (</a:t>
            </a:r>
            <a:r>
              <a:rPr lang="en-US" sz="1200" kern="1200" dirty="0" err="1">
                <a:solidFill>
                  <a:schemeClr val="tx1"/>
                </a:solidFill>
                <a:effectLst/>
                <a:latin typeface="+mn-lt"/>
                <a:ea typeface="+mn-ea"/>
                <a:cs typeface="+mn-cs"/>
              </a:rPr>
              <a:t>Amphipoda</a:t>
            </a:r>
            <a:r>
              <a:rPr lang="en-US" sz="1200" kern="1200" dirty="0">
                <a:solidFill>
                  <a:schemeClr val="tx1"/>
                </a:solidFill>
                <a:effectLst/>
                <a:latin typeface="+mn-lt"/>
                <a:ea typeface="+mn-ea"/>
                <a:cs typeface="+mn-cs"/>
              </a:rPr>
              <a:t>). (N) </a:t>
            </a:r>
            <a:r>
              <a:rPr lang="en-US" sz="1200" i="1" kern="1200" dirty="0" err="1">
                <a:solidFill>
                  <a:schemeClr val="tx1"/>
                </a:solidFill>
                <a:effectLst/>
                <a:latin typeface="+mn-lt"/>
                <a:ea typeface="+mn-ea"/>
                <a:cs typeface="+mn-cs"/>
              </a:rPr>
              <a:t>Cystisoma</a:t>
            </a:r>
            <a:r>
              <a:rPr lang="en-US" sz="1200" kern="1200" dirty="0">
                <a:solidFill>
                  <a:schemeClr val="tx1"/>
                </a:solidFill>
                <a:effectLst/>
                <a:latin typeface="+mn-lt"/>
                <a:ea typeface="+mn-ea"/>
                <a:cs typeface="+mn-cs"/>
              </a:rPr>
              <a:t>, a huge (some exceed 10 cm), transparent, pelagic hyperiid amphipod. (O)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scammoni</a:t>
            </a:r>
            <a:r>
              <a:rPr lang="en-US" sz="1200" kern="1200" dirty="0">
                <a:solidFill>
                  <a:schemeClr val="tx1"/>
                </a:solidFill>
                <a:effectLst/>
                <a:latin typeface="+mn-lt"/>
                <a:ea typeface="+mn-ea"/>
                <a:cs typeface="+mn-cs"/>
              </a:rPr>
              <a:t>, a parasitic </a:t>
            </a:r>
            <a:r>
              <a:rPr lang="en-US" sz="1200" kern="1200" dirty="0" err="1">
                <a:solidFill>
                  <a:schemeClr val="tx1"/>
                </a:solidFill>
                <a:effectLst/>
                <a:latin typeface="+mn-lt"/>
                <a:ea typeface="+mn-ea"/>
                <a:cs typeface="+mn-cs"/>
              </a:rPr>
              <a:t>caprelloidean</a:t>
            </a:r>
            <a:r>
              <a:rPr lang="en-US" sz="1200" kern="1200" dirty="0">
                <a:solidFill>
                  <a:schemeClr val="tx1"/>
                </a:solidFill>
                <a:effectLst/>
                <a:latin typeface="+mn-lt"/>
                <a:ea typeface="+mn-ea"/>
                <a:cs typeface="+mn-cs"/>
              </a:rPr>
              <a:t> amphipod that lives on the skin of gray whales. (P) A male and female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note the eggs in the marsupium of the female (</a:t>
            </a:r>
            <a:r>
              <a:rPr lang="en-US" sz="1200" kern="1200" dirty="0" err="1">
                <a:solidFill>
                  <a:schemeClr val="tx1"/>
                </a:solidFill>
                <a:effectLst/>
                <a:latin typeface="+mn-lt"/>
                <a:ea typeface="+mn-ea"/>
                <a:cs typeface="+mn-cs"/>
              </a:rPr>
              <a:t>Cumacea</a:t>
            </a:r>
            <a:r>
              <a:rPr lang="en-US" sz="1200" kern="1200" dirty="0">
                <a:solidFill>
                  <a:schemeClr val="tx1"/>
                </a:solidFill>
                <a:effectLst/>
                <a:latin typeface="+mn-lt"/>
                <a:ea typeface="+mn-ea"/>
                <a:cs typeface="+mn-cs"/>
              </a:rPr>
              <a:t>). (Q) </a:t>
            </a:r>
            <a:r>
              <a:rPr lang="en-US" sz="1200" i="1" kern="1200" dirty="0">
                <a:solidFill>
                  <a:schemeClr val="tx1"/>
                </a:solidFill>
                <a:effectLst/>
                <a:latin typeface="+mn-lt"/>
                <a:ea typeface="+mn-ea"/>
                <a:cs typeface="+mn-cs"/>
              </a:rPr>
              <a:t>Ligia </a:t>
            </a:r>
            <a:r>
              <a:rPr lang="en-US" sz="1200" kern="1200" dirty="0">
                <a:solidFill>
                  <a:schemeClr val="tx1"/>
                </a:solidFill>
                <a:effectLst/>
                <a:latin typeface="+mn-lt"/>
                <a:ea typeface="+mn-ea"/>
                <a:cs typeface="+mn-cs"/>
              </a:rPr>
              <a:t>(Isopoda), the rock louse; </a:t>
            </a:r>
            <a:r>
              <a:rPr lang="en-US" sz="1200" i="1" kern="1200" dirty="0">
                <a:solidFill>
                  <a:schemeClr val="tx1"/>
                </a:solidFill>
                <a:effectLst/>
                <a:latin typeface="+mn-lt"/>
                <a:ea typeface="+mn-ea"/>
                <a:cs typeface="+mn-cs"/>
              </a:rPr>
              <a:t>Ligia</a:t>
            </a:r>
            <a:r>
              <a:rPr lang="en-US" sz="1200" kern="1200" dirty="0">
                <a:solidFill>
                  <a:schemeClr val="tx1"/>
                </a:solidFill>
                <a:effectLst/>
                <a:latin typeface="+mn-lt"/>
                <a:ea typeface="+mn-ea"/>
                <a:cs typeface="+mn-cs"/>
              </a:rPr>
              <a:t> are inhabitants of the high spray zone on rocky shores worldwide. (R) A mysid </a:t>
            </a:r>
            <a:r>
              <a:rPr lang="en-US" sz="1200" i="1" kern="1200" dirty="0" err="1">
                <a:solidFill>
                  <a:schemeClr val="tx1"/>
                </a:solidFill>
                <a:effectLst/>
                <a:latin typeface="+mn-lt"/>
                <a:ea typeface="+mn-ea"/>
                <a:cs typeface="+mn-cs"/>
              </a:rPr>
              <a:t>Siriella</a:t>
            </a:r>
            <a:r>
              <a:rPr lang="en-US" sz="1200" kern="1200" dirty="0">
                <a:solidFill>
                  <a:schemeClr val="tx1"/>
                </a:solidFill>
                <a:effectLst/>
                <a:latin typeface="+mn-lt"/>
                <a:ea typeface="+mn-ea"/>
                <a:cs typeface="+mn-cs"/>
              </a:rPr>
              <a:t> sp. (</a:t>
            </a:r>
            <a:r>
              <a:rPr lang="en-US" sz="1200" kern="1200" dirty="0" err="1">
                <a:solidFill>
                  <a:schemeClr val="tx1"/>
                </a:solidFill>
                <a:effectLst/>
                <a:latin typeface="+mn-lt"/>
                <a:ea typeface="+mn-ea"/>
                <a:cs typeface="+mn-cs"/>
              </a:rPr>
              <a:t>Mysida</a:t>
            </a:r>
            <a:r>
              <a:rPr lang="en-US" sz="1200" kern="1200" dirty="0">
                <a:solidFill>
                  <a:schemeClr val="tx1"/>
                </a:solidFill>
                <a:effectLst/>
                <a:latin typeface="+mn-lt"/>
                <a:ea typeface="+mn-ea"/>
                <a:cs typeface="+mn-cs"/>
              </a:rPr>
              <a:t>) with a parasitic </a:t>
            </a:r>
            <a:r>
              <a:rPr lang="en-US" sz="1200" kern="1200" dirty="0" err="1">
                <a:solidFill>
                  <a:schemeClr val="tx1"/>
                </a:solidFill>
                <a:effectLst/>
                <a:latin typeface="+mn-lt"/>
                <a:ea typeface="+mn-ea"/>
                <a:cs typeface="+mn-cs"/>
              </a:rPr>
              <a:t>epicaridean</a:t>
            </a:r>
            <a:r>
              <a:rPr lang="en-US" sz="1200" kern="1200" dirty="0">
                <a:solidFill>
                  <a:schemeClr val="tx1"/>
                </a:solidFill>
                <a:effectLst/>
                <a:latin typeface="+mn-lt"/>
                <a:ea typeface="+mn-ea"/>
                <a:cs typeface="+mn-cs"/>
              </a:rPr>
              <a:t> isopod (</a:t>
            </a:r>
            <a:r>
              <a:rPr lang="en-US" sz="1200" kern="1200" dirty="0" err="1">
                <a:solidFill>
                  <a:schemeClr val="tx1"/>
                </a:solidFill>
                <a:effectLst/>
                <a:latin typeface="+mn-lt"/>
                <a:ea typeface="+mn-ea"/>
                <a:cs typeface="+mn-cs"/>
              </a:rPr>
              <a:t>Dajidae</a:t>
            </a:r>
            <a:r>
              <a:rPr lang="en-US" sz="1200" kern="1200" dirty="0">
                <a:solidFill>
                  <a:schemeClr val="tx1"/>
                </a:solidFill>
                <a:effectLst/>
                <a:latin typeface="+mn-lt"/>
                <a:ea typeface="+mn-ea"/>
                <a:cs typeface="+mn-cs"/>
              </a:rPr>
              <a:t>) attached to its carapace (Western Australia). (S,T) Class </a:t>
            </a:r>
            <a:r>
              <a:rPr lang="en-US" sz="1200" kern="1200" dirty="0" err="1">
                <a:solidFill>
                  <a:schemeClr val="tx1"/>
                </a:solidFill>
                <a:effectLst/>
                <a:latin typeface="+mn-lt"/>
                <a:ea typeface="+mn-ea"/>
                <a:cs typeface="+mn-cs"/>
              </a:rPr>
              <a:t>Thecostraca</a:t>
            </a:r>
            <a:r>
              <a:rPr lang="en-US" sz="1200" kern="1200" dirty="0">
                <a:solidFill>
                  <a:schemeClr val="tx1"/>
                </a:solidFill>
                <a:effectLst/>
                <a:latin typeface="+mn-lt"/>
                <a:ea typeface="+mn-ea"/>
                <a:cs typeface="+mn-cs"/>
              </a:rPr>
              <a:t>. (S) Acorn barnacles, </a:t>
            </a:r>
            <a:r>
              <a:rPr lang="en-US" sz="1200" i="1" kern="1200" dirty="0" err="1">
                <a:solidFill>
                  <a:schemeClr val="tx1"/>
                </a:solidFill>
                <a:effectLst/>
                <a:latin typeface="+mn-lt"/>
                <a:ea typeface="+mn-ea"/>
                <a:cs typeface="+mn-cs"/>
              </a:rPr>
              <a:t>Semibalanus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balanoides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(T) </a:t>
            </a:r>
            <a:r>
              <a:rPr lang="en-US" sz="1200" i="1" kern="1200" dirty="0">
                <a:solidFill>
                  <a:schemeClr val="tx1"/>
                </a:solidFill>
                <a:effectLst/>
                <a:latin typeface="+mn-lt"/>
                <a:ea typeface="+mn-ea"/>
                <a:cs typeface="+mn-cs"/>
              </a:rPr>
              <a:t>Lepas </a:t>
            </a:r>
            <a:r>
              <a:rPr lang="en-US" sz="1200" i="1" kern="1200" dirty="0" err="1">
                <a:solidFill>
                  <a:schemeClr val="tx1"/>
                </a:solidFill>
                <a:effectLst/>
                <a:latin typeface="+mn-lt"/>
                <a:ea typeface="+mn-ea"/>
                <a:cs typeface="+mn-cs"/>
              </a:rPr>
              <a:t>anatifera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a pelagic barnacle hanging from a floating timber. (U) Class </a:t>
            </a:r>
            <a:r>
              <a:rPr lang="en-US" sz="1200" kern="1200" dirty="0" err="1">
                <a:solidFill>
                  <a:schemeClr val="tx1"/>
                </a:solidFill>
                <a:effectLst/>
                <a:latin typeface="+mn-lt"/>
                <a:ea typeface="+mn-ea"/>
                <a:cs typeface="+mn-cs"/>
              </a:rPr>
              <a:t>Copepoda</a:t>
            </a:r>
            <a:r>
              <a:rPr lang="en-US" sz="1200" kern="1200" dirty="0">
                <a:solidFill>
                  <a:schemeClr val="tx1"/>
                </a:solidFill>
                <a:effectLst/>
                <a:latin typeface="+mn-lt"/>
                <a:ea typeface="+mn-ea"/>
                <a:cs typeface="+mn-cs"/>
              </a:rPr>
              <a:t>; the calanoid copepod </a:t>
            </a:r>
            <a:r>
              <a:rPr lang="en-US" sz="1200" i="1" kern="1200" dirty="0" err="1">
                <a:solidFill>
                  <a:schemeClr val="tx1"/>
                </a:solidFill>
                <a:effectLst/>
                <a:latin typeface="+mn-lt"/>
                <a:ea typeface="+mn-ea"/>
                <a:cs typeface="+mn-cs"/>
              </a:rPr>
              <a:t>Gaussia</a:t>
            </a:r>
            <a:r>
              <a:rPr lang="en-US" sz="1200" kern="1200" dirty="0">
                <a:solidFill>
                  <a:schemeClr val="tx1"/>
                </a:solidFill>
                <a:effectLst/>
                <a:latin typeface="+mn-lt"/>
                <a:ea typeface="+mn-ea"/>
                <a:cs typeface="+mn-cs"/>
              </a:rPr>
              <a:t>, a common planktonic genus. (V) Class </a:t>
            </a:r>
            <a:r>
              <a:rPr lang="en-US" sz="1200" kern="1200" dirty="0" err="1">
                <a:solidFill>
                  <a:schemeClr val="tx1"/>
                </a:solidFill>
                <a:effectLst/>
                <a:latin typeface="+mn-lt"/>
                <a:ea typeface="+mn-ea"/>
                <a:cs typeface="+mn-cs"/>
              </a:rPr>
              <a:t>Tantulocarida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Deoterthron</a:t>
            </a:r>
            <a:r>
              <a:rPr lang="en-US" sz="1200" kern="1200" dirty="0">
                <a:solidFill>
                  <a:schemeClr val="tx1"/>
                </a:solidFill>
                <a:effectLst/>
                <a:latin typeface="+mn-lt"/>
                <a:ea typeface="+mn-ea"/>
                <a:cs typeface="+mn-cs"/>
              </a:rPr>
              <a:t>, parasitic on other crustaceans.</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17</a:t>
            </a:fld>
            <a:endParaRPr lang="en-US"/>
          </a:p>
        </p:txBody>
      </p:sp>
    </p:spTree>
    <p:extLst>
      <p:ext uri="{BB962C8B-B14F-4D97-AF65-F5344CB8AC3E}">
        <p14:creationId xmlns:p14="http://schemas.microsoft.com/office/powerpoint/2010/main" val="16141110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21.1  Diversity among the Crustacea. </a:t>
            </a:r>
            <a:br>
              <a:rPr lang="en-US" sz="1200" b="1"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(A–D) Classes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Branchiopoda</a:t>
            </a:r>
            <a:r>
              <a:rPr lang="en-US" sz="1200" kern="1200" dirty="0">
                <a:solidFill>
                  <a:schemeClr val="tx1"/>
                </a:solidFill>
                <a:effectLst/>
                <a:latin typeface="+mn-lt"/>
                <a:ea typeface="+mn-ea"/>
                <a:cs typeface="+mn-cs"/>
              </a:rPr>
              <a:t>. (A) </a:t>
            </a:r>
            <a:r>
              <a:rPr lang="en-US" sz="1200" i="1" kern="1200" dirty="0" err="1">
                <a:solidFill>
                  <a:schemeClr val="tx1"/>
                </a:solidFill>
                <a:effectLst/>
                <a:latin typeface="+mn-lt"/>
                <a:ea typeface="+mn-ea"/>
                <a:cs typeface="+mn-cs"/>
              </a:rPr>
              <a:t>Morlockia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ondinae</a:t>
            </a:r>
            <a:r>
              <a:rPr lang="en-US" sz="1200" kern="1200" dirty="0">
                <a:solidFill>
                  <a:schemeClr val="tx1"/>
                </a:solidFill>
                <a:effectLst/>
                <a:latin typeface="+mn-lt"/>
                <a:ea typeface="+mn-ea"/>
                <a:cs typeface="+mn-cs"/>
              </a:rPr>
              <a:t>; note the remarkably </a:t>
            </a:r>
            <a:r>
              <a:rPr lang="en-US" sz="1200" kern="1200" dirty="0" err="1">
                <a:solidFill>
                  <a:schemeClr val="tx1"/>
                </a:solidFill>
                <a:effectLst/>
                <a:latin typeface="+mn-lt"/>
                <a:ea typeface="+mn-ea"/>
                <a:cs typeface="+mn-cs"/>
              </a:rPr>
              <a:t>homonomous</a:t>
            </a:r>
            <a:r>
              <a:rPr lang="en-US" sz="1200" kern="1200" dirty="0">
                <a:solidFill>
                  <a:schemeClr val="tx1"/>
                </a:solidFill>
                <a:effectLst/>
                <a:latin typeface="+mn-lt"/>
                <a:ea typeface="+mn-ea"/>
                <a:cs typeface="+mn-cs"/>
              </a:rPr>
              <a:t> segmentation of this swimming crustacean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Lightiella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monniotae</a:t>
            </a:r>
            <a:r>
              <a:rPr lang="en-US" sz="1200" kern="1200" dirty="0">
                <a:solidFill>
                  <a:schemeClr val="tx1"/>
                </a:solidFill>
                <a:effectLst/>
                <a:latin typeface="+mn-lt"/>
                <a:ea typeface="+mn-ea"/>
                <a:cs typeface="+mn-cs"/>
              </a:rPr>
              <a:t>, from New Caledonia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(C) A tadpole shrimp (</a:t>
            </a:r>
            <a:r>
              <a:rPr lang="en-US" sz="1200" kern="1200" dirty="0" err="1">
                <a:solidFill>
                  <a:schemeClr val="tx1"/>
                </a:solidFill>
                <a:effectLst/>
                <a:latin typeface="+mn-lt"/>
                <a:ea typeface="+mn-ea"/>
                <a:cs typeface="+mn-cs"/>
              </a:rPr>
              <a:t>Notostraca</a:t>
            </a:r>
            <a:r>
              <a:rPr lang="en-US" sz="1200" kern="1200" dirty="0">
                <a:solidFill>
                  <a:schemeClr val="tx1"/>
                </a:solidFill>
                <a:effectLst/>
                <a:latin typeface="+mn-lt"/>
                <a:ea typeface="+mn-ea"/>
                <a:cs typeface="+mn-cs"/>
              </a:rPr>
              <a:t>) from an ephemeral pool. (D) A clam shrimp (</a:t>
            </a:r>
            <a:r>
              <a:rPr lang="en-US" sz="1200" kern="1200" dirty="0" err="1">
                <a:solidFill>
                  <a:schemeClr val="tx1"/>
                </a:solidFill>
                <a:effectLst/>
                <a:latin typeface="+mn-lt"/>
                <a:ea typeface="+mn-ea"/>
                <a:cs typeface="+mn-cs"/>
              </a:rPr>
              <a:t>Diplostraca</a:t>
            </a:r>
            <a:r>
              <a:rPr lang="en-US" sz="1200" kern="1200" dirty="0">
                <a:solidFill>
                  <a:schemeClr val="tx1"/>
                </a:solidFill>
                <a:effectLst/>
                <a:latin typeface="+mn-lt"/>
                <a:ea typeface="+mn-ea"/>
                <a:cs typeface="+mn-cs"/>
              </a:rPr>
              <a:t>), carrying eggs. (E–Q) Class Malacostraca. (E) A fiddler crab, </a:t>
            </a:r>
            <a:r>
              <a:rPr lang="en-US" sz="1200" i="1" kern="1200" dirty="0" err="1">
                <a:solidFill>
                  <a:schemeClr val="tx1"/>
                </a:solidFill>
                <a:effectLst/>
                <a:latin typeface="+mn-lt"/>
                <a:ea typeface="+mn-ea"/>
                <a:cs typeface="+mn-cs"/>
              </a:rPr>
              <a:t>Uca</a:t>
            </a:r>
            <a:r>
              <a:rPr lang="en-US" sz="1200" i="1" kern="1200" dirty="0">
                <a:solidFill>
                  <a:schemeClr val="tx1"/>
                </a:solidFill>
                <a:effectLst/>
                <a:latin typeface="+mn-lt"/>
                <a:ea typeface="+mn-ea"/>
                <a:cs typeface="+mn-cs"/>
              </a:rPr>
              <a:t> princeps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Brachyura</a:t>
            </a:r>
            <a:r>
              <a:rPr lang="en-US" sz="1200" kern="1200" dirty="0">
                <a:solidFill>
                  <a:schemeClr val="tx1"/>
                </a:solidFill>
                <a:effectLst/>
                <a:latin typeface="+mn-lt"/>
                <a:ea typeface="+mn-ea"/>
                <a:cs typeface="+mn-cs"/>
              </a:rPr>
              <a:t>). (F) A giant Caribbean hermit crab, </a:t>
            </a:r>
            <a:r>
              <a:rPr lang="en-US" sz="1200" i="1" kern="1200" dirty="0" err="1">
                <a:solidFill>
                  <a:schemeClr val="tx1"/>
                </a:solidFill>
                <a:effectLst/>
                <a:latin typeface="+mn-lt"/>
                <a:ea typeface="+mn-ea"/>
                <a:cs typeface="+mn-cs"/>
              </a:rPr>
              <a:t>Petrochirus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diogenes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(G) A hermit crab (</a:t>
            </a:r>
            <a:r>
              <a:rPr lang="en-US" sz="1200" i="1" kern="1200" dirty="0" err="1">
                <a:solidFill>
                  <a:schemeClr val="tx1"/>
                </a:solidFill>
                <a:effectLst/>
                <a:latin typeface="+mn-lt"/>
                <a:ea typeface="+mn-ea"/>
                <a:cs typeface="+mn-cs"/>
              </a:rPr>
              <a:t>Paragiopagurus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fasciatus</a:t>
            </a:r>
            <a:r>
              <a:rPr lang="en-US" sz="1200" kern="1200" dirty="0">
                <a:solidFill>
                  <a:schemeClr val="tx1"/>
                </a:solidFill>
                <a:effectLst/>
                <a:latin typeface="+mn-lt"/>
                <a:ea typeface="+mn-ea"/>
                <a:cs typeface="+mn-cs"/>
              </a:rPr>
              <a:t>) removed from its snail shell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(H) A coconut crab, </a:t>
            </a:r>
            <a:r>
              <a:rPr lang="en-US" sz="1200" i="1" kern="1200" dirty="0" err="1">
                <a:solidFill>
                  <a:schemeClr val="tx1"/>
                </a:solidFill>
                <a:effectLst/>
                <a:latin typeface="+mn-lt"/>
                <a:ea typeface="+mn-ea"/>
                <a:cs typeface="+mn-cs"/>
              </a:rPr>
              <a:t>Birgus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latro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climbing a tree. (I) </a:t>
            </a:r>
            <a:r>
              <a:rPr lang="en-US" sz="1200" i="1" kern="1200" dirty="0">
                <a:solidFill>
                  <a:schemeClr val="tx1"/>
                </a:solidFill>
                <a:effectLst/>
                <a:latin typeface="+mn-lt"/>
                <a:ea typeface="+mn-ea"/>
                <a:cs typeface="+mn-cs"/>
              </a:rPr>
              <a:t>Emerita </a:t>
            </a:r>
            <a:r>
              <a:rPr lang="en-US" sz="1200" i="1" kern="1200" dirty="0" err="1">
                <a:solidFill>
                  <a:schemeClr val="tx1"/>
                </a:solidFill>
                <a:effectLst/>
                <a:latin typeface="+mn-lt"/>
                <a:ea typeface="+mn-ea"/>
                <a:cs typeface="+mn-cs"/>
              </a:rPr>
              <a:t>analoga</a:t>
            </a:r>
            <a:r>
              <a:rPr lang="en-US" sz="1200" kern="1200" dirty="0">
                <a:solidFill>
                  <a:schemeClr val="tx1"/>
                </a:solidFill>
                <a:effectLst/>
                <a:latin typeface="+mn-lt"/>
                <a:ea typeface="+mn-ea"/>
                <a:cs typeface="+mn-cs"/>
              </a:rPr>
              <a:t>, a Pacific mole crab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(J) A pelagic </a:t>
            </a:r>
            <a:r>
              <a:rPr lang="en-US" sz="1200" kern="1200" dirty="0" err="1">
                <a:solidFill>
                  <a:schemeClr val="tx1"/>
                </a:solidFill>
                <a:effectLst/>
                <a:latin typeface="+mn-lt"/>
                <a:ea typeface="+mn-ea"/>
                <a:cs typeface="+mn-cs"/>
              </a:rPr>
              <a:t>lobsterette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Pleuroncodes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planipes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(K) A cleaner shrimp, </a:t>
            </a:r>
            <a:r>
              <a:rPr lang="en-US" sz="1200" i="1" kern="1200" dirty="0" err="1">
                <a:solidFill>
                  <a:schemeClr val="tx1"/>
                </a:solidFill>
                <a:effectLst/>
                <a:latin typeface="+mn-lt"/>
                <a:ea typeface="+mn-ea"/>
                <a:cs typeface="+mn-cs"/>
              </a:rPr>
              <a:t>Lysmata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californica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Caridea</a:t>
            </a:r>
            <a:r>
              <a:rPr lang="en-US" sz="1200" kern="1200" dirty="0">
                <a:solidFill>
                  <a:schemeClr val="tx1"/>
                </a:solidFill>
                <a:effectLst/>
                <a:latin typeface="+mn-lt"/>
                <a:ea typeface="+mn-ea"/>
                <a:cs typeface="+mn-cs"/>
              </a:rPr>
              <a:t>). (L) </a:t>
            </a:r>
            <a:r>
              <a:rPr lang="en-US" sz="1200" i="1" kern="1200" dirty="0" err="1">
                <a:solidFill>
                  <a:schemeClr val="tx1"/>
                </a:solidFill>
                <a:effectLst/>
                <a:latin typeface="+mn-lt"/>
                <a:ea typeface="+mn-ea"/>
                <a:cs typeface="+mn-cs"/>
              </a:rPr>
              <a:t>Alienaxiopsis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clypeata</a:t>
            </a:r>
            <a:r>
              <a:rPr lang="en-US" sz="1200" kern="1200" dirty="0">
                <a:solidFill>
                  <a:schemeClr val="tx1"/>
                </a:solidFill>
                <a:effectLst/>
                <a:latin typeface="+mn-lt"/>
                <a:ea typeface="+mn-ea"/>
                <a:cs typeface="+mn-cs"/>
              </a:rPr>
              <a:t>, a coral reef lobster-shrimp from Bali, Indonesia (</a:t>
            </a:r>
            <a:r>
              <a:rPr lang="en-US" sz="1200" kern="1200" dirty="0" err="1">
                <a:solidFill>
                  <a:schemeClr val="tx1"/>
                </a:solidFill>
                <a:effectLst/>
                <a:latin typeface="+mn-lt"/>
                <a:ea typeface="+mn-ea"/>
                <a:cs typeface="+mn-cs"/>
              </a:rPr>
              <a:t>Axiidae</a:t>
            </a:r>
            <a:r>
              <a:rPr lang="en-US" sz="1200" kern="1200" dirty="0">
                <a:solidFill>
                  <a:schemeClr val="tx1"/>
                </a:solidFill>
                <a:effectLst/>
                <a:latin typeface="+mn-lt"/>
                <a:ea typeface="+mn-ea"/>
                <a:cs typeface="+mn-cs"/>
              </a:rPr>
              <a:t>). (M) A Hawaiian regal lobster, </a:t>
            </a:r>
            <a:r>
              <a:rPr lang="en-US" sz="1200" i="1" kern="1200" dirty="0" err="1">
                <a:solidFill>
                  <a:schemeClr val="tx1"/>
                </a:solidFill>
                <a:effectLst/>
                <a:latin typeface="+mn-lt"/>
                <a:ea typeface="+mn-ea"/>
                <a:cs typeface="+mn-cs"/>
              </a:rPr>
              <a:t>Enoplometopus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Achelata</a:t>
            </a:r>
            <a:r>
              <a:rPr lang="en-US" sz="1200" kern="1200" dirty="0">
                <a:solidFill>
                  <a:schemeClr val="tx1"/>
                </a:solidFill>
                <a:effectLst/>
                <a:latin typeface="+mn-lt"/>
                <a:ea typeface="+mn-ea"/>
                <a:cs typeface="+mn-cs"/>
              </a:rPr>
              <a:t>). (N,O) Two unusual amphipods (</a:t>
            </a:r>
            <a:r>
              <a:rPr lang="en-US" sz="1200" kern="1200" dirty="0" err="1">
                <a:solidFill>
                  <a:schemeClr val="tx1"/>
                </a:solidFill>
                <a:effectLst/>
                <a:latin typeface="+mn-lt"/>
                <a:ea typeface="+mn-ea"/>
                <a:cs typeface="+mn-cs"/>
              </a:rPr>
              <a:t>Amphipoda</a:t>
            </a:r>
            <a:r>
              <a:rPr lang="en-US" sz="1200" kern="1200" dirty="0">
                <a:solidFill>
                  <a:schemeClr val="tx1"/>
                </a:solidFill>
                <a:effectLst/>
                <a:latin typeface="+mn-lt"/>
                <a:ea typeface="+mn-ea"/>
                <a:cs typeface="+mn-cs"/>
              </a:rPr>
              <a:t>). (N) </a:t>
            </a:r>
            <a:r>
              <a:rPr lang="en-US" sz="1200" i="1" kern="1200" dirty="0" err="1">
                <a:solidFill>
                  <a:schemeClr val="tx1"/>
                </a:solidFill>
                <a:effectLst/>
                <a:latin typeface="+mn-lt"/>
                <a:ea typeface="+mn-ea"/>
                <a:cs typeface="+mn-cs"/>
              </a:rPr>
              <a:t>Cystisoma</a:t>
            </a:r>
            <a:r>
              <a:rPr lang="en-US" sz="1200" kern="1200" dirty="0">
                <a:solidFill>
                  <a:schemeClr val="tx1"/>
                </a:solidFill>
                <a:effectLst/>
                <a:latin typeface="+mn-lt"/>
                <a:ea typeface="+mn-ea"/>
                <a:cs typeface="+mn-cs"/>
              </a:rPr>
              <a:t>, a huge (some exceed 10 cm), transparent, pelagic hyperiid amphipod. (O)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scammoni</a:t>
            </a:r>
            <a:r>
              <a:rPr lang="en-US" sz="1200" kern="1200" dirty="0">
                <a:solidFill>
                  <a:schemeClr val="tx1"/>
                </a:solidFill>
                <a:effectLst/>
                <a:latin typeface="+mn-lt"/>
                <a:ea typeface="+mn-ea"/>
                <a:cs typeface="+mn-cs"/>
              </a:rPr>
              <a:t>, a parasitic </a:t>
            </a:r>
            <a:r>
              <a:rPr lang="en-US" sz="1200" kern="1200" dirty="0" err="1">
                <a:solidFill>
                  <a:schemeClr val="tx1"/>
                </a:solidFill>
                <a:effectLst/>
                <a:latin typeface="+mn-lt"/>
                <a:ea typeface="+mn-ea"/>
                <a:cs typeface="+mn-cs"/>
              </a:rPr>
              <a:t>caprelloidean</a:t>
            </a:r>
            <a:r>
              <a:rPr lang="en-US" sz="1200" kern="1200" dirty="0">
                <a:solidFill>
                  <a:schemeClr val="tx1"/>
                </a:solidFill>
                <a:effectLst/>
                <a:latin typeface="+mn-lt"/>
                <a:ea typeface="+mn-ea"/>
                <a:cs typeface="+mn-cs"/>
              </a:rPr>
              <a:t> amphipod that lives on the skin of gray whales. (P) A male and female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note the eggs in the marsupium of the female (</a:t>
            </a:r>
            <a:r>
              <a:rPr lang="en-US" sz="1200" kern="1200" dirty="0" err="1">
                <a:solidFill>
                  <a:schemeClr val="tx1"/>
                </a:solidFill>
                <a:effectLst/>
                <a:latin typeface="+mn-lt"/>
                <a:ea typeface="+mn-ea"/>
                <a:cs typeface="+mn-cs"/>
              </a:rPr>
              <a:t>Cumacea</a:t>
            </a:r>
            <a:r>
              <a:rPr lang="en-US" sz="1200" kern="1200" dirty="0">
                <a:solidFill>
                  <a:schemeClr val="tx1"/>
                </a:solidFill>
                <a:effectLst/>
                <a:latin typeface="+mn-lt"/>
                <a:ea typeface="+mn-ea"/>
                <a:cs typeface="+mn-cs"/>
              </a:rPr>
              <a:t>). (Q) </a:t>
            </a:r>
            <a:r>
              <a:rPr lang="en-US" sz="1200" i="1" kern="1200" dirty="0">
                <a:solidFill>
                  <a:schemeClr val="tx1"/>
                </a:solidFill>
                <a:effectLst/>
                <a:latin typeface="+mn-lt"/>
                <a:ea typeface="+mn-ea"/>
                <a:cs typeface="+mn-cs"/>
              </a:rPr>
              <a:t>Ligia </a:t>
            </a:r>
            <a:r>
              <a:rPr lang="en-US" sz="1200" kern="1200" dirty="0">
                <a:solidFill>
                  <a:schemeClr val="tx1"/>
                </a:solidFill>
                <a:effectLst/>
                <a:latin typeface="+mn-lt"/>
                <a:ea typeface="+mn-ea"/>
                <a:cs typeface="+mn-cs"/>
              </a:rPr>
              <a:t>(Isopoda), the rock louse; </a:t>
            </a:r>
            <a:r>
              <a:rPr lang="en-US" sz="1200" i="1" kern="1200" dirty="0">
                <a:solidFill>
                  <a:schemeClr val="tx1"/>
                </a:solidFill>
                <a:effectLst/>
                <a:latin typeface="+mn-lt"/>
                <a:ea typeface="+mn-ea"/>
                <a:cs typeface="+mn-cs"/>
              </a:rPr>
              <a:t>Ligia</a:t>
            </a:r>
            <a:r>
              <a:rPr lang="en-US" sz="1200" kern="1200" dirty="0">
                <a:solidFill>
                  <a:schemeClr val="tx1"/>
                </a:solidFill>
                <a:effectLst/>
                <a:latin typeface="+mn-lt"/>
                <a:ea typeface="+mn-ea"/>
                <a:cs typeface="+mn-cs"/>
              </a:rPr>
              <a:t> are inhabitants of the high spray zone on rocky shores worldwide. (R) A mysid </a:t>
            </a:r>
            <a:r>
              <a:rPr lang="en-US" sz="1200" i="1" kern="1200" dirty="0" err="1">
                <a:solidFill>
                  <a:schemeClr val="tx1"/>
                </a:solidFill>
                <a:effectLst/>
                <a:latin typeface="+mn-lt"/>
                <a:ea typeface="+mn-ea"/>
                <a:cs typeface="+mn-cs"/>
              </a:rPr>
              <a:t>Siriella</a:t>
            </a:r>
            <a:r>
              <a:rPr lang="en-US" sz="1200" kern="1200" dirty="0">
                <a:solidFill>
                  <a:schemeClr val="tx1"/>
                </a:solidFill>
                <a:effectLst/>
                <a:latin typeface="+mn-lt"/>
                <a:ea typeface="+mn-ea"/>
                <a:cs typeface="+mn-cs"/>
              </a:rPr>
              <a:t> sp. (</a:t>
            </a:r>
            <a:r>
              <a:rPr lang="en-US" sz="1200" kern="1200" dirty="0" err="1">
                <a:solidFill>
                  <a:schemeClr val="tx1"/>
                </a:solidFill>
                <a:effectLst/>
                <a:latin typeface="+mn-lt"/>
                <a:ea typeface="+mn-ea"/>
                <a:cs typeface="+mn-cs"/>
              </a:rPr>
              <a:t>Mysida</a:t>
            </a:r>
            <a:r>
              <a:rPr lang="en-US" sz="1200" kern="1200" dirty="0">
                <a:solidFill>
                  <a:schemeClr val="tx1"/>
                </a:solidFill>
                <a:effectLst/>
                <a:latin typeface="+mn-lt"/>
                <a:ea typeface="+mn-ea"/>
                <a:cs typeface="+mn-cs"/>
              </a:rPr>
              <a:t>) with a parasitic </a:t>
            </a:r>
            <a:r>
              <a:rPr lang="en-US" sz="1200" kern="1200" dirty="0" err="1">
                <a:solidFill>
                  <a:schemeClr val="tx1"/>
                </a:solidFill>
                <a:effectLst/>
                <a:latin typeface="+mn-lt"/>
                <a:ea typeface="+mn-ea"/>
                <a:cs typeface="+mn-cs"/>
              </a:rPr>
              <a:t>epicaridean</a:t>
            </a:r>
            <a:r>
              <a:rPr lang="en-US" sz="1200" kern="1200" dirty="0">
                <a:solidFill>
                  <a:schemeClr val="tx1"/>
                </a:solidFill>
                <a:effectLst/>
                <a:latin typeface="+mn-lt"/>
                <a:ea typeface="+mn-ea"/>
                <a:cs typeface="+mn-cs"/>
              </a:rPr>
              <a:t> isopod (</a:t>
            </a:r>
            <a:r>
              <a:rPr lang="en-US" sz="1200" kern="1200" dirty="0" err="1">
                <a:solidFill>
                  <a:schemeClr val="tx1"/>
                </a:solidFill>
                <a:effectLst/>
                <a:latin typeface="+mn-lt"/>
                <a:ea typeface="+mn-ea"/>
                <a:cs typeface="+mn-cs"/>
              </a:rPr>
              <a:t>Dajidae</a:t>
            </a:r>
            <a:r>
              <a:rPr lang="en-US" sz="1200" kern="1200" dirty="0">
                <a:solidFill>
                  <a:schemeClr val="tx1"/>
                </a:solidFill>
                <a:effectLst/>
                <a:latin typeface="+mn-lt"/>
                <a:ea typeface="+mn-ea"/>
                <a:cs typeface="+mn-cs"/>
              </a:rPr>
              <a:t>) attached to its carapace (Western Australia). (S,T) Class </a:t>
            </a:r>
            <a:r>
              <a:rPr lang="en-US" sz="1200" kern="1200" dirty="0" err="1">
                <a:solidFill>
                  <a:schemeClr val="tx1"/>
                </a:solidFill>
                <a:effectLst/>
                <a:latin typeface="+mn-lt"/>
                <a:ea typeface="+mn-ea"/>
                <a:cs typeface="+mn-cs"/>
              </a:rPr>
              <a:t>Thecostraca</a:t>
            </a:r>
            <a:r>
              <a:rPr lang="en-US" sz="1200" kern="1200" dirty="0">
                <a:solidFill>
                  <a:schemeClr val="tx1"/>
                </a:solidFill>
                <a:effectLst/>
                <a:latin typeface="+mn-lt"/>
                <a:ea typeface="+mn-ea"/>
                <a:cs typeface="+mn-cs"/>
              </a:rPr>
              <a:t>. (S) Acorn barnacles, </a:t>
            </a:r>
            <a:r>
              <a:rPr lang="en-US" sz="1200" i="1" kern="1200" dirty="0" err="1">
                <a:solidFill>
                  <a:schemeClr val="tx1"/>
                </a:solidFill>
                <a:effectLst/>
                <a:latin typeface="+mn-lt"/>
                <a:ea typeface="+mn-ea"/>
                <a:cs typeface="+mn-cs"/>
              </a:rPr>
              <a:t>Semibalanus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balanoides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(T) </a:t>
            </a:r>
            <a:r>
              <a:rPr lang="en-US" sz="1200" i="1" kern="1200" dirty="0">
                <a:solidFill>
                  <a:schemeClr val="tx1"/>
                </a:solidFill>
                <a:effectLst/>
                <a:latin typeface="+mn-lt"/>
                <a:ea typeface="+mn-ea"/>
                <a:cs typeface="+mn-cs"/>
              </a:rPr>
              <a:t>Lepas </a:t>
            </a:r>
            <a:r>
              <a:rPr lang="en-US" sz="1200" i="1" kern="1200" dirty="0" err="1">
                <a:solidFill>
                  <a:schemeClr val="tx1"/>
                </a:solidFill>
                <a:effectLst/>
                <a:latin typeface="+mn-lt"/>
                <a:ea typeface="+mn-ea"/>
                <a:cs typeface="+mn-cs"/>
              </a:rPr>
              <a:t>anatifera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a pelagic barnacle hanging from a floating timber. (U) Class </a:t>
            </a:r>
            <a:r>
              <a:rPr lang="en-US" sz="1200" kern="1200" dirty="0" err="1">
                <a:solidFill>
                  <a:schemeClr val="tx1"/>
                </a:solidFill>
                <a:effectLst/>
                <a:latin typeface="+mn-lt"/>
                <a:ea typeface="+mn-ea"/>
                <a:cs typeface="+mn-cs"/>
              </a:rPr>
              <a:t>Copepoda</a:t>
            </a:r>
            <a:r>
              <a:rPr lang="en-US" sz="1200" kern="1200" dirty="0">
                <a:solidFill>
                  <a:schemeClr val="tx1"/>
                </a:solidFill>
                <a:effectLst/>
                <a:latin typeface="+mn-lt"/>
                <a:ea typeface="+mn-ea"/>
                <a:cs typeface="+mn-cs"/>
              </a:rPr>
              <a:t>; the calanoid copepod </a:t>
            </a:r>
            <a:r>
              <a:rPr lang="en-US" sz="1200" i="1" kern="1200" dirty="0" err="1">
                <a:solidFill>
                  <a:schemeClr val="tx1"/>
                </a:solidFill>
                <a:effectLst/>
                <a:latin typeface="+mn-lt"/>
                <a:ea typeface="+mn-ea"/>
                <a:cs typeface="+mn-cs"/>
              </a:rPr>
              <a:t>Gaussia</a:t>
            </a:r>
            <a:r>
              <a:rPr lang="en-US" sz="1200" kern="1200" dirty="0">
                <a:solidFill>
                  <a:schemeClr val="tx1"/>
                </a:solidFill>
                <a:effectLst/>
                <a:latin typeface="+mn-lt"/>
                <a:ea typeface="+mn-ea"/>
                <a:cs typeface="+mn-cs"/>
              </a:rPr>
              <a:t>, a common planktonic genus. (V) Class </a:t>
            </a:r>
            <a:r>
              <a:rPr lang="en-US" sz="1200" kern="1200" dirty="0" err="1">
                <a:solidFill>
                  <a:schemeClr val="tx1"/>
                </a:solidFill>
                <a:effectLst/>
                <a:latin typeface="+mn-lt"/>
                <a:ea typeface="+mn-ea"/>
                <a:cs typeface="+mn-cs"/>
              </a:rPr>
              <a:t>Tantulocarida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Deoterthron</a:t>
            </a:r>
            <a:r>
              <a:rPr lang="en-US" sz="1200" kern="1200" dirty="0">
                <a:solidFill>
                  <a:schemeClr val="tx1"/>
                </a:solidFill>
                <a:effectLst/>
                <a:latin typeface="+mn-lt"/>
                <a:ea typeface="+mn-ea"/>
                <a:cs typeface="+mn-cs"/>
              </a:rPr>
              <a:t>, parasitic on other crustaceans.</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18</a:t>
            </a:fld>
            <a:endParaRPr lang="en-US"/>
          </a:p>
        </p:txBody>
      </p:sp>
    </p:spTree>
    <p:extLst>
      <p:ext uri="{BB962C8B-B14F-4D97-AF65-F5344CB8AC3E}">
        <p14:creationId xmlns:p14="http://schemas.microsoft.com/office/powerpoint/2010/main" val="7370786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21.1  Diversity among the Crustacea. </a:t>
            </a:r>
            <a:br>
              <a:rPr lang="en-US" sz="1200" b="1"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(A–D) Classes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Branchiopoda</a:t>
            </a:r>
            <a:r>
              <a:rPr lang="en-US" sz="1200" kern="1200" dirty="0">
                <a:solidFill>
                  <a:schemeClr val="tx1"/>
                </a:solidFill>
                <a:effectLst/>
                <a:latin typeface="+mn-lt"/>
                <a:ea typeface="+mn-ea"/>
                <a:cs typeface="+mn-cs"/>
              </a:rPr>
              <a:t>. (A) </a:t>
            </a:r>
            <a:r>
              <a:rPr lang="en-US" sz="1200" i="1" kern="1200" dirty="0" err="1">
                <a:solidFill>
                  <a:schemeClr val="tx1"/>
                </a:solidFill>
                <a:effectLst/>
                <a:latin typeface="+mn-lt"/>
                <a:ea typeface="+mn-ea"/>
                <a:cs typeface="+mn-cs"/>
              </a:rPr>
              <a:t>Morlockia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ondinae</a:t>
            </a:r>
            <a:r>
              <a:rPr lang="en-US" sz="1200" kern="1200" dirty="0">
                <a:solidFill>
                  <a:schemeClr val="tx1"/>
                </a:solidFill>
                <a:effectLst/>
                <a:latin typeface="+mn-lt"/>
                <a:ea typeface="+mn-ea"/>
                <a:cs typeface="+mn-cs"/>
              </a:rPr>
              <a:t>; note the remarkably </a:t>
            </a:r>
            <a:r>
              <a:rPr lang="en-US" sz="1200" kern="1200" dirty="0" err="1">
                <a:solidFill>
                  <a:schemeClr val="tx1"/>
                </a:solidFill>
                <a:effectLst/>
                <a:latin typeface="+mn-lt"/>
                <a:ea typeface="+mn-ea"/>
                <a:cs typeface="+mn-cs"/>
              </a:rPr>
              <a:t>homonomous</a:t>
            </a:r>
            <a:r>
              <a:rPr lang="en-US" sz="1200" kern="1200" dirty="0">
                <a:solidFill>
                  <a:schemeClr val="tx1"/>
                </a:solidFill>
                <a:effectLst/>
                <a:latin typeface="+mn-lt"/>
                <a:ea typeface="+mn-ea"/>
                <a:cs typeface="+mn-cs"/>
              </a:rPr>
              <a:t> segmentation of this swimming crustacean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Lightiella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monniotae</a:t>
            </a:r>
            <a:r>
              <a:rPr lang="en-US" sz="1200" kern="1200" dirty="0">
                <a:solidFill>
                  <a:schemeClr val="tx1"/>
                </a:solidFill>
                <a:effectLst/>
                <a:latin typeface="+mn-lt"/>
                <a:ea typeface="+mn-ea"/>
                <a:cs typeface="+mn-cs"/>
              </a:rPr>
              <a:t>, from New Caledonia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(C) A tadpole shrimp (</a:t>
            </a:r>
            <a:r>
              <a:rPr lang="en-US" sz="1200" kern="1200" dirty="0" err="1">
                <a:solidFill>
                  <a:schemeClr val="tx1"/>
                </a:solidFill>
                <a:effectLst/>
                <a:latin typeface="+mn-lt"/>
                <a:ea typeface="+mn-ea"/>
                <a:cs typeface="+mn-cs"/>
              </a:rPr>
              <a:t>Notostraca</a:t>
            </a:r>
            <a:r>
              <a:rPr lang="en-US" sz="1200" kern="1200" dirty="0">
                <a:solidFill>
                  <a:schemeClr val="tx1"/>
                </a:solidFill>
                <a:effectLst/>
                <a:latin typeface="+mn-lt"/>
                <a:ea typeface="+mn-ea"/>
                <a:cs typeface="+mn-cs"/>
              </a:rPr>
              <a:t>) from an ephemeral pool. (D) A clam shrimp (</a:t>
            </a:r>
            <a:r>
              <a:rPr lang="en-US" sz="1200" kern="1200" dirty="0" err="1">
                <a:solidFill>
                  <a:schemeClr val="tx1"/>
                </a:solidFill>
                <a:effectLst/>
                <a:latin typeface="+mn-lt"/>
                <a:ea typeface="+mn-ea"/>
                <a:cs typeface="+mn-cs"/>
              </a:rPr>
              <a:t>Diplostraca</a:t>
            </a:r>
            <a:r>
              <a:rPr lang="en-US" sz="1200" kern="1200" dirty="0">
                <a:solidFill>
                  <a:schemeClr val="tx1"/>
                </a:solidFill>
                <a:effectLst/>
                <a:latin typeface="+mn-lt"/>
                <a:ea typeface="+mn-ea"/>
                <a:cs typeface="+mn-cs"/>
              </a:rPr>
              <a:t>), carrying eggs. (E–Q) Class Malacostraca. (E) A fiddler crab, </a:t>
            </a:r>
            <a:r>
              <a:rPr lang="en-US" sz="1200" i="1" kern="1200" dirty="0" err="1">
                <a:solidFill>
                  <a:schemeClr val="tx1"/>
                </a:solidFill>
                <a:effectLst/>
                <a:latin typeface="+mn-lt"/>
                <a:ea typeface="+mn-ea"/>
                <a:cs typeface="+mn-cs"/>
              </a:rPr>
              <a:t>Uca</a:t>
            </a:r>
            <a:r>
              <a:rPr lang="en-US" sz="1200" i="1" kern="1200" dirty="0">
                <a:solidFill>
                  <a:schemeClr val="tx1"/>
                </a:solidFill>
                <a:effectLst/>
                <a:latin typeface="+mn-lt"/>
                <a:ea typeface="+mn-ea"/>
                <a:cs typeface="+mn-cs"/>
              </a:rPr>
              <a:t> princeps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Brachyura</a:t>
            </a:r>
            <a:r>
              <a:rPr lang="en-US" sz="1200" kern="1200" dirty="0">
                <a:solidFill>
                  <a:schemeClr val="tx1"/>
                </a:solidFill>
                <a:effectLst/>
                <a:latin typeface="+mn-lt"/>
                <a:ea typeface="+mn-ea"/>
                <a:cs typeface="+mn-cs"/>
              </a:rPr>
              <a:t>). (F) A giant Caribbean hermit crab, </a:t>
            </a:r>
            <a:r>
              <a:rPr lang="en-US" sz="1200" i="1" kern="1200" dirty="0" err="1">
                <a:solidFill>
                  <a:schemeClr val="tx1"/>
                </a:solidFill>
                <a:effectLst/>
                <a:latin typeface="+mn-lt"/>
                <a:ea typeface="+mn-ea"/>
                <a:cs typeface="+mn-cs"/>
              </a:rPr>
              <a:t>Petrochirus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diogenes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(G) A hermit crab (</a:t>
            </a:r>
            <a:r>
              <a:rPr lang="en-US" sz="1200" i="1" kern="1200" dirty="0" err="1">
                <a:solidFill>
                  <a:schemeClr val="tx1"/>
                </a:solidFill>
                <a:effectLst/>
                <a:latin typeface="+mn-lt"/>
                <a:ea typeface="+mn-ea"/>
                <a:cs typeface="+mn-cs"/>
              </a:rPr>
              <a:t>Paragiopagurus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fasciatus</a:t>
            </a:r>
            <a:r>
              <a:rPr lang="en-US" sz="1200" kern="1200" dirty="0">
                <a:solidFill>
                  <a:schemeClr val="tx1"/>
                </a:solidFill>
                <a:effectLst/>
                <a:latin typeface="+mn-lt"/>
                <a:ea typeface="+mn-ea"/>
                <a:cs typeface="+mn-cs"/>
              </a:rPr>
              <a:t>) removed from its snail shell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(H) A coconut crab, </a:t>
            </a:r>
            <a:r>
              <a:rPr lang="en-US" sz="1200" i="1" kern="1200" dirty="0" err="1">
                <a:solidFill>
                  <a:schemeClr val="tx1"/>
                </a:solidFill>
                <a:effectLst/>
                <a:latin typeface="+mn-lt"/>
                <a:ea typeface="+mn-ea"/>
                <a:cs typeface="+mn-cs"/>
              </a:rPr>
              <a:t>Birgus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latro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climbing a tree. (I) </a:t>
            </a:r>
            <a:r>
              <a:rPr lang="en-US" sz="1200" i="1" kern="1200" dirty="0">
                <a:solidFill>
                  <a:schemeClr val="tx1"/>
                </a:solidFill>
                <a:effectLst/>
                <a:latin typeface="+mn-lt"/>
                <a:ea typeface="+mn-ea"/>
                <a:cs typeface="+mn-cs"/>
              </a:rPr>
              <a:t>Emerita </a:t>
            </a:r>
            <a:r>
              <a:rPr lang="en-US" sz="1200" i="1" kern="1200" dirty="0" err="1">
                <a:solidFill>
                  <a:schemeClr val="tx1"/>
                </a:solidFill>
                <a:effectLst/>
                <a:latin typeface="+mn-lt"/>
                <a:ea typeface="+mn-ea"/>
                <a:cs typeface="+mn-cs"/>
              </a:rPr>
              <a:t>analoga</a:t>
            </a:r>
            <a:r>
              <a:rPr lang="en-US" sz="1200" kern="1200" dirty="0">
                <a:solidFill>
                  <a:schemeClr val="tx1"/>
                </a:solidFill>
                <a:effectLst/>
                <a:latin typeface="+mn-lt"/>
                <a:ea typeface="+mn-ea"/>
                <a:cs typeface="+mn-cs"/>
              </a:rPr>
              <a:t>, a Pacific mole crab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(J) A pelagic </a:t>
            </a:r>
            <a:r>
              <a:rPr lang="en-US" sz="1200" kern="1200" dirty="0" err="1">
                <a:solidFill>
                  <a:schemeClr val="tx1"/>
                </a:solidFill>
                <a:effectLst/>
                <a:latin typeface="+mn-lt"/>
                <a:ea typeface="+mn-ea"/>
                <a:cs typeface="+mn-cs"/>
              </a:rPr>
              <a:t>lobsterette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Pleuroncodes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planipes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(K) A cleaner shrimp, </a:t>
            </a:r>
            <a:r>
              <a:rPr lang="en-US" sz="1200" i="1" kern="1200" dirty="0" err="1">
                <a:solidFill>
                  <a:schemeClr val="tx1"/>
                </a:solidFill>
                <a:effectLst/>
                <a:latin typeface="+mn-lt"/>
                <a:ea typeface="+mn-ea"/>
                <a:cs typeface="+mn-cs"/>
              </a:rPr>
              <a:t>Lysmata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californica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Caridea</a:t>
            </a:r>
            <a:r>
              <a:rPr lang="en-US" sz="1200" kern="1200" dirty="0">
                <a:solidFill>
                  <a:schemeClr val="tx1"/>
                </a:solidFill>
                <a:effectLst/>
                <a:latin typeface="+mn-lt"/>
                <a:ea typeface="+mn-ea"/>
                <a:cs typeface="+mn-cs"/>
              </a:rPr>
              <a:t>). (L) </a:t>
            </a:r>
            <a:r>
              <a:rPr lang="en-US" sz="1200" i="1" kern="1200" dirty="0" err="1">
                <a:solidFill>
                  <a:schemeClr val="tx1"/>
                </a:solidFill>
                <a:effectLst/>
                <a:latin typeface="+mn-lt"/>
                <a:ea typeface="+mn-ea"/>
                <a:cs typeface="+mn-cs"/>
              </a:rPr>
              <a:t>Alienaxiopsis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clypeata</a:t>
            </a:r>
            <a:r>
              <a:rPr lang="en-US" sz="1200" kern="1200" dirty="0">
                <a:solidFill>
                  <a:schemeClr val="tx1"/>
                </a:solidFill>
                <a:effectLst/>
                <a:latin typeface="+mn-lt"/>
                <a:ea typeface="+mn-ea"/>
                <a:cs typeface="+mn-cs"/>
              </a:rPr>
              <a:t>, a coral reef lobster-shrimp from Bali, Indonesia (</a:t>
            </a:r>
            <a:r>
              <a:rPr lang="en-US" sz="1200" kern="1200" dirty="0" err="1">
                <a:solidFill>
                  <a:schemeClr val="tx1"/>
                </a:solidFill>
                <a:effectLst/>
                <a:latin typeface="+mn-lt"/>
                <a:ea typeface="+mn-ea"/>
                <a:cs typeface="+mn-cs"/>
              </a:rPr>
              <a:t>Axiidae</a:t>
            </a:r>
            <a:r>
              <a:rPr lang="en-US" sz="1200" kern="1200" dirty="0">
                <a:solidFill>
                  <a:schemeClr val="tx1"/>
                </a:solidFill>
                <a:effectLst/>
                <a:latin typeface="+mn-lt"/>
                <a:ea typeface="+mn-ea"/>
                <a:cs typeface="+mn-cs"/>
              </a:rPr>
              <a:t>). (M) A Hawaiian regal lobster, </a:t>
            </a:r>
            <a:r>
              <a:rPr lang="en-US" sz="1200" i="1" kern="1200" dirty="0" err="1">
                <a:solidFill>
                  <a:schemeClr val="tx1"/>
                </a:solidFill>
                <a:effectLst/>
                <a:latin typeface="+mn-lt"/>
                <a:ea typeface="+mn-ea"/>
                <a:cs typeface="+mn-cs"/>
              </a:rPr>
              <a:t>Enoplometopus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Achelata</a:t>
            </a:r>
            <a:r>
              <a:rPr lang="en-US" sz="1200" kern="1200" dirty="0">
                <a:solidFill>
                  <a:schemeClr val="tx1"/>
                </a:solidFill>
                <a:effectLst/>
                <a:latin typeface="+mn-lt"/>
                <a:ea typeface="+mn-ea"/>
                <a:cs typeface="+mn-cs"/>
              </a:rPr>
              <a:t>). (N,O) Two unusual amphipods (</a:t>
            </a:r>
            <a:r>
              <a:rPr lang="en-US" sz="1200" kern="1200" dirty="0" err="1">
                <a:solidFill>
                  <a:schemeClr val="tx1"/>
                </a:solidFill>
                <a:effectLst/>
                <a:latin typeface="+mn-lt"/>
                <a:ea typeface="+mn-ea"/>
                <a:cs typeface="+mn-cs"/>
              </a:rPr>
              <a:t>Amphipoda</a:t>
            </a:r>
            <a:r>
              <a:rPr lang="en-US" sz="1200" kern="1200" dirty="0">
                <a:solidFill>
                  <a:schemeClr val="tx1"/>
                </a:solidFill>
                <a:effectLst/>
                <a:latin typeface="+mn-lt"/>
                <a:ea typeface="+mn-ea"/>
                <a:cs typeface="+mn-cs"/>
              </a:rPr>
              <a:t>). (N) </a:t>
            </a:r>
            <a:r>
              <a:rPr lang="en-US" sz="1200" i="1" kern="1200" dirty="0" err="1">
                <a:solidFill>
                  <a:schemeClr val="tx1"/>
                </a:solidFill>
                <a:effectLst/>
                <a:latin typeface="+mn-lt"/>
                <a:ea typeface="+mn-ea"/>
                <a:cs typeface="+mn-cs"/>
              </a:rPr>
              <a:t>Cystisoma</a:t>
            </a:r>
            <a:r>
              <a:rPr lang="en-US" sz="1200" kern="1200" dirty="0">
                <a:solidFill>
                  <a:schemeClr val="tx1"/>
                </a:solidFill>
                <a:effectLst/>
                <a:latin typeface="+mn-lt"/>
                <a:ea typeface="+mn-ea"/>
                <a:cs typeface="+mn-cs"/>
              </a:rPr>
              <a:t>, a huge (some exceed 10 cm), transparent, pelagic hyperiid amphipod. (O)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scammoni</a:t>
            </a:r>
            <a:r>
              <a:rPr lang="en-US" sz="1200" kern="1200" dirty="0">
                <a:solidFill>
                  <a:schemeClr val="tx1"/>
                </a:solidFill>
                <a:effectLst/>
                <a:latin typeface="+mn-lt"/>
                <a:ea typeface="+mn-ea"/>
                <a:cs typeface="+mn-cs"/>
              </a:rPr>
              <a:t>, a parasitic </a:t>
            </a:r>
            <a:r>
              <a:rPr lang="en-US" sz="1200" kern="1200" dirty="0" err="1">
                <a:solidFill>
                  <a:schemeClr val="tx1"/>
                </a:solidFill>
                <a:effectLst/>
                <a:latin typeface="+mn-lt"/>
                <a:ea typeface="+mn-ea"/>
                <a:cs typeface="+mn-cs"/>
              </a:rPr>
              <a:t>caprelloidean</a:t>
            </a:r>
            <a:r>
              <a:rPr lang="en-US" sz="1200" kern="1200" dirty="0">
                <a:solidFill>
                  <a:schemeClr val="tx1"/>
                </a:solidFill>
                <a:effectLst/>
                <a:latin typeface="+mn-lt"/>
                <a:ea typeface="+mn-ea"/>
                <a:cs typeface="+mn-cs"/>
              </a:rPr>
              <a:t> amphipod that lives on the skin of gray whales. (P) A male and female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note the eggs in the marsupium of the female (</a:t>
            </a:r>
            <a:r>
              <a:rPr lang="en-US" sz="1200" kern="1200" dirty="0" err="1">
                <a:solidFill>
                  <a:schemeClr val="tx1"/>
                </a:solidFill>
                <a:effectLst/>
                <a:latin typeface="+mn-lt"/>
                <a:ea typeface="+mn-ea"/>
                <a:cs typeface="+mn-cs"/>
              </a:rPr>
              <a:t>Cumacea</a:t>
            </a:r>
            <a:r>
              <a:rPr lang="en-US" sz="1200" kern="1200" dirty="0">
                <a:solidFill>
                  <a:schemeClr val="tx1"/>
                </a:solidFill>
                <a:effectLst/>
                <a:latin typeface="+mn-lt"/>
                <a:ea typeface="+mn-ea"/>
                <a:cs typeface="+mn-cs"/>
              </a:rPr>
              <a:t>). (Q) </a:t>
            </a:r>
            <a:r>
              <a:rPr lang="en-US" sz="1200" i="1" kern="1200" dirty="0">
                <a:solidFill>
                  <a:schemeClr val="tx1"/>
                </a:solidFill>
                <a:effectLst/>
                <a:latin typeface="+mn-lt"/>
                <a:ea typeface="+mn-ea"/>
                <a:cs typeface="+mn-cs"/>
              </a:rPr>
              <a:t>Ligia </a:t>
            </a:r>
            <a:r>
              <a:rPr lang="en-US" sz="1200" kern="1200" dirty="0">
                <a:solidFill>
                  <a:schemeClr val="tx1"/>
                </a:solidFill>
                <a:effectLst/>
                <a:latin typeface="+mn-lt"/>
                <a:ea typeface="+mn-ea"/>
                <a:cs typeface="+mn-cs"/>
              </a:rPr>
              <a:t>(Isopoda), the rock louse; </a:t>
            </a:r>
            <a:r>
              <a:rPr lang="en-US" sz="1200" i="1" kern="1200" dirty="0">
                <a:solidFill>
                  <a:schemeClr val="tx1"/>
                </a:solidFill>
                <a:effectLst/>
                <a:latin typeface="+mn-lt"/>
                <a:ea typeface="+mn-ea"/>
                <a:cs typeface="+mn-cs"/>
              </a:rPr>
              <a:t>Ligia</a:t>
            </a:r>
            <a:r>
              <a:rPr lang="en-US" sz="1200" kern="1200" dirty="0">
                <a:solidFill>
                  <a:schemeClr val="tx1"/>
                </a:solidFill>
                <a:effectLst/>
                <a:latin typeface="+mn-lt"/>
                <a:ea typeface="+mn-ea"/>
                <a:cs typeface="+mn-cs"/>
              </a:rPr>
              <a:t> are inhabitants of the high spray zone on rocky shores worldwide. (R) A mysid </a:t>
            </a:r>
            <a:r>
              <a:rPr lang="en-US" sz="1200" i="1" kern="1200" dirty="0" err="1">
                <a:solidFill>
                  <a:schemeClr val="tx1"/>
                </a:solidFill>
                <a:effectLst/>
                <a:latin typeface="+mn-lt"/>
                <a:ea typeface="+mn-ea"/>
                <a:cs typeface="+mn-cs"/>
              </a:rPr>
              <a:t>Siriella</a:t>
            </a:r>
            <a:r>
              <a:rPr lang="en-US" sz="1200" kern="1200" dirty="0">
                <a:solidFill>
                  <a:schemeClr val="tx1"/>
                </a:solidFill>
                <a:effectLst/>
                <a:latin typeface="+mn-lt"/>
                <a:ea typeface="+mn-ea"/>
                <a:cs typeface="+mn-cs"/>
              </a:rPr>
              <a:t> sp. (</a:t>
            </a:r>
            <a:r>
              <a:rPr lang="en-US" sz="1200" kern="1200" dirty="0" err="1">
                <a:solidFill>
                  <a:schemeClr val="tx1"/>
                </a:solidFill>
                <a:effectLst/>
                <a:latin typeface="+mn-lt"/>
                <a:ea typeface="+mn-ea"/>
                <a:cs typeface="+mn-cs"/>
              </a:rPr>
              <a:t>Mysida</a:t>
            </a:r>
            <a:r>
              <a:rPr lang="en-US" sz="1200" kern="1200" dirty="0">
                <a:solidFill>
                  <a:schemeClr val="tx1"/>
                </a:solidFill>
                <a:effectLst/>
                <a:latin typeface="+mn-lt"/>
                <a:ea typeface="+mn-ea"/>
                <a:cs typeface="+mn-cs"/>
              </a:rPr>
              <a:t>) with a parasitic </a:t>
            </a:r>
            <a:r>
              <a:rPr lang="en-US" sz="1200" kern="1200" dirty="0" err="1">
                <a:solidFill>
                  <a:schemeClr val="tx1"/>
                </a:solidFill>
                <a:effectLst/>
                <a:latin typeface="+mn-lt"/>
                <a:ea typeface="+mn-ea"/>
                <a:cs typeface="+mn-cs"/>
              </a:rPr>
              <a:t>epicaridean</a:t>
            </a:r>
            <a:r>
              <a:rPr lang="en-US" sz="1200" kern="1200" dirty="0">
                <a:solidFill>
                  <a:schemeClr val="tx1"/>
                </a:solidFill>
                <a:effectLst/>
                <a:latin typeface="+mn-lt"/>
                <a:ea typeface="+mn-ea"/>
                <a:cs typeface="+mn-cs"/>
              </a:rPr>
              <a:t> isopod (</a:t>
            </a:r>
            <a:r>
              <a:rPr lang="en-US" sz="1200" kern="1200" dirty="0" err="1">
                <a:solidFill>
                  <a:schemeClr val="tx1"/>
                </a:solidFill>
                <a:effectLst/>
                <a:latin typeface="+mn-lt"/>
                <a:ea typeface="+mn-ea"/>
                <a:cs typeface="+mn-cs"/>
              </a:rPr>
              <a:t>Dajidae</a:t>
            </a:r>
            <a:r>
              <a:rPr lang="en-US" sz="1200" kern="1200" dirty="0">
                <a:solidFill>
                  <a:schemeClr val="tx1"/>
                </a:solidFill>
                <a:effectLst/>
                <a:latin typeface="+mn-lt"/>
                <a:ea typeface="+mn-ea"/>
                <a:cs typeface="+mn-cs"/>
              </a:rPr>
              <a:t>) attached to its carapace (Western Australia). (S,T) Class </a:t>
            </a:r>
            <a:r>
              <a:rPr lang="en-US" sz="1200" kern="1200" dirty="0" err="1">
                <a:solidFill>
                  <a:schemeClr val="tx1"/>
                </a:solidFill>
                <a:effectLst/>
                <a:latin typeface="+mn-lt"/>
                <a:ea typeface="+mn-ea"/>
                <a:cs typeface="+mn-cs"/>
              </a:rPr>
              <a:t>Thecostraca</a:t>
            </a:r>
            <a:r>
              <a:rPr lang="en-US" sz="1200" kern="1200" dirty="0">
                <a:solidFill>
                  <a:schemeClr val="tx1"/>
                </a:solidFill>
                <a:effectLst/>
                <a:latin typeface="+mn-lt"/>
                <a:ea typeface="+mn-ea"/>
                <a:cs typeface="+mn-cs"/>
              </a:rPr>
              <a:t>. (S) Acorn barnacles, </a:t>
            </a:r>
            <a:r>
              <a:rPr lang="en-US" sz="1200" i="1" kern="1200" dirty="0" err="1">
                <a:solidFill>
                  <a:schemeClr val="tx1"/>
                </a:solidFill>
                <a:effectLst/>
                <a:latin typeface="+mn-lt"/>
                <a:ea typeface="+mn-ea"/>
                <a:cs typeface="+mn-cs"/>
              </a:rPr>
              <a:t>Semibalanus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balanoides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(T) </a:t>
            </a:r>
            <a:r>
              <a:rPr lang="en-US" sz="1200" i="1" kern="1200" dirty="0">
                <a:solidFill>
                  <a:schemeClr val="tx1"/>
                </a:solidFill>
                <a:effectLst/>
                <a:latin typeface="+mn-lt"/>
                <a:ea typeface="+mn-ea"/>
                <a:cs typeface="+mn-cs"/>
              </a:rPr>
              <a:t>Lepas </a:t>
            </a:r>
            <a:r>
              <a:rPr lang="en-US" sz="1200" i="1" kern="1200" dirty="0" err="1">
                <a:solidFill>
                  <a:schemeClr val="tx1"/>
                </a:solidFill>
                <a:effectLst/>
                <a:latin typeface="+mn-lt"/>
                <a:ea typeface="+mn-ea"/>
                <a:cs typeface="+mn-cs"/>
              </a:rPr>
              <a:t>anatifera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a pelagic barnacle hanging from a floating timber. (U) Class </a:t>
            </a:r>
            <a:r>
              <a:rPr lang="en-US" sz="1200" kern="1200" dirty="0" err="1">
                <a:solidFill>
                  <a:schemeClr val="tx1"/>
                </a:solidFill>
                <a:effectLst/>
                <a:latin typeface="+mn-lt"/>
                <a:ea typeface="+mn-ea"/>
                <a:cs typeface="+mn-cs"/>
              </a:rPr>
              <a:t>Copepoda</a:t>
            </a:r>
            <a:r>
              <a:rPr lang="en-US" sz="1200" kern="1200" dirty="0">
                <a:solidFill>
                  <a:schemeClr val="tx1"/>
                </a:solidFill>
                <a:effectLst/>
                <a:latin typeface="+mn-lt"/>
                <a:ea typeface="+mn-ea"/>
                <a:cs typeface="+mn-cs"/>
              </a:rPr>
              <a:t>; the calanoid copepod </a:t>
            </a:r>
            <a:r>
              <a:rPr lang="en-US" sz="1200" i="1" kern="1200" dirty="0" err="1">
                <a:solidFill>
                  <a:schemeClr val="tx1"/>
                </a:solidFill>
                <a:effectLst/>
                <a:latin typeface="+mn-lt"/>
                <a:ea typeface="+mn-ea"/>
                <a:cs typeface="+mn-cs"/>
              </a:rPr>
              <a:t>Gaussia</a:t>
            </a:r>
            <a:r>
              <a:rPr lang="en-US" sz="1200" kern="1200" dirty="0">
                <a:solidFill>
                  <a:schemeClr val="tx1"/>
                </a:solidFill>
                <a:effectLst/>
                <a:latin typeface="+mn-lt"/>
                <a:ea typeface="+mn-ea"/>
                <a:cs typeface="+mn-cs"/>
              </a:rPr>
              <a:t>, a common planktonic genus. (V) Class </a:t>
            </a:r>
            <a:r>
              <a:rPr lang="en-US" sz="1200" kern="1200" dirty="0" err="1">
                <a:solidFill>
                  <a:schemeClr val="tx1"/>
                </a:solidFill>
                <a:effectLst/>
                <a:latin typeface="+mn-lt"/>
                <a:ea typeface="+mn-ea"/>
                <a:cs typeface="+mn-cs"/>
              </a:rPr>
              <a:t>Tantulocarida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Deoterthron</a:t>
            </a:r>
            <a:r>
              <a:rPr lang="en-US" sz="1200" kern="1200" dirty="0">
                <a:solidFill>
                  <a:schemeClr val="tx1"/>
                </a:solidFill>
                <a:effectLst/>
                <a:latin typeface="+mn-lt"/>
                <a:ea typeface="+mn-ea"/>
                <a:cs typeface="+mn-cs"/>
              </a:rPr>
              <a:t>, parasitic on other crustaceans.</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19</a:t>
            </a:fld>
            <a:endParaRPr lang="en-US"/>
          </a:p>
        </p:txBody>
      </p:sp>
    </p:spTree>
    <p:extLst>
      <p:ext uri="{BB962C8B-B14F-4D97-AF65-F5344CB8AC3E}">
        <p14:creationId xmlns:p14="http://schemas.microsoft.com/office/powerpoint/2010/main" val="32650673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21.1  Diversity among the Crustacea. </a:t>
            </a:r>
            <a:br>
              <a:rPr lang="en-US" sz="1200" b="1"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(A–D) Classes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Branchiopoda</a:t>
            </a:r>
            <a:r>
              <a:rPr lang="en-US" sz="1200" kern="1200" dirty="0">
                <a:solidFill>
                  <a:schemeClr val="tx1"/>
                </a:solidFill>
                <a:effectLst/>
                <a:latin typeface="+mn-lt"/>
                <a:ea typeface="+mn-ea"/>
                <a:cs typeface="+mn-cs"/>
              </a:rPr>
              <a:t>. (A) </a:t>
            </a:r>
            <a:r>
              <a:rPr lang="en-US" sz="1200" i="1" kern="1200" dirty="0" err="1">
                <a:solidFill>
                  <a:schemeClr val="tx1"/>
                </a:solidFill>
                <a:effectLst/>
                <a:latin typeface="+mn-lt"/>
                <a:ea typeface="+mn-ea"/>
                <a:cs typeface="+mn-cs"/>
              </a:rPr>
              <a:t>Morlockia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ondinae</a:t>
            </a:r>
            <a:r>
              <a:rPr lang="en-US" sz="1200" kern="1200" dirty="0">
                <a:solidFill>
                  <a:schemeClr val="tx1"/>
                </a:solidFill>
                <a:effectLst/>
                <a:latin typeface="+mn-lt"/>
                <a:ea typeface="+mn-ea"/>
                <a:cs typeface="+mn-cs"/>
              </a:rPr>
              <a:t>; note the remarkably </a:t>
            </a:r>
            <a:r>
              <a:rPr lang="en-US" sz="1200" kern="1200" dirty="0" err="1">
                <a:solidFill>
                  <a:schemeClr val="tx1"/>
                </a:solidFill>
                <a:effectLst/>
                <a:latin typeface="+mn-lt"/>
                <a:ea typeface="+mn-ea"/>
                <a:cs typeface="+mn-cs"/>
              </a:rPr>
              <a:t>homonomous</a:t>
            </a:r>
            <a:r>
              <a:rPr lang="en-US" sz="1200" kern="1200" dirty="0">
                <a:solidFill>
                  <a:schemeClr val="tx1"/>
                </a:solidFill>
                <a:effectLst/>
                <a:latin typeface="+mn-lt"/>
                <a:ea typeface="+mn-ea"/>
                <a:cs typeface="+mn-cs"/>
              </a:rPr>
              <a:t> segmentation of this swimming crustacean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Lightiella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monniotae</a:t>
            </a:r>
            <a:r>
              <a:rPr lang="en-US" sz="1200" kern="1200" dirty="0">
                <a:solidFill>
                  <a:schemeClr val="tx1"/>
                </a:solidFill>
                <a:effectLst/>
                <a:latin typeface="+mn-lt"/>
                <a:ea typeface="+mn-ea"/>
                <a:cs typeface="+mn-cs"/>
              </a:rPr>
              <a:t>, from New Caledonia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(C) A tadpole shrimp (</a:t>
            </a:r>
            <a:r>
              <a:rPr lang="en-US" sz="1200" kern="1200" dirty="0" err="1">
                <a:solidFill>
                  <a:schemeClr val="tx1"/>
                </a:solidFill>
                <a:effectLst/>
                <a:latin typeface="+mn-lt"/>
                <a:ea typeface="+mn-ea"/>
                <a:cs typeface="+mn-cs"/>
              </a:rPr>
              <a:t>Notostraca</a:t>
            </a:r>
            <a:r>
              <a:rPr lang="en-US" sz="1200" kern="1200" dirty="0">
                <a:solidFill>
                  <a:schemeClr val="tx1"/>
                </a:solidFill>
                <a:effectLst/>
                <a:latin typeface="+mn-lt"/>
                <a:ea typeface="+mn-ea"/>
                <a:cs typeface="+mn-cs"/>
              </a:rPr>
              <a:t>) from an ephemeral pool. (D) A clam shrimp (</a:t>
            </a:r>
            <a:r>
              <a:rPr lang="en-US" sz="1200" kern="1200" dirty="0" err="1">
                <a:solidFill>
                  <a:schemeClr val="tx1"/>
                </a:solidFill>
                <a:effectLst/>
                <a:latin typeface="+mn-lt"/>
                <a:ea typeface="+mn-ea"/>
                <a:cs typeface="+mn-cs"/>
              </a:rPr>
              <a:t>Diplostraca</a:t>
            </a:r>
            <a:r>
              <a:rPr lang="en-US" sz="1200" kern="1200" dirty="0">
                <a:solidFill>
                  <a:schemeClr val="tx1"/>
                </a:solidFill>
                <a:effectLst/>
                <a:latin typeface="+mn-lt"/>
                <a:ea typeface="+mn-ea"/>
                <a:cs typeface="+mn-cs"/>
              </a:rPr>
              <a:t>), carrying eggs. (E–Q) Class Malacostraca. (E) A fiddler crab, </a:t>
            </a:r>
            <a:r>
              <a:rPr lang="en-US" sz="1200" i="1" kern="1200" dirty="0" err="1">
                <a:solidFill>
                  <a:schemeClr val="tx1"/>
                </a:solidFill>
                <a:effectLst/>
                <a:latin typeface="+mn-lt"/>
                <a:ea typeface="+mn-ea"/>
                <a:cs typeface="+mn-cs"/>
              </a:rPr>
              <a:t>Uca</a:t>
            </a:r>
            <a:r>
              <a:rPr lang="en-US" sz="1200" i="1" kern="1200" dirty="0">
                <a:solidFill>
                  <a:schemeClr val="tx1"/>
                </a:solidFill>
                <a:effectLst/>
                <a:latin typeface="+mn-lt"/>
                <a:ea typeface="+mn-ea"/>
                <a:cs typeface="+mn-cs"/>
              </a:rPr>
              <a:t> princeps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Brachyura</a:t>
            </a:r>
            <a:r>
              <a:rPr lang="en-US" sz="1200" kern="1200" dirty="0">
                <a:solidFill>
                  <a:schemeClr val="tx1"/>
                </a:solidFill>
                <a:effectLst/>
                <a:latin typeface="+mn-lt"/>
                <a:ea typeface="+mn-ea"/>
                <a:cs typeface="+mn-cs"/>
              </a:rPr>
              <a:t>). (F) A giant Caribbean hermit crab, </a:t>
            </a:r>
            <a:r>
              <a:rPr lang="en-US" sz="1200" i="1" kern="1200" dirty="0" err="1">
                <a:solidFill>
                  <a:schemeClr val="tx1"/>
                </a:solidFill>
                <a:effectLst/>
                <a:latin typeface="+mn-lt"/>
                <a:ea typeface="+mn-ea"/>
                <a:cs typeface="+mn-cs"/>
              </a:rPr>
              <a:t>Petrochirus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diogenes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(G) A hermit crab (</a:t>
            </a:r>
            <a:r>
              <a:rPr lang="en-US" sz="1200" i="1" kern="1200" dirty="0" err="1">
                <a:solidFill>
                  <a:schemeClr val="tx1"/>
                </a:solidFill>
                <a:effectLst/>
                <a:latin typeface="+mn-lt"/>
                <a:ea typeface="+mn-ea"/>
                <a:cs typeface="+mn-cs"/>
              </a:rPr>
              <a:t>Paragiopagurus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fasciatus</a:t>
            </a:r>
            <a:r>
              <a:rPr lang="en-US" sz="1200" kern="1200" dirty="0">
                <a:solidFill>
                  <a:schemeClr val="tx1"/>
                </a:solidFill>
                <a:effectLst/>
                <a:latin typeface="+mn-lt"/>
                <a:ea typeface="+mn-ea"/>
                <a:cs typeface="+mn-cs"/>
              </a:rPr>
              <a:t>) removed from its snail shell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(H) A coconut crab, </a:t>
            </a:r>
            <a:r>
              <a:rPr lang="en-US" sz="1200" i="1" kern="1200" dirty="0" err="1">
                <a:solidFill>
                  <a:schemeClr val="tx1"/>
                </a:solidFill>
                <a:effectLst/>
                <a:latin typeface="+mn-lt"/>
                <a:ea typeface="+mn-ea"/>
                <a:cs typeface="+mn-cs"/>
              </a:rPr>
              <a:t>Birgus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latro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climbing a tree. (I) </a:t>
            </a:r>
            <a:r>
              <a:rPr lang="en-US" sz="1200" i="1" kern="1200" dirty="0">
                <a:solidFill>
                  <a:schemeClr val="tx1"/>
                </a:solidFill>
                <a:effectLst/>
                <a:latin typeface="+mn-lt"/>
                <a:ea typeface="+mn-ea"/>
                <a:cs typeface="+mn-cs"/>
              </a:rPr>
              <a:t>Emerita </a:t>
            </a:r>
            <a:r>
              <a:rPr lang="en-US" sz="1200" i="1" kern="1200" dirty="0" err="1">
                <a:solidFill>
                  <a:schemeClr val="tx1"/>
                </a:solidFill>
                <a:effectLst/>
                <a:latin typeface="+mn-lt"/>
                <a:ea typeface="+mn-ea"/>
                <a:cs typeface="+mn-cs"/>
              </a:rPr>
              <a:t>analoga</a:t>
            </a:r>
            <a:r>
              <a:rPr lang="en-US" sz="1200" kern="1200" dirty="0">
                <a:solidFill>
                  <a:schemeClr val="tx1"/>
                </a:solidFill>
                <a:effectLst/>
                <a:latin typeface="+mn-lt"/>
                <a:ea typeface="+mn-ea"/>
                <a:cs typeface="+mn-cs"/>
              </a:rPr>
              <a:t>, a Pacific mole crab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(J) A pelagic </a:t>
            </a:r>
            <a:r>
              <a:rPr lang="en-US" sz="1200" kern="1200" dirty="0" err="1">
                <a:solidFill>
                  <a:schemeClr val="tx1"/>
                </a:solidFill>
                <a:effectLst/>
                <a:latin typeface="+mn-lt"/>
                <a:ea typeface="+mn-ea"/>
                <a:cs typeface="+mn-cs"/>
              </a:rPr>
              <a:t>lobsterette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Pleuroncodes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planipes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(K) A cleaner shrimp, </a:t>
            </a:r>
            <a:r>
              <a:rPr lang="en-US" sz="1200" i="1" kern="1200" dirty="0" err="1">
                <a:solidFill>
                  <a:schemeClr val="tx1"/>
                </a:solidFill>
                <a:effectLst/>
                <a:latin typeface="+mn-lt"/>
                <a:ea typeface="+mn-ea"/>
                <a:cs typeface="+mn-cs"/>
              </a:rPr>
              <a:t>Lysmata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californica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Caridea</a:t>
            </a:r>
            <a:r>
              <a:rPr lang="en-US" sz="1200" kern="1200" dirty="0">
                <a:solidFill>
                  <a:schemeClr val="tx1"/>
                </a:solidFill>
                <a:effectLst/>
                <a:latin typeface="+mn-lt"/>
                <a:ea typeface="+mn-ea"/>
                <a:cs typeface="+mn-cs"/>
              </a:rPr>
              <a:t>). (L) </a:t>
            </a:r>
            <a:r>
              <a:rPr lang="en-US" sz="1200" i="1" kern="1200" dirty="0" err="1">
                <a:solidFill>
                  <a:schemeClr val="tx1"/>
                </a:solidFill>
                <a:effectLst/>
                <a:latin typeface="+mn-lt"/>
                <a:ea typeface="+mn-ea"/>
                <a:cs typeface="+mn-cs"/>
              </a:rPr>
              <a:t>Alienaxiopsis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clypeata</a:t>
            </a:r>
            <a:r>
              <a:rPr lang="en-US" sz="1200" kern="1200" dirty="0">
                <a:solidFill>
                  <a:schemeClr val="tx1"/>
                </a:solidFill>
                <a:effectLst/>
                <a:latin typeface="+mn-lt"/>
                <a:ea typeface="+mn-ea"/>
                <a:cs typeface="+mn-cs"/>
              </a:rPr>
              <a:t>, a coral reef lobster-shrimp from Bali, Indonesia (</a:t>
            </a:r>
            <a:r>
              <a:rPr lang="en-US" sz="1200" kern="1200" dirty="0" err="1">
                <a:solidFill>
                  <a:schemeClr val="tx1"/>
                </a:solidFill>
                <a:effectLst/>
                <a:latin typeface="+mn-lt"/>
                <a:ea typeface="+mn-ea"/>
                <a:cs typeface="+mn-cs"/>
              </a:rPr>
              <a:t>Axiidae</a:t>
            </a:r>
            <a:r>
              <a:rPr lang="en-US" sz="1200" kern="1200" dirty="0">
                <a:solidFill>
                  <a:schemeClr val="tx1"/>
                </a:solidFill>
                <a:effectLst/>
                <a:latin typeface="+mn-lt"/>
                <a:ea typeface="+mn-ea"/>
                <a:cs typeface="+mn-cs"/>
              </a:rPr>
              <a:t>). (M) A Hawaiian regal lobster, </a:t>
            </a:r>
            <a:r>
              <a:rPr lang="en-US" sz="1200" i="1" kern="1200" dirty="0" err="1">
                <a:solidFill>
                  <a:schemeClr val="tx1"/>
                </a:solidFill>
                <a:effectLst/>
                <a:latin typeface="+mn-lt"/>
                <a:ea typeface="+mn-ea"/>
                <a:cs typeface="+mn-cs"/>
              </a:rPr>
              <a:t>Enoplometopus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Achelata</a:t>
            </a:r>
            <a:r>
              <a:rPr lang="en-US" sz="1200" kern="1200" dirty="0">
                <a:solidFill>
                  <a:schemeClr val="tx1"/>
                </a:solidFill>
                <a:effectLst/>
                <a:latin typeface="+mn-lt"/>
                <a:ea typeface="+mn-ea"/>
                <a:cs typeface="+mn-cs"/>
              </a:rPr>
              <a:t>). (N,O) Two unusual amphipods (</a:t>
            </a:r>
            <a:r>
              <a:rPr lang="en-US" sz="1200" kern="1200" dirty="0" err="1">
                <a:solidFill>
                  <a:schemeClr val="tx1"/>
                </a:solidFill>
                <a:effectLst/>
                <a:latin typeface="+mn-lt"/>
                <a:ea typeface="+mn-ea"/>
                <a:cs typeface="+mn-cs"/>
              </a:rPr>
              <a:t>Amphipoda</a:t>
            </a:r>
            <a:r>
              <a:rPr lang="en-US" sz="1200" kern="1200" dirty="0">
                <a:solidFill>
                  <a:schemeClr val="tx1"/>
                </a:solidFill>
                <a:effectLst/>
                <a:latin typeface="+mn-lt"/>
                <a:ea typeface="+mn-ea"/>
                <a:cs typeface="+mn-cs"/>
              </a:rPr>
              <a:t>). (N) </a:t>
            </a:r>
            <a:r>
              <a:rPr lang="en-US" sz="1200" i="1" kern="1200" dirty="0" err="1">
                <a:solidFill>
                  <a:schemeClr val="tx1"/>
                </a:solidFill>
                <a:effectLst/>
                <a:latin typeface="+mn-lt"/>
                <a:ea typeface="+mn-ea"/>
                <a:cs typeface="+mn-cs"/>
              </a:rPr>
              <a:t>Cystisoma</a:t>
            </a:r>
            <a:r>
              <a:rPr lang="en-US" sz="1200" kern="1200" dirty="0">
                <a:solidFill>
                  <a:schemeClr val="tx1"/>
                </a:solidFill>
                <a:effectLst/>
                <a:latin typeface="+mn-lt"/>
                <a:ea typeface="+mn-ea"/>
                <a:cs typeface="+mn-cs"/>
              </a:rPr>
              <a:t>, a huge (some exceed 10 cm), transparent, pelagic hyperiid amphipod. (O)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scammoni</a:t>
            </a:r>
            <a:r>
              <a:rPr lang="en-US" sz="1200" kern="1200" dirty="0">
                <a:solidFill>
                  <a:schemeClr val="tx1"/>
                </a:solidFill>
                <a:effectLst/>
                <a:latin typeface="+mn-lt"/>
                <a:ea typeface="+mn-ea"/>
                <a:cs typeface="+mn-cs"/>
              </a:rPr>
              <a:t>, a parasitic </a:t>
            </a:r>
            <a:r>
              <a:rPr lang="en-US" sz="1200" kern="1200" dirty="0" err="1">
                <a:solidFill>
                  <a:schemeClr val="tx1"/>
                </a:solidFill>
                <a:effectLst/>
                <a:latin typeface="+mn-lt"/>
                <a:ea typeface="+mn-ea"/>
                <a:cs typeface="+mn-cs"/>
              </a:rPr>
              <a:t>caprelloidean</a:t>
            </a:r>
            <a:r>
              <a:rPr lang="en-US" sz="1200" kern="1200" dirty="0">
                <a:solidFill>
                  <a:schemeClr val="tx1"/>
                </a:solidFill>
                <a:effectLst/>
                <a:latin typeface="+mn-lt"/>
                <a:ea typeface="+mn-ea"/>
                <a:cs typeface="+mn-cs"/>
              </a:rPr>
              <a:t> amphipod that lives on the skin of gray whales. (P) A male and female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note the eggs in the marsupium of the female (</a:t>
            </a:r>
            <a:r>
              <a:rPr lang="en-US" sz="1200" kern="1200" dirty="0" err="1">
                <a:solidFill>
                  <a:schemeClr val="tx1"/>
                </a:solidFill>
                <a:effectLst/>
                <a:latin typeface="+mn-lt"/>
                <a:ea typeface="+mn-ea"/>
                <a:cs typeface="+mn-cs"/>
              </a:rPr>
              <a:t>Cumacea</a:t>
            </a:r>
            <a:r>
              <a:rPr lang="en-US" sz="1200" kern="1200" dirty="0">
                <a:solidFill>
                  <a:schemeClr val="tx1"/>
                </a:solidFill>
                <a:effectLst/>
                <a:latin typeface="+mn-lt"/>
                <a:ea typeface="+mn-ea"/>
                <a:cs typeface="+mn-cs"/>
              </a:rPr>
              <a:t>). (Q) </a:t>
            </a:r>
            <a:r>
              <a:rPr lang="en-US" sz="1200" i="1" kern="1200" dirty="0">
                <a:solidFill>
                  <a:schemeClr val="tx1"/>
                </a:solidFill>
                <a:effectLst/>
                <a:latin typeface="+mn-lt"/>
                <a:ea typeface="+mn-ea"/>
                <a:cs typeface="+mn-cs"/>
              </a:rPr>
              <a:t>Ligia </a:t>
            </a:r>
            <a:r>
              <a:rPr lang="en-US" sz="1200" kern="1200" dirty="0">
                <a:solidFill>
                  <a:schemeClr val="tx1"/>
                </a:solidFill>
                <a:effectLst/>
                <a:latin typeface="+mn-lt"/>
                <a:ea typeface="+mn-ea"/>
                <a:cs typeface="+mn-cs"/>
              </a:rPr>
              <a:t>(Isopoda), the rock louse; </a:t>
            </a:r>
            <a:r>
              <a:rPr lang="en-US" sz="1200" i="1" kern="1200" dirty="0">
                <a:solidFill>
                  <a:schemeClr val="tx1"/>
                </a:solidFill>
                <a:effectLst/>
                <a:latin typeface="+mn-lt"/>
                <a:ea typeface="+mn-ea"/>
                <a:cs typeface="+mn-cs"/>
              </a:rPr>
              <a:t>Ligia</a:t>
            </a:r>
            <a:r>
              <a:rPr lang="en-US" sz="1200" kern="1200" dirty="0">
                <a:solidFill>
                  <a:schemeClr val="tx1"/>
                </a:solidFill>
                <a:effectLst/>
                <a:latin typeface="+mn-lt"/>
                <a:ea typeface="+mn-ea"/>
                <a:cs typeface="+mn-cs"/>
              </a:rPr>
              <a:t> are inhabitants of the high spray zone on rocky shores worldwide. (R) A mysid </a:t>
            </a:r>
            <a:r>
              <a:rPr lang="en-US" sz="1200" i="1" kern="1200" dirty="0" err="1">
                <a:solidFill>
                  <a:schemeClr val="tx1"/>
                </a:solidFill>
                <a:effectLst/>
                <a:latin typeface="+mn-lt"/>
                <a:ea typeface="+mn-ea"/>
                <a:cs typeface="+mn-cs"/>
              </a:rPr>
              <a:t>Siriella</a:t>
            </a:r>
            <a:r>
              <a:rPr lang="en-US" sz="1200" kern="1200" dirty="0">
                <a:solidFill>
                  <a:schemeClr val="tx1"/>
                </a:solidFill>
                <a:effectLst/>
                <a:latin typeface="+mn-lt"/>
                <a:ea typeface="+mn-ea"/>
                <a:cs typeface="+mn-cs"/>
              </a:rPr>
              <a:t> sp. (</a:t>
            </a:r>
            <a:r>
              <a:rPr lang="en-US" sz="1200" kern="1200" dirty="0" err="1">
                <a:solidFill>
                  <a:schemeClr val="tx1"/>
                </a:solidFill>
                <a:effectLst/>
                <a:latin typeface="+mn-lt"/>
                <a:ea typeface="+mn-ea"/>
                <a:cs typeface="+mn-cs"/>
              </a:rPr>
              <a:t>Mysida</a:t>
            </a:r>
            <a:r>
              <a:rPr lang="en-US" sz="1200" kern="1200" dirty="0">
                <a:solidFill>
                  <a:schemeClr val="tx1"/>
                </a:solidFill>
                <a:effectLst/>
                <a:latin typeface="+mn-lt"/>
                <a:ea typeface="+mn-ea"/>
                <a:cs typeface="+mn-cs"/>
              </a:rPr>
              <a:t>) with a parasitic </a:t>
            </a:r>
            <a:r>
              <a:rPr lang="en-US" sz="1200" kern="1200" dirty="0" err="1">
                <a:solidFill>
                  <a:schemeClr val="tx1"/>
                </a:solidFill>
                <a:effectLst/>
                <a:latin typeface="+mn-lt"/>
                <a:ea typeface="+mn-ea"/>
                <a:cs typeface="+mn-cs"/>
              </a:rPr>
              <a:t>epicaridean</a:t>
            </a:r>
            <a:r>
              <a:rPr lang="en-US" sz="1200" kern="1200" dirty="0">
                <a:solidFill>
                  <a:schemeClr val="tx1"/>
                </a:solidFill>
                <a:effectLst/>
                <a:latin typeface="+mn-lt"/>
                <a:ea typeface="+mn-ea"/>
                <a:cs typeface="+mn-cs"/>
              </a:rPr>
              <a:t> isopod (</a:t>
            </a:r>
            <a:r>
              <a:rPr lang="en-US" sz="1200" kern="1200" dirty="0" err="1">
                <a:solidFill>
                  <a:schemeClr val="tx1"/>
                </a:solidFill>
                <a:effectLst/>
                <a:latin typeface="+mn-lt"/>
                <a:ea typeface="+mn-ea"/>
                <a:cs typeface="+mn-cs"/>
              </a:rPr>
              <a:t>Dajidae</a:t>
            </a:r>
            <a:r>
              <a:rPr lang="en-US" sz="1200" kern="1200" dirty="0">
                <a:solidFill>
                  <a:schemeClr val="tx1"/>
                </a:solidFill>
                <a:effectLst/>
                <a:latin typeface="+mn-lt"/>
                <a:ea typeface="+mn-ea"/>
                <a:cs typeface="+mn-cs"/>
              </a:rPr>
              <a:t>) attached to its carapace (Western Australia). (S,T) Class </a:t>
            </a:r>
            <a:r>
              <a:rPr lang="en-US" sz="1200" kern="1200" dirty="0" err="1">
                <a:solidFill>
                  <a:schemeClr val="tx1"/>
                </a:solidFill>
                <a:effectLst/>
                <a:latin typeface="+mn-lt"/>
                <a:ea typeface="+mn-ea"/>
                <a:cs typeface="+mn-cs"/>
              </a:rPr>
              <a:t>Thecostraca</a:t>
            </a:r>
            <a:r>
              <a:rPr lang="en-US" sz="1200" kern="1200" dirty="0">
                <a:solidFill>
                  <a:schemeClr val="tx1"/>
                </a:solidFill>
                <a:effectLst/>
                <a:latin typeface="+mn-lt"/>
                <a:ea typeface="+mn-ea"/>
                <a:cs typeface="+mn-cs"/>
              </a:rPr>
              <a:t>. (S) Acorn barnacles, </a:t>
            </a:r>
            <a:r>
              <a:rPr lang="en-US" sz="1200" i="1" kern="1200" dirty="0" err="1">
                <a:solidFill>
                  <a:schemeClr val="tx1"/>
                </a:solidFill>
                <a:effectLst/>
                <a:latin typeface="+mn-lt"/>
                <a:ea typeface="+mn-ea"/>
                <a:cs typeface="+mn-cs"/>
              </a:rPr>
              <a:t>Semibalanus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balanoides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(T) </a:t>
            </a:r>
            <a:r>
              <a:rPr lang="en-US" sz="1200" i="1" kern="1200" dirty="0">
                <a:solidFill>
                  <a:schemeClr val="tx1"/>
                </a:solidFill>
                <a:effectLst/>
                <a:latin typeface="+mn-lt"/>
                <a:ea typeface="+mn-ea"/>
                <a:cs typeface="+mn-cs"/>
              </a:rPr>
              <a:t>Lepas </a:t>
            </a:r>
            <a:r>
              <a:rPr lang="en-US" sz="1200" i="1" kern="1200" dirty="0" err="1">
                <a:solidFill>
                  <a:schemeClr val="tx1"/>
                </a:solidFill>
                <a:effectLst/>
                <a:latin typeface="+mn-lt"/>
                <a:ea typeface="+mn-ea"/>
                <a:cs typeface="+mn-cs"/>
              </a:rPr>
              <a:t>anatifera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a pelagic barnacle hanging from a floating timber. (U) Class </a:t>
            </a:r>
            <a:r>
              <a:rPr lang="en-US" sz="1200" kern="1200" dirty="0" err="1">
                <a:solidFill>
                  <a:schemeClr val="tx1"/>
                </a:solidFill>
                <a:effectLst/>
                <a:latin typeface="+mn-lt"/>
                <a:ea typeface="+mn-ea"/>
                <a:cs typeface="+mn-cs"/>
              </a:rPr>
              <a:t>Copepoda</a:t>
            </a:r>
            <a:r>
              <a:rPr lang="en-US" sz="1200" kern="1200" dirty="0">
                <a:solidFill>
                  <a:schemeClr val="tx1"/>
                </a:solidFill>
                <a:effectLst/>
                <a:latin typeface="+mn-lt"/>
                <a:ea typeface="+mn-ea"/>
                <a:cs typeface="+mn-cs"/>
              </a:rPr>
              <a:t>; the calanoid copepod </a:t>
            </a:r>
            <a:r>
              <a:rPr lang="en-US" sz="1200" i="1" kern="1200" dirty="0" err="1">
                <a:solidFill>
                  <a:schemeClr val="tx1"/>
                </a:solidFill>
                <a:effectLst/>
                <a:latin typeface="+mn-lt"/>
                <a:ea typeface="+mn-ea"/>
                <a:cs typeface="+mn-cs"/>
              </a:rPr>
              <a:t>Gaussia</a:t>
            </a:r>
            <a:r>
              <a:rPr lang="en-US" sz="1200" kern="1200" dirty="0">
                <a:solidFill>
                  <a:schemeClr val="tx1"/>
                </a:solidFill>
                <a:effectLst/>
                <a:latin typeface="+mn-lt"/>
                <a:ea typeface="+mn-ea"/>
                <a:cs typeface="+mn-cs"/>
              </a:rPr>
              <a:t>, a common planktonic genus. (V) Class </a:t>
            </a:r>
            <a:r>
              <a:rPr lang="en-US" sz="1200" kern="1200" dirty="0" err="1">
                <a:solidFill>
                  <a:schemeClr val="tx1"/>
                </a:solidFill>
                <a:effectLst/>
                <a:latin typeface="+mn-lt"/>
                <a:ea typeface="+mn-ea"/>
                <a:cs typeface="+mn-cs"/>
              </a:rPr>
              <a:t>Tantulocarida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Deoterthron</a:t>
            </a:r>
            <a:r>
              <a:rPr lang="en-US" sz="1200" kern="1200" dirty="0">
                <a:solidFill>
                  <a:schemeClr val="tx1"/>
                </a:solidFill>
                <a:effectLst/>
                <a:latin typeface="+mn-lt"/>
                <a:ea typeface="+mn-ea"/>
                <a:cs typeface="+mn-cs"/>
              </a:rPr>
              <a:t>, parasitic on other crustaceans.</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2</a:t>
            </a:fld>
            <a:endParaRPr lang="en-US"/>
          </a:p>
        </p:txBody>
      </p:sp>
    </p:spTree>
    <p:extLst>
      <p:ext uri="{BB962C8B-B14F-4D97-AF65-F5344CB8AC3E}">
        <p14:creationId xmlns:p14="http://schemas.microsoft.com/office/powerpoint/2010/main" val="23318903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21.1  Diversity among the Crustacea. </a:t>
            </a:r>
            <a:br>
              <a:rPr lang="en-US" sz="1200" b="1"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(A–D) Classes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Branchiopoda</a:t>
            </a:r>
            <a:r>
              <a:rPr lang="en-US" sz="1200" kern="1200" dirty="0">
                <a:solidFill>
                  <a:schemeClr val="tx1"/>
                </a:solidFill>
                <a:effectLst/>
                <a:latin typeface="+mn-lt"/>
                <a:ea typeface="+mn-ea"/>
                <a:cs typeface="+mn-cs"/>
              </a:rPr>
              <a:t>. (A) </a:t>
            </a:r>
            <a:r>
              <a:rPr lang="en-US" sz="1200" i="1" kern="1200" dirty="0" err="1">
                <a:solidFill>
                  <a:schemeClr val="tx1"/>
                </a:solidFill>
                <a:effectLst/>
                <a:latin typeface="+mn-lt"/>
                <a:ea typeface="+mn-ea"/>
                <a:cs typeface="+mn-cs"/>
              </a:rPr>
              <a:t>Morlockia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ondinae</a:t>
            </a:r>
            <a:r>
              <a:rPr lang="en-US" sz="1200" kern="1200" dirty="0">
                <a:solidFill>
                  <a:schemeClr val="tx1"/>
                </a:solidFill>
                <a:effectLst/>
                <a:latin typeface="+mn-lt"/>
                <a:ea typeface="+mn-ea"/>
                <a:cs typeface="+mn-cs"/>
              </a:rPr>
              <a:t>; note the remarkably </a:t>
            </a:r>
            <a:r>
              <a:rPr lang="en-US" sz="1200" kern="1200" dirty="0" err="1">
                <a:solidFill>
                  <a:schemeClr val="tx1"/>
                </a:solidFill>
                <a:effectLst/>
                <a:latin typeface="+mn-lt"/>
                <a:ea typeface="+mn-ea"/>
                <a:cs typeface="+mn-cs"/>
              </a:rPr>
              <a:t>homonomous</a:t>
            </a:r>
            <a:r>
              <a:rPr lang="en-US" sz="1200" kern="1200" dirty="0">
                <a:solidFill>
                  <a:schemeClr val="tx1"/>
                </a:solidFill>
                <a:effectLst/>
                <a:latin typeface="+mn-lt"/>
                <a:ea typeface="+mn-ea"/>
                <a:cs typeface="+mn-cs"/>
              </a:rPr>
              <a:t> segmentation of this swimming crustacean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Lightiella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monniotae</a:t>
            </a:r>
            <a:r>
              <a:rPr lang="en-US" sz="1200" kern="1200" dirty="0">
                <a:solidFill>
                  <a:schemeClr val="tx1"/>
                </a:solidFill>
                <a:effectLst/>
                <a:latin typeface="+mn-lt"/>
                <a:ea typeface="+mn-ea"/>
                <a:cs typeface="+mn-cs"/>
              </a:rPr>
              <a:t>, from New Caledonia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(C) A tadpole shrimp (</a:t>
            </a:r>
            <a:r>
              <a:rPr lang="en-US" sz="1200" kern="1200" dirty="0" err="1">
                <a:solidFill>
                  <a:schemeClr val="tx1"/>
                </a:solidFill>
                <a:effectLst/>
                <a:latin typeface="+mn-lt"/>
                <a:ea typeface="+mn-ea"/>
                <a:cs typeface="+mn-cs"/>
              </a:rPr>
              <a:t>Notostraca</a:t>
            </a:r>
            <a:r>
              <a:rPr lang="en-US" sz="1200" kern="1200" dirty="0">
                <a:solidFill>
                  <a:schemeClr val="tx1"/>
                </a:solidFill>
                <a:effectLst/>
                <a:latin typeface="+mn-lt"/>
                <a:ea typeface="+mn-ea"/>
                <a:cs typeface="+mn-cs"/>
              </a:rPr>
              <a:t>) from an ephemeral pool. (D) A clam shrimp (</a:t>
            </a:r>
            <a:r>
              <a:rPr lang="en-US" sz="1200" kern="1200" dirty="0" err="1">
                <a:solidFill>
                  <a:schemeClr val="tx1"/>
                </a:solidFill>
                <a:effectLst/>
                <a:latin typeface="+mn-lt"/>
                <a:ea typeface="+mn-ea"/>
                <a:cs typeface="+mn-cs"/>
              </a:rPr>
              <a:t>Diplostraca</a:t>
            </a:r>
            <a:r>
              <a:rPr lang="en-US" sz="1200" kern="1200" dirty="0">
                <a:solidFill>
                  <a:schemeClr val="tx1"/>
                </a:solidFill>
                <a:effectLst/>
                <a:latin typeface="+mn-lt"/>
                <a:ea typeface="+mn-ea"/>
                <a:cs typeface="+mn-cs"/>
              </a:rPr>
              <a:t>), carrying eggs. (E–Q) Class Malacostraca. (E) A fiddler crab, </a:t>
            </a:r>
            <a:r>
              <a:rPr lang="en-US" sz="1200" i="1" kern="1200" dirty="0" err="1">
                <a:solidFill>
                  <a:schemeClr val="tx1"/>
                </a:solidFill>
                <a:effectLst/>
                <a:latin typeface="+mn-lt"/>
                <a:ea typeface="+mn-ea"/>
                <a:cs typeface="+mn-cs"/>
              </a:rPr>
              <a:t>Uca</a:t>
            </a:r>
            <a:r>
              <a:rPr lang="en-US" sz="1200" i="1" kern="1200" dirty="0">
                <a:solidFill>
                  <a:schemeClr val="tx1"/>
                </a:solidFill>
                <a:effectLst/>
                <a:latin typeface="+mn-lt"/>
                <a:ea typeface="+mn-ea"/>
                <a:cs typeface="+mn-cs"/>
              </a:rPr>
              <a:t> princeps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Brachyura</a:t>
            </a:r>
            <a:r>
              <a:rPr lang="en-US" sz="1200" kern="1200" dirty="0">
                <a:solidFill>
                  <a:schemeClr val="tx1"/>
                </a:solidFill>
                <a:effectLst/>
                <a:latin typeface="+mn-lt"/>
                <a:ea typeface="+mn-ea"/>
                <a:cs typeface="+mn-cs"/>
              </a:rPr>
              <a:t>). (F) A giant Caribbean hermit crab, </a:t>
            </a:r>
            <a:r>
              <a:rPr lang="en-US" sz="1200" i="1" kern="1200" dirty="0" err="1">
                <a:solidFill>
                  <a:schemeClr val="tx1"/>
                </a:solidFill>
                <a:effectLst/>
                <a:latin typeface="+mn-lt"/>
                <a:ea typeface="+mn-ea"/>
                <a:cs typeface="+mn-cs"/>
              </a:rPr>
              <a:t>Petrochirus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diogenes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(G) A hermit crab (</a:t>
            </a:r>
            <a:r>
              <a:rPr lang="en-US" sz="1200" i="1" kern="1200" dirty="0" err="1">
                <a:solidFill>
                  <a:schemeClr val="tx1"/>
                </a:solidFill>
                <a:effectLst/>
                <a:latin typeface="+mn-lt"/>
                <a:ea typeface="+mn-ea"/>
                <a:cs typeface="+mn-cs"/>
              </a:rPr>
              <a:t>Paragiopagurus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fasciatus</a:t>
            </a:r>
            <a:r>
              <a:rPr lang="en-US" sz="1200" kern="1200" dirty="0">
                <a:solidFill>
                  <a:schemeClr val="tx1"/>
                </a:solidFill>
                <a:effectLst/>
                <a:latin typeface="+mn-lt"/>
                <a:ea typeface="+mn-ea"/>
                <a:cs typeface="+mn-cs"/>
              </a:rPr>
              <a:t>) removed from its snail shell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(H) A coconut crab, </a:t>
            </a:r>
            <a:r>
              <a:rPr lang="en-US" sz="1200" i="1" kern="1200" dirty="0" err="1">
                <a:solidFill>
                  <a:schemeClr val="tx1"/>
                </a:solidFill>
                <a:effectLst/>
                <a:latin typeface="+mn-lt"/>
                <a:ea typeface="+mn-ea"/>
                <a:cs typeface="+mn-cs"/>
              </a:rPr>
              <a:t>Birgus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latro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climbing a tree. (I) </a:t>
            </a:r>
            <a:r>
              <a:rPr lang="en-US" sz="1200" i="1" kern="1200" dirty="0">
                <a:solidFill>
                  <a:schemeClr val="tx1"/>
                </a:solidFill>
                <a:effectLst/>
                <a:latin typeface="+mn-lt"/>
                <a:ea typeface="+mn-ea"/>
                <a:cs typeface="+mn-cs"/>
              </a:rPr>
              <a:t>Emerita </a:t>
            </a:r>
            <a:r>
              <a:rPr lang="en-US" sz="1200" i="1" kern="1200" dirty="0" err="1">
                <a:solidFill>
                  <a:schemeClr val="tx1"/>
                </a:solidFill>
                <a:effectLst/>
                <a:latin typeface="+mn-lt"/>
                <a:ea typeface="+mn-ea"/>
                <a:cs typeface="+mn-cs"/>
              </a:rPr>
              <a:t>analoga</a:t>
            </a:r>
            <a:r>
              <a:rPr lang="en-US" sz="1200" kern="1200" dirty="0">
                <a:solidFill>
                  <a:schemeClr val="tx1"/>
                </a:solidFill>
                <a:effectLst/>
                <a:latin typeface="+mn-lt"/>
                <a:ea typeface="+mn-ea"/>
                <a:cs typeface="+mn-cs"/>
              </a:rPr>
              <a:t>, a Pacific mole crab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(J) A pelagic </a:t>
            </a:r>
            <a:r>
              <a:rPr lang="en-US" sz="1200" kern="1200" dirty="0" err="1">
                <a:solidFill>
                  <a:schemeClr val="tx1"/>
                </a:solidFill>
                <a:effectLst/>
                <a:latin typeface="+mn-lt"/>
                <a:ea typeface="+mn-ea"/>
                <a:cs typeface="+mn-cs"/>
              </a:rPr>
              <a:t>lobsterette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Pleuroncodes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planipes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(K) A cleaner shrimp, </a:t>
            </a:r>
            <a:r>
              <a:rPr lang="en-US" sz="1200" i="1" kern="1200" dirty="0" err="1">
                <a:solidFill>
                  <a:schemeClr val="tx1"/>
                </a:solidFill>
                <a:effectLst/>
                <a:latin typeface="+mn-lt"/>
                <a:ea typeface="+mn-ea"/>
                <a:cs typeface="+mn-cs"/>
              </a:rPr>
              <a:t>Lysmata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californica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Caridea</a:t>
            </a:r>
            <a:r>
              <a:rPr lang="en-US" sz="1200" kern="1200" dirty="0">
                <a:solidFill>
                  <a:schemeClr val="tx1"/>
                </a:solidFill>
                <a:effectLst/>
                <a:latin typeface="+mn-lt"/>
                <a:ea typeface="+mn-ea"/>
                <a:cs typeface="+mn-cs"/>
              </a:rPr>
              <a:t>). (L) </a:t>
            </a:r>
            <a:r>
              <a:rPr lang="en-US" sz="1200" i="1" kern="1200" dirty="0" err="1">
                <a:solidFill>
                  <a:schemeClr val="tx1"/>
                </a:solidFill>
                <a:effectLst/>
                <a:latin typeface="+mn-lt"/>
                <a:ea typeface="+mn-ea"/>
                <a:cs typeface="+mn-cs"/>
              </a:rPr>
              <a:t>Alienaxiopsis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clypeata</a:t>
            </a:r>
            <a:r>
              <a:rPr lang="en-US" sz="1200" kern="1200" dirty="0">
                <a:solidFill>
                  <a:schemeClr val="tx1"/>
                </a:solidFill>
                <a:effectLst/>
                <a:latin typeface="+mn-lt"/>
                <a:ea typeface="+mn-ea"/>
                <a:cs typeface="+mn-cs"/>
              </a:rPr>
              <a:t>, a coral reef lobster-shrimp from Bali, Indonesia (</a:t>
            </a:r>
            <a:r>
              <a:rPr lang="en-US" sz="1200" kern="1200" dirty="0" err="1">
                <a:solidFill>
                  <a:schemeClr val="tx1"/>
                </a:solidFill>
                <a:effectLst/>
                <a:latin typeface="+mn-lt"/>
                <a:ea typeface="+mn-ea"/>
                <a:cs typeface="+mn-cs"/>
              </a:rPr>
              <a:t>Axiidae</a:t>
            </a:r>
            <a:r>
              <a:rPr lang="en-US" sz="1200" kern="1200" dirty="0">
                <a:solidFill>
                  <a:schemeClr val="tx1"/>
                </a:solidFill>
                <a:effectLst/>
                <a:latin typeface="+mn-lt"/>
                <a:ea typeface="+mn-ea"/>
                <a:cs typeface="+mn-cs"/>
              </a:rPr>
              <a:t>). (M) A Hawaiian regal lobster, </a:t>
            </a:r>
            <a:r>
              <a:rPr lang="en-US" sz="1200" i="1" kern="1200" dirty="0" err="1">
                <a:solidFill>
                  <a:schemeClr val="tx1"/>
                </a:solidFill>
                <a:effectLst/>
                <a:latin typeface="+mn-lt"/>
                <a:ea typeface="+mn-ea"/>
                <a:cs typeface="+mn-cs"/>
              </a:rPr>
              <a:t>Enoplometopus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Achelata</a:t>
            </a:r>
            <a:r>
              <a:rPr lang="en-US" sz="1200" kern="1200" dirty="0">
                <a:solidFill>
                  <a:schemeClr val="tx1"/>
                </a:solidFill>
                <a:effectLst/>
                <a:latin typeface="+mn-lt"/>
                <a:ea typeface="+mn-ea"/>
                <a:cs typeface="+mn-cs"/>
              </a:rPr>
              <a:t>). (N,O) Two unusual amphipods (</a:t>
            </a:r>
            <a:r>
              <a:rPr lang="en-US" sz="1200" kern="1200" dirty="0" err="1">
                <a:solidFill>
                  <a:schemeClr val="tx1"/>
                </a:solidFill>
                <a:effectLst/>
                <a:latin typeface="+mn-lt"/>
                <a:ea typeface="+mn-ea"/>
                <a:cs typeface="+mn-cs"/>
              </a:rPr>
              <a:t>Amphipoda</a:t>
            </a:r>
            <a:r>
              <a:rPr lang="en-US" sz="1200" kern="1200" dirty="0">
                <a:solidFill>
                  <a:schemeClr val="tx1"/>
                </a:solidFill>
                <a:effectLst/>
                <a:latin typeface="+mn-lt"/>
                <a:ea typeface="+mn-ea"/>
                <a:cs typeface="+mn-cs"/>
              </a:rPr>
              <a:t>). (N) </a:t>
            </a:r>
            <a:r>
              <a:rPr lang="en-US" sz="1200" i="1" kern="1200" dirty="0" err="1">
                <a:solidFill>
                  <a:schemeClr val="tx1"/>
                </a:solidFill>
                <a:effectLst/>
                <a:latin typeface="+mn-lt"/>
                <a:ea typeface="+mn-ea"/>
                <a:cs typeface="+mn-cs"/>
              </a:rPr>
              <a:t>Cystisoma</a:t>
            </a:r>
            <a:r>
              <a:rPr lang="en-US" sz="1200" kern="1200" dirty="0">
                <a:solidFill>
                  <a:schemeClr val="tx1"/>
                </a:solidFill>
                <a:effectLst/>
                <a:latin typeface="+mn-lt"/>
                <a:ea typeface="+mn-ea"/>
                <a:cs typeface="+mn-cs"/>
              </a:rPr>
              <a:t>, a huge (some exceed 10 cm), transparent, pelagic hyperiid amphipod. (O)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scammoni</a:t>
            </a:r>
            <a:r>
              <a:rPr lang="en-US" sz="1200" kern="1200" dirty="0">
                <a:solidFill>
                  <a:schemeClr val="tx1"/>
                </a:solidFill>
                <a:effectLst/>
                <a:latin typeface="+mn-lt"/>
                <a:ea typeface="+mn-ea"/>
                <a:cs typeface="+mn-cs"/>
              </a:rPr>
              <a:t>, a parasitic </a:t>
            </a:r>
            <a:r>
              <a:rPr lang="en-US" sz="1200" kern="1200" dirty="0" err="1">
                <a:solidFill>
                  <a:schemeClr val="tx1"/>
                </a:solidFill>
                <a:effectLst/>
                <a:latin typeface="+mn-lt"/>
                <a:ea typeface="+mn-ea"/>
                <a:cs typeface="+mn-cs"/>
              </a:rPr>
              <a:t>caprelloidean</a:t>
            </a:r>
            <a:r>
              <a:rPr lang="en-US" sz="1200" kern="1200" dirty="0">
                <a:solidFill>
                  <a:schemeClr val="tx1"/>
                </a:solidFill>
                <a:effectLst/>
                <a:latin typeface="+mn-lt"/>
                <a:ea typeface="+mn-ea"/>
                <a:cs typeface="+mn-cs"/>
              </a:rPr>
              <a:t> amphipod that lives on the skin of gray whales. (P) A male and female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note the eggs in the marsupium of the female (</a:t>
            </a:r>
            <a:r>
              <a:rPr lang="en-US" sz="1200" kern="1200" dirty="0" err="1">
                <a:solidFill>
                  <a:schemeClr val="tx1"/>
                </a:solidFill>
                <a:effectLst/>
                <a:latin typeface="+mn-lt"/>
                <a:ea typeface="+mn-ea"/>
                <a:cs typeface="+mn-cs"/>
              </a:rPr>
              <a:t>Cumacea</a:t>
            </a:r>
            <a:r>
              <a:rPr lang="en-US" sz="1200" kern="1200" dirty="0">
                <a:solidFill>
                  <a:schemeClr val="tx1"/>
                </a:solidFill>
                <a:effectLst/>
                <a:latin typeface="+mn-lt"/>
                <a:ea typeface="+mn-ea"/>
                <a:cs typeface="+mn-cs"/>
              </a:rPr>
              <a:t>). (Q) </a:t>
            </a:r>
            <a:r>
              <a:rPr lang="en-US" sz="1200" i="1" kern="1200" dirty="0">
                <a:solidFill>
                  <a:schemeClr val="tx1"/>
                </a:solidFill>
                <a:effectLst/>
                <a:latin typeface="+mn-lt"/>
                <a:ea typeface="+mn-ea"/>
                <a:cs typeface="+mn-cs"/>
              </a:rPr>
              <a:t>Ligia </a:t>
            </a:r>
            <a:r>
              <a:rPr lang="en-US" sz="1200" kern="1200" dirty="0">
                <a:solidFill>
                  <a:schemeClr val="tx1"/>
                </a:solidFill>
                <a:effectLst/>
                <a:latin typeface="+mn-lt"/>
                <a:ea typeface="+mn-ea"/>
                <a:cs typeface="+mn-cs"/>
              </a:rPr>
              <a:t>(Isopoda), the rock louse; </a:t>
            </a:r>
            <a:r>
              <a:rPr lang="en-US" sz="1200" i="1" kern="1200" dirty="0">
                <a:solidFill>
                  <a:schemeClr val="tx1"/>
                </a:solidFill>
                <a:effectLst/>
                <a:latin typeface="+mn-lt"/>
                <a:ea typeface="+mn-ea"/>
                <a:cs typeface="+mn-cs"/>
              </a:rPr>
              <a:t>Ligia</a:t>
            </a:r>
            <a:r>
              <a:rPr lang="en-US" sz="1200" kern="1200" dirty="0">
                <a:solidFill>
                  <a:schemeClr val="tx1"/>
                </a:solidFill>
                <a:effectLst/>
                <a:latin typeface="+mn-lt"/>
                <a:ea typeface="+mn-ea"/>
                <a:cs typeface="+mn-cs"/>
              </a:rPr>
              <a:t> are inhabitants of the high spray zone on rocky shores worldwide. (R) A mysid </a:t>
            </a:r>
            <a:r>
              <a:rPr lang="en-US" sz="1200" i="1" kern="1200" dirty="0" err="1">
                <a:solidFill>
                  <a:schemeClr val="tx1"/>
                </a:solidFill>
                <a:effectLst/>
                <a:latin typeface="+mn-lt"/>
                <a:ea typeface="+mn-ea"/>
                <a:cs typeface="+mn-cs"/>
              </a:rPr>
              <a:t>Siriella</a:t>
            </a:r>
            <a:r>
              <a:rPr lang="en-US" sz="1200" kern="1200" dirty="0">
                <a:solidFill>
                  <a:schemeClr val="tx1"/>
                </a:solidFill>
                <a:effectLst/>
                <a:latin typeface="+mn-lt"/>
                <a:ea typeface="+mn-ea"/>
                <a:cs typeface="+mn-cs"/>
              </a:rPr>
              <a:t> sp. (</a:t>
            </a:r>
            <a:r>
              <a:rPr lang="en-US" sz="1200" kern="1200" dirty="0" err="1">
                <a:solidFill>
                  <a:schemeClr val="tx1"/>
                </a:solidFill>
                <a:effectLst/>
                <a:latin typeface="+mn-lt"/>
                <a:ea typeface="+mn-ea"/>
                <a:cs typeface="+mn-cs"/>
              </a:rPr>
              <a:t>Mysida</a:t>
            </a:r>
            <a:r>
              <a:rPr lang="en-US" sz="1200" kern="1200" dirty="0">
                <a:solidFill>
                  <a:schemeClr val="tx1"/>
                </a:solidFill>
                <a:effectLst/>
                <a:latin typeface="+mn-lt"/>
                <a:ea typeface="+mn-ea"/>
                <a:cs typeface="+mn-cs"/>
              </a:rPr>
              <a:t>) with a parasitic </a:t>
            </a:r>
            <a:r>
              <a:rPr lang="en-US" sz="1200" kern="1200" dirty="0" err="1">
                <a:solidFill>
                  <a:schemeClr val="tx1"/>
                </a:solidFill>
                <a:effectLst/>
                <a:latin typeface="+mn-lt"/>
                <a:ea typeface="+mn-ea"/>
                <a:cs typeface="+mn-cs"/>
              </a:rPr>
              <a:t>epicaridean</a:t>
            </a:r>
            <a:r>
              <a:rPr lang="en-US" sz="1200" kern="1200" dirty="0">
                <a:solidFill>
                  <a:schemeClr val="tx1"/>
                </a:solidFill>
                <a:effectLst/>
                <a:latin typeface="+mn-lt"/>
                <a:ea typeface="+mn-ea"/>
                <a:cs typeface="+mn-cs"/>
              </a:rPr>
              <a:t> isopod (</a:t>
            </a:r>
            <a:r>
              <a:rPr lang="en-US" sz="1200" kern="1200" dirty="0" err="1">
                <a:solidFill>
                  <a:schemeClr val="tx1"/>
                </a:solidFill>
                <a:effectLst/>
                <a:latin typeface="+mn-lt"/>
                <a:ea typeface="+mn-ea"/>
                <a:cs typeface="+mn-cs"/>
              </a:rPr>
              <a:t>Dajidae</a:t>
            </a:r>
            <a:r>
              <a:rPr lang="en-US" sz="1200" kern="1200" dirty="0">
                <a:solidFill>
                  <a:schemeClr val="tx1"/>
                </a:solidFill>
                <a:effectLst/>
                <a:latin typeface="+mn-lt"/>
                <a:ea typeface="+mn-ea"/>
                <a:cs typeface="+mn-cs"/>
              </a:rPr>
              <a:t>) attached to its carapace (Western Australia). (S,T) Class </a:t>
            </a:r>
            <a:r>
              <a:rPr lang="en-US" sz="1200" kern="1200" dirty="0" err="1">
                <a:solidFill>
                  <a:schemeClr val="tx1"/>
                </a:solidFill>
                <a:effectLst/>
                <a:latin typeface="+mn-lt"/>
                <a:ea typeface="+mn-ea"/>
                <a:cs typeface="+mn-cs"/>
              </a:rPr>
              <a:t>Thecostraca</a:t>
            </a:r>
            <a:r>
              <a:rPr lang="en-US" sz="1200" kern="1200" dirty="0">
                <a:solidFill>
                  <a:schemeClr val="tx1"/>
                </a:solidFill>
                <a:effectLst/>
                <a:latin typeface="+mn-lt"/>
                <a:ea typeface="+mn-ea"/>
                <a:cs typeface="+mn-cs"/>
              </a:rPr>
              <a:t>. (S) Acorn barnacles, </a:t>
            </a:r>
            <a:r>
              <a:rPr lang="en-US" sz="1200" i="1" kern="1200" dirty="0" err="1">
                <a:solidFill>
                  <a:schemeClr val="tx1"/>
                </a:solidFill>
                <a:effectLst/>
                <a:latin typeface="+mn-lt"/>
                <a:ea typeface="+mn-ea"/>
                <a:cs typeface="+mn-cs"/>
              </a:rPr>
              <a:t>Semibalanus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balanoides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(T) </a:t>
            </a:r>
            <a:r>
              <a:rPr lang="en-US" sz="1200" i="1" kern="1200" dirty="0">
                <a:solidFill>
                  <a:schemeClr val="tx1"/>
                </a:solidFill>
                <a:effectLst/>
                <a:latin typeface="+mn-lt"/>
                <a:ea typeface="+mn-ea"/>
                <a:cs typeface="+mn-cs"/>
              </a:rPr>
              <a:t>Lepas </a:t>
            </a:r>
            <a:r>
              <a:rPr lang="en-US" sz="1200" i="1" kern="1200" dirty="0" err="1">
                <a:solidFill>
                  <a:schemeClr val="tx1"/>
                </a:solidFill>
                <a:effectLst/>
                <a:latin typeface="+mn-lt"/>
                <a:ea typeface="+mn-ea"/>
                <a:cs typeface="+mn-cs"/>
              </a:rPr>
              <a:t>anatifera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a pelagic barnacle hanging from a floating timber. (U) Class </a:t>
            </a:r>
            <a:r>
              <a:rPr lang="en-US" sz="1200" kern="1200" dirty="0" err="1">
                <a:solidFill>
                  <a:schemeClr val="tx1"/>
                </a:solidFill>
                <a:effectLst/>
                <a:latin typeface="+mn-lt"/>
                <a:ea typeface="+mn-ea"/>
                <a:cs typeface="+mn-cs"/>
              </a:rPr>
              <a:t>Copepoda</a:t>
            </a:r>
            <a:r>
              <a:rPr lang="en-US" sz="1200" kern="1200" dirty="0">
                <a:solidFill>
                  <a:schemeClr val="tx1"/>
                </a:solidFill>
                <a:effectLst/>
                <a:latin typeface="+mn-lt"/>
                <a:ea typeface="+mn-ea"/>
                <a:cs typeface="+mn-cs"/>
              </a:rPr>
              <a:t>; the calanoid copepod </a:t>
            </a:r>
            <a:r>
              <a:rPr lang="en-US" sz="1200" i="1" kern="1200" dirty="0" err="1">
                <a:solidFill>
                  <a:schemeClr val="tx1"/>
                </a:solidFill>
                <a:effectLst/>
                <a:latin typeface="+mn-lt"/>
                <a:ea typeface="+mn-ea"/>
                <a:cs typeface="+mn-cs"/>
              </a:rPr>
              <a:t>Gaussia</a:t>
            </a:r>
            <a:r>
              <a:rPr lang="en-US" sz="1200" kern="1200" dirty="0">
                <a:solidFill>
                  <a:schemeClr val="tx1"/>
                </a:solidFill>
                <a:effectLst/>
                <a:latin typeface="+mn-lt"/>
                <a:ea typeface="+mn-ea"/>
                <a:cs typeface="+mn-cs"/>
              </a:rPr>
              <a:t>, a common planktonic genus. (V) Class </a:t>
            </a:r>
            <a:r>
              <a:rPr lang="en-US" sz="1200" kern="1200" dirty="0" err="1">
                <a:solidFill>
                  <a:schemeClr val="tx1"/>
                </a:solidFill>
                <a:effectLst/>
                <a:latin typeface="+mn-lt"/>
                <a:ea typeface="+mn-ea"/>
                <a:cs typeface="+mn-cs"/>
              </a:rPr>
              <a:t>Tantulocarida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Deoterthron</a:t>
            </a:r>
            <a:r>
              <a:rPr lang="en-US" sz="1200" kern="1200" dirty="0">
                <a:solidFill>
                  <a:schemeClr val="tx1"/>
                </a:solidFill>
                <a:effectLst/>
                <a:latin typeface="+mn-lt"/>
                <a:ea typeface="+mn-ea"/>
                <a:cs typeface="+mn-cs"/>
              </a:rPr>
              <a:t>, parasitic on other crustaceans.</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20</a:t>
            </a:fld>
            <a:endParaRPr lang="en-US"/>
          </a:p>
        </p:txBody>
      </p:sp>
    </p:spTree>
    <p:extLst>
      <p:ext uri="{BB962C8B-B14F-4D97-AF65-F5344CB8AC3E}">
        <p14:creationId xmlns:p14="http://schemas.microsoft.com/office/powerpoint/2010/main" val="21836871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21.1  Diversity among the Crustacea. </a:t>
            </a:r>
            <a:br>
              <a:rPr lang="en-US" sz="1200" b="1"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(A–D) Classes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Branchiopoda</a:t>
            </a:r>
            <a:r>
              <a:rPr lang="en-US" sz="1200" kern="1200" dirty="0">
                <a:solidFill>
                  <a:schemeClr val="tx1"/>
                </a:solidFill>
                <a:effectLst/>
                <a:latin typeface="+mn-lt"/>
                <a:ea typeface="+mn-ea"/>
                <a:cs typeface="+mn-cs"/>
              </a:rPr>
              <a:t>. (A) </a:t>
            </a:r>
            <a:r>
              <a:rPr lang="en-US" sz="1200" i="1" kern="1200" dirty="0" err="1">
                <a:solidFill>
                  <a:schemeClr val="tx1"/>
                </a:solidFill>
                <a:effectLst/>
                <a:latin typeface="+mn-lt"/>
                <a:ea typeface="+mn-ea"/>
                <a:cs typeface="+mn-cs"/>
              </a:rPr>
              <a:t>Morlockia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ondinae</a:t>
            </a:r>
            <a:r>
              <a:rPr lang="en-US" sz="1200" kern="1200" dirty="0">
                <a:solidFill>
                  <a:schemeClr val="tx1"/>
                </a:solidFill>
                <a:effectLst/>
                <a:latin typeface="+mn-lt"/>
                <a:ea typeface="+mn-ea"/>
                <a:cs typeface="+mn-cs"/>
              </a:rPr>
              <a:t>; note the remarkably </a:t>
            </a:r>
            <a:r>
              <a:rPr lang="en-US" sz="1200" kern="1200" dirty="0" err="1">
                <a:solidFill>
                  <a:schemeClr val="tx1"/>
                </a:solidFill>
                <a:effectLst/>
                <a:latin typeface="+mn-lt"/>
                <a:ea typeface="+mn-ea"/>
                <a:cs typeface="+mn-cs"/>
              </a:rPr>
              <a:t>homonomous</a:t>
            </a:r>
            <a:r>
              <a:rPr lang="en-US" sz="1200" kern="1200" dirty="0">
                <a:solidFill>
                  <a:schemeClr val="tx1"/>
                </a:solidFill>
                <a:effectLst/>
                <a:latin typeface="+mn-lt"/>
                <a:ea typeface="+mn-ea"/>
                <a:cs typeface="+mn-cs"/>
              </a:rPr>
              <a:t> segmentation of this swimming crustacean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Lightiella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monniotae</a:t>
            </a:r>
            <a:r>
              <a:rPr lang="en-US" sz="1200" kern="1200" dirty="0">
                <a:solidFill>
                  <a:schemeClr val="tx1"/>
                </a:solidFill>
                <a:effectLst/>
                <a:latin typeface="+mn-lt"/>
                <a:ea typeface="+mn-ea"/>
                <a:cs typeface="+mn-cs"/>
              </a:rPr>
              <a:t>, from New Caledonia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(C) A tadpole shrimp (</a:t>
            </a:r>
            <a:r>
              <a:rPr lang="en-US" sz="1200" kern="1200" dirty="0" err="1">
                <a:solidFill>
                  <a:schemeClr val="tx1"/>
                </a:solidFill>
                <a:effectLst/>
                <a:latin typeface="+mn-lt"/>
                <a:ea typeface="+mn-ea"/>
                <a:cs typeface="+mn-cs"/>
              </a:rPr>
              <a:t>Notostraca</a:t>
            </a:r>
            <a:r>
              <a:rPr lang="en-US" sz="1200" kern="1200" dirty="0">
                <a:solidFill>
                  <a:schemeClr val="tx1"/>
                </a:solidFill>
                <a:effectLst/>
                <a:latin typeface="+mn-lt"/>
                <a:ea typeface="+mn-ea"/>
                <a:cs typeface="+mn-cs"/>
              </a:rPr>
              <a:t>) from an ephemeral pool. (D) A clam shrimp (</a:t>
            </a:r>
            <a:r>
              <a:rPr lang="en-US" sz="1200" kern="1200" dirty="0" err="1">
                <a:solidFill>
                  <a:schemeClr val="tx1"/>
                </a:solidFill>
                <a:effectLst/>
                <a:latin typeface="+mn-lt"/>
                <a:ea typeface="+mn-ea"/>
                <a:cs typeface="+mn-cs"/>
              </a:rPr>
              <a:t>Diplostraca</a:t>
            </a:r>
            <a:r>
              <a:rPr lang="en-US" sz="1200" kern="1200" dirty="0">
                <a:solidFill>
                  <a:schemeClr val="tx1"/>
                </a:solidFill>
                <a:effectLst/>
                <a:latin typeface="+mn-lt"/>
                <a:ea typeface="+mn-ea"/>
                <a:cs typeface="+mn-cs"/>
              </a:rPr>
              <a:t>), carrying eggs. (E–Q) Class Malacostraca. (E) A fiddler crab, </a:t>
            </a:r>
            <a:r>
              <a:rPr lang="en-US" sz="1200" i="1" kern="1200" dirty="0" err="1">
                <a:solidFill>
                  <a:schemeClr val="tx1"/>
                </a:solidFill>
                <a:effectLst/>
                <a:latin typeface="+mn-lt"/>
                <a:ea typeface="+mn-ea"/>
                <a:cs typeface="+mn-cs"/>
              </a:rPr>
              <a:t>Uca</a:t>
            </a:r>
            <a:r>
              <a:rPr lang="en-US" sz="1200" i="1" kern="1200" dirty="0">
                <a:solidFill>
                  <a:schemeClr val="tx1"/>
                </a:solidFill>
                <a:effectLst/>
                <a:latin typeface="+mn-lt"/>
                <a:ea typeface="+mn-ea"/>
                <a:cs typeface="+mn-cs"/>
              </a:rPr>
              <a:t> princeps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Brachyura</a:t>
            </a:r>
            <a:r>
              <a:rPr lang="en-US" sz="1200" kern="1200" dirty="0">
                <a:solidFill>
                  <a:schemeClr val="tx1"/>
                </a:solidFill>
                <a:effectLst/>
                <a:latin typeface="+mn-lt"/>
                <a:ea typeface="+mn-ea"/>
                <a:cs typeface="+mn-cs"/>
              </a:rPr>
              <a:t>). (F) A giant Caribbean hermit crab, </a:t>
            </a:r>
            <a:r>
              <a:rPr lang="en-US" sz="1200" i="1" kern="1200" dirty="0" err="1">
                <a:solidFill>
                  <a:schemeClr val="tx1"/>
                </a:solidFill>
                <a:effectLst/>
                <a:latin typeface="+mn-lt"/>
                <a:ea typeface="+mn-ea"/>
                <a:cs typeface="+mn-cs"/>
              </a:rPr>
              <a:t>Petrochirus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diogenes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(G) A hermit crab (</a:t>
            </a:r>
            <a:r>
              <a:rPr lang="en-US" sz="1200" i="1" kern="1200" dirty="0" err="1">
                <a:solidFill>
                  <a:schemeClr val="tx1"/>
                </a:solidFill>
                <a:effectLst/>
                <a:latin typeface="+mn-lt"/>
                <a:ea typeface="+mn-ea"/>
                <a:cs typeface="+mn-cs"/>
              </a:rPr>
              <a:t>Paragiopagurus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fasciatus</a:t>
            </a:r>
            <a:r>
              <a:rPr lang="en-US" sz="1200" kern="1200" dirty="0">
                <a:solidFill>
                  <a:schemeClr val="tx1"/>
                </a:solidFill>
                <a:effectLst/>
                <a:latin typeface="+mn-lt"/>
                <a:ea typeface="+mn-ea"/>
                <a:cs typeface="+mn-cs"/>
              </a:rPr>
              <a:t>) removed from its snail shell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(H) A coconut crab, </a:t>
            </a:r>
            <a:r>
              <a:rPr lang="en-US" sz="1200" i="1" kern="1200" dirty="0" err="1">
                <a:solidFill>
                  <a:schemeClr val="tx1"/>
                </a:solidFill>
                <a:effectLst/>
                <a:latin typeface="+mn-lt"/>
                <a:ea typeface="+mn-ea"/>
                <a:cs typeface="+mn-cs"/>
              </a:rPr>
              <a:t>Birgus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latro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climbing a tree. (I) </a:t>
            </a:r>
            <a:r>
              <a:rPr lang="en-US" sz="1200" i="1" kern="1200" dirty="0">
                <a:solidFill>
                  <a:schemeClr val="tx1"/>
                </a:solidFill>
                <a:effectLst/>
                <a:latin typeface="+mn-lt"/>
                <a:ea typeface="+mn-ea"/>
                <a:cs typeface="+mn-cs"/>
              </a:rPr>
              <a:t>Emerita </a:t>
            </a:r>
            <a:r>
              <a:rPr lang="en-US" sz="1200" i="1" kern="1200" dirty="0" err="1">
                <a:solidFill>
                  <a:schemeClr val="tx1"/>
                </a:solidFill>
                <a:effectLst/>
                <a:latin typeface="+mn-lt"/>
                <a:ea typeface="+mn-ea"/>
                <a:cs typeface="+mn-cs"/>
              </a:rPr>
              <a:t>analoga</a:t>
            </a:r>
            <a:r>
              <a:rPr lang="en-US" sz="1200" kern="1200" dirty="0">
                <a:solidFill>
                  <a:schemeClr val="tx1"/>
                </a:solidFill>
                <a:effectLst/>
                <a:latin typeface="+mn-lt"/>
                <a:ea typeface="+mn-ea"/>
                <a:cs typeface="+mn-cs"/>
              </a:rPr>
              <a:t>, a Pacific mole crab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(J) A pelagic </a:t>
            </a:r>
            <a:r>
              <a:rPr lang="en-US" sz="1200" kern="1200" dirty="0" err="1">
                <a:solidFill>
                  <a:schemeClr val="tx1"/>
                </a:solidFill>
                <a:effectLst/>
                <a:latin typeface="+mn-lt"/>
                <a:ea typeface="+mn-ea"/>
                <a:cs typeface="+mn-cs"/>
              </a:rPr>
              <a:t>lobsterette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Pleuroncodes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planipes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(K) A cleaner shrimp, </a:t>
            </a:r>
            <a:r>
              <a:rPr lang="en-US" sz="1200" i="1" kern="1200" dirty="0" err="1">
                <a:solidFill>
                  <a:schemeClr val="tx1"/>
                </a:solidFill>
                <a:effectLst/>
                <a:latin typeface="+mn-lt"/>
                <a:ea typeface="+mn-ea"/>
                <a:cs typeface="+mn-cs"/>
              </a:rPr>
              <a:t>Lysmata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californica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Caridea</a:t>
            </a:r>
            <a:r>
              <a:rPr lang="en-US" sz="1200" kern="1200" dirty="0">
                <a:solidFill>
                  <a:schemeClr val="tx1"/>
                </a:solidFill>
                <a:effectLst/>
                <a:latin typeface="+mn-lt"/>
                <a:ea typeface="+mn-ea"/>
                <a:cs typeface="+mn-cs"/>
              </a:rPr>
              <a:t>). (L) </a:t>
            </a:r>
            <a:r>
              <a:rPr lang="en-US" sz="1200" i="1" kern="1200" dirty="0" err="1">
                <a:solidFill>
                  <a:schemeClr val="tx1"/>
                </a:solidFill>
                <a:effectLst/>
                <a:latin typeface="+mn-lt"/>
                <a:ea typeface="+mn-ea"/>
                <a:cs typeface="+mn-cs"/>
              </a:rPr>
              <a:t>Alienaxiopsis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clypeata</a:t>
            </a:r>
            <a:r>
              <a:rPr lang="en-US" sz="1200" kern="1200" dirty="0">
                <a:solidFill>
                  <a:schemeClr val="tx1"/>
                </a:solidFill>
                <a:effectLst/>
                <a:latin typeface="+mn-lt"/>
                <a:ea typeface="+mn-ea"/>
                <a:cs typeface="+mn-cs"/>
              </a:rPr>
              <a:t>, a coral reef lobster-shrimp from Bali, Indonesia (</a:t>
            </a:r>
            <a:r>
              <a:rPr lang="en-US" sz="1200" kern="1200" dirty="0" err="1">
                <a:solidFill>
                  <a:schemeClr val="tx1"/>
                </a:solidFill>
                <a:effectLst/>
                <a:latin typeface="+mn-lt"/>
                <a:ea typeface="+mn-ea"/>
                <a:cs typeface="+mn-cs"/>
              </a:rPr>
              <a:t>Axiidae</a:t>
            </a:r>
            <a:r>
              <a:rPr lang="en-US" sz="1200" kern="1200" dirty="0">
                <a:solidFill>
                  <a:schemeClr val="tx1"/>
                </a:solidFill>
                <a:effectLst/>
                <a:latin typeface="+mn-lt"/>
                <a:ea typeface="+mn-ea"/>
                <a:cs typeface="+mn-cs"/>
              </a:rPr>
              <a:t>). (M) A Hawaiian regal lobster, </a:t>
            </a:r>
            <a:r>
              <a:rPr lang="en-US" sz="1200" i="1" kern="1200" dirty="0" err="1">
                <a:solidFill>
                  <a:schemeClr val="tx1"/>
                </a:solidFill>
                <a:effectLst/>
                <a:latin typeface="+mn-lt"/>
                <a:ea typeface="+mn-ea"/>
                <a:cs typeface="+mn-cs"/>
              </a:rPr>
              <a:t>Enoplometopus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Achelata</a:t>
            </a:r>
            <a:r>
              <a:rPr lang="en-US" sz="1200" kern="1200" dirty="0">
                <a:solidFill>
                  <a:schemeClr val="tx1"/>
                </a:solidFill>
                <a:effectLst/>
                <a:latin typeface="+mn-lt"/>
                <a:ea typeface="+mn-ea"/>
                <a:cs typeface="+mn-cs"/>
              </a:rPr>
              <a:t>). (N,O) Two unusual amphipods (</a:t>
            </a:r>
            <a:r>
              <a:rPr lang="en-US" sz="1200" kern="1200" dirty="0" err="1">
                <a:solidFill>
                  <a:schemeClr val="tx1"/>
                </a:solidFill>
                <a:effectLst/>
                <a:latin typeface="+mn-lt"/>
                <a:ea typeface="+mn-ea"/>
                <a:cs typeface="+mn-cs"/>
              </a:rPr>
              <a:t>Amphipoda</a:t>
            </a:r>
            <a:r>
              <a:rPr lang="en-US" sz="1200" kern="1200" dirty="0">
                <a:solidFill>
                  <a:schemeClr val="tx1"/>
                </a:solidFill>
                <a:effectLst/>
                <a:latin typeface="+mn-lt"/>
                <a:ea typeface="+mn-ea"/>
                <a:cs typeface="+mn-cs"/>
              </a:rPr>
              <a:t>). (N) </a:t>
            </a:r>
            <a:r>
              <a:rPr lang="en-US" sz="1200" i="1" kern="1200" dirty="0" err="1">
                <a:solidFill>
                  <a:schemeClr val="tx1"/>
                </a:solidFill>
                <a:effectLst/>
                <a:latin typeface="+mn-lt"/>
                <a:ea typeface="+mn-ea"/>
                <a:cs typeface="+mn-cs"/>
              </a:rPr>
              <a:t>Cystisoma</a:t>
            </a:r>
            <a:r>
              <a:rPr lang="en-US" sz="1200" kern="1200" dirty="0">
                <a:solidFill>
                  <a:schemeClr val="tx1"/>
                </a:solidFill>
                <a:effectLst/>
                <a:latin typeface="+mn-lt"/>
                <a:ea typeface="+mn-ea"/>
                <a:cs typeface="+mn-cs"/>
              </a:rPr>
              <a:t>, a huge (some exceed 10 cm), transparent, pelagic hyperiid amphipod. (O)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scammoni</a:t>
            </a:r>
            <a:r>
              <a:rPr lang="en-US" sz="1200" kern="1200" dirty="0">
                <a:solidFill>
                  <a:schemeClr val="tx1"/>
                </a:solidFill>
                <a:effectLst/>
                <a:latin typeface="+mn-lt"/>
                <a:ea typeface="+mn-ea"/>
                <a:cs typeface="+mn-cs"/>
              </a:rPr>
              <a:t>, a parasitic </a:t>
            </a:r>
            <a:r>
              <a:rPr lang="en-US" sz="1200" kern="1200" dirty="0" err="1">
                <a:solidFill>
                  <a:schemeClr val="tx1"/>
                </a:solidFill>
                <a:effectLst/>
                <a:latin typeface="+mn-lt"/>
                <a:ea typeface="+mn-ea"/>
                <a:cs typeface="+mn-cs"/>
              </a:rPr>
              <a:t>caprelloidean</a:t>
            </a:r>
            <a:r>
              <a:rPr lang="en-US" sz="1200" kern="1200" dirty="0">
                <a:solidFill>
                  <a:schemeClr val="tx1"/>
                </a:solidFill>
                <a:effectLst/>
                <a:latin typeface="+mn-lt"/>
                <a:ea typeface="+mn-ea"/>
                <a:cs typeface="+mn-cs"/>
              </a:rPr>
              <a:t> amphipod that lives on the skin of gray whales. (P) A male and female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note the eggs in the marsupium of the female (</a:t>
            </a:r>
            <a:r>
              <a:rPr lang="en-US" sz="1200" kern="1200" dirty="0" err="1">
                <a:solidFill>
                  <a:schemeClr val="tx1"/>
                </a:solidFill>
                <a:effectLst/>
                <a:latin typeface="+mn-lt"/>
                <a:ea typeface="+mn-ea"/>
                <a:cs typeface="+mn-cs"/>
              </a:rPr>
              <a:t>Cumacea</a:t>
            </a:r>
            <a:r>
              <a:rPr lang="en-US" sz="1200" kern="1200" dirty="0">
                <a:solidFill>
                  <a:schemeClr val="tx1"/>
                </a:solidFill>
                <a:effectLst/>
                <a:latin typeface="+mn-lt"/>
                <a:ea typeface="+mn-ea"/>
                <a:cs typeface="+mn-cs"/>
              </a:rPr>
              <a:t>). (Q) </a:t>
            </a:r>
            <a:r>
              <a:rPr lang="en-US" sz="1200" i="1" kern="1200" dirty="0">
                <a:solidFill>
                  <a:schemeClr val="tx1"/>
                </a:solidFill>
                <a:effectLst/>
                <a:latin typeface="+mn-lt"/>
                <a:ea typeface="+mn-ea"/>
                <a:cs typeface="+mn-cs"/>
              </a:rPr>
              <a:t>Ligia </a:t>
            </a:r>
            <a:r>
              <a:rPr lang="en-US" sz="1200" kern="1200" dirty="0">
                <a:solidFill>
                  <a:schemeClr val="tx1"/>
                </a:solidFill>
                <a:effectLst/>
                <a:latin typeface="+mn-lt"/>
                <a:ea typeface="+mn-ea"/>
                <a:cs typeface="+mn-cs"/>
              </a:rPr>
              <a:t>(Isopoda), the rock louse; </a:t>
            </a:r>
            <a:r>
              <a:rPr lang="en-US" sz="1200" i="1" kern="1200" dirty="0">
                <a:solidFill>
                  <a:schemeClr val="tx1"/>
                </a:solidFill>
                <a:effectLst/>
                <a:latin typeface="+mn-lt"/>
                <a:ea typeface="+mn-ea"/>
                <a:cs typeface="+mn-cs"/>
              </a:rPr>
              <a:t>Ligia</a:t>
            </a:r>
            <a:r>
              <a:rPr lang="en-US" sz="1200" kern="1200" dirty="0">
                <a:solidFill>
                  <a:schemeClr val="tx1"/>
                </a:solidFill>
                <a:effectLst/>
                <a:latin typeface="+mn-lt"/>
                <a:ea typeface="+mn-ea"/>
                <a:cs typeface="+mn-cs"/>
              </a:rPr>
              <a:t> are inhabitants of the high spray zone on rocky shores worldwide. (R) A mysid </a:t>
            </a:r>
            <a:r>
              <a:rPr lang="en-US" sz="1200" i="1" kern="1200" dirty="0" err="1">
                <a:solidFill>
                  <a:schemeClr val="tx1"/>
                </a:solidFill>
                <a:effectLst/>
                <a:latin typeface="+mn-lt"/>
                <a:ea typeface="+mn-ea"/>
                <a:cs typeface="+mn-cs"/>
              </a:rPr>
              <a:t>Siriella</a:t>
            </a:r>
            <a:r>
              <a:rPr lang="en-US" sz="1200" kern="1200" dirty="0">
                <a:solidFill>
                  <a:schemeClr val="tx1"/>
                </a:solidFill>
                <a:effectLst/>
                <a:latin typeface="+mn-lt"/>
                <a:ea typeface="+mn-ea"/>
                <a:cs typeface="+mn-cs"/>
              </a:rPr>
              <a:t> sp. (</a:t>
            </a:r>
            <a:r>
              <a:rPr lang="en-US" sz="1200" kern="1200" dirty="0" err="1">
                <a:solidFill>
                  <a:schemeClr val="tx1"/>
                </a:solidFill>
                <a:effectLst/>
                <a:latin typeface="+mn-lt"/>
                <a:ea typeface="+mn-ea"/>
                <a:cs typeface="+mn-cs"/>
              </a:rPr>
              <a:t>Mysida</a:t>
            </a:r>
            <a:r>
              <a:rPr lang="en-US" sz="1200" kern="1200" dirty="0">
                <a:solidFill>
                  <a:schemeClr val="tx1"/>
                </a:solidFill>
                <a:effectLst/>
                <a:latin typeface="+mn-lt"/>
                <a:ea typeface="+mn-ea"/>
                <a:cs typeface="+mn-cs"/>
              </a:rPr>
              <a:t>) with a parasitic </a:t>
            </a:r>
            <a:r>
              <a:rPr lang="en-US" sz="1200" kern="1200" dirty="0" err="1">
                <a:solidFill>
                  <a:schemeClr val="tx1"/>
                </a:solidFill>
                <a:effectLst/>
                <a:latin typeface="+mn-lt"/>
                <a:ea typeface="+mn-ea"/>
                <a:cs typeface="+mn-cs"/>
              </a:rPr>
              <a:t>epicaridean</a:t>
            </a:r>
            <a:r>
              <a:rPr lang="en-US" sz="1200" kern="1200" dirty="0">
                <a:solidFill>
                  <a:schemeClr val="tx1"/>
                </a:solidFill>
                <a:effectLst/>
                <a:latin typeface="+mn-lt"/>
                <a:ea typeface="+mn-ea"/>
                <a:cs typeface="+mn-cs"/>
              </a:rPr>
              <a:t> isopod (</a:t>
            </a:r>
            <a:r>
              <a:rPr lang="en-US" sz="1200" kern="1200" dirty="0" err="1">
                <a:solidFill>
                  <a:schemeClr val="tx1"/>
                </a:solidFill>
                <a:effectLst/>
                <a:latin typeface="+mn-lt"/>
                <a:ea typeface="+mn-ea"/>
                <a:cs typeface="+mn-cs"/>
              </a:rPr>
              <a:t>Dajidae</a:t>
            </a:r>
            <a:r>
              <a:rPr lang="en-US" sz="1200" kern="1200" dirty="0">
                <a:solidFill>
                  <a:schemeClr val="tx1"/>
                </a:solidFill>
                <a:effectLst/>
                <a:latin typeface="+mn-lt"/>
                <a:ea typeface="+mn-ea"/>
                <a:cs typeface="+mn-cs"/>
              </a:rPr>
              <a:t>) attached to its carapace (Western Australia). (S,T) Class </a:t>
            </a:r>
            <a:r>
              <a:rPr lang="en-US" sz="1200" kern="1200" dirty="0" err="1">
                <a:solidFill>
                  <a:schemeClr val="tx1"/>
                </a:solidFill>
                <a:effectLst/>
                <a:latin typeface="+mn-lt"/>
                <a:ea typeface="+mn-ea"/>
                <a:cs typeface="+mn-cs"/>
              </a:rPr>
              <a:t>Thecostraca</a:t>
            </a:r>
            <a:r>
              <a:rPr lang="en-US" sz="1200" kern="1200" dirty="0">
                <a:solidFill>
                  <a:schemeClr val="tx1"/>
                </a:solidFill>
                <a:effectLst/>
                <a:latin typeface="+mn-lt"/>
                <a:ea typeface="+mn-ea"/>
                <a:cs typeface="+mn-cs"/>
              </a:rPr>
              <a:t>. (S) Acorn barnacles, </a:t>
            </a:r>
            <a:r>
              <a:rPr lang="en-US" sz="1200" i="1" kern="1200" dirty="0" err="1">
                <a:solidFill>
                  <a:schemeClr val="tx1"/>
                </a:solidFill>
                <a:effectLst/>
                <a:latin typeface="+mn-lt"/>
                <a:ea typeface="+mn-ea"/>
                <a:cs typeface="+mn-cs"/>
              </a:rPr>
              <a:t>Semibalanus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balanoides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(T) </a:t>
            </a:r>
            <a:r>
              <a:rPr lang="en-US" sz="1200" i="1" kern="1200" dirty="0">
                <a:solidFill>
                  <a:schemeClr val="tx1"/>
                </a:solidFill>
                <a:effectLst/>
                <a:latin typeface="+mn-lt"/>
                <a:ea typeface="+mn-ea"/>
                <a:cs typeface="+mn-cs"/>
              </a:rPr>
              <a:t>Lepas </a:t>
            </a:r>
            <a:r>
              <a:rPr lang="en-US" sz="1200" i="1" kern="1200" dirty="0" err="1">
                <a:solidFill>
                  <a:schemeClr val="tx1"/>
                </a:solidFill>
                <a:effectLst/>
                <a:latin typeface="+mn-lt"/>
                <a:ea typeface="+mn-ea"/>
                <a:cs typeface="+mn-cs"/>
              </a:rPr>
              <a:t>anatifera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a pelagic barnacle hanging from a floating timber. (U) Class </a:t>
            </a:r>
            <a:r>
              <a:rPr lang="en-US" sz="1200" kern="1200" dirty="0" err="1">
                <a:solidFill>
                  <a:schemeClr val="tx1"/>
                </a:solidFill>
                <a:effectLst/>
                <a:latin typeface="+mn-lt"/>
                <a:ea typeface="+mn-ea"/>
                <a:cs typeface="+mn-cs"/>
              </a:rPr>
              <a:t>Copepoda</a:t>
            </a:r>
            <a:r>
              <a:rPr lang="en-US" sz="1200" kern="1200" dirty="0">
                <a:solidFill>
                  <a:schemeClr val="tx1"/>
                </a:solidFill>
                <a:effectLst/>
                <a:latin typeface="+mn-lt"/>
                <a:ea typeface="+mn-ea"/>
                <a:cs typeface="+mn-cs"/>
              </a:rPr>
              <a:t>; the calanoid copepod </a:t>
            </a:r>
            <a:r>
              <a:rPr lang="en-US" sz="1200" i="1" kern="1200" dirty="0" err="1">
                <a:solidFill>
                  <a:schemeClr val="tx1"/>
                </a:solidFill>
                <a:effectLst/>
                <a:latin typeface="+mn-lt"/>
                <a:ea typeface="+mn-ea"/>
                <a:cs typeface="+mn-cs"/>
              </a:rPr>
              <a:t>Gaussia</a:t>
            </a:r>
            <a:r>
              <a:rPr lang="en-US" sz="1200" kern="1200" dirty="0">
                <a:solidFill>
                  <a:schemeClr val="tx1"/>
                </a:solidFill>
                <a:effectLst/>
                <a:latin typeface="+mn-lt"/>
                <a:ea typeface="+mn-ea"/>
                <a:cs typeface="+mn-cs"/>
              </a:rPr>
              <a:t>, a common planktonic genus. (V) Class </a:t>
            </a:r>
            <a:r>
              <a:rPr lang="en-US" sz="1200" kern="1200" dirty="0" err="1">
                <a:solidFill>
                  <a:schemeClr val="tx1"/>
                </a:solidFill>
                <a:effectLst/>
                <a:latin typeface="+mn-lt"/>
                <a:ea typeface="+mn-ea"/>
                <a:cs typeface="+mn-cs"/>
              </a:rPr>
              <a:t>Tantulocarida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Deoterthron</a:t>
            </a:r>
            <a:r>
              <a:rPr lang="en-US" sz="1200" kern="1200" dirty="0">
                <a:solidFill>
                  <a:schemeClr val="tx1"/>
                </a:solidFill>
                <a:effectLst/>
                <a:latin typeface="+mn-lt"/>
                <a:ea typeface="+mn-ea"/>
                <a:cs typeface="+mn-cs"/>
              </a:rPr>
              <a:t>, parasitic on other crustaceans.</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21</a:t>
            </a:fld>
            <a:endParaRPr lang="en-US"/>
          </a:p>
        </p:txBody>
      </p:sp>
    </p:spTree>
    <p:extLst>
      <p:ext uri="{BB962C8B-B14F-4D97-AF65-F5344CB8AC3E}">
        <p14:creationId xmlns:p14="http://schemas.microsoft.com/office/powerpoint/2010/main" val="593180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21.1  Diversity among the Crustacea. </a:t>
            </a:r>
            <a:br>
              <a:rPr lang="en-US" sz="1200" b="1"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(A–D) Classes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Branchiopoda</a:t>
            </a:r>
            <a:r>
              <a:rPr lang="en-US" sz="1200" kern="1200" dirty="0">
                <a:solidFill>
                  <a:schemeClr val="tx1"/>
                </a:solidFill>
                <a:effectLst/>
                <a:latin typeface="+mn-lt"/>
                <a:ea typeface="+mn-ea"/>
                <a:cs typeface="+mn-cs"/>
              </a:rPr>
              <a:t>. (A) </a:t>
            </a:r>
            <a:r>
              <a:rPr lang="en-US" sz="1200" i="1" kern="1200" dirty="0" err="1">
                <a:solidFill>
                  <a:schemeClr val="tx1"/>
                </a:solidFill>
                <a:effectLst/>
                <a:latin typeface="+mn-lt"/>
                <a:ea typeface="+mn-ea"/>
                <a:cs typeface="+mn-cs"/>
              </a:rPr>
              <a:t>Morlockia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ondinae</a:t>
            </a:r>
            <a:r>
              <a:rPr lang="en-US" sz="1200" kern="1200" dirty="0">
                <a:solidFill>
                  <a:schemeClr val="tx1"/>
                </a:solidFill>
                <a:effectLst/>
                <a:latin typeface="+mn-lt"/>
                <a:ea typeface="+mn-ea"/>
                <a:cs typeface="+mn-cs"/>
              </a:rPr>
              <a:t>; note the remarkably </a:t>
            </a:r>
            <a:r>
              <a:rPr lang="en-US" sz="1200" kern="1200" dirty="0" err="1">
                <a:solidFill>
                  <a:schemeClr val="tx1"/>
                </a:solidFill>
                <a:effectLst/>
                <a:latin typeface="+mn-lt"/>
                <a:ea typeface="+mn-ea"/>
                <a:cs typeface="+mn-cs"/>
              </a:rPr>
              <a:t>homonomous</a:t>
            </a:r>
            <a:r>
              <a:rPr lang="en-US" sz="1200" kern="1200" dirty="0">
                <a:solidFill>
                  <a:schemeClr val="tx1"/>
                </a:solidFill>
                <a:effectLst/>
                <a:latin typeface="+mn-lt"/>
                <a:ea typeface="+mn-ea"/>
                <a:cs typeface="+mn-cs"/>
              </a:rPr>
              <a:t> segmentation of this swimming crustacean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Lightiella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monniotae</a:t>
            </a:r>
            <a:r>
              <a:rPr lang="en-US" sz="1200" kern="1200" dirty="0">
                <a:solidFill>
                  <a:schemeClr val="tx1"/>
                </a:solidFill>
                <a:effectLst/>
                <a:latin typeface="+mn-lt"/>
                <a:ea typeface="+mn-ea"/>
                <a:cs typeface="+mn-cs"/>
              </a:rPr>
              <a:t>, from New Caledonia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(C) A tadpole shrimp (</a:t>
            </a:r>
            <a:r>
              <a:rPr lang="en-US" sz="1200" kern="1200" dirty="0" err="1">
                <a:solidFill>
                  <a:schemeClr val="tx1"/>
                </a:solidFill>
                <a:effectLst/>
                <a:latin typeface="+mn-lt"/>
                <a:ea typeface="+mn-ea"/>
                <a:cs typeface="+mn-cs"/>
              </a:rPr>
              <a:t>Notostraca</a:t>
            </a:r>
            <a:r>
              <a:rPr lang="en-US" sz="1200" kern="1200" dirty="0">
                <a:solidFill>
                  <a:schemeClr val="tx1"/>
                </a:solidFill>
                <a:effectLst/>
                <a:latin typeface="+mn-lt"/>
                <a:ea typeface="+mn-ea"/>
                <a:cs typeface="+mn-cs"/>
              </a:rPr>
              <a:t>) from an ephemeral pool. (D) A clam shrimp (</a:t>
            </a:r>
            <a:r>
              <a:rPr lang="en-US" sz="1200" kern="1200" dirty="0" err="1">
                <a:solidFill>
                  <a:schemeClr val="tx1"/>
                </a:solidFill>
                <a:effectLst/>
                <a:latin typeface="+mn-lt"/>
                <a:ea typeface="+mn-ea"/>
                <a:cs typeface="+mn-cs"/>
              </a:rPr>
              <a:t>Diplostraca</a:t>
            </a:r>
            <a:r>
              <a:rPr lang="en-US" sz="1200" kern="1200" dirty="0">
                <a:solidFill>
                  <a:schemeClr val="tx1"/>
                </a:solidFill>
                <a:effectLst/>
                <a:latin typeface="+mn-lt"/>
                <a:ea typeface="+mn-ea"/>
                <a:cs typeface="+mn-cs"/>
              </a:rPr>
              <a:t>), carrying eggs. (E–Q) Class Malacostraca. (E) A fiddler crab, </a:t>
            </a:r>
            <a:r>
              <a:rPr lang="en-US" sz="1200" i="1" kern="1200" dirty="0" err="1">
                <a:solidFill>
                  <a:schemeClr val="tx1"/>
                </a:solidFill>
                <a:effectLst/>
                <a:latin typeface="+mn-lt"/>
                <a:ea typeface="+mn-ea"/>
                <a:cs typeface="+mn-cs"/>
              </a:rPr>
              <a:t>Uca</a:t>
            </a:r>
            <a:r>
              <a:rPr lang="en-US" sz="1200" i="1" kern="1200" dirty="0">
                <a:solidFill>
                  <a:schemeClr val="tx1"/>
                </a:solidFill>
                <a:effectLst/>
                <a:latin typeface="+mn-lt"/>
                <a:ea typeface="+mn-ea"/>
                <a:cs typeface="+mn-cs"/>
              </a:rPr>
              <a:t> princeps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Brachyura</a:t>
            </a:r>
            <a:r>
              <a:rPr lang="en-US" sz="1200" kern="1200" dirty="0">
                <a:solidFill>
                  <a:schemeClr val="tx1"/>
                </a:solidFill>
                <a:effectLst/>
                <a:latin typeface="+mn-lt"/>
                <a:ea typeface="+mn-ea"/>
                <a:cs typeface="+mn-cs"/>
              </a:rPr>
              <a:t>). (F) A giant Caribbean hermit crab, </a:t>
            </a:r>
            <a:r>
              <a:rPr lang="en-US" sz="1200" i="1" kern="1200" dirty="0" err="1">
                <a:solidFill>
                  <a:schemeClr val="tx1"/>
                </a:solidFill>
                <a:effectLst/>
                <a:latin typeface="+mn-lt"/>
                <a:ea typeface="+mn-ea"/>
                <a:cs typeface="+mn-cs"/>
              </a:rPr>
              <a:t>Petrochirus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diogenes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(G) A hermit crab (</a:t>
            </a:r>
            <a:r>
              <a:rPr lang="en-US" sz="1200" i="1" kern="1200" dirty="0" err="1">
                <a:solidFill>
                  <a:schemeClr val="tx1"/>
                </a:solidFill>
                <a:effectLst/>
                <a:latin typeface="+mn-lt"/>
                <a:ea typeface="+mn-ea"/>
                <a:cs typeface="+mn-cs"/>
              </a:rPr>
              <a:t>Paragiopagurus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fasciatus</a:t>
            </a:r>
            <a:r>
              <a:rPr lang="en-US" sz="1200" kern="1200" dirty="0">
                <a:solidFill>
                  <a:schemeClr val="tx1"/>
                </a:solidFill>
                <a:effectLst/>
                <a:latin typeface="+mn-lt"/>
                <a:ea typeface="+mn-ea"/>
                <a:cs typeface="+mn-cs"/>
              </a:rPr>
              <a:t>) removed from its snail shell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(H) A coconut crab, </a:t>
            </a:r>
            <a:r>
              <a:rPr lang="en-US" sz="1200" i="1" kern="1200" dirty="0" err="1">
                <a:solidFill>
                  <a:schemeClr val="tx1"/>
                </a:solidFill>
                <a:effectLst/>
                <a:latin typeface="+mn-lt"/>
                <a:ea typeface="+mn-ea"/>
                <a:cs typeface="+mn-cs"/>
              </a:rPr>
              <a:t>Birgus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latro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climbing a tree. (I) </a:t>
            </a:r>
            <a:r>
              <a:rPr lang="en-US" sz="1200" i="1" kern="1200" dirty="0">
                <a:solidFill>
                  <a:schemeClr val="tx1"/>
                </a:solidFill>
                <a:effectLst/>
                <a:latin typeface="+mn-lt"/>
                <a:ea typeface="+mn-ea"/>
                <a:cs typeface="+mn-cs"/>
              </a:rPr>
              <a:t>Emerita </a:t>
            </a:r>
            <a:r>
              <a:rPr lang="en-US" sz="1200" i="1" kern="1200" dirty="0" err="1">
                <a:solidFill>
                  <a:schemeClr val="tx1"/>
                </a:solidFill>
                <a:effectLst/>
                <a:latin typeface="+mn-lt"/>
                <a:ea typeface="+mn-ea"/>
                <a:cs typeface="+mn-cs"/>
              </a:rPr>
              <a:t>analoga</a:t>
            </a:r>
            <a:r>
              <a:rPr lang="en-US" sz="1200" kern="1200" dirty="0">
                <a:solidFill>
                  <a:schemeClr val="tx1"/>
                </a:solidFill>
                <a:effectLst/>
                <a:latin typeface="+mn-lt"/>
                <a:ea typeface="+mn-ea"/>
                <a:cs typeface="+mn-cs"/>
              </a:rPr>
              <a:t>, a Pacific mole crab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(J) A pelagic </a:t>
            </a:r>
            <a:r>
              <a:rPr lang="en-US" sz="1200" kern="1200" dirty="0" err="1">
                <a:solidFill>
                  <a:schemeClr val="tx1"/>
                </a:solidFill>
                <a:effectLst/>
                <a:latin typeface="+mn-lt"/>
                <a:ea typeface="+mn-ea"/>
                <a:cs typeface="+mn-cs"/>
              </a:rPr>
              <a:t>lobsterette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Pleuroncodes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planipes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(K) A cleaner shrimp, </a:t>
            </a:r>
            <a:r>
              <a:rPr lang="en-US" sz="1200" i="1" kern="1200" dirty="0" err="1">
                <a:solidFill>
                  <a:schemeClr val="tx1"/>
                </a:solidFill>
                <a:effectLst/>
                <a:latin typeface="+mn-lt"/>
                <a:ea typeface="+mn-ea"/>
                <a:cs typeface="+mn-cs"/>
              </a:rPr>
              <a:t>Lysmata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californica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Caridea</a:t>
            </a:r>
            <a:r>
              <a:rPr lang="en-US" sz="1200" kern="1200" dirty="0">
                <a:solidFill>
                  <a:schemeClr val="tx1"/>
                </a:solidFill>
                <a:effectLst/>
                <a:latin typeface="+mn-lt"/>
                <a:ea typeface="+mn-ea"/>
                <a:cs typeface="+mn-cs"/>
              </a:rPr>
              <a:t>). (L) </a:t>
            </a:r>
            <a:r>
              <a:rPr lang="en-US" sz="1200" i="1" kern="1200" dirty="0" err="1">
                <a:solidFill>
                  <a:schemeClr val="tx1"/>
                </a:solidFill>
                <a:effectLst/>
                <a:latin typeface="+mn-lt"/>
                <a:ea typeface="+mn-ea"/>
                <a:cs typeface="+mn-cs"/>
              </a:rPr>
              <a:t>Alienaxiopsis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clypeata</a:t>
            </a:r>
            <a:r>
              <a:rPr lang="en-US" sz="1200" kern="1200" dirty="0">
                <a:solidFill>
                  <a:schemeClr val="tx1"/>
                </a:solidFill>
                <a:effectLst/>
                <a:latin typeface="+mn-lt"/>
                <a:ea typeface="+mn-ea"/>
                <a:cs typeface="+mn-cs"/>
              </a:rPr>
              <a:t>, a coral reef lobster-shrimp from Bali, Indonesia (</a:t>
            </a:r>
            <a:r>
              <a:rPr lang="en-US" sz="1200" kern="1200" dirty="0" err="1">
                <a:solidFill>
                  <a:schemeClr val="tx1"/>
                </a:solidFill>
                <a:effectLst/>
                <a:latin typeface="+mn-lt"/>
                <a:ea typeface="+mn-ea"/>
                <a:cs typeface="+mn-cs"/>
              </a:rPr>
              <a:t>Axiidae</a:t>
            </a:r>
            <a:r>
              <a:rPr lang="en-US" sz="1200" kern="1200" dirty="0">
                <a:solidFill>
                  <a:schemeClr val="tx1"/>
                </a:solidFill>
                <a:effectLst/>
                <a:latin typeface="+mn-lt"/>
                <a:ea typeface="+mn-ea"/>
                <a:cs typeface="+mn-cs"/>
              </a:rPr>
              <a:t>). (M) A Hawaiian regal lobster, </a:t>
            </a:r>
            <a:r>
              <a:rPr lang="en-US" sz="1200" i="1" kern="1200" dirty="0" err="1">
                <a:solidFill>
                  <a:schemeClr val="tx1"/>
                </a:solidFill>
                <a:effectLst/>
                <a:latin typeface="+mn-lt"/>
                <a:ea typeface="+mn-ea"/>
                <a:cs typeface="+mn-cs"/>
              </a:rPr>
              <a:t>Enoplometopus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Achelata</a:t>
            </a:r>
            <a:r>
              <a:rPr lang="en-US" sz="1200" kern="1200" dirty="0">
                <a:solidFill>
                  <a:schemeClr val="tx1"/>
                </a:solidFill>
                <a:effectLst/>
                <a:latin typeface="+mn-lt"/>
                <a:ea typeface="+mn-ea"/>
                <a:cs typeface="+mn-cs"/>
              </a:rPr>
              <a:t>). (N,O) Two unusual amphipods (</a:t>
            </a:r>
            <a:r>
              <a:rPr lang="en-US" sz="1200" kern="1200" dirty="0" err="1">
                <a:solidFill>
                  <a:schemeClr val="tx1"/>
                </a:solidFill>
                <a:effectLst/>
                <a:latin typeface="+mn-lt"/>
                <a:ea typeface="+mn-ea"/>
                <a:cs typeface="+mn-cs"/>
              </a:rPr>
              <a:t>Amphipoda</a:t>
            </a:r>
            <a:r>
              <a:rPr lang="en-US" sz="1200" kern="1200" dirty="0">
                <a:solidFill>
                  <a:schemeClr val="tx1"/>
                </a:solidFill>
                <a:effectLst/>
                <a:latin typeface="+mn-lt"/>
                <a:ea typeface="+mn-ea"/>
                <a:cs typeface="+mn-cs"/>
              </a:rPr>
              <a:t>). (N) </a:t>
            </a:r>
            <a:r>
              <a:rPr lang="en-US" sz="1200" i="1" kern="1200" dirty="0" err="1">
                <a:solidFill>
                  <a:schemeClr val="tx1"/>
                </a:solidFill>
                <a:effectLst/>
                <a:latin typeface="+mn-lt"/>
                <a:ea typeface="+mn-ea"/>
                <a:cs typeface="+mn-cs"/>
              </a:rPr>
              <a:t>Cystisoma</a:t>
            </a:r>
            <a:r>
              <a:rPr lang="en-US" sz="1200" kern="1200" dirty="0">
                <a:solidFill>
                  <a:schemeClr val="tx1"/>
                </a:solidFill>
                <a:effectLst/>
                <a:latin typeface="+mn-lt"/>
                <a:ea typeface="+mn-ea"/>
                <a:cs typeface="+mn-cs"/>
              </a:rPr>
              <a:t>, a huge (some exceed 10 cm), transparent, pelagic hyperiid amphipod. (O)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scammoni</a:t>
            </a:r>
            <a:r>
              <a:rPr lang="en-US" sz="1200" kern="1200" dirty="0">
                <a:solidFill>
                  <a:schemeClr val="tx1"/>
                </a:solidFill>
                <a:effectLst/>
                <a:latin typeface="+mn-lt"/>
                <a:ea typeface="+mn-ea"/>
                <a:cs typeface="+mn-cs"/>
              </a:rPr>
              <a:t>, a parasitic </a:t>
            </a:r>
            <a:r>
              <a:rPr lang="en-US" sz="1200" kern="1200" dirty="0" err="1">
                <a:solidFill>
                  <a:schemeClr val="tx1"/>
                </a:solidFill>
                <a:effectLst/>
                <a:latin typeface="+mn-lt"/>
                <a:ea typeface="+mn-ea"/>
                <a:cs typeface="+mn-cs"/>
              </a:rPr>
              <a:t>caprelloidean</a:t>
            </a:r>
            <a:r>
              <a:rPr lang="en-US" sz="1200" kern="1200" dirty="0">
                <a:solidFill>
                  <a:schemeClr val="tx1"/>
                </a:solidFill>
                <a:effectLst/>
                <a:latin typeface="+mn-lt"/>
                <a:ea typeface="+mn-ea"/>
                <a:cs typeface="+mn-cs"/>
              </a:rPr>
              <a:t> amphipod that lives on the skin of gray whales. (P) A male and female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note the eggs in the marsupium of the female (</a:t>
            </a:r>
            <a:r>
              <a:rPr lang="en-US" sz="1200" kern="1200" dirty="0" err="1">
                <a:solidFill>
                  <a:schemeClr val="tx1"/>
                </a:solidFill>
                <a:effectLst/>
                <a:latin typeface="+mn-lt"/>
                <a:ea typeface="+mn-ea"/>
                <a:cs typeface="+mn-cs"/>
              </a:rPr>
              <a:t>Cumacea</a:t>
            </a:r>
            <a:r>
              <a:rPr lang="en-US" sz="1200" kern="1200" dirty="0">
                <a:solidFill>
                  <a:schemeClr val="tx1"/>
                </a:solidFill>
                <a:effectLst/>
                <a:latin typeface="+mn-lt"/>
                <a:ea typeface="+mn-ea"/>
                <a:cs typeface="+mn-cs"/>
              </a:rPr>
              <a:t>). (Q) </a:t>
            </a:r>
            <a:r>
              <a:rPr lang="en-US" sz="1200" i="1" kern="1200" dirty="0">
                <a:solidFill>
                  <a:schemeClr val="tx1"/>
                </a:solidFill>
                <a:effectLst/>
                <a:latin typeface="+mn-lt"/>
                <a:ea typeface="+mn-ea"/>
                <a:cs typeface="+mn-cs"/>
              </a:rPr>
              <a:t>Ligia </a:t>
            </a:r>
            <a:r>
              <a:rPr lang="en-US" sz="1200" kern="1200" dirty="0">
                <a:solidFill>
                  <a:schemeClr val="tx1"/>
                </a:solidFill>
                <a:effectLst/>
                <a:latin typeface="+mn-lt"/>
                <a:ea typeface="+mn-ea"/>
                <a:cs typeface="+mn-cs"/>
              </a:rPr>
              <a:t>(Isopoda), the rock louse; </a:t>
            </a:r>
            <a:r>
              <a:rPr lang="en-US" sz="1200" i="1" kern="1200" dirty="0">
                <a:solidFill>
                  <a:schemeClr val="tx1"/>
                </a:solidFill>
                <a:effectLst/>
                <a:latin typeface="+mn-lt"/>
                <a:ea typeface="+mn-ea"/>
                <a:cs typeface="+mn-cs"/>
              </a:rPr>
              <a:t>Ligia</a:t>
            </a:r>
            <a:r>
              <a:rPr lang="en-US" sz="1200" kern="1200" dirty="0">
                <a:solidFill>
                  <a:schemeClr val="tx1"/>
                </a:solidFill>
                <a:effectLst/>
                <a:latin typeface="+mn-lt"/>
                <a:ea typeface="+mn-ea"/>
                <a:cs typeface="+mn-cs"/>
              </a:rPr>
              <a:t> are inhabitants of the high spray zone on rocky shores worldwide. (R) A mysid </a:t>
            </a:r>
            <a:r>
              <a:rPr lang="en-US" sz="1200" i="1" kern="1200" dirty="0" err="1">
                <a:solidFill>
                  <a:schemeClr val="tx1"/>
                </a:solidFill>
                <a:effectLst/>
                <a:latin typeface="+mn-lt"/>
                <a:ea typeface="+mn-ea"/>
                <a:cs typeface="+mn-cs"/>
              </a:rPr>
              <a:t>Siriella</a:t>
            </a:r>
            <a:r>
              <a:rPr lang="en-US" sz="1200" kern="1200" dirty="0">
                <a:solidFill>
                  <a:schemeClr val="tx1"/>
                </a:solidFill>
                <a:effectLst/>
                <a:latin typeface="+mn-lt"/>
                <a:ea typeface="+mn-ea"/>
                <a:cs typeface="+mn-cs"/>
              </a:rPr>
              <a:t> sp. (</a:t>
            </a:r>
            <a:r>
              <a:rPr lang="en-US" sz="1200" kern="1200" dirty="0" err="1">
                <a:solidFill>
                  <a:schemeClr val="tx1"/>
                </a:solidFill>
                <a:effectLst/>
                <a:latin typeface="+mn-lt"/>
                <a:ea typeface="+mn-ea"/>
                <a:cs typeface="+mn-cs"/>
              </a:rPr>
              <a:t>Mysida</a:t>
            </a:r>
            <a:r>
              <a:rPr lang="en-US" sz="1200" kern="1200" dirty="0">
                <a:solidFill>
                  <a:schemeClr val="tx1"/>
                </a:solidFill>
                <a:effectLst/>
                <a:latin typeface="+mn-lt"/>
                <a:ea typeface="+mn-ea"/>
                <a:cs typeface="+mn-cs"/>
              </a:rPr>
              <a:t>) with a parasitic </a:t>
            </a:r>
            <a:r>
              <a:rPr lang="en-US" sz="1200" kern="1200" dirty="0" err="1">
                <a:solidFill>
                  <a:schemeClr val="tx1"/>
                </a:solidFill>
                <a:effectLst/>
                <a:latin typeface="+mn-lt"/>
                <a:ea typeface="+mn-ea"/>
                <a:cs typeface="+mn-cs"/>
              </a:rPr>
              <a:t>epicaridean</a:t>
            </a:r>
            <a:r>
              <a:rPr lang="en-US" sz="1200" kern="1200" dirty="0">
                <a:solidFill>
                  <a:schemeClr val="tx1"/>
                </a:solidFill>
                <a:effectLst/>
                <a:latin typeface="+mn-lt"/>
                <a:ea typeface="+mn-ea"/>
                <a:cs typeface="+mn-cs"/>
              </a:rPr>
              <a:t> isopod (</a:t>
            </a:r>
            <a:r>
              <a:rPr lang="en-US" sz="1200" kern="1200" dirty="0" err="1">
                <a:solidFill>
                  <a:schemeClr val="tx1"/>
                </a:solidFill>
                <a:effectLst/>
                <a:latin typeface="+mn-lt"/>
                <a:ea typeface="+mn-ea"/>
                <a:cs typeface="+mn-cs"/>
              </a:rPr>
              <a:t>Dajidae</a:t>
            </a:r>
            <a:r>
              <a:rPr lang="en-US" sz="1200" kern="1200" dirty="0">
                <a:solidFill>
                  <a:schemeClr val="tx1"/>
                </a:solidFill>
                <a:effectLst/>
                <a:latin typeface="+mn-lt"/>
                <a:ea typeface="+mn-ea"/>
                <a:cs typeface="+mn-cs"/>
              </a:rPr>
              <a:t>) attached to its carapace (Western Australia). (S,T) Class </a:t>
            </a:r>
            <a:r>
              <a:rPr lang="en-US" sz="1200" kern="1200" dirty="0" err="1">
                <a:solidFill>
                  <a:schemeClr val="tx1"/>
                </a:solidFill>
                <a:effectLst/>
                <a:latin typeface="+mn-lt"/>
                <a:ea typeface="+mn-ea"/>
                <a:cs typeface="+mn-cs"/>
              </a:rPr>
              <a:t>Thecostraca</a:t>
            </a:r>
            <a:r>
              <a:rPr lang="en-US" sz="1200" kern="1200" dirty="0">
                <a:solidFill>
                  <a:schemeClr val="tx1"/>
                </a:solidFill>
                <a:effectLst/>
                <a:latin typeface="+mn-lt"/>
                <a:ea typeface="+mn-ea"/>
                <a:cs typeface="+mn-cs"/>
              </a:rPr>
              <a:t>. (S) Acorn barnacles, </a:t>
            </a:r>
            <a:r>
              <a:rPr lang="en-US" sz="1200" i="1" kern="1200" dirty="0" err="1">
                <a:solidFill>
                  <a:schemeClr val="tx1"/>
                </a:solidFill>
                <a:effectLst/>
                <a:latin typeface="+mn-lt"/>
                <a:ea typeface="+mn-ea"/>
                <a:cs typeface="+mn-cs"/>
              </a:rPr>
              <a:t>Semibalanus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balanoides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(T) </a:t>
            </a:r>
            <a:r>
              <a:rPr lang="en-US" sz="1200" i="1" kern="1200" dirty="0">
                <a:solidFill>
                  <a:schemeClr val="tx1"/>
                </a:solidFill>
                <a:effectLst/>
                <a:latin typeface="+mn-lt"/>
                <a:ea typeface="+mn-ea"/>
                <a:cs typeface="+mn-cs"/>
              </a:rPr>
              <a:t>Lepas </a:t>
            </a:r>
            <a:r>
              <a:rPr lang="en-US" sz="1200" i="1" kern="1200" dirty="0" err="1">
                <a:solidFill>
                  <a:schemeClr val="tx1"/>
                </a:solidFill>
                <a:effectLst/>
                <a:latin typeface="+mn-lt"/>
                <a:ea typeface="+mn-ea"/>
                <a:cs typeface="+mn-cs"/>
              </a:rPr>
              <a:t>anatifera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a pelagic barnacle hanging from a floating timber. (U) Class </a:t>
            </a:r>
            <a:r>
              <a:rPr lang="en-US" sz="1200" kern="1200" dirty="0" err="1">
                <a:solidFill>
                  <a:schemeClr val="tx1"/>
                </a:solidFill>
                <a:effectLst/>
                <a:latin typeface="+mn-lt"/>
                <a:ea typeface="+mn-ea"/>
                <a:cs typeface="+mn-cs"/>
              </a:rPr>
              <a:t>Copepoda</a:t>
            </a:r>
            <a:r>
              <a:rPr lang="en-US" sz="1200" kern="1200" dirty="0">
                <a:solidFill>
                  <a:schemeClr val="tx1"/>
                </a:solidFill>
                <a:effectLst/>
                <a:latin typeface="+mn-lt"/>
                <a:ea typeface="+mn-ea"/>
                <a:cs typeface="+mn-cs"/>
              </a:rPr>
              <a:t>; the calanoid copepod </a:t>
            </a:r>
            <a:r>
              <a:rPr lang="en-US" sz="1200" i="1" kern="1200" dirty="0" err="1">
                <a:solidFill>
                  <a:schemeClr val="tx1"/>
                </a:solidFill>
                <a:effectLst/>
                <a:latin typeface="+mn-lt"/>
                <a:ea typeface="+mn-ea"/>
                <a:cs typeface="+mn-cs"/>
              </a:rPr>
              <a:t>Gaussia</a:t>
            </a:r>
            <a:r>
              <a:rPr lang="en-US" sz="1200" kern="1200" dirty="0">
                <a:solidFill>
                  <a:schemeClr val="tx1"/>
                </a:solidFill>
                <a:effectLst/>
                <a:latin typeface="+mn-lt"/>
                <a:ea typeface="+mn-ea"/>
                <a:cs typeface="+mn-cs"/>
              </a:rPr>
              <a:t>, a common planktonic genus. (V) Class </a:t>
            </a:r>
            <a:r>
              <a:rPr lang="en-US" sz="1200" kern="1200" dirty="0" err="1">
                <a:solidFill>
                  <a:schemeClr val="tx1"/>
                </a:solidFill>
                <a:effectLst/>
                <a:latin typeface="+mn-lt"/>
                <a:ea typeface="+mn-ea"/>
                <a:cs typeface="+mn-cs"/>
              </a:rPr>
              <a:t>Tantulocarida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Deoterthron</a:t>
            </a:r>
            <a:r>
              <a:rPr lang="en-US" sz="1200" kern="1200" dirty="0">
                <a:solidFill>
                  <a:schemeClr val="tx1"/>
                </a:solidFill>
                <a:effectLst/>
                <a:latin typeface="+mn-lt"/>
                <a:ea typeface="+mn-ea"/>
                <a:cs typeface="+mn-cs"/>
              </a:rPr>
              <a:t>, parasitic on other crustaceans.</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22</a:t>
            </a:fld>
            <a:endParaRPr lang="en-US"/>
          </a:p>
        </p:txBody>
      </p:sp>
    </p:spTree>
    <p:extLst>
      <p:ext uri="{BB962C8B-B14F-4D97-AF65-F5344CB8AC3E}">
        <p14:creationId xmlns:p14="http://schemas.microsoft.com/office/powerpoint/2010/main" val="12392579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21.1  Diversity among the Crustacea. </a:t>
            </a:r>
            <a:br>
              <a:rPr lang="en-US" sz="1200" b="1"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(A–D) Classes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Branchiopoda</a:t>
            </a:r>
            <a:r>
              <a:rPr lang="en-US" sz="1200" kern="1200" dirty="0">
                <a:solidFill>
                  <a:schemeClr val="tx1"/>
                </a:solidFill>
                <a:effectLst/>
                <a:latin typeface="+mn-lt"/>
                <a:ea typeface="+mn-ea"/>
                <a:cs typeface="+mn-cs"/>
              </a:rPr>
              <a:t>. (A) </a:t>
            </a:r>
            <a:r>
              <a:rPr lang="en-US" sz="1200" i="1" kern="1200" dirty="0" err="1">
                <a:solidFill>
                  <a:schemeClr val="tx1"/>
                </a:solidFill>
                <a:effectLst/>
                <a:latin typeface="+mn-lt"/>
                <a:ea typeface="+mn-ea"/>
                <a:cs typeface="+mn-cs"/>
              </a:rPr>
              <a:t>Morlockia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ondinae</a:t>
            </a:r>
            <a:r>
              <a:rPr lang="en-US" sz="1200" kern="1200" dirty="0">
                <a:solidFill>
                  <a:schemeClr val="tx1"/>
                </a:solidFill>
                <a:effectLst/>
                <a:latin typeface="+mn-lt"/>
                <a:ea typeface="+mn-ea"/>
                <a:cs typeface="+mn-cs"/>
              </a:rPr>
              <a:t>; note the remarkably </a:t>
            </a:r>
            <a:r>
              <a:rPr lang="en-US" sz="1200" kern="1200" dirty="0" err="1">
                <a:solidFill>
                  <a:schemeClr val="tx1"/>
                </a:solidFill>
                <a:effectLst/>
                <a:latin typeface="+mn-lt"/>
                <a:ea typeface="+mn-ea"/>
                <a:cs typeface="+mn-cs"/>
              </a:rPr>
              <a:t>homonomous</a:t>
            </a:r>
            <a:r>
              <a:rPr lang="en-US" sz="1200" kern="1200" dirty="0">
                <a:solidFill>
                  <a:schemeClr val="tx1"/>
                </a:solidFill>
                <a:effectLst/>
                <a:latin typeface="+mn-lt"/>
                <a:ea typeface="+mn-ea"/>
                <a:cs typeface="+mn-cs"/>
              </a:rPr>
              <a:t> segmentation of this swimming crustacean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Lightiella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monniotae</a:t>
            </a:r>
            <a:r>
              <a:rPr lang="en-US" sz="1200" kern="1200" dirty="0">
                <a:solidFill>
                  <a:schemeClr val="tx1"/>
                </a:solidFill>
                <a:effectLst/>
                <a:latin typeface="+mn-lt"/>
                <a:ea typeface="+mn-ea"/>
                <a:cs typeface="+mn-cs"/>
              </a:rPr>
              <a:t>, from New Caledonia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(C) A tadpole shrimp (</a:t>
            </a:r>
            <a:r>
              <a:rPr lang="en-US" sz="1200" kern="1200" dirty="0" err="1">
                <a:solidFill>
                  <a:schemeClr val="tx1"/>
                </a:solidFill>
                <a:effectLst/>
                <a:latin typeface="+mn-lt"/>
                <a:ea typeface="+mn-ea"/>
                <a:cs typeface="+mn-cs"/>
              </a:rPr>
              <a:t>Notostraca</a:t>
            </a:r>
            <a:r>
              <a:rPr lang="en-US" sz="1200" kern="1200" dirty="0">
                <a:solidFill>
                  <a:schemeClr val="tx1"/>
                </a:solidFill>
                <a:effectLst/>
                <a:latin typeface="+mn-lt"/>
                <a:ea typeface="+mn-ea"/>
                <a:cs typeface="+mn-cs"/>
              </a:rPr>
              <a:t>) from an ephemeral pool. (D) A clam shrimp (</a:t>
            </a:r>
            <a:r>
              <a:rPr lang="en-US" sz="1200" kern="1200" dirty="0" err="1">
                <a:solidFill>
                  <a:schemeClr val="tx1"/>
                </a:solidFill>
                <a:effectLst/>
                <a:latin typeface="+mn-lt"/>
                <a:ea typeface="+mn-ea"/>
                <a:cs typeface="+mn-cs"/>
              </a:rPr>
              <a:t>Diplostraca</a:t>
            </a:r>
            <a:r>
              <a:rPr lang="en-US" sz="1200" kern="1200" dirty="0">
                <a:solidFill>
                  <a:schemeClr val="tx1"/>
                </a:solidFill>
                <a:effectLst/>
                <a:latin typeface="+mn-lt"/>
                <a:ea typeface="+mn-ea"/>
                <a:cs typeface="+mn-cs"/>
              </a:rPr>
              <a:t>), carrying eggs. (E–Q) Class Malacostraca. (E) A fiddler crab, </a:t>
            </a:r>
            <a:r>
              <a:rPr lang="en-US" sz="1200" i="1" kern="1200" dirty="0" err="1">
                <a:solidFill>
                  <a:schemeClr val="tx1"/>
                </a:solidFill>
                <a:effectLst/>
                <a:latin typeface="+mn-lt"/>
                <a:ea typeface="+mn-ea"/>
                <a:cs typeface="+mn-cs"/>
              </a:rPr>
              <a:t>Uca</a:t>
            </a:r>
            <a:r>
              <a:rPr lang="en-US" sz="1200" i="1" kern="1200" dirty="0">
                <a:solidFill>
                  <a:schemeClr val="tx1"/>
                </a:solidFill>
                <a:effectLst/>
                <a:latin typeface="+mn-lt"/>
                <a:ea typeface="+mn-ea"/>
                <a:cs typeface="+mn-cs"/>
              </a:rPr>
              <a:t> princeps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Brachyura</a:t>
            </a:r>
            <a:r>
              <a:rPr lang="en-US" sz="1200" kern="1200" dirty="0">
                <a:solidFill>
                  <a:schemeClr val="tx1"/>
                </a:solidFill>
                <a:effectLst/>
                <a:latin typeface="+mn-lt"/>
                <a:ea typeface="+mn-ea"/>
                <a:cs typeface="+mn-cs"/>
              </a:rPr>
              <a:t>). (F) A giant Caribbean hermit crab, </a:t>
            </a:r>
            <a:r>
              <a:rPr lang="en-US" sz="1200" i="1" kern="1200" dirty="0" err="1">
                <a:solidFill>
                  <a:schemeClr val="tx1"/>
                </a:solidFill>
                <a:effectLst/>
                <a:latin typeface="+mn-lt"/>
                <a:ea typeface="+mn-ea"/>
                <a:cs typeface="+mn-cs"/>
              </a:rPr>
              <a:t>Petrochirus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diogenes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(G) A hermit crab (</a:t>
            </a:r>
            <a:r>
              <a:rPr lang="en-US" sz="1200" i="1" kern="1200" dirty="0" err="1">
                <a:solidFill>
                  <a:schemeClr val="tx1"/>
                </a:solidFill>
                <a:effectLst/>
                <a:latin typeface="+mn-lt"/>
                <a:ea typeface="+mn-ea"/>
                <a:cs typeface="+mn-cs"/>
              </a:rPr>
              <a:t>Paragiopagurus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fasciatus</a:t>
            </a:r>
            <a:r>
              <a:rPr lang="en-US" sz="1200" kern="1200" dirty="0">
                <a:solidFill>
                  <a:schemeClr val="tx1"/>
                </a:solidFill>
                <a:effectLst/>
                <a:latin typeface="+mn-lt"/>
                <a:ea typeface="+mn-ea"/>
                <a:cs typeface="+mn-cs"/>
              </a:rPr>
              <a:t>) removed from its snail shell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(H) A coconut crab, </a:t>
            </a:r>
            <a:r>
              <a:rPr lang="en-US" sz="1200" i="1" kern="1200" dirty="0" err="1">
                <a:solidFill>
                  <a:schemeClr val="tx1"/>
                </a:solidFill>
                <a:effectLst/>
                <a:latin typeface="+mn-lt"/>
                <a:ea typeface="+mn-ea"/>
                <a:cs typeface="+mn-cs"/>
              </a:rPr>
              <a:t>Birgus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latro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climbing a tree. (I) </a:t>
            </a:r>
            <a:r>
              <a:rPr lang="en-US" sz="1200" i="1" kern="1200" dirty="0">
                <a:solidFill>
                  <a:schemeClr val="tx1"/>
                </a:solidFill>
                <a:effectLst/>
                <a:latin typeface="+mn-lt"/>
                <a:ea typeface="+mn-ea"/>
                <a:cs typeface="+mn-cs"/>
              </a:rPr>
              <a:t>Emerita </a:t>
            </a:r>
            <a:r>
              <a:rPr lang="en-US" sz="1200" i="1" kern="1200" dirty="0" err="1">
                <a:solidFill>
                  <a:schemeClr val="tx1"/>
                </a:solidFill>
                <a:effectLst/>
                <a:latin typeface="+mn-lt"/>
                <a:ea typeface="+mn-ea"/>
                <a:cs typeface="+mn-cs"/>
              </a:rPr>
              <a:t>analoga</a:t>
            </a:r>
            <a:r>
              <a:rPr lang="en-US" sz="1200" kern="1200" dirty="0">
                <a:solidFill>
                  <a:schemeClr val="tx1"/>
                </a:solidFill>
                <a:effectLst/>
                <a:latin typeface="+mn-lt"/>
                <a:ea typeface="+mn-ea"/>
                <a:cs typeface="+mn-cs"/>
              </a:rPr>
              <a:t>, a Pacific mole crab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(J) A pelagic </a:t>
            </a:r>
            <a:r>
              <a:rPr lang="en-US" sz="1200" kern="1200" dirty="0" err="1">
                <a:solidFill>
                  <a:schemeClr val="tx1"/>
                </a:solidFill>
                <a:effectLst/>
                <a:latin typeface="+mn-lt"/>
                <a:ea typeface="+mn-ea"/>
                <a:cs typeface="+mn-cs"/>
              </a:rPr>
              <a:t>lobsterette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Pleuroncodes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planipes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(K) A cleaner shrimp, </a:t>
            </a:r>
            <a:r>
              <a:rPr lang="en-US" sz="1200" i="1" kern="1200" dirty="0" err="1">
                <a:solidFill>
                  <a:schemeClr val="tx1"/>
                </a:solidFill>
                <a:effectLst/>
                <a:latin typeface="+mn-lt"/>
                <a:ea typeface="+mn-ea"/>
                <a:cs typeface="+mn-cs"/>
              </a:rPr>
              <a:t>Lysmata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californica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Caridea</a:t>
            </a:r>
            <a:r>
              <a:rPr lang="en-US" sz="1200" kern="1200" dirty="0">
                <a:solidFill>
                  <a:schemeClr val="tx1"/>
                </a:solidFill>
                <a:effectLst/>
                <a:latin typeface="+mn-lt"/>
                <a:ea typeface="+mn-ea"/>
                <a:cs typeface="+mn-cs"/>
              </a:rPr>
              <a:t>). (L) </a:t>
            </a:r>
            <a:r>
              <a:rPr lang="en-US" sz="1200" i="1" kern="1200" dirty="0" err="1">
                <a:solidFill>
                  <a:schemeClr val="tx1"/>
                </a:solidFill>
                <a:effectLst/>
                <a:latin typeface="+mn-lt"/>
                <a:ea typeface="+mn-ea"/>
                <a:cs typeface="+mn-cs"/>
              </a:rPr>
              <a:t>Alienaxiopsis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clypeata</a:t>
            </a:r>
            <a:r>
              <a:rPr lang="en-US" sz="1200" kern="1200" dirty="0">
                <a:solidFill>
                  <a:schemeClr val="tx1"/>
                </a:solidFill>
                <a:effectLst/>
                <a:latin typeface="+mn-lt"/>
                <a:ea typeface="+mn-ea"/>
                <a:cs typeface="+mn-cs"/>
              </a:rPr>
              <a:t>, a coral reef lobster-shrimp from Bali, Indonesia (</a:t>
            </a:r>
            <a:r>
              <a:rPr lang="en-US" sz="1200" kern="1200" dirty="0" err="1">
                <a:solidFill>
                  <a:schemeClr val="tx1"/>
                </a:solidFill>
                <a:effectLst/>
                <a:latin typeface="+mn-lt"/>
                <a:ea typeface="+mn-ea"/>
                <a:cs typeface="+mn-cs"/>
              </a:rPr>
              <a:t>Axiidae</a:t>
            </a:r>
            <a:r>
              <a:rPr lang="en-US" sz="1200" kern="1200" dirty="0">
                <a:solidFill>
                  <a:schemeClr val="tx1"/>
                </a:solidFill>
                <a:effectLst/>
                <a:latin typeface="+mn-lt"/>
                <a:ea typeface="+mn-ea"/>
                <a:cs typeface="+mn-cs"/>
              </a:rPr>
              <a:t>). (M) A Hawaiian regal lobster, </a:t>
            </a:r>
            <a:r>
              <a:rPr lang="en-US" sz="1200" i="1" kern="1200" dirty="0" err="1">
                <a:solidFill>
                  <a:schemeClr val="tx1"/>
                </a:solidFill>
                <a:effectLst/>
                <a:latin typeface="+mn-lt"/>
                <a:ea typeface="+mn-ea"/>
                <a:cs typeface="+mn-cs"/>
              </a:rPr>
              <a:t>Enoplometopus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Achelata</a:t>
            </a:r>
            <a:r>
              <a:rPr lang="en-US" sz="1200" kern="1200" dirty="0">
                <a:solidFill>
                  <a:schemeClr val="tx1"/>
                </a:solidFill>
                <a:effectLst/>
                <a:latin typeface="+mn-lt"/>
                <a:ea typeface="+mn-ea"/>
                <a:cs typeface="+mn-cs"/>
              </a:rPr>
              <a:t>). (N,O) Two unusual amphipods (</a:t>
            </a:r>
            <a:r>
              <a:rPr lang="en-US" sz="1200" kern="1200" dirty="0" err="1">
                <a:solidFill>
                  <a:schemeClr val="tx1"/>
                </a:solidFill>
                <a:effectLst/>
                <a:latin typeface="+mn-lt"/>
                <a:ea typeface="+mn-ea"/>
                <a:cs typeface="+mn-cs"/>
              </a:rPr>
              <a:t>Amphipoda</a:t>
            </a:r>
            <a:r>
              <a:rPr lang="en-US" sz="1200" kern="1200" dirty="0">
                <a:solidFill>
                  <a:schemeClr val="tx1"/>
                </a:solidFill>
                <a:effectLst/>
                <a:latin typeface="+mn-lt"/>
                <a:ea typeface="+mn-ea"/>
                <a:cs typeface="+mn-cs"/>
              </a:rPr>
              <a:t>). (N) </a:t>
            </a:r>
            <a:r>
              <a:rPr lang="en-US" sz="1200" i="1" kern="1200" dirty="0" err="1">
                <a:solidFill>
                  <a:schemeClr val="tx1"/>
                </a:solidFill>
                <a:effectLst/>
                <a:latin typeface="+mn-lt"/>
                <a:ea typeface="+mn-ea"/>
                <a:cs typeface="+mn-cs"/>
              </a:rPr>
              <a:t>Cystisoma</a:t>
            </a:r>
            <a:r>
              <a:rPr lang="en-US" sz="1200" kern="1200" dirty="0">
                <a:solidFill>
                  <a:schemeClr val="tx1"/>
                </a:solidFill>
                <a:effectLst/>
                <a:latin typeface="+mn-lt"/>
                <a:ea typeface="+mn-ea"/>
                <a:cs typeface="+mn-cs"/>
              </a:rPr>
              <a:t>, a huge (some exceed 10 cm), transparent, pelagic hyperiid amphipod. (O)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scammoni</a:t>
            </a:r>
            <a:r>
              <a:rPr lang="en-US" sz="1200" kern="1200" dirty="0">
                <a:solidFill>
                  <a:schemeClr val="tx1"/>
                </a:solidFill>
                <a:effectLst/>
                <a:latin typeface="+mn-lt"/>
                <a:ea typeface="+mn-ea"/>
                <a:cs typeface="+mn-cs"/>
              </a:rPr>
              <a:t>, a parasitic </a:t>
            </a:r>
            <a:r>
              <a:rPr lang="en-US" sz="1200" kern="1200" dirty="0" err="1">
                <a:solidFill>
                  <a:schemeClr val="tx1"/>
                </a:solidFill>
                <a:effectLst/>
                <a:latin typeface="+mn-lt"/>
                <a:ea typeface="+mn-ea"/>
                <a:cs typeface="+mn-cs"/>
              </a:rPr>
              <a:t>caprelloidean</a:t>
            </a:r>
            <a:r>
              <a:rPr lang="en-US" sz="1200" kern="1200" dirty="0">
                <a:solidFill>
                  <a:schemeClr val="tx1"/>
                </a:solidFill>
                <a:effectLst/>
                <a:latin typeface="+mn-lt"/>
                <a:ea typeface="+mn-ea"/>
                <a:cs typeface="+mn-cs"/>
              </a:rPr>
              <a:t> amphipod that lives on the skin of gray whales. (P) A male and female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note the eggs in the marsupium of the female (</a:t>
            </a:r>
            <a:r>
              <a:rPr lang="en-US" sz="1200" kern="1200" dirty="0" err="1">
                <a:solidFill>
                  <a:schemeClr val="tx1"/>
                </a:solidFill>
                <a:effectLst/>
                <a:latin typeface="+mn-lt"/>
                <a:ea typeface="+mn-ea"/>
                <a:cs typeface="+mn-cs"/>
              </a:rPr>
              <a:t>Cumacea</a:t>
            </a:r>
            <a:r>
              <a:rPr lang="en-US" sz="1200" kern="1200" dirty="0">
                <a:solidFill>
                  <a:schemeClr val="tx1"/>
                </a:solidFill>
                <a:effectLst/>
                <a:latin typeface="+mn-lt"/>
                <a:ea typeface="+mn-ea"/>
                <a:cs typeface="+mn-cs"/>
              </a:rPr>
              <a:t>). (Q) </a:t>
            </a:r>
            <a:r>
              <a:rPr lang="en-US" sz="1200" i="1" kern="1200" dirty="0">
                <a:solidFill>
                  <a:schemeClr val="tx1"/>
                </a:solidFill>
                <a:effectLst/>
                <a:latin typeface="+mn-lt"/>
                <a:ea typeface="+mn-ea"/>
                <a:cs typeface="+mn-cs"/>
              </a:rPr>
              <a:t>Ligia </a:t>
            </a:r>
            <a:r>
              <a:rPr lang="en-US" sz="1200" kern="1200" dirty="0">
                <a:solidFill>
                  <a:schemeClr val="tx1"/>
                </a:solidFill>
                <a:effectLst/>
                <a:latin typeface="+mn-lt"/>
                <a:ea typeface="+mn-ea"/>
                <a:cs typeface="+mn-cs"/>
              </a:rPr>
              <a:t>(Isopoda), the rock louse; </a:t>
            </a:r>
            <a:r>
              <a:rPr lang="en-US" sz="1200" i="1" kern="1200" dirty="0">
                <a:solidFill>
                  <a:schemeClr val="tx1"/>
                </a:solidFill>
                <a:effectLst/>
                <a:latin typeface="+mn-lt"/>
                <a:ea typeface="+mn-ea"/>
                <a:cs typeface="+mn-cs"/>
              </a:rPr>
              <a:t>Ligia</a:t>
            </a:r>
            <a:r>
              <a:rPr lang="en-US" sz="1200" kern="1200" dirty="0">
                <a:solidFill>
                  <a:schemeClr val="tx1"/>
                </a:solidFill>
                <a:effectLst/>
                <a:latin typeface="+mn-lt"/>
                <a:ea typeface="+mn-ea"/>
                <a:cs typeface="+mn-cs"/>
              </a:rPr>
              <a:t> are inhabitants of the high spray zone on rocky shores worldwide. (R) A mysid </a:t>
            </a:r>
            <a:r>
              <a:rPr lang="en-US" sz="1200" i="1" kern="1200" dirty="0" err="1">
                <a:solidFill>
                  <a:schemeClr val="tx1"/>
                </a:solidFill>
                <a:effectLst/>
                <a:latin typeface="+mn-lt"/>
                <a:ea typeface="+mn-ea"/>
                <a:cs typeface="+mn-cs"/>
              </a:rPr>
              <a:t>Siriella</a:t>
            </a:r>
            <a:r>
              <a:rPr lang="en-US" sz="1200" kern="1200" dirty="0">
                <a:solidFill>
                  <a:schemeClr val="tx1"/>
                </a:solidFill>
                <a:effectLst/>
                <a:latin typeface="+mn-lt"/>
                <a:ea typeface="+mn-ea"/>
                <a:cs typeface="+mn-cs"/>
              </a:rPr>
              <a:t> sp. (</a:t>
            </a:r>
            <a:r>
              <a:rPr lang="en-US" sz="1200" kern="1200" dirty="0" err="1">
                <a:solidFill>
                  <a:schemeClr val="tx1"/>
                </a:solidFill>
                <a:effectLst/>
                <a:latin typeface="+mn-lt"/>
                <a:ea typeface="+mn-ea"/>
                <a:cs typeface="+mn-cs"/>
              </a:rPr>
              <a:t>Mysida</a:t>
            </a:r>
            <a:r>
              <a:rPr lang="en-US" sz="1200" kern="1200" dirty="0">
                <a:solidFill>
                  <a:schemeClr val="tx1"/>
                </a:solidFill>
                <a:effectLst/>
                <a:latin typeface="+mn-lt"/>
                <a:ea typeface="+mn-ea"/>
                <a:cs typeface="+mn-cs"/>
              </a:rPr>
              <a:t>) with a parasitic </a:t>
            </a:r>
            <a:r>
              <a:rPr lang="en-US" sz="1200" kern="1200" dirty="0" err="1">
                <a:solidFill>
                  <a:schemeClr val="tx1"/>
                </a:solidFill>
                <a:effectLst/>
                <a:latin typeface="+mn-lt"/>
                <a:ea typeface="+mn-ea"/>
                <a:cs typeface="+mn-cs"/>
              </a:rPr>
              <a:t>epicaridean</a:t>
            </a:r>
            <a:r>
              <a:rPr lang="en-US" sz="1200" kern="1200" dirty="0">
                <a:solidFill>
                  <a:schemeClr val="tx1"/>
                </a:solidFill>
                <a:effectLst/>
                <a:latin typeface="+mn-lt"/>
                <a:ea typeface="+mn-ea"/>
                <a:cs typeface="+mn-cs"/>
              </a:rPr>
              <a:t> isopod (</a:t>
            </a:r>
            <a:r>
              <a:rPr lang="en-US" sz="1200" kern="1200" dirty="0" err="1">
                <a:solidFill>
                  <a:schemeClr val="tx1"/>
                </a:solidFill>
                <a:effectLst/>
                <a:latin typeface="+mn-lt"/>
                <a:ea typeface="+mn-ea"/>
                <a:cs typeface="+mn-cs"/>
              </a:rPr>
              <a:t>Dajidae</a:t>
            </a:r>
            <a:r>
              <a:rPr lang="en-US" sz="1200" kern="1200" dirty="0">
                <a:solidFill>
                  <a:schemeClr val="tx1"/>
                </a:solidFill>
                <a:effectLst/>
                <a:latin typeface="+mn-lt"/>
                <a:ea typeface="+mn-ea"/>
                <a:cs typeface="+mn-cs"/>
              </a:rPr>
              <a:t>) attached to its carapace (Western Australia). (S,T) Class </a:t>
            </a:r>
            <a:r>
              <a:rPr lang="en-US" sz="1200" kern="1200" dirty="0" err="1">
                <a:solidFill>
                  <a:schemeClr val="tx1"/>
                </a:solidFill>
                <a:effectLst/>
                <a:latin typeface="+mn-lt"/>
                <a:ea typeface="+mn-ea"/>
                <a:cs typeface="+mn-cs"/>
              </a:rPr>
              <a:t>Thecostraca</a:t>
            </a:r>
            <a:r>
              <a:rPr lang="en-US" sz="1200" kern="1200" dirty="0">
                <a:solidFill>
                  <a:schemeClr val="tx1"/>
                </a:solidFill>
                <a:effectLst/>
                <a:latin typeface="+mn-lt"/>
                <a:ea typeface="+mn-ea"/>
                <a:cs typeface="+mn-cs"/>
              </a:rPr>
              <a:t>. (S) Acorn barnacles, </a:t>
            </a:r>
            <a:r>
              <a:rPr lang="en-US" sz="1200" i="1" kern="1200" dirty="0" err="1">
                <a:solidFill>
                  <a:schemeClr val="tx1"/>
                </a:solidFill>
                <a:effectLst/>
                <a:latin typeface="+mn-lt"/>
                <a:ea typeface="+mn-ea"/>
                <a:cs typeface="+mn-cs"/>
              </a:rPr>
              <a:t>Semibalanus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balanoides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(T) </a:t>
            </a:r>
            <a:r>
              <a:rPr lang="en-US" sz="1200" i="1" kern="1200" dirty="0">
                <a:solidFill>
                  <a:schemeClr val="tx1"/>
                </a:solidFill>
                <a:effectLst/>
                <a:latin typeface="+mn-lt"/>
                <a:ea typeface="+mn-ea"/>
                <a:cs typeface="+mn-cs"/>
              </a:rPr>
              <a:t>Lepas </a:t>
            </a:r>
            <a:r>
              <a:rPr lang="en-US" sz="1200" i="1" kern="1200" dirty="0" err="1">
                <a:solidFill>
                  <a:schemeClr val="tx1"/>
                </a:solidFill>
                <a:effectLst/>
                <a:latin typeface="+mn-lt"/>
                <a:ea typeface="+mn-ea"/>
                <a:cs typeface="+mn-cs"/>
              </a:rPr>
              <a:t>anatifera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a pelagic barnacle hanging from a floating timber. (U) Class </a:t>
            </a:r>
            <a:r>
              <a:rPr lang="en-US" sz="1200" kern="1200" dirty="0" err="1">
                <a:solidFill>
                  <a:schemeClr val="tx1"/>
                </a:solidFill>
                <a:effectLst/>
                <a:latin typeface="+mn-lt"/>
                <a:ea typeface="+mn-ea"/>
                <a:cs typeface="+mn-cs"/>
              </a:rPr>
              <a:t>Copepoda</a:t>
            </a:r>
            <a:r>
              <a:rPr lang="en-US" sz="1200" kern="1200" dirty="0">
                <a:solidFill>
                  <a:schemeClr val="tx1"/>
                </a:solidFill>
                <a:effectLst/>
                <a:latin typeface="+mn-lt"/>
                <a:ea typeface="+mn-ea"/>
                <a:cs typeface="+mn-cs"/>
              </a:rPr>
              <a:t>; the calanoid copepod </a:t>
            </a:r>
            <a:r>
              <a:rPr lang="en-US" sz="1200" i="1" kern="1200" dirty="0" err="1">
                <a:solidFill>
                  <a:schemeClr val="tx1"/>
                </a:solidFill>
                <a:effectLst/>
                <a:latin typeface="+mn-lt"/>
                <a:ea typeface="+mn-ea"/>
                <a:cs typeface="+mn-cs"/>
              </a:rPr>
              <a:t>Gaussia</a:t>
            </a:r>
            <a:r>
              <a:rPr lang="en-US" sz="1200" kern="1200" dirty="0">
                <a:solidFill>
                  <a:schemeClr val="tx1"/>
                </a:solidFill>
                <a:effectLst/>
                <a:latin typeface="+mn-lt"/>
                <a:ea typeface="+mn-ea"/>
                <a:cs typeface="+mn-cs"/>
              </a:rPr>
              <a:t>, a common planktonic genus. (V) Class </a:t>
            </a:r>
            <a:r>
              <a:rPr lang="en-US" sz="1200" kern="1200" dirty="0" err="1">
                <a:solidFill>
                  <a:schemeClr val="tx1"/>
                </a:solidFill>
                <a:effectLst/>
                <a:latin typeface="+mn-lt"/>
                <a:ea typeface="+mn-ea"/>
                <a:cs typeface="+mn-cs"/>
              </a:rPr>
              <a:t>Tantulocarida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Deoterthron</a:t>
            </a:r>
            <a:r>
              <a:rPr lang="en-US" sz="1200" kern="1200" dirty="0">
                <a:solidFill>
                  <a:schemeClr val="tx1"/>
                </a:solidFill>
                <a:effectLst/>
                <a:latin typeface="+mn-lt"/>
                <a:ea typeface="+mn-ea"/>
                <a:cs typeface="+mn-cs"/>
              </a:rPr>
              <a:t>, parasitic on other crustaceans.</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23</a:t>
            </a:fld>
            <a:endParaRPr lang="en-US"/>
          </a:p>
        </p:txBody>
      </p:sp>
    </p:spTree>
    <p:extLst>
      <p:ext uri="{BB962C8B-B14F-4D97-AF65-F5344CB8AC3E}">
        <p14:creationId xmlns:p14="http://schemas.microsoft.com/office/powerpoint/2010/main" val="38583186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21.1  Diversity among the Crustacea. </a:t>
            </a:r>
            <a:br>
              <a:rPr lang="en-US" sz="1200" b="1"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(A–D) Classes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Branchiopoda</a:t>
            </a:r>
            <a:r>
              <a:rPr lang="en-US" sz="1200" kern="1200" dirty="0">
                <a:solidFill>
                  <a:schemeClr val="tx1"/>
                </a:solidFill>
                <a:effectLst/>
                <a:latin typeface="+mn-lt"/>
                <a:ea typeface="+mn-ea"/>
                <a:cs typeface="+mn-cs"/>
              </a:rPr>
              <a:t>. (A) </a:t>
            </a:r>
            <a:r>
              <a:rPr lang="en-US" sz="1200" i="1" kern="1200" dirty="0" err="1">
                <a:solidFill>
                  <a:schemeClr val="tx1"/>
                </a:solidFill>
                <a:effectLst/>
                <a:latin typeface="+mn-lt"/>
                <a:ea typeface="+mn-ea"/>
                <a:cs typeface="+mn-cs"/>
              </a:rPr>
              <a:t>Morlockia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ondinae</a:t>
            </a:r>
            <a:r>
              <a:rPr lang="en-US" sz="1200" kern="1200" dirty="0">
                <a:solidFill>
                  <a:schemeClr val="tx1"/>
                </a:solidFill>
                <a:effectLst/>
                <a:latin typeface="+mn-lt"/>
                <a:ea typeface="+mn-ea"/>
                <a:cs typeface="+mn-cs"/>
              </a:rPr>
              <a:t>; note the remarkably </a:t>
            </a:r>
            <a:r>
              <a:rPr lang="en-US" sz="1200" kern="1200" dirty="0" err="1">
                <a:solidFill>
                  <a:schemeClr val="tx1"/>
                </a:solidFill>
                <a:effectLst/>
                <a:latin typeface="+mn-lt"/>
                <a:ea typeface="+mn-ea"/>
                <a:cs typeface="+mn-cs"/>
              </a:rPr>
              <a:t>homonomous</a:t>
            </a:r>
            <a:r>
              <a:rPr lang="en-US" sz="1200" kern="1200" dirty="0">
                <a:solidFill>
                  <a:schemeClr val="tx1"/>
                </a:solidFill>
                <a:effectLst/>
                <a:latin typeface="+mn-lt"/>
                <a:ea typeface="+mn-ea"/>
                <a:cs typeface="+mn-cs"/>
              </a:rPr>
              <a:t> segmentation of this swimming crustacean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Lightiella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monniotae</a:t>
            </a:r>
            <a:r>
              <a:rPr lang="en-US" sz="1200" kern="1200" dirty="0">
                <a:solidFill>
                  <a:schemeClr val="tx1"/>
                </a:solidFill>
                <a:effectLst/>
                <a:latin typeface="+mn-lt"/>
                <a:ea typeface="+mn-ea"/>
                <a:cs typeface="+mn-cs"/>
              </a:rPr>
              <a:t>, from New Caledonia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(C) A tadpole shrimp (</a:t>
            </a:r>
            <a:r>
              <a:rPr lang="en-US" sz="1200" kern="1200" dirty="0" err="1">
                <a:solidFill>
                  <a:schemeClr val="tx1"/>
                </a:solidFill>
                <a:effectLst/>
                <a:latin typeface="+mn-lt"/>
                <a:ea typeface="+mn-ea"/>
                <a:cs typeface="+mn-cs"/>
              </a:rPr>
              <a:t>Notostraca</a:t>
            </a:r>
            <a:r>
              <a:rPr lang="en-US" sz="1200" kern="1200" dirty="0">
                <a:solidFill>
                  <a:schemeClr val="tx1"/>
                </a:solidFill>
                <a:effectLst/>
                <a:latin typeface="+mn-lt"/>
                <a:ea typeface="+mn-ea"/>
                <a:cs typeface="+mn-cs"/>
              </a:rPr>
              <a:t>) from an ephemeral pool. (D) A clam shrimp (</a:t>
            </a:r>
            <a:r>
              <a:rPr lang="en-US" sz="1200" kern="1200" dirty="0" err="1">
                <a:solidFill>
                  <a:schemeClr val="tx1"/>
                </a:solidFill>
                <a:effectLst/>
                <a:latin typeface="+mn-lt"/>
                <a:ea typeface="+mn-ea"/>
                <a:cs typeface="+mn-cs"/>
              </a:rPr>
              <a:t>Diplostraca</a:t>
            </a:r>
            <a:r>
              <a:rPr lang="en-US" sz="1200" kern="1200" dirty="0">
                <a:solidFill>
                  <a:schemeClr val="tx1"/>
                </a:solidFill>
                <a:effectLst/>
                <a:latin typeface="+mn-lt"/>
                <a:ea typeface="+mn-ea"/>
                <a:cs typeface="+mn-cs"/>
              </a:rPr>
              <a:t>), carrying eggs. (E–Q) Class Malacostraca. (E) A fiddler crab, </a:t>
            </a:r>
            <a:r>
              <a:rPr lang="en-US" sz="1200" i="1" kern="1200" dirty="0" err="1">
                <a:solidFill>
                  <a:schemeClr val="tx1"/>
                </a:solidFill>
                <a:effectLst/>
                <a:latin typeface="+mn-lt"/>
                <a:ea typeface="+mn-ea"/>
                <a:cs typeface="+mn-cs"/>
              </a:rPr>
              <a:t>Uca</a:t>
            </a:r>
            <a:r>
              <a:rPr lang="en-US" sz="1200" i="1" kern="1200" dirty="0">
                <a:solidFill>
                  <a:schemeClr val="tx1"/>
                </a:solidFill>
                <a:effectLst/>
                <a:latin typeface="+mn-lt"/>
                <a:ea typeface="+mn-ea"/>
                <a:cs typeface="+mn-cs"/>
              </a:rPr>
              <a:t> princeps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Brachyura</a:t>
            </a:r>
            <a:r>
              <a:rPr lang="en-US" sz="1200" kern="1200" dirty="0">
                <a:solidFill>
                  <a:schemeClr val="tx1"/>
                </a:solidFill>
                <a:effectLst/>
                <a:latin typeface="+mn-lt"/>
                <a:ea typeface="+mn-ea"/>
                <a:cs typeface="+mn-cs"/>
              </a:rPr>
              <a:t>). (F) A giant Caribbean hermit crab, </a:t>
            </a:r>
            <a:r>
              <a:rPr lang="en-US" sz="1200" i="1" kern="1200" dirty="0" err="1">
                <a:solidFill>
                  <a:schemeClr val="tx1"/>
                </a:solidFill>
                <a:effectLst/>
                <a:latin typeface="+mn-lt"/>
                <a:ea typeface="+mn-ea"/>
                <a:cs typeface="+mn-cs"/>
              </a:rPr>
              <a:t>Petrochirus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diogenes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(G) A hermit crab (</a:t>
            </a:r>
            <a:r>
              <a:rPr lang="en-US" sz="1200" i="1" kern="1200" dirty="0" err="1">
                <a:solidFill>
                  <a:schemeClr val="tx1"/>
                </a:solidFill>
                <a:effectLst/>
                <a:latin typeface="+mn-lt"/>
                <a:ea typeface="+mn-ea"/>
                <a:cs typeface="+mn-cs"/>
              </a:rPr>
              <a:t>Paragiopagurus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fasciatus</a:t>
            </a:r>
            <a:r>
              <a:rPr lang="en-US" sz="1200" kern="1200" dirty="0">
                <a:solidFill>
                  <a:schemeClr val="tx1"/>
                </a:solidFill>
                <a:effectLst/>
                <a:latin typeface="+mn-lt"/>
                <a:ea typeface="+mn-ea"/>
                <a:cs typeface="+mn-cs"/>
              </a:rPr>
              <a:t>) removed from its snail shell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(H) A coconut crab, </a:t>
            </a:r>
            <a:r>
              <a:rPr lang="en-US" sz="1200" i="1" kern="1200" dirty="0" err="1">
                <a:solidFill>
                  <a:schemeClr val="tx1"/>
                </a:solidFill>
                <a:effectLst/>
                <a:latin typeface="+mn-lt"/>
                <a:ea typeface="+mn-ea"/>
                <a:cs typeface="+mn-cs"/>
              </a:rPr>
              <a:t>Birgus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latro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climbing a tree. (I) </a:t>
            </a:r>
            <a:r>
              <a:rPr lang="en-US" sz="1200" i="1" kern="1200" dirty="0">
                <a:solidFill>
                  <a:schemeClr val="tx1"/>
                </a:solidFill>
                <a:effectLst/>
                <a:latin typeface="+mn-lt"/>
                <a:ea typeface="+mn-ea"/>
                <a:cs typeface="+mn-cs"/>
              </a:rPr>
              <a:t>Emerita </a:t>
            </a:r>
            <a:r>
              <a:rPr lang="en-US" sz="1200" i="1" kern="1200" dirty="0" err="1">
                <a:solidFill>
                  <a:schemeClr val="tx1"/>
                </a:solidFill>
                <a:effectLst/>
                <a:latin typeface="+mn-lt"/>
                <a:ea typeface="+mn-ea"/>
                <a:cs typeface="+mn-cs"/>
              </a:rPr>
              <a:t>analoga</a:t>
            </a:r>
            <a:r>
              <a:rPr lang="en-US" sz="1200" kern="1200" dirty="0">
                <a:solidFill>
                  <a:schemeClr val="tx1"/>
                </a:solidFill>
                <a:effectLst/>
                <a:latin typeface="+mn-lt"/>
                <a:ea typeface="+mn-ea"/>
                <a:cs typeface="+mn-cs"/>
              </a:rPr>
              <a:t>, a Pacific mole crab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(J) A pelagic </a:t>
            </a:r>
            <a:r>
              <a:rPr lang="en-US" sz="1200" kern="1200" dirty="0" err="1">
                <a:solidFill>
                  <a:schemeClr val="tx1"/>
                </a:solidFill>
                <a:effectLst/>
                <a:latin typeface="+mn-lt"/>
                <a:ea typeface="+mn-ea"/>
                <a:cs typeface="+mn-cs"/>
              </a:rPr>
              <a:t>lobsterette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Pleuroncodes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planipes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(K) A cleaner shrimp, </a:t>
            </a:r>
            <a:r>
              <a:rPr lang="en-US" sz="1200" i="1" kern="1200" dirty="0" err="1">
                <a:solidFill>
                  <a:schemeClr val="tx1"/>
                </a:solidFill>
                <a:effectLst/>
                <a:latin typeface="+mn-lt"/>
                <a:ea typeface="+mn-ea"/>
                <a:cs typeface="+mn-cs"/>
              </a:rPr>
              <a:t>Lysmata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californica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Caridea</a:t>
            </a:r>
            <a:r>
              <a:rPr lang="en-US" sz="1200" kern="1200" dirty="0">
                <a:solidFill>
                  <a:schemeClr val="tx1"/>
                </a:solidFill>
                <a:effectLst/>
                <a:latin typeface="+mn-lt"/>
                <a:ea typeface="+mn-ea"/>
                <a:cs typeface="+mn-cs"/>
              </a:rPr>
              <a:t>). (L) </a:t>
            </a:r>
            <a:r>
              <a:rPr lang="en-US" sz="1200" i="1" kern="1200" dirty="0" err="1">
                <a:solidFill>
                  <a:schemeClr val="tx1"/>
                </a:solidFill>
                <a:effectLst/>
                <a:latin typeface="+mn-lt"/>
                <a:ea typeface="+mn-ea"/>
                <a:cs typeface="+mn-cs"/>
              </a:rPr>
              <a:t>Alienaxiopsis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clypeata</a:t>
            </a:r>
            <a:r>
              <a:rPr lang="en-US" sz="1200" kern="1200" dirty="0">
                <a:solidFill>
                  <a:schemeClr val="tx1"/>
                </a:solidFill>
                <a:effectLst/>
                <a:latin typeface="+mn-lt"/>
                <a:ea typeface="+mn-ea"/>
                <a:cs typeface="+mn-cs"/>
              </a:rPr>
              <a:t>, a coral reef lobster-shrimp from Bali, Indonesia (</a:t>
            </a:r>
            <a:r>
              <a:rPr lang="en-US" sz="1200" kern="1200" dirty="0" err="1">
                <a:solidFill>
                  <a:schemeClr val="tx1"/>
                </a:solidFill>
                <a:effectLst/>
                <a:latin typeface="+mn-lt"/>
                <a:ea typeface="+mn-ea"/>
                <a:cs typeface="+mn-cs"/>
              </a:rPr>
              <a:t>Axiidae</a:t>
            </a:r>
            <a:r>
              <a:rPr lang="en-US" sz="1200" kern="1200" dirty="0">
                <a:solidFill>
                  <a:schemeClr val="tx1"/>
                </a:solidFill>
                <a:effectLst/>
                <a:latin typeface="+mn-lt"/>
                <a:ea typeface="+mn-ea"/>
                <a:cs typeface="+mn-cs"/>
              </a:rPr>
              <a:t>). (M) A Hawaiian regal lobster, </a:t>
            </a:r>
            <a:r>
              <a:rPr lang="en-US" sz="1200" i="1" kern="1200" dirty="0" err="1">
                <a:solidFill>
                  <a:schemeClr val="tx1"/>
                </a:solidFill>
                <a:effectLst/>
                <a:latin typeface="+mn-lt"/>
                <a:ea typeface="+mn-ea"/>
                <a:cs typeface="+mn-cs"/>
              </a:rPr>
              <a:t>Enoplometopus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Achelata</a:t>
            </a:r>
            <a:r>
              <a:rPr lang="en-US" sz="1200" kern="1200" dirty="0">
                <a:solidFill>
                  <a:schemeClr val="tx1"/>
                </a:solidFill>
                <a:effectLst/>
                <a:latin typeface="+mn-lt"/>
                <a:ea typeface="+mn-ea"/>
                <a:cs typeface="+mn-cs"/>
              </a:rPr>
              <a:t>). (N,O) Two unusual amphipods (</a:t>
            </a:r>
            <a:r>
              <a:rPr lang="en-US" sz="1200" kern="1200" dirty="0" err="1">
                <a:solidFill>
                  <a:schemeClr val="tx1"/>
                </a:solidFill>
                <a:effectLst/>
                <a:latin typeface="+mn-lt"/>
                <a:ea typeface="+mn-ea"/>
                <a:cs typeface="+mn-cs"/>
              </a:rPr>
              <a:t>Amphipoda</a:t>
            </a:r>
            <a:r>
              <a:rPr lang="en-US" sz="1200" kern="1200" dirty="0">
                <a:solidFill>
                  <a:schemeClr val="tx1"/>
                </a:solidFill>
                <a:effectLst/>
                <a:latin typeface="+mn-lt"/>
                <a:ea typeface="+mn-ea"/>
                <a:cs typeface="+mn-cs"/>
              </a:rPr>
              <a:t>). (N) </a:t>
            </a:r>
            <a:r>
              <a:rPr lang="en-US" sz="1200" i="1" kern="1200" dirty="0" err="1">
                <a:solidFill>
                  <a:schemeClr val="tx1"/>
                </a:solidFill>
                <a:effectLst/>
                <a:latin typeface="+mn-lt"/>
                <a:ea typeface="+mn-ea"/>
                <a:cs typeface="+mn-cs"/>
              </a:rPr>
              <a:t>Cystisoma</a:t>
            </a:r>
            <a:r>
              <a:rPr lang="en-US" sz="1200" kern="1200" dirty="0">
                <a:solidFill>
                  <a:schemeClr val="tx1"/>
                </a:solidFill>
                <a:effectLst/>
                <a:latin typeface="+mn-lt"/>
                <a:ea typeface="+mn-ea"/>
                <a:cs typeface="+mn-cs"/>
              </a:rPr>
              <a:t>, a huge (some exceed 10 cm), transparent, pelagic hyperiid amphipod. (O)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scammoni</a:t>
            </a:r>
            <a:r>
              <a:rPr lang="en-US" sz="1200" kern="1200" dirty="0">
                <a:solidFill>
                  <a:schemeClr val="tx1"/>
                </a:solidFill>
                <a:effectLst/>
                <a:latin typeface="+mn-lt"/>
                <a:ea typeface="+mn-ea"/>
                <a:cs typeface="+mn-cs"/>
              </a:rPr>
              <a:t>, a parasitic </a:t>
            </a:r>
            <a:r>
              <a:rPr lang="en-US" sz="1200" kern="1200" dirty="0" err="1">
                <a:solidFill>
                  <a:schemeClr val="tx1"/>
                </a:solidFill>
                <a:effectLst/>
                <a:latin typeface="+mn-lt"/>
                <a:ea typeface="+mn-ea"/>
                <a:cs typeface="+mn-cs"/>
              </a:rPr>
              <a:t>caprelloidean</a:t>
            </a:r>
            <a:r>
              <a:rPr lang="en-US" sz="1200" kern="1200" dirty="0">
                <a:solidFill>
                  <a:schemeClr val="tx1"/>
                </a:solidFill>
                <a:effectLst/>
                <a:latin typeface="+mn-lt"/>
                <a:ea typeface="+mn-ea"/>
                <a:cs typeface="+mn-cs"/>
              </a:rPr>
              <a:t> amphipod that lives on the skin of gray whales. (P) A male and female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note the eggs in the marsupium of the female (</a:t>
            </a:r>
            <a:r>
              <a:rPr lang="en-US" sz="1200" kern="1200" dirty="0" err="1">
                <a:solidFill>
                  <a:schemeClr val="tx1"/>
                </a:solidFill>
                <a:effectLst/>
                <a:latin typeface="+mn-lt"/>
                <a:ea typeface="+mn-ea"/>
                <a:cs typeface="+mn-cs"/>
              </a:rPr>
              <a:t>Cumacea</a:t>
            </a:r>
            <a:r>
              <a:rPr lang="en-US" sz="1200" kern="1200" dirty="0">
                <a:solidFill>
                  <a:schemeClr val="tx1"/>
                </a:solidFill>
                <a:effectLst/>
                <a:latin typeface="+mn-lt"/>
                <a:ea typeface="+mn-ea"/>
                <a:cs typeface="+mn-cs"/>
              </a:rPr>
              <a:t>). (Q) </a:t>
            </a:r>
            <a:r>
              <a:rPr lang="en-US" sz="1200" i="1" kern="1200" dirty="0">
                <a:solidFill>
                  <a:schemeClr val="tx1"/>
                </a:solidFill>
                <a:effectLst/>
                <a:latin typeface="+mn-lt"/>
                <a:ea typeface="+mn-ea"/>
                <a:cs typeface="+mn-cs"/>
              </a:rPr>
              <a:t>Ligia </a:t>
            </a:r>
            <a:r>
              <a:rPr lang="en-US" sz="1200" kern="1200" dirty="0">
                <a:solidFill>
                  <a:schemeClr val="tx1"/>
                </a:solidFill>
                <a:effectLst/>
                <a:latin typeface="+mn-lt"/>
                <a:ea typeface="+mn-ea"/>
                <a:cs typeface="+mn-cs"/>
              </a:rPr>
              <a:t>(Isopoda), the rock louse; </a:t>
            </a:r>
            <a:r>
              <a:rPr lang="en-US" sz="1200" i="1" kern="1200" dirty="0">
                <a:solidFill>
                  <a:schemeClr val="tx1"/>
                </a:solidFill>
                <a:effectLst/>
                <a:latin typeface="+mn-lt"/>
                <a:ea typeface="+mn-ea"/>
                <a:cs typeface="+mn-cs"/>
              </a:rPr>
              <a:t>Ligia</a:t>
            </a:r>
            <a:r>
              <a:rPr lang="en-US" sz="1200" kern="1200" dirty="0">
                <a:solidFill>
                  <a:schemeClr val="tx1"/>
                </a:solidFill>
                <a:effectLst/>
                <a:latin typeface="+mn-lt"/>
                <a:ea typeface="+mn-ea"/>
                <a:cs typeface="+mn-cs"/>
              </a:rPr>
              <a:t> are inhabitants of the high spray zone on rocky shores worldwide. (R) A mysid </a:t>
            </a:r>
            <a:r>
              <a:rPr lang="en-US" sz="1200" i="1" kern="1200" dirty="0" err="1">
                <a:solidFill>
                  <a:schemeClr val="tx1"/>
                </a:solidFill>
                <a:effectLst/>
                <a:latin typeface="+mn-lt"/>
                <a:ea typeface="+mn-ea"/>
                <a:cs typeface="+mn-cs"/>
              </a:rPr>
              <a:t>Siriella</a:t>
            </a:r>
            <a:r>
              <a:rPr lang="en-US" sz="1200" kern="1200" dirty="0">
                <a:solidFill>
                  <a:schemeClr val="tx1"/>
                </a:solidFill>
                <a:effectLst/>
                <a:latin typeface="+mn-lt"/>
                <a:ea typeface="+mn-ea"/>
                <a:cs typeface="+mn-cs"/>
              </a:rPr>
              <a:t> sp. (</a:t>
            </a:r>
            <a:r>
              <a:rPr lang="en-US" sz="1200" kern="1200" dirty="0" err="1">
                <a:solidFill>
                  <a:schemeClr val="tx1"/>
                </a:solidFill>
                <a:effectLst/>
                <a:latin typeface="+mn-lt"/>
                <a:ea typeface="+mn-ea"/>
                <a:cs typeface="+mn-cs"/>
              </a:rPr>
              <a:t>Mysida</a:t>
            </a:r>
            <a:r>
              <a:rPr lang="en-US" sz="1200" kern="1200" dirty="0">
                <a:solidFill>
                  <a:schemeClr val="tx1"/>
                </a:solidFill>
                <a:effectLst/>
                <a:latin typeface="+mn-lt"/>
                <a:ea typeface="+mn-ea"/>
                <a:cs typeface="+mn-cs"/>
              </a:rPr>
              <a:t>) with a parasitic </a:t>
            </a:r>
            <a:r>
              <a:rPr lang="en-US" sz="1200" kern="1200" dirty="0" err="1">
                <a:solidFill>
                  <a:schemeClr val="tx1"/>
                </a:solidFill>
                <a:effectLst/>
                <a:latin typeface="+mn-lt"/>
                <a:ea typeface="+mn-ea"/>
                <a:cs typeface="+mn-cs"/>
              </a:rPr>
              <a:t>epicaridean</a:t>
            </a:r>
            <a:r>
              <a:rPr lang="en-US" sz="1200" kern="1200" dirty="0">
                <a:solidFill>
                  <a:schemeClr val="tx1"/>
                </a:solidFill>
                <a:effectLst/>
                <a:latin typeface="+mn-lt"/>
                <a:ea typeface="+mn-ea"/>
                <a:cs typeface="+mn-cs"/>
              </a:rPr>
              <a:t> isopod (</a:t>
            </a:r>
            <a:r>
              <a:rPr lang="en-US" sz="1200" kern="1200" dirty="0" err="1">
                <a:solidFill>
                  <a:schemeClr val="tx1"/>
                </a:solidFill>
                <a:effectLst/>
                <a:latin typeface="+mn-lt"/>
                <a:ea typeface="+mn-ea"/>
                <a:cs typeface="+mn-cs"/>
              </a:rPr>
              <a:t>Dajidae</a:t>
            </a:r>
            <a:r>
              <a:rPr lang="en-US" sz="1200" kern="1200" dirty="0">
                <a:solidFill>
                  <a:schemeClr val="tx1"/>
                </a:solidFill>
                <a:effectLst/>
                <a:latin typeface="+mn-lt"/>
                <a:ea typeface="+mn-ea"/>
                <a:cs typeface="+mn-cs"/>
              </a:rPr>
              <a:t>) attached to its carapace (Western Australia). (S,T) Class </a:t>
            </a:r>
            <a:r>
              <a:rPr lang="en-US" sz="1200" kern="1200" dirty="0" err="1">
                <a:solidFill>
                  <a:schemeClr val="tx1"/>
                </a:solidFill>
                <a:effectLst/>
                <a:latin typeface="+mn-lt"/>
                <a:ea typeface="+mn-ea"/>
                <a:cs typeface="+mn-cs"/>
              </a:rPr>
              <a:t>Thecostraca</a:t>
            </a:r>
            <a:r>
              <a:rPr lang="en-US" sz="1200" kern="1200" dirty="0">
                <a:solidFill>
                  <a:schemeClr val="tx1"/>
                </a:solidFill>
                <a:effectLst/>
                <a:latin typeface="+mn-lt"/>
                <a:ea typeface="+mn-ea"/>
                <a:cs typeface="+mn-cs"/>
              </a:rPr>
              <a:t>. (S) Acorn barnacles, </a:t>
            </a:r>
            <a:r>
              <a:rPr lang="en-US" sz="1200" i="1" kern="1200" dirty="0" err="1">
                <a:solidFill>
                  <a:schemeClr val="tx1"/>
                </a:solidFill>
                <a:effectLst/>
                <a:latin typeface="+mn-lt"/>
                <a:ea typeface="+mn-ea"/>
                <a:cs typeface="+mn-cs"/>
              </a:rPr>
              <a:t>Semibalanus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balanoides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(T) </a:t>
            </a:r>
            <a:r>
              <a:rPr lang="en-US" sz="1200" i="1" kern="1200" dirty="0">
                <a:solidFill>
                  <a:schemeClr val="tx1"/>
                </a:solidFill>
                <a:effectLst/>
                <a:latin typeface="+mn-lt"/>
                <a:ea typeface="+mn-ea"/>
                <a:cs typeface="+mn-cs"/>
              </a:rPr>
              <a:t>Lepas </a:t>
            </a:r>
            <a:r>
              <a:rPr lang="en-US" sz="1200" i="1" kern="1200" dirty="0" err="1">
                <a:solidFill>
                  <a:schemeClr val="tx1"/>
                </a:solidFill>
                <a:effectLst/>
                <a:latin typeface="+mn-lt"/>
                <a:ea typeface="+mn-ea"/>
                <a:cs typeface="+mn-cs"/>
              </a:rPr>
              <a:t>anatifera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a pelagic barnacle hanging from a floating timber. (U) Class </a:t>
            </a:r>
            <a:r>
              <a:rPr lang="en-US" sz="1200" kern="1200" dirty="0" err="1">
                <a:solidFill>
                  <a:schemeClr val="tx1"/>
                </a:solidFill>
                <a:effectLst/>
                <a:latin typeface="+mn-lt"/>
                <a:ea typeface="+mn-ea"/>
                <a:cs typeface="+mn-cs"/>
              </a:rPr>
              <a:t>Copepoda</a:t>
            </a:r>
            <a:r>
              <a:rPr lang="en-US" sz="1200" kern="1200" dirty="0">
                <a:solidFill>
                  <a:schemeClr val="tx1"/>
                </a:solidFill>
                <a:effectLst/>
                <a:latin typeface="+mn-lt"/>
                <a:ea typeface="+mn-ea"/>
                <a:cs typeface="+mn-cs"/>
              </a:rPr>
              <a:t>; the calanoid copepod </a:t>
            </a:r>
            <a:r>
              <a:rPr lang="en-US" sz="1200" i="1" kern="1200" dirty="0" err="1">
                <a:solidFill>
                  <a:schemeClr val="tx1"/>
                </a:solidFill>
                <a:effectLst/>
                <a:latin typeface="+mn-lt"/>
                <a:ea typeface="+mn-ea"/>
                <a:cs typeface="+mn-cs"/>
              </a:rPr>
              <a:t>Gaussia</a:t>
            </a:r>
            <a:r>
              <a:rPr lang="en-US" sz="1200" kern="1200" dirty="0">
                <a:solidFill>
                  <a:schemeClr val="tx1"/>
                </a:solidFill>
                <a:effectLst/>
                <a:latin typeface="+mn-lt"/>
                <a:ea typeface="+mn-ea"/>
                <a:cs typeface="+mn-cs"/>
              </a:rPr>
              <a:t>, a common planktonic genus. (V) Class </a:t>
            </a:r>
            <a:r>
              <a:rPr lang="en-US" sz="1200" kern="1200" dirty="0" err="1">
                <a:solidFill>
                  <a:schemeClr val="tx1"/>
                </a:solidFill>
                <a:effectLst/>
                <a:latin typeface="+mn-lt"/>
                <a:ea typeface="+mn-ea"/>
                <a:cs typeface="+mn-cs"/>
              </a:rPr>
              <a:t>Tantulocarida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Deoterthron</a:t>
            </a:r>
            <a:r>
              <a:rPr lang="en-US" sz="1200" kern="1200" dirty="0">
                <a:solidFill>
                  <a:schemeClr val="tx1"/>
                </a:solidFill>
                <a:effectLst/>
                <a:latin typeface="+mn-lt"/>
                <a:ea typeface="+mn-ea"/>
                <a:cs typeface="+mn-cs"/>
              </a:rPr>
              <a:t>, parasitic on other crustaceans.</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24</a:t>
            </a:fld>
            <a:endParaRPr lang="en-US"/>
          </a:p>
        </p:txBody>
      </p:sp>
    </p:spTree>
    <p:extLst>
      <p:ext uri="{BB962C8B-B14F-4D97-AF65-F5344CB8AC3E}">
        <p14:creationId xmlns:p14="http://schemas.microsoft.com/office/powerpoint/2010/main" val="14937333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21.1  Diversity among the Crustacea. </a:t>
            </a:r>
            <a:br>
              <a:rPr lang="en-US" sz="1200" b="1"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(A–D) Classes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Branchiopoda</a:t>
            </a:r>
            <a:r>
              <a:rPr lang="en-US" sz="1200" kern="1200" dirty="0">
                <a:solidFill>
                  <a:schemeClr val="tx1"/>
                </a:solidFill>
                <a:effectLst/>
                <a:latin typeface="+mn-lt"/>
                <a:ea typeface="+mn-ea"/>
                <a:cs typeface="+mn-cs"/>
              </a:rPr>
              <a:t>. (A) </a:t>
            </a:r>
            <a:r>
              <a:rPr lang="en-US" sz="1200" i="1" kern="1200" dirty="0" err="1">
                <a:solidFill>
                  <a:schemeClr val="tx1"/>
                </a:solidFill>
                <a:effectLst/>
                <a:latin typeface="+mn-lt"/>
                <a:ea typeface="+mn-ea"/>
                <a:cs typeface="+mn-cs"/>
              </a:rPr>
              <a:t>Morlockia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ondinae</a:t>
            </a:r>
            <a:r>
              <a:rPr lang="en-US" sz="1200" kern="1200" dirty="0">
                <a:solidFill>
                  <a:schemeClr val="tx1"/>
                </a:solidFill>
                <a:effectLst/>
                <a:latin typeface="+mn-lt"/>
                <a:ea typeface="+mn-ea"/>
                <a:cs typeface="+mn-cs"/>
              </a:rPr>
              <a:t>; note the remarkably </a:t>
            </a:r>
            <a:r>
              <a:rPr lang="en-US" sz="1200" kern="1200" dirty="0" err="1">
                <a:solidFill>
                  <a:schemeClr val="tx1"/>
                </a:solidFill>
                <a:effectLst/>
                <a:latin typeface="+mn-lt"/>
                <a:ea typeface="+mn-ea"/>
                <a:cs typeface="+mn-cs"/>
              </a:rPr>
              <a:t>homonomous</a:t>
            </a:r>
            <a:r>
              <a:rPr lang="en-US" sz="1200" kern="1200" dirty="0">
                <a:solidFill>
                  <a:schemeClr val="tx1"/>
                </a:solidFill>
                <a:effectLst/>
                <a:latin typeface="+mn-lt"/>
                <a:ea typeface="+mn-ea"/>
                <a:cs typeface="+mn-cs"/>
              </a:rPr>
              <a:t> segmentation of this swimming crustacean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Lightiella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monniotae</a:t>
            </a:r>
            <a:r>
              <a:rPr lang="en-US" sz="1200" kern="1200" dirty="0">
                <a:solidFill>
                  <a:schemeClr val="tx1"/>
                </a:solidFill>
                <a:effectLst/>
                <a:latin typeface="+mn-lt"/>
                <a:ea typeface="+mn-ea"/>
                <a:cs typeface="+mn-cs"/>
              </a:rPr>
              <a:t>, from New Caledonia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(C) A tadpole shrimp (</a:t>
            </a:r>
            <a:r>
              <a:rPr lang="en-US" sz="1200" kern="1200" dirty="0" err="1">
                <a:solidFill>
                  <a:schemeClr val="tx1"/>
                </a:solidFill>
                <a:effectLst/>
                <a:latin typeface="+mn-lt"/>
                <a:ea typeface="+mn-ea"/>
                <a:cs typeface="+mn-cs"/>
              </a:rPr>
              <a:t>Notostraca</a:t>
            </a:r>
            <a:r>
              <a:rPr lang="en-US" sz="1200" kern="1200" dirty="0">
                <a:solidFill>
                  <a:schemeClr val="tx1"/>
                </a:solidFill>
                <a:effectLst/>
                <a:latin typeface="+mn-lt"/>
                <a:ea typeface="+mn-ea"/>
                <a:cs typeface="+mn-cs"/>
              </a:rPr>
              <a:t>) from an ephemeral pool. (D) A clam shrimp (</a:t>
            </a:r>
            <a:r>
              <a:rPr lang="en-US" sz="1200" kern="1200" dirty="0" err="1">
                <a:solidFill>
                  <a:schemeClr val="tx1"/>
                </a:solidFill>
                <a:effectLst/>
                <a:latin typeface="+mn-lt"/>
                <a:ea typeface="+mn-ea"/>
                <a:cs typeface="+mn-cs"/>
              </a:rPr>
              <a:t>Diplostraca</a:t>
            </a:r>
            <a:r>
              <a:rPr lang="en-US" sz="1200" kern="1200" dirty="0">
                <a:solidFill>
                  <a:schemeClr val="tx1"/>
                </a:solidFill>
                <a:effectLst/>
                <a:latin typeface="+mn-lt"/>
                <a:ea typeface="+mn-ea"/>
                <a:cs typeface="+mn-cs"/>
              </a:rPr>
              <a:t>), carrying eggs. (E–Q) Class Malacostraca. (E) A fiddler crab, </a:t>
            </a:r>
            <a:r>
              <a:rPr lang="en-US" sz="1200" i="1" kern="1200" dirty="0" err="1">
                <a:solidFill>
                  <a:schemeClr val="tx1"/>
                </a:solidFill>
                <a:effectLst/>
                <a:latin typeface="+mn-lt"/>
                <a:ea typeface="+mn-ea"/>
                <a:cs typeface="+mn-cs"/>
              </a:rPr>
              <a:t>Uca</a:t>
            </a:r>
            <a:r>
              <a:rPr lang="en-US" sz="1200" i="1" kern="1200" dirty="0">
                <a:solidFill>
                  <a:schemeClr val="tx1"/>
                </a:solidFill>
                <a:effectLst/>
                <a:latin typeface="+mn-lt"/>
                <a:ea typeface="+mn-ea"/>
                <a:cs typeface="+mn-cs"/>
              </a:rPr>
              <a:t> princeps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Brachyura</a:t>
            </a:r>
            <a:r>
              <a:rPr lang="en-US" sz="1200" kern="1200" dirty="0">
                <a:solidFill>
                  <a:schemeClr val="tx1"/>
                </a:solidFill>
                <a:effectLst/>
                <a:latin typeface="+mn-lt"/>
                <a:ea typeface="+mn-ea"/>
                <a:cs typeface="+mn-cs"/>
              </a:rPr>
              <a:t>). (F) A giant Caribbean hermit crab, </a:t>
            </a:r>
            <a:r>
              <a:rPr lang="en-US" sz="1200" i="1" kern="1200" dirty="0" err="1">
                <a:solidFill>
                  <a:schemeClr val="tx1"/>
                </a:solidFill>
                <a:effectLst/>
                <a:latin typeface="+mn-lt"/>
                <a:ea typeface="+mn-ea"/>
                <a:cs typeface="+mn-cs"/>
              </a:rPr>
              <a:t>Petrochirus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diogenes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(G) A hermit crab (</a:t>
            </a:r>
            <a:r>
              <a:rPr lang="en-US" sz="1200" i="1" kern="1200" dirty="0" err="1">
                <a:solidFill>
                  <a:schemeClr val="tx1"/>
                </a:solidFill>
                <a:effectLst/>
                <a:latin typeface="+mn-lt"/>
                <a:ea typeface="+mn-ea"/>
                <a:cs typeface="+mn-cs"/>
              </a:rPr>
              <a:t>Paragiopagurus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fasciatus</a:t>
            </a:r>
            <a:r>
              <a:rPr lang="en-US" sz="1200" kern="1200" dirty="0">
                <a:solidFill>
                  <a:schemeClr val="tx1"/>
                </a:solidFill>
                <a:effectLst/>
                <a:latin typeface="+mn-lt"/>
                <a:ea typeface="+mn-ea"/>
                <a:cs typeface="+mn-cs"/>
              </a:rPr>
              <a:t>) removed from its snail shell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(H) A coconut crab, </a:t>
            </a:r>
            <a:r>
              <a:rPr lang="en-US" sz="1200" i="1" kern="1200" dirty="0" err="1">
                <a:solidFill>
                  <a:schemeClr val="tx1"/>
                </a:solidFill>
                <a:effectLst/>
                <a:latin typeface="+mn-lt"/>
                <a:ea typeface="+mn-ea"/>
                <a:cs typeface="+mn-cs"/>
              </a:rPr>
              <a:t>Birgus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latro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climbing a tree. (I) </a:t>
            </a:r>
            <a:r>
              <a:rPr lang="en-US" sz="1200" i="1" kern="1200" dirty="0">
                <a:solidFill>
                  <a:schemeClr val="tx1"/>
                </a:solidFill>
                <a:effectLst/>
                <a:latin typeface="+mn-lt"/>
                <a:ea typeface="+mn-ea"/>
                <a:cs typeface="+mn-cs"/>
              </a:rPr>
              <a:t>Emerita </a:t>
            </a:r>
            <a:r>
              <a:rPr lang="en-US" sz="1200" i="1" kern="1200" dirty="0" err="1">
                <a:solidFill>
                  <a:schemeClr val="tx1"/>
                </a:solidFill>
                <a:effectLst/>
                <a:latin typeface="+mn-lt"/>
                <a:ea typeface="+mn-ea"/>
                <a:cs typeface="+mn-cs"/>
              </a:rPr>
              <a:t>analoga</a:t>
            </a:r>
            <a:r>
              <a:rPr lang="en-US" sz="1200" kern="1200" dirty="0">
                <a:solidFill>
                  <a:schemeClr val="tx1"/>
                </a:solidFill>
                <a:effectLst/>
                <a:latin typeface="+mn-lt"/>
                <a:ea typeface="+mn-ea"/>
                <a:cs typeface="+mn-cs"/>
              </a:rPr>
              <a:t>, a Pacific mole crab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(J) A pelagic </a:t>
            </a:r>
            <a:r>
              <a:rPr lang="en-US" sz="1200" kern="1200" dirty="0" err="1">
                <a:solidFill>
                  <a:schemeClr val="tx1"/>
                </a:solidFill>
                <a:effectLst/>
                <a:latin typeface="+mn-lt"/>
                <a:ea typeface="+mn-ea"/>
                <a:cs typeface="+mn-cs"/>
              </a:rPr>
              <a:t>lobsterette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Pleuroncodes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planipes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(K) A cleaner shrimp, </a:t>
            </a:r>
            <a:r>
              <a:rPr lang="en-US" sz="1200" i="1" kern="1200" dirty="0" err="1">
                <a:solidFill>
                  <a:schemeClr val="tx1"/>
                </a:solidFill>
                <a:effectLst/>
                <a:latin typeface="+mn-lt"/>
                <a:ea typeface="+mn-ea"/>
                <a:cs typeface="+mn-cs"/>
              </a:rPr>
              <a:t>Lysmata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californica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Caridea</a:t>
            </a:r>
            <a:r>
              <a:rPr lang="en-US" sz="1200" kern="1200" dirty="0">
                <a:solidFill>
                  <a:schemeClr val="tx1"/>
                </a:solidFill>
                <a:effectLst/>
                <a:latin typeface="+mn-lt"/>
                <a:ea typeface="+mn-ea"/>
                <a:cs typeface="+mn-cs"/>
              </a:rPr>
              <a:t>). (L) </a:t>
            </a:r>
            <a:r>
              <a:rPr lang="en-US" sz="1200" i="1" kern="1200" dirty="0" err="1">
                <a:solidFill>
                  <a:schemeClr val="tx1"/>
                </a:solidFill>
                <a:effectLst/>
                <a:latin typeface="+mn-lt"/>
                <a:ea typeface="+mn-ea"/>
                <a:cs typeface="+mn-cs"/>
              </a:rPr>
              <a:t>Alienaxiopsis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clypeata</a:t>
            </a:r>
            <a:r>
              <a:rPr lang="en-US" sz="1200" kern="1200" dirty="0">
                <a:solidFill>
                  <a:schemeClr val="tx1"/>
                </a:solidFill>
                <a:effectLst/>
                <a:latin typeface="+mn-lt"/>
                <a:ea typeface="+mn-ea"/>
                <a:cs typeface="+mn-cs"/>
              </a:rPr>
              <a:t>, a coral reef lobster-shrimp from Bali, Indonesia (</a:t>
            </a:r>
            <a:r>
              <a:rPr lang="en-US" sz="1200" kern="1200" dirty="0" err="1">
                <a:solidFill>
                  <a:schemeClr val="tx1"/>
                </a:solidFill>
                <a:effectLst/>
                <a:latin typeface="+mn-lt"/>
                <a:ea typeface="+mn-ea"/>
                <a:cs typeface="+mn-cs"/>
              </a:rPr>
              <a:t>Axiidae</a:t>
            </a:r>
            <a:r>
              <a:rPr lang="en-US" sz="1200" kern="1200" dirty="0">
                <a:solidFill>
                  <a:schemeClr val="tx1"/>
                </a:solidFill>
                <a:effectLst/>
                <a:latin typeface="+mn-lt"/>
                <a:ea typeface="+mn-ea"/>
                <a:cs typeface="+mn-cs"/>
              </a:rPr>
              <a:t>). (M) A Hawaiian regal lobster, </a:t>
            </a:r>
            <a:r>
              <a:rPr lang="en-US" sz="1200" i="1" kern="1200" dirty="0" err="1">
                <a:solidFill>
                  <a:schemeClr val="tx1"/>
                </a:solidFill>
                <a:effectLst/>
                <a:latin typeface="+mn-lt"/>
                <a:ea typeface="+mn-ea"/>
                <a:cs typeface="+mn-cs"/>
              </a:rPr>
              <a:t>Enoplometopus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Achelata</a:t>
            </a:r>
            <a:r>
              <a:rPr lang="en-US" sz="1200" kern="1200" dirty="0">
                <a:solidFill>
                  <a:schemeClr val="tx1"/>
                </a:solidFill>
                <a:effectLst/>
                <a:latin typeface="+mn-lt"/>
                <a:ea typeface="+mn-ea"/>
                <a:cs typeface="+mn-cs"/>
              </a:rPr>
              <a:t>). (N,O) Two unusual amphipods (</a:t>
            </a:r>
            <a:r>
              <a:rPr lang="en-US" sz="1200" kern="1200" dirty="0" err="1">
                <a:solidFill>
                  <a:schemeClr val="tx1"/>
                </a:solidFill>
                <a:effectLst/>
                <a:latin typeface="+mn-lt"/>
                <a:ea typeface="+mn-ea"/>
                <a:cs typeface="+mn-cs"/>
              </a:rPr>
              <a:t>Amphipoda</a:t>
            </a:r>
            <a:r>
              <a:rPr lang="en-US" sz="1200" kern="1200" dirty="0">
                <a:solidFill>
                  <a:schemeClr val="tx1"/>
                </a:solidFill>
                <a:effectLst/>
                <a:latin typeface="+mn-lt"/>
                <a:ea typeface="+mn-ea"/>
                <a:cs typeface="+mn-cs"/>
              </a:rPr>
              <a:t>). (N) </a:t>
            </a:r>
            <a:r>
              <a:rPr lang="en-US" sz="1200" i="1" kern="1200" dirty="0" err="1">
                <a:solidFill>
                  <a:schemeClr val="tx1"/>
                </a:solidFill>
                <a:effectLst/>
                <a:latin typeface="+mn-lt"/>
                <a:ea typeface="+mn-ea"/>
                <a:cs typeface="+mn-cs"/>
              </a:rPr>
              <a:t>Cystisoma</a:t>
            </a:r>
            <a:r>
              <a:rPr lang="en-US" sz="1200" kern="1200" dirty="0">
                <a:solidFill>
                  <a:schemeClr val="tx1"/>
                </a:solidFill>
                <a:effectLst/>
                <a:latin typeface="+mn-lt"/>
                <a:ea typeface="+mn-ea"/>
                <a:cs typeface="+mn-cs"/>
              </a:rPr>
              <a:t>, a huge (some exceed 10 cm), transparent, pelagic hyperiid amphipod. (O)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scammoni</a:t>
            </a:r>
            <a:r>
              <a:rPr lang="en-US" sz="1200" kern="1200" dirty="0">
                <a:solidFill>
                  <a:schemeClr val="tx1"/>
                </a:solidFill>
                <a:effectLst/>
                <a:latin typeface="+mn-lt"/>
                <a:ea typeface="+mn-ea"/>
                <a:cs typeface="+mn-cs"/>
              </a:rPr>
              <a:t>, a parasitic </a:t>
            </a:r>
            <a:r>
              <a:rPr lang="en-US" sz="1200" kern="1200" dirty="0" err="1">
                <a:solidFill>
                  <a:schemeClr val="tx1"/>
                </a:solidFill>
                <a:effectLst/>
                <a:latin typeface="+mn-lt"/>
                <a:ea typeface="+mn-ea"/>
                <a:cs typeface="+mn-cs"/>
              </a:rPr>
              <a:t>caprelloidean</a:t>
            </a:r>
            <a:r>
              <a:rPr lang="en-US" sz="1200" kern="1200" dirty="0">
                <a:solidFill>
                  <a:schemeClr val="tx1"/>
                </a:solidFill>
                <a:effectLst/>
                <a:latin typeface="+mn-lt"/>
                <a:ea typeface="+mn-ea"/>
                <a:cs typeface="+mn-cs"/>
              </a:rPr>
              <a:t> amphipod that lives on the skin of gray whales. (P) A male and female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note the eggs in the marsupium of the female (</a:t>
            </a:r>
            <a:r>
              <a:rPr lang="en-US" sz="1200" kern="1200" dirty="0" err="1">
                <a:solidFill>
                  <a:schemeClr val="tx1"/>
                </a:solidFill>
                <a:effectLst/>
                <a:latin typeface="+mn-lt"/>
                <a:ea typeface="+mn-ea"/>
                <a:cs typeface="+mn-cs"/>
              </a:rPr>
              <a:t>Cumacea</a:t>
            </a:r>
            <a:r>
              <a:rPr lang="en-US" sz="1200" kern="1200" dirty="0">
                <a:solidFill>
                  <a:schemeClr val="tx1"/>
                </a:solidFill>
                <a:effectLst/>
                <a:latin typeface="+mn-lt"/>
                <a:ea typeface="+mn-ea"/>
                <a:cs typeface="+mn-cs"/>
              </a:rPr>
              <a:t>). (Q) </a:t>
            </a:r>
            <a:r>
              <a:rPr lang="en-US" sz="1200" i="1" kern="1200" dirty="0">
                <a:solidFill>
                  <a:schemeClr val="tx1"/>
                </a:solidFill>
                <a:effectLst/>
                <a:latin typeface="+mn-lt"/>
                <a:ea typeface="+mn-ea"/>
                <a:cs typeface="+mn-cs"/>
              </a:rPr>
              <a:t>Ligia </a:t>
            </a:r>
            <a:r>
              <a:rPr lang="en-US" sz="1200" kern="1200" dirty="0">
                <a:solidFill>
                  <a:schemeClr val="tx1"/>
                </a:solidFill>
                <a:effectLst/>
                <a:latin typeface="+mn-lt"/>
                <a:ea typeface="+mn-ea"/>
                <a:cs typeface="+mn-cs"/>
              </a:rPr>
              <a:t>(Isopoda), the rock louse; </a:t>
            </a:r>
            <a:r>
              <a:rPr lang="en-US" sz="1200" i="1" kern="1200" dirty="0">
                <a:solidFill>
                  <a:schemeClr val="tx1"/>
                </a:solidFill>
                <a:effectLst/>
                <a:latin typeface="+mn-lt"/>
                <a:ea typeface="+mn-ea"/>
                <a:cs typeface="+mn-cs"/>
              </a:rPr>
              <a:t>Ligia</a:t>
            </a:r>
            <a:r>
              <a:rPr lang="en-US" sz="1200" kern="1200" dirty="0">
                <a:solidFill>
                  <a:schemeClr val="tx1"/>
                </a:solidFill>
                <a:effectLst/>
                <a:latin typeface="+mn-lt"/>
                <a:ea typeface="+mn-ea"/>
                <a:cs typeface="+mn-cs"/>
              </a:rPr>
              <a:t> are inhabitants of the high spray zone on rocky shores worldwide. (R) A mysid </a:t>
            </a:r>
            <a:r>
              <a:rPr lang="en-US" sz="1200" i="1" kern="1200" dirty="0" err="1">
                <a:solidFill>
                  <a:schemeClr val="tx1"/>
                </a:solidFill>
                <a:effectLst/>
                <a:latin typeface="+mn-lt"/>
                <a:ea typeface="+mn-ea"/>
                <a:cs typeface="+mn-cs"/>
              </a:rPr>
              <a:t>Siriella</a:t>
            </a:r>
            <a:r>
              <a:rPr lang="en-US" sz="1200" kern="1200" dirty="0">
                <a:solidFill>
                  <a:schemeClr val="tx1"/>
                </a:solidFill>
                <a:effectLst/>
                <a:latin typeface="+mn-lt"/>
                <a:ea typeface="+mn-ea"/>
                <a:cs typeface="+mn-cs"/>
              </a:rPr>
              <a:t> sp. (</a:t>
            </a:r>
            <a:r>
              <a:rPr lang="en-US" sz="1200" kern="1200" dirty="0" err="1">
                <a:solidFill>
                  <a:schemeClr val="tx1"/>
                </a:solidFill>
                <a:effectLst/>
                <a:latin typeface="+mn-lt"/>
                <a:ea typeface="+mn-ea"/>
                <a:cs typeface="+mn-cs"/>
              </a:rPr>
              <a:t>Mysida</a:t>
            </a:r>
            <a:r>
              <a:rPr lang="en-US" sz="1200" kern="1200" dirty="0">
                <a:solidFill>
                  <a:schemeClr val="tx1"/>
                </a:solidFill>
                <a:effectLst/>
                <a:latin typeface="+mn-lt"/>
                <a:ea typeface="+mn-ea"/>
                <a:cs typeface="+mn-cs"/>
              </a:rPr>
              <a:t>) with a parasitic </a:t>
            </a:r>
            <a:r>
              <a:rPr lang="en-US" sz="1200" kern="1200" dirty="0" err="1">
                <a:solidFill>
                  <a:schemeClr val="tx1"/>
                </a:solidFill>
                <a:effectLst/>
                <a:latin typeface="+mn-lt"/>
                <a:ea typeface="+mn-ea"/>
                <a:cs typeface="+mn-cs"/>
              </a:rPr>
              <a:t>epicaridean</a:t>
            </a:r>
            <a:r>
              <a:rPr lang="en-US" sz="1200" kern="1200" dirty="0">
                <a:solidFill>
                  <a:schemeClr val="tx1"/>
                </a:solidFill>
                <a:effectLst/>
                <a:latin typeface="+mn-lt"/>
                <a:ea typeface="+mn-ea"/>
                <a:cs typeface="+mn-cs"/>
              </a:rPr>
              <a:t> isopod (</a:t>
            </a:r>
            <a:r>
              <a:rPr lang="en-US" sz="1200" kern="1200" dirty="0" err="1">
                <a:solidFill>
                  <a:schemeClr val="tx1"/>
                </a:solidFill>
                <a:effectLst/>
                <a:latin typeface="+mn-lt"/>
                <a:ea typeface="+mn-ea"/>
                <a:cs typeface="+mn-cs"/>
              </a:rPr>
              <a:t>Dajidae</a:t>
            </a:r>
            <a:r>
              <a:rPr lang="en-US" sz="1200" kern="1200" dirty="0">
                <a:solidFill>
                  <a:schemeClr val="tx1"/>
                </a:solidFill>
                <a:effectLst/>
                <a:latin typeface="+mn-lt"/>
                <a:ea typeface="+mn-ea"/>
                <a:cs typeface="+mn-cs"/>
              </a:rPr>
              <a:t>) attached to its carapace (Western Australia). (S,T) Class </a:t>
            </a:r>
            <a:r>
              <a:rPr lang="en-US" sz="1200" kern="1200" dirty="0" err="1">
                <a:solidFill>
                  <a:schemeClr val="tx1"/>
                </a:solidFill>
                <a:effectLst/>
                <a:latin typeface="+mn-lt"/>
                <a:ea typeface="+mn-ea"/>
                <a:cs typeface="+mn-cs"/>
              </a:rPr>
              <a:t>Thecostraca</a:t>
            </a:r>
            <a:r>
              <a:rPr lang="en-US" sz="1200" kern="1200" dirty="0">
                <a:solidFill>
                  <a:schemeClr val="tx1"/>
                </a:solidFill>
                <a:effectLst/>
                <a:latin typeface="+mn-lt"/>
                <a:ea typeface="+mn-ea"/>
                <a:cs typeface="+mn-cs"/>
              </a:rPr>
              <a:t>. (S) Acorn barnacles, </a:t>
            </a:r>
            <a:r>
              <a:rPr lang="en-US" sz="1200" i="1" kern="1200" dirty="0" err="1">
                <a:solidFill>
                  <a:schemeClr val="tx1"/>
                </a:solidFill>
                <a:effectLst/>
                <a:latin typeface="+mn-lt"/>
                <a:ea typeface="+mn-ea"/>
                <a:cs typeface="+mn-cs"/>
              </a:rPr>
              <a:t>Semibalanus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balanoides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(T) </a:t>
            </a:r>
            <a:r>
              <a:rPr lang="en-US" sz="1200" i="1" kern="1200" dirty="0">
                <a:solidFill>
                  <a:schemeClr val="tx1"/>
                </a:solidFill>
                <a:effectLst/>
                <a:latin typeface="+mn-lt"/>
                <a:ea typeface="+mn-ea"/>
                <a:cs typeface="+mn-cs"/>
              </a:rPr>
              <a:t>Lepas </a:t>
            </a:r>
            <a:r>
              <a:rPr lang="en-US" sz="1200" i="1" kern="1200" dirty="0" err="1">
                <a:solidFill>
                  <a:schemeClr val="tx1"/>
                </a:solidFill>
                <a:effectLst/>
                <a:latin typeface="+mn-lt"/>
                <a:ea typeface="+mn-ea"/>
                <a:cs typeface="+mn-cs"/>
              </a:rPr>
              <a:t>anatifera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a pelagic barnacle hanging from a floating timber. (U) Class </a:t>
            </a:r>
            <a:r>
              <a:rPr lang="en-US" sz="1200" kern="1200" dirty="0" err="1">
                <a:solidFill>
                  <a:schemeClr val="tx1"/>
                </a:solidFill>
                <a:effectLst/>
                <a:latin typeface="+mn-lt"/>
                <a:ea typeface="+mn-ea"/>
                <a:cs typeface="+mn-cs"/>
              </a:rPr>
              <a:t>Copepoda</a:t>
            </a:r>
            <a:r>
              <a:rPr lang="en-US" sz="1200" kern="1200" dirty="0">
                <a:solidFill>
                  <a:schemeClr val="tx1"/>
                </a:solidFill>
                <a:effectLst/>
                <a:latin typeface="+mn-lt"/>
                <a:ea typeface="+mn-ea"/>
                <a:cs typeface="+mn-cs"/>
              </a:rPr>
              <a:t>; the calanoid copepod </a:t>
            </a:r>
            <a:r>
              <a:rPr lang="en-US" sz="1200" i="1" kern="1200" dirty="0" err="1">
                <a:solidFill>
                  <a:schemeClr val="tx1"/>
                </a:solidFill>
                <a:effectLst/>
                <a:latin typeface="+mn-lt"/>
                <a:ea typeface="+mn-ea"/>
                <a:cs typeface="+mn-cs"/>
              </a:rPr>
              <a:t>Gaussia</a:t>
            </a:r>
            <a:r>
              <a:rPr lang="en-US" sz="1200" kern="1200" dirty="0">
                <a:solidFill>
                  <a:schemeClr val="tx1"/>
                </a:solidFill>
                <a:effectLst/>
                <a:latin typeface="+mn-lt"/>
                <a:ea typeface="+mn-ea"/>
                <a:cs typeface="+mn-cs"/>
              </a:rPr>
              <a:t>, a common planktonic genus. (V) Class </a:t>
            </a:r>
            <a:r>
              <a:rPr lang="en-US" sz="1200" kern="1200" dirty="0" err="1">
                <a:solidFill>
                  <a:schemeClr val="tx1"/>
                </a:solidFill>
                <a:effectLst/>
                <a:latin typeface="+mn-lt"/>
                <a:ea typeface="+mn-ea"/>
                <a:cs typeface="+mn-cs"/>
              </a:rPr>
              <a:t>Tantulocarida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Deoterthron</a:t>
            </a:r>
            <a:r>
              <a:rPr lang="en-US" sz="1200" kern="1200" dirty="0">
                <a:solidFill>
                  <a:schemeClr val="tx1"/>
                </a:solidFill>
                <a:effectLst/>
                <a:latin typeface="+mn-lt"/>
                <a:ea typeface="+mn-ea"/>
                <a:cs typeface="+mn-cs"/>
              </a:rPr>
              <a:t>, parasitic on other crustaceans.</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25</a:t>
            </a:fld>
            <a:endParaRPr lang="en-US"/>
          </a:p>
        </p:txBody>
      </p:sp>
    </p:spTree>
    <p:extLst>
      <p:ext uri="{BB962C8B-B14F-4D97-AF65-F5344CB8AC3E}">
        <p14:creationId xmlns:p14="http://schemas.microsoft.com/office/powerpoint/2010/main" val="2024902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21.1  Diversity among the Crustacea. </a:t>
            </a:r>
            <a:br>
              <a:rPr lang="en-US" sz="1200" b="1"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(A–D) Classes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Branchiopoda</a:t>
            </a:r>
            <a:r>
              <a:rPr lang="en-US" sz="1200" kern="1200" dirty="0">
                <a:solidFill>
                  <a:schemeClr val="tx1"/>
                </a:solidFill>
                <a:effectLst/>
                <a:latin typeface="+mn-lt"/>
                <a:ea typeface="+mn-ea"/>
                <a:cs typeface="+mn-cs"/>
              </a:rPr>
              <a:t>. (A) </a:t>
            </a:r>
            <a:r>
              <a:rPr lang="en-US" sz="1200" i="1" kern="1200" dirty="0" err="1">
                <a:solidFill>
                  <a:schemeClr val="tx1"/>
                </a:solidFill>
                <a:effectLst/>
                <a:latin typeface="+mn-lt"/>
                <a:ea typeface="+mn-ea"/>
                <a:cs typeface="+mn-cs"/>
              </a:rPr>
              <a:t>Morlockia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ondinae</a:t>
            </a:r>
            <a:r>
              <a:rPr lang="en-US" sz="1200" kern="1200" dirty="0">
                <a:solidFill>
                  <a:schemeClr val="tx1"/>
                </a:solidFill>
                <a:effectLst/>
                <a:latin typeface="+mn-lt"/>
                <a:ea typeface="+mn-ea"/>
                <a:cs typeface="+mn-cs"/>
              </a:rPr>
              <a:t>; note the remarkably </a:t>
            </a:r>
            <a:r>
              <a:rPr lang="en-US" sz="1200" kern="1200" dirty="0" err="1">
                <a:solidFill>
                  <a:schemeClr val="tx1"/>
                </a:solidFill>
                <a:effectLst/>
                <a:latin typeface="+mn-lt"/>
                <a:ea typeface="+mn-ea"/>
                <a:cs typeface="+mn-cs"/>
              </a:rPr>
              <a:t>homonomous</a:t>
            </a:r>
            <a:r>
              <a:rPr lang="en-US" sz="1200" kern="1200" dirty="0">
                <a:solidFill>
                  <a:schemeClr val="tx1"/>
                </a:solidFill>
                <a:effectLst/>
                <a:latin typeface="+mn-lt"/>
                <a:ea typeface="+mn-ea"/>
                <a:cs typeface="+mn-cs"/>
              </a:rPr>
              <a:t> segmentation of this swimming crustacean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Lightiella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monniotae</a:t>
            </a:r>
            <a:r>
              <a:rPr lang="en-US" sz="1200" kern="1200" dirty="0">
                <a:solidFill>
                  <a:schemeClr val="tx1"/>
                </a:solidFill>
                <a:effectLst/>
                <a:latin typeface="+mn-lt"/>
                <a:ea typeface="+mn-ea"/>
                <a:cs typeface="+mn-cs"/>
              </a:rPr>
              <a:t>, from New Caledonia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(C) A tadpole shrimp (</a:t>
            </a:r>
            <a:r>
              <a:rPr lang="en-US" sz="1200" kern="1200" dirty="0" err="1">
                <a:solidFill>
                  <a:schemeClr val="tx1"/>
                </a:solidFill>
                <a:effectLst/>
                <a:latin typeface="+mn-lt"/>
                <a:ea typeface="+mn-ea"/>
                <a:cs typeface="+mn-cs"/>
              </a:rPr>
              <a:t>Notostraca</a:t>
            </a:r>
            <a:r>
              <a:rPr lang="en-US" sz="1200" kern="1200" dirty="0">
                <a:solidFill>
                  <a:schemeClr val="tx1"/>
                </a:solidFill>
                <a:effectLst/>
                <a:latin typeface="+mn-lt"/>
                <a:ea typeface="+mn-ea"/>
                <a:cs typeface="+mn-cs"/>
              </a:rPr>
              <a:t>) from an ephemeral pool. (D) A clam shrimp (</a:t>
            </a:r>
            <a:r>
              <a:rPr lang="en-US" sz="1200" kern="1200" dirty="0" err="1">
                <a:solidFill>
                  <a:schemeClr val="tx1"/>
                </a:solidFill>
                <a:effectLst/>
                <a:latin typeface="+mn-lt"/>
                <a:ea typeface="+mn-ea"/>
                <a:cs typeface="+mn-cs"/>
              </a:rPr>
              <a:t>Diplostraca</a:t>
            </a:r>
            <a:r>
              <a:rPr lang="en-US" sz="1200" kern="1200" dirty="0">
                <a:solidFill>
                  <a:schemeClr val="tx1"/>
                </a:solidFill>
                <a:effectLst/>
                <a:latin typeface="+mn-lt"/>
                <a:ea typeface="+mn-ea"/>
                <a:cs typeface="+mn-cs"/>
              </a:rPr>
              <a:t>), carrying eggs. (E–Q) Class Malacostraca. (E) A fiddler crab, </a:t>
            </a:r>
            <a:r>
              <a:rPr lang="en-US" sz="1200" i="1" kern="1200" dirty="0" err="1">
                <a:solidFill>
                  <a:schemeClr val="tx1"/>
                </a:solidFill>
                <a:effectLst/>
                <a:latin typeface="+mn-lt"/>
                <a:ea typeface="+mn-ea"/>
                <a:cs typeface="+mn-cs"/>
              </a:rPr>
              <a:t>Uca</a:t>
            </a:r>
            <a:r>
              <a:rPr lang="en-US" sz="1200" i="1" kern="1200" dirty="0">
                <a:solidFill>
                  <a:schemeClr val="tx1"/>
                </a:solidFill>
                <a:effectLst/>
                <a:latin typeface="+mn-lt"/>
                <a:ea typeface="+mn-ea"/>
                <a:cs typeface="+mn-cs"/>
              </a:rPr>
              <a:t> princeps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Brachyura</a:t>
            </a:r>
            <a:r>
              <a:rPr lang="en-US" sz="1200" kern="1200" dirty="0">
                <a:solidFill>
                  <a:schemeClr val="tx1"/>
                </a:solidFill>
                <a:effectLst/>
                <a:latin typeface="+mn-lt"/>
                <a:ea typeface="+mn-ea"/>
                <a:cs typeface="+mn-cs"/>
              </a:rPr>
              <a:t>). (F) A giant Caribbean hermit crab, </a:t>
            </a:r>
            <a:r>
              <a:rPr lang="en-US" sz="1200" i="1" kern="1200" dirty="0" err="1">
                <a:solidFill>
                  <a:schemeClr val="tx1"/>
                </a:solidFill>
                <a:effectLst/>
                <a:latin typeface="+mn-lt"/>
                <a:ea typeface="+mn-ea"/>
                <a:cs typeface="+mn-cs"/>
              </a:rPr>
              <a:t>Petrochirus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diogenes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(G) A hermit crab (</a:t>
            </a:r>
            <a:r>
              <a:rPr lang="en-US" sz="1200" i="1" kern="1200" dirty="0" err="1">
                <a:solidFill>
                  <a:schemeClr val="tx1"/>
                </a:solidFill>
                <a:effectLst/>
                <a:latin typeface="+mn-lt"/>
                <a:ea typeface="+mn-ea"/>
                <a:cs typeface="+mn-cs"/>
              </a:rPr>
              <a:t>Paragiopagurus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fasciatus</a:t>
            </a:r>
            <a:r>
              <a:rPr lang="en-US" sz="1200" kern="1200" dirty="0">
                <a:solidFill>
                  <a:schemeClr val="tx1"/>
                </a:solidFill>
                <a:effectLst/>
                <a:latin typeface="+mn-lt"/>
                <a:ea typeface="+mn-ea"/>
                <a:cs typeface="+mn-cs"/>
              </a:rPr>
              <a:t>) removed from its snail shell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(H) A coconut crab, </a:t>
            </a:r>
            <a:r>
              <a:rPr lang="en-US" sz="1200" i="1" kern="1200" dirty="0" err="1">
                <a:solidFill>
                  <a:schemeClr val="tx1"/>
                </a:solidFill>
                <a:effectLst/>
                <a:latin typeface="+mn-lt"/>
                <a:ea typeface="+mn-ea"/>
                <a:cs typeface="+mn-cs"/>
              </a:rPr>
              <a:t>Birgus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latro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climbing a tree. (I) </a:t>
            </a:r>
            <a:r>
              <a:rPr lang="en-US" sz="1200" i="1" kern="1200" dirty="0">
                <a:solidFill>
                  <a:schemeClr val="tx1"/>
                </a:solidFill>
                <a:effectLst/>
                <a:latin typeface="+mn-lt"/>
                <a:ea typeface="+mn-ea"/>
                <a:cs typeface="+mn-cs"/>
              </a:rPr>
              <a:t>Emerita </a:t>
            </a:r>
            <a:r>
              <a:rPr lang="en-US" sz="1200" i="1" kern="1200" dirty="0" err="1">
                <a:solidFill>
                  <a:schemeClr val="tx1"/>
                </a:solidFill>
                <a:effectLst/>
                <a:latin typeface="+mn-lt"/>
                <a:ea typeface="+mn-ea"/>
                <a:cs typeface="+mn-cs"/>
              </a:rPr>
              <a:t>analoga</a:t>
            </a:r>
            <a:r>
              <a:rPr lang="en-US" sz="1200" kern="1200" dirty="0">
                <a:solidFill>
                  <a:schemeClr val="tx1"/>
                </a:solidFill>
                <a:effectLst/>
                <a:latin typeface="+mn-lt"/>
                <a:ea typeface="+mn-ea"/>
                <a:cs typeface="+mn-cs"/>
              </a:rPr>
              <a:t>, a Pacific mole crab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(J) A pelagic </a:t>
            </a:r>
            <a:r>
              <a:rPr lang="en-US" sz="1200" kern="1200" dirty="0" err="1">
                <a:solidFill>
                  <a:schemeClr val="tx1"/>
                </a:solidFill>
                <a:effectLst/>
                <a:latin typeface="+mn-lt"/>
                <a:ea typeface="+mn-ea"/>
                <a:cs typeface="+mn-cs"/>
              </a:rPr>
              <a:t>lobsterette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Pleuroncodes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planipes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(K) A cleaner shrimp, </a:t>
            </a:r>
            <a:r>
              <a:rPr lang="en-US" sz="1200" i="1" kern="1200" dirty="0" err="1">
                <a:solidFill>
                  <a:schemeClr val="tx1"/>
                </a:solidFill>
                <a:effectLst/>
                <a:latin typeface="+mn-lt"/>
                <a:ea typeface="+mn-ea"/>
                <a:cs typeface="+mn-cs"/>
              </a:rPr>
              <a:t>Lysmata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californica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Caridea</a:t>
            </a:r>
            <a:r>
              <a:rPr lang="en-US" sz="1200" kern="1200" dirty="0">
                <a:solidFill>
                  <a:schemeClr val="tx1"/>
                </a:solidFill>
                <a:effectLst/>
                <a:latin typeface="+mn-lt"/>
                <a:ea typeface="+mn-ea"/>
                <a:cs typeface="+mn-cs"/>
              </a:rPr>
              <a:t>). (L) </a:t>
            </a:r>
            <a:r>
              <a:rPr lang="en-US" sz="1200" i="1" kern="1200" dirty="0" err="1">
                <a:solidFill>
                  <a:schemeClr val="tx1"/>
                </a:solidFill>
                <a:effectLst/>
                <a:latin typeface="+mn-lt"/>
                <a:ea typeface="+mn-ea"/>
                <a:cs typeface="+mn-cs"/>
              </a:rPr>
              <a:t>Alienaxiopsis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clypeata</a:t>
            </a:r>
            <a:r>
              <a:rPr lang="en-US" sz="1200" kern="1200" dirty="0">
                <a:solidFill>
                  <a:schemeClr val="tx1"/>
                </a:solidFill>
                <a:effectLst/>
                <a:latin typeface="+mn-lt"/>
                <a:ea typeface="+mn-ea"/>
                <a:cs typeface="+mn-cs"/>
              </a:rPr>
              <a:t>, a coral reef lobster-shrimp from Bali, Indonesia (</a:t>
            </a:r>
            <a:r>
              <a:rPr lang="en-US" sz="1200" kern="1200" dirty="0" err="1">
                <a:solidFill>
                  <a:schemeClr val="tx1"/>
                </a:solidFill>
                <a:effectLst/>
                <a:latin typeface="+mn-lt"/>
                <a:ea typeface="+mn-ea"/>
                <a:cs typeface="+mn-cs"/>
              </a:rPr>
              <a:t>Axiidae</a:t>
            </a:r>
            <a:r>
              <a:rPr lang="en-US" sz="1200" kern="1200" dirty="0">
                <a:solidFill>
                  <a:schemeClr val="tx1"/>
                </a:solidFill>
                <a:effectLst/>
                <a:latin typeface="+mn-lt"/>
                <a:ea typeface="+mn-ea"/>
                <a:cs typeface="+mn-cs"/>
              </a:rPr>
              <a:t>). (M) A Hawaiian regal lobster, </a:t>
            </a:r>
            <a:r>
              <a:rPr lang="en-US" sz="1200" i="1" kern="1200" dirty="0" err="1">
                <a:solidFill>
                  <a:schemeClr val="tx1"/>
                </a:solidFill>
                <a:effectLst/>
                <a:latin typeface="+mn-lt"/>
                <a:ea typeface="+mn-ea"/>
                <a:cs typeface="+mn-cs"/>
              </a:rPr>
              <a:t>Enoplometopus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Achelata</a:t>
            </a:r>
            <a:r>
              <a:rPr lang="en-US" sz="1200" kern="1200" dirty="0">
                <a:solidFill>
                  <a:schemeClr val="tx1"/>
                </a:solidFill>
                <a:effectLst/>
                <a:latin typeface="+mn-lt"/>
                <a:ea typeface="+mn-ea"/>
                <a:cs typeface="+mn-cs"/>
              </a:rPr>
              <a:t>). (N,O) Two unusual amphipods (</a:t>
            </a:r>
            <a:r>
              <a:rPr lang="en-US" sz="1200" kern="1200" dirty="0" err="1">
                <a:solidFill>
                  <a:schemeClr val="tx1"/>
                </a:solidFill>
                <a:effectLst/>
                <a:latin typeface="+mn-lt"/>
                <a:ea typeface="+mn-ea"/>
                <a:cs typeface="+mn-cs"/>
              </a:rPr>
              <a:t>Amphipoda</a:t>
            </a:r>
            <a:r>
              <a:rPr lang="en-US" sz="1200" kern="1200" dirty="0">
                <a:solidFill>
                  <a:schemeClr val="tx1"/>
                </a:solidFill>
                <a:effectLst/>
                <a:latin typeface="+mn-lt"/>
                <a:ea typeface="+mn-ea"/>
                <a:cs typeface="+mn-cs"/>
              </a:rPr>
              <a:t>). (N) </a:t>
            </a:r>
            <a:r>
              <a:rPr lang="en-US" sz="1200" i="1" kern="1200" dirty="0" err="1">
                <a:solidFill>
                  <a:schemeClr val="tx1"/>
                </a:solidFill>
                <a:effectLst/>
                <a:latin typeface="+mn-lt"/>
                <a:ea typeface="+mn-ea"/>
                <a:cs typeface="+mn-cs"/>
              </a:rPr>
              <a:t>Cystisoma</a:t>
            </a:r>
            <a:r>
              <a:rPr lang="en-US" sz="1200" kern="1200" dirty="0">
                <a:solidFill>
                  <a:schemeClr val="tx1"/>
                </a:solidFill>
                <a:effectLst/>
                <a:latin typeface="+mn-lt"/>
                <a:ea typeface="+mn-ea"/>
                <a:cs typeface="+mn-cs"/>
              </a:rPr>
              <a:t>, a huge (some exceed 10 cm), transparent, pelagic hyperiid amphipod. (O)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scammoni</a:t>
            </a:r>
            <a:r>
              <a:rPr lang="en-US" sz="1200" kern="1200" dirty="0">
                <a:solidFill>
                  <a:schemeClr val="tx1"/>
                </a:solidFill>
                <a:effectLst/>
                <a:latin typeface="+mn-lt"/>
                <a:ea typeface="+mn-ea"/>
                <a:cs typeface="+mn-cs"/>
              </a:rPr>
              <a:t>, a parasitic </a:t>
            </a:r>
            <a:r>
              <a:rPr lang="en-US" sz="1200" kern="1200" dirty="0" err="1">
                <a:solidFill>
                  <a:schemeClr val="tx1"/>
                </a:solidFill>
                <a:effectLst/>
                <a:latin typeface="+mn-lt"/>
                <a:ea typeface="+mn-ea"/>
                <a:cs typeface="+mn-cs"/>
              </a:rPr>
              <a:t>caprelloidean</a:t>
            </a:r>
            <a:r>
              <a:rPr lang="en-US" sz="1200" kern="1200" dirty="0">
                <a:solidFill>
                  <a:schemeClr val="tx1"/>
                </a:solidFill>
                <a:effectLst/>
                <a:latin typeface="+mn-lt"/>
                <a:ea typeface="+mn-ea"/>
                <a:cs typeface="+mn-cs"/>
              </a:rPr>
              <a:t> amphipod that lives on the skin of gray whales. (P) A male and female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note the eggs in the marsupium of the female (</a:t>
            </a:r>
            <a:r>
              <a:rPr lang="en-US" sz="1200" kern="1200" dirty="0" err="1">
                <a:solidFill>
                  <a:schemeClr val="tx1"/>
                </a:solidFill>
                <a:effectLst/>
                <a:latin typeface="+mn-lt"/>
                <a:ea typeface="+mn-ea"/>
                <a:cs typeface="+mn-cs"/>
              </a:rPr>
              <a:t>Cumacea</a:t>
            </a:r>
            <a:r>
              <a:rPr lang="en-US" sz="1200" kern="1200" dirty="0">
                <a:solidFill>
                  <a:schemeClr val="tx1"/>
                </a:solidFill>
                <a:effectLst/>
                <a:latin typeface="+mn-lt"/>
                <a:ea typeface="+mn-ea"/>
                <a:cs typeface="+mn-cs"/>
              </a:rPr>
              <a:t>). (Q) </a:t>
            </a:r>
            <a:r>
              <a:rPr lang="en-US" sz="1200" i="1" kern="1200" dirty="0">
                <a:solidFill>
                  <a:schemeClr val="tx1"/>
                </a:solidFill>
                <a:effectLst/>
                <a:latin typeface="+mn-lt"/>
                <a:ea typeface="+mn-ea"/>
                <a:cs typeface="+mn-cs"/>
              </a:rPr>
              <a:t>Ligia </a:t>
            </a:r>
            <a:r>
              <a:rPr lang="en-US" sz="1200" kern="1200" dirty="0">
                <a:solidFill>
                  <a:schemeClr val="tx1"/>
                </a:solidFill>
                <a:effectLst/>
                <a:latin typeface="+mn-lt"/>
                <a:ea typeface="+mn-ea"/>
                <a:cs typeface="+mn-cs"/>
              </a:rPr>
              <a:t>(Isopoda), the rock louse; </a:t>
            </a:r>
            <a:r>
              <a:rPr lang="en-US" sz="1200" i="1" kern="1200" dirty="0">
                <a:solidFill>
                  <a:schemeClr val="tx1"/>
                </a:solidFill>
                <a:effectLst/>
                <a:latin typeface="+mn-lt"/>
                <a:ea typeface="+mn-ea"/>
                <a:cs typeface="+mn-cs"/>
              </a:rPr>
              <a:t>Ligia</a:t>
            </a:r>
            <a:r>
              <a:rPr lang="en-US" sz="1200" kern="1200" dirty="0">
                <a:solidFill>
                  <a:schemeClr val="tx1"/>
                </a:solidFill>
                <a:effectLst/>
                <a:latin typeface="+mn-lt"/>
                <a:ea typeface="+mn-ea"/>
                <a:cs typeface="+mn-cs"/>
              </a:rPr>
              <a:t> are inhabitants of the high spray zone on rocky shores worldwide. (R) A mysid </a:t>
            </a:r>
            <a:r>
              <a:rPr lang="en-US" sz="1200" i="1" kern="1200" dirty="0" err="1">
                <a:solidFill>
                  <a:schemeClr val="tx1"/>
                </a:solidFill>
                <a:effectLst/>
                <a:latin typeface="+mn-lt"/>
                <a:ea typeface="+mn-ea"/>
                <a:cs typeface="+mn-cs"/>
              </a:rPr>
              <a:t>Siriella</a:t>
            </a:r>
            <a:r>
              <a:rPr lang="en-US" sz="1200" kern="1200" dirty="0">
                <a:solidFill>
                  <a:schemeClr val="tx1"/>
                </a:solidFill>
                <a:effectLst/>
                <a:latin typeface="+mn-lt"/>
                <a:ea typeface="+mn-ea"/>
                <a:cs typeface="+mn-cs"/>
              </a:rPr>
              <a:t> sp. (</a:t>
            </a:r>
            <a:r>
              <a:rPr lang="en-US" sz="1200" kern="1200" dirty="0" err="1">
                <a:solidFill>
                  <a:schemeClr val="tx1"/>
                </a:solidFill>
                <a:effectLst/>
                <a:latin typeface="+mn-lt"/>
                <a:ea typeface="+mn-ea"/>
                <a:cs typeface="+mn-cs"/>
              </a:rPr>
              <a:t>Mysida</a:t>
            </a:r>
            <a:r>
              <a:rPr lang="en-US" sz="1200" kern="1200" dirty="0">
                <a:solidFill>
                  <a:schemeClr val="tx1"/>
                </a:solidFill>
                <a:effectLst/>
                <a:latin typeface="+mn-lt"/>
                <a:ea typeface="+mn-ea"/>
                <a:cs typeface="+mn-cs"/>
              </a:rPr>
              <a:t>) with a parasitic </a:t>
            </a:r>
            <a:r>
              <a:rPr lang="en-US" sz="1200" kern="1200" dirty="0" err="1">
                <a:solidFill>
                  <a:schemeClr val="tx1"/>
                </a:solidFill>
                <a:effectLst/>
                <a:latin typeface="+mn-lt"/>
                <a:ea typeface="+mn-ea"/>
                <a:cs typeface="+mn-cs"/>
              </a:rPr>
              <a:t>epicaridean</a:t>
            </a:r>
            <a:r>
              <a:rPr lang="en-US" sz="1200" kern="1200" dirty="0">
                <a:solidFill>
                  <a:schemeClr val="tx1"/>
                </a:solidFill>
                <a:effectLst/>
                <a:latin typeface="+mn-lt"/>
                <a:ea typeface="+mn-ea"/>
                <a:cs typeface="+mn-cs"/>
              </a:rPr>
              <a:t> isopod (</a:t>
            </a:r>
            <a:r>
              <a:rPr lang="en-US" sz="1200" kern="1200" dirty="0" err="1">
                <a:solidFill>
                  <a:schemeClr val="tx1"/>
                </a:solidFill>
                <a:effectLst/>
                <a:latin typeface="+mn-lt"/>
                <a:ea typeface="+mn-ea"/>
                <a:cs typeface="+mn-cs"/>
              </a:rPr>
              <a:t>Dajidae</a:t>
            </a:r>
            <a:r>
              <a:rPr lang="en-US" sz="1200" kern="1200" dirty="0">
                <a:solidFill>
                  <a:schemeClr val="tx1"/>
                </a:solidFill>
                <a:effectLst/>
                <a:latin typeface="+mn-lt"/>
                <a:ea typeface="+mn-ea"/>
                <a:cs typeface="+mn-cs"/>
              </a:rPr>
              <a:t>) attached to its carapace (Western Australia). (S,T) Class </a:t>
            </a:r>
            <a:r>
              <a:rPr lang="en-US" sz="1200" kern="1200" dirty="0" err="1">
                <a:solidFill>
                  <a:schemeClr val="tx1"/>
                </a:solidFill>
                <a:effectLst/>
                <a:latin typeface="+mn-lt"/>
                <a:ea typeface="+mn-ea"/>
                <a:cs typeface="+mn-cs"/>
              </a:rPr>
              <a:t>Thecostraca</a:t>
            </a:r>
            <a:r>
              <a:rPr lang="en-US" sz="1200" kern="1200" dirty="0">
                <a:solidFill>
                  <a:schemeClr val="tx1"/>
                </a:solidFill>
                <a:effectLst/>
                <a:latin typeface="+mn-lt"/>
                <a:ea typeface="+mn-ea"/>
                <a:cs typeface="+mn-cs"/>
              </a:rPr>
              <a:t>. (S) Acorn barnacles, </a:t>
            </a:r>
            <a:r>
              <a:rPr lang="en-US" sz="1200" i="1" kern="1200" dirty="0" err="1">
                <a:solidFill>
                  <a:schemeClr val="tx1"/>
                </a:solidFill>
                <a:effectLst/>
                <a:latin typeface="+mn-lt"/>
                <a:ea typeface="+mn-ea"/>
                <a:cs typeface="+mn-cs"/>
              </a:rPr>
              <a:t>Semibalanus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balanoides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(T) </a:t>
            </a:r>
            <a:r>
              <a:rPr lang="en-US" sz="1200" i="1" kern="1200" dirty="0">
                <a:solidFill>
                  <a:schemeClr val="tx1"/>
                </a:solidFill>
                <a:effectLst/>
                <a:latin typeface="+mn-lt"/>
                <a:ea typeface="+mn-ea"/>
                <a:cs typeface="+mn-cs"/>
              </a:rPr>
              <a:t>Lepas </a:t>
            </a:r>
            <a:r>
              <a:rPr lang="en-US" sz="1200" i="1" kern="1200" dirty="0" err="1">
                <a:solidFill>
                  <a:schemeClr val="tx1"/>
                </a:solidFill>
                <a:effectLst/>
                <a:latin typeface="+mn-lt"/>
                <a:ea typeface="+mn-ea"/>
                <a:cs typeface="+mn-cs"/>
              </a:rPr>
              <a:t>anatifera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a pelagic barnacle hanging from a floating timber. (U) Class </a:t>
            </a:r>
            <a:r>
              <a:rPr lang="en-US" sz="1200" kern="1200" dirty="0" err="1">
                <a:solidFill>
                  <a:schemeClr val="tx1"/>
                </a:solidFill>
                <a:effectLst/>
                <a:latin typeface="+mn-lt"/>
                <a:ea typeface="+mn-ea"/>
                <a:cs typeface="+mn-cs"/>
              </a:rPr>
              <a:t>Copepoda</a:t>
            </a:r>
            <a:r>
              <a:rPr lang="en-US" sz="1200" kern="1200" dirty="0">
                <a:solidFill>
                  <a:schemeClr val="tx1"/>
                </a:solidFill>
                <a:effectLst/>
                <a:latin typeface="+mn-lt"/>
                <a:ea typeface="+mn-ea"/>
                <a:cs typeface="+mn-cs"/>
              </a:rPr>
              <a:t>; the calanoid copepod </a:t>
            </a:r>
            <a:r>
              <a:rPr lang="en-US" sz="1200" i="1" kern="1200" dirty="0" err="1">
                <a:solidFill>
                  <a:schemeClr val="tx1"/>
                </a:solidFill>
                <a:effectLst/>
                <a:latin typeface="+mn-lt"/>
                <a:ea typeface="+mn-ea"/>
                <a:cs typeface="+mn-cs"/>
              </a:rPr>
              <a:t>Gaussia</a:t>
            </a:r>
            <a:r>
              <a:rPr lang="en-US" sz="1200" kern="1200" dirty="0">
                <a:solidFill>
                  <a:schemeClr val="tx1"/>
                </a:solidFill>
                <a:effectLst/>
                <a:latin typeface="+mn-lt"/>
                <a:ea typeface="+mn-ea"/>
                <a:cs typeface="+mn-cs"/>
              </a:rPr>
              <a:t>, a common planktonic genus. (V) Class </a:t>
            </a:r>
            <a:r>
              <a:rPr lang="en-US" sz="1200" kern="1200" dirty="0" err="1">
                <a:solidFill>
                  <a:schemeClr val="tx1"/>
                </a:solidFill>
                <a:effectLst/>
                <a:latin typeface="+mn-lt"/>
                <a:ea typeface="+mn-ea"/>
                <a:cs typeface="+mn-cs"/>
              </a:rPr>
              <a:t>Tantulocarida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Deoterthron</a:t>
            </a:r>
            <a:r>
              <a:rPr lang="en-US" sz="1200" kern="1200" dirty="0">
                <a:solidFill>
                  <a:schemeClr val="tx1"/>
                </a:solidFill>
                <a:effectLst/>
                <a:latin typeface="+mn-lt"/>
                <a:ea typeface="+mn-ea"/>
                <a:cs typeface="+mn-cs"/>
              </a:rPr>
              <a:t>, parasitic on other crustaceans.</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26</a:t>
            </a:fld>
            <a:endParaRPr lang="en-US"/>
          </a:p>
        </p:txBody>
      </p:sp>
    </p:spTree>
    <p:extLst>
      <p:ext uri="{BB962C8B-B14F-4D97-AF65-F5344CB8AC3E}">
        <p14:creationId xmlns:p14="http://schemas.microsoft.com/office/powerpoint/2010/main" val="42554215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21.1  Diversity among the Crustacea. </a:t>
            </a:r>
            <a:br>
              <a:rPr lang="en-US" sz="1200" b="1"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(A–D) Classes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Branchiopoda</a:t>
            </a:r>
            <a:r>
              <a:rPr lang="en-US" sz="1200" kern="1200" dirty="0">
                <a:solidFill>
                  <a:schemeClr val="tx1"/>
                </a:solidFill>
                <a:effectLst/>
                <a:latin typeface="+mn-lt"/>
                <a:ea typeface="+mn-ea"/>
                <a:cs typeface="+mn-cs"/>
              </a:rPr>
              <a:t>. (A) </a:t>
            </a:r>
            <a:r>
              <a:rPr lang="en-US" sz="1200" i="1" kern="1200" dirty="0" err="1">
                <a:solidFill>
                  <a:schemeClr val="tx1"/>
                </a:solidFill>
                <a:effectLst/>
                <a:latin typeface="+mn-lt"/>
                <a:ea typeface="+mn-ea"/>
                <a:cs typeface="+mn-cs"/>
              </a:rPr>
              <a:t>Morlockia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ondinae</a:t>
            </a:r>
            <a:r>
              <a:rPr lang="en-US" sz="1200" kern="1200" dirty="0">
                <a:solidFill>
                  <a:schemeClr val="tx1"/>
                </a:solidFill>
                <a:effectLst/>
                <a:latin typeface="+mn-lt"/>
                <a:ea typeface="+mn-ea"/>
                <a:cs typeface="+mn-cs"/>
              </a:rPr>
              <a:t>; note the remarkably </a:t>
            </a:r>
            <a:r>
              <a:rPr lang="en-US" sz="1200" kern="1200" dirty="0" err="1">
                <a:solidFill>
                  <a:schemeClr val="tx1"/>
                </a:solidFill>
                <a:effectLst/>
                <a:latin typeface="+mn-lt"/>
                <a:ea typeface="+mn-ea"/>
                <a:cs typeface="+mn-cs"/>
              </a:rPr>
              <a:t>homonomous</a:t>
            </a:r>
            <a:r>
              <a:rPr lang="en-US" sz="1200" kern="1200" dirty="0">
                <a:solidFill>
                  <a:schemeClr val="tx1"/>
                </a:solidFill>
                <a:effectLst/>
                <a:latin typeface="+mn-lt"/>
                <a:ea typeface="+mn-ea"/>
                <a:cs typeface="+mn-cs"/>
              </a:rPr>
              <a:t> segmentation of this swimming crustacean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Lightiella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monniotae</a:t>
            </a:r>
            <a:r>
              <a:rPr lang="en-US" sz="1200" kern="1200" dirty="0">
                <a:solidFill>
                  <a:schemeClr val="tx1"/>
                </a:solidFill>
                <a:effectLst/>
                <a:latin typeface="+mn-lt"/>
                <a:ea typeface="+mn-ea"/>
                <a:cs typeface="+mn-cs"/>
              </a:rPr>
              <a:t>, from New Caledonia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(C) A tadpole shrimp (</a:t>
            </a:r>
            <a:r>
              <a:rPr lang="en-US" sz="1200" kern="1200" dirty="0" err="1">
                <a:solidFill>
                  <a:schemeClr val="tx1"/>
                </a:solidFill>
                <a:effectLst/>
                <a:latin typeface="+mn-lt"/>
                <a:ea typeface="+mn-ea"/>
                <a:cs typeface="+mn-cs"/>
              </a:rPr>
              <a:t>Notostraca</a:t>
            </a:r>
            <a:r>
              <a:rPr lang="en-US" sz="1200" kern="1200" dirty="0">
                <a:solidFill>
                  <a:schemeClr val="tx1"/>
                </a:solidFill>
                <a:effectLst/>
                <a:latin typeface="+mn-lt"/>
                <a:ea typeface="+mn-ea"/>
                <a:cs typeface="+mn-cs"/>
              </a:rPr>
              <a:t>) from an ephemeral pool. (D) A clam shrimp (</a:t>
            </a:r>
            <a:r>
              <a:rPr lang="en-US" sz="1200" kern="1200" dirty="0" err="1">
                <a:solidFill>
                  <a:schemeClr val="tx1"/>
                </a:solidFill>
                <a:effectLst/>
                <a:latin typeface="+mn-lt"/>
                <a:ea typeface="+mn-ea"/>
                <a:cs typeface="+mn-cs"/>
              </a:rPr>
              <a:t>Diplostraca</a:t>
            </a:r>
            <a:r>
              <a:rPr lang="en-US" sz="1200" kern="1200" dirty="0">
                <a:solidFill>
                  <a:schemeClr val="tx1"/>
                </a:solidFill>
                <a:effectLst/>
                <a:latin typeface="+mn-lt"/>
                <a:ea typeface="+mn-ea"/>
                <a:cs typeface="+mn-cs"/>
              </a:rPr>
              <a:t>), carrying eggs. (E–Q) Class Malacostraca. (E) A fiddler crab, </a:t>
            </a:r>
            <a:r>
              <a:rPr lang="en-US" sz="1200" i="1" kern="1200" dirty="0" err="1">
                <a:solidFill>
                  <a:schemeClr val="tx1"/>
                </a:solidFill>
                <a:effectLst/>
                <a:latin typeface="+mn-lt"/>
                <a:ea typeface="+mn-ea"/>
                <a:cs typeface="+mn-cs"/>
              </a:rPr>
              <a:t>Uca</a:t>
            </a:r>
            <a:r>
              <a:rPr lang="en-US" sz="1200" i="1" kern="1200" dirty="0">
                <a:solidFill>
                  <a:schemeClr val="tx1"/>
                </a:solidFill>
                <a:effectLst/>
                <a:latin typeface="+mn-lt"/>
                <a:ea typeface="+mn-ea"/>
                <a:cs typeface="+mn-cs"/>
              </a:rPr>
              <a:t> princeps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Brachyura</a:t>
            </a:r>
            <a:r>
              <a:rPr lang="en-US" sz="1200" kern="1200" dirty="0">
                <a:solidFill>
                  <a:schemeClr val="tx1"/>
                </a:solidFill>
                <a:effectLst/>
                <a:latin typeface="+mn-lt"/>
                <a:ea typeface="+mn-ea"/>
                <a:cs typeface="+mn-cs"/>
              </a:rPr>
              <a:t>). (F) A giant Caribbean hermit crab, </a:t>
            </a:r>
            <a:r>
              <a:rPr lang="en-US" sz="1200" i="1" kern="1200" dirty="0" err="1">
                <a:solidFill>
                  <a:schemeClr val="tx1"/>
                </a:solidFill>
                <a:effectLst/>
                <a:latin typeface="+mn-lt"/>
                <a:ea typeface="+mn-ea"/>
                <a:cs typeface="+mn-cs"/>
              </a:rPr>
              <a:t>Petrochirus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diogenes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(G) A hermit crab (</a:t>
            </a:r>
            <a:r>
              <a:rPr lang="en-US" sz="1200" i="1" kern="1200" dirty="0" err="1">
                <a:solidFill>
                  <a:schemeClr val="tx1"/>
                </a:solidFill>
                <a:effectLst/>
                <a:latin typeface="+mn-lt"/>
                <a:ea typeface="+mn-ea"/>
                <a:cs typeface="+mn-cs"/>
              </a:rPr>
              <a:t>Paragiopagurus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fasciatus</a:t>
            </a:r>
            <a:r>
              <a:rPr lang="en-US" sz="1200" kern="1200" dirty="0">
                <a:solidFill>
                  <a:schemeClr val="tx1"/>
                </a:solidFill>
                <a:effectLst/>
                <a:latin typeface="+mn-lt"/>
                <a:ea typeface="+mn-ea"/>
                <a:cs typeface="+mn-cs"/>
              </a:rPr>
              <a:t>) removed from its snail shell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(H) A coconut crab, </a:t>
            </a:r>
            <a:r>
              <a:rPr lang="en-US" sz="1200" i="1" kern="1200" dirty="0" err="1">
                <a:solidFill>
                  <a:schemeClr val="tx1"/>
                </a:solidFill>
                <a:effectLst/>
                <a:latin typeface="+mn-lt"/>
                <a:ea typeface="+mn-ea"/>
                <a:cs typeface="+mn-cs"/>
              </a:rPr>
              <a:t>Birgus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latro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climbing a tree. (I) </a:t>
            </a:r>
            <a:r>
              <a:rPr lang="en-US" sz="1200" i="1" kern="1200" dirty="0">
                <a:solidFill>
                  <a:schemeClr val="tx1"/>
                </a:solidFill>
                <a:effectLst/>
                <a:latin typeface="+mn-lt"/>
                <a:ea typeface="+mn-ea"/>
                <a:cs typeface="+mn-cs"/>
              </a:rPr>
              <a:t>Emerita </a:t>
            </a:r>
            <a:r>
              <a:rPr lang="en-US" sz="1200" i="1" kern="1200" dirty="0" err="1">
                <a:solidFill>
                  <a:schemeClr val="tx1"/>
                </a:solidFill>
                <a:effectLst/>
                <a:latin typeface="+mn-lt"/>
                <a:ea typeface="+mn-ea"/>
                <a:cs typeface="+mn-cs"/>
              </a:rPr>
              <a:t>analoga</a:t>
            </a:r>
            <a:r>
              <a:rPr lang="en-US" sz="1200" kern="1200" dirty="0">
                <a:solidFill>
                  <a:schemeClr val="tx1"/>
                </a:solidFill>
                <a:effectLst/>
                <a:latin typeface="+mn-lt"/>
                <a:ea typeface="+mn-ea"/>
                <a:cs typeface="+mn-cs"/>
              </a:rPr>
              <a:t>, a Pacific mole crab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(J) A pelagic </a:t>
            </a:r>
            <a:r>
              <a:rPr lang="en-US" sz="1200" kern="1200" dirty="0" err="1">
                <a:solidFill>
                  <a:schemeClr val="tx1"/>
                </a:solidFill>
                <a:effectLst/>
                <a:latin typeface="+mn-lt"/>
                <a:ea typeface="+mn-ea"/>
                <a:cs typeface="+mn-cs"/>
              </a:rPr>
              <a:t>lobsterette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Pleuroncodes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planipes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(K) A cleaner shrimp, </a:t>
            </a:r>
            <a:r>
              <a:rPr lang="en-US" sz="1200" i="1" kern="1200" dirty="0" err="1">
                <a:solidFill>
                  <a:schemeClr val="tx1"/>
                </a:solidFill>
                <a:effectLst/>
                <a:latin typeface="+mn-lt"/>
                <a:ea typeface="+mn-ea"/>
                <a:cs typeface="+mn-cs"/>
              </a:rPr>
              <a:t>Lysmata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californica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Caridea</a:t>
            </a:r>
            <a:r>
              <a:rPr lang="en-US" sz="1200" kern="1200" dirty="0">
                <a:solidFill>
                  <a:schemeClr val="tx1"/>
                </a:solidFill>
                <a:effectLst/>
                <a:latin typeface="+mn-lt"/>
                <a:ea typeface="+mn-ea"/>
                <a:cs typeface="+mn-cs"/>
              </a:rPr>
              <a:t>). (L) </a:t>
            </a:r>
            <a:r>
              <a:rPr lang="en-US" sz="1200" i="1" kern="1200" dirty="0" err="1">
                <a:solidFill>
                  <a:schemeClr val="tx1"/>
                </a:solidFill>
                <a:effectLst/>
                <a:latin typeface="+mn-lt"/>
                <a:ea typeface="+mn-ea"/>
                <a:cs typeface="+mn-cs"/>
              </a:rPr>
              <a:t>Alienaxiopsis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clypeata</a:t>
            </a:r>
            <a:r>
              <a:rPr lang="en-US" sz="1200" kern="1200" dirty="0">
                <a:solidFill>
                  <a:schemeClr val="tx1"/>
                </a:solidFill>
                <a:effectLst/>
                <a:latin typeface="+mn-lt"/>
                <a:ea typeface="+mn-ea"/>
                <a:cs typeface="+mn-cs"/>
              </a:rPr>
              <a:t>, a coral reef lobster-shrimp from Bali, Indonesia (</a:t>
            </a:r>
            <a:r>
              <a:rPr lang="en-US" sz="1200" kern="1200" dirty="0" err="1">
                <a:solidFill>
                  <a:schemeClr val="tx1"/>
                </a:solidFill>
                <a:effectLst/>
                <a:latin typeface="+mn-lt"/>
                <a:ea typeface="+mn-ea"/>
                <a:cs typeface="+mn-cs"/>
              </a:rPr>
              <a:t>Axiidae</a:t>
            </a:r>
            <a:r>
              <a:rPr lang="en-US" sz="1200" kern="1200" dirty="0">
                <a:solidFill>
                  <a:schemeClr val="tx1"/>
                </a:solidFill>
                <a:effectLst/>
                <a:latin typeface="+mn-lt"/>
                <a:ea typeface="+mn-ea"/>
                <a:cs typeface="+mn-cs"/>
              </a:rPr>
              <a:t>). (M) A Hawaiian regal lobster, </a:t>
            </a:r>
            <a:r>
              <a:rPr lang="en-US" sz="1200" i="1" kern="1200" dirty="0" err="1">
                <a:solidFill>
                  <a:schemeClr val="tx1"/>
                </a:solidFill>
                <a:effectLst/>
                <a:latin typeface="+mn-lt"/>
                <a:ea typeface="+mn-ea"/>
                <a:cs typeface="+mn-cs"/>
              </a:rPr>
              <a:t>Enoplometopus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Achelata</a:t>
            </a:r>
            <a:r>
              <a:rPr lang="en-US" sz="1200" kern="1200" dirty="0">
                <a:solidFill>
                  <a:schemeClr val="tx1"/>
                </a:solidFill>
                <a:effectLst/>
                <a:latin typeface="+mn-lt"/>
                <a:ea typeface="+mn-ea"/>
                <a:cs typeface="+mn-cs"/>
              </a:rPr>
              <a:t>). (N,O) Two unusual amphipods (</a:t>
            </a:r>
            <a:r>
              <a:rPr lang="en-US" sz="1200" kern="1200" dirty="0" err="1">
                <a:solidFill>
                  <a:schemeClr val="tx1"/>
                </a:solidFill>
                <a:effectLst/>
                <a:latin typeface="+mn-lt"/>
                <a:ea typeface="+mn-ea"/>
                <a:cs typeface="+mn-cs"/>
              </a:rPr>
              <a:t>Amphipoda</a:t>
            </a:r>
            <a:r>
              <a:rPr lang="en-US" sz="1200" kern="1200" dirty="0">
                <a:solidFill>
                  <a:schemeClr val="tx1"/>
                </a:solidFill>
                <a:effectLst/>
                <a:latin typeface="+mn-lt"/>
                <a:ea typeface="+mn-ea"/>
                <a:cs typeface="+mn-cs"/>
              </a:rPr>
              <a:t>). (N) </a:t>
            </a:r>
            <a:r>
              <a:rPr lang="en-US" sz="1200" i="1" kern="1200" dirty="0" err="1">
                <a:solidFill>
                  <a:schemeClr val="tx1"/>
                </a:solidFill>
                <a:effectLst/>
                <a:latin typeface="+mn-lt"/>
                <a:ea typeface="+mn-ea"/>
                <a:cs typeface="+mn-cs"/>
              </a:rPr>
              <a:t>Cystisoma</a:t>
            </a:r>
            <a:r>
              <a:rPr lang="en-US" sz="1200" kern="1200" dirty="0">
                <a:solidFill>
                  <a:schemeClr val="tx1"/>
                </a:solidFill>
                <a:effectLst/>
                <a:latin typeface="+mn-lt"/>
                <a:ea typeface="+mn-ea"/>
                <a:cs typeface="+mn-cs"/>
              </a:rPr>
              <a:t>, a huge (some exceed 10 cm), transparent, pelagic hyperiid amphipod. (O)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scammoni</a:t>
            </a:r>
            <a:r>
              <a:rPr lang="en-US" sz="1200" kern="1200" dirty="0">
                <a:solidFill>
                  <a:schemeClr val="tx1"/>
                </a:solidFill>
                <a:effectLst/>
                <a:latin typeface="+mn-lt"/>
                <a:ea typeface="+mn-ea"/>
                <a:cs typeface="+mn-cs"/>
              </a:rPr>
              <a:t>, a parasitic </a:t>
            </a:r>
            <a:r>
              <a:rPr lang="en-US" sz="1200" kern="1200" dirty="0" err="1">
                <a:solidFill>
                  <a:schemeClr val="tx1"/>
                </a:solidFill>
                <a:effectLst/>
                <a:latin typeface="+mn-lt"/>
                <a:ea typeface="+mn-ea"/>
                <a:cs typeface="+mn-cs"/>
              </a:rPr>
              <a:t>caprelloidean</a:t>
            </a:r>
            <a:r>
              <a:rPr lang="en-US" sz="1200" kern="1200" dirty="0">
                <a:solidFill>
                  <a:schemeClr val="tx1"/>
                </a:solidFill>
                <a:effectLst/>
                <a:latin typeface="+mn-lt"/>
                <a:ea typeface="+mn-ea"/>
                <a:cs typeface="+mn-cs"/>
              </a:rPr>
              <a:t> amphipod that lives on the skin of gray whales. (P) A male and female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note the eggs in the marsupium of the female (</a:t>
            </a:r>
            <a:r>
              <a:rPr lang="en-US" sz="1200" kern="1200" dirty="0" err="1">
                <a:solidFill>
                  <a:schemeClr val="tx1"/>
                </a:solidFill>
                <a:effectLst/>
                <a:latin typeface="+mn-lt"/>
                <a:ea typeface="+mn-ea"/>
                <a:cs typeface="+mn-cs"/>
              </a:rPr>
              <a:t>Cumacea</a:t>
            </a:r>
            <a:r>
              <a:rPr lang="en-US" sz="1200" kern="1200" dirty="0">
                <a:solidFill>
                  <a:schemeClr val="tx1"/>
                </a:solidFill>
                <a:effectLst/>
                <a:latin typeface="+mn-lt"/>
                <a:ea typeface="+mn-ea"/>
                <a:cs typeface="+mn-cs"/>
              </a:rPr>
              <a:t>). (Q) </a:t>
            </a:r>
            <a:r>
              <a:rPr lang="en-US" sz="1200" i="1" kern="1200" dirty="0">
                <a:solidFill>
                  <a:schemeClr val="tx1"/>
                </a:solidFill>
                <a:effectLst/>
                <a:latin typeface="+mn-lt"/>
                <a:ea typeface="+mn-ea"/>
                <a:cs typeface="+mn-cs"/>
              </a:rPr>
              <a:t>Ligia </a:t>
            </a:r>
            <a:r>
              <a:rPr lang="en-US" sz="1200" kern="1200" dirty="0">
                <a:solidFill>
                  <a:schemeClr val="tx1"/>
                </a:solidFill>
                <a:effectLst/>
                <a:latin typeface="+mn-lt"/>
                <a:ea typeface="+mn-ea"/>
                <a:cs typeface="+mn-cs"/>
              </a:rPr>
              <a:t>(Isopoda), the rock louse; </a:t>
            </a:r>
            <a:r>
              <a:rPr lang="en-US" sz="1200" i="1" kern="1200" dirty="0">
                <a:solidFill>
                  <a:schemeClr val="tx1"/>
                </a:solidFill>
                <a:effectLst/>
                <a:latin typeface="+mn-lt"/>
                <a:ea typeface="+mn-ea"/>
                <a:cs typeface="+mn-cs"/>
              </a:rPr>
              <a:t>Ligia</a:t>
            </a:r>
            <a:r>
              <a:rPr lang="en-US" sz="1200" kern="1200" dirty="0">
                <a:solidFill>
                  <a:schemeClr val="tx1"/>
                </a:solidFill>
                <a:effectLst/>
                <a:latin typeface="+mn-lt"/>
                <a:ea typeface="+mn-ea"/>
                <a:cs typeface="+mn-cs"/>
              </a:rPr>
              <a:t> are inhabitants of the high spray zone on rocky shores worldwide. (R) A mysid </a:t>
            </a:r>
            <a:r>
              <a:rPr lang="en-US" sz="1200" i="1" kern="1200" dirty="0" err="1">
                <a:solidFill>
                  <a:schemeClr val="tx1"/>
                </a:solidFill>
                <a:effectLst/>
                <a:latin typeface="+mn-lt"/>
                <a:ea typeface="+mn-ea"/>
                <a:cs typeface="+mn-cs"/>
              </a:rPr>
              <a:t>Siriella</a:t>
            </a:r>
            <a:r>
              <a:rPr lang="en-US" sz="1200" kern="1200" dirty="0">
                <a:solidFill>
                  <a:schemeClr val="tx1"/>
                </a:solidFill>
                <a:effectLst/>
                <a:latin typeface="+mn-lt"/>
                <a:ea typeface="+mn-ea"/>
                <a:cs typeface="+mn-cs"/>
              </a:rPr>
              <a:t> sp. (</a:t>
            </a:r>
            <a:r>
              <a:rPr lang="en-US" sz="1200" kern="1200" dirty="0" err="1">
                <a:solidFill>
                  <a:schemeClr val="tx1"/>
                </a:solidFill>
                <a:effectLst/>
                <a:latin typeface="+mn-lt"/>
                <a:ea typeface="+mn-ea"/>
                <a:cs typeface="+mn-cs"/>
              </a:rPr>
              <a:t>Mysida</a:t>
            </a:r>
            <a:r>
              <a:rPr lang="en-US" sz="1200" kern="1200" dirty="0">
                <a:solidFill>
                  <a:schemeClr val="tx1"/>
                </a:solidFill>
                <a:effectLst/>
                <a:latin typeface="+mn-lt"/>
                <a:ea typeface="+mn-ea"/>
                <a:cs typeface="+mn-cs"/>
              </a:rPr>
              <a:t>) with a parasitic </a:t>
            </a:r>
            <a:r>
              <a:rPr lang="en-US" sz="1200" kern="1200" dirty="0" err="1">
                <a:solidFill>
                  <a:schemeClr val="tx1"/>
                </a:solidFill>
                <a:effectLst/>
                <a:latin typeface="+mn-lt"/>
                <a:ea typeface="+mn-ea"/>
                <a:cs typeface="+mn-cs"/>
              </a:rPr>
              <a:t>epicaridean</a:t>
            </a:r>
            <a:r>
              <a:rPr lang="en-US" sz="1200" kern="1200" dirty="0">
                <a:solidFill>
                  <a:schemeClr val="tx1"/>
                </a:solidFill>
                <a:effectLst/>
                <a:latin typeface="+mn-lt"/>
                <a:ea typeface="+mn-ea"/>
                <a:cs typeface="+mn-cs"/>
              </a:rPr>
              <a:t> isopod (</a:t>
            </a:r>
            <a:r>
              <a:rPr lang="en-US" sz="1200" kern="1200" dirty="0" err="1">
                <a:solidFill>
                  <a:schemeClr val="tx1"/>
                </a:solidFill>
                <a:effectLst/>
                <a:latin typeface="+mn-lt"/>
                <a:ea typeface="+mn-ea"/>
                <a:cs typeface="+mn-cs"/>
              </a:rPr>
              <a:t>Dajidae</a:t>
            </a:r>
            <a:r>
              <a:rPr lang="en-US" sz="1200" kern="1200" dirty="0">
                <a:solidFill>
                  <a:schemeClr val="tx1"/>
                </a:solidFill>
                <a:effectLst/>
                <a:latin typeface="+mn-lt"/>
                <a:ea typeface="+mn-ea"/>
                <a:cs typeface="+mn-cs"/>
              </a:rPr>
              <a:t>) attached to its carapace (Western Australia). (S,T) Class </a:t>
            </a:r>
            <a:r>
              <a:rPr lang="en-US" sz="1200" kern="1200" dirty="0" err="1">
                <a:solidFill>
                  <a:schemeClr val="tx1"/>
                </a:solidFill>
                <a:effectLst/>
                <a:latin typeface="+mn-lt"/>
                <a:ea typeface="+mn-ea"/>
                <a:cs typeface="+mn-cs"/>
              </a:rPr>
              <a:t>Thecostraca</a:t>
            </a:r>
            <a:r>
              <a:rPr lang="en-US" sz="1200" kern="1200" dirty="0">
                <a:solidFill>
                  <a:schemeClr val="tx1"/>
                </a:solidFill>
                <a:effectLst/>
                <a:latin typeface="+mn-lt"/>
                <a:ea typeface="+mn-ea"/>
                <a:cs typeface="+mn-cs"/>
              </a:rPr>
              <a:t>. (S) Acorn barnacles, </a:t>
            </a:r>
            <a:r>
              <a:rPr lang="en-US" sz="1200" i="1" kern="1200" dirty="0" err="1">
                <a:solidFill>
                  <a:schemeClr val="tx1"/>
                </a:solidFill>
                <a:effectLst/>
                <a:latin typeface="+mn-lt"/>
                <a:ea typeface="+mn-ea"/>
                <a:cs typeface="+mn-cs"/>
              </a:rPr>
              <a:t>Semibalanus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balanoides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(T) </a:t>
            </a:r>
            <a:r>
              <a:rPr lang="en-US" sz="1200" i="1" kern="1200" dirty="0">
                <a:solidFill>
                  <a:schemeClr val="tx1"/>
                </a:solidFill>
                <a:effectLst/>
                <a:latin typeface="+mn-lt"/>
                <a:ea typeface="+mn-ea"/>
                <a:cs typeface="+mn-cs"/>
              </a:rPr>
              <a:t>Lepas </a:t>
            </a:r>
            <a:r>
              <a:rPr lang="en-US" sz="1200" i="1" kern="1200" dirty="0" err="1">
                <a:solidFill>
                  <a:schemeClr val="tx1"/>
                </a:solidFill>
                <a:effectLst/>
                <a:latin typeface="+mn-lt"/>
                <a:ea typeface="+mn-ea"/>
                <a:cs typeface="+mn-cs"/>
              </a:rPr>
              <a:t>anatifera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a pelagic barnacle hanging from a floating timber. (U) Class </a:t>
            </a:r>
            <a:r>
              <a:rPr lang="en-US" sz="1200" kern="1200" dirty="0" err="1">
                <a:solidFill>
                  <a:schemeClr val="tx1"/>
                </a:solidFill>
                <a:effectLst/>
                <a:latin typeface="+mn-lt"/>
                <a:ea typeface="+mn-ea"/>
                <a:cs typeface="+mn-cs"/>
              </a:rPr>
              <a:t>Copepoda</a:t>
            </a:r>
            <a:r>
              <a:rPr lang="en-US" sz="1200" kern="1200" dirty="0">
                <a:solidFill>
                  <a:schemeClr val="tx1"/>
                </a:solidFill>
                <a:effectLst/>
                <a:latin typeface="+mn-lt"/>
                <a:ea typeface="+mn-ea"/>
                <a:cs typeface="+mn-cs"/>
              </a:rPr>
              <a:t>; the calanoid copepod </a:t>
            </a:r>
            <a:r>
              <a:rPr lang="en-US" sz="1200" i="1" kern="1200" dirty="0" err="1">
                <a:solidFill>
                  <a:schemeClr val="tx1"/>
                </a:solidFill>
                <a:effectLst/>
                <a:latin typeface="+mn-lt"/>
                <a:ea typeface="+mn-ea"/>
                <a:cs typeface="+mn-cs"/>
              </a:rPr>
              <a:t>Gaussia</a:t>
            </a:r>
            <a:r>
              <a:rPr lang="en-US" sz="1200" kern="1200" dirty="0">
                <a:solidFill>
                  <a:schemeClr val="tx1"/>
                </a:solidFill>
                <a:effectLst/>
                <a:latin typeface="+mn-lt"/>
                <a:ea typeface="+mn-ea"/>
                <a:cs typeface="+mn-cs"/>
              </a:rPr>
              <a:t>, a common planktonic genus. (V) Class </a:t>
            </a:r>
            <a:r>
              <a:rPr lang="en-US" sz="1200" kern="1200" dirty="0" err="1">
                <a:solidFill>
                  <a:schemeClr val="tx1"/>
                </a:solidFill>
                <a:effectLst/>
                <a:latin typeface="+mn-lt"/>
                <a:ea typeface="+mn-ea"/>
                <a:cs typeface="+mn-cs"/>
              </a:rPr>
              <a:t>Tantulocarida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Deoterthron</a:t>
            </a:r>
            <a:r>
              <a:rPr lang="en-US" sz="1200" kern="1200" dirty="0">
                <a:solidFill>
                  <a:schemeClr val="tx1"/>
                </a:solidFill>
                <a:effectLst/>
                <a:latin typeface="+mn-lt"/>
                <a:ea typeface="+mn-ea"/>
                <a:cs typeface="+mn-cs"/>
              </a:rPr>
              <a:t>, parasitic on other crustaceans.</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27</a:t>
            </a:fld>
            <a:endParaRPr lang="en-US"/>
          </a:p>
        </p:txBody>
      </p:sp>
    </p:spTree>
    <p:extLst>
      <p:ext uri="{BB962C8B-B14F-4D97-AF65-F5344CB8AC3E}">
        <p14:creationId xmlns:p14="http://schemas.microsoft.com/office/powerpoint/2010/main" val="34210836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  General crustacean external morphology: a crayfish (Malacostraca: </a:t>
            </a:r>
            <a:r>
              <a:rPr lang="en-US" sz="1200" b="1" kern="1200" dirty="0" err="1">
                <a:solidFill>
                  <a:schemeClr val="tx1"/>
                </a:solidFill>
                <a:effectLst/>
                <a:latin typeface="+mn-lt"/>
                <a:ea typeface="+mn-ea"/>
                <a:cs typeface="+mn-cs"/>
              </a:rPr>
              <a:t>Astacidea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External anatomy. Note the fully developed carapace covering the cephalon and thorax. (B) The typical </a:t>
            </a:r>
            <a:r>
              <a:rPr lang="en-US" sz="1200" kern="1200" dirty="0" err="1">
                <a:solidFill>
                  <a:schemeClr val="tx1"/>
                </a:solidFill>
                <a:effectLst/>
                <a:latin typeface="+mn-lt"/>
                <a:ea typeface="+mn-ea"/>
                <a:cs typeface="+mn-cs"/>
              </a:rPr>
              <a:t>malacostracan</a:t>
            </a:r>
            <a:r>
              <a:rPr lang="en-US" sz="1200" kern="1200" dirty="0">
                <a:solidFill>
                  <a:schemeClr val="tx1"/>
                </a:solidFill>
                <a:effectLst/>
                <a:latin typeface="+mn-lt"/>
                <a:ea typeface="+mn-ea"/>
                <a:cs typeface="+mn-cs"/>
              </a:rPr>
              <a:t> tail fan (ventral view). Note the position of the anus on the telson.</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28</a:t>
            </a:fld>
            <a:endParaRPr lang="en-US"/>
          </a:p>
        </p:txBody>
      </p:sp>
    </p:spTree>
    <p:extLst>
      <p:ext uri="{BB962C8B-B14F-4D97-AF65-F5344CB8AC3E}">
        <p14:creationId xmlns:p14="http://schemas.microsoft.com/office/powerpoint/2010/main" val="11846936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  General crustacean external morphology: a crayfish (Malacostraca: </a:t>
            </a:r>
            <a:r>
              <a:rPr lang="en-US" sz="1200" b="1" kern="1200" dirty="0" err="1">
                <a:solidFill>
                  <a:schemeClr val="tx1"/>
                </a:solidFill>
                <a:effectLst/>
                <a:latin typeface="+mn-lt"/>
                <a:ea typeface="+mn-ea"/>
                <a:cs typeface="+mn-cs"/>
              </a:rPr>
              <a:t>Astacidea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External anatomy. Note the fully developed carapace covering the cephalon and thorax. (B) The typical </a:t>
            </a:r>
            <a:r>
              <a:rPr lang="en-US" sz="1200" kern="1200" dirty="0" err="1">
                <a:solidFill>
                  <a:schemeClr val="tx1"/>
                </a:solidFill>
                <a:effectLst/>
                <a:latin typeface="+mn-lt"/>
                <a:ea typeface="+mn-ea"/>
                <a:cs typeface="+mn-cs"/>
              </a:rPr>
              <a:t>malacostracan</a:t>
            </a:r>
            <a:r>
              <a:rPr lang="en-US" sz="1200" kern="1200" dirty="0">
                <a:solidFill>
                  <a:schemeClr val="tx1"/>
                </a:solidFill>
                <a:effectLst/>
                <a:latin typeface="+mn-lt"/>
                <a:ea typeface="+mn-ea"/>
                <a:cs typeface="+mn-cs"/>
              </a:rPr>
              <a:t> tail fan (ventral view). Note the position of the anus on the telson.</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29</a:t>
            </a:fld>
            <a:endParaRPr lang="en-US"/>
          </a:p>
        </p:txBody>
      </p:sp>
    </p:spTree>
    <p:extLst>
      <p:ext uri="{BB962C8B-B14F-4D97-AF65-F5344CB8AC3E}">
        <p14:creationId xmlns:p14="http://schemas.microsoft.com/office/powerpoint/2010/main" val="3093467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21.1  Diversity among the Crustacea. </a:t>
            </a:r>
            <a:br>
              <a:rPr lang="en-US" sz="1200" b="1"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(A–D) Classes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Branchiopoda</a:t>
            </a:r>
            <a:r>
              <a:rPr lang="en-US" sz="1200" kern="1200" dirty="0">
                <a:solidFill>
                  <a:schemeClr val="tx1"/>
                </a:solidFill>
                <a:effectLst/>
                <a:latin typeface="+mn-lt"/>
                <a:ea typeface="+mn-ea"/>
                <a:cs typeface="+mn-cs"/>
              </a:rPr>
              <a:t>. (A) </a:t>
            </a:r>
            <a:r>
              <a:rPr lang="en-US" sz="1200" i="1" kern="1200" dirty="0" err="1">
                <a:solidFill>
                  <a:schemeClr val="tx1"/>
                </a:solidFill>
                <a:effectLst/>
                <a:latin typeface="+mn-lt"/>
                <a:ea typeface="+mn-ea"/>
                <a:cs typeface="+mn-cs"/>
              </a:rPr>
              <a:t>Morlockia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ondinae</a:t>
            </a:r>
            <a:r>
              <a:rPr lang="en-US" sz="1200" kern="1200" dirty="0">
                <a:solidFill>
                  <a:schemeClr val="tx1"/>
                </a:solidFill>
                <a:effectLst/>
                <a:latin typeface="+mn-lt"/>
                <a:ea typeface="+mn-ea"/>
                <a:cs typeface="+mn-cs"/>
              </a:rPr>
              <a:t>; note the remarkably </a:t>
            </a:r>
            <a:r>
              <a:rPr lang="en-US" sz="1200" kern="1200" dirty="0" err="1">
                <a:solidFill>
                  <a:schemeClr val="tx1"/>
                </a:solidFill>
                <a:effectLst/>
                <a:latin typeface="+mn-lt"/>
                <a:ea typeface="+mn-ea"/>
                <a:cs typeface="+mn-cs"/>
              </a:rPr>
              <a:t>homonomous</a:t>
            </a:r>
            <a:r>
              <a:rPr lang="en-US" sz="1200" kern="1200" dirty="0">
                <a:solidFill>
                  <a:schemeClr val="tx1"/>
                </a:solidFill>
                <a:effectLst/>
                <a:latin typeface="+mn-lt"/>
                <a:ea typeface="+mn-ea"/>
                <a:cs typeface="+mn-cs"/>
              </a:rPr>
              <a:t> segmentation of this swimming crustacean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Lightiella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monniotae</a:t>
            </a:r>
            <a:r>
              <a:rPr lang="en-US" sz="1200" kern="1200" dirty="0">
                <a:solidFill>
                  <a:schemeClr val="tx1"/>
                </a:solidFill>
                <a:effectLst/>
                <a:latin typeface="+mn-lt"/>
                <a:ea typeface="+mn-ea"/>
                <a:cs typeface="+mn-cs"/>
              </a:rPr>
              <a:t>, from New Caledonia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(C) A tadpole shrimp (</a:t>
            </a:r>
            <a:r>
              <a:rPr lang="en-US" sz="1200" kern="1200" dirty="0" err="1">
                <a:solidFill>
                  <a:schemeClr val="tx1"/>
                </a:solidFill>
                <a:effectLst/>
                <a:latin typeface="+mn-lt"/>
                <a:ea typeface="+mn-ea"/>
                <a:cs typeface="+mn-cs"/>
              </a:rPr>
              <a:t>Notostraca</a:t>
            </a:r>
            <a:r>
              <a:rPr lang="en-US" sz="1200" kern="1200" dirty="0">
                <a:solidFill>
                  <a:schemeClr val="tx1"/>
                </a:solidFill>
                <a:effectLst/>
                <a:latin typeface="+mn-lt"/>
                <a:ea typeface="+mn-ea"/>
                <a:cs typeface="+mn-cs"/>
              </a:rPr>
              <a:t>) from an ephemeral pool. (D) A clam shrimp (</a:t>
            </a:r>
            <a:r>
              <a:rPr lang="en-US" sz="1200" kern="1200" dirty="0" err="1">
                <a:solidFill>
                  <a:schemeClr val="tx1"/>
                </a:solidFill>
                <a:effectLst/>
                <a:latin typeface="+mn-lt"/>
                <a:ea typeface="+mn-ea"/>
                <a:cs typeface="+mn-cs"/>
              </a:rPr>
              <a:t>Diplostraca</a:t>
            </a:r>
            <a:r>
              <a:rPr lang="en-US" sz="1200" kern="1200" dirty="0">
                <a:solidFill>
                  <a:schemeClr val="tx1"/>
                </a:solidFill>
                <a:effectLst/>
                <a:latin typeface="+mn-lt"/>
                <a:ea typeface="+mn-ea"/>
                <a:cs typeface="+mn-cs"/>
              </a:rPr>
              <a:t>), carrying eggs. (E–Q) Class Malacostraca. (E) A fiddler crab, </a:t>
            </a:r>
            <a:r>
              <a:rPr lang="en-US" sz="1200" i="1" kern="1200" dirty="0" err="1">
                <a:solidFill>
                  <a:schemeClr val="tx1"/>
                </a:solidFill>
                <a:effectLst/>
                <a:latin typeface="+mn-lt"/>
                <a:ea typeface="+mn-ea"/>
                <a:cs typeface="+mn-cs"/>
              </a:rPr>
              <a:t>Uca</a:t>
            </a:r>
            <a:r>
              <a:rPr lang="en-US" sz="1200" i="1" kern="1200" dirty="0">
                <a:solidFill>
                  <a:schemeClr val="tx1"/>
                </a:solidFill>
                <a:effectLst/>
                <a:latin typeface="+mn-lt"/>
                <a:ea typeface="+mn-ea"/>
                <a:cs typeface="+mn-cs"/>
              </a:rPr>
              <a:t> princeps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Brachyura</a:t>
            </a:r>
            <a:r>
              <a:rPr lang="en-US" sz="1200" kern="1200" dirty="0">
                <a:solidFill>
                  <a:schemeClr val="tx1"/>
                </a:solidFill>
                <a:effectLst/>
                <a:latin typeface="+mn-lt"/>
                <a:ea typeface="+mn-ea"/>
                <a:cs typeface="+mn-cs"/>
              </a:rPr>
              <a:t>). (F) A giant Caribbean hermit crab, </a:t>
            </a:r>
            <a:r>
              <a:rPr lang="en-US" sz="1200" i="1" kern="1200" dirty="0" err="1">
                <a:solidFill>
                  <a:schemeClr val="tx1"/>
                </a:solidFill>
                <a:effectLst/>
                <a:latin typeface="+mn-lt"/>
                <a:ea typeface="+mn-ea"/>
                <a:cs typeface="+mn-cs"/>
              </a:rPr>
              <a:t>Petrochirus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diogenes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(G) A hermit crab (</a:t>
            </a:r>
            <a:r>
              <a:rPr lang="en-US" sz="1200" i="1" kern="1200" dirty="0" err="1">
                <a:solidFill>
                  <a:schemeClr val="tx1"/>
                </a:solidFill>
                <a:effectLst/>
                <a:latin typeface="+mn-lt"/>
                <a:ea typeface="+mn-ea"/>
                <a:cs typeface="+mn-cs"/>
              </a:rPr>
              <a:t>Paragiopagurus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fasciatus</a:t>
            </a:r>
            <a:r>
              <a:rPr lang="en-US" sz="1200" kern="1200" dirty="0">
                <a:solidFill>
                  <a:schemeClr val="tx1"/>
                </a:solidFill>
                <a:effectLst/>
                <a:latin typeface="+mn-lt"/>
                <a:ea typeface="+mn-ea"/>
                <a:cs typeface="+mn-cs"/>
              </a:rPr>
              <a:t>) removed from its snail shell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(H) A coconut crab, </a:t>
            </a:r>
            <a:r>
              <a:rPr lang="en-US" sz="1200" i="1" kern="1200" dirty="0" err="1">
                <a:solidFill>
                  <a:schemeClr val="tx1"/>
                </a:solidFill>
                <a:effectLst/>
                <a:latin typeface="+mn-lt"/>
                <a:ea typeface="+mn-ea"/>
                <a:cs typeface="+mn-cs"/>
              </a:rPr>
              <a:t>Birgus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latro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climbing a tree. (I) </a:t>
            </a:r>
            <a:r>
              <a:rPr lang="en-US" sz="1200" i="1" kern="1200" dirty="0">
                <a:solidFill>
                  <a:schemeClr val="tx1"/>
                </a:solidFill>
                <a:effectLst/>
                <a:latin typeface="+mn-lt"/>
                <a:ea typeface="+mn-ea"/>
                <a:cs typeface="+mn-cs"/>
              </a:rPr>
              <a:t>Emerita </a:t>
            </a:r>
            <a:r>
              <a:rPr lang="en-US" sz="1200" i="1" kern="1200" dirty="0" err="1">
                <a:solidFill>
                  <a:schemeClr val="tx1"/>
                </a:solidFill>
                <a:effectLst/>
                <a:latin typeface="+mn-lt"/>
                <a:ea typeface="+mn-ea"/>
                <a:cs typeface="+mn-cs"/>
              </a:rPr>
              <a:t>analoga</a:t>
            </a:r>
            <a:r>
              <a:rPr lang="en-US" sz="1200" kern="1200" dirty="0">
                <a:solidFill>
                  <a:schemeClr val="tx1"/>
                </a:solidFill>
                <a:effectLst/>
                <a:latin typeface="+mn-lt"/>
                <a:ea typeface="+mn-ea"/>
                <a:cs typeface="+mn-cs"/>
              </a:rPr>
              <a:t>, a Pacific mole crab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(J) A pelagic </a:t>
            </a:r>
            <a:r>
              <a:rPr lang="en-US" sz="1200" kern="1200" dirty="0" err="1">
                <a:solidFill>
                  <a:schemeClr val="tx1"/>
                </a:solidFill>
                <a:effectLst/>
                <a:latin typeface="+mn-lt"/>
                <a:ea typeface="+mn-ea"/>
                <a:cs typeface="+mn-cs"/>
              </a:rPr>
              <a:t>lobsterette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Pleuroncodes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planipes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(K) A cleaner shrimp, </a:t>
            </a:r>
            <a:r>
              <a:rPr lang="en-US" sz="1200" i="1" kern="1200" dirty="0" err="1">
                <a:solidFill>
                  <a:schemeClr val="tx1"/>
                </a:solidFill>
                <a:effectLst/>
                <a:latin typeface="+mn-lt"/>
                <a:ea typeface="+mn-ea"/>
                <a:cs typeface="+mn-cs"/>
              </a:rPr>
              <a:t>Lysmata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californica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Caridea</a:t>
            </a:r>
            <a:r>
              <a:rPr lang="en-US" sz="1200" kern="1200" dirty="0">
                <a:solidFill>
                  <a:schemeClr val="tx1"/>
                </a:solidFill>
                <a:effectLst/>
                <a:latin typeface="+mn-lt"/>
                <a:ea typeface="+mn-ea"/>
                <a:cs typeface="+mn-cs"/>
              </a:rPr>
              <a:t>). (L) </a:t>
            </a:r>
            <a:r>
              <a:rPr lang="en-US" sz="1200" i="1" kern="1200" dirty="0" err="1">
                <a:solidFill>
                  <a:schemeClr val="tx1"/>
                </a:solidFill>
                <a:effectLst/>
                <a:latin typeface="+mn-lt"/>
                <a:ea typeface="+mn-ea"/>
                <a:cs typeface="+mn-cs"/>
              </a:rPr>
              <a:t>Alienaxiopsis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clypeata</a:t>
            </a:r>
            <a:r>
              <a:rPr lang="en-US" sz="1200" kern="1200" dirty="0">
                <a:solidFill>
                  <a:schemeClr val="tx1"/>
                </a:solidFill>
                <a:effectLst/>
                <a:latin typeface="+mn-lt"/>
                <a:ea typeface="+mn-ea"/>
                <a:cs typeface="+mn-cs"/>
              </a:rPr>
              <a:t>, a coral reef lobster-shrimp from Bali, Indonesia (</a:t>
            </a:r>
            <a:r>
              <a:rPr lang="en-US" sz="1200" kern="1200" dirty="0" err="1">
                <a:solidFill>
                  <a:schemeClr val="tx1"/>
                </a:solidFill>
                <a:effectLst/>
                <a:latin typeface="+mn-lt"/>
                <a:ea typeface="+mn-ea"/>
                <a:cs typeface="+mn-cs"/>
              </a:rPr>
              <a:t>Axiidae</a:t>
            </a:r>
            <a:r>
              <a:rPr lang="en-US" sz="1200" kern="1200" dirty="0">
                <a:solidFill>
                  <a:schemeClr val="tx1"/>
                </a:solidFill>
                <a:effectLst/>
                <a:latin typeface="+mn-lt"/>
                <a:ea typeface="+mn-ea"/>
                <a:cs typeface="+mn-cs"/>
              </a:rPr>
              <a:t>). (M) A Hawaiian regal lobster, </a:t>
            </a:r>
            <a:r>
              <a:rPr lang="en-US" sz="1200" i="1" kern="1200" dirty="0" err="1">
                <a:solidFill>
                  <a:schemeClr val="tx1"/>
                </a:solidFill>
                <a:effectLst/>
                <a:latin typeface="+mn-lt"/>
                <a:ea typeface="+mn-ea"/>
                <a:cs typeface="+mn-cs"/>
              </a:rPr>
              <a:t>Enoplometopus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Achelata</a:t>
            </a:r>
            <a:r>
              <a:rPr lang="en-US" sz="1200" kern="1200" dirty="0">
                <a:solidFill>
                  <a:schemeClr val="tx1"/>
                </a:solidFill>
                <a:effectLst/>
                <a:latin typeface="+mn-lt"/>
                <a:ea typeface="+mn-ea"/>
                <a:cs typeface="+mn-cs"/>
              </a:rPr>
              <a:t>). (N,O) Two unusual amphipods (</a:t>
            </a:r>
            <a:r>
              <a:rPr lang="en-US" sz="1200" kern="1200" dirty="0" err="1">
                <a:solidFill>
                  <a:schemeClr val="tx1"/>
                </a:solidFill>
                <a:effectLst/>
                <a:latin typeface="+mn-lt"/>
                <a:ea typeface="+mn-ea"/>
                <a:cs typeface="+mn-cs"/>
              </a:rPr>
              <a:t>Amphipoda</a:t>
            </a:r>
            <a:r>
              <a:rPr lang="en-US" sz="1200" kern="1200" dirty="0">
                <a:solidFill>
                  <a:schemeClr val="tx1"/>
                </a:solidFill>
                <a:effectLst/>
                <a:latin typeface="+mn-lt"/>
                <a:ea typeface="+mn-ea"/>
                <a:cs typeface="+mn-cs"/>
              </a:rPr>
              <a:t>). (N) </a:t>
            </a:r>
            <a:r>
              <a:rPr lang="en-US" sz="1200" i="1" kern="1200" dirty="0" err="1">
                <a:solidFill>
                  <a:schemeClr val="tx1"/>
                </a:solidFill>
                <a:effectLst/>
                <a:latin typeface="+mn-lt"/>
                <a:ea typeface="+mn-ea"/>
                <a:cs typeface="+mn-cs"/>
              </a:rPr>
              <a:t>Cystisoma</a:t>
            </a:r>
            <a:r>
              <a:rPr lang="en-US" sz="1200" kern="1200" dirty="0">
                <a:solidFill>
                  <a:schemeClr val="tx1"/>
                </a:solidFill>
                <a:effectLst/>
                <a:latin typeface="+mn-lt"/>
                <a:ea typeface="+mn-ea"/>
                <a:cs typeface="+mn-cs"/>
              </a:rPr>
              <a:t>, a huge (some exceed 10 cm), transparent, pelagic hyperiid amphipod. (O)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scammoni</a:t>
            </a:r>
            <a:r>
              <a:rPr lang="en-US" sz="1200" kern="1200" dirty="0">
                <a:solidFill>
                  <a:schemeClr val="tx1"/>
                </a:solidFill>
                <a:effectLst/>
                <a:latin typeface="+mn-lt"/>
                <a:ea typeface="+mn-ea"/>
                <a:cs typeface="+mn-cs"/>
              </a:rPr>
              <a:t>, a parasitic </a:t>
            </a:r>
            <a:r>
              <a:rPr lang="en-US" sz="1200" kern="1200" dirty="0" err="1">
                <a:solidFill>
                  <a:schemeClr val="tx1"/>
                </a:solidFill>
                <a:effectLst/>
                <a:latin typeface="+mn-lt"/>
                <a:ea typeface="+mn-ea"/>
                <a:cs typeface="+mn-cs"/>
              </a:rPr>
              <a:t>caprelloidean</a:t>
            </a:r>
            <a:r>
              <a:rPr lang="en-US" sz="1200" kern="1200" dirty="0">
                <a:solidFill>
                  <a:schemeClr val="tx1"/>
                </a:solidFill>
                <a:effectLst/>
                <a:latin typeface="+mn-lt"/>
                <a:ea typeface="+mn-ea"/>
                <a:cs typeface="+mn-cs"/>
              </a:rPr>
              <a:t> amphipod that lives on the skin of gray whales. (P) A male and female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note the eggs in the marsupium of the female (</a:t>
            </a:r>
            <a:r>
              <a:rPr lang="en-US" sz="1200" kern="1200" dirty="0" err="1">
                <a:solidFill>
                  <a:schemeClr val="tx1"/>
                </a:solidFill>
                <a:effectLst/>
                <a:latin typeface="+mn-lt"/>
                <a:ea typeface="+mn-ea"/>
                <a:cs typeface="+mn-cs"/>
              </a:rPr>
              <a:t>Cumacea</a:t>
            </a:r>
            <a:r>
              <a:rPr lang="en-US" sz="1200" kern="1200" dirty="0">
                <a:solidFill>
                  <a:schemeClr val="tx1"/>
                </a:solidFill>
                <a:effectLst/>
                <a:latin typeface="+mn-lt"/>
                <a:ea typeface="+mn-ea"/>
                <a:cs typeface="+mn-cs"/>
              </a:rPr>
              <a:t>). (Q) </a:t>
            </a:r>
            <a:r>
              <a:rPr lang="en-US" sz="1200" i="1" kern="1200" dirty="0">
                <a:solidFill>
                  <a:schemeClr val="tx1"/>
                </a:solidFill>
                <a:effectLst/>
                <a:latin typeface="+mn-lt"/>
                <a:ea typeface="+mn-ea"/>
                <a:cs typeface="+mn-cs"/>
              </a:rPr>
              <a:t>Ligia </a:t>
            </a:r>
            <a:r>
              <a:rPr lang="en-US" sz="1200" kern="1200" dirty="0">
                <a:solidFill>
                  <a:schemeClr val="tx1"/>
                </a:solidFill>
                <a:effectLst/>
                <a:latin typeface="+mn-lt"/>
                <a:ea typeface="+mn-ea"/>
                <a:cs typeface="+mn-cs"/>
              </a:rPr>
              <a:t>(Isopoda), the rock louse; </a:t>
            </a:r>
            <a:r>
              <a:rPr lang="en-US" sz="1200" i="1" kern="1200" dirty="0">
                <a:solidFill>
                  <a:schemeClr val="tx1"/>
                </a:solidFill>
                <a:effectLst/>
                <a:latin typeface="+mn-lt"/>
                <a:ea typeface="+mn-ea"/>
                <a:cs typeface="+mn-cs"/>
              </a:rPr>
              <a:t>Ligia</a:t>
            </a:r>
            <a:r>
              <a:rPr lang="en-US" sz="1200" kern="1200" dirty="0">
                <a:solidFill>
                  <a:schemeClr val="tx1"/>
                </a:solidFill>
                <a:effectLst/>
                <a:latin typeface="+mn-lt"/>
                <a:ea typeface="+mn-ea"/>
                <a:cs typeface="+mn-cs"/>
              </a:rPr>
              <a:t> are inhabitants of the high spray zone on rocky shores worldwide. (R) A mysid </a:t>
            </a:r>
            <a:r>
              <a:rPr lang="en-US" sz="1200" i="1" kern="1200" dirty="0" err="1">
                <a:solidFill>
                  <a:schemeClr val="tx1"/>
                </a:solidFill>
                <a:effectLst/>
                <a:latin typeface="+mn-lt"/>
                <a:ea typeface="+mn-ea"/>
                <a:cs typeface="+mn-cs"/>
              </a:rPr>
              <a:t>Siriella</a:t>
            </a:r>
            <a:r>
              <a:rPr lang="en-US" sz="1200" kern="1200" dirty="0">
                <a:solidFill>
                  <a:schemeClr val="tx1"/>
                </a:solidFill>
                <a:effectLst/>
                <a:latin typeface="+mn-lt"/>
                <a:ea typeface="+mn-ea"/>
                <a:cs typeface="+mn-cs"/>
              </a:rPr>
              <a:t> sp. (</a:t>
            </a:r>
            <a:r>
              <a:rPr lang="en-US" sz="1200" kern="1200" dirty="0" err="1">
                <a:solidFill>
                  <a:schemeClr val="tx1"/>
                </a:solidFill>
                <a:effectLst/>
                <a:latin typeface="+mn-lt"/>
                <a:ea typeface="+mn-ea"/>
                <a:cs typeface="+mn-cs"/>
              </a:rPr>
              <a:t>Mysida</a:t>
            </a:r>
            <a:r>
              <a:rPr lang="en-US" sz="1200" kern="1200" dirty="0">
                <a:solidFill>
                  <a:schemeClr val="tx1"/>
                </a:solidFill>
                <a:effectLst/>
                <a:latin typeface="+mn-lt"/>
                <a:ea typeface="+mn-ea"/>
                <a:cs typeface="+mn-cs"/>
              </a:rPr>
              <a:t>) with a parasitic </a:t>
            </a:r>
            <a:r>
              <a:rPr lang="en-US" sz="1200" kern="1200" dirty="0" err="1">
                <a:solidFill>
                  <a:schemeClr val="tx1"/>
                </a:solidFill>
                <a:effectLst/>
                <a:latin typeface="+mn-lt"/>
                <a:ea typeface="+mn-ea"/>
                <a:cs typeface="+mn-cs"/>
              </a:rPr>
              <a:t>epicaridean</a:t>
            </a:r>
            <a:r>
              <a:rPr lang="en-US" sz="1200" kern="1200" dirty="0">
                <a:solidFill>
                  <a:schemeClr val="tx1"/>
                </a:solidFill>
                <a:effectLst/>
                <a:latin typeface="+mn-lt"/>
                <a:ea typeface="+mn-ea"/>
                <a:cs typeface="+mn-cs"/>
              </a:rPr>
              <a:t> isopod (</a:t>
            </a:r>
            <a:r>
              <a:rPr lang="en-US" sz="1200" kern="1200" dirty="0" err="1">
                <a:solidFill>
                  <a:schemeClr val="tx1"/>
                </a:solidFill>
                <a:effectLst/>
                <a:latin typeface="+mn-lt"/>
                <a:ea typeface="+mn-ea"/>
                <a:cs typeface="+mn-cs"/>
              </a:rPr>
              <a:t>Dajidae</a:t>
            </a:r>
            <a:r>
              <a:rPr lang="en-US" sz="1200" kern="1200" dirty="0">
                <a:solidFill>
                  <a:schemeClr val="tx1"/>
                </a:solidFill>
                <a:effectLst/>
                <a:latin typeface="+mn-lt"/>
                <a:ea typeface="+mn-ea"/>
                <a:cs typeface="+mn-cs"/>
              </a:rPr>
              <a:t>) attached to its carapace (Western Australia). (S,T) Class </a:t>
            </a:r>
            <a:r>
              <a:rPr lang="en-US" sz="1200" kern="1200" dirty="0" err="1">
                <a:solidFill>
                  <a:schemeClr val="tx1"/>
                </a:solidFill>
                <a:effectLst/>
                <a:latin typeface="+mn-lt"/>
                <a:ea typeface="+mn-ea"/>
                <a:cs typeface="+mn-cs"/>
              </a:rPr>
              <a:t>Thecostraca</a:t>
            </a:r>
            <a:r>
              <a:rPr lang="en-US" sz="1200" kern="1200" dirty="0">
                <a:solidFill>
                  <a:schemeClr val="tx1"/>
                </a:solidFill>
                <a:effectLst/>
                <a:latin typeface="+mn-lt"/>
                <a:ea typeface="+mn-ea"/>
                <a:cs typeface="+mn-cs"/>
              </a:rPr>
              <a:t>. (S) Acorn barnacles, </a:t>
            </a:r>
            <a:r>
              <a:rPr lang="en-US" sz="1200" i="1" kern="1200" dirty="0" err="1">
                <a:solidFill>
                  <a:schemeClr val="tx1"/>
                </a:solidFill>
                <a:effectLst/>
                <a:latin typeface="+mn-lt"/>
                <a:ea typeface="+mn-ea"/>
                <a:cs typeface="+mn-cs"/>
              </a:rPr>
              <a:t>Semibalanus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balanoides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(T) </a:t>
            </a:r>
            <a:r>
              <a:rPr lang="en-US" sz="1200" i="1" kern="1200" dirty="0">
                <a:solidFill>
                  <a:schemeClr val="tx1"/>
                </a:solidFill>
                <a:effectLst/>
                <a:latin typeface="+mn-lt"/>
                <a:ea typeface="+mn-ea"/>
                <a:cs typeface="+mn-cs"/>
              </a:rPr>
              <a:t>Lepas </a:t>
            </a:r>
            <a:r>
              <a:rPr lang="en-US" sz="1200" i="1" kern="1200" dirty="0" err="1">
                <a:solidFill>
                  <a:schemeClr val="tx1"/>
                </a:solidFill>
                <a:effectLst/>
                <a:latin typeface="+mn-lt"/>
                <a:ea typeface="+mn-ea"/>
                <a:cs typeface="+mn-cs"/>
              </a:rPr>
              <a:t>anatifera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a pelagic barnacle hanging from a floating timber. (U) Class </a:t>
            </a:r>
            <a:r>
              <a:rPr lang="en-US" sz="1200" kern="1200" dirty="0" err="1">
                <a:solidFill>
                  <a:schemeClr val="tx1"/>
                </a:solidFill>
                <a:effectLst/>
                <a:latin typeface="+mn-lt"/>
                <a:ea typeface="+mn-ea"/>
                <a:cs typeface="+mn-cs"/>
              </a:rPr>
              <a:t>Copepoda</a:t>
            </a:r>
            <a:r>
              <a:rPr lang="en-US" sz="1200" kern="1200" dirty="0">
                <a:solidFill>
                  <a:schemeClr val="tx1"/>
                </a:solidFill>
                <a:effectLst/>
                <a:latin typeface="+mn-lt"/>
                <a:ea typeface="+mn-ea"/>
                <a:cs typeface="+mn-cs"/>
              </a:rPr>
              <a:t>; the calanoid copepod </a:t>
            </a:r>
            <a:r>
              <a:rPr lang="en-US" sz="1200" i="1" kern="1200" dirty="0" err="1">
                <a:solidFill>
                  <a:schemeClr val="tx1"/>
                </a:solidFill>
                <a:effectLst/>
                <a:latin typeface="+mn-lt"/>
                <a:ea typeface="+mn-ea"/>
                <a:cs typeface="+mn-cs"/>
              </a:rPr>
              <a:t>Gaussia</a:t>
            </a:r>
            <a:r>
              <a:rPr lang="en-US" sz="1200" kern="1200" dirty="0">
                <a:solidFill>
                  <a:schemeClr val="tx1"/>
                </a:solidFill>
                <a:effectLst/>
                <a:latin typeface="+mn-lt"/>
                <a:ea typeface="+mn-ea"/>
                <a:cs typeface="+mn-cs"/>
              </a:rPr>
              <a:t>, a common planktonic genus. (V) Class </a:t>
            </a:r>
            <a:r>
              <a:rPr lang="en-US" sz="1200" kern="1200" dirty="0" err="1">
                <a:solidFill>
                  <a:schemeClr val="tx1"/>
                </a:solidFill>
                <a:effectLst/>
                <a:latin typeface="+mn-lt"/>
                <a:ea typeface="+mn-ea"/>
                <a:cs typeface="+mn-cs"/>
              </a:rPr>
              <a:t>Tantulocarida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Deoterthron</a:t>
            </a:r>
            <a:r>
              <a:rPr lang="en-US" sz="1200" kern="1200" dirty="0">
                <a:solidFill>
                  <a:schemeClr val="tx1"/>
                </a:solidFill>
                <a:effectLst/>
                <a:latin typeface="+mn-lt"/>
                <a:ea typeface="+mn-ea"/>
                <a:cs typeface="+mn-cs"/>
              </a:rPr>
              <a:t>, parasitic on other crustaceans.</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3</a:t>
            </a:fld>
            <a:endParaRPr lang="en-US"/>
          </a:p>
        </p:txBody>
      </p:sp>
    </p:spTree>
    <p:extLst>
      <p:ext uri="{BB962C8B-B14F-4D97-AF65-F5344CB8AC3E}">
        <p14:creationId xmlns:p14="http://schemas.microsoft.com/office/powerpoint/2010/main" val="138453368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21.2  General crustacean external morphology: a crayfish (Malacostraca: </a:t>
            </a:r>
            <a:r>
              <a:rPr lang="en-US" sz="1200" b="1" kern="1200" dirty="0" err="1">
                <a:solidFill>
                  <a:schemeClr val="tx1"/>
                </a:solidFill>
                <a:effectLst/>
                <a:latin typeface="+mn-lt"/>
                <a:ea typeface="+mn-ea"/>
                <a:cs typeface="+mn-cs"/>
              </a:rPr>
              <a:t>Astacidea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External anatomy. Note the fully developed carapace covering the cephalon and thorax. (B) The typical </a:t>
            </a:r>
            <a:r>
              <a:rPr lang="en-US" sz="1200" kern="1200" dirty="0" err="1">
                <a:solidFill>
                  <a:schemeClr val="tx1"/>
                </a:solidFill>
                <a:effectLst/>
                <a:latin typeface="+mn-lt"/>
                <a:ea typeface="+mn-ea"/>
                <a:cs typeface="+mn-cs"/>
              </a:rPr>
              <a:t>malacostracan</a:t>
            </a:r>
            <a:r>
              <a:rPr lang="en-US" sz="1200" kern="1200" dirty="0">
                <a:solidFill>
                  <a:schemeClr val="tx1"/>
                </a:solidFill>
                <a:effectLst/>
                <a:latin typeface="+mn-lt"/>
                <a:ea typeface="+mn-ea"/>
                <a:cs typeface="+mn-cs"/>
              </a:rPr>
              <a:t> tail fan (ventral view). Note the position of the anus on the telson.</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30</a:t>
            </a:fld>
            <a:endParaRPr lang="en-US"/>
          </a:p>
        </p:txBody>
      </p:sp>
    </p:spTree>
    <p:extLst>
      <p:ext uri="{BB962C8B-B14F-4D97-AF65-F5344CB8AC3E}">
        <p14:creationId xmlns:p14="http://schemas.microsoft.com/office/powerpoint/2010/main" val="30275860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21.3  Anatomy and diversity in the class </a:t>
            </a:r>
            <a:r>
              <a:rPr lang="en-US" sz="1200" b="1" kern="1200" dirty="0" err="1">
                <a:solidFill>
                  <a:schemeClr val="tx1"/>
                </a:solidFill>
                <a:effectLst/>
                <a:latin typeface="+mn-lt"/>
                <a:ea typeface="+mn-ea"/>
                <a:cs typeface="+mn-cs"/>
              </a:rPr>
              <a:t>Ostracoda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Anatomy of </a:t>
            </a:r>
            <a:r>
              <a:rPr lang="en-US" sz="1200" i="1" kern="1200" dirty="0" err="1">
                <a:solidFill>
                  <a:schemeClr val="tx1"/>
                </a:solidFill>
                <a:effectLst/>
                <a:latin typeface="+mn-lt"/>
                <a:ea typeface="+mn-ea"/>
                <a:cs typeface="+mn-cs"/>
              </a:rPr>
              <a:t>Sclerocypris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(B) Anatomy of </a:t>
            </a:r>
            <a:r>
              <a:rPr lang="en-US" sz="1200" i="1" kern="1200" dirty="0" err="1">
                <a:solidFill>
                  <a:schemeClr val="tx1"/>
                </a:solidFill>
                <a:effectLst/>
                <a:latin typeface="+mn-lt"/>
                <a:ea typeface="+mn-ea"/>
                <a:cs typeface="+mn-cs"/>
              </a:rPr>
              <a:t>Thaumatoconcha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Myodocopa</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Figure 21.3 (</a:t>
            </a:r>
            <a:r>
              <a:rPr lang="en-US" sz="1200" i="1" kern="1200" dirty="0">
                <a:solidFill>
                  <a:schemeClr val="tx1"/>
                </a:solidFill>
                <a:effectLst/>
                <a:latin typeface="+mn-lt"/>
                <a:ea typeface="+mn-ea"/>
                <a:cs typeface="+mn-cs"/>
              </a:rPr>
              <a:t>continued</a:t>
            </a:r>
            <a:r>
              <a:rPr lang="en-US" sz="1200" kern="1200" dirty="0">
                <a:solidFill>
                  <a:schemeClr val="tx1"/>
                </a:solidFill>
                <a:effectLst/>
                <a:latin typeface="+mn-lt"/>
                <a:ea typeface="+mn-ea"/>
                <a:cs typeface="+mn-cs"/>
              </a:rPr>
              <a:t>)  Anatomy and diversity in the class </a:t>
            </a:r>
            <a:r>
              <a:rPr lang="en-US" sz="1200" kern="1200" dirty="0" err="1">
                <a:solidFill>
                  <a:schemeClr val="tx1"/>
                </a:solidFill>
                <a:effectLst/>
                <a:latin typeface="+mn-lt"/>
                <a:ea typeface="+mn-ea"/>
                <a:cs typeface="+mn-cs"/>
              </a:rPr>
              <a:t>Ostracoda</a:t>
            </a:r>
            <a:r>
              <a:rPr lang="en-US" sz="1200" kern="1200" dirty="0">
                <a:solidFill>
                  <a:schemeClr val="tx1"/>
                </a:solidFill>
                <a:effectLst/>
                <a:latin typeface="+mn-lt"/>
                <a:ea typeface="+mn-ea"/>
                <a:cs typeface="+mn-cs"/>
              </a:rPr>
              <a:t>. (C) Internal view of </a:t>
            </a:r>
            <a:r>
              <a:rPr lang="en-US" sz="1200" i="1" kern="1200" dirty="0" err="1">
                <a:solidFill>
                  <a:schemeClr val="tx1"/>
                </a:solidFill>
                <a:effectLst/>
                <a:latin typeface="+mn-lt"/>
                <a:ea typeface="+mn-ea"/>
                <a:cs typeface="+mn-cs"/>
              </a:rPr>
              <a:t>Metapolycope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Myodocopa</a:t>
            </a:r>
            <a:r>
              <a:rPr lang="en-US" sz="1200" kern="1200" dirty="0">
                <a:solidFill>
                  <a:schemeClr val="tx1"/>
                </a:solidFill>
                <a:effectLst/>
                <a:latin typeface="+mn-lt"/>
                <a:ea typeface="+mn-ea"/>
                <a:cs typeface="+mn-cs"/>
              </a:rPr>
              <a:t>), left valve removed. (D) The highly ornate </a:t>
            </a:r>
            <a:r>
              <a:rPr lang="en-US" sz="1200" i="1" kern="1200" dirty="0" err="1">
                <a:solidFill>
                  <a:schemeClr val="tx1"/>
                </a:solidFill>
                <a:effectLst/>
                <a:latin typeface="+mn-lt"/>
                <a:ea typeface="+mn-ea"/>
                <a:cs typeface="+mn-cs"/>
              </a:rPr>
              <a:t>Eusarsiella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Myodocopa</a:t>
            </a:r>
            <a:r>
              <a:rPr lang="en-US" sz="1200" kern="1200" dirty="0">
                <a:solidFill>
                  <a:schemeClr val="tx1"/>
                </a:solidFill>
                <a:effectLst/>
                <a:latin typeface="+mn-lt"/>
                <a:ea typeface="+mn-ea"/>
                <a:cs typeface="+mn-cs"/>
              </a:rPr>
              <a:t>); side view and edge view, showing the ornate shell. (E) Examples of genera from the major living ostracod groups (arrows point anteriorly). A: </a:t>
            </a:r>
            <a:r>
              <a:rPr lang="en-US" sz="1200" i="1" kern="1200" dirty="0" err="1">
                <a:solidFill>
                  <a:schemeClr val="tx1"/>
                </a:solidFill>
                <a:effectLst/>
                <a:latin typeface="+mn-lt"/>
                <a:ea typeface="+mn-ea"/>
                <a:cs typeface="+mn-cs"/>
              </a:rPr>
              <a:t>Vargula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Myodocopida</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Polycope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Halocyprida</a:t>
            </a:r>
            <a:r>
              <a:rPr lang="en-US" sz="1200" kern="1200" dirty="0">
                <a:solidFill>
                  <a:schemeClr val="tx1"/>
                </a:solidFill>
                <a:effectLst/>
                <a:latin typeface="+mn-lt"/>
                <a:ea typeface="+mn-ea"/>
                <a:cs typeface="+mn-cs"/>
              </a:rPr>
              <a:t>). C: </a:t>
            </a:r>
            <a:r>
              <a:rPr lang="en-US" sz="1200" i="1" kern="1200" dirty="0" err="1">
                <a:solidFill>
                  <a:schemeClr val="tx1"/>
                </a:solidFill>
                <a:effectLst/>
                <a:latin typeface="+mn-lt"/>
                <a:ea typeface="+mn-ea"/>
                <a:cs typeface="+mn-cs"/>
              </a:rPr>
              <a:t>Cytherelloidea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Platycopida</a:t>
            </a:r>
            <a:r>
              <a:rPr lang="en-US" sz="1200" kern="1200" dirty="0">
                <a:solidFill>
                  <a:schemeClr val="tx1"/>
                </a:solidFill>
                <a:effectLst/>
                <a:latin typeface="+mn-lt"/>
                <a:ea typeface="+mn-ea"/>
                <a:cs typeface="+mn-cs"/>
              </a:rPr>
              <a:t>). D: </a:t>
            </a:r>
            <a:r>
              <a:rPr lang="en-US" sz="1200" i="1" kern="1200" dirty="0" err="1">
                <a:solidFill>
                  <a:schemeClr val="tx1"/>
                </a:solidFill>
                <a:effectLst/>
                <a:latin typeface="+mn-lt"/>
                <a:ea typeface="+mn-ea"/>
                <a:cs typeface="+mn-cs"/>
              </a:rPr>
              <a:t>Saipanetta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E: </a:t>
            </a:r>
            <a:r>
              <a:rPr lang="en-US" sz="1200" i="1" kern="1200" dirty="0" err="1">
                <a:solidFill>
                  <a:schemeClr val="tx1"/>
                </a:solidFill>
                <a:effectLst/>
                <a:latin typeface="+mn-lt"/>
                <a:ea typeface="+mn-ea"/>
                <a:cs typeface="+mn-cs"/>
              </a:rPr>
              <a:t>Neonesidea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F: </a:t>
            </a:r>
            <a:r>
              <a:rPr lang="en-US" sz="1200" i="1" kern="1200" dirty="0" err="1">
                <a:solidFill>
                  <a:schemeClr val="tx1"/>
                </a:solidFill>
                <a:effectLst/>
                <a:latin typeface="+mn-lt"/>
                <a:ea typeface="+mn-ea"/>
                <a:cs typeface="+mn-cs"/>
              </a:rPr>
              <a:t>Propontocypris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G: </a:t>
            </a:r>
            <a:r>
              <a:rPr lang="en-US" sz="1200" i="1" kern="1200" dirty="0" err="1">
                <a:solidFill>
                  <a:schemeClr val="tx1"/>
                </a:solidFill>
                <a:effectLst/>
                <a:latin typeface="+mn-lt"/>
                <a:ea typeface="+mn-ea"/>
                <a:cs typeface="+mn-cs"/>
              </a:rPr>
              <a:t>Macrocypris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H: </a:t>
            </a:r>
            <a:r>
              <a:rPr lang="en-US" sz="1200" i="1" kern="1200" dirty="0" err="1">
                <a:solidFill>
                  <a:schemeClr val="tx1"/>
                </a:solidFill>
                <a:effectLst/>
                <a:latin typeface="+mn-lt"/>
                <a:ea typeface="+mn-ea"/>
                <a:cs typeface="+mn-cs"/>
              </a:rPr>
              <a:t>Ilyocypris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I: </a:t>
            </a:r>
            <a:r>
              <a:rPr lang="en-US" sz="1200" i="1" kern="1200" dirty="0" err="1">
                <a:solidFill>
                  <a:schemeClr val="tx1"/>
                </a:solidFill>
                <a:effectLst/>
                <a:latin typeface="+mn-lt"/>
                <a:ea typeface="+mn-ea"/>
                <a:cs typeface="+mn-cs"/>
              </a:rPr>
              <a:t>Centrocypris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J: </a:t>
            </a:r>
            <a:r>
              <a:rPr lang="en-US" sz="1200" i="1" kern="1200" dirty="0" err="1">
                <a:solidFill>
                  <a:schemeClr val="tx1"/>
                </a:solidFill>
                <a:effectLst/>
                <a:latin typeface="+mn-lt"/>
                <a:ea typeface="+mn-ea"/>
                <a:cs typeface="+mn-cs"/>
              </a:rPr>
              <a:t>Candona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K: </a:t>
            </a:r>
            <a:r>
              <a:rPr lang="en-US" sz="1200" i="1" kern="1200" dirty="0" err="1">
                <a:solidFill>
                  <a:schemeClr val="tx1"/>
                </a:solidFill>
                <a:effectLst/>
                <a:latin typeface="+mn-lt"/>
                <a:ea typeface="+mn-ea"/>
                <a:cs typeface="+mn-cs"/>
              </a:rPr>
              <a:t>Cyprinotus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L: </a:t>
            </a:r>
            <a:r>
              <a:rPr lang="en-US" sz="1200" i="1" kern="1200" dirty="0" err="1">
                <a:solidFill>
                  <a:schemeClr val="tx1"/>
                </a:solidFill>
                <a:effectLst/>
                <a:latin typeface="+mn-lt"/>
                <a:ea typeface="+mn-ea"/>
                <a:cs typeface="+mn-cs"/>
              </a:rPr>
              <a:t>Darwinula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M: </a:t>
            </a:r>
            <a:r>
              <a:rPr lang="en-US" sz="1200" i="1" kern="1200" dirty="0" err="1">
                <a:solidFill>
                  <a:schemeClr val="tx1"/>
                </a:solidFill>
                <a:effectLst/>
                <a:latin typeface="+mn-lt"/>
                <a:ea typeface="+mn-ea"/>
                <a:cs typeface="+mn-cs"/>
              </a:rPr>
              <a:t>Baffinicythere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N: </a:t>
            </a:r>
            <a:r>
              <a:rPr lang="en-US" sz="1200" i="1" kern="1200" dirty="0" err="1">
                <a:solidFill>
                  <a:schemeClr val="tx1"/>
                </a:solidFill>
                <a:effectLst/>
                <a:latin typeface="+mn-lt"/>
                <a:ea typeface="+mn-ea"/>
                <a:cs typeface="+mn-cs"/>
              </a:rPr>
              <a:t>Loxoconcha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O: </a:t>
            </a:r>
            <a:r>
              <a:rPr lang="en-US" sz="1200" i="1" kern="1200" dirty="0" err="1">
                <a:solidFill>
                  <a:schemeClr val="tx1"/>
                </a:solidFill>
                <a:effectLst/>
                <a:latin typeface="+mn-lt"/>
                <a:ea typeface="+mn-ea"/>
                <a:cs typeface="+mn-cs"/>
              </a:rPr>
              <a:t>Pterygocythereis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P: </a:t>
            </a:r>
            <a:r>
              <a:rPr lang="en-US" sz="1200" i="1" kern="1200" dirty="0" err="1">
                <a:solidFill>
                  <a:schemeClr val="tx1"/>
                </a:solidFill>
                <a:effectLst/>
                <a:latin typeface="+mn-lt"/>
                <a:ea typeface="+mn-ea"/>
                <a:cs typeface="+mn-cs"/>
              </a:rPr>
              <a:t>Cyprideis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Q: </a:t>
            </a:r>
            <a:r>
              <a:rPr lang="en-US" sz="1200" i="1" kern="1200" dirty="0" err="1">
                <a:solidFill>
                  <a:schemeClr val="tx1"/>
                </a:solidFill>
                <a:effectLst/>
                <a:latin typeface="+mn-lt"/>
                <a:ea typeface="+mn-ea"/>
                <a:cs typeface="+mn-cs"/>
              </a:rPr>
              <a:t>Semicytherura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R: </a:t>
            </a:r>
            <a:r>
              <a:rPr lang="en-US" sz="1200" i="1" kern="1200" dirty="0" err="1">
                <a:solidFill>
                  <a:schemeClr val="tx1"/>
                </a:solidFill>
                <a:effectLst/>
                <a:latin typeface="+mn-lt"/>
                <a:ea typeface="+mn-ea"/>
                <a:cs typeface="+mn-cs"/>
              </a:rPr>
              <a:t>Hemicytherura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S: </a:t>
            </a:r>
            <a:r>
              <a:rPr lang="en-US" sz="1200" i="1" kern="1200" dirty="0" err="1">
                <a:solidFill>
                  <a:schemeClr val="tx1"/>
                </a:solidFill>
                <a:effectLst/>
                <a:latin typeface="+mn-lt"/>
                <a:ea typeface="+mn-ea"/>
                <a:cs typeface="+mn-cs"/>
              </a:rPr>
              <a:t>Sahnicythere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T: </a:t>
            </a:r>
            <a:r>
              <a:rPr lang="en-US" sz="1200" i="1" kern="1200" dirty="0" err="1">
                <a:solidFill>
                  <a:schemeClr val="tx1"/>
                </a:solidFill>
                <a:effectLst/>
                <a:latin typeface="+mn-lt"/>
                <a:ea typeface="+mn-ea"/>
                <a:cs typeface="+mn-cs"/>
              </a:rPr>
              <a:t>Terrestricythere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31</a:t>
            </a:fld>
            <a:endParaRPr lang="en-US"/>
          </a:p>
        </p:txBody>
      </p:sp>
    </p:spTree>
    <p:extLst>
      <p:ext uri="{BB962C8B-B14F-4D97-AF65-F5344CB8AC3E}">
        <p14:creationId xmlns:p14="http://schemas.microsoft.com/office/powerpoint/2010/main" val="35204437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21.3  Anatomy and diversity in the class </a:t>
            </a:r>
            <a:r>
              <a:rPr lang="en-US" sz="1200" b="1" kern="1200" dirty="0" err="1">
                <a:solidFill>
                  <a:schemeClr val="tx1"/>
                </a:solidFill>
                <a:effectLst/>
                <a:latin typeface="+mn-lt"/>
                <a:ea typeface="+mn-ea"/>
                <a:cs typeface="+mn-cs"/>
              </a:rPr>
              <a:t>Ostracoda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Anatomy of </a:t>
            </a:r>
            <a:r>
              <a:rPr lang="en-US" sz="1200" i="1" kern="1200" dirty="0" err="1">
                <a:solidFill>
                  <a:schemeClr val="tx1"/>
                </a:solidFill>
                <a:effectLst/>
                <a:latin typeface="+mn-lt"/>
                <a:ea typeface="+mn-ea"/>
                <a:cs typeface="+mn-cs"/>
              </a:rPr>
              <a:t>Sclerocypris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(B) Anatomy of </a:t>
            </a:r>
            <a:r>
              <a:rPr lang="en-US" sz="1200" i="1" kern="1200" dirty="0" err="1">
                <a:solidFill>
                  <a:schemeClr val="tx1"/>
                </a:solidFill>
                <a:effectLst/>
                <a:latin typeface="+mn-lt"/>
                <a:ea typeface="+mn-ea"/>
                <a:cs typeface="+mn-cs"/>
              </a:rPr>
              <a:t>Thaumatoconcha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Myodocopa</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Figure 21.3 (</a:t>
            </a:r>
            <a:r>
              <a:rPr lang="en-US" sz="1200" i="1" kern="1200" dirty="0">
                <a:solidFill>
                  <a:schemeClr val="tx1"/>
                </a:solidFill>
                <a:effectLst/>
                <a:latin typeface="+mn-lt"/>
                <a:ea typeface="+mn-ea"/>
                <a:cs typeface="+mn-cs"/>
              </a:rPr>
              <a:t>continued</a:t>
            </a:r>
            <a:r>
              <a:rPr lang="en-US" sz="1200" kern="1200" dirty="0">
                <a:solidFill>
                  <a:schemeClr val="tx1"/>
                </a:solidFill>
                <a:effectLst/>
                <a:latin typeface="+mn-lt"/>
                <a:ea typeface="+mn-ea"/>
                <a:cs typeface="+mn-cs"/>
              </a:rPr>
              <a:t>)  Anatomy and diversity in the class </a:t>
            </a:r>
            <a:r>
              <a:rPr lang="en-US" sz="1200" kern="1200" dirty="0" err="1">
                <a:solidFill>
                  <a:schemeClr val="tx1"/>
                </a:solidFill>
                <a:effectLst/>
                <a:latin typeface="+mn-lt"/>
                <a:ea typeface="+mn-ea"/>
                <a:cs typeface="+mn-cs"/>
              </a:rPr>
              <a:t>Ostracoda</a:t>
            </a:r>
            <a:r>
              <a:rPr lang="en-US" sz="1200" kern="1200" dirty="0">
                <a:solidFill>
                  <a:schemeClr val="tx1"/>
                </a:solidFill>
                <a:effectLst/>
                <a:latin typeface="+mn-lt"/>
                <a:ea typeface="+mn-ea"/>
                <a:cs typeface="+mn-cs"/>
              </a:rPr>
              <a:t>. (C) Internal view of </a:t>
            </a:r>
            <a:r>
              <a:rPr lang="en-US" sz="1200" i="1" kern="1200" dirty="0" err="1">
                <a:solidFill>
                  <a:schemeClr val="tx1"/>
                </a:solidFill>
                <a:effectLst/>
                <a:latin typeface="+mn-lt"/>
                <a:ea typeface="+mn-ea"/>
                <a:cs typeface="+mn-cs"/>
              </a:rPr>
              <a:t>Metapolycope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Myodocopa</a:t>
            </a:r>
            <a:r>
              <a:rPr lang="en-US" sz="1200" kern="1200" dirty="0">
                <a:solidFill>
                  <a:schemeClr val="tx1"/>
                </a:solidFill>
                <a:effectLst/>
                <a:latin typeface="+mn-lt"/>
                <a:ea typeface="+mn-ea"/>
                <a:cs typeface="+mn-cs"/>
              </a:rPr>
              <a:t>), left valve removed. (D) The highly ornate </a:t>
            </a:r>
            <a:r>
              <a:rPr lang="en-US" sz="1200" i="1" kern="1200" dirty="0" err="1">
                <a:solidFill>
                  <a:schemeClr val="tx1"/>
                </a:solidFill>
                <a:effectLst/>
                <a:latin typeface="+mn-lt"/>
                <a:ea typeface="+mn-ea"/>
                <a:cs typeface="+mn-cs"/>
              </a:rPr>
              <a:t>Eusarsiella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Myodocopa</a:t>
            </a:r>
            <a:r>
              <a:rPr lang="en-US" sz="1200" kern="1200" dirty="0">
                <a:solidFill>
                  <a:schemeClr val="tx1"/>
                </a:solidFill>
                <a:effectLst/>
                <a:latin typeface="+mn-lt"/>
                <a:ea typeface="+mn-ea"/>
                <a:cs typeface="+mn-cs"/>
              </a:rPr>
              <a:t>); side view and edge view, showing the ornate shell. (E) Examples of genera from the major living ostracod groups (arrows point anteriorly). A: </a:t>
            </a:r>
            <a:r>
              <a:rPr lang="en-US" sz="1200" i="1" kern="1200" dirty="0" err="1">
                <a:solidFill>
                  <a:schemeClr val="tx1"/>
                </a:solidFill>
                <a:effectLst/>
                <a:latin typeface="+mn-lt"/>
                <a:ea typeface="+mn-ea"/>
                <a:cs typeface="+mn-cs"/>
              </a:rPr>
              <a:t>Vargula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Myodocopida</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Polycope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Halocyprida</a:t>
            </a:r>
            <a:r>
              <a:rPr lang="en-US" sz="1200" kern="1200" dirty="0">
                <a:solidFill>
                  <a:schemeClr val="tx1"/>
                </a:solidFill>
                <a:effectLst/>
                <a:latin typeface="+mn-lt"/>
                <a:ea typeface="+mn-ea"/>
                <a:cs typeface="+mn-cs"/>
              </a:rPr>
              <a:t>). C: </a:t>
            </a:r>
            <a:r>
              <a:rPr lang="en-US" sz="1200" i="1" kern="1200" dirty="0" err="1">
                <a:solidFill>
                  <a:schemeClr val="tx1"/>
                </a:solidFill>
                <a:effectLst/>
                <a:latin typeface="+mn-lt"/>
                <a:ea typeface="+mn-ea"/>
                <a:cs typeface="+mn-cs"/>
              </a:rPr>
              <a:t>Cytherelloidea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Platycopida</a:t>
            </a:r>
            <a:r>
              <a:rPr lang="en-US" sz="1200" kern="1200" dirty="0">
                <a:solidFill>
                  <a:schemeClr val="tx1"/>
                </a:solidFill>
                <a:effectLst/>
                <a:latin typeface="+mn-lt"/>
                <a:ea typeface="+mn-ea"/>
                <a:cs typeface="+mn-cs"/>
              </a:rPr>
              <a:t>). D: </a:t>
            </a:r>
            <a:r>
              <a:rPr lang="en-US" sz="1200" i="1" kern="1200" dirty="0" err="1">
                <a:solidFill>
                  <a:schemeClr val="tx1"/>
                </a:solidFill>
                <a:effectLst/>
                <a:latin typeface="+mn-lt"/>
                <a:ea typeface="+mn-ea"/>
                <a:cs typeface="+mn-cs"/>
              </a:rPr>
              <a:t>Saipanetta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E: </a:t>
            </a:r>
            <a:r>
              <a:rPr lang="en-US" sz="1200" i="1" kern="1200" dirty="0" err="1">
                <a:solidFill>
                  <a:schemeClr val="tx1"/>
                </a:solidFill>
                <a:effectLst/>
                <a:latin typeface="+mn-lt"/>
                <a:ea typeface="+mn-ea"/>
                <a:cs typeface="+mn-cs"/>
              </a:rPr>
              <a:t>Neonesidea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F: </a:t>
            </a:r>
            <a:r>
              <a:rPr lang="en-US" sz="1200" i="1" kern="1200" dirty="0" err="1">
                <a:solidFill>
                  <a:schemeClr val="tx1"/>
                </a:solidFill>
                <a:effectLst/>
                <a:latin typeface="+mn-lt"/>
                <a:ea typeface="+mn-ea"/>
                <a:cs typeface="+mn-cs"/>
              </a:rPr>
              <a:t>Propontocypris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G: </a:t>
            </a:r>
            <a:r>
              <a:rPr lang="en-US" sz="1200" i="1" kern="1200" dirty="0" err="1">
                <a:solidFill>
                  <a:schemeClr val="tx1"/>
                </a:solidFill>
                <a:effectLst/>
                <a:latin typeface="+mn-lt"/>
                <a:ea typeface="+mn-ea"/>
                <a:cs typeface="+mn-cs"/>
              </a:rPr>
              <a:t>Macrocypris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H: </a:t>
            </a:r>
            <a:r>
              <a:rPr lang="en-US" sz="1200" i="1" kern="1200" dirty="0" err="1">
                <a:solidFill>
                  <a:schemeClr val="tx1"/>
                </a:solidFill>
                <a:effectLst/>
                <a:latin typeface="+mn-lt"/>
                <a:ea typeface="+mn-ea"/>
                <a:cs typeface="+mn-cs"/>
              </a:rPr>
              <a:t>Ilyocypris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I: </a:t>
            </a:r>
            <a:r>
              <a:rPr lang="en-US" sz="1200" i="1" kern="1200" dirty="0" err="1">
                <a:solidFill>
                  <a:schemeClr val="tx1"/>
                </a:solidFill>
                <a:effectLst/>
                <a:latin typeface="+mn-lt"/>
                <a:ea typeface="+mn-ea"/>
                <a:cs typeface="+mn-cs"/>
              </a:rPr>
              <a:t>Centrocypris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J: </a:t>
            </a:r>
            <a:r>
              <a:rPr lang="en-US" sz="1200" i="1" kern="1200" dirty="0" err="1">
                <a:solidFill>
                  <a:schemeClr val="tx1"/>
                </a:solidFill>
                <a:effectLst/>
                <a:latin typeface="+mn-lt"/>
                <a:ea typeface="+mn-ea"/>
                <a:cs typeface="+mn-cs"/>
              </a:rPr>
              <a:t>Candona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K: </a:t>
            </a:r>
            <a:r>
              <a:rPr lang="en-US" sz="1200" i="1" kern="1200" dirty="0" err="1">
                <a:solidFill>
                  <a:schemeClr val="tx1"/>
                </a:solidFill>
                <a:effectLst/>
                <a:latin typeface="+mn-lt"/>
                <a:ea typeface="+mn-ea"/>
                <a:cs typeface="+mn-cs"/>
              </a:rPr>
              <a:t>Cyprinotus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L: </a:t>
            </a:r>
            <a:r>
              <a:rPr lang="en-US" sz="1200" i="1" kern="1200" dirty="0" err="1">
                <a:solidFill>
                  <a:schemeClr val="tx1"/>
                </a:solidFill>
                <a:effectLst/>
                <a:latin typeface="+mn-lt"/>
                <a:ea typeface="+mn-ea"/>
                <a:cs typeface="+mn-cs"/>
              </a:rPr>
              <a:t>Darwinula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M: </a:t>
            </a:r>
            <a:r>
              <a:rPr lang="en-US" sz="1200" i="1" kern="1200" dirty="0" err="1">
                <a:solidFill>
                  <a:schemeClr val="tx1"/>
                </a:solidFill>
                <a:effectLst/>
                <a:latin typeface="+mn-lt"/>
                <a:ea typeface="+mn-ea"/>
                <a:cs typeface="+mn-cs"/>
              </a:rPr>
              <a:t>Baffinicythere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N: </a:t>
            </a:r>
            <a:r>
              <a:rPr lang="en-US" sz="1200" i="1" kern="1200" dirty="0" err="1">
                <a:solidFill>
                  <a:schemeClr val="tx1"/>
                </a:solidFill>
                <a:effectLst/>
                <a:latin typeface="+mn-lt"/>
                <a:ea typeface="+mn-ea"/>
                <a:cs typeface="+mn-cs"/>
              </a:rPr>
              <a:t>Loxoconcha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O: </a:t>
            </a:r>
            <a:r>
              <a:rPr lang="en-US" sz="1200" i="1" kern="1200" dirty="0" err="1">
                <a:solidFill>
                  <a:schemeClr val="tx1"/>
                </a:solidFill>
                <a:effectLst/>
                <a:latin typeface="+mn-lt"/>
                <a:ea typeface="+mn-ea"/>
                <a:cs typeface="+mn-cs"/>
              </a:rPr>
              <a:t>Pterygocythereis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P: </a:t>
            </a:r>
            <a:r>
              <a:rPr lang="en-US" sz="1200" i="1" kern="1200" dirty="0" err="1">
                <a:solidFill>
                  <a:schemeClr val="tx1"/>
                </a:solidFill>
                <a:effectLst/>
                <a:latin typeface="+mn-lt"/>
                <a:ea typeface="+mn-ea"/>
                <a:cs typeface="+mn-cs"/>
              </a:rPr>
              <a:t>Cyprideis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Q: </a:t>
            </a:r>
            <a:r>
              <a:rPr lang="en-US" sz="1200" i="1" kern="1200" dirty="0" err="1">
                <a:solidFill>
                  <a:schemeClr val="tx1"/>
                </a:solidFill>
                <a:effectLst/>
                <a:latin typeface="+mn-lt"/>
                <a:ea typeface="+mn-ea"/>
                <a:cs typeface="+mn-cs"/>
              </a:rPr>
              <a:t>Semicytherura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R: </a:t>
            </a:r>
            <a:r>
              <a:rPr lang="en-US" sz="1200" i="1" kern="1200" dirty="0" err="1">
                <a:solidFill>
                  <a:schemeClr val="tx1"/>
                </a:solidFill>
                <a:effectLst/>
                <a:latin typeface="+mn-lt"/>
                <a:ea typeface="+mn-ea"/>
                <a:cs typeface="+mn-cs"/>
              </a:rPr>
              <a:t>Hemicytherura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S: </a:t>
            </a:r>
            <a:r>
              <a:rPr lang="en-US" sz="1200" i="1" kern="1200" dirty="0" err="1">
                <a:solidFill>
                  <a:schemeClr val="tx1"/>
                </a:solidFill>
                <a:effectLst/>
                <a:latin typeface="+mn-lt"/>
                <a:ea typeface="+mn-ea"/>
                <a:cs typeface="+mn-cs"/>
              </a:rPr>
              <a:t>Sahnicythere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T: </a:t>
            </a:r>
            <a:r>
              <a:rPr lang="en-US" sz="1200" i="1" kern="1200" dirty="0" err="1">
                <a:solidFill>
                  <a:schemeClr val="tx1"/>
                </a:solidFill>
                <a:effectLst/>
                <a:latin typeface="+mn-lt"/>
                <a:ea typeface="+mn-ea"/>
                <a:cs typeface="+mn-cs"/>
              </a:rPr>
              <a:t>Terrestricythere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32</a:t>
            </a:fld>
            <a:endParaRPr lang="en-US"/>
          </a:p>
        </p:txBody>
      </p:sp>
    </p:spTree>
    <p:extLst>
      <p:ext uri="{BB962C8B-B14F-4D97-AF65-F5344CB8AC3E}">
        <p14:creationId xmlns:p14="http://schemas.microsoft.com/office/powerpoint/2010/main" val="35658586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21.3  Anatomy and diversity in the class </a:t>
            </a:r>
            <a:r>
              <a:rPr lang="en-US" sz="1200" b="1" kern="1200" dirty="0" err="1">
                <a:solidFill>
                  <a:schemeClr val="tx1"/>
                </a:solidFill>
                <a:effectLst/>
                <a:latin typeface="+mn-lt"/>
                <a:ea typeface="+mn-ea"/>
                <a:cs typeface="+mn-cs"/>
              </a:rPr>
              <a:t>Ostracoda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Anatomy of </a:t>
            </a:r>
            <a:r>
              <a:rPr lang="en-US" sz="1200" i="1" kern="1200" dirty="0" err="1">
                <a:solidFill>
                  <a:schemeClr val="tx1"/>
                </a:solidFill>
                <a:effectLst/>
                <a:latin typeface="+mn-lt"/>
                <a:ea typeface="+mn-ea"/>
                <a:cs typeface="+mn-cs"/>
              </a:rPr>
              <a:t>Sclerocypris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(B) Anatomy of </a:t>
            </a:r>
            <a:r>
              <a:rPr lang="en-US" sz="1200" i="1" kern="1200" dirty="0" err="1">
                <a:solidFill>
                  <a:schemeClr val="tx1"/>
                </a:solidFill>
                <a:effectLst/>
                <a:latin typeface="+mn-lt"/>
                <a:ea typeface="+mn-ea"/>
                <a:cs typeface="+mn-cs"/>
              </a:rPr>
              <a:t>Thaumatoconcha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Myodocopa</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Figure 21.3 (</a:t>
            </a:r>
            <a:r>
              <a:rPr lang="en-US" sz="1200" i="1" kern="1200" dirty="0">
                <a:solidFill>
                  <a:schemeClr val="tx1"/>
                </a:solidFill>
                <a:effectLst/>
                <a:latin typeface="+mn-lt"/>
                <a:ea typeface="+mn-ea"/>
                <a:cs typeface="+mn-cs"/>
              </a:rPr>
              <a:t>continued</a:t>
            </a:r>
            <a:r>
              <a:rPr lang="en-US" sz="1200" kern="1200" dirty="0">
                <a:solidFill>
                  <a:schemeClr val="tx1"/>
                </a:solidFill>
                <a:effectLst/>
                <a:latin typeface="+mn-lt"/>
                <a:ea typeface="+mn-ea"/>
                <a:cs typeface="+mn-cs"/>
              </a:rPr>
              <a:t>)  Anatomy and diversity in the class </a:t>
            </a:r>
            <a:r>
              <a:rPr lang="en-US" sz="1200" kern="1200" dirty="0" err="1">
                <a:solidFill>
                  <a:schemeClr val="tx1"/>
                </a:solidFill>
                <a:effectLst/>
                <a:latin typeface="+mn-lt"/>
                <a:ea typeface="+mn-ea"/>
                <a:cs typeface="+mn-cs"/>
              </a:rPr>
              <a:t>Ostracoda</a:t>
            </a:r>
            <a:r>
              <a:rPr lang="en-US" sz="1200" kern="1200" dirty="0">
                <a:solidFill>
                  <a:schemeClr val="tx1"/>
                </a:solidFill>
                <a:effectLst/>
                <a:latin typeface="+mn-lt"/>
                <a:ea typeface="+mn-ea"/>
                <a:cs typeface="+mn-cs"/>
              </a:rPr>
              <a:t>. (C) Internal view of </a:t>
            </a:r>
            <a:r>
              <a:rPr lang="en-US" sz="1200" i="1" kern="1200" dirty="0" err="1">
                <a:solidFill>
                  <a:schemeClr val="tx1"/>
                </a:solidFill>
                <a:effectLst/>
                <a:latin typeface="+mn-lt"/>
                <a:ea typeface="+mn-ea"/>
                <a:cs typeface="+mn-cs"/>
              </a:rPr>
              <a:t>Metapolycope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Myodocopa</a:t>
            </a:r>
            <a:r>
              <a:rPr lang="en-US" sz="1200" kern="1200" dirty="0">
                <a:solidFill>
                  <a:schemeClr val="tx1"/>
                </a:solidFill>
                <a:effectLst/>
                <a:latin typeface="+mn-lt"/>
                <a:ea typeface="+mn-ea"/>
                <a:cs typeface="+mn-cs"/>
              </a:rPr>
              <a:t>), left valve removed. (D) The highly ornate </a:t>
            </a:r>
            <a:r>
              <a:rPr lang="en-US" sz="1200" i="1" kern="1200" dirty="0" err="1">
                <a:solidFill>
                  <a:schemeClr val="tx1"/>
                </a:solidFill>
                <a:effectLst/>
                <a:latin typeface="+mn-lt"/>
                <a:ea typeface="+mn-ea"/>
                <a:cs typeface="+mn-cs"/>
              </a:rPr>
              <a:t>Eusarsiella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Myodocopa</a:t>
            </a:r>
            <a:r>
              <a:rPr lang="en-US" sz="1200" kern="1200" dirty="0">
                <a:solidFill>
                  <a:schemeClr val="tx1"/>
                </a:solidFill>
                <a:effectLst/>
                <a:latin typeface="+mn-lt"/>
                <a:ea typeface="+mn-ea"/>
                <a:cs typeface="+mn-cs"/>
              </a:rPr>
              <a:t>); side view and edge view, showing the ornate shell. (E) Examples of genera from the major living ostracod groups (arrows point anteriorly). A: </a:t>
            </a:r>
            <a:r>
              <a:rPr lang="en-US" sz="1200" i="1" kern="1200" dirty="0" err="1">
                <a:solidFill>
                  <a:schemeClr val="tx1"/>
                </a:solidFill>
                <a:effectLst/>
                <a:latin typeface="+mn-lt"/>
                <a:ea typeface="+mn-ea"/>
                <a:cs typeface="+mn-cs"/>
              </a:rPr>
              <a:t>Vargula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Myodocopida</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Polycope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Halocyprida</a:t>
            </a:r>
            <a:r>
              <a:rPr lang="en-US" sz="1200" kern="1200" dirty="0">
                <a:solidFill>
                  <a:schemeClr val="tx1"/>
                </a:solidFill>
                <a:effectLst/>
                <a:latin typeface="+mn-lt"/>
                <a:ea typeface="+mn-ea"/>
                <a:cs typeface="+mn-cs"/>
              </a:rPr>
              <a:t>). C: </a:t>
            </a:r>
            <a:r>
              <a:rPr lang="en-US" sz="1200" i="1" kern="1200" dirty="0" err="1">
                <a:solidFill>
                  <a:schemeClr val="tx1"/>
                </a:solidFill>
                <a:effectLst/>
                <a:latin typeface="+mn-lt"/>
                <a:ea typeface="+mn-ea"/>
                <a:cs typeface="+mn-cs"/>
              </a:rPr>
              <a:t>Cytherelloidea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Platycopida</a:t>
            </a:r>
            <a:r>
              <a:rPr lang="en-US" sz="1200" kern="1200" dirty="0">
                <a:solidFill>
                  <a:schemeClr val="tx1"/>
                </a:solidFill>
                <a:effectLst/>
                <a:latin typeface="+mn-lt"/>
                <a:ea typeface="+mn-ea"/>
                <a:cs typeface="+mn-cs"/>
              </a:rPr>
              <a:t>). D: </a:t>
            </a:r>
            <a:r>
              <a:rPr lang="en-US" sz="1200" i="1" kern="1200" dirty="0" err="1">
                <a:solidFill>
                  <a:schemeClr val="tx1"/>
                </a:solidFill>
                <a:effectLst/>
                <a:latin typeface="+mn-lt"/>
                <a:ea typeface="+mn-ea"/>
                <a:cs typeface="+mn-cs"/>
              </a:rPr>
              <a:t>Saipanetta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E: </a:t>
            </a:r>
            <a:r>
              <a:rPr lang="en-US" sz="1200" i="1" kern="1200" dirty="0" err="1">
                <a:solidFill>
                  <a:schemeClr val="tx1"/>
                </a:solidFill>
                <a:effectLst/>
                <a:latin typeface="+mn-lt"/>
                <a:ea typeface="+mn-ea"/>
                <a:cs typeface="+mn-cs"/>
              </a:rPr>
              <a:t>Neonesidea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F: </a:t>
            </a:r>
            <a:r>
              <a:rPr lang="en-US" sz="1200" i="1" kern="1200" dirty="0" err="1">
                <a:solidFill>
                  <a:schemeClr val="tx1"/>
                </a:solidFill>
                <a:effectLst/>
                <a:latin typeface="+mn-lt"/>
                <a:ea typeface="+mn-ea"/>
                <a:cs typeface="+mn-cs"/>
              </a:rPr>
              <a:t>Propontocypris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G: </a:t>
            </a:r>
            <a:r>
              <a:rPr lang="en-US" sz="1200" i="1" kern="1200" dirty="0" err="1">
                <a:solidFill>
                  <a:schemeClr val="tx1"/>
                </a:solidFill>
                <a:effectLst/>
                <a:latin typeface="+mn-lt"/>
                <a:ea typeface="+mn-ea"/>
                <a:cs typeface="+mn-cs"/>
              </a:rPr>
              <a:t>Macrocypris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H: </a:t>
            </a:r>
            <a:r>
              <a:rPr lang="en-US" sz="1200" i="1" kern="1200" dirty="0" err="1">
                <a:solidFill>
                  <a:schemeClr val="tx1"/>
                </a:solidFill>
                <a:effectLst/>
                <a:latin typeface="+mn-lt"/>
                <a:ea typeface="+mn-ea"/>
                <a:cs typeface="+mn-cs"/>
              </a:rPr>
              <a:t>Ilyocypris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I: </a:t>
            </a:r>
            <a:r>
              <a:rPr lang="en-US" sz="1200" i="1" kern="1200" dirty="0" err="1">
                <a:solidFill>
                  <a:schemeClr val="tx1"/>
                </a:solidFill>
                <a:effectLst/>
                <a:latin typeface="+mn-lt"/>
                <a:ea typeface="+mn-ea"/>
                <a:cs typeface="+mn-cs"/>
              </a:rPr>
              <a:t>Centrocypris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J: </a:t>
            </a:r>
            <a:r>
              <a:rPr lang="en-US" sz="1200" i="1" kern="1200" dirty="0" err="1">
                <a:solidFill>
                  <a:schemeClr val="tx1"/>
                </a:solidFill>
                <a:effectLst/>
                <a:latin typeface="+mn-lt"/>
                <a:ea typeface="+mn-ea"/>
                <a:cs typeface="+mn-cs"/>
              </a:rPr>
              <a:t>Candona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K: </a:t>
            </a:r>
            <a:r>
              <a:rPr lang="en-US" sz="1200" i="1" kern="1200" dirty="0" err="1">
                <a:solidFill>
                  <a:schemeClr val="tx1"/>
                </a:solidFill>
                <a:effectLst/>
                <a:latin typeface="+mn-lt"/>
                <a:ea typeface="+mn-ea"/>
                <a:cs typeface="+mn-cs"/>
              </a:rPr>
              <a:t>Cyprinotus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L: </a:t>
            </a:r>
            <a:r>
              <a:rPr lang="en-US" sz="1200" i="1" kern="1200" dirty="0" err="1">
                <a:solidFill>
                  <a:schemeClr val="tx1"/>
                </a:solidFill>
                <a:effectLst/>
                <a:latin typeface="+mn-lt"/>
                <a:ea typeface="+mn-ea"/>
                <a:cs typeface="+mn-cs"/>
              </a:rPr>
              <a:t>Darwinula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M: </a:t>
            </a:r>
            <a:r>
              <a:rPr lang="en-US" sz="1200" i="1" kern="1200" dirty="0" err="1">
                <a:solidFill>
                  <a:schemeClr val="tx1"/>
                </a:solidFill>
                <a:effectLst/>
                <a:latin typeface="+mn-lt"/>
                <a:ea typeface="+mn-ea"/>
                <a:cs typeface="+mn-cs"/>
              </a:rPr>
              <a:t>Baffinicythere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N: </a:t>
            </a:r>
            <a:r>
              <a:rPr lang="en-US" sz="1200" i="1" kern="1200" dirty="0" err="1">
                <a:solidFill>
                  <a:schemeClr val="tx1"/>
                </a:solidFill>
                <a:effectLst/>
                <a:latin typeface="+mn-lt"/>
                <a:ea typeface="+mn-ea"/>
                <a:cs typeface="+mn-cs"/>
              </a:rPr>
              <a:t>Loxoconcha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O: </a:t>
            </a:r>
            <a:r>
              <a:rPr lang="en-US" sz="1200" i="1" kern="1200" dirty="0" err="1">
                <a:solidFill>
                  <a:schemeClr val="tx1"/>
                </a:solidFill>
                <a:effectLst/>
                <a:latin typeface="+mn-lt"/>
                <a:ea typeface="+mn-ea"/>
                <a:cs typeface="+mn-cs"/>
              </a:rPr>
              <a:t>Pterygocythereis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P: </a:t>
            </a:r>
            <a:r>
              <a:rPr lang="en-US" sz="1200" i="1" kern="1200" dirty="0" err="1">
                <a:solidFill>
                  <a:schemeClr val="tx1"/>
                </a:solidFill>
                <a:effectLst/>
                <a:latin typeface="+mn-lt"/>
                <a:ea typeface="+mn-ea"/>
                <a:cs typeface="+mn-cs"/>
              </a:rPr>
              <a:t>Cyprideis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Q: </a:t>
            </a:r>
            <a:r>
              <a:rPr lang="en-US" sz="1200" i="1" kern="1200" dirty="0" err="1">
                <a:solidFill>
                  <a:schemeClr val="tx1"/>
                </a:solidFill>
                <a:effectLst/>
                <a:latin typeface="+mn-lt"/>
                <a:ea typeface="+mn-ea"/>
                <a:cs typeface="+mn-cs"/>
              </a:rPr>
              <a:t>Semicytherura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R: </a:t>
            </a:r>
            <a:r>
              <a:rPr lang="en-US" sz="1200" i="1" kern="1200" dirty="0" err="1">
                <a:solidFill>
                  <a:schemeClr val="tx1"/>
                </a:solidFill>
                <a:effectLst/>
                <a:latin typeface="+mn-lt"/>
                <a:ea typeface="+mn-ea"/>
                <a:cs typeface="+mn-cs"/>
              </a:rPr>
              <a:t>Hemicytherura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S: </a:t>
            </a:r>
            <a:r>
              <a:rPr lang="en-US" sz="1200" i="1" kern="1200" dirty="0" err="1">
                <a:solidFill>
                  <a:schemeClr val="tx1"/>
                </a:solidFill>
                <a:effectLst/>
                <a:latin typeface="+mn-lt"/>
                <a:ea typeface="+mn-ea"/>
                <a:cs typeface="+mn-cs"/>
              </a:rPr>
              <a:t>Sahnicythere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T: </a:t>
            </a:r>
            <a:r>
              <a:rPr lang="en-US" sz="1200" i="1" kern="1200" dirty="0" err="1">
                <a:solidFill>
                  <a:schemeClr val="tx1"/>
                </a:solidFill>
                <a:effectLst/>
                <a:latin typeface="+mn-lt"/>
                <a:ea typeface="+mn-ea"/>
                <a:cs typeface="+mn-cs"/>
              </a:rPr>
              <a:t>Terrestricythere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33</a:t>
            </a:fld>
            <a:endParaRPr lang="en-US"/>
          </a:p>
        </p:txBody>
      </p:sp>
    </p:spTree>
    <p:extLst>
      <p:ext uri="{BB962C8B-B14F-4D97-AF65-F5344CB8AC3E}">
        <p14:creationId xmlns:p14="http://schemas.microsoft.com/office/powerpoint/2010/main" val="28589308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21.3  Anatomy and diversity in the class </a:t>
            </a:r>
            <a:r>
              <a:rPr lang="en-US" sz="1200" b="1" kern="1200" dirty="0" err="1">
                <a:solidFill>
                  <a:schemeClr val="tx1"/>
                </a:solidFill>
                <a:effectLst/>
                <a:latin typeface="+mn-lt"/>
                <a:ea typeface="+mn-ea"/>
                <a:cs typeface="+mn-cs"/>
              </a:rPr>
              <a:t>Ostracoda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Anatomy of </a:t>
            </a:r>
            <a:r>
              <a:rPr lang="en-US" sz="1200" i="1" kern="1200" dirty="0" err="1">
                <a:solidFill>
                  <a:schemeClr val="tx1"/>
                </a:solidFill>
                <a:effectLst/>
                <a:latin typeface="+mn-lt"/>
                <a:ea typeface="+mn-ea"/>
                <a:cs typeface="+mn-cs"/>
              </a:rPr>
              <a:t>Sclerocypris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(B) Anatomy of </a:t>
            </a:r>
            <a:r>
              <a:rPr lang="en-US" sz="1200" i="1" kern="1200" dirty="0" err="1">
                <a:solidFill>
                  <a:schemeClr val="tx1"/>
                </a:solidFill>
                <a:effectLst/>
                <a:latin typeface="+mn-lt"/>
                <a:ea typeface="+mn-ea"/>
                <a:cs typeface="+mn-cs"/>
              </a:rPr>
              <a:t>Thaumatoconcha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Myodocopa</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Figure 21.3 (</a:t>
            </a:r>
            <a:r>
              <a:rPr lang="en-US" sz="1200" i="1" kern="1200" dirty="0">
                <a:solidFill>
                  <a:schemeClr val="tx1"/>
                </a:solidFill>
                <a:effectLst/>
                <a:latin typeface="+mn-lt"/>
                <a:ea typeface="+mn-ea"/>
                <a:cs typeface="+mn-cs"/>
              </a:rPr>
              <a:t>continued</a:t>
            </a:r>
            <a:r>
              <a:rPr lang="en-US" sz="1200" kern="1200" dirty="0">
                <a:solidFill>
                  <a:schemeClr val="tx1"/>
                </a:solidFill>
                <a:effectLst/>
                <a:latin typeface="+mn-lt"/>
                <a:ea typeface="+mn-ea"/>
                <a:cs typeface="+mn-cs"/>
              </a:rPr>
              <a:t>)  Anatomy and diversity in the class </a:t>
            </a:r>
            <a:r>
              <a:rPr lang="en-US" sz="1200" kern="1200" dirty="0" err="1">
                <a:solidFill>
                  <a:schemeClr val="tx1"/>
                </a:solidFill>
                <a:effectLst/>
                <a:latin typeface="+mn-lt"/>
                <a:ea typeface="+mn-ea"/>
                <a:cs typeface="+mn-cs"/>
              </a:rPr>
              <a:t>Ostracoda</a:t>
            </a:r>
            <a:r>
              <a:rPr lang="en-US" sz="1200" kern="1200" dirty="0">
                <a:solidFill>
                  <a:schemeClr val="tx1"/>
                </a:solidFill>
                <a:effectLst/>
                <a:latin typeface="+mn-lt"/>
                <a:ea typeface="+mn-ea"/>
                <a:cs typeface="+mn-cs"/>
              </a:rPr>
              <a:t>. (C) Internal view of </a:t>
            </a:r>
            <a:r>
              <a:rPr lang="en-US" sz="1200" i="1" kern="1200" dirty="0" err="1">
                <a:solidFill>
                  <a:schemeClr val="tx1"/>
                </a:solidFill>
                <a:effectLst/>
                <a:latin typeface="+mn-lt"/>
                <a:ea typeface="+mn-ea"/>
                <a:cs typeface="+mn-cs"/>
              </a:rPr>
              <a:t>Metapolycope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Myodocopa</a:t>
            </a:r>
            <a:r>
              <a:rPr lang="en-US" sz="1200" kern="1200" dirty="0">
                <a:solidFill>
                  <a:schemeClr val="tx1"/>
                </a:solidFill>
                <a:effectLst/>
                <a:latin typeface="+mn-lt"/>
                <a:ea typeface="+mn-ea"/>
                <a:cs typeface="+mn-cs"/>
              </a:rPr>
              <a:t>), left valve removed. (D) The highly ornate </a:t>
            </a:r>
            <a:r>
              <a:rPr lang="en-US" sz="1200" i="1" kern="1200" dirty="0" err="1">
                <a:solidFill>
                  <a:schemeClr val="tx1"/>
                </a:solidFill>
                <a:effectLst/>
                <a:latin typeface="+mn-lt"/>
                <a:ea typeface="+mn-ea"/>
                <a:cs typeface="+mn-cs"/>
              </a:rPr>
              <a:t>Eusarsiella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Myodocopa</a:t>
            </a:r>
            <a:r>
              <a:rPr lang="en-US" sz="1200" kern="1200" dirty="0">
                <a:solidFill>
                  <a:schemeClr val="tx1"/>
                </a:solidFill>
                <a:effectLst/>
                <a:latin typeface="+mn-lt"/>
                <a:ea typeface="+mn-ea"/>
                <a:cs typeface="+mn-cs"/>
              </a:rPr>
              <a:t>); side view and edge view, showing the ornate shell. (E) Examples of genera from the major living ostracod groups (arrows point anteriorly). A: </a:t>
            </a:r>
            <a:r>
              <a:rPr lang="en-US" sz="1200" i="1" kern="1200" dirty="0" err="1">
                <a:solidFill>
                  <a:schemeClr val="tx1"/>
                </a:solidFill>
                <a:effectLst/>
                <a:latin typeface="+mn-lt"/>
                <a:ea typeface="+mn-ea"/>
                <a:cs typeface="+mn-cs"/>
              </a:rPr>
              <a:t>Vargula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Myodocopida</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Polycope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Halocyprida</a:t>
            </a:r>
            <a:r>
              <a:rPr lang="en-US" sz="1200" kern="1200" dirty="0">
                <a:solidFill>
                  <a:schemeClr val="tx1"/>
                </a:solidFill>
                <a:effectLst/>
                <a:latin typeface="+mn-lt"/>
                <a:ea typeface="+mn-ea"/>
                <a:cs typeface="+mn-cs"/>
              </a:rPr>
              <a:t>). C: </a:t>
            </a:r>
            <a:r>
              <a:rPr lang="en-US" sz="1200" i="1" kern="1200" dirty="0" err="1">
                <a:solidFill>
                  <a:schemeClr val="tx1"/>
                </a:solidFill>
                <a:effectLst/>
                <a:latin typeface="+mn-lt"/>
                <a:ea typeface="+mn-ea"/>
                <a:cs typeface="+mn-cs"/>
              </a:rPr>
              <a:t>Cytherelloidea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Platycopida</a:t>
            </a:r>
            <a:r>
              <a:rPr lang="en-US" sz="1200" kern="1200" dirty="0">
                <a:solidFill>
                  <a:schemeClr val="tx1"/>
                </a:solidFill>
                <a:effectLst/>
                <a:latin typeface="+mn-lt"/>
                <a:ea typeface="+mn-ea"/>
                <a:cs typeface="+mn-cs"/>
              </a:rPr>
              <a:t>). D: </a:t>
            </a:r>
            <a:r>
              <a:rPr lang="en-US" sz="1200" i="1" kern="1200" dirty="0" err="1">
                <a:solidFill>
                  <a:schemeClr val="tx1"/>
                </a:solidFill>
                <a:effectLst/>
                <a:latin typeface="+mn-lt"/>
                <a:ea typeface="+mn-ea"/>
                <a:cs typeface="+mn-cs"/>
              </a:rPr>
              <a:t>Saipanetta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E: </a:t>
            </a:r>
            <a:r>
              <a:rPr lang="en-US" sz="1200" i="1" kern="1200" dirty="0" err="1">
                <a:solidFill>
                  <a:schemeClr val="tx1"/>
                </a:solidFill>
                <a:effectLst/>
                <a:latin typeface="+mn-lt"/>
                <a:ea typeface="+mn-ea"/>
                <a:cs typeface="+mn-cs"/>
              </a:rPr>
              <a:t>Neonesidea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F: </a:t>
            </a:r>
            <a:r>
              <a:rPr lang="en-US" sz="1200" i="1" kern="1200" dirty="0" err="1">
                <a:solidFill>
                  <a:schemeClr val="tx1"/>
                </a:solidFill>
                <a:effectLst/>
                <a:latin typeface="+mn-lt"/>
                <a:ea typeface="+mn-ea"/>
                <a:cs typeface="+mn-cs"/>
              </a:rPr>
              <a:t>Propontocypris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G: </a:t>
            </a:r>
            <a:r>
              <a:rPr lang="en-US" sz="1200" i="1" kern="1200" dirty="0" err="1">
                <a:solidFill>
                  <a:schemeClr val="tx1"/>
                </a:solidFill>
                <a:effectLst/>
                <a:latin typeface="+mn-lt"/>
                <a:ea typeface="+mn-ea"/>
                <a:cs typeface="+mn-cs"/>
              </a:rPr>
              <a:t>Macrocypris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H: </a:t>
            </a:r>
            <a:r>
              <a:rPr lang="en-US" sz="1200" i="1" kern="1200" dirty="0" err="1">
                <a:solidFill>
                  <a:schemeClr val="tx1"/>
                </a:solidFill>
                <a:effectLst/>
                <a:latin typeface="+mn-lt"/>
                <a:ea typeface="+mn-ea"/>
                <a:cs typeface="+mn-cs"/>
              </a:rPr>
              <a:t>Ilyocypris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I: </a:t>
            </a:r>
            <a:r>
              <a:rPr lang="en-US" sz="1200" i="1" kern="1200" dirty="0" err="1">
                <a:solidFill>
                  <a:schemeClr val="tx1"/>
                </a:solidFill>
                <a:effectLst/>
                <a:latin typeface="+mn-lt"/>
                <a:ea typeface="+mn-ea"/>
                <a:cs typeface="+mn-cs"/>
              </a:rPr>
              <a:t>Centrocypris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J: </a:t>
            </a:r>
            <a:r>
              <a:rPr lang="en-US" sz="1200" i="1" kern="1200" dirty="0" err="1">
                <a:solidFill>
                  <a:schemeClr val="tx1"/>
                </a:solidFill>
                <a:effectLst/>
                <a:latin typeface="+mn-lt"/>
                <a:ea typeface="+mn-ea"/>
                <a:cs typeface="+mn-cs"/>
              </a:rPr>
              <a:t>Candona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K: </a:t>
            </a:r>
            <a:r>
              <a:rPr lang="en-US" sz="1200" i="1" kern="1200" dirty="0" err="1">
                <a:solidFill>
                  <a:schemeClr val="tx1"/>
                </a:solidFill>
                <a:effectLst/>
                <a:latin typeface="+mn-lt"/>
                <a:ea typeface="+mn-ea"/>
                <a:cs typeface="+mn-cs"/>
              </a:rPr>
              <a:t>Cyprinotus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L: </a:t>
            </a:r>
            <a:r>
              <a:rPr lang="en-US" sz="1200" i="1" kern="1200" dirty="0" err="1">
                <a:solidFill>
                  <a:schemeClr val="tx1"/>
                </a:solidFill>
                <a:effectLst/>
                <a:latin typeface="+mn-lt"/>
                <a:ea typeface="+mn-ea"/>
                <a:cs typeface="+mn-cs"/>
              </a:rPr>
              <a:t>Darwinula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M: </a:t>
            </a:r>
            <a:r>
              <a:rPr lang="en-US" sz="1200" i="1" kern="1200" dirty="0" err="1">
                <a:solidFill>
                  <a:schemeClr val="tx1"/>
                </a:solidFill>
                <a:effectLst/>
                <a:latin typeface="+mn-lt"/>
                <a:ea typeface="+mn-ea"/>
                <a:cs typeface="+mn-cs"/>
              </a:rPr>
              <a:t>Baffinicythere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N: </a:t>
            </a:r>
            <a:r>
              <a:rPr lang="en-US" sz="1200" i="1" kern="1200" dirty="0" err="1">
                <a:solidFill>
                  <a:schemeClr val="tx1"/>
                </a:solidFill>
                <a:effectLst/>
                <a:latin typeface="+mn-lt"/>
                <a:ea typeface="+mn-ea"/>
                <a:cs typeface="+mn-cs"/>
              </a:rPr>
              <a:t>Loxoconcha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O: </a:t>
            </a:r>
            <a:r>
              <a:rPr lang="en-US" sz="1200" i="1" kern="1200" dirty="0" err="1">
                <a:solidFill>
                  <a:schemeClr val="tx1"/>
                </a:solidFill>
                <a:effectLst/>
                <a:latin typeface="+mn-lt"/>
                <a:ea typeface="+mn-ea"/>
                <a:cs typeface="+mn-cs"/>
              </a:rPr>
              <a:t>Pterygocythereis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P: </a:t>
            </a:r>
            <a:r>
              <a:rPr lang="en-US" sz="1200" i="1" kern="1200" dirty="0" err="1">
                <a:solidFill>
                  <a:schemeClr val="tx1"/>
                </a:solidFill>
                <a:effectLst/>
                <a:latin typeface="+mn-lt"/>
                <a:ea typeface="+mn-ea"/>
                <a:cs typeface="+mn-cs"/>
              </a:rPr>
              <a:t>Cyprideis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Q: </a:t>
            </a:r>
            <a:r>
              <a:rPr lang="en-US" sz="1200" i="1" kern="1200" dirty="0" err="1">
                <a:solidFill>
                  <a:schemeClr val="tx1"/>
                </a:solidFill>
                <a:effectLst/>
                <a:latin typeface="+mn-lt"/>
                <a:ea typeface="+mn-ea"/>
                <a:cs typeface="+mn-cs"/>
              </a:rPr>
              <a:t>Semicytherura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R: </a:t>
            </a:r>
            <a:r>
              <a:rPr lang="en-US" sz="1200" i="1" kern="1200" dirty="0" err="1">
                <a:solidFill>
                  <a:schemeClr val="tx1"/>
                </a:solidFill>
                <a:effectLst/>
                <a:latin typeface="+mn-lt"/>
                <a:ea typeface="+mn-ea"/>
                <a:cs typeface="+mn-cs"/>
              </a:rPr>
              <a:t>Hemicytherura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S: </a:t>
            </a:r>
            <a:r>
              <a:rPr lang="en-US" sz="1200" i="1" kern="1200" dirty="0" err="1">
                <a:solidFill>
                  <a:schemeClr val="tx1"/>
                </a:solidFill>
                <a:effectLst/>
                <a:latin typeface="+mn-lt"/>
                <a:ea typeface="+mn-ea"/>
                <a:cs typeface="+mn-cs"/>
              </a:rPr>
              <a:t>Sahnicythere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T: </a:t>
            </a:r>
            <a:r>
              <a:rPr lang="en-US" sz="1200" i="1" kern="1200" dirty="0" err="1">
                <a:solidFill>
                  <a:schemeClr val="tx1"/>
                </a:solidFill>
                <a:effectLst/>
                <a:latin typeface="+mn-lt"/>
                <a:ea typeface="+mn-ea"/>
                <a:cs typeface="+mn-cs"/>
              </a:rPr>
              <a:t>Terrestricythere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34</a:t>
            </a:fld>
            <a:endParaRPr lang="en-US"/>
          </a:p>
        </p:txBody>
      </p:sp>
    </p:spTree>
    <p:extLst>
      <p:ext uri="{BB962C8B-B14F-4D97-AF65-F5344CB8AC3E}">
        <p14:creationId xmlns:p14="http://schemas.microsoft.com/office/powerpoint/2010/main" val="337883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21.3  Anatomy and diversity in the class </a:t>
            </a:r>
            <a:r>
              <a:rPr lang="en-US" sz="1200" b="1" kern="1200" dirty="0" err="1">
                <a:solidFill>
                  <a:schemeClr val="tx1"/>
                </a:solidFill>
                <a:effectLst/>
                <a:latin typeface="+mn-lt"/>
                <a:ea typeface="+mn-ea"/>
                <a:cs typeface="+mn-cs"/>
              </a:rPr>
              <a:t>Ostracoda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Anatomy of </a:t>
            </a:r>
            <a:r>
              <a:rPr lang="en-US" sz="1200" i="1" kern="1200" dirty="0" err="1">
                <a:solidFill>
                  <a:schemeClr val="tx1"/>
                </a:solidFill>
                <a:effectLst/>
                <a:latin typeface="+mn-lt"/>
                <a:ea typeface="+mn-ea"/>
                <a:cs typeface="+mn-cs"/>
              </a:rPr>
              <a:t>Sclerocypris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(B) Anatomy of </a:t>
            </a:r>
            <a:r>
              <a:rPr lang="en-US" sz="1200" i="1" kern="1200" dirty="0" err="1">
                <a:solidFill>
                  <a:schemeClr val="tx1"/>
                </a:solidFill>
                <a:effectLst/>
                <a:latin typeface="+mn-lt"/>
                <a:ea typeface="+mn-ea"/>
                <a:cs typeface="+mn-cs"/>
              </a:rPr>
              <a:t>Thaumatoconcha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Myodocopa</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Figure 21.3 (</a:t>
            </a:r>
            <a:r>
              <a:rPr lang="en-US" sz="1200" i="1" kern="1200" dirty="0">
                <a:solidFill>
                  <a:schemeClr val="tx1"/>
                </a:solidFill>
                <a:effectLst/>
                <a:latin typeface="+mn-lt"/>
                <a:ea typeface="+mn-ea"/>
                <a:cs typeface="+mn-cs"/>
              </a:rPr>
              <a:t>continued</a:t>
            </a:r>
            <a:r>
              <a:rPr lang="en-US" sz="1200" kern="1200" dirty="0">
                <a:solidFill>
                  <a:schemeClr val="tx1"/>
                </a:solidFill>
                <a:effectLst/>
                <a:latin typeface="+mn-lt"/>
                <a:ea typeface="+mn-ea"/>
                <a:cs typeface="+mn-cs"/>
              </a:rPr>
              <a:t>)  Anatomy and diversity in the class </a:t>
            </a:r>
            <a:r>
              <a:rPr lang="en-US" sz="1200" kern="1200" dirty="0" err="1">
                <a:solidFill>
                  <a:schemeClr val="tx1"/>
                </a:solidFill>
                <a:effectLst/>
                <a:latin typeface="+mn-lt"/>
                <a:ea typeface="+mn-ea"/>
                <a:cs typeface="+mn-cs"/>
              </a:rPr>
              <a:t>Ostracoda</a:t>
            </a:r>
            <a:r>
              <a:rPr lang="en-US" sz="1200" kern="1200" dirty="0">
                <a:solidFill>
                  <a:schemeClr val="tx1"/>
                </a:solidFill>
                <a:effectLst/>
                <a:latin typeface="+mn-lt"/>
                <a:ea typeface="+mn-ea"/>
                <a:cs typeface="+mn-cs"/>
              </a:rPr>
              <a:t>. (C) Internal view of </a:t>
            </a:r>
            <a:r>
              <a:rPr lang="en-US" sz="1200" i="1" kern="1200" dirty="0" err="1">
                <a:solidFill>
                  <a:schemeClr val="tx1"/>
                </a:solidFill>
                <a:effectLst/>
                <a:latin typeface="+mn-lt"/>
                <a:ea typeface="+mn-ea"/>
                <a:cs typeface="+mn-cs"/>
              </a:rPr>
              <a:t>Metapolycope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Myodocopa</a:t>
            </a:r>
            <a:r>
              <a:rPr lang="en-US" sz="1200" kern="1200" dirty="0">
                <a:solidFill>
                  <a:schemeClr val="tx1"/>
                </a:solidFill>
                <a:effectLst/>
                <a:latin typeface="+mn-lt"/>
                <a:ea typeface="+mn-ea"/>
                <a:cs typeface="+mn-cs"/>
              </a:rPr>
              <a:t>), left valve removed. (D) The highly ornate </a:t>
            </a:r>
            <a:r>
              <a:rPr lang="en-US" sz="1200" i="1" kern="1200" dirty="0" err="1">
                <a:solidFill>
                  <a:schemeClr val="tx1"/>
                </a:solidFill>
                <a:effectLst/>
                <a:latin typeface="+mn-lt"/>
                <a:ea typeface="+mn-ea"/>
                <a:cs typeface="+mn-cs"/>
              </a:rPr>
              <a:t>Eusarsiella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Myodocopa</a:t>
            </a:r>
            <a:r>
              <a:rPr lang="en-US" sz="1200" kern="1200" dirty="0">
                <a:solidFill>
                  <a:schemeClr val="tx1"/>
                </a:solidFill>
                <a:effectLst/>
                <a:latin typeface="+mn-lt"/>
                <a:ea typeface="+mn-ea"/>
                <a:cs typeface="+mn-cs"/>
              </a:rPr>
              <a:t>); side view and edge view, showing the ornate shell. (E) Examples of genera from the major living ostracod groups (arrows point anteriorly). A: </a:t>
            </a:r>
            <a:r>
              <a:rPr lang="en-US" sz="1200" i="1" kern="1200" dirty="0" err="1">
                <a:solidFill>
                  <a:schemeClr val="tx1"/>
                </a:solidFill>
                <a:effectLst/>
                <a:latin typeface="+mn-lt"/>
                <a:ea typeface="+mn-ea"/>
                <a:cs typeface="+mn-cs"/>
              </a:rPr>
              <a:t>Vargula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Myodocopida</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Polycope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Halocyprida</a:t>
            </a:r>
            <a:r>
              <a:rPr lang="en-US" sz="1200" kern="1200" dirty="0">
                <a:solidFill>
                  <a:schemeClr val="tx1"/>
                </a:solidFill>
                <a:effectLst/>
                <a:latin typeface="+mn-lt"/>
                <a:ea typeface="+mn-ea"/>
                <a:cs typeface="+mn-cs"/>
              </a:rPr>
              <a:t>). C: </a:t>
            </a:r>
            <a:r>
              <a:rPr lang="en-US" sz="1200" i="1" kern="1200" dirty="0" err="1">
                <a:solidFill>
                  <a:schemeClr val="tx1"/>
                </a:solidFill>
                <a:effectLst/>
                <a:latin typeface="+mn-lt"/>
                <a:ea typeface="+mn-ea"/>
                <a:cs typeface="+mn-cs"/>
              </a:rPr>
              <a:t>Cytherelloidea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Platycopida</a:t>
            </a:r>
            <a:r>
              <a:rPr lang="en-US" sz="1200" kern="1200" dirty="0">
                <a:solidFill>
                  <a:schemeClr val="tx1"/>
                </a:solidFill>
                <a:effectLst/>
                <a:latin typeface="+mn-lt"/>
                <a:ea typeface="+mn-ea"/>
                <a:cs typeface="+mn-cs"/>
              </a:rPr>
              <a:t>). D: </a:t>
            </a:r>
            <a:r>
              <a:rPr lang="en-US" sz="1200" i="1" kern="1200" dirty="0" err="1">
                <a:solidFill>
                  <a:schemeClr val="tx1"/>
                </a:solidFill>
                <a:effectLst/>
                <a:latin typeface="+mn-lt"/>
                <a:ea typeface="+mn-ea"/>
                <a:cs typeface="+mn-cs"/>
              </a:rPr>
              <a:t>Saipanetta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E: </a:t>
            </a:r>
            <a:r>
              <a:rPr lang="en-US" sz="1200" i="1" kern="1200" dirty="0" err="1">
                <a:solidFill>
                  <a:schemeClr val="tx1"/>
                </a:solidFill>
                <a:effectLst/>
                <a:latin typeface="+mn-lt"/>
                <a:ea typeface="+mn-ea"/>
                <a:cs typeface="+mn-cs"/>
              </a:rPr>
              <a:t>Neonesidea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F: </a:t>
            </a:r>
            <a:r>
              <a:rPr lang="en-US" sz="1200" i="1" kern="1200" dirty="0" err="1">
                <a:solidFill>
                  <a:schemeClr val="tx1"/>
                </a:solidFill>
                <a:effectLst/>
                <a:latin typeface="+mn-lt"/>
                <a:ea typeface="+mn-ea"/>
                <a:cs typeface="+mn-cs"/>
              </a:rPr>
              <a:t>Propontocypris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G: </a:t>
            </a:r>
            <a:r>
              <a:rPr lang="en-US" sz="1200" i="1" kern="1200" dirty="0" err="1">
                <a:solidFill>
                  <a:schemeClr val="tx1"/>
                </a:solidFill>
                <a:effectLst/>
                <a:latin typeface="+mn-lt"/>
                <a:ea typeface="+mn-ea"/>
                <a:cs typeface="+mn-cs"/>
              </a:rPr>
              <a:t>Macrocypris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H: </a:t>
            </a:r>
            <a:r>
              <a:rPr lang="en-US" sz="1200" i="1" kern="1200" dirty="0" err="1">
                <a:solidFill>
                  <a:schemeClr val="tx1"/>
                </a:solidFill>
                <a:effectLst/>
                <a:latin typeface="+mn-lt"/>
                <a:ea typeface="+mn-ea"/>
                <a:cs typeface="+mn-cs"/>
              </a:rPr>
              <a:t>Ilyocypris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I: </a:t>
            </a:r>
            <a:r>
              <a:rPr lang="en-US" sz="1200" i="1" kern="1200" dirty="0" err="1">
                <a:solidFill>
                  <a:schemeClr val="tx1"/>
                </a:solidFill>
                <a:effectLst/>
                <a:latin typeface="+mn-lt"/>
                <a:ea typeface="+mn-ea"/>
                <a:cs typeface="+mn-cs"/>
              </a:rPr>
              <a:t>Centrocypris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J: </a:t>
            </a:r>
            <a:r>
              <a:rPr lang="en-US" sz="1200" i="1" kern="1200" dirty="0" err="1">
                <a:solidFill>
                  <a:schemeClr val="tx1"/>
                </a:solidFill>
                <a:effectLst/>
                <a:latin typeface="+mn-lt"/>
                <a:ea typeface="+mn-ea"/>
                <a:cs typeface="+mn-cs"/>
              </a:rPr>
              <a:t>Candona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K: </a:t>
            </a:r>
            <a:r>
              <a:rPr lang="en-US" sz="1200" i="1" kern="1200" dirty="0" err="1">
                <a:solidFill>
                  <a:schemeClr val="tx1"/>
                </a:solidFill>
                <a:effectLst/>
                <a:latin typeface="+mn-lt"/>
                <a:ea typeface="+mn-ea"/>
                <a:cs typeface="+mn-cs"/>
              </a:rPr>
              <a:t>Cyprinotus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L: </a:t>
            </a:r>
            <a:r>
              <a:rPr lang="en-US" sz="1200" i="1" kern="1200" dirty="0" err="1">
                <a:solidFill>
                  <a:schemeClr val="tx1"/>
                </a:solidFill>
                <a:effectLst/>
                <a:latin typeface="+mn-lt"/>
                <a:ea typeface="+mn-ea"/>
                <a:cs typeface="+mn-cs"/>
              </a:rPr>
              <a:t>Darwinula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M: </a:t>
            </a:r>
            <a:r>
              <a:rPr lang="en-US" sz="1200" i="1" kern="1200" dirty="0" err="1">
                <a:solidFill>
                  <a:schemeClr val="tx1"/>
                </a:solidFill>
                <a:effectLst/>
                <a:latin typeface="+mn-lt"/>
                <a:ea typeface="+mn-ea"/>
                <a:cs typeface="+mn-cs"/>
              </a:rPr>
              <a:t>Baffinicythere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N: </a:t>
            </a:r>
            <a:r>
              <a:rPr lang="en-US" sz="1200" i="1" kern="1200" dirty="0" err="1">
                <a:solidFill>
                  <a:schemeClr val="tx1"/>
                </a:solidFill>
                <a:effectLst/>
                <a:latin typeface="+mn-lt"/>
                <a:ea typeface="+mn-ea"/>
                <a:cs typeface="+mn-cs"/>
              </a:rPr>
              <a:t>Loxoconcha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O: </a:t>
            </a:r>
            <a:r>
              <a:rPr lang="en-US" sz="1200" i="1" kern="1200" dirty="0" err="1">
                <a:solidFill>
                  <a:schemeClr val="tx1"/>
                </a:solidFill>
                <a:effectLst/>
                <a:latin typeface="+mn-lt"/>
                <a:ea typeface="+mn-ea"/>
                <a:cs typeface="+mn-cs"/>
              </a:rPr>
              <a:t>Pterygocythereis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P: </a:t>
            </a:r>
            <a:r>
              <a:rPr lang="en-US" sz="1200" i="1" kern="1200" dirty="0" err="1">
                <a:solidFill>
                  <a:schemeClr val="tx1"/>
                </a:solidFill>
                <a:effectLst/>
                <a:latin typeface="+mn-lt"/>
                <a:ea typeface="+mn-ea"/>
                <a:cs typeface="+mn-cs"/>
              </a:rPr>
              <a:t>Cyprideis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Q: </a:t>
            </a:r>
            <a:r>
              <a:rPr lang="en-US" sz="1200" i="1" kern="1200" dirty="0" err="1">
                <a:solidFill>
                  <a:schemeClr val="tx1"/>
                </a:solidFill>
                <a:effectLst/>
                <a:latin typeface="+mn-lt"/>
                <a:ea typeface="+mn-ea"/>
                <a:cs typeface="+mn-cs"/>
              </a:rPr>
              <a:t>Semicytherura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R: </a:t>
            </a:r>
            <a:r>
              <a:rPr lang="en-US" sz="1200" i="1" kern="1200" dirty="0" err="1">
                <a:solidFill>
                  <a:schemeClr val="tx1"/>
                </a:solidFill>
                <a:effectLst/>
                <a:latin typeface="+mn-lt"/>
                <a:ea typeface="+mn-ea"/>
                <a:cs typeface="+mn-cs"/>
              </a:rPr>
              <a:t>Hemicytherura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S: </a:t>
            </a:r>
            <a:r>
              <a:rPr lang="en-US" sz="1200" i="1" kern="1200" dirty="0" err="1">
                <a:solidFill>
                  <a:schemeClr val="tx1"/>
                </a:solidFill>
                <a:effectLst/>
                <a:latin typeface="+mn-lt"/>
                <a:ea typeface="+mn-ea"/>
                <a:cs typeface="+mn-cs"/>
              </a:rPr>
              <a:t>Sahnicythere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T: </a:t>
            </a:r>
            <a:r>
              <a:rPr lang="en-US" sz="1200" i="1" kern="1200" dirty="0" err="1">
                <a:solidFill>
                  <a:schemeClr val="tx1"/>
                </a:solidFill>
                <a:effectLst/>
                <a:latin typeface="+mn-lt"/>
                <a:ea typeface="+mn-ea"/>
                <a:cs typeface="+mn-cs"/>
              </a:rPr>
              <a:t>Terrestricythere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35</a:t>
            </a:fld>
            <a:endParaRPr lang="en-US"/>
          </a:p>
        </p:txBody>
      </p:sp>
    </p:spTree>
    <p:extLst>
      <p:ext uri="{BB962C8B-B14F-4D97-AF65-F5344CB8AC3E}">
        <p14:creationId xmlns:p14="http://schemas.microsoft.com/office/powerpoint/2010/main" val="504615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21.3  Anatomy and diversity in the class </a:t>
            </a:r>
            <a:r>
              <a:rPr lang="en-US" sz="1200" b="1" kern="1200" dirty="0" err="1">
                <a:solidFill>
                  <a:schemeClr val="tx1"/>
                </a:solidFill>
                <a:effectLst/>
                <a:latin typeface="+mn-lt"/>
                <a:ea typeface="+mn-ea"/>
                <a:cs typeface="+mn-cs"/>
              </a:rPr>
              <a:t>Ostracoda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Anatomy of </a:t>
            </a:r>
            <a:r>
              <a:rPr lang="en-US" sz="1200" i="1" kern="1200" dirty="0" err="1">
                <a:solidFill>
                  <a:schemeClr val="tx1"/>
                </a:solidFill>
                <a:effectLst/>
                <a:latin typeface="+mn-lt"/>
                <a:ea typeface="+mn-ea"/>
                <a:cs typeface="+mn-cs"/>
              </a:rPr>
              <a:t>Sclerocypris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(B) Anatomy of </a:t>
            </a:r>
            <a:r>
              <a:rPr lang="en-US" sz="1200" i="1" kern="1200" dirty="0" err="1">
                <a:solidFill>
                  <a:schemeClr val="tx1"/>
                </a:solidFill>
                <a:effectLst/>
                <a:latin typeface="+mn-lt"/>
                <a:ea typeface="+mn-ea"/>
                <a:cs typeface="+mn-cs"/>
              </a:rPr>
              <a:t>Thaumatoconcha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Myodocopa</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Figure 21.3 (</a:t>
            </a:r>
            <a:r>
              <a:rPr lang="en-US" sz="1200" i="1" kern="1200" dirty="0">
                <a:solidFill>
                  <a:schemeClr val="tx1"/>
                </a:solidFill>
                <a:effectLst/>
                <a:latin typeface="+mn-lt"/>
                <a:ea typeface="+mn-ea"/>
                <a:cs typeface="+mn-cs"/>
              </a:rPr>
              <a:t>continued</a:t>
            </a:r>
            <a:r>
              <a:rPr lang="en-US" sz="1200" kern="1200" dirty="0">
                <a:solidFill>
                  <a:schemeClr val="tx1"/>
                </a:solidFill>
                <a:effectLst/>
                <a:latin typeface="+mn-lt"/>
                <a:ea typeface="+mn-ea"/>
                <a:cs typeface="+mn-cs"/>
              </a:rPr>
              <a:t>)  Anatomy and diversity in the class </a:t>
            </a:r>
            <a:r>
              <a:rPr lang="en-US" sz="1200" kern="1200" dirty="0" err="1">
                <a:solidFill>
                  <a:schemeClr val="tx1"/>
                </a:solidFill>
                <a:effectLst/>
                <a:latin typeface="+mn-lt"/>
                <a:ea typeface="+mn-ea"/>
                <a:cs typeface="+mn-cs"/>
              </a:rPr>
              <a:t>Ostracoda</a:t>
            </a:r>
            <a:r>
              <a:rPr lang="en-US" sz="1200" kern="1200" dirty="0">
                <a:solidFill>
                  <a:schemeClr val="tx1"/>
                </a:solidFill>
                <a:effectLst/>
                <a:latin typeface="+mn-lt"/>
                <a:ea typeface="+mn-ea"/>
                <a:cs typeface="+mn-cs"/>
              </a:rPr>
              <a:t>. (C) Internal view of </a:t>
            </a:r>
            <a:r>
              <a:rPr lang="en-US" sz="1200" i="1" kern="1200" dirty="0" err="1">
                <a:solidFill>
                  <a:schemeClr val="tx1"/>
                </a:solidFill>
                <a:effectLst/>
                <a:latin typeface="+mn-lt"/>
                <a:ea typeface="+mn-ea"/>
                <a:cs typeface="+mn-cs"/>
              </a:rPr>
              <a:t>Metapolycope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Myodocopa</a:t>
            </a:r>
            <a:r>
              <a:rPr lang="en-US" sz="1200" kern="1200" dirty="0">
                <a:solidFill>
                  <a:schemeClr val="tx1"/>
                </a:solidFill>
                <a:effectLst/>
                <a:latin typeface="+mn-lt"/>
                <a:ea typeface="+mn-ea"/>
                <a:cs typeface="+mn-cs"/>
              </a:rPr>
              <a:t>), left valve removed. (D) The highly ornate </a:t>
            </a:r>
            <a:r>
              <a:rPr lang="en-US" sz="1200" i="1" kern="1200" dirty="0" err="1">
                <a:solidFill>
                  <a:schemeClr val="tx1"/>
                </a:solidFill>
                <a:effectLst/>
                <a:latin typeface="+mn-lt"/>
                <a:ea typeface="+mn-ea"/>
                <a:cs typeface="+mn-cs"/>
              </a:rPr>
              <a:t>Eusarsiella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Myodocopa</a:t>
            </a:r>
            <a:r>
              <a:rPr lang="en-US" sz="1200" kern="1200" dirty="0">
                <a:solidFill>
                  <a:schemeClr val="tx1"/>
                </a:solidFill>
                <a:effectLst/>
                <a:latin typeface="+mn-lt"/>
                <a:ea typeface="+mn-ea"/>
                <a:cs typeface="+mn-cs"/>
              </a:rPr>
              <a:t>); side view and edge view, showing the ornate shell. (E) Examples of genera from the major living ostracod groups (arrows point anteriorly). A: </a:t>
            </a:r>
            <a:r>
              <a:rPr lang="en-US" sz="1200" i="1" kern="1200" dirty="0" err="1">
                <a:solidFill>
                  <a:schemeClr val="tx1"/>
                </a:solidFill>
                <a:effectLst/>
                <a:latin typeface="+mn-lt"/>
                <a:ea typeface="+mn-ea"/>
                <a:cs typeface="+mn-cs"/>
              </a:rPr>
              <a:t>Vargula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Myodocopida</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Polycope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Halocyprida</a:t>
            </a:r>
            <a:r>
              <a:rPr lang="en-US" sz="1200" kern="1200" dirty="0">
                <a:solidFill>
                  <a:schemeClr val="tx1"/>
                </a:solidFill>
                <a:effectLst/>
                <a:latin typeface="+mn-lt"/>
                <a:ea typeface="+mn-ea"/>
                <a:cs typeface="+mn-cs"/>
              </a:rPr>
              <a:t>). C: </a:t>
            </a:r>
            <a:r>
              <a:rPr lang="en-US" sz="1200" i="1" kern="1200" dirty="0" err="1">
                <a:solidFill>
                  <a:schemeClr val="tx1"/>
                </a:solidFill>
                <a:effectLst/>
                <a:latin typeface="+mn-lt"/>
                <a:ea typeface="+mn-ea"/>
                <a:cs typeface="+mn-cs"/>
              </a:rPr>
              <a:t>Cytherelloidea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Platycopida</a:t>
            </a:r>
            <a:r>
              <a:rPr lang="en-US" sz="1200" kern="1200" dirty="0">
                <a:solidFill>
                  <a:schemeClr val="tx1"/>
                </a:solidFill>
                <a:effectLst/>
                <a:latin typeface="+mn-lt"/>
                <a:ea typeface="+mn-ea"/>
                <a:cs typeface="+mn-cs"/>
              </a:rPr>
              <a:t>). D: </a:t>
            </a:r>
            <a:r>
              <a:rPr lang="en-US" sz="1200" i="1" kern="1200" dirty="0" err="1">
                <a:solidFill>
                  <a:schemeClr val="tx1"/>
                </a:solidFill>
                <a:effectLst/>
                <a:latin typeface="+mn-lt"/>
                <a:ea typeface="+mn-ea"/>
                <a:cs typeface="+mn-cs"/>
              </a:rPr>
              <a:t>Saipanetta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E: </a:t>
            </a:r>
            <a:r>
              <a:rPr lang="en-US" sz="1200" i="1" kern="1200" dirty="0" err="1">
                <a:solidFill>
                  <a:schemeClr val="tx1"/>
                </a:solidFill>
                <a:effectLst/>
                <a:latin typeface="+mn-lt"/>
                <a:ea typeface="+mn-ea"/>
                <a:cs typeface="+mn-cs"/>
              </a:rPr>
              <a:t>Neonesidea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F: </a:t>
            </a:r>
            <a:r>
              <a:rPr lang="en-US" sz="1200" i="1" kern="1200" dirty="0" err="1">
                <a:solidFill>
                  <a:schemeClr val="tx1"/>
                </a:solidFill>
                <a:effectLst/>
                <a:latin typeface="+mn-lt"/>
                <a:ea typeface="+mn-ea"/>
                <a:cs typeface="+mn-cs"/>
              </a:rPr>
              <a:t>Propontocypris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G: </a:t>
            </a:r>
            <a:r>
              <a:rPr lang="en-US" sz="1200" i="1" kern="1200" dirty="0" err="1">
                <a:solidFill>
                  <a:schemeClr val="tx1"/>
                </a:solidFill>
                <a:effectLst/>
                <a:latin typeface="+mn-lt"/>
                <a:ea typeface="+mn-ea"/>
                <a:cs typeface="+mn-cs"/>
              </a:rPr>
              <a:t>Macrocypris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H: </a:t>
            </a:r>
            <a:r>
              <a:rPr lang="en-US" sz="1200" i="1" kern="1200" dirty="0" err="1">
                <a:solidFill>
                  <a:schemeClr val="tx1"/>
                </a:solidFill>
                <a:effectLst/>
                <a:latin typeface="+mn-lt"/>
                <a:ea typeface="+mn-ea"/>
                <a:cs typeface="+mn-cs"/>
              </a:rPr>
              <a:t>Ilyocypris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I: </a:t>
            </a:r>
            <a:r>
              <a:rPr lang="en-US" sz="1200" i="1" kern="1200" dirty="0" err="1">
                <a:solidFill>
                  <a:schemeClr val="tx1"/>
                </a:solidFill>
                <a:effectLst/>
                <a:latin typeface="+mn-lt"/>
                <a:ea typeface="+mn-ea"/>
                <a:cs typeface="+mn-cs"/>
              </a:rPr>
              <a:t>Centrocypris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J: </a:t>
            </a:r>
            <a:r>
              <a:rPr lang="en-US" sz="1200" i="1" kern="1200" dirty="0" err="1">
                <a:solidFill>
                  <a:schemeClr val="tx1"/>
                </a:solidFill>
                <a:effectLst/>
                <a:latin typeface="+mn-lt"/>
                <a:ea typeface="+mn-ea"/>
                <a:cs typeface="+mn-cs"/>
              </a:rPr>
              <a:t>Candona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K: </a:t>
            </a:r>
            <a:r>
              <a:rPr lang="en-US" sz="1200" i="1" kern="1200" dirty="0" err="1">
                <a:solidFill>
                  <a:schemeClr val="tx1"/>
                </a:solidFill>
                <a:effectLst/>
                <a:latin typeface="+mn-lt"/>
                <a:ea typeface="+mn-ea"/>
                <a:cs typeface="+mn-cs"/>
              </a:rPr>
              <a:t>Cyprinotus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L: </a:t>
            </a:r>
            <a:r>
              <a:rPr lang="en-US" sz="1200" i="1" kern="1200" dirty="0" err="1">
                <a:solidFill>
                  <a:schemeClr val="tx1"/>
                </a:solidFill>
                <a:effectLst/>
                <a:latin typeface="+mn-lt"/>
                <a:ea typeface="+mn-ea"/>
                <a:cs typeface="+mn-cs"/>
              </a:rPr>
              <a:t>Darwinula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M: </a:t>
            </a:r>
            <a:r>
              <a:rPr lang="en-US" sz="1200" i="1" kern="1200" dirty="0" err="1">
                <a:solidFill>
                  <a:schemeClr val="tx1"/>
                </a:solidFill>
                <a:effectLst/>
                <a:latin typeface="+mn-lt"/>
                <a:ea typeface="+mn-ea"/>
                <a:cs typeface="+mn-cs"/>
              </a:rPr>
              <a:t>Baffinicythere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N: </a:t>
            </a:r>
            <a:r>
              <a:rPr lang="en-US" sz="1200" i="1" kern="1200" dirty="0" err="1">
                <a:solidFill>
                  <a:schemeClr val="tx1"/>
                </a:solidFill>
                <a:effectLst/>
                <a:latin typeface="+mn-lt"/>
                <a:ea typeface="+mn-ea"/>
                <a:cs typeface="+mn-cs"/>
              </a:rPr>
              <a:t>Loxoconcha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O: </a:t>
            </a:r>
            <a:r>
              <a:rPr lang="en-US" sz="1200" i="1" kern="1200" dirty="0" err="1">
                <a:solidFill>
                  <a:schemeClr val="tx1"/>
                </a:solidFill>
                <a:effectLst/>
                <a:latin typeface="+mn-lt"/>
                <a:ea typeface="+mn-ea"/>
                <a:cs typeface="+mn-cs"/>
              </a:rPr>
              <a:t>Pterygocythereis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P: </a:t>
            </a:r>
            <a:r>
              <a:rPr lang="en-US" sz="1200" i="1" kern="1200" dirty="0" err="1">
                <a:solidFill>
                  <a:schemeClr val="tx1"/>
                </a:solidFill>
                <a:effectLst/>
                <a:latin typeface="+mn-lt"/>
                <a:ea typeface="+mn-ea"/>
                <a:cs typeface="+mn-cs"/>
              </a:rPr>
              <a:t>Cyprideis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Q: </a:t>
            </a:r>
            <a:r>
              <a:rPr lang="en-US" sz="1200" i="1" kern="1200" dirty="0" err="1">
                <a:solidFill>
                  <a:schemeClr val="tx1"/>
                </a:solidFill>
                <a:effectLst/>
                <a:latin typeface="+mn-lt"/>
                <a:ea typeface="+mn-ea"/>
                <a:cs typeface="+mn-cs"/>
              </a:rPr>
              <a:t>Semicytherura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R: </a:t>
            </a:r>
            <a:r>
              <a:rPr lang="en-US" sz="1200" i="1" kern="1200" dirty="0" err="1">
                <a:solidFill>
                  <a:schemeClr val="tx1"/>
                </a:solidFill>
                <a:effectLst/>
                <a:latin typeface="+mn-lt"/>
                <a:ea typeface="+mn-ea"/>
                <a:cs typeface="+mn-cs"/>
              </a:rPr>
              <a:t>Hemicytherura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S: </a:t>
            </a:r>
            <a:r>
              <a:rPr lang="en-US" sz="1200" i="1" kern="1200" dirty="0" err="1">
                <a:solidFill>
                  <a:schemeClr val="tx1"/>
                </a:solidFill>
                <a:effectLst/>
                <a:latin typeface="+mn-lt"/>
                <a:ea typeface="+mn-ea"/>
                <a:cs typeface="+mn-cs"/>
              </a:rPr>
              <a:t>Sahnicythere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T: </a:t>
            </a:r>
            <a:r>
              <a:rPr lang="en-US" sz="1200" i="1" kern="1200" dirty="0" err="1">
                <a:solidFill>
                  <a:schemeClr val="tx1"/>
                </a:solidFill>
                <a:effectLst/>
                <a:latin typeface="+mn-lt"/>
                <a:ea typeface="+mn-ea"/>
                <a:cs typeface="+mn-cs"/>
              </a:rPr>
              <a:t>Terrestricythere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36</a:t>
            </a:fld>
            <a:endParaRPr lang="en-US"/>
          </a:p>
        </p:txBody>
      </p:sp>
    </p:spTree>
    <p:extLst>
      <p:ext uri="{BB962C8B-B14F-4D97-AF65-F5344CB8AC3E}">
        <p14:creationId xmlns:p14="http://schemas.microsoft.com/office/powerpoint/2010/main" val="359060977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21.3  Anatomy and diversity in the class </a:t>
            </a:r>
            <a:r>
              <a:rPr lang="en-US" sz="1200" b="1" kern="1200" dirty="0" err="1">
                <a:solidFill>
                  <a:schemeClr val="tx1"/>
                </a:solidFill>
                <a:effectLst/>
                <a:latin typeface="+mn-lt"/>
                <a:ea typeface="+mn-ea"/>
                <a:cs typeface="+mn-cs"/>
              </a:rPr>
              <a:t>Ostracoda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Anatomy of </a:t>
            </a:r>
            <a:r>
              <a:rPr lang="en-US" sz="1200" i="1" kern="1200" dirty="0" err="1">
                <a:solidFill>
                  <a:schemeClr val="tx1"/>
                </a:solidFill>
                <a:effectLst/>
                <a:latin typeface="+mn-lt"/>
                <a:ea typeface="+mn-ea"/>
                <a:cs typeface="+mn-cs"/>
              </a:rPr>
              <a:t>Sclerocypris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(B) Anatomy of </a:t>
            </a:r>
            <a:r>
              <a:rPr lang="en-US" sz="1200" i="1" kern="1200" dirty="0" err="1">
                <a:solidFill>
                  <a:schemeClr val="tx1"/>
                </a:solidFill>
                <a:effectLst/>
                <a:latin typeface="+mn-lt"/>
                <a:ea typeface="+mn-ea"/>
                <a:cs typeface="+mn-cs"/>
              </a:rPr>
              <a:t>Thaumatoconcha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Myodocopa</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Figure 21.3 (</a:t>
            </a:r>
            <a:r>
              <a:rPr lang="en-US" sz="1200" i="1" kern="1200" dirty="0">
                <a:solidFill>
                  <a:schemeClr val="tx1"/>
                </a:solidFill>
                <a:effectLst/>
                <a:latin typeface="+mn-lt"/>
                <a:ea typeface="+mn-ea"/>
                <a:cs typeface="+mn-cs"/>
              </a:rPr>
              <a:t>continued</a:t>
            </a:r>
            <a:r>
              <a:rPr lang="en-US" sz="1200" kern="1200" dirty="0">
                <a:solidFill>
                  <a:schemeClr val="tx1"/>
                </a:solidFill>
                <a:effectLst/>
                <a:latin typeface="+mn-lt"/>
                <a:ea typeface="+mn-ea"/>
                <a:cs typeface="+mn-cs"/>
              </a:rPr>
              <a:t>)  Anatomy and diversity in the class </a:t>
            </a:r>
            <a:r>
              <a:rPr lang="en-US" sz="1200" kern="1200" dirty="0" err="1">
                <a:solidFill>
                  <a:schemeClr val="tx1"/>
                </a:solidFill>
                <a:effectLst/>
                <a:latin typeface="+mn-lt"/>
                <a:ea typeface="+mn-ea"/>
                <a:cs typeface="+mn-cs"/>
              </a:rPr>
              <a:t>Ostracoda</a:t>
            </a:r>
            <a:r>
              <a:rPr lang="en-US" sz="1200" kern="1200" dirty="0">
                <a:solidFill>
                  <a:schemeClr val="tx1"/>
                </a:solidFill>
                <a:effectLst/>
                <a:latin typeface="+mn-lt"/>
                <a:ea typeface="+mn-ea"/>
                <a:cs typeface="+mn-cs"/>
              </a:rPr>
              <a:t>. (C) Internal view of </a:t>
            </a:r>
            <a:r>
              <a:rPr lang="en-US" sz="1200" i="1" kern="1200" dirty="0" err="1">
                <a:solidFill>
                  <a:schemeClr val="tx1"/>
                </a:solidFill>
                <a:effectLst/>
                <a:latin typeface="+mn-lt"/>
                <a:ea typeface="+mn-ea"/>
                <a:cs typeface="+mn-cs"/>
              </a:rPr>
              <a:t>Metapolycope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Myodocopa</a:t>
            </a:r>
            <a:r>
              <a:rPr lang="en-US" sz="1200" kern="1200" dirty="0">
                <a:solidFill>
                  <a:schemeClr val="tx1"/>
                </a:solidFill>
                <a:effectLst/>
                <a:latin typeface="+mn-lt"/>
                <a:ea typeface="+mn-ea"/>
                <a:cs typeface="+mn-cs"/>
              </a:rPr>
              <a:t>), left valve removed. (D) The highly ornate </a:t>
            </a:r>
            <a:r>
              <a:rPr lang="en-US" sz="1200" i="1" kern="1200" dirty="0" err="1">
                <a:solidFill>
                  <a:schemeClr val="tx1"/>
                </a:solidFill>
                <a:effectLst/>
                <a:latin typeface="+mn-lt"/>
                <a:ea typeface="+mn-ea"/>
                <a:cs typeface="+mn-cs"/>
              </a:rPr>
              <a:t>Eusarsiella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Myodocopa</a:t>
            </a:r>
            <a:r>
              <a:rPr lang="en-US" sz="1200" kern="1200" dirty="0">
                <a:solidFill>
                  <a:schemeClr val="tx1"/>
                </a:solidFill>
                <a:effectLst/>
                <a:latin typeface="+mn-lt"/>
                <a:ea typeface="+mn-ea"/>
                <a:cs typeface="+mn-cs"/>
              </a:rPr>
              <a:t>); side view and edge view, showing the ornate shell. (E) Examples of genera from the major living ostracod groups (arrows point anteriorly). A: </a:t>
            </a:r>
            <a:r>
              <a:rPr lang="en-US" sz="1200" i="1" kern="1200" dirty="0" err="1">
                <a:solidFill>
                  <a:schemeClr val="tx1"/>
                </a:solidFill>
                <a:effectLst/>
                <a:latin typeface="+mn-lt"/>
                <a:ea typeface="+mn-ea"/>
                <a:cs typeface="+mn-cs"/>
              </a:rPr>
              <a:t>Vargula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Myodocopida</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Polycope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Myodocopa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Halocyprida</a:t>
            </a:r>
            <a:r>
              <a:rPr lang="en-US" sz="1200" kern="1200" dirty="0">
                <a:solidFill>
                  <a:schemeClr val="tx1"/>
                </a:solidFill>
                <a:effectLst/>
                <a:latin typeface="+mn-lt"/>
                <a:ea typeface="+mn-ea"/>
                <a:cs typeface="+mn-cs"/>
              </a:rPr>
              <a:t>). C: </a:t>
            </a:r>
            <a:r>
              <a:rPr lang="en-US" sz="1200" i="1" kern="1200" dirty="0" err="1">
                <a:solidFill>
                  <a:schemeClr val="tx1"/>
                </a:solidFill>
                <a:effectLst/>
                <a:latin typeface="+mn-lt"/>
                <a:ea typeface="+mn-ea"/>
                <a:cs typeface="+mn-cs"/>
              </a:rPr>
              <a:t>Cytherelloidea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Platycopida</a:t>
            </a:r>
            <a:r>
              <a:rPr lang="en-US" sz="1200" kern="1200" dirty="0">
                <a:solidFill>
                  <a:schemeClr val="tx1"/>
                </a:solidFill>
                <a:effectLst/>
                <a:latin typeface="+mn-lt"/>
                <a:ea typeface="+mn-ea"/>
                <a:cs typeface="+mn-cs"/>
              </a:rPr>
              <a:t>). D: </a:t>
            </a:r>
            <a:r>
              <a:rPr lang="en-US" sz="1200" i="1" kern="1200" dirty="0" err="1">
                <a:solidFill>
                  <a:schemeClr val="tx1"/>
                </a:solidFill>
                <a:effectLst/>
                <a:latin typeface="+mn-lt"/>
                <a:ea typeface="+mn-ea"/>
                <a:cs typeface="+mn-cs"/>
              </a:rPr>
              <a:t>Saipanetta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E: </a:t>
            </a:r>
            <a:r>
              <a:rPr lang="en-US" sz="1200" i="1" kern="1200" dirty="0" err="1">
                <a:solidFill>
                  <a:schemeClr val="tx1"/>
                </a:solidFill>
                <a:effectLst/>
                <a:latin typeface="+mn-lt"/>
                <a:ea typeface="+mn-ea"/>
                <a:cs typeface="+mn-cs"/>
              </a:rPr>
              <a:t>Neonesidea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F: </a:t>
            </a:r>
            <a:r>
              <a:rPr lang="en-US" sz="1200" i="1" kern="1200" dirty="0" err="1">
                <a:solidFill>
                  <a:schemeClr val="tx1"/>
                </a:solidFill>
                <a:effectLst/>
                <a:latin typeface="+mn-lt"/>
                <a:ea typeface="+mn-ea"/>
                <a:cs typeface="+mn-cs"/>
              </a:rPr>
              <a:t>Propontocypris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G: </a:t>
            </a:r>
            <a:r>
              <a:rPr lang="en-US" sz="1200" i="1" kern="1200" dirty="0" err="1">
                <a:solidFill>
                  <a:schemeClr val="tx1"/>
                </a:solidFill>
                <a:effectLst/>
                <a:latin typeface="+mn-lt"/>
                <a:ea typeface="+mn-ea"/>
                <a:cs typeface="+mn-cs"/>
              </a:rPr>
              <a:t>Macrocypris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H: </a:t>
            </a:r>
            <a:r>
              <a:rPr lang="en-US" sz="1200" i="1" kern="1200" dirty="0" err="1">
                <a:solidFill>
                  <a:schemeClr val="tx1"/>
                </a:solidFill>
                <a:effectLst/>
                <a:latin typeface="+mn-lt"/>
                <a:ea typeface="+mn-ea"/>
                <a:cs typeface="+mn-cs"/>
              </a:rPr>
              <a:t>Ilyocypris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I: </a:t>
            </a:r>
            <a:r>
              <a:rPr lang="en-US" sz="1200" i="1" kern="1200" dirty="0" err="1">
                <a:solidFill>
                  <a:schemeClr val="tx1"/>
                </a:solidFill>
                <a:effectLst/>
                <a:latin typeface="+mn-lt"/>
                <a:ea typeface="+mn-ea"/>
                <a:cs typeface="+mn-cs"/>
              </a:rPr>
              <a:t>Centrocypris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J: </a:t>
            </a:r>
            <a:r>
              <a:rPr lang="en-US" sz="1200" i="1" kern="1200" dirty="0" err="1">
                <a:solidFill>
                  <a:schemeClr val="tx1"/>
                </a:solidFill>
                <a:effectLst/>
                <a:latin typeface="+mn-lt"/>
                <a:ea typeface="+mn-ea"/>
                <a:cs typeface="+mn-cs"/>
              </a:rPr>
              <a:t>Candona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K: </a:t>
            </a:r>
            <a:r>
              <a:rPr lang="en-US" sz="1200" i="1" kern="1200" dirty="0" err="1">
                <a:solidFill>
                  <a:schemeClr val="tx1"/>
                </a:solidFill>
                <a:effectLst/>
                <a:latin typeface="+mn-lt"/>
                <a:ea typeface="+mn-ea"/>
                <a:cs typeface="+mn-cs"/>
              </a:rPr>
              <a:t>Cyprinotus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L: </a:t>
            </a:r>
            <a:r>
              <a:rPr lang="en-US" sz="1200" i="1" kern="1200" dirty="0" err="1">
                <a:solidFill>
                  <a:schemeClr val="tx1"/>
                </a:solidFill>
                <a:effectLst/>
                <a:latin typeface="+mn-lt"/>
                <a:ea typeface="+mn-ea"/>
                <a:cs typeface="+mn-cs"/>
              </a:rPr>
              <a:t>Darwinula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M: </a:t>
            </a:r>
            <a:r>
              <a:rPr lang="en-US" sz="1200" i="1" kern="1200" dirty="0" err="1">
                <a:solidFill>
                  <a:schemeClr val="tx1"/>
                </a:solidFill>
                <a:effectLst/>
                <a:latin typeface="+mn-lt"/>
                <a:ea typeface="+mn-ea"/>
                <a:cs typeface="+mn-cs"/>
              </a:rPr>
              <a:t>Baffinicythere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N: </a:t>
            </a:r>
            <a:r>
              <a:rPr lang="en-US" sz="1200" i="1" kern="1200" dirty="0" err="1">
                <a:solidFill>
                  <a:schemeClr val="tx1"/>
                </a:solidFill>
                <a:effectLst/>
                <a:latin typeface="+mn-lt"/>
                <a:ea typeface="+mn-ea"/>
                <a:cs typeface="+mn-cs"/>
              </a:rPr>
              <a:t>Loxoconcha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O: </a:t>
            </a:r>
            <a:r>
              <a:rPr lang="en-US" sz="1200" i="1" kern="1200" dirty="0" err="1">
                <a:solidFill>
                  <a:schemeClr val="tx1"/>
                </a:solidFill>
                <a:effectLst/>
                <a:latin typeface="+mn-lt"/>
                <a:ea typeface="+mn-ea"/>
                <a:cs typeface="+mn-cs"/>
              </a:rPr>
              <a:t>Pterygocythereis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P: </a:t>
            </a:r>
            <a:r>
              <a:rPr lang="en-US" sz="1200" i="1" kern="1200" dirty="0" err="1">
                <a:solidFill>
                  <a:schemeClr val="tx1"/>
                </a:solidFill>
                <a:effectLst/>
                <a:latin typeface="+mn-lt"/>
                <a:ea typeface="+mn-ea"/>
                <a:cs typeface="+mn-cs"/>
              </a:rPr>
              <a:t>Cyprideis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Q: </a:t>
            </a:r>
            <a:r>
              <a:rPr lang="en-US" sz="1200" i="1" kern="1200" dirty="0" err="1">
                <a:solidFill>
                  <a:schemeClr val="tx1"/>
                </a:solidFill>
                <a:effectLst/>
                <a:latin typeface="+mn-lt"/>
                <a:ea typeface="+mn-ea"/>
                <a:cs typeface="+mn-cs"/>
              </a:rPr>
              <a:t>Semicytherura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R: </a:t>
            </a:r>
            <a:r>
              <a:rPr lang="en-US" sz="1200" i="1" kern="1200" dirty="0" err="1">
                <a:solidFill>
                  <a:schemeClr val="tx1"/>
                </a:solidFill>
                <a:effectLst/>
                <a:latin typeface="+mn-lt"/>
                <a:ea typeface="+mn-ea"/>
                <a:cs typeface="+mn-cs"/>
              </a:rPr>
              <a:t>Hemicytherura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S: </a:t>
            </a:r>
            <a:r>
              <a:rPr lang="en-US" sz="1200" i="1" kern="1200" dirty="0" err="1">
                <a:solidFill>
                  <a:schemeClr val="tx1"/>
                </a:solidFill>
                <a:effectLst/>
                <a:latin typeface="+mn-lt"/>
                <a:ea typeface="+mn-ea"/>
                <a:cs typeface="+mn-cs"/>
              </a:rPr>
              <a:t>Sahnicythere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 T: </a:t>
            </a:r>
            <a:r>
              <a:rPr lang="en-US" sz="1200" i="1" kern="1200" dirty="0" err="1">
                <a:solidFill>
                  <a:schemeClr val="tx1"/>
                </a:solidFill>
                <a:effectLst/>
                <a:latin typeface="+mn-lt"/>
                <a:ea typeface="+mn-ea"/>
                <a:cs typeface="+mn-cs"/>
              </a:rPr>
              <a:t>Terrestricythere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Podocopida</a:t>
            </a:r>
            <a:r>
              <a:rPr lang="en-US" sz="1200" kern="1200" dirty="0">
                <a:solidFill>
                  <a:schemeClr val="tx1"/>
                </a:solidFill>
                <a:effectLst/>
                <a:latin typeface="+mn-lt"/>
                <a:ea typeface="+mn-ea"/>
                <a:cs typeface="+mn-cs"/>
              </a:rPr>
              <a:t>).</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37</a:t>
            </a:fld>
            <a:endParaRPr lang="en-US"/>
          </a:p>
        </p:txBody>
      </p:sp>
    </p:spTree>
    <p:extLst>
      <p:ext uri="{BB962C8B-B14F-4D97-AF65-F5344CB8AC3E}">
        <p14:creationId xmlns:p14="http://schemas.microsoft.com/office/powerpoint/2010/main" val="71538946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21.4  Anatomy of the classes </a:t>
            </a:r>
            <a:r>
              <a:rPr lang="en-US" sz="1200" b="1" kern="1200" dirty="0" err="1">
                <a:solidFill>
                  <a:schemeClr val="tx1"/>
                </a:solidFill>
                <a:effectLst/>
                <a:latin typeface="+mn-lt"/>
                <a:ea typeface="+mn-ea"/>
                <a:cs typeface="+mn-cs"/>
              </a:rPr>
              <a:t>Mystacocarida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Copepoda</a:t>
            </a:r>
            <a:r>
              <a:rPr lang="en-US" sz="1200" b="1" kern="1200" dirty="0">
                <a:solidFill>
                  <a:schemeClr val="tx1"/>
                </a:solidFill>
                <a:effectLst/>
                <a:latin typeface="+mn-lt"/>
                <a:ea typeface="+mn-ea"/>
                <a:cs typeface="+mn-cs"/>
              </a:rPr>
              <a:t>, and </a:t>
            </a:r>
            <a:r>
              <a:rPr lang="en-US" sz="1200" b="1" kern="1200" dirty="0" err="1">
                <a:solidFill>
                  <a:schemeClr val="tx1"/>
                </a:solidFill>
                <a:effectLst/>
                <a:latin typeface="+mn-lt"/>
                <a:ea typeface="+mn-ea"/>
                <a:cs typeface="+mn-cs"/>
              </a:rPr>
              <a:t>Branchiura</a:t>
            </a:r>
            <a:r>
              <a:rPr lang="en-US" sz="1200" b="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 General anatomy and SEM of the </a:t>
            </a:r>
            <a:r>
              <a:rPr lang="en-US" sz="1200" kern="1200" dirty="0" err="1">
                <a:solidFill>
                  <a:schemeClr val="tx1"/>
                </a:solidFill>
                <a:effectLst/>
                <a:latin typeface="+mn-lt"/>
                <a:ea typeface="+mn-ea"/>
                <a:cs typeface="+mn-cs"/>
              </a:rPr>
              <a:t>mystacocarid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Derocheilocaris</a:t>
            </a:r>
            <a:r>
              <a:rPr lang="en-US" sz="1200" kern="1200" dirty="0">
                <a:solidFill>
                  <a:schemeClr val="tx1"/>
                </a:solidFill>
                <a:effectLst/>
                <a:latin typeface="+mn-lt"/>
                <a:ea typeface="+mn-ea"/>
                <a:cs typeface="+mn-cs"/>
              </a:rPr>
              <a:t>. (B) General anatomy of a cyclopoid copepod. (C–E) General body forms of (C) a calanoid, (D) a harpacticoid, and (E) a cyclopoid copepod. Note the points of body articulation (dark band) and the position of the genital segment (shaded segment). Roman numerals are thoracic segments; Arabic numerals are abdominal segments; T = telson. (F) An elaborately </a:t>
            </a:r>
            <a:r>
              <a:rPr lang="en-US" sz="1200" kern="1200" dirty="0" err="1">
                <a:solidFill>
                  <a:schemeClr val="tx1"/>
                </a:solidFill>
                <a:effectLst/>
                <a:latin typeface="+mn-lt"/>
                <a:ea typeface="+mn-ea"/>
                <a:cs typeface="+mn-cs"/>
              </a:rPr>
              <a:t>setose</a:t>
            </a:r>
            <a:r>
              <a:rPr lang="en-US" sz="1200" kern="1200" dirty="0">
                <a:solidFill>
                  <a:schemeClr val="tx1"/>
                </a:solidFill>
                <a:effectLst/>
                <a:latin typeface="+mn-lt"/>
                <a:ea typeface="+mn-ea"/>
                <a:cs typeface="+mn-cs"/>
              </a:rPr>
              <a:t> calanoid copepod adapted for flotation. (G) A </a:t>
            </a:r>
            <a:r>
              <a:rPr lang="en-US" sz="1200" kern="1200" dirty="0" err="1">
                <a:solidFill>
                  <a:schemeClr val="tx1"/>
                </a:solidFill>
                <a:effectLst/>
                <a:latin typeface="+mn-lt"/>
                <a:ea typeface="+mn-ea"/>
                <a:cs typeface="+mn-cs"/>
              </a:rPr>
              <a:t>poecilostomatid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Ergasilus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pitalicus</a:t>
            </a:r>
            <a:r>
              <a:rPr lang="en-US" sz="1200" kern="1200" dirty="0">
                <a:solidFill>
                  <a:schemeClr val="tx1"/>
                </a:solidFill>
                <a:effectLst/>
                <a:latin typeface="+mn-lt"/>
                <a:ea typeface="+mn-ea"/>
                <a:cs typeface="+mn-cs"/>
              </a:rPr>
              <a:t>, ectoparasitic on cichlid fishes. (H) A female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Caligus</a:t>
            </a:r>
            <a:r>
              <a:rPr lang="en-US" sz="1200" kern="1200" dirty="0">
                <a:solidFill>
                  <a:schemeClr val="tx1"/>
                </a:solidFill>
                <a:effectLst/>
                <a:latin typeface="+mn-lt"/>
                <a:ea typeface="+mn-ea"/>
                <a:cs typeface="+mn-cs"/>
              </a:rPr>
              <a:t> sp.) with egg sacs. (I) A female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Trebius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heterodonti</a:t>
            </a:r>
            <a:r>
              <a:rPr lang="en-US" sz="1200" kern="1200" dirty="0">
                <a:solidFill>
                  <a:schemeClr val="tx1"/>
                </a:solidFill>
                <a:effectLst/>
                <a:latin typeface="+mn-lt"/>
                <a:ea typeface="+mn-ea"/>
                <a:cs typeface="+mn-cs"/>
              </a:rPr>
              <a:t>, a parasite of horn sharks in California) with egg sacs. (J) A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Clavella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adunca</a:t>
            </a:r>
            <a:r>
              <a:rPr lang="en-US" sz="1200" kern="1200" dirty="0">
                <a:solidFill>
                  <a:schemeClr val="tx1"/>
                </a:solidFill>
                <a:effectLst/>
                <a:latin typeface="+mn-lt"/>
                <a:ea typeface="+mn-ea"/>
                <a:cs typeface="+mn-cs"/>
              </a:rPr>
              <a:t>, showing extreme body reduction; this species attaches to the gills of fishes by its elongate maxillae. (K) </a:t>
            </a:r>
            <a:r>
              <a:rPr lang="en-US" sz="1200" i="1" kern="1200" dirty="0" err="1">
                <a:solidFill>
                  <a:schemeClr val="tx1"/>
                </a:solidFill>
                <a:effectLst/>
                <a:latin typeface="+mn-lt"/>
                <a:ea typeface="+mn-ea"/>
                <a:cs typeface="+mn-cs"/>
              </a:rPr>
              <a:t>Notodelphys</a:t>
            </a:r>
            <a:r>
              <a:rPr lang="en-US" sz="1200" kern="1200" dirty="0">
                <a:solidFill>
                  <a:schemeClr val="tx1"/>
                </a:solidFill>
                <a:effectLst/>
                <a:latin typeface="+mn-lt"/>
                <a:ea typeface="+mn-ea"/>
                <a:cs typeface="+mn-cs"/>
              </a:rPr>
              <a:t>, a wormlike cyclopoid copepod adapted for </a:t>
            </a:r>
            <a:r>
              <a:rPr lang="en-US" sz="1200" kern="1200" dirty="0" err="1">
                <a:solidFill>
                  <a:schemeClr val="tx1"/>
                </a:solidFill>
                <a:effectLst/>
                <a:latin typeface="+mn-lt"/>
                <a:ea typeface="+mn-ea"/>
                <a:cs typeface="+mn-cs"/>
              </a:rPr>
              <a:t>endoparasitism</a:t>
            </a:r>
            <a:r>
              <a:rPr lang="en-US" sz="1200" kern="1200" dirty="0">
                <a:solidFill>
                  <a:schemeClr val="tx1"/>
                </a:solidFill>
                <a:effectLst/>
                <a:latin typeface="+mn-lt"/>
                <a:ea typeface="+mn-ea"/>
                <a:cs typeface="+mn-cs"/>
              </a:rPr>
              <a:t> in tunicates. (L) The harpacticoid copepod </a:t>
            </a:r>
            <a:r>
              <a:rPr lang="en-US" sz="1200" i="1" kern="1200" dirty="0" err="1">
                <a:solidFill>
                  <a:schemeClr val="tx1"/>
                </a:solidFill>
                <a:effectLst/>
                <a:latin typeface="+mn-lt"/>
                <a:ea typeface="+mn-ea"/>
                <a:cs typeface="+mn-cs"/>
              </a:rPr>
              <a:t>Hase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talpamorphicus</a:t>
            </a:r>
            <a:r>
              <a:rPr lang="en-US" sz="1200" kern="1200" dirty="0">
                <a:solidFill>
                  <a:schemeClr val="tx1"/>
                </a:solidFill>
                <a:effectLst/>
                <a:latin typeface="+mn-lt"/>
                <a:ea typeface="+mn-ea"/>
                <a:cs typeface="+mn-cs"/>
              </a:rPr>
              <a:t> (confocal laser scans). (M) </a:t>
            </a:r>
            <a:r>
              <a:rPr lang="en-US" sz="1200" kern="1200" dirty="0" err="1">
                <a:solidFill>
                  <a:schemeClr val="tx1"/>
                </a:solidFill>
                <a:effectLst/>
                <a:latin typeface="+mn-lt"/>
                <a:ea typeface="+mn-ea"/>
                <a:cs typeface="+mn-cs"/>
              </a:rPr>
              <a:t>Branchiura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Argulus</a:t>
            </a:r>
            <a:r>
              <a:rPr lang="en-US" sz="1200" i="1" kern="1200" dirty="0">
                <a:solidFill>
                  <a:schemeClr val="tx1"/>
                </a:solidFill>
                <a:effectLst/>
                <a:latin typeface="+mn-lt"/>
                <a:ea typeface="+mn-ea"/>
                <a:cs typeface="+mn-cs"/>
              </a:rPr>
              <a:t> foliaceus</a:t>
            </a:r>
            <a:r>
              <a:rPr lang="en-US" sz="1200" kern="1200" dirty="0">
                <a:solidFill>
                  <a:schemeClr val="tx1"/>
                </a:solidFill>
                <a:effectLst/>
                <a:latin typeface="+mn-lt"/>
                <a:ea typeface="+mn-ea"/>
                <a:cs typeface="+mn-cs"/>
              </a:rPr>
              <a:t> (drawing and photograph), a </a:t>
            </a:r>
            <a:r>
              <a:rPr lang="en-US" sz="1200" kern="1200" dirty="0" err="1">
                <a:solidFill>
                  <a:schemeClr val="tx1"/>
                </a:solidFill>
                <a:effectLst/>
                <a:latin typeface="+mn-lt"/>
                <a:ea typeface="+mn-ea"/>
                <a:cs typeface="+mn-cs"/>
              </a:rPr>
              <a:t>branchiuran</a:t>
            </a:r>
            <a:r>
              <a:rPr lang="en-US" sz="1200" kern="1200" dirty="0">
                <a:solidFill>
                  <a:schemeClr val="tx1"/>
                </a:solidFill>
                <a:effectLst/>
                <a:latin typeface="+mn-lt"/>
                <a:ea typeface="+mn-ea"/>
                <a:cs typeface="+mn-cs"/>
              </a:rPr>
              <a:t> that parasitizes fishes. Note the powerful hooked suckers (modified </a:t>
            </a:r>
            <a:r>
              <a:rPr lang="en-US" sz="1200" kern="1200" dirty="0" err="1">
                <a:solidFill>
                  <a:schemeClr val="tx1"/>
                </a:solidFill>
                <a:effectLst/>
                <a:latin typeface="+mn-lt"/>
                <a:ea typeface="+mn-ea"/>
                <a:cs typeface="+mn-cs"/>
              </a:rPr>
              <a:t>maxillules</a:t>
            </a:r>
            <a:r>
              <a:rPr lang="en-US" sz="1200" kern="1200" dirty="0">
                <a:solidFill>
                  <a:schemeClr val="tx1"/>
                </a:solidFill>
                <a:effectLst/>
                <a:latin typeface="+mn-lt"/>
                <a:ea typeface="+mn-ea"/>
                <a:cs typeface="+mn-cs"/>
              </a:rPr>
              <a:t>) on the ventral surface. (G after V. E. Thatcher. 1984.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4: 495–501.)</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38</a:t>
            </a:fld>
            <a:endParaRPr lang="en-US"/>
          </a:p>
        </p:txBody>
      </p:sp>
    </p:spTree>
    <p:extLst>
      <p:ext uri="{BB962C8B-B14F-4D97-AF65-F5344CB8AC3E}">
        <p14:creationId xmlns:p14="http://schemas.microsoft.com/office/powerpoint/2010/main" val="40627311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21.4  Anatomy of the classes </a:t>
            </a:r>
            <a:r>
              <a:rPr lang="en-US" sz="1200" b="1" kern="1200" dirty="0" err="1">
                <a:solidFill>
                  <a:schemeClr val="tx1"/>
                </a:solidFill>
                <a:effectLst/>
                <a:latin typeface="+mn-lt"/>
                <a:ea typeface="+mn-ea"/>
                <a:cs typeface="+mn-cs"/>
              </a:rPr>
              <a:t>Mystacocarida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Copepoda</a:t>
            </a:r>
            <a:r>
              <a:rPr lang="en-US" sz="1200" b="1" kern="1200" dirty="0">
                <a:solidFill>
                  <a:schemeClr val="tx1"/>
                </a:solidFill>
                <a:effectLst/>
                <a:latin typeface="+mn-lt"/>
                <a:ea typeface="+mn-ea"/>
                <a:cs typeface="+mn-cs"/>
              </a:rPr>
              <a:t>, and </a:t>
            </a:r>
            <a:r>
              <a:rPr lang="en-US" sz="1200" b="1" kern="1200" dirty="0" err="1">
                <a:solidFill>
                  <a:schemeClr val="tx1"/>
                </a:solidFill>
                <a:effectLst/>
                <a:latin typeface="+mn-lt"/>
                <a:ea typeface="+mn-ea"/>
                <a:cs typeface="+mn-cs"/>
              </a:rPr>
              <a:t>Branchiura</a:t>
            </a:r>
            <a:r>
              <a:rPr lang="en-US" sz="1200" b="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 General anatomy and SEM of the </a:t>
            </a:r>
            <a:r>
              <a:rPr lang="en-US" sz="1200" kern="1200" dirty="0" err="1">
                <a:solidFill>
                  <a:schemeClr val="tx1"/>
                </a:solidFill>
                <a:effectLst/>
                <a:latin typeface="+mn-lt"/>
                <a:ea typeface="+mn-ea"/>
                <a:cs typeface="+mn-cs"/>
              </a:rPr>
              <a:t>mystacocarid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Derocheilocaris</a:t>
            </a:r>
            <a:r>
              <a:rPr lang="en-US" sz="1200" kern="1200" dirty="0">
                <a:solidFill>
                  <a:schemeClr val="tx1"/>
                </a:solidFill>
                <a:effectLst/>
                <a:latin typeface="+mn-lt"/>
                <a:ea typeface="+mn-ea"/>
                <a:cs typeface="+mn-cs"/>
              </a:rPr>
              <a:t>. (B) General anatomy of a cyclopoid copepod. (C–E) General body forms of (C) a calanoid, (D) a harpacticoid, and (E) a cyclopoid copepod. Note the points of body articulation (dark band) and the position of the genital segment (shaded segment). Roman numerals are thoracic segments; Arabic numerals are abdominal segments; T = telson. (F) An elaborately </a:t>
            </a:r>
            <a:r>
              <a:rPr lang="en-US" sz="1200" kern="1200" dirty="0" err="1">
                <a:solidFill>
                  <a:schemeClr val="tx1"/>
                </a:solidFill>
                <a:effectLst/>
                <a:latin typeface="+mn-lt"/>
                <a:ea typeface="+mn-ea"/>
                <a:cs typeface="+mn-cs"/>
              </a:rPr>
              <a:t>setose</a:t>
            </a:r>
            <a:r>
              <a:rPr lang="en-US" sz="1200" kern="1200" dirty="0">
                <a:solidFill>
                  <a:schemeClr val="tx1"/>
                </a:solidFill>
                <a:effectLst/>
                <a:latin typeface="+mn-lt"/>
                <a:ea typeface="+mn-ea"/>
                <a:cs typeface="+mn-cs"/>
              </a:rPr>
              <a:t> calanoid copepod adapted for flotation. (G) A </a:t>
            </a:r>
            <a:r>
              <a:rPr lang="en-US" sz="1200" kern="1200" dirty="0" err="1">
                <a:solidFill>
                  <a:schemeClr val="tx1"/>
                </a:solidFill>
                <a:effectLst/>
                <a:latin typeface="+mn-lt"/>
                <a:ea typeface="+mn-ea"/>
                <a:cs typeface="+mn-cs"/>
              </a:rPr>
              <a:t>poecilostomatid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Ergasilus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pitalicus</a:t>
            </a:r>
            <a:r>
              <a:rPr lang="en-US" sz="1200" kern="1200" dirty="0">
                <a:solidFill>
                  <a:schemeClr val="tx1"/>
                </a:solidFill>
                <a:effectLst/>
                <a:latin typeface="+mn-lt"/>
                <a:ea typeface="+mn-ea"/>
                <a:cs typeface="+mn-cs"/>
              </a:rPr>
              <a:t>, ectoparasitic on cichlid fishes. (H) A female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Caligus</a:t>
            </a:r>
            <a:r>
              <a:rPr lang="en-US" sz="1200" kern="1200" dirty="0">
                <a:solidFill>
                  <a:schemeClr val="tx1"/>
                </a:solidFill>
                <a:effectLst/>
                <a:latin typeface="+mn-lt"/>
                <a:ea typeface="+mn-ea"/>
                <a:cs typeface="+mn-cs"/>
              </a:rPr>
              <a:t> sp.) with egg sacs. (I) A female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Trebius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heterodonti</a:t>
            </a:r>
            <a:r>
              <a:rPr lang="en-US" sz="1200" kern="1200" dirty="0">
                <a:solidFill>
                  <a:schemeClr val="tx1"/>
                </a:solidFill>
                <a:effectLst/>
                <a:latin typeface="+mn-lt"/>
                <a:ea typeface="+mn-ea"/>
                <a:cs typeface="+mn-cs"/>
              </a:rPr>
              <a:t>, a parasite of horn sharks in California) with egg sacs. (J) A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Clavella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adunca</a:t>
            </a:r>
            <a:r>
              <a:rPr lang="en-US" sz="1200" kern="1200" dirty="0">
                <a:solidFill>
                  <a:schemeClr val="tx1"/>
                </a:solidFill>
                <a:effectLst/>
                <a:latin typeface="+mn-lt"/>
                <a:ea typeface="+mn-ea"/>
                <a:cs typeface="+mn-cs"/>
              </a:rPr>
              <a:t>, showing extreme body reduction; this species attaches to the gills of fishes by its elongate maxillae. (K) </a:t>
            </a:r>
            <a:r>
              <a:rPr lang="en-US" sz="1200" i="1" kern="1200" dirty="0" err="1">
                <a:solidFill>
                  <a:schemeClr val="tx1"/>
                </a:solidFill>
                <a:effectLst/>
                <a:latin typeface="+mn-lt"/>
                <a:ea typeface="+mn-ea"/>
                <a:cs typeface="+mn-cs"/>
              </a:rPr>
              <a:t>Notodelphys</a:t>
            </a:r>
            <a:r>
              <a:rPr lang="en-US" sz="1200" kern="1200" dirty="0">
                <a:solidFill>
                  <a:schemeClr val="tx1"/>
                </a:solidFill>
                <a:effectLst/>
                <a:latin typeface="+mn-lt"/>
                <a:ea typeface="+mn-ea"/>
                <a:cs typeface="+mn-cs"/>
              </a:rPr>
              <a:t>, a wormlike cyclopoid copepod adapted for </a:t>
            </a:r>
            <a:r>
              <a:rPr lang="en-US" sz="1200" kern="1200" dirty="0" err="1">
                <a:solidFill>
                  <a:schemeClr val="tx1"/>
                </a:solidFill>
                <a:effectLst/>
                <a:latin typeface="+mn-lt"/>
                <a:ea typeface="+mn-ea"/>
                <a:cs typeface="+mn-cs"/>
              </a:rPr>
              <a:t>endoparasitism</a:t>
            </a:r>
            <a:r>
              <a:rPr lang="en-US" sz="1200" kern="1200" dirty="0">
                <a:solidFill>
                  <a:schemeClr val="tx1"/>
                </a:solidFill>
                <a:effectLst/>
                <a:latin typeface="+mn-lt"/>
                <a:ea typeface="+mn-ea"/>
                <a:cs typeface="+mn-cs"/>
              </a:rPr>
              <a:t> in tunicates. (L) The harpacticoid copepod </a:t>
            </a:r>
            <a:r>
              <a:rPr lang="en-US" sz="1200" i="1" kern="1200" dirty="0" err="1">
                <a:solidFill>
                  <a:schemeClr val="tx1"/>
                </a:solidFill>
                <a:effectLst/>
                <a:latin typeface="+mn-lt"/>
                <a:ea typeface="+mn-ea"/>
                <a:cs typeface="+mn-cs"/>
              </a:rPr>
              <a:t>Hase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talpamorphicus</a:t>
            </a:r>
            <a:r>
              <a:rPr lang="en-US" sz="1200" kern="1200" dirty="0">
                <a:solidFill>
                  <a:schemeClr val="tx1"/>
                </a:solidFill>
                <a:effectLst/>
                <a:latin typeface="+mn-lt"/>
                <a:ea typeface="+mn-ea"/>
                <a:cs typeface="+mn-cs"/>
              </a:rPr>
              <a:t> (confocal laser scans). (M) </a:t>
            </a:r>
            <a:r>
              <a:rPr lang="en-US" sz="1200" kern="1200" dirty="0" err="1">
                <a:solidFill>
                  <a:schemeClr val="tx1"/>
                </a:solidFill>
                <a:effectLst/>
                <a:latin typeface="+mn-lt"/>
                <a:ea typeface="+mn-ea"/>
                <a:cs typeface="+mn-cs"/>
              </a:rPr>
              <a:t>Branchiura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Argulus</a:t>
            </a:r>
            <a:r>
              <a:rPr lang="en-US" sz="1200" i="1" kern="1200" dirty="0">
                <a:solidFill>
                  <a:schemeClr val="tx1"/>
                </a:solidFill>
                <a:effectLst/>
                <a:latin typeface="+mn-lt"/>
                <a:ea typeface="+mn-ea"/>
                <a:cs typeface="+mn-cs"/>
              </a:rPr>
              <a:t> foliaceus</a:t>
            </a:r>
            <a:r>
              <a:rPr lang="en-US" sz="1200" kern="1200" dirty="0">
                <a:solidFill>
                  <a:schemeClr val="tx1"/>
                </a:solidFill>
                <a:effectLst/>
                <a:latin typeface="+mn-lt"/>
                <a:ea typeface="+mn-ea"/>
                <a:cs typeface="+mn-cs"/>
              </a:rPr>
              <a:t> (drawing and photograph), a </a:t>
            </a:r>
            <a:r>
              <a:rPr lang="en-US" sz="1200" kern="1200" dirty="0" err="1">
                <a:solidFill>
                  <a:schemeClr val="tx1"/>
                </a:solidFill>
                <a:effectLst/>
                <a:latin typeface="+mn-lt"/>
                <a:ea typeface="+mn-ea"/>
                <a:cs typeface="+mn-cs"/>
              </a:rPr>
              <a:t>branchiuran</a:t>
            </a:r>
            <a:r>
              <a:rPr lang="en-US" sz="1200" kern="1200" dirty="0">
                <a:solidFill>
                  <a:schemeClr val="tx1"/>
                </a:solidFill>
                <a:effectLst/>
                <a:latin typeface="+mn-lt"/>
                <a:ea typeface="+mn-ea"/>
                <a:cs typeface="+mn-cs"/>
              </a:rPr>
              <a:t> that parasitizes fishes. Note the powerful hooked suckers (modified </a:t>
            </a:r>
            <a:r>
              <a:rPr lang="en-US" sz="1200" kern="1200" dirty="0" err="1">
                <a:solidFill>
                  <a:schemeClr val="tx1"/>
                </a:solidFill>
                <a:effectLst/>
                <a:latin typeface="+mn-lt"/>
                <a:ea typeface="+mn-ea"/>
                <a:cs typeface="+mn-cs"/>
              </a:rPr>
              <a:t>maxillules</a:t>
            </a:r>
            <a:r>
              <a:rPr lang="en-US" sz="1200" kern="1200" dirty="0">
                <a:solidFill>
                  <a:schemeClr val="tx1"/>
                </a:solidFill>
                <a:effectLst/>
                <a:latin typeface="+mn-lt"/>
                <a:ea typeface="+mn-ea"/>
                <a:cs typeface="+mn-cs"/>
              </a:rPr>
              <a:t>) on the ventral surface. (G after V. E. Thatcher. 1984.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4: 495–501.)</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39</a:t>
            </a:fld>
            <a:endParaRPr lang="en-US"/>
          </a:p>
        </p:txBody>
      </p:sp>
    </p:spTree>
    <p:extLst>
      <p:ext uri="{BB962C8B-B14F-4D97-AF65-F5344CB8AC3E}">
        <p14:creationId xmlns:p14="http://schemas.microsoft.com/office/powerpoint/2010/main" val="5193979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21.1  Diversity among the Crustacea. </a:t>
            </a:r>
            <a:br>
              <a:rPr lang="en-US" sz="1200" b="1"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(A–D) Classes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Branchiopoda</a:t>
            </a:r>
            <a:r>
              <a:rPr lang="en-US" sz="1200" kern="1200" dirty="0">
                <a:solidFill>
                  <a:schemeClr val="tx1"/>
                </a:solidFill>
                <a:effectLst/>
                <a:latin typeface="+mn-lt"/>
                <a:ea typeface="+mn-ea"/>
                <a:cs typeface="+mn-cs"/>
              </a:rPr>
              <a:t>. (A) </a:t>
            </a:r>
            <a:r>
              <a:rPr lang="en-US" sz="1200" i="1" kern="1200" dirty="0" err="1">
                <a:solidFill>
                  <a:schemeClr val="tx1"/>
                </a:solidFill>
                <a:effectLst/>
                <a:latin typeface="+mn-lt"/>
                <a:ea typeface="+mn-ea"/>
                <a:cs typeface="+mn-cs"/>
              </a:rPr>
              <a:t>Morlockia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ondinae</a:t>
            </a:r>
            <a:r>
              <a:rPr lang="en-US" sz="1200" kern="1200" dirty="0">
                <a:solidFill>
                  <a:schemeClr val="tx1"/>
                </a:solidFill>
                <a:effectLst/>
                <a:latin typeface="+mn-lt"/>
                <a:ea typeface="+mn-ea"/>
                <a:cs typeface="+mn-cs"/>
              </a:rPr>
              <a:t>; note the remarkably </a:t>
            </a:r>
            <a:r>
              <a:rPr lang="en-US" sz="1200" kern="1200" dirty="0" err="1">
                <a:solidFill>
                  <a:schemeClr val="tx1"/>
                </a:solidFill>
                <a:effectLst/>
                <a:latin typeface="+mn-lt"/>
                <a:ea typeface="+mn-ea"/>
                <a:cs typeface="+mn-cs"/>
              </a:rPr>
              <a:t>homonomous</a:t>
            </a:r>
            <a:r>
              <a:rPr lang="en-US" sz="1200" kern="1200" dirty="0">
                <a:solidFill>
                  <a:schemeClr val="tx1"/>
                </a:solidFill>
                <a:effectLst/>
                <a:latin typeface="+mn-lt"/>
                <a:ea typeface="+mn-ea"/>
                <a:cs typeface="+mn-cs"/>
              </a:rPr>
              <a:t> segmentation of this swimming crustacean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Lightiella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monniotae</a:t>
            </a:r>
            <a:r>
              <a:rPr lang="en-US" sz="1200" kern="1200" dirty="0">
                <a:solidFill>
                  <a:schemeClr val="tx1"/>
                </a:solidFill>
                <a:effectLst/>
                <a:latin typeface="+mn-lt"/>
                <a:ea typeface="+mn-ea"/>
                <a:cs typeface="+mn-cs"/>
              </a:rPr>
              <a:t>, from New Caledonia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(C) A tadpole shrimp (</a:t>
            </a:r>
            <a:r>
              <a:rPr lang="en-US" sz="1200" kern="1200" dirty="0" err="1">
                <a:solidFill>
                  <a:schemeClr val="tx1"/>
                </a:solidFill>
                <a:effectLst/>
                <a:latin typeface="+mn-lt"/>
                <a:ea typeface="+mn-ea"/>
                <a:cs typeface="+mn-cs"/>
              </a:rPr>
              <a:t>Notostraca</a:t>
            </a:r>
            <a:r>
              <a:rPr lang="en-US" sz="1200" kern="1200" dirty="0">
                <a:solidFill>
                  <a:schemeClr val="tx1"/>
                </a:solidFill>
                <a:effectLst/>
                <a:latin typeface="+mn-lt"/>
                <a:ea typeface="+mn-ea"/>
                <a:cs typeface="+mn-cs"/>
              </a:rPr>
              <a:t>) from an ephemeral pool. (D) A clam shrimp (</a:t>
            </a:r>
            <a:r>
              <a:rPr lang="en-US" sz="1200" kern="1200" dirty="0" err="1">
                <a:solidFill>
                  <a:schemeClr val="tx1"/>
                </a:solidFill>
                <a:effectLst/>
                <a:latin typeface="+mn-lt"/>
                <a:ea typeface="+mn-ea"/>
                <a:cs typeface="+mn-cs"/>
              </a:rPr>
              <a:t>Diplostraca</a:t>
            </a:r>
            <a:r>
              <a:rPr lang="en-US" sz="1200" kern="1200" dirty="0">
                <a:solidFill>
                  <a:schemeClr val="tx1"/>
                </a:solidFill>
                <a:effectLst/>
                <a:latin typeface="+mn-lt"/>
                <a:ea typeface="+mn-ea"/>
                <a:cs typeface="+mn-cs"/>
              </a:rPr>
              <a:t>), carrying eggs. (E–Q) Class Malacostraca. (E) A fiddler crab, </a:t>
            </a:r>
            <a:r>
              <a:rPr lang="en-US" sz="1200" i="1" kern="1200" dirty="0" err="1">
                <a:solidFill>
                  <a:schemeClr val="tx1"/>
                </a:solidFill>
                <a:effectLst/>
                <a:latin typeface="+mn-lt"/>
                <a:ea typeface="+mn-ea"/>
                <a:cs typeface="+mn-cs"/>
              </a:rPr>
              <a:t>Uca</a:t>
            </a:r>
            <a:r>
              <a:rPr lang="en-US" sz="1200" i="1" kern="1200" dirty="0">
                <a:solidFill>
                  <a:schemeClr val="tx1"/>
                </a:solidFill>
                <a:effectLst/>
                <a:latin typeface="+mn-lt"/>
                <a:ea typeface="+mn-ea"/>
                <a:cs typeface="+mn-cs"/>
              </a:rPr>
              <a:t> princeps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Brachyura</a:t>
            </a:r>
            <a:r>
              <a:rPr lang="en-US" sz="1200" kern="1200" dirty="0">
                <a:solidFill>
                  <a:schemeClr val="tx1"/>
                </a:solidFill>
                <a:effectLst/>
                <a:latin typeface="+mn-lt"/>
                <a:ea typeface="+mn-ea"/>
                <a:cs typeface="+mn-cs"/>
              </a:rPr>
              <a:t>). (F) A giant Caribbean hermit crab, </a:t>
            </a:r>
            <a:r>
              <a:rPr lang="en-US" sz="1200" i="1" kern="1200" dirty="0" err="1">
                <a:solidFill>
                  <a:schemeClr val="tx1"/>
                </a:solidFill>
                <a:effectLst/>
                <a:latin typeface="+mn-lt"/>
                <a:ea typeface="+mn-ea"/>
                <a:cs typeface="+mn-cs"/>
              </a:rPr>
              <a:t>Petrochirus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diogenes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(G) A hermit crab (</a:t>
            </a:r>
            <a:r>
              <a:rPr lang="en-US" sz="1200" i="1" kern="1200" dirty="0" err="1">
                <a:solidFill>
                  <a:schemeClr val="tx1"/>
                </a:solidFill>
                <a:effectLst/>
                <a:latin typeface="+mn-lt"/>
                <a:ea typeface="+mn-ea"/>
                <a:cs typeface="+mn-cs"/>
              </a:rPr>
              <a:t>Paragiopagurus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fasciatus</a:t>
            </a:r>
            <a:r>
              <a:rPr lang="en-US" sz="1200" kern="1200" dirty="0">
                <a:solidFill>
                  <a:schemeClr val="tx1"/>
                </a:solidFill>
                <a:effectLst/>
                <a:latin typeface="+mn-lt"/>
                <a:ea typeface="+mn-ea"/>
                <a:cs typeface="+mn-cs"/>
              </a:rPr>
              <a:t>) removed from its snail shell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(H) A coconut crab, </a:t>
            </a:r>
            <a:r>
              <a:rPr lang="en-US" sz="1200" i="1" kern="1200" dirty="0" err="1">
                <a:solidFill>
                  <a:schemeClr val="tx1"/>
                </a:solidFill>
                <a:effectLst/>
                <a:latin typeface="+mn-lt"/>
                <a:ea typeface="+mn-ea"/>
                <a:cs typeface="+mn-cs"/>
              </a:rPr>
              <a:t>Birgus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latro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climbing a tree. (I) </a:t>
            </a:r>
            <a:r>
              <a:rPr lang="en-US" sz="1200" i="1" kern="1200" dirty="0">
                <a:solidFill>
                  <a:schemeClr val="tx1"/>
                </a:solidFill>
                <a:effectLst/>
                <a:latin typeface="+mn-lt"/>
                <a:ea typeface="+mn-ea"/>
                <a:cs typeface="+mn-cs"/>
              </a:rPr>
              <a:t>Emerita </a:t>
            </a:r>
            <a:r>
              <a:rPr lang="en-US" sz="1200" i="1" kern="1200" dirty="0" err="1">
                <a:solidFill>
                  <a:schemeClr val="tx1"/>
                </a:solidFill>
                <a:effectLst/>
                <a:latin typeface="+mn-lt"/>
                <a:ea typeface="+mn-ea"/>
                <a:cs typeface="+mn-cs"/>
              </a:rPr>
              <a:t>analoga</a:t>
            </a:r>
            <a:r>
              <a:rPr lang="en-US" sz="1200" kern="1200" dirty="0">
                <a:solidFill>
                  <a:schemeClr val="tx1"/>
                </a:solidFill>
                <a:effectLst/>
                <a:latin typeface="+mn-lt"/>
                <a:ea typeface="+mn-ea"/>
                <a:cs typeface="+mn-cs"/>
              </a:rPr>
              <a:t>, a Pacific mole crab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(J) A pelagic </a:t>
            </a:r>
            <a:r>
              <a:rPr lang="en-US" sz="1200" kern="1200" dirty="0" err="1">
                <a:solidFill>
                  <a:schemeClr val="tx1"/>
                </a:solidFill>
                <a:effectLst/>
                <a:latin typeface="+mn-lt"/>
                <a:ea typeface="+mn-ea"/>
                <a:cs typeface="+mn-cs"/>
              </a:rPr>
              <a:t>lobsterette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Pleuroncodes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planipes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(K) A cleaner shrimp, </a:t>
            </a:r>
            <a:r>
              <a:rPr lang="en-US" sz="1200" i="1" kern="1200" dirty="0" err="1">
                <a:solidFill>
                  <a:schemeClr val="tx1"/>
                </a:solidFill>
                <a:effectLst/>
                <a:latin typeface="+mn-lt"/>
                <a:ea typeface="+mn-ea"/>
                <a:cs typeface="+mn-cs"/>
              </a:rPr>
              <a:t>Lysmata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californica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Caridea</a:t>
            </a:r>
            <a:r>
              <a:rPr lang="en-US" sz="1200" kern="1200" dirty="0">
                <a:solidFill>
                  <a:schemeClr val="tx1"/>
                </a:solidFill>
                <a:effectLst/>
                <a:latin typeface="+mn-lt"/>
                <a:ea typeface="+mn-ea"/>
                <a:cs typeface="+mn-cs"/>
              </a:rPr>
              <a:t>). (L) </a:t>
            </a:r>
            <a:r>
              <a:rPr lang="en-US" sz="1200" i="1" kern="1200" dirty="0" err="1">
                <a:solidFill>
                  <a:schemeClr val="tx1"/>
                </a:solidFill>
                <a:effectLst/>
                <a:latin typeface="+mn-lt"/>
                <a:ea typeface="+mn-ea"/>
                <a:cs typeface="+mn-cs"/>
              </a:rPr>
              <a:t>Alienaxiopsis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clypeata</a:t>
            </a:r>
            <a:r>
              <a:rPr lang="en-US" sz="1200" kern="1200" dirty="0">
                <a:solidFill>
                  <a:schemeClr val="tx1"/>
                </a:solidFill>
                <a:effectLst/>
                <a:latin typeface="+mn-lt"/>
                <a:ea typeface="+mn-ea"/>
                <a:cs typeface="+mn-cs"/>
              </a:rPr>
              <a:t>, a coral reef lobster-shrimp from Bali, Indonesia (</a:t>
            </a:r>
            <a:r>
              <a:rPr lang="en-US" sz="1200" kern="1200" dirty="0" err="1">
                <a:solidFill>
                  <a:schemeClr val="tx1"/>
                </a:solidFill>
                <a:effectLst/>
                <a:latin typeface="+mn-lt"/>
                <a:ea typeface="+mn-ea"/>
                <a:cs typeface="+mn-cs"/>
              </a:rPr>
              <a:t>Axiidae</a:t>
            </a:r>
            <a:r>
              <a:rPr lang="en-US" sz="1200" kern="1200" dirty="0">
                <a:solidFill>
                  <a:schemeClr val="tx1"/>
                </a:solidFill>
                <a:effectLst/>
                <a:latin typeface="+mn-lt"/>
                <a:ea typeface="+mn-ea"/>
                <a:cs typeface="+mn-cs"/>
              </a:rPr>
              <a:t>). (M) A Hawaiian regal lobster, </a:t>
            </a:r>
            <a:r>
              <a:rPr lang="en-US" sz="1200" i="1" kern="1200" dirty="0" err="1">
                <a:solidFill>
                  <a:schemeClr val="tx1"/>
                </a:solidFill>
                <a:effectLst/>
                <a:latin typeface="+mn-lt"/>
                <a:ea typeface="+mn-ea"/>
                <a:cs typeface="+mn-cs"/>
              </a:rPr>
              <a:t>Enoplometopus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Achelata</a:t>
            </a:r>
            <a:r>
              <a:rPr lang="en-US" sz="1200" kern="1200" dirty="0">
                <a:solidFill>
                  <a:schemeClr val="tx1"/>
                </a:solidFill>
                <a:effectLst/>
                <a:latin typeface="+mn-lt"/>
                <a:ea typeface="+mn-ea"/>
                <a:cs typeface="+mn-cs"/>
              </a:rPr>
              <a:t>). (N,O) Two unusual amphipods (</a:t>
            </a:r>
            <a:r>
              <a:rPr lang="en-US" sz="1200" kern="1200" dirty="0" err="1">
                <a:solidFill>
                  <a:schemeClr val="tx1"/>
                </a:solidFill>
                <a:effectLst/>
                <a:latin typeface="+mn-lt"/>
                <a:ea typeface="+mn-ea"/>
                <a:cs typeface="+mn-cs"/>
              </a:rPr>
              <a:t>Amphipoda</a:t>
            </a:r>
            <a:r>
              <a:rPr lang="en-US" sz="1200" kern="1200" dirty="0">
                <a:solidFill>
                  <a:schemeClr val="tx1"/>
                </a:solidFill>
                <a:effectLst/>
                <a:latin typeface="+mn-lt"/>
                <a:ea typeface="+mn-ea"/>
                <a:cs typeface="+mn-cs"/>
              </a:rPr>
              <a:t>). (N) </a:t>
            </a:r>
            <a:r>
              <a:rPr lang="en-US" sz="1200" i="1" kern="1200" dirty="0" err="1">
                <a:solidFill>
                  <a:schemeClr val="tx1"/>
                </a:solidFill>
                <a:effectLst/>
                <a:latin typeface="+mn-lt"/>
                <a:ea typeface="+mn-ea"/>
                <a:cs typeface="+mn-cs"/>
              </a:rPr>
              <a:t>Cystisoma</a:t>
            </a:r>
            <a:r>
              <a:rPr lang="en-US" sz="1200" kern="1200" dirty="0">
                <a:solidFill>
                  <a:schemeClr val="tx1"/>
                </a:solidFill>
                <a:effectLst/>
                <a:latin typeface="+mn-lt"/>
                <a:ea typeface="+mn-ea"/>
                <a:cs typeface="+mn-cs"/>
              </a:rPr>
              <a:t>, a huge (some exceed 10 cm), transparent, pelagic hyperiid amphipod. (O)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scammoni</a:t>
            </a:r>
            <a:r>
              <a:rPr lang="en-US" sz="1200" kern="1200" dirty="0">
                <a:solidFill>
                  <a:schemeClr val="tx1"/>
                </a:solidFill>
                <a:effectLst/>
                <a:latin typeface="+mn-lt"/>
                <a:ea typeface="+mn-ea"/>
                <a:cs typeface="+mn-cs"/>
              </a:rPr>
              <a:t>, a parasitic </a:t>
            </a:r>
            <a:r>
              <a:rPr lang="en-US" sz="1200" kern="1200" dirty="0" err="1">
                <a:solidFill>
                  <a:schemeClr val="tx1"/>
                </a:solidFill>
                <a:effectLst/>
                <a:latin typeface="+mn-lt"/>
                <a:ea typeface="+mn-ea"/>
                <a:cs typeface="+mn-cs"/>
              </a:rPr>
              <a:t>caprelloidean</a:t>
            </a:r>
            <a:r>
              <a:rPr lang="en-US" sz="1200" kern="1200" dirty="0">
                <a:solidFill>
                  <a:schemeClr val="tx1"/>
                </a:solidFill>
                <a:effectLst/>
                <a:latin typeface="+mn-lt"/>
                <a:ea typeface="+mn-ea"/>
                <a:cs typeface="+mn-cs"/>
              </a:rPr>
              <a:t> amphipod that lives on the skin of gray whales. (P) A male and female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note the eggs in the marsupium of the female (</a:t>
            </a:r>
            <a:r>
              <a:rPr lang="en-US" sz="1200" kern="1200" dirty="0" err="1">
                <a:solidFill>
                  <a:schemeClr val="tx1"/>
                </a:solidFill>
                <a:effectLst/>
                <a:latin typeface="+mn-lt"/>
                <a:ea typeface="+mn-ea"/>
                <a:cs typeface="+mn-cs"/>
              </a:rPr>
              <a:t>Cumacea</a:t>
            </a:r>
            <a:r>
              <a:rPr lang="en-US" sz="1200" kern="1200" dirty="0">
                <a:solidFill>
                  <a:schemeClr val="tx1"/>
                </a:solidFill>
                <a:effectLst/>
                <a:latin typeface="+mn-lt"/>
                <a:ea typeface="+mn-ea"/>
                <a:cs typeface="+mn-cs"/>
              </a:rPr>
              <a:t>). (Q) </a:t>
            </a:r>
            <a:r>
              <a:rPr lang="en-US" sz="1200" i="1" kern="1200" dirty="0">
                <a:solidFill>
                  <a:schemeClr val="tx1"/>
                </a:solidFill>
                <a:effectLst/>
                <a:latin typeface="+mn-lt"/>
                <a:ea typeface="+mn-ea"/>
                <a:cs typeface="+mn-cs"/>
              </a:rPr>
              <a:t>Ligia </a:t>
            </a:r>
            <a:r>
              <a:rPr lang="en-US" sz="1200" kern="1200" dirty="0">
                <a:solidFill>
                  <a:schemeClr val="tx1"/>
                </a:solidFill>
                <a:effectLst/>
                <a:latin typeface="+mn-lt"/>
                <a:ea typeface="+mn-ea"/>
                <a:cs typeface="+mn-cs"/>
              </a:rPr>
              <a:t>(Isopoda), the rock louse; </a:t>
            </a:r>
            <a:r>
              <a:rPr lang="en-US" sz="1200" i="1" kern="1200" dirty="0">
                <a:solidFill>
                  <a:schemeClr val="tx1"/>
                </a:solidFill>
                <a:effectLst/>
                <a:latin typeface="+mn-lt"/>
                <a:ea typeface="+mn-ea"/>
                <a:cs typeface="+mn-cs"/>
              </a:rPr>
              <a:t>Ligia</a:t>
            </a:r>
            <a:r>
              <a:rPr lang="en-US" sz="1200" kern="1200" dirty="0">
                <a:solidFill>
                  <a:schemeClr val="tx1"/>
                </a:solidFill>
                <a:effectLst/>
                <a:latin typeface="+mn-lt"/>
                <a:ea typeface="+mn-ea"/>
                <a:cs typeface="+mn-cs"/>
              </a:rPr>
              <a:t> are inhabitants of the high spray zone on rocky shores worldwide. (R) A mysid </a:t>
            </a:r>
            <a:r>
              <a:rPr lang="en-US" sz="1200" i="1" kern="1200" dirty="0" err="1">
                <a:solidFill>
                  <a:schemeClr val="tx1"/>
                </a:solidFill>
                <a:effectLst/>
                <a:latin typeface="+mn-lt"/>
                <a:ea typeface="+mn-ea"/>
                <a:cs typeface="+mn-cs"/>
              </a:rPr>
              <a:t>Siriella</a:t>
            </a:r>
            <a:r>
              <a:rPr lang="en-US" sz="1200" kern="1200" dirty="0">
                <a:solidFill>
                  <a:schemeClr val="tx1"/>
                </a:solidFill>
                <a:effectLst/>
                <a:latin typeface="+mn-lt"/>
                <a:ea typeface="+mn-ea"/>
                <a:cs typeface="+mn-cs"/>
              </a:rPr>
              <a:t> sp. (</a:t>
            </a:r>
            <a:r>
              <a:rPr lang="en-US" sz="1200" kern="1200" dirty="0" err="1">
                <a:solidFill>
                  <a:schemeClr val="tx1"/>
                </a:solidFill>
                <a:effectLst/>
                <a:latin typeface="+mn-lt"/>
                <a:ea typeface="+mn-ea"/>
                <a:cs typeface="+mn-cs"/>
              </a:rPr>
              <a:t>Mysida</a:t>
            </a:r>
            <a:r>
              <a:rPr lang="en-US" sz="1200" kern="1200" dirty="0">
                <a:solidFill>
                  <a:schemeClr val="tx1"/>
                </a:solidFill>
                <a:effectLst/>
                <a:latin typeface="+mn-lt"/>
                <a:ea typeface="+mn-ea"/>
                <a:cs typeface="+mn-cs"/>
              </a:rPr>
              <a:t>) with a parasitic </a:t>
            </a:r>
            <a:r>
              <a:rPr lang="en-US" sz="1200" kern="1200" dirty="0" err="1">
                <a:solidFill>
                  <a:schemeClr val="tx1"/>
                </a:solidFill>
                <a:effectLst/>
                <a:latin typeface="+mn-lt"/>
                <a:ea typeface="+mn-ea"/>
                <a:cs typeface="+mn-cs"/>
              </a:rPr>
              <a:t>epicaridean</a:t>
            </a:r>
            <a:r>
              <a:rPr lang="en-US" sz="1200" kern="1200" dirty="0">
                <a:solidFill>
                  <a:schemeClr val="tx1"/>
                </a:solidFill>
                <a:effectLst/>
                <a:latin typeface="+mn-lt"/>
                <a:ea typeface="+mn-ea"/>
                <a:cs typeface="+mn-cs"/>
              </a:rPr>
              <a:t> isopod (</a:t>
            </a:r>
            <a:r>
              <a:rPr lang="en-US" sz="1200" kern="1200" dirty="0" err="1">
                <a:solidFill>
                  <a:schemeClr val="tx1"/>
                </a:solidFill>
                <a:effectLst/>
                <a:latin typeface="+mn-lt"/>
                <a:ea typeface="+mn-ea"/>
                <a:cs typeface="+mn-cs"/>
              </a:rPr>
              <a:t>Dajidae</a:t>
            </a:r>
            <a:r>
              <a:rPr lang="en-US" sz="1200" kern="1200" dirty="0">
                <a:solidFill>
                  <a:schemeClr val="tx1"/>
                </a:solidFill>
                <a:effectLst/>
                <a:latin typeface="+mn-lt"/>
                <a:ea typeface="+mn-ea"/>
                <a:cs typeface="+mn-cs"/>
              </a:rPr>
              <a:t>) attached to its carapace (Western Australia). (S,T) Class </a:t>
            </a:r>
            <a:r>
              <a:rPr lang="en-US" sz="1200" kern="1200" dirty="0" err="1">
                <a:solidFill>
                  <a:schemeClr val="tx1"/>
                </a:solidFill>
                <a:effectLst/>
                <a:latin typeface="+mn-lt"/>
                <a:ea typeface="+mn-ea"/>
                <a:cs typeface="+mn-cs"/>
              </a:rPr>
              <a:t>Thecostraca</a:t>
            </a:r>
            <a:r>
              <a:rPr lang="en-US" sz="1200" kern="1200" dirty="0">
                <a:solidFill>
                  <a:schemeClr val="tx1"/>
                </a:solidFill>
                <a:effectLst/>
                <a:latin typeface="+mn-lt"/>
                <a:ea typeface="+mn-ea"/>
                <a:cs typeface="+mn-cs"/>
              </a:rPr>
              <a:t>. (S) Acorn barnacles, </a:t>
            </a:r>
            <a:r>
              <a:rPr lang="en-US" sz="1200" i="1" kern="1200" dirty="0" err="1">
                <a:solidFill>
                  <a:schemeClr val="tx1"/>
                </a:solidFill>
                <a:effectLst/>
                <a:latin typeface="+mn-lt"/>
                <a:ea typeface="+mn-ea"/>
                <a:cs typeface="+mn-cs"/>
              </a:rPr>
              <a:t>Semibalanus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balanoides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(T) </a:t>
            </a:r>
            <a:r>
              <a:rPr lang="en-US" sz="1200" i="1" kern="1200" dirty="0">
                <a:solidFill>
                  <a:schemeClr val="tx1"/>
                </a:solidFill>
                <a:effectLst/>
                <a:latin typeface="+mn-lt"/>
                <a:ea typeface="+mn-ea"/>
                <a:cs typeface="+mn-cs"/>
              </a:rPr>
              <a:t>Lepas </a:t>
            </a:r>
            <a:r>
              <a:rPr lang="en-US" sz="1200" i="1" kern="1200" dirty="0" err="1">
                <a:solidFill>
                  <a:schemeClr val="tx1"/>
                </a:solidFill>
                <a:effectLst/>
                <a:latin typeface="+mn-lt"/>
                <a:ea typeface="+mn-ea"/>
                <a:cs typeface="+mn-cs"/>
              </a:rPr>
              <a:t>anatifera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a pelagic barnacle hanging from a floating timber. (U) Class </a:t>
            </a:r>
            <a:r>
              <a:rPr lang="en-US" sz="1200" kern="1200" dirty="0" err="1">
                <a:solidFill>
                  <a:schemeClr val="tx1"/>
                </a:solidFill>
                <a:effectLst/>
                <a:latin typeface="+mn-lt"/>
                <a:ea typeface="+mn-ea"/>
                <a:cs typeface="+mn-cs"/>
              </a:rPr>
              <a:t>Copepoda</a:t>
            </a:r>
            <a:r>
              <a:rPr lang="en-US" sz="1200" kern="1200" dirty="0">
                <a:solidFill>
                  <a:schemeClr val="tx1"/>
                </a:solidFill>
                <a:effectLst/>
                <a:latin typeface="+mn-lt"/>
                <a:ea typeface="+mn-ea"/>
                <a:cs typeface="+mn-cs"/>
              </a:rPr>
              <a:t>; the calanoid copepod </a:t>
            </a:r>
            <a:r>
              <a:rPr lang="en-US" sz="1200" i="1" kern="1200" dirty="0" err="1">
                <a:solidFill>
                  <a:schemeClr val="tx1"/>
                </a:solidFill>
                <a:effectLst/>
                <a:latin typeface="+mn-lt"/>
                <a:ea typeface="+mn-ea"/>
                <a:cs typeface="+mn-cs"/>
              </a:rPr>
              <a:t>Gaussia</a:t>
            </a:r>
            <a:r>
              <a:rPr lang="en-US" sz="1200" kern="1200" dirty="0">
                <a:solidFill>
                  <a:schemeClr val="tx1"/>
                </a:solidFill>
                <a:effectLst/>
                <a:latin typeface="+mn-lt"/>
                <a:ea typeface="+mn-ea"/>
                <a:cs typeface="+mn-cs"/>
              </a:rPr>
              <a:t>, a common planktonic genus. (V) Class </a:t>
            </a:r>
            <a:r>
              <a:rPr lang="en-US" sz="1200" kern="1200" dirty="0" err="1">
                <a:solidFill>
                  <a:schemeClr val="tx1"/>
                </a:solidFill>
                <a:effectLst/>
                <a:latin typeface="+mn-lt"/>
                <a:ea typeface="+mn-ea"/>
                <a:cs typeface="+mn-cs"/>
              </a:rPr>
              <a:t>Tantulocarida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Deoterthron</a:t>
            </a:r>
            <a:r>
              <a:rPr lang="en-US" sz="1200" kern="1200" dirty="0">
                <a:solidFill>
                  <a:schemeClr val="tx1"/>
                </a:solidFill>
                <a:effectLst/>
                <a:latin typeface="+mn-lt"/>
                <a:ea typeface="+mn-ea"/>
                <a:cs typeface="+mn-cs"/>
              </a:rPr>
              <a:t>, parasitic on other crustaceans.</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4</a:t>
            </a:fld>
            <a:endParaRPr lang="en-US"/>
          </a:p>
        </p:txBody>
      </p:sp>
    </p:spTree>
    <p:extLst>
      <p:ext uri="{BB962C8B-B14F-4D97-AF65-F5344CB8AC3E}">
        <p14:creationId xmlns:p14="http://schemas.microsoft.com/office/powerpoint/2010/main" val="148527681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21.4  Anatomy of the classes </a:t>
            </a:r>
            <a:r>
              <a:rPr lang="en-US" sz="1200" b="1" kern="1200" dirty="0" err="1">
                <a:solidFill>
                  <a:schemeClr val="tx1"/>
                </a:solidFill>
                <a:effectLst/>
                <a:latin typeface="+mn-lt"/>
                <a:ea typeface="+mn-ea"/>
                <a:cs typeface="+mn-cs"/>
              </a:rPr>
              <a:t>Mystacocarida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Copepoda</a:t>
            </a:r>
            <a:r>
              <a:rPr lang="en-US" sz="1200" b="1" kern="1200" dirty="0">
                <a:solidFill>
                  <a:schemeClr val="tx1"/>
                </a:solidFill>
                <a:effectLst/>
                <a:latin typeface="+mn-lt"/>
                <a:ea typeface="+mn-ea"/>
                <a:cs typeface="+mn-cs"/>
              </a:rPr>
              <a:t>, and </a:t>
            </a:r>
            <a:r>
              <a:rPr lang="en-US" sz="1200" b="1" kern="1200" dirty="0" err="1">
                <a:solidFill>
                  <a:schemeClr val="tx1"/>
                </a:solidFill>
                <a:effectLst/>
                <a:latin typeface="+mn-lt"/>
                <a:ea typeface="+mn-ea"/>
                <a:cs typeface="+mn-cs"/>
              </a:rPr>
              <a:t>Branchiura</a:t>
            </a:r>
            <a:r>
              <a:rPr lang="en-US" sz="1200" b="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 General anatomy and SEM of the </a:t>
            </a:r>
            <a:r>
              <a:rPr lang="en-US" sz="1200" kern="1200" dirty="0" err="1">
                <a:solidFill>
                  <a:schemeClr val="tx1"/>
                </a:solidFill>
                <a:effectLst/>
                <a:latin typeface="+mn-lt"/>
                <a:ea typeface="+mn-ea"/>
                <a:cs typeface="+mn-cs"/>
              </a:rPr>
              <a:t>mystacocarid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Derocheilocaris</a:t>
            </a:r>
            <a:r>
              <a:rPr lang="en-US" sz="1200" kern="1200" dirty="0">
                <a:solidFill>
                  <a:schemeClr val="tx1"/>
                </a:solidFill>
                <a:effectLst/>
                <a:latin typeface="+mn-lt"/>
                <a:ea typeface="+mn-ea"/>
                <a:cs typeface="+mn-cs"/>
              </a:rPr>
              <a:t>. (B) General anatomy of a cyclopoid copepod. (C–E) General body forms of (C) a calanoid, (D) a harpacticoid, and (E) a cyclopoid copepod. Note the points of body articulation (dark band) and the position of the genital segment (shaded segment). Roman numerals are thoracic segments; Arabic numerals are abdominal segments; T = telson. (F) An elaborately </a:t>
            </a:r>
            <a:r>
              <a:rPr lang="en-US" sz="1200" kern="1200" dirty="0" err="1">
                <a:solidFill>
                  <a:schemeClr val="tx1"/>
                </a:solidFill>
                <a:effectLst/>
                <a:latin typeface="+mn-lt"/>
                <a:ea typeface="+mn-ea"/>
                <a:cs typeface="+mn-cs"/>
              </a:rPr>
              <a:t>setose</a:t>
            </a:r>
            <a:r>
              <a:rPr lang="en-US" sz="1200" kern="1200" dirty="0">
                <a:solidFill>
                  <a:schemeClr val="tx1"/>
                </a:solidFill>
                <a:effectLst/>
                <a:latin typeface="+mn-lt"/>
                <a:ea typeface="+mn-ea"/>
                <a:cs typeface="+mn-cs"/>
              </a:rPr>
              <a:t> calanoid copepod adapted for flotation. (G) A </a:t>
            </a:r>
            <a:r>
              <a:rPr lang="en-US" sz="1200" kern="1200" dirty="0" err="1">
                <a:solidFill>
                  <a:schemeClr val="tx1"/>
                </a:solidFill>
                <a:effectLst/>
                <a:latin typeface="+mn-lt"/>
                <a:ea typeface="+mn-ea"/>
                <a:cs typeface="+mn-cs"/>
              </a:rPr>
              <a:t>poecilostomatid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Ergasilus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pitalicus</a:t>
            </a:r>
            <a:r>
              <a:rPr lang="en-US" sz="1200" kern="1200" dirty="0">
                <a:solidFill>
                  <a:schemeClr val="tx1"/>
                </a:solidFill>
                <a:effectLst/>
                <a:latin typeface="+mn-lt"/>
                <a:ea typeface="+mn-ea"/>
                <a:cs typeface="+mn-cs"/>
              </a:rPr>
              <a:t>, ectoparasitic on cichlid fishes. (H) A female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Caligus</a:t>
            </a:r>
            <a:r>
              <a:rPr lang="en-US" sz="1200" kern="1200" dirty="0">
                <a:solidFill>
                  <a:schemeClr val="tx1"/>
                </a:solidFill>
                <a:effectLst/>
                <a:latin typeface="+mn-lt"/>
                <a:ea typeface="+mn-ea"/>
                <a:cs typeface="+mn-cs"/>
              </a:rPr>
              <a:t> sp.) with egg sacs. (I) A female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Trebius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heterodonti</a:t>
            </a:r>
            <a:r>
              <a:rPr lang="en-US" sz="1200" kern="1200" dirty="0">
                <a:solidFill>
                  <a:schemeClr val="tx1"/>
                </a:solidFill>
                <a:effectLst/>
                <a:latin typeface="+mn-lt"/>
                <a:ea typeface="+mn-ea"/>
                <a:cs typeface="+mn-cs"/>
              </a:rPr>
              <a:t>, a parasite of horn sharks in California) with egg sacs. (J) A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Clavella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adunca</a:t>
            </a:r>
            <a:r>
              <a:rPr lang="en-US" sz="1200" kern="1200" dirty="0">
                <a:solidFill>
                  <a:schemeClr val="tx1"/>
                </a:solidFill>
                <a:effectLst/>
                <a:latin typeface="+mn-lt"/>
                <a:ea typeface="+mn-ea"/>
                <a:cs typeface="+mn-cs"/>
              </a:rPr>
              <a:t>, showing extreme body reduction; this species attaches to the gills of fishes by its elongate maxillae. (K) </a:t>
            </a:r>
            <a:r>
              <a:rPr lang="en-US" sz="1200" i="1" kern="1200" dirty="0" err="1">
                <a:solidFill>
                  <a:schemeClr val="tx1"/>
                </a:solidFill>
                <a:effectLst/>
                <a:latin typeface="+mn-lt"/>
                <a:ea typeface="+mn-ea"/>
                <a:cs typeface="+mn-cs"/>
              </a:rPr>
              <a:t>Notodelphys</a:t>
            </a:r>
            <a:r>
              <a:rPr lang="en-US" sz="1200" kern="1200" dirty="0">
                <a:solidFill>
                  <a:schemeClr val="tx1"/>
                </a:solidFill>
                <a:effectLst/>
                <a:latin typeface="+mn-lt"/>
                <a:ea typeface="+mn-ea"/>
                <a:cs typeface="+mn-cs"/>
              </a:rPr>
              <a:t>, a wormlike cyclopoid copepod adapted for </a:t>
            </a:r>
            <a:r>
              <a:rPr lang="en-US" sz="1200" kern="1200" dirty="0" err="1">
                <a:solidFill>
                  <a:schemeClr val="tx1"/>
                </a:solidFill>
                <a:effectLst/>
                <a:latin typeface="+mn-lt"/>
                <a:ea typeface="+mn-ea"/>
                <a:cs typeface="+mn-cs"/>
              </a:rPr>
              <a:t>endoparasitism</a:t>
            </a:r>
            <a:r>
              <a:rPr lang="en-US" sz="1200" kern="1200" dirty="0">
                <a:solidFill>
                  <a:schemeClr val="tx1"/>
                </a:solidFill>
                <a:effectLst/>
                <a:latin typeface="+mn-lt"/>
                <a:ea typeface="+mn-ea"/>
                <a:cs typeface="+mn-cs"/>
              </a:rPr>
              <a:t> in tunicates. (L) The harpacticoid copepod </a:t>
            </a:r>
            <a:r>
              <a:rPr lang="en-US" sz="1200" i="1" kern="1200" dirty="0" err="1">
                <a:solidFill>
                  <a:schemeClr val="tx1"/>
                </a:solidFill>
                <a:effectLst/>
                <a:latin typeface="+mn-lt"/>
                <a:ea typeface="+mn-ea"/>
                <a:cs typeface="+mn-cs"/>
              </a:rPr>
              <a:t>Hase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talpamorphicus</a:t>
            </a:r>
            <a:r>
              <a:rPr lang="en-US" sz="1200" kern="1200" dirty="0">
                <a:solidFill>
                  <a:schemeClr val="tx1"/>
                </a:solidFill>
                <a:effectLst/>
                <a:latin typeface="+mn-lt"/>
                <a:ea typeface="+mn-ea"/>
                <a:cs typeface="+mn-cs"/>
              </a:rPr>
              <a:t> (confocal laser scans). (M) </a:t>
            </a:r>
            <a:r>
              <a:rPr lang="en-US" sz="1200" kern="1200" dirty="0" err="1">
                <a:solidFill>
                  <a:schemeClr val="tx1"/>
                </a:solidFill>
                <a:effectLst/>
                <a:latin typeface="+mn-lt"/>
                <a:ea typeface="+mn-ea"/>
                <a:cs typeface="+mn-cs"/>
              </a:rPr>
              <a:t>Branchiura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Argulus</a:t>
            </a:r>
            <a:r>
              <a:rPr lang="en-US" sz="1200" i="1" kern="1200" dirty="0">
                <a:solidFill>
                  <a:schemeClr val="tx1"/>
                </a:solidFill>
                <a:effectLst/>
                <a:latin typeface="+mn-lt"/>
                <a:ea typeface="+mn-ea"/>
                <a:cs typeface="+mn-cs"/>
              </a:rPr>
              <a:t> foliaceus</a:t>
            </a:r>
            <a:r>
              <a:rPr lang="en-US" sz="1200" kern="1200" dirty="0">
                <a:solidFill>
                  <a:schemeClr val="tx1"/>
                </a:solidFill>
                <a:effectLst/>
                <a:latin typeface="+mn-lt"/>
                <a:ea typeface="+mn-ea"/>
                <a:cs typeface="+mn-cs"/>
              </a:rPr>
              <a:t> (drawing and photograph), a </a:t>
            </a:r>
            <a:r>
              <a:rPr lang="en-US" sz="1200" kern="1200" dirty="0" err="1">
                <a:solidFill>
                  <a:schemeClr val="tx1"/>
                </a:solidFill>
                <a:effectLst/>
                <a:latin typeface="+mn-lt"/>
                <a:ea typeface="+mn-ea"/>
                <a:cs typeface="+mn-cs"/>
              </a:rPr>
              <a:t>branchiuran</a:t>
            </a:r>
            <a:r>
              <a:rPr lang="en-US" sz="1200" kern="1200" dirty="0">
                <a:solidFill>
                  <a:schemeClr val="tx1"/>
                </a:solidFill>
                <a:effectLst/>
                <a:latin typeface="+mn-lt"/>
                <a:ea typeface="+mn-ea"/>
                <a:cs typeface="+mn-cs"/>
              </a:rPr>
              <a:t> that parasitizes fishes. Note the powerful hooked suckers (modified </a:t>
            </a:r>
            <a:r>
              <a:rPr lang="en-US" sz="1200" kern="1200" dirty="0" err="1">
                <a:solidFill>
                  <a:schemeClr val="tx1"/>
                </a:solidFill>
                <a:effectLst/>
                <a:latin typeface="+mn-lt"/>
                <a:ea typeface="+mn-ea"/>
                <a:cs typeface="+mn-cs"/>
              </a:rPr>
              <a:t>maxillules</a:t>
            </a:r>
            <a:r>
              <a:rPr lang="en-US" sz="1200" kern="1200" dirty="0">
                <a:solidFill>
                  <a:schemeClr val="tx1"/>
                </a:solidFill>
                <a:effectLst/>
                <a:latin typeface="+mn-lt"/>
                <a:ea typeface="+mn-ea"/>
                <a:cs typeface="+mn-cs"/>
              </a:rPr>
              <a:t>) on the ventral surface. (G after V. E. Thatcher. 1984.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4: 495–501.)</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40</a:t>
            </a:fld>
            <a:endParaRPr lang="en-US"/>
          </a:p>
        </p:txBody>
      </p:sp>
    </p:spTree>
    <p:extLst>
      <p:ext uri="{BB962C8B-B14F-4D97-AF65-F5344CB8AC3E}">
        <p14:creationId xmlns:p14="http://schemas.microsoft.com/office/powerpoint/2010/main" val="196831022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21.4  Anatomy of the classes </a:t>
            </a:r>
            <a:r>
              <a:rPr lang="en-US" sz="1200" b="1" kern="1200" dirty="0" err="1">
                <a:solidFill>
                  <a:schemeClr val="tx1"/>
                </a:solidFill>
                <a:effectLst/>
                <a:latin typeface="+mn-lt"/>
                <a:ea typeface="+mn-ea"/>
                <a:cs typeface="+mn-cs"/>
              </a:rPr>
              <a:t>Mystacocarida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Copepoda</a:t>
            </a:r>
            <a:r>
              <a:rPr lang="en-US" sz="1200" b="1" kern="1200" dirty="0">
                <a:solidFill>
                  <a:schemeClr val="tx1"/>
                </a:solidFill>
                <a:effectLst/>
                <a:latin typeface="+mn-lt"/>
                <a:ea typeface="+mn-ea"/>
                <a:cs typeface="+mn-cs"/>
              </a:rPr>
              <a:t>, and </a:t>
            </a:r>
            <a:r>
              <a:rPr lang="en-US" sz="1200" b="1" kern="1200" dirty="0" err="1">
                <a:solidFill>
                  <a:schemeClr val="tx1"/>
                </a:solidFill>
                <a:effectLst/>
                <a:latin typeface="+mn-lt"/>
                <a:ea typeface="+mn-ea"/>
                <a:cs typeface="+mn-cs"/>
              </a:rPr>
              <a:t>Branchiura</a:t>
            </a:r>
            <a:r>
              <a:rPr lang="en-US" sz="1200" b="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 General anatomy and SEM of the </a:t>
            </a:r>
            <a:r>
              <a:rPr lang="en-US" sz="1200" kern="1200" dirty="0" err="1">
                <a:solidFill>
                  <a:schemeClr val="tx1"/>
                </a:solidFill>
                <a:effectLst/>
                <a:latin typeface="+mn-lt"/>
                <a:ea typeface="+mn-ea"/>
                <a:cs typeface="+mn-cs"/>
              </a:rPr>
              <a:t>mystacocarid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Derocheilocaris</a:t>
            </a:r>
            <a:r>
              <a:rPr lang="en-US" sz="1200" kern="1200" dirty="0">
                <a:solidFill>
                  <a:schemeClr val="tx1"/>
                </a:solidFill>
                <a:effectLst/>
                <a:latin typeface="+mn-lt"/>
                <a:ea typeface="+mn-ea"/>
                <a:cs typeface="+mn-cs"/>
              </a:rPr>
              <a:t>. (B) General anatomy of a cyclopoid copepod. (C–E) General body forms of (C) a calanoid, (D) a harpacticoid, and (E) a cyclopoid copepod. Note the points of body articulation (dark band) and the position of the genital segment (shaded segment). Roman numerals are thoracic segments; Arabic numerals are abdominal segments; T = telson. (F) An elaborately </a:t>
            </a:r>
            <a:r>
              <a:rPr lang="en-US" sz="1200" kern="1200" dirty="0" err="1">
                <a:solidFill>
                  <a:schemeClr val="tx1"/>
                </a:solidFill>
                <a:effectLst/>
                <a:latin typeface="+mn-lt"/>
                <a:ea typeface="+mn-ea"/>
                <a:cs typeface="+mn-cs"/>
              </a:rPr>
              <a:t>setose</a:t>
            </a:r>
            <a:r>
              <a:rPr lang="en-US" sz="1200" kern="1200" dirty="0">
                <a:solidFill>
                  <a:schemeClr val="tx1"/>
                </a:solidFill>
                <a:effectLst/>
                <a:latin typeface="+mn-lt"/>
                <a:ea typeface="+mn-ea"/>
                <a:cs typeface="+mn-cs"/>
              </a:rPr>
              <a:t> calanoid copepod adapted for flotation. (G) A </a:t>
            </a:r>
            <a:r>
              <a:rPr lang="en-US" sz="1200" kern="1200" dirty="0" err="1">
                <a:solidFill>
                  <a:schemeClr val="tx1"/>
                </a:solidFill>
                <a:effectLst/>
                <a:latin typeface="+mn-lt"/>
                <a:ea typeface="+mn-ea"/>
                <a:cs typeface="+mn-cs"/>
              </a:rPr>
              <a:t>poecilostomatid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Ergasilus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pitalicus</a:t>
            </a:r>
            <a:r>
              <a:rPr lang="en-US" sz="1200" kern="1200" dirty="0">
                <a:solidFill>
                  <a:schemeClr val="tx1"/>
                </a:solidFill>
                <a:effectLst/>
                <a:latin typeface="+mn-lt"/>
                <a:ea typeface="+mn-ea"/>
                <a:cs typeface="+mn-cs"/>
              </a:rPr>
              <a:t>, ectoparasitic on cichlid fishes. (H) A female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Caligus</a:t>
            </a:r>
            <a:r>
              <a:rPr lang="en-US" sz="1200" kern="1200" dirty="0">
                <a:solidFill>
                  <a:schemeClr val="tx1"/>
                </a:solidFill>
                <a:effectLst/>
                <a:latin typeface="+mn-lt"/>
                <a:ea typeface="+mn-ea"/>
                <a:cs typeface="+mn-cs"/>
              </a:rPr>
              <a:t> sp.) with egg sacs. (I) A female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Trebius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heterodonti</a:t>
            </a:r>
            <a:r>
              <a:rPr lang="en-US" sz="1200" kern="1200" dirty="0">
                <a:solidFill>
                  <a:schemeClr val="tx1"/>
                </a:solidFill>
                <a:effectLst/>
                <a:latin typeface="+mn-lt"/>
                <a:ea typeface="+mn-ea"/>
                <a:cs typeface="+mn-cs"/>
              </a:rPr>
              <a:t>, a parasite of horn sharks in California) with egg sacs. (J) A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Clavella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adunca</a:t>
            </a:r>
            <a:r>
              <a:rPr lang="en-US" sz="1200" kern="1200" dirty="0">
                <a:solidFill>
                  <a:schemeClr val="tx1"/>
                </a:solidFill>
                <a:effectLst/>
                <a:latin typeface="+mn-lt"/>
                <a:ea typeface="+mn-ea"/>
                <a:cs typeface="+mn-cs"/>
              </a:rPr>
              <a:t>, showing extreme body reduction; this species attaches to the gills of fishes by its elongate maxillae. (K) </a:t>
            </a:r>
            <a:r>
              <a:rPr lang="en-US" sz="1200" i="1" kern="1200" dirty="0" err="1">
                <a:solidFill>
                  <a:schemeClr val="tx1"/>
                </a:solidFill>
                <a:effectLst/>
                <a:latin typeface="+mn-lt"/>
                <a:ea typeface="+mn-ea"/>
                <a:cs typeface="+mn-cs"/>
              </a:rPr>
              <a:t>Notodelphys</a:t>
            </a:r>
            <a:r>
              <a:rPr lang="en-US" sz="1200" kern="1200" dirty="0">
                <a:solidFill>
                  <a:schemeClr val="tx1"/>
                </a:solidFill>
                <a:effectLst/>
                <a:latin typeface="+mn-lt"/>
                <a:ea typeface="+mn-ea"/>
                <a:cs typeface="+mn-cs"/>
              </a:rPr>
              <a:t>, a wormlike cyclopoid copepod adapted for </a:t>
            </a:r>
            <a:r>
              <a:rPr lang="en-US" sz="1200" kern="1200" dirty="0" err="1">
                <a:solidFill>
                  <a:schemeClr val="tx1"/>
                </a:solidFill>
                <a:effectLst/>
                <a:latin typeface="+mn-lt"/>
                <a:ea typeface="+mn-ea"/>
                <a:cs typeface="+mn-cs"/>
              </a:rPr>
              <a:t>endoparasitism</a:t>
            </a:r>
            <a:r>
              <a:rPr lang="en-US" sz="1200" kern="1200" dirty="0">
                <a:solidFill>
                  <a:schemeClr val="tx1"/>
                </a:solidFill>
                <a:effectLst/>
                <a:latin typeface="+mn-lt"/>
                <a:ea typeface="+mn-ea"/>
                <a:cs typeface="+mn-cs"/>
              </a:rPr>
              <a:t> in tunicates. (L) The harpacticoid copepod </a:t>
            </a:r>
            <a:r>
              <a:rPr lang="en-US" sz="1200" i="1" kern="1200" dirty="0" err="1">
                <a:solidFill>
                  <a:schemeClr val="tx1"/>
                </a:solidFill>
                <a:effectLst/>
                <a:latin typeface="+mn-lt"/>
                <a:ea typeface="+mn-ea"/>
                <a:cs typeface="+mn-cs"/>
              </a:rPr>
              <a:t>Hase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talpamorphicus</a:t>
            </a:r>
            <a:r>
              <a:rPr lang="en-US" sz="1200" kern="1200" dirty="0">
                <a:solidFill>
                  <a:schemeClr val="tx1"/>
                </a:solidFill>
                <a:effectLst/>
                <a:latin typeface="+mn-lt"/>
                <a:ea typeface="+mn-ea"/>
                <a:cs typeface="+mn-cs"/>
              </a:rPr>
              <a:t> (confocal laser scans). (M) </a:t>
            </a:r>
            <a:r>
              <a:rPr lang="en-US" sz="1200" kern="1200" dirty="0" err="1">
                <a:solidFill>
                  <a:schemeClr val="tx1"/>
                </a:solidFill>
                <a:effectLst/>
                <a:latin typeface="+mn-lt"/>
                <a:ea typeface="+mn-ea"/>
                <a:cs typeface="+mn-cs"/>
              </a:rPr>
              <a:t>Branchiura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Argulus</a:t>
            </a:r>
            <a:r>
              <a:rPr lang="en-US" sz="1200" i="1" kern="1200" dirty="0">
                <a:solidFill>
                  <a:schemeClr val="tx1"/>
                </a:solidFill>
                <a:effectLst/>
                <a:latin typeface="+mn-lt"/>
                <a:ea typeface="+mn-ea"/>
                <a:cs typeface="+mn-cs"/>
              </a:rPr>
              <a:t> foliaceus</a:t>
            </a:r>
            <a:r>
              <a:rPr lang="en-US" sz="1200" kern="1200" dirty="0">
                <a:solidFill>
                  <a:schemeClr val="tx1"/>
                </a:solidFill>
                <a:effectLst/>
                <a:latin typeface="+mn-lt"/>
                <a:ea typeface="+mn-ea"/>
                <a:cs typeface="+mn-cs"/>
              </a:rPr>
              <a:t> (drawing and photograph), a </a:t>
            </a:r>
            <a:r>
              <a:rPr lang="en-US" sz="1200" kern="1200" dirty="0" err="1">
                <a:solidFill>
                  <a:schemeClr val="tx1"/>
                </a:solidFill>
                <a:effectLst/>
                <a:latin typeface="+mn-lt"/>
                <a:ea typeface="+mn-ea"/>
                <a:cs typeface="+mn-cs"/>
              </a:rPr>
              <a:t>branchiuran</a:t>
            </a:r>
            <a:r>
              <a:rPr lang="en-US" sz="1200" kern="1200" dirty="0">
                <a:solidFill>
                  <a:schemeClr val="tx1"/>
                </a:solidFill>
                <a:effectLst/>
                <a:latin typeface="+mn-lt"/>
                <a:ea typeface="+mn-ea"/>
                <a:cs typeface="+mn-cs"/>
              </a:rPr>
              <a:t> that parasitizes fishes. Note the powerful hooked suckers (modified </a:t>
            </a:r>
            <a:r>
              <a:rPr lang="en-US" sz="1200" kern="1200" dirty="0" err="1">
                <a:solidFill>
                  <a:schemeClr val="tx1"/>
                </a:solidFill>
                <a:effectLst/>
                <a:latin typeface="+mn-lt"/>
                <a:ea typeface="+mn-ea"/>
                <a:cs typeface="+mn-cs"/>
              </a:rPr>
              <a:t>maxillules</a:t>
            </a:r>
            <a:r>
              <a:rPr lang="en-US" sz="1200" kern="1200" dirty="0">
                <a:solidFill>
                  <a:schemeClr val="tx1"/>
                </a:solidFill>
                <a:effectLst/>
                <a:latin typeface="+mn-lt"/>
                <a:ea typeface="+mn-ea"/>
                <a:cs typeface="+mn-cs"/>
              </a:rPr>
              <a:t>) on the ventral surface. (G after V. E. Thatcher. 1984.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4: 495–501.)</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41</a:t>
            </a:fld>
            <a:endParaRPr lang="en-US"/>
          </a:p>
        </p:txBody>
      </p:sp>
    </p:spTree>
    <p:extLst>
      <p:ext uri="{BB962C8B-B14F-4D97-AF65-F5344CB8AC3E}">
        <p14:creationId xmlns:p14="http://schemas.microsoft.com/office/powerpoint/2010/main" val="300660344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21.4  Anatomy of the classes </a:t>
            </a:r>
            <a:r>
              <a:rPr lang="en-US" sz="1200" b="1" kern="1200" dirty="0" err="1">
                <a:solidFill>
                  <a:schemeClr val="tx1"/>
                </a:solidFill>
                <a:effectLst/>
                <a:latin typeface="+mn-lt"/>
                <a:ea typeface="+mn-ea"/>
                <a:cs typeface="+mn-cs"/>
              </a:rPr>
              <a:t>Mystacocarida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Copepoda</a:t>
            </a:r>
            <a:r>
              <a:rPr lang="en-US" sz="1200" b="1" kern="1200" dirty="0">
                <a:solidFill>
                  <a:schemeClr val="tx1"/>
                </a:solidFill>
                <a:effectLst/>
                <a:latin typeface="+mn-lt"/>
                <a:ea typeface="+mn-ea"/>
                <a:cs typeface="+mn-cs"/>
              </a:rPr>
              <a:t>, and </a:t>
            </a:r>
            <a:r>
              <a:rPr lang="en-US" sz="1200" b="1" kern="1200" dirty="0" err="1">
                <a:solidFill>
                  <a:schemeClr val="tx1"/>
                </a:solidFill>
                <a:effectLst/>
                <a:latin typeface="+mn-lt"/>
                <a:ea typeface="+mn-ea"/>
                <a:cs typeface="+mn-cs"/>
              </a:rPr>
              <a:t>Branchiura</a:t>
            </a:r>
            <a:r>
              <a:rPr lang="en-US" sz="1200" b="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 General anatomy and SEM of the </a:t>
            </a:r>
            <a:r>
              <a:rPr lang="en-US" sz="1200" kern="1200" dirty="0" err="1">
                <a:solidFill>
                  <a:schemeClr val="tx1"/>
                </a:solidFill>
                <a:effectLst/>
                <a:latin typeface="+mn-lt"/>
                <a:ea typeface="+mn-ea"/>
                <a:cs typeface="+mn-cs"/>
              </a:rPr>
              <a:t>mystacocarid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Derocheilocaris</a:t>
            </a:r>
            <a:r>
              <a:rPr lang="en-US" sz="1200" kern="1200" dirty="0">
                <a:solidFill>
                  <a:schemeClr val="tx1"/>
                </a:solidFill>
                <a:effectLst/>
                <a:latin typeface="+mn-lt"/>
                <a:ea typeface="+mn-ea"/>
                <a:cs typeface="+mn-cs"/>
              </a:rPr>
              <a:t>. (B) General anatomy of a cyclopoid copepod. (C–E) General body forms of (C) a calanoid, (D) a harpacticoid, and (E) a cyclopoid copepod. Note the points of body articulation (dark band) and the position of the genital segment (shaded segment). Roman numerals are thoracic segments; Arabic numerals are abdominal segments; T = telson. (F) An elaborately </a:t>
            </a:r>
            <a:r>
              <a:rPr lang="en-US" sz="1200" kern="1200" dirty="0" err="1">
                <a:solidFill>
                  <a:schemeClr val="tx1"/>
                </a:solidFill>
                <a:effectLst/>
                <a:latin typeface="+mn-lt"/>
                <a:ea typeface="+mn-ea"/>
                <a:cs typeface="+mn-cs"/>
              </a:rPr>
              <a:t>setose</a:t>
            </a:r>
            <a:r>
              <a:rPr lang="en-US" sz="1200" kern="1200" dirty="0">
                <a:solidFill>
                  <a:schemeClr val="tx1"/>
                </a:solidFill>
                <a:effectLst/>
                <a:latin typeface="+mn-lt"/>
                <a:ea typeface="+mn-ea"/>
                <a:cs typeface="+mn-cs"/>
              </a:rPr>
              <a:t> calanoid copepod adapted for flotation. (G) A </a:t>
            </a:r>
            <a:r>
              <a:rPr lang="en-US" sz="1200" kern="1200" dirty="0" err="1">
                <a:solidFill>
                  <a:schemeClr val="tx1"/>
                </a:solidFill>
                <a:effectLst/>
                <a:latin typeface="+mn-lt"/>
                <a:ea typeface="+mn-ea"/>
                <a:cs typeface="+mn-cs"/>
              </a:rPr>
              <a:t>poecilostomatid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Ergasilus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pitalicus</a:t>
            </a:r>
            <a:r>
              <a:rPr lang="en-US" sz="1200" kern="1200" dirty="0">
                <a:solidFill>
                  <a:schemeClr val="tx1"/>
                </a:solidFill>
                <a:effectLst/>
                <a:latin typeface="+mn-lt"/>
                <a:ea typeface="+mn-ea"/>
                <a:cs typeface="+mn-cs"/>
              </a:rPr>
              <a:t>, ectoparasitic on cichlid fishes. (H) A female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Caligus</a:t>
            </a:r>
            <a:r>
              <a:rPr lang="en-US" sz="1200" kern="1200" dirty="0">
                <a:solidFill>
                  <a:schemeClr val="tx1"/>
                </a:solidFill>
                <a:effectLst/>
                <a:latin typeface="+mn-lt"/>
                <a:ea typeface="+mn-ea"/>
                <a:cs typeface="+mn-cs"/>
              </a:rPr>
              <a:t> sp.) with egg sacs. (I) A female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Trebius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heterodonti</a:t>
            </a:r>
            <a:r>
              <a:rPr lang="en-US" sz="1200" kern="1200" dirty="0">
                <a:solidFill>
                  <a:schemeClr val="tx1"/>
                </a:solidFill>
                <a:effectLst/>
                <a:latin typeface="+mn-lt"/>
                <a:ea typeface="+mn-ea"/>
                <a:cs typeface="+mn-cs"/>
              </a:rPr>
              <a:t>, a parasite of horn sharks in California) with egg sacs. (J) A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Clavella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adunca</a:t>
            </a:r>
            <a:r>
              <a:rPr lang="en-US" sz="1200" kern="1200" dirty="0">
                <a:solidFill>
                  <a:schemeClr val="tx1"/>
                </a:solidFill>
                <a:effectLst/>
                <a:latin typeface="+mn-lt"/>
                <a:ea typeface="+mn-ea"/>
                <a:cs typeface="+mn-cs"/>
              </a:rPr>
              <a:t>, showing extreme body reduction; this species attaches to the gills of fishes by its elongate maxillae. (K) </a:t>
            </a:r>
            <a:r>
              <a:rPr lang="en-US" sz="1200" i="1" kern="1200" dirty="0" err="1">
                <a:solidFill>
                  <a:schemeClr val="tx1"/>
                </a:solidFill>
                <a:effectLst/>
                <a:latin typeface="+mn-lt"/>
                <a:ea typeface="+mn-ea"/>
                <a:cs typeface="+mn-cs"/>
              </a:rPr>
              <a:t>Notodelphys</a:t>
            </a:r>
            <a:r>
              <a:rPr lang="en-US" sz="1200" kern="1200" dirty="0">
                <a:solidFill>
                  <a:schemeClr val="tx1"/>
                </a:solidFill>
                <a:effectLst/>
                <a:latin typeface="+mn-lt"/>
                <a:ea typeface="+mn-ea"/>
                <a:cs typeface="+mn-cs"/>
              </a:rPr>
              <a:t>, a wormlike cyclopoid copepod adapted for </a:t>
            </a:r>
            <a:r>
              <a:rPr lang="en-US" sz="1200" kern="1200" dirty="0" err="1">
                <a:solidFill>
                  <a:schemeClr val="tx1"/>
                </a:solidFill>
                <a:effectLst/>
                <a:latin typeface="+mn-lt"/>
                <a:ea typeface="+mn-ea"/>
                <a:cs typeface="+mn-cs"/>
              </a:rPr>
              <a:t>endoparasitism</a:t>
            </a:r>
            <a:r>
              <a:rPr lang="en-US" sz="1200" kern="1200" dirty="0">
                <a:solidFill>
                  <a:schemeClr val="tx1"/>
                </a:solidFill>
                <a:effectLst/>
                <a:latin typeface="+mn-lt"/>
                <a:ea typeface="+mn-ea"/>
                <a:cs typeface="+mn-cs"/>
              </a:rPr>
              <a:t> in tunicates. (L) The harpacticoid copepod </a:t>
            </a:r>
            <a:r>
              <a:rPr lang="en-US" sz="1200" i="1" kern="1200" dirty="0" err="1">
                <a:solidFill>
                  <a:schemeClr val="tx1"/>
                </a:solidFill>
                <a:effectLst/>
                <a:latin typeface="+mn-lt"/>
                <a:ea typeface="+mn-ea"/>
                <a:cs typeface="+mn-cs"/>
              </a:rPr>
              <a:t>Hase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talpamorphicus</a:t>
            </a:r>
            <a:r>
              <a:rPr lang="en-US" sz="1200" kern="1200" dirty="0">
                <a:solidFill>
                  <a:schemeClr val="tx1"/>
                </a:solidFill>
                <a:effectLst/>
                <a:latin typeface="+mn-lt"/>
                <a:ea typeface="+mn-ea"/>
                <a:cs typeface="+mn-cs"/>
              </a:rPr>
              <a:t> (confocal laser scans). (M) </a:t>
            </a:r>
            <a:r>
              <a:rPr lang="en-US" sz="1200" kern="1200" dirty="0" err="1">
                <a:solidFill>
                  <a:schemeClr val="tx1"/>
                </a:solidFill>
                <a:effectLst/>
                <a:latin typeface="+mn-lt"/>
                <a:ea typeface="+mn-ea"/>
                <a:cs typeface="+mn-cs"/>
              </a:rPr>
              <a:t>Branchiura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Argulus</a:t>
            </a:r>
            <a:r>
              <a:rPr lang="en-US" sz="1200" i="1" kern="1200" dirty="0">
                <a:solidFill>
                  <a:schemeClr val="tx1"/>
                </a:solidFill>
                <a:effectLst/>
                <a:latin typeface="+mn-lt"/>
                <a:ea typeface="+mn-ea"/>
                <a:cs typeface="+mn-cs"/>
              </a:rPr>
              <a:t> foliaceus</a:t>
            </a:r>
            <a:r>
              <a:rPr lang="en-US" sz="1200" kern="1200" dirty="0">
                <a:solidFill>
                  <a:schemeClr val="tx1"/>
                </a:solidFill>
                <a:effectLst/>
                <a:latin typeface="+mn-lt"/>
                <a:ea typeface="+mn-ea"/>
                <a:cs typeface="+mn-cs"/>
              </a:rPr>
              <a:t> (drawing and photograph), a </a:t>
            </a:r>
            <a:r>
              <a:rPr lang="en-US" sz="1200" kern="1200" dirty="0" err="1">
                <a:solidFill>
                  <a:schemeClr val="tx1"/>
                </a:solidFill>
                <a:effectLst/>
                <a:latin typeface="+mn-lt"/>
                <a:ea typeface="+mn-ea"/>
                <a:cs typeface="+mn-cs"/>
              </a:rPr>
              <a:t>branchiuran</a:t>
            </a:r>
            <a:r>
              <a:rPr lang="en-US" sz="1200" kern="1200" dirty="0">
                <a:solidFill>
                  <a:schemeClr val="tx1"/>
                </a:solidFill>
                <a:effectLst/>
                <a:latin typeface="+mn-lt"/>
                <a:ea typeface="+mn-ea"/>
                <a:cs typeface="+mn-cs"/>
              </a:rPr>
              <a:t> that parasitizes fishes. Note the powerful hooked suckers (modified </a:t>
            </a:r>
            <a:r>
              <a:rPr lang="en-US" sz="1200" kern="1200" dirty="0" err="1">
                <a:solidFill>
                  <a:schemeClr val="tx1"/>
                </a:solidFill>
                <a:effectLst/>
                <a:latin typeface="+mn-lt"/>
                <a:ea typeface="+mn-ea"/>
                <a:cs typeface="+mn-cs"/>
              </a:rPr>
              <a:t>maxillules</a:t>
            </a:r>
            <a:r>
              <a:rPr lang="en-US" sz="1200" kern="1200" dirty="0">
                <a:solidFill>
                  <a:schemeClr val="tx1"/>
                </a:solidFill>
                <a:effectLst/>
                <a:latin typeface="+mn-lt"/>
                <a:ea typeface="+mn-ea"/>
                <a:cs typeface="+mn-cs"/>
              </a:rPr>
              <a:t>) on the ventral surface. (G after V. E. Thatcher. 1984.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4: 495–501.)</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42</a:t>
            </a:fld>
            <a:endParaRPr lang="en-US"/>
          </a:p>
        </p:txBody>
      </p:sp>
    </p:spTree>
    <p:extLst>
      <p:ext uri="{BB962C8B-B14F-4D97-AF65-F5344CB8AC3E}">
        <p14:creationId xmlns:p14="http://schemas.microsoft.com/office/powerpoint/2010/main" val="335571136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21.4  Anatomy of the classes </a:t>
            </a:r>
            <a:r>
              <a:rPr lang="en-US" sz="1200" b="1" kern="1200" dirty="0" err="1">
                <a:solidFill>
                  <a:schemeClr val="tx1"/>
                </a:solidFill>
                <a:effectLst/>
                <a:latin typeface="+mn-lt"/>
                <a:ea typeface="+mn-ea"/>
                <a:cs typeface="+mn-cs"/>
              </a:rPr>
              <a:t>Mystacocarida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Copepoda</a:t>
            </a:r>
            <a:r>
              <a:rPr lang="en-US" sz="1200" b="1" kern="1200" dirty="0">
                <a:solidFill>
                  <a:schemeClr val="tx1"/>
                </a:solidFill>
                <a:effectLst/>
                <a:latin typeface="+mn-lt"/>
                <a:ea typeface="+mn-ea"/>
                <a:cs typeface="+mn-cs"/>
              </a:rPr>
              <a:t>, and </a:t>
            </a:r>
            <a:r>
              <a:rPr lang="en-US" sz="1200" b="1" kern="1200" dirty="0" err="1">
                <a:solidFill>
                  <a:schemeClr val="tx1"/>
                </a:solidFill>
                <a:effectLst/>
                <a:latin typeface="+mn-lt"/>
                <a:ea typeface="+mn-ea"/>
                <a:cs typeface="+mn-cs"/>
              </a:rPr>
              <a:t>Branchiura</a:t>
            </a:r>
            <a:r>
              <a:rPr lang="en-US" sz="1200" b="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 General anatomy and SEM of the </a:t>
            </a:r>
            <a:r>
              <a:rPr lang="en-US" sz="1200" kern="1200" dirty="0" err="1">
                <a:solidFill>
                  <a:schemeClr val="tx1"/>
                </a:solidFill>
                <a:effectLst/>
                <a:latin typeface="+mn-lt"/>
                <a:ea typeface="+mn-ea"/>
                <a:cs typeface="+mn-cs"/>
              </a:rPr>
              <a:t>mystacocarid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Derocheilocaris</a:t>
            </a:r>
            <a:r>
              <a:rPr lang="en-US" sz="1200" kern="1200" dirty="0">
                <a:solidFill>
                  <a:schemeClr val="tx1"/>
                </a:solidFill>
                <a:effectLst/>
                <a:latin typeface="+mn-lt"/>
                <a:ea typeface="+mn-ea"/>
                <a:cs typeface="+mn-cs"/>
              </a:rPr>
              <a:t>. (B) General anatomy of a cyclopoid copepod. (C–E) General body forms of (C) a calanoid, (D) a harpacticoid, and (E) a cyclopoid copepod. Note the points of body articulation (dark band) and the position of the genital segment (shaded segment). Roman numerals are thoracic segments; Arabic numerals are abdominal segments; T = telson. (F) An elaborately </a:t>
            </a:r>
            <a:r>
              <a:rPr lang="en-US" sz="1200" kern="1200" dirty="0" err="1">
                <a:solidFill>
                  <a:schemeClr val="tx1"/>
                </a:solidFill>
                <a:effectLst/>
                <a:latin typeface="+mn-lt"/>
                <a:ea typeface="+mn-ea"/>
                <a:cs typeface="+mn-cs"/>
              </a:rPr>
              <a:t>setose</a:t>
            </a:r>
            <a:r>
              <a:rPr lang="en-US" sz="1200" kern="1200" dirty="0">
                <a:solidFill>
                  <a:schemeClr val="tx1"/>
                </a:solidFill>
                <a:effectLst/>
                <a:latin typeface="+mn-lt"/>
                <a:ea typeface="+mn-ea"/>
                <a:cs typeface="+mn-cs"/>
              </a:rPr>
              <a:t> calanoid copepod adapted for flotation. (G) A </a:t>
            </a:r>
            <a:r>
              <a:rPr lang="en-US" sz="1200" kern="1200" dirty="0" err="1">
                <a:solidFill>
                  <a:schemeClr val="tx1"/>
                </a:solidFill>
                <a:effectLst/>
                <a:latin typeface="+mn-lt"/>
                <a:ea typeface="+mn-ea"/>
                <a:cs typeface="+mn-cs"/>
              </a:rPr>
              <a:t>poecilostomatid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Ergasilus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pitalicus</a:t>
            </a:r>
            <a:r>
              <a:rPr lang="en-US" sz="1200" kern="1200" dirty="0">
                <a:solidFill>
                  <a:schemeClr val="tx1"/>
                </a:solidFill>
                <a:effectLst/>
                <a:latin typeface="+mn-lt"/>
                <a:ea typeface="+mn-ea"/>
                <a:cs typeface="+mn-cs"/>
              </a:rPr>
              <a:t>, ectoparasitic on cichlid fishes. (H) A female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Caligus</a:t>
            </a:r>
            <a:r>
              <a:rPr lang="en-US" sz="1200" kern="1200" dirty="0">
                <a:solidFill>
                  <a:schemeClr val="tx1"/>
                </a:solidFill>
                <a:effectLst/>
                <a:latin typeface="+mn-lt"/>
                <a:ea typeface="+mn-ea"/>
                <a:cs typeface="+mn-cs"/>
              </a:rPr>
              <a:t> sp.) with egg sacs. (I) A female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Trebius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heterodonti</a:t>
            </a:r>
            <a:r>
              <a:rPr lang="en-US" sz="1200" kern="1200" dirty="0">
                <a:solidFill>
                  <a:schemeClr val="tx1"/>
                </a:solidFill>
                <a:effectLst/>
                <a:latin typeface="+mn-lt"/>
                <a:ea typeface="+mn-ea"/>
                <a:cs typeface="+mn-cs"/>
              </a:rPr>
              <a:t>, a parasite of horn sharks in California) with egg sacs. (J) A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Clavella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adunca</a:t>
            </a:r>
            <a:r>
              <a:rPr lang="en-US" sz="1200" kern="1200" dirty="0">
                <a:solidFill>
                  <a:schemeClr val="tx1"/>
                </a:solidFill>
                <a:effectLst/>
                <a:latin typeface="+mn-lt"/>
                <a:ea typeface="+mn-ea"/>
                <a:cs typeface="+mn-cs"/>
              </a:rPr>
              <a:t>, showing extreme body reduction; this species attaches to the gills of fishes by its elongate maxillae. (K) </a:t>
            </a:r>
            <a:r>
              <a:rPr lang="en-US" sz="1200" i="1" kern="1200" dirty="0" err="1">
                <a:solidFill>
                  <a:schemeClr val="tx1"/>
                </a:solidFill>
                <a:effectLst/>
                <a:latin typeface="+mn-lt"/>
                <a:ea typeface="+mn-ea"/>
                <a:cs typeface="+mn-cs"/>
              </a:rPr>
              <a:t>Notodelphys</a:t>
            </a:r>
            <a:r>
              <a:rPr lang="en-US" sz="1200" kern="1200" dirty="0">
                <a:solidFill>
                  <a:schemeClr val="tx1"/>
                </a:solidFill>
                <a:effectLst/>
                <a:latin typeface="+mn-lt"/>
                <a:ea typeface="+mn-ea"/>
                <a:cs typeface="+mn-cs"/>
              </a:rPr>
              <a:t>, a wormlike cyclopoid copepod adapted for </a:t>
            </a:r>
            <a:r>
              <a:rPr lang="en-US" sz="1200" kern="1200" dirty="0" err="1">
                <a:solidFill>
                  <a:schemeClr val="tx1"/>
                </a:solidFill>
                <a:effectLst/>
                <a:latin typeface="+mn-lt"/>
                <a:ea typeface="+mn-ea"/>
                <a:cs typeface="+mn-cs"/>
              </a:rPr>
              <a:t>endoparasitism</a:t>
            </a:r>
            <a:r>
              <a:rPr lang="en-US" sz="1200" kern="1200" dirty="0">
                <a:solidFill>
                  <a:schemeClr val="tx1"/>
                </a:solidFill>
                <a:effectLst/>
                <a:latin typeface="+mn-lt"/>
                <a:ea typeface="+mn-ea"/>
                <a:cs typeface="+mn-cs"/>
              </a:rPr>
              <a:t> in tunicates. (L) The harpacticoid copepod </a:t>
            </a:r>
            <a:r>
              <a:rPr lang="en-US" sz="1200" i="1" kern="1200" dirty="0" err="1">
                <a:solidFill>
                  <a:schemeClr val="tx1"/>
                </a:solidFill>
                <a:effectLst/>
                <a:latin typeface="+mn-lt"/>
                <a:ea typeface="+mn-ea"/>
                <a:cs typeface="+mn-cs"/>
              </a:rPr>
              <a:t>Hase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talpamorphicus</a:t>
            </a:r>
            <a:r>
              <a:rPr lang="en-US" sz="1200" kern="1200" dirty="0">
                <a:solidFill>
                  <a:schemeClr val="tx1"/>
                </a:solidFill>
                <a:effectLst/>
                <a:latin typeface="+mn-lt"/>
                <a:ea typeface="+mn-ea"/>
                <a:cs typeface="+mn-cs"/>
              </a:rPr>
              <a:t> (confocal laser scans). (M) </a:t>
            </a:r>
            <a:r>
              <a:rPr lang="en-US" sz="1200" kern="1200" dirty="0" err="1">
                <a:solidFill>
                  <a:schemeClr val="tx1"/>
                </a:solidFill>
                <a:effectLst/>
                <a:latin typeface="+mn-lt"/>
                <a:ea typeface="+mn-ea"/>
                <a:cs typeface="+mn-cs"/>
              </a:rPr>
              <a:t>Branchiura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Argulus</a:t>
            </a:r>
            <a:r>
              <a:rPr lang="en-US" sz="1200" i="1" kern="1200" dirty="0">
                <a:solidFill>
                  <a:schemeClr val="tx1"/>
                </a:solidFill>
                <a:effectLst/>
                <a:latin typeface="+mn-lt"/>
                <a:ea typeface="+mn-ea"/>
                <a:cs typeface="+mn-cs"/>
              </a:rPr>
              <a:t> foliaceus</a:t>
            </a:r>
            <a:r>
              <a:rPr lang="en-US" sz="1200" kern="1200" dirty="0">
                <a:solidFill>
                  <a:schemeClr val="tx1"/>
                </a:solidFill>
                <a:effectLst/>
                <a:latin typeface="+mn-lt"/>
                <a:ea typeface="+mn-ea"/>
                <a:cs typeface="+mn-cs"/>
              </a:rPr>
              <a:t> (drawing and photograph), a </a:t>
            </a:r>
            <a:r>
              <a:rPr lang="en-US" sz="1200" kern="1200" dirty="0" err="1">
                <a:solidFill>
                  <a:schemeClr val="tx1"/>
                </a:solidFill>
                <a:effectLst/>
                <a:latin typeface="+mn-lt"/>
                <a:ea typeface="+mn-ea"/>
                <a:cs typeface="+mn-cs"/>
              </a:rPr>
              <a:t>branchiuran</a:t>
            </a:r>
            <a:r>
              <a:rPr lang="en-US" sz="1200" kern="1200" dirty="0">
                <a:solidFill>
                  <a:schemeClr val="tx1"/>
                </a:solidFill>
                <a:effectLst/>
                <a:latin typeface="+mn-lt"/>
                <a:ea typeface="+mn-ea"/>
                <a:cs typeface="+mn-cs"/>
              </a:rPr>
              <a:t> that parasitizes fishes. Note the powerful hooked suckers (modified </a:t>
            </a:r>
            <a:r>
              <a:rPr lang="en-US" sz="1200" kern="1200" dirty="0" err="1">
                <a:solidFill>
                  <a:schemeClr val="tx1"/>
                </a:solidFill>
                <a:effectLst/>
                <a:latin typeface="+mn-lt"/>
                <a:ea typeface="+mn-ea"/>
                <a:cs typeface="+mn-cs"/>
              </a:rPr>
              <a:t>maxillules</a:t>
            </a:r>
            <a:r>
              <a:rPr lang="en-US" sz="1200" kern="1200" dirty="0">
                <a:solidFill>
                  <a:schemeClr val="tx1"/>
                </a:solidFill>
                <a:effectLst/>
                <a:latin typeface="+mn-lt"/>
                <a:ea typeface="+mn-ea"/>
                <a:cs typeface="+mn-cs"/>
              </a:rPr>
              <a:t>) on the ventral surface. (G after V. E. Thatcher. 1984.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4: 495–501.)</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43</a:t>
            </a:fld>
            <a:endParaRPr lang="en-US"/>
          </a:p>
        </p:txBody>
      </p:sp>
    </p:spTree>
    <p:extLst>
      <p:ext uri="{BB962C8B-B14F-4D97-AF65-F5344CB8AC3E}">
        <p14:creationId xmlns:p14="http://schemas.microsoft.com/office/powerpoint/2010/main" val="160613427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21.4  Anatomy of the classes </a:t>
            </a:r>
            <a:r>
              <a:rPr lang="en-US" sz="1200" b="1" kern="1200" dirty="0" err="1">
                <a:solidFill>
                  <a:schemeClr val="tx1"/>
                </a:solidFill>
                <a:effectLst/>
                <a:latin typeface="+mn-lt"/>
                <a:ea typeface="+mn-ea"/>
                <a:cs typeface="+mn-cs"/>
              </a:rPr>
              <a:t>Mystacocarida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Copepoda</a:t>
            </a:r>
            <a:r>
              <a:rPr lang="en-US" sz="1200" b="1" kern="1200" dirty="0">
                <a:solidFill>
                  <a:schemeClr val="tx1"/>
                </a:solidFill>
                <a:effectLst/>
                <a:latin typeface="+mn-lt"/>
                <a:ea typeface="+mn-ea"/>
                <a:cs typeface="+mn-cs"/>
              </a:rPr>
              <a:t>, and </a:t>
            </a:r>
            <a:r>
              <a:rPr lang="en-US" sz="1200" b="1" kern="1200" dirty="0" err="1">
                <a:solidFill>
                  <a:schemeClr val="tx1"/>
                </a:solidFill>
                <a:effectLst/>
                <a:latin typeface="+mn-lt"/>
                <a:ea typeface="+mn-ea"/>
                <a:cs typeface="+mn-cs"/>
              </a:rPr>
              <a:t>Branchiura</a:t>
            </a:r>
            <a:r>
              <a:rPr lang="en-US" sz="1200" b="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 General anatomy and SEM of the </a:t>
            </a:r>
            <a:r>
              <a:rPr lang="en-US" sz="1200" kern="1200" dirty="0" err="1">
                <a:solidFill>
                  <a:schemeClr val="tx1"/>
                </a:solidFill>
                <a:effectLst/>
                <a:latin typeface="+mn-lt"/>
                <a:ea typeface="+mn-ea"/>
                <a:cs typeface="+mn-cs"/>
              </a:rPr>
              <a:t>mystacocarid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Derocheilocaris</a:t>
            </a:r>
            <a:r>
              <a:rPr lang="en-US" sz="1200" kern="1200" dirty="0">
                <a:solidFill>
                  <a:schemeClr val="tx1"/>
                </a:solidFill>
                <a:effectLst/>
                <a:latin typeface="+mn-lt"/>
                <a:ea typeface="+mn-ea"/>
                <a:cs typeface="+mn-cs"/>
              </a:rPr>
              <a:t>. (B) General anatomy of a cyclopoid copepod. (C–E) General body forms of (C) a calanoid, (D) a harpacticoid, and (E) a cyclopoid copepod. Note the points of body articulation (dark band) and the position of the genital segment (shaded segment). Roman numerals are thoracic segments; Arabic numerals are abdominal segments; T = telson. (F) An elaborately </a:t>
            </a:r>
            <a:r>
              <a:rPr lang="en-US" sz="1200" kern="1200" dirty="0" err="1">
                <a:solidFill>
                  <a:schemeClr val="tx1"/>
                </a:solidFill>
                <a:effectLst/>
                <a:latin typeface="+mn-lt"/>
                <a:ea typeface="+mn-ea"/>
                <a:cs typeface="+mn-cs"/>
              </a:rPr>
              <a:t>setose</a:t>
            </a:r>
            <a:r>
              <a:rPr lang="en-US" sz="1200" kern="1200" dirty="0">
                <a:solidFill>
                  <a:schemeClr val="tx1"/>
                </a:solidFill>
                <a:effectLst/>
                <a:latin typeface="+mn-lt"/>
                <a:ea typeface="+mn-ea"/>
                <a:cs typeface="+mn-cs"/>
              </a:rPr>
              <a:t> calanoid copepod adapted for flotation. (G) A </a:t>
            </a:r>
            <a:r>
              <a:rPr lang="en-US" sz="1200" kern="1200" dirty="0" err="1">
                <a:solidFill>
                  <a:schemeClr val="tx1"/>
                </a:solidFill>
                <a:effectLst/>
                <a:latin typeface="+mn-lt"/>
                <a:ea typeface="+mn-ea"/>
                <a:cs typeface="+mn-cs"/>
              </a:rPr>
              <a:t>poecilostomatid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Ergasilus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pitalicus</a:t>
            </a:r>
            <a:r>
              <a:rPr lang="en-US" sz="1200" kern="1200" dirty="0">
                <a:solidFill>
                  <a:schemeClr val="tx1"/>
                </a:solidFill>
                <a:effectLst/>
                <a:latin typeface="+mn-lt"/>
                <a:ea typeface="+mn-ea"/>
                <a:cs typeface="+mn-cs"/>
              </a:rPr>
              <a:t>, ectoparasitic on cichlid fishes. (H) A female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Caligus</a:t>
            </a:r>
            <a:r>
              <a:rPr lang="en-US" sz="1200" kern="1200" dirty="0">
                <a:solidFill>
                  <a:schemeClr val="tx1"/>
                </a:solidFill>
                <a:effectLst/>
                <a:latin typeface="+mn-lt"/>
                <a:ea typeface="+mn-ea"/>
                <a:cs typeface="+mn-cs"/>
              </a:rPr>
              <a:t> sp.) with egg sacs. (I) A female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Trebius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heterodonti</a:t>
            </a:r>
            <a:r>
              <a:rPr lang="en-US" sz="1200" kern="1200" dirty="0">
                <a:solidFill>
                  <a:schemeClr val="tx1"/>
                </a:solidFill>
                <a:effectLst/>
                <a:latin typeface="+mn-lt"/>
                <a:ea typeface="+mn-ea"/>
                <a:cs typeface="+mn-cs"/>
              </a:rPr>
              <a:t>, a parasite of horn sharks in California) with egg sacs. (J) A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Clavella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adunca</a:t>
            </a:r>
            <a:r>
              <a:rPr lang="en-US" sz="1200" kern="1200" dirty="0">
                <a:solidFill>
                  <a:schemeClr val="tx1"/>
                </a:solidFill>
                <a:effectLst/>
                <a:latin typeface="+mn-lt"/>
                <a:ea typeface="+mn-ea"/>
                <a:cs typeface="+mn-cs"/>
              </a:rPr>
              <a:t>, showing extreme body reduction; this species attaches to the gills of fishes by its elongate maxillae. (K) </a:t>
            </a:r>
            <a:r>
              <a:rPr lang="en-US" sz="1200" i="1" kern="1200" dirty="0" err="1">
                <a:solidFill>
                  <a:schemeClr val="tx1"/>
                </a:solidFill>
                <a:effectLst/>
                <a:latin typeface="+mn-lt"/>
                <a:ea typeface="+mn-ea"/>
                <a:cs typeface="+mn-cs"/>
              </a:rPr>
              <a:t>Notodelphys</a:t>
            </a:r>
            <a:r>
              <a:rPr lang="en-US" sz="1200" kern="1200" dirty="0">
                <a:solidFill>
                  <a:schemeClr val="tx1"/>
                </a:solidFill>
                <a:effectLst/>
                <a:latin typeface="+mn-lt"/>
                <a:ea typeface="+mn-ea"/>
                <a:cs typeface="+mn-cs"/>
              </a:rPr>
              <a:t>, a wormlike cyclopoid copepod adapted for </a:t>
            </a:r>
            <a:r>
              <a:rPr lang="en-US" sz="1200" kern="1200" dirty="0" err="1">
                <a:solidFill>
                  <a:schemeClr val="tx1"/>
                </a:solidFill>
                <a:effectLst/>
                <a:latin typeface="+mn-lt"/>
                <a:ea typeface="+mn-ea"/>
                <a:cs typeface="+mn-cs"/>
              </a:rPr>
              <a:t>endoparasitism</a:t>
            </a:r>
            <a:r>
              <a:rPr lang="en-US" sz="1200" kern="1200" dirty="0">
                <a:solidFill>
                  <a:schemeClr val="tx1"/>
                </a:solidFill>
                <a:effectLst/>
                <a:latin typeface="+mn-lt"/>
                <a:ea typeface="+mn-ea"/>
                <a:cs typeface="+mn-cs"/>
              </a:rPr>
              <a:t> in tunicates. (L) The harpacticoid copepod </a:t>
            </a:r>
            <a:r>
              <a:rPr lang="en-US" sz="1200" i="1" kern="1200" dirty="0" err="1">
                <a:solidFill>
                  <a:schemeClr val="tx1"/>
                </a:solidFill>
                <a:effectLst/>
                <a:latin typeface="+mn-lt"/>
                <a:ea typeface="+mn-ea"/>
                <a:cs typeface="+mn-cs"/>
              </a:rPr>
              <a:t>Hase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talpamorphicus</a:t>
            </a:r>
            <a:r>
              <a:rPr lang="en-US" sz="1200" kern="1200" dirty="0">
                <a:solidFill>
                  <a:schemeClr val="tx1"/>
                </a:solidFill>
                <a:effectLst/>
                <a:latin typeface="+mn-lt"/>
                <a:ea typeface="+mn-ea"/>
                <a:cs typeface="+mn-cs"/>
              </a:rPr>
              <a:t> (confocal laser scans). (M) </a:t>
            </a:r>
            <a:r>
              <a:rPr lang="en-US" sz="1200" kern="1200" dirty="0" err="1">
                <a:solidFill>
                  <a:schemeClr val="tx1"/>
                </a:solidFill>
                <a:effectLst/>
                <a:latin typeface="+mn-lt"/>
                <a:ea typeface="+mn-ea"/>
                <a:cs typeface="+mn-cs"/>
              </a:rPr>
              <a:t>Branchiura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Argulus</a:t>
            </a:r>
            <a:r>
              <a:rPr lang="en-US" sz="1200" i="1" kern="1200" dirty="0">
                <a:solidFill>
                  <a:schemeClr val="tx1"/>
                </a:solidFill>
                <a:effectLst/>
                <a:latin typeface="+mn-lt"/>
                <a:ea typeface="+mn-ea"/>
                <a:cs typeface="+mn-cs"/>
              </a:rPr>
              <a:t> foliaceus</a:t>
            </a:r>
            <a:r>
              <a:rPr lang="en-US" sz="1200" kern="1200" dirty="0">
                <a:solidFill>
                  <a:schemeClr val="tx1"/>
                </a:solidFill>
                <a:effectLst/>
                <a:latin typeface="+mn-lt"/>
                <a:ea typeface="+mn-ea"/>
                <a:cs typeface="+mn-cs"/>
              </a:rPr>
              <a:t> (drawing and photograph), a </a:t>
            </a:r>
            <a:r>
              <a:rPr lang="en-US" sz="1200" kern="1200" dirty="0" err="1">
                <a:solidFill>
                  <a:schemeClr val="tx1"/>
                </a:solidFill>
                <a:effectLst/>
                <a:latin typeface="+mn-lt"/>
                <a:ea typeface="+mn-ea"/>
                <a:cs typeface="+mn-cs"/>
              </a:rPr>
              <a:t>branchiuran</a:t>
            </a:r>
            <a:r>
              <a:rPr lang="en-US" sz="1200" kern="1200" dirty="0">
                <a:solidFill>
                  <a:schemeClr val="tx1"/>
                </a:solidFill>
                <a:effectLst/>
                <a:latin typeface="+mn-lt"/>
                <a:ea typeface="+mn-ea"/>
                <a:cs typeface="+mn-cs"/>
              </a:rPr>
              <a:t> that parasitizes fishes. Note the powerful hooked suckers (modified </a:t>
            </a:r>
            <a:r>
              <a:rPr lang="en-US" sz="1200" kern="1200" dirty="0" err="1">
                <a:solidFill>
                  <a:schemeClr val="tx1"/>
                </a:solidFill>
                <a:effectLst/>
                <a:latin typeface="+mn-lt"/>
                <a:ea typeface="+mn-ea"/>
                <a:cs typeface="+mn-cs"/>
              </a:rPr>
              <a:t>maxillules</a:t>
            </a:r>
            <a:r>
              <a:rPr lang="en-US" sz="1200" kern="1200" dirty="0">
                <a:solidFill>
                  <a:schemeClr val="tx1"/>
                </a:solidFill>
                <a:effectLst/>
                <a:latin typeface="+mn-lt"/>
                <a:ea typeface="+mn-ea"/>
                <a:cs typeface="+mn-cs"/>
              </a:rPr>
              <a:t>) on the ventral surface. (G after V. E. Thatcher. 1984.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4: 495–501.)</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44</a:t>
            </a:fld>
            <a:endParaRPr lang="en-US"/>
          </a:p>
        </p:txBody>
      </p:sp>
    </p:spTree>
    <p:extLst>
      <p:ext uri="{BB962C8B-B14F-4D97-AF65-F5344CB8AC3E}">
        <p14:creationId xmlns:p14="http://schemas.microsoft.com/office/powerpoint/2010/main" val="214275160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21.4  Anatomy of the classes </a:t>
            </a:r>
            <a:r>
              <a:rPr lang="en-US" sz="1200" b="1" kern="1200" dirty="0" err="1">
                <a:solidFill>
                  <a:schemeClr val="tx1"/>
                </a:solidFill>
                <a:effectLst/>
                <a:latin typeface="+mn-lt"/>
                <a:ea typeface="+mn-ea"/>
                <a:cs typeface="+mn-cs"/>
              </a:rPr>
              <a:t>Mystacocarida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Copepoda</a:t>
            </a:r>
            <a:r>
              <a:rPr lang="en-US" sz="1200" b="1" kern="1200" dirty="0">
                <a:solidFill>
                  <a:schemeClr val="tx1"/>
                </a:solidFill>
                <a:effectLst/>
                <a:latin typeface="+mn-lt"/>
                <a:ea typeface="+mn-ea"/>
                <a:cs typeface="+mn-cs"/>
              </a:rPr>
              <a:t>, and </a:t>
            </a:r>
            <a:r>
              <a:rPr lang="en-US" sz="1200" b="1" kern="1200" dirty="0" err="1">
                <a:solidFill>
                  <a:schemeClr val="tx1"/>
                </a:solidFill>
                <a:effectLst/>
                <a:latin typeface="+mn-lt"/>
                <a:ea typeface="+mn-ea"/>
                <a:cs typeface="+mn-cs"/>
              </a:rPr>
              <a:t>Branchiura</a:t>
            </a:r>
            <a:r>
              <a:rPr lang="en-US" sz="1200" b="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 General anatomy and SEM of the </a:t>
            </a:r>
            <a:r>
              <a:rPr lang="en-US" sz="1200" kern="1200" dirty="0" err="1">
                <a:solidFill>
                  <a:schemeClr val="tx1"/>
                </a:solidFill>
                <a:effectLst/>
                <a:latin typeface="+mn-lt"/>
                <a:ea typeface="+mn-ea"/>
                <a:cs typeface="+mn-cs"/>
              </a:rPr>
              <a:t>mystacocarid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Derocheilocaris</a:t>
            </a:r>
            <a:r>
              <a:rPr lang="en-US" sz="1200" kern="1200" dirty="0">
                <a:solidFill>
                  <a:schemeClr val="tx1"/>
                </a:solidFill>
                <a:effectLst/>
                <a:latin typeface="+mn-lt"/>
                <a:ea typeface="+mn-ea"/>
                <a:cs typeface="+mn-cs"/>
              </a:rPr>
              <a:t>. (B) General anatomy of a cyclopoid copepod. (C–E) General body forms of (C) a calanoid, (D) a harpacticoid, and (E) a cyclopoid copepod. Note the points of body articulation (dark band) and the position of the genital segment (shaded segment). Roman numerals are thoracic segments; Arabic numerals are abdominal segments; T = telson. (F) An elaborately </a:t>
            </a:r>
            <a:r>
              <a:rPr lang="en-US" sz="1200" kern="1200" dirty="0" err="1">
                <a:solidFill>
                  <a:schemeClr val="tx1"/>
                </a:solidFill>
                <a:effectLst/>
                <a:latin typeface="+mn-lt"/>
                <a:ea typeface="+mn-ea"/>
                <a:cs typeface="+mn-cs"/>
              </a:rPr>
              <a:t>setose</a:t>
            </a:r>
            <a:r>
              <a:rPr lang="en-US" sz="1200" kern="1200" dirty="0">
                <a:solidFill>
                  <a:schemeClr val="tx1"/>
                </a:solidFill>
                <a:effectLst/>
                <a:latin typeface="+mn-lt"/>
                <a:ea typeface="+mn-ea"/>
                <a:cs typeface="+mn-cs"/>
              </a:rPr>
              <a:t> calanoid copepod adapted for flotation. (G) A </a:t>
            </a:r>
            <a:r>
              <a:rPr lang="en-US" sz="1200" kern="1200" dirty="0" err="1">
                <a:solidFill>
                  <a:schemeClr val="tx1"/>
                </a:solidFill>
                <a:effectLst/>
                <a:latin typeface="+mn-lt"/>
                <a:ea typeface="+mn-ea"/>
                <a:cs typeface="+mn-cs"/>
              </a:rPr>
              <a:t>poecilostomatid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Ergasilus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pitalicus</a:t>
            </a:r>
            <a:r>
              <a:rPr lang="en-US" sz="1200" kern="1200" dirty="0">
                <a:solidFill>
                  <a:schemeClr val="tx1"/>
                </a:solidFill>
                <a:effectLst/>
                <a:latin typeface="+mn-lt"/>
                <a:ea typeface="+mn-ea"/>
                <a:cs typeface="+mn-cs"/>
              </a:rPr>
              <a:t>, ectoparasitic on cichlid fishes. (H) A female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Caligus</a:t>
            </a:r>
            <a:r>
              <a:rPr lang="en-US" sz="1200" kern="1200" dirty="0">
                <a:solidFill>
                  <a:schemeClr val="tx1"/>
                </a:solidFill>
                <a:effectLst/>
                <a:latin typeface="+mn-lt"/>
                <a:ea typeface="+mn-ea"/>
                <a:cs typeface="+mn-cs"/>
              </a:rPr>
              <a:t> sp.) with egg sacs. (I) A female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Trebius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heterodonti</a:t>
            </a:r>
            <a:r>
              <a:rPr lang="en-US" sz="1200" kern="1200" dirty="0">
                <a:solidFill>
                  <a:schemeClr val="tx1"/>
                </a:solidFill>
                <a:effectLst/>
                <a:latin typeface="+mn-lt"/>
                <a:ea typeface="+mn-ea"/>
                <a:cs typeface="+mn-cs"/>
              </a:rPr>
              <a:t>, a parasite of horn sharks in California) with egg sacs. (J) A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Clavella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adunca</a:t>
            </a:r>
            <a:r>
              <a:rPr lang="en-US" sz="1200" kern="1200" dirty="0">
                <a:solidFill>
                  <a:schemeClr val="tx1"/>
                </a:solidFill>
                <a:effectLst/>
                <a:latin typeface="+mn-lt"/>
                <a:ea typeface="+mn-ea"/>
                <a:cs typeface="+mn-cs"/>
              </a:rPr>
              <a:t>, showing extreme body reduction; this species attaches to the gills of fishes by its elongate maxillae. (K) </a:t>
            </a:r>
            <a:r>
              <a:rPr lang="en-US" sz="1200" i="1" kern="1200" dirty="0" err="1">
                <a:solidFill>
                  <a:schemeClr val="tx1"/>
                </a:solidFill>
                <a:effectLst/>
                <a:latin typeface="+mn-lt"/>
                <a:ea typeface="+mn-ea"/>
                <a:cs typeface="+mn-cs"/>
              </a:rPr>
              <a:t>Notodelphys</a:t>
            </a:r>
            <a:r>
              <a:rPr lang="en-US" sz="1200" kern="1200" dirty="0">
                <a:solidFill>
                  <a:schemeClr val="tx1"/>
                </a:solidFill>
                <a:effectLst/>
                <a:latin typeface="+mn-lt"/>
                <a:ea typeface="+mn-ea"/>
                <a:cs typeface="+mn-cs"/>
              </a:rPr>
              <a:t>, a wormlike cyclopoid copepod adapted for </a:t>
            </a:r>
            <a:r>
              <a:rPr lang="en-US" sz="1200" kern="1200" dirty="0" err="1">
                <a:solidFill>
                  <a:schemeClr val="tx1"/>
                </a:solidFill>
                <a:effectLst/>
                <a:latin typeface="+mn-lt"/>
                <a:ea typeface="+mn-ea"/>
                <a:cs typeface="+mn-cs"/>
              </a:rPr>
              <a:t>endoparasitism</a:t>
            </a:r>
            <a:r>
              <a:rPr lang="en-US" sz="1200" kern="1200" dirty="0">
                <a:solidFill>
                  <a:schemeClr val="tx1"/>
                </a:solidFill>
                <a:effectLst/>
                <a:latin typeface="+mn-lt"/>
                <a:ea typeface="+mn-ea"/>
                <a:cs typeface="+mn-cs"/>
              </a:rPr>
              <a:t> in tunicates. (L) The harpacticoid copepod </a:t>
            </a:r>
            <a:r>
              <a:rPr lang="en-US" sz="1200" i="1" kern="1200" dirty="0" err="1">
                <a:solidFill>
                  <a:schemeClr val="tx1"/>
                </a:solidFill>
                <a:effectLst/>
                <a:latin typeface="+mn-lt"/>
                <a:ea typeface="+mn-ea"/>
                <a:cs typeface="+mn-cs"/>
              </a:rPr>
              <a:t>Hase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talpamorphicus</a:t>
            </a:r>
            <a:r>
              <a:rPr lang="en-US" sz="1200" kern="1200" dirty="0">
                <a:solidFill>
                  <a:schemeClr val="tx1"/>
                </a:solidFill>
                <a:effectLst/>
                <a:latin typeface="+mn-lt"/>
                <a:ea typeface="+mn-ea"/>
                <a:cs typeface="+mn-cs"/>
              </a:rPr>
              <a:t> (confocal laser scans). (M) </a:t>
            </a:r>
            <a:r>
              <a:rPr lang="en-US" sz="1200" kern="1200" dirty="0" err="1">
                <a:solidFill>
                  <a:schemeClr val="tx1"/>
                </a:solidFill>
                <a:effectLst/>
                <a:latin typeface="+mn-lt"/>
                <a:ea typeface="+mn-ea"/>
                <a:cs typeface="+mn-cs"/>
              </a:rPr>
              <a:t>Branchiura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Argulus</a:t>
            </a:r>
            <a:r>
              <a:rPr lang="en-US" sz="1200" i="1" kern="1200" dirty="0">
                <a:solidFill>
                  <a:schemeClr val="tx1"/>
                </a:solidFill>
                <a:effectLst/>
                <a:latin typeface="+mn-lt"/>
                <a:ea typeface="+mn-ea"/>
                <a:cs typeface="+mn-cs"/>
              </a:rPr>
              <a:t> foliaceus</a:t>
            </a:r>
            <a:r>
              <a:rPr lang="en-US" sz="1200" kern="1200" dirty="0">
                <a:solidFill>
                  <a:schemeClr val="tx1"/>
                </a:solidFill>
                <a:effectLst/>
                <a:latin typeface="+mn-lt"/>
                <a:ea typeface="+mn-ea"/>
                <a:cs typeface="+mn-cs"/>
              </a:rPr>
              <a:t> (drawing and photograph), a </a:t>
            </a:r>
            <a:r>
              <a:rPr lang="en-US" sz="1200" kern="1200" dirty="0" err="1">
                <a:solidFill>
                  <a:schemeClr val="tx1"/>
                </a:solidFill>
                <a:effectLst/>
                <a:latin typeface="+mn-lt"/>
                <a:ea typeface="+mn-ea"/>
                <a:cs typeface="+mn-cs"/>
              </a:rPr>
              <a:t>branchiuran</a:t>
            </a:r>
            <a:r>
              <a:rPr lang="en-US" sz="1200" kern="1200" dirty="0">
                <a:solidFill>
                  <a:schemeClr val="tx1"/>
                </a:solidFill>
                <a:effectLst/>
                <a:latin typeface="+mn-lt"/>
                <a:ea typeface="+mn-ea"/>
                <a:cs typeface="+mn-cs"/>
              </a:rPr>
              <a:t> that parasitizes fishes. Note the powerful hooked suckers (modified </a:t>
            </a:r>
            <a:r>
              <a:rPr lang="en-US" sz="1200" kern="1200" dirty="0" err="1">
                <a:solidFill>
                  <a:schemeClr val="tx1"/>
                </a:solidFill>
                <a:effectLst/>
                <a:latin typeface="+mn-lt"/>
                <a:ea typeface="+mn-ea"/>
                <a:cs typeface="+mn-cs"/>
              </a:rPr>
              <a:t>maxillules</a:t>
            </a:r>
            <a:r>
              <a:rPr lang="en-US" sz="1200" kern="1200" dirty="0">
                <a:solidFill>
                  <a:schemeClr val="tx1"/>
                </a:solidFill>
                <a:effectLst/>
                <a:latin typeface="+mn-lt"/>
                <a:ea typeface="+mn-ea"/>
                <a:cs typeface="+mn-cs"/>
              </a:rPr>
              <a:t>) on the ventral surface. (G after V. E. Thatcher. 1984.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4: 495–501.)</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45</a:t>
            </a:fld>
            <a:endParaRPr lang="en-US"/>
          </a:p>
        </p:txBody>
      </p:sp>
    </p:spTree>
    <p:extLst>
      <p:ext uri="{BB962C8B-B14F-4D97-AF65-F5344CB8AC3E}">
        <p14:creationId xmlns:p14="http://schemas.microsoft.com/office/powerpoint/2010/main" val="306348095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21.4  Anatomy of the classes </a:t>
            </a:r>
            <a:r>
              <a:rPr lang="en-US" sz="1200" b="1" kern="1200" dirty="0" err="1">
                <a:solidFill>
                  <a:schemeClr val="tx1"/>
                </a:solidFill>
                <a:effectLst/>
                <a:latin typeface="+mn-lt"/>
                <a:ea typeface="+mn-ea"/>
                <a:cs typeface="+mn-cs"/>
              </a:rPr>
              <a:t>Mystacocarida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Copepoda</a:t>
            </a:r>
            <a:r>
              <a:rPr lang="en-US" sz="1200" b="1" kern="1200" dirty="0">
                <a:solidFill>
                  <a:schemeClr val="tx1"/>
                </a:solidFill>
                <a:effectLst/>
                <a:latin typeface="+mn-lt"/>
                <a:ea typeface="+mn-ea"/>
                <a:cs typeface="+mn-cs"/>
              </a:rPr>
              <a:t>, and </a:t>
            </a:r>
            <a:r>
              <a:rPr lang="en-US" sz="1200" b="1" kern="1200" dirty="0" err="1">
                <a:solidFill>
                  <a:schemeClr val="tx1"/>
                </a:solidFill>
                <a:effectLst/>
                <a:latin typeface="+mn-lt"/>
                <a:ea typeface="+mn-ea"/>
                <a:cs typeface="+mn-cs"/>
              </a:rPr>
              <a:t>Branchiura</a:t>
            </a:r>
            <a:r>
              <a:rPr lang="en-US" sz="1200" b="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 General anatomy and SEM of the </a:t>
            </a:r>
            <a:r>
              <a:rPr lang="en-US" sz="1200" kern="1200" dirty="0" err="1">
                <a:solidFill>
                  <a:schemeClr val="tx1"/>
                </a:solidFill>
                <a:effectLst/>
                <a:latin typeface="+mn-lt"/>
                <a:ea typeface="+mn-ea"/>
                <a:cs typeface="+mn-cs"/>
              </a:rPr>
              <a:t>mystacocarid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Derocheilocaris</a:t>
            </a:r>
            <a:r>
              <a:rPr lang="en-US" sz="1200" kern="1200" dirty="0">
                <a:solidFill>
                  <a:schemeClr val="tx1"/>
                </a:solidFill>
                <a:effectLst/>
                <a:latin typeface="+mn-lt"/>
                <a:ea typeface="+mn-ea"/>
                <a:cs typeface="+mn-cs"/>
              </a:rPr>
              <a:t>. (B) General anatomy of a cyclopoid copepod. (C–E) General body forms of (C) a calanoid, (D) a harpacticoid, and (E) a cyclopoid copepod. Note the points of body articulation (dark band) and the position of the genital segment (shaded segment). Roman numerals are thoracic segments; Arabic numerals are abdominal segments; T = telson. (F) An elaborately </a:t>
            </a:r>
            <a:r>
              <a:rPr lang="en-US" sz="1200" kern="1200" dirty="0" err="1">
                <a:solidFill>
                  <a:schemeClr val="tx1"/>
                </a:solidFill>
                <a:effectLst/>
                <a:latin typeface="+mn-lt"/>
                <a:ea typeface="+mn-ea"/>
                <a:cs typeface="+mn-cs"/>
              </a:rPr>
              <a:t>setose</a:t>
            </a:r>
            <a:r>
              <a:rPr lang="en-US" sz="1200" kern="1200" dirty="0">
                <a:solidFill>
                  <a:schemeClr val="tx1"/>
                </a:solidFill>
                <a:effectLst/>
                <a:latin typeface="+mn-lt"/>
                <a:ea typeface="+mn-ea"/>
                <a:cs typeface="+mn-cs"/>
              </a:rPr>
              <a:t> calanoid copepod adapted for flotation. (G) A </a:t>
            </a:r>
            <a:r>
              <a:rPr lang="en-US" sz="1200" kern="1200" dirty="0" err="1">
                <a:solidFill>
                  <a:schemeClr val="tx1"/>
                </a:solidFill>
                <a:effectLst/>
                <a:latin typeface="+mn-lt"/>
                <a:ea typeface="+mn-ea"/>
                <a:cs typeface="+mn-cs"/>
              </a:rPr>
              <a:t>poecilostomatid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Ergasilus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pitalicus</a:t>
            </a:r>
            <a:r>
              <a:rPr lang="en-US" sz="1200" kern="1200" dirty="0">
                <a:solidFill>
                  <a:schemeClr val="tx1"/>
                </a:solidFill>
                <a:effectLst/>
                <a:latin typeface="+mn-lt"/>
                <a:ea typeface="+mn-ea"/>
                <a:cs typeface="+mn-cs"/>
              </a:rPr>
              <a:t>, ectoparasitic on cichlid fishes. (H) A female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Caligus</a:t>
            </a:r>
            <a:r>
              <a:rPr lang="en-US" sz="1200" kern="1200" dirty="0">
                <a:solidFill>
                  <a:schemeClr val="tx1"/>
                </a:solidFill>
                <a:effectLst/>
                <a:latin typeface="+mn-lt"/>
                <a:ea typeface="+mn-ea"/>
                <a:cs typeface="+mn-cs"/>
              </a:rPr>
              <a:t> sp.) with egg sacs. (I) A female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Trebius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heterodonti</a:t>
            </a:r>
            <a:r>
              <a:rPr lang="en-US" sz="1200" kern="1200" dirty="0">
                <a:solidFill>
                  <a:schemeClr val="tx1"/>
                </a:solidFill>
                <a:effectLst/>
                <a:latin typeface="+mn-lt"/>
                <a:ea typeface="+mn-ea"/>
                <a:cs typeface="+mn-cs"/>
              </a:rPr>
              <a:t>, a parasite of horn sharks in California) with egg sacs. (J) A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Clavella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adunca</a:t>
            </a:r>
            <a:r>
              <a:rPr lang="en-US" sz="1200" kern="1200" dirty="0">
                <a:solidFill>
                  <a:schemeClr val="tx1"/>
                </a:solidFill>
                <a:effectLst/>
                <a:latin typeface="+mn-lt"/>
                <a:ea typeface="+mn-ea"/>
                <a:cs typeface="+mn-cs"/>
              </a:rPr>
              <a:t>, showing extreme body reduction; this species attaches to the gills of fishes by its elongate maxillae. (K) </a:t>
            </a:r>
            <a:r>
              <a:rPr lang="en-US" sz="1200" i="1" kern="1200" dirty="0" err="1">
                <a:solidFill>
                  <a:schemeClr val="tx1"/>
                </a:solidFill>
                <a:effectLst/>
                <a:latin typeface="+mn-lt"/>
                <a:ea typeface="+mn-ea"/>
                <a:cs typeface="+mn-cs"/>
              </a:rPr>
              <a:t>Notodelphys</a:t>
            </a:r>
            <a:r>
              <a:rPr lang="en-US" sz="1200" kern="1200" dirty="0">
                <a:solidFill>
                  <a:schemeClr val="tx1"/>
                </a:solidFill>
                <a:effectLst/>
                <a:latin typeface="+mn-lt"/>
                <a:ea typeface="+mn-ea"/>
                <a:cs typeface="+mn-cs"/>
              </a:rPr>
              <a:t>, a wormlike cyclopoid copepod adapted for </a:t>
            </a:r>
            <a:r>
              <a:rPr lang="en-US" sz="1200" kern="1200" dirty="0" err="1">
                <a:solidFill>
                  <a:schemeClr val="tx1"/>
                </a:solidFill>
                <a:effectLst/>
                <a:latin typeface="+mn-lt"/>
                <a:ea typeface="+mn-ea"/>
                <a:cs typeface="+mn-cs"/>
              </a:rPr>
              <a:t>endoparasitism</a:t>
            </a:r>
            <a:r>
              <a:rPr lang="en-US" sz="1200" kern="1200" dirty="0">
                <a:solidFill>
                  <a:schemeClr val="tx1"/>
                </a:solidFill>
                <a:effectLst/>
                <a:latin typeface="+mn-lt"/>
                <a:ea typeface="+mn-ea"/>
                <a:cs typeface="+mn-cs"/>
              </a:rPr>
              <a:t> in tunicates. (L) The harpacticoid copepod </a:t>
            </a:r>
            <a:r>
              <a:rPr lang="en-US" sz="1200" i="1" kern="1200" dirty="0" err="1">
                <a:solidFill>
                  <a:schemeClr val="tx1"/>
                </a:solidFill>
                <a:effectLst/>
                <a:latin typeface="+mn-lt"/>
                <a:ea typeface="+mn-ea"/>
                <a:cs typeface="+mn-cs"/>
              </a:rPr>
              <a:t>Hase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talpamorphicus</a:t>
            </a:r>
            <a:r>
              <a:rPr lang="en-US" sz="1200" kern="1200" dirty="0">
                <a:solidFill>
                  <a:schemeClr val="tx1"/>
                </a:solidFill>
                <a:effectLst/>
                <a:latin typeface="+mn-lt"/>
                <a:ea typeface="+mn-ea"/>
                <a:cs typeface="+mn-cs"/>
              </a:rPr>
              <a:t> (confocal laser scans). (M) </a:t>
            </a:r>
            <a:r>
              <a:rPr lang="en-US" sz="1200" kern="1200" dirty="0" err="1">
                <a:solidFill>
                  <a:schemeClr val="tx1"/>
                </a:solidFill>
                <a:effectLst/>
                <a:latin typeface="+mn-lt"/>
                <a:ea typeface="+mn-ea"/>
                <a:cs typeface="+mn-cs"/>
              </a:rPr>
              <a:t>Branchiura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Argulus</a:t>
            </a:r>
            <a:r>
              <a:rPr lang="en-US" sz="1200" i="1" kern="1200" dirty="0">
                <a:solidFill>
                  <a:schemeClr val="tx1"/>
                </a:solidFill>
                <a:effectLst/>
                <a:latin typeface="+mn-lt"/>
                <a:ea typeface="+mn-ea"/>
                <a:cs typeface="+mn-cs"/>
              </a:rPr>
              <a:t> foliaceus</a:t>
            </a:r>
            <a:r>
              <a:rPr lang="en-US" sz="1200" kern="1200" dirty="0">
                <a:solidFill>
                  <a:schemeClr val="tx1"/>
                </a:solidFill>
                <a:effectLst/>
                <a:latin typeface="+mn-lt"/>
                <a:ea typeface="+mn-ea"/>
                <a:cs typeface="+mn-cs"/>
              </a:rPr>
              <a:t> (drawing and photograph), a </a:t>
            </a:r>
            <a:r>
              <a:rPr lang="en-US" sz="1200" kern="1200" dirty="0" err="1">
                <a:solidFill>
                  <a:schemeClr val="tx1"/>
                </a:solidFill>
                <a:effectLst/>
                <a:latin typeface="+mn-lt"/>
                <a:ea typeface="+mn-ea"/>
                <a:cs typeface="+mn-cs"/>
              </a:rPr>
              <a:t>branchiuran</a:t>
            </a:r>
            <a:r>
              <a:rPr lang="en-US" sz="1200" kern="1200" dirty="0">
                <a:solidFill>
                  <a:schemeClr val="tx1"/>
                </a:solidFill>
                <a:effectLst/>
                <a:latin typeface="+mn-lt"/>
                <a:ea typeface="+mn-ea"/>
                <a:cs typeface="+mn-cs"/>
              </a:rPr>
              <a:t> that parasitizes fishes. Note the powerful hooked suckers (modified </a:t>
            </a:r>
            <a:r>
              <a:rPr lang="en-US" sz="1200" kern="1200" dirty="0" err="1">
                <a:solidFill>
                  <a:schemeClr val="tx1"/>
                </a:solidFill>
                <a:effectLst/>
                <a:latin typeface="+mn-lt"/>
                <a:ea typeface="+mn-ea"/>
                <a:cs typeface="+mn-cs"/>
              </a:rPr>
              <a:t>maxillules</a:t>
            </a:r>
            <a:r>
              <a:rPr lang="en-US" sz="1200" kern="1200" dirty="0">
                <a:solidFill>
                  <a:schemeClr val="tx1"/>
                </a:solidFill>
                <a:effectLst/>
                <a:latin typeface="+mn-lt"/>
                <a:ea typeface="+mn-ea"/>
                <a:cs typeface="+mn-cs"/>
              </a:rPr>
              <a:t>) on the ventral surface. (G after V. E. Thatcher. 1984.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4: 495–501.)</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46</a:t>
            </a:fld>
            <a:endParaRPr lang="en-US"/>
          </a:p>
        </p:txBody>
      </p:sp>
    </p:spTree>
    <p:extLst>
      <p:ext uri="{BB962C8B-B14F-4D97-AF65-F5344CB8AC3E}">
        <p14:creationId xmlns:p14="http://schemas.microsoft.com/office/powerpoint/2010/main" val="278219735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21.4  Anatomy of the classes </a:t>
            </a:r>
            <a:r>
              <a:rPr lang="en-US" sz="1200" b="1" kern="1200" dirty="0" err="1">
                <a:solidFill>
                  <a:schemeClr val="tx1"/>
                </a:solidFill>
                <a:effectLst/>
                <a:latin typeface="+mn-lt"/>
                <a:ea typeface="+mn-ea"/>
                <a:cs typeface="+mn-cs"/>
              </a:rPr>
              <a:t>Mystacocarida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Copepoda</a:t>
            </a:r>
            <a:r>
              <a:rPr lang="en-US" sz="1200" b="1" kern="1200" dirty="0">
                <a:solidFill>
                  <a:schemeClr val="tx1"/>
                </a:solidFill>
                <a:effectLst/>
                <a:latin typeface="+mn-lt"/>
                <a:ea typeface="+mn-ea"/>
                <a:cs typeface="+mn-cs"/>
              </a:rPr>
              <a:t>, and </a:t>
            </a:r>
            <a:r>
              <a:rPr lang="en-US" sz="1200" b="1" kern="1200" dirty="0" err="1">
                <a:solidFill>
                  <a:schemeClr val="tx1"/>
                </a:solidFill>
                <a:effectLst/>
                <a:latin typeface="+mn-lt"/>
                <a:ea typeface="+mn-ea"/>
                <a:cs typeface="+mn-cs"/>
              </a:rPr>
              <a:t>Branchiura</a:t>
            </a:r>
            <a:r>
              <a:rPr lang="en-US" sz="1200" b="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 General anatomy and SEM of the </a:t>
            </a:r>
            <a:r>
              <a:rPr lang="en-US" sz="1200" kern="1200" dirty="0" err="1">
                <a:solidFill>
                  <a:schemeClr val="tx1"/>
                </a:solidFill>
                <a:effectLst/>
                <a:latin typeface="+mn-lt"/>
                <a:ea typeface="+mn-ea"/>
                <a:cs typeface="+mn-cs"/>
              </a:rPr>
              <a:t>mystacocarid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Derocheilocaris</a:t>
            </a:r>
            <a:r>
              <a:rPr lang="en-US" sz="1200" kern="1200" dirty="0">
                <a:solidFill>
                  <a:schemeClr val="tx1"/>
                </a:solidFill>
                <a:effectLst/>
                <a:latin typeface="+mn-lt"/>
                <a:ea typeface="+mn-ea"/>
                <a:cs typeface="+mn-cs"/>
              </a:rPr>
              <a:t>. (B) General anatomy of a cyclopoid copepod. (C–E) General body forms of (C) a calanoid, (D) a harpacticoid, and (E) a cyclopoid copepod. Note the points of body articulation (dark band) and the position of the genital segment (shaded segment). Roman numerals are thoracic segments; Arabic numerals are abdominal segments; T = telson. (F) An elaborately </a:t>
            </a:r>
            <a:r>
              <a:rPr lang="en-US" sz="1200" kern="1200" dirty="0" err="1">
                <a:solidFill>
                  <a:schemeClr val="tx1"/>
                </a:solidFill>
                <a:effectLst/>
                <a:latin typeface="+mn-lt"/>
                <a:ea typeface="+mn-ea"/>
                <a:cs typeface="+mn-cs"/>
              </a:rPr>
              <a:t>setose</a:t>
            </a:r>
            <a:r>
              <a:rPr lang="en-US" sz="1200" kern="1200" dirty="0">
                <a:solidFill>
                  <a:schemeClr val="tx1"/>
                </a:solidFill>
                <a:effectLst/>
                <a:latin typeface="+mn-lt"/>
                <a:ea typeface="+mn-ea"/>
                <a:cs typeface="+mn-cs"/>
              </a:rPr>
              <a:t> calanoid copepod adapted for flotation. (G) A </a:t>
            </a:r>
            <a:r>
              <a:rPr lang="en-US" sz="1200" kern="1200" dirty="0" err="1">
                <a:solidFill>
                  <a:schemeClr val="tx1"/>
                </a:solidFill>
                <a:effectLst/>
                <a:latin typeface="+mn-lt"/>
                <a:ea typeface="+mn-ea"/>
                <a:cs typeface="+mn-cs"/>
              </a:rPr>
              <a:t>poecilostomatid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Ergasilus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pitalicus</a:t>
            </a:r>
            <a:r>
              <a:rPr lang="en-US" sz="1200" kern="1200" dirty="0">
                <a:solidFill>
                  <a:schemeClr val="tx1"/>
                </a:solidFill>
                <a:effectLst/>
                <a:latin typeface="+mn-lt"/>
                <a:ea typeface="+mn-ea"/>
                <a:cs typeface="+mn-cs"/>
              </a:rPr>
              <a:t>, ectoparasitic on cichlid fishes. (H) A female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Caligus</a:t>
            </a:r>
            <a:r>
              <a:rPr lang="en-US" sz="1200" kern="1200" dirty="0">
                <a:solidFill>
                  <a:schemeClr val="tx1"/>
                </a:solidFill>
                <a:effectLst/>
                <a:latin typeface="+mn-lt"/>
                <a:ea typeface="+mn-ea"/>
                <a:cs typeface="+mn-cs"/>
              </a:rPr>
              <a:t> sp.) with egg sacs. (I) A female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Trebius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heterodonti</a:t>
            </a:r>
            <a:r>
              <a:rPr lang="en-US" sz="1200" kern="1200" dirty="0">
                <a:solidFill>
                  <a:schemeClr val="tx1"/>
                </a:solidFill>
                <a:effectLst/>
                <a:latin typeface="+mn-lt"/>
                <a:ea typeface="+mn-ea"/>
                <a:cs typeface="+mn-cs"/>
              </a:rPr>
              <a:t>, a parasite of horn sharks in California) with egg sacs. (J) A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Clavella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adunca</a:t>
            </a:r>
            <a:r>
              <a:rPr lang="en-US" sz="1200" kern="1200" dirty="0">
                <a:solidFill>
                  <a:schemeClr val="tx1"/>
                </a:solidFill>
                <a:effectLst/>
                <a:latin typeface="+mn-lt"/>
                <a:ea typeface="+mn-ea"/>
                <a:cs typeface="+mn-cs"/>
              </a:rPr>
              <a:t>, showing extreme body reduction; this species attaches to the gills of fishes by its elongate maxillae. (K) </a:t>
            </a:r>
            <a:r>
              <a:rPr lang="en-US" sz="1200" i="1" kern="1200" dirty="0" err="1">
                <a:solidFill>
                  <a:schemeClr val="tx1"/>
                </a:solidFill>
                <a:effectLst/>
                <a:latin typeface="+mn-lt"/>
                <a:ea typeface="+mn-ea"/>
                <a:cs typeface="+mn-cs"/>
              </a:rPr>
              <a:t>Notodelphys</a:t>
            </a:r>
            <a:r>
              <a:rPr lang="en-US" sz="1200" kern="1200" dirty="0">
                <a:solidFill>
                  <a:schemeClr val="tx1"/>
                </a:solidFill>
                <a:effectLst/>
                <a:latin typeface="+mn-lt"/>
                <a:ea typeface="+mn-ea"/>
                <a:cs typeface="+mn-cs"/>
              </a:rPr>
              <a:t>, a wormlike cyclopoid copepod adapted for </a:t>
            </a:r>
            <a:r>
              <a:rPr lang="en-US" sz="1200" kern="1200" dirty="0" err="1">
                <a:solidFill>
                  <a:schemeClr val="tx1"/>
                </a:solidFill>
                <a:effectLst/>
                <a:latin typeface="+mn-lt"/>
                <a:ea typeface="+mn-ea"/>
                <a:cs typeface="+mn-cs"/>
              </a:rPr>
              <a:t>endoparasitism</a:t>
            </a:r>
            <a:r>
              <a:rPr lang="en-US" sz="1200" kern="1200" dirty="0">
                <a:solidFill>
                  <a:schemeClr val="tx1"/>
                </a:solidFill>
                <a:effectLst/>
                <a:latin typeface="+mn-lt"/>
                <a:ea typeface="+mn-ea"/>
                <a:cs typeface="+mn-cs"/>
              </a:rPr>
              <a:t> in tunicates. (L) The harpacticoid copepod </a:t>
            </a:r>
            <a:r>
              <a:rPr lang="en-US" sz="1200" i="1" kern="1200" dirty="0" err="1">
                <a:solidFill>
                  <a:schemeClr val="tx1"/>
                </a:solidFill>
                <a:effectLst/>
                <a:latin typeface="+mn-lt"/>
                <a:ea typeface="+mn-ea"/>
                <a:cs typeface="+mn-cs"/>
              </a:rPr>
              <a:t>Hase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talpamorphicus</a:t>
            </a:r>
            <a:r>
              <a:rPr lang="en-US" sz="1200" kern="1200" dirty="0">
                <a:solidFill>
                  <a:schemeClr val="tx1"/>
                </a:solidFill>
                <a:effectLst/>
                <a:latin typeface="+mn-lt"/>
                <a:ea typeface="+mn-ea"/>
                <a:cs typeface="+mn-cs"/>
              </a:rPr>
              <a:t> (confocal laser scans). (M) </a:t>
            </a:r>
            <a:r>
              <a:rPr lang="en-US" sz="1200" kern="1200" dirty="0" err="1">
                <a:solidFill>
                  <a:schemeClr val="tx1"/>
                </a:solidFill>
                <a:effectLst/>
                <a:latin typeface="+mn-lt"/>
                <a:ea typeface="+mn-ea"/>
                <a:cs typeface="+mn-cs"/>
              </a:rPr>
              <a:t>Branchiura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Argulus</a:t>
            </a:r>
            <a:r>
              <a:rPr lang="en-US" sz="1200" i="1" kern="1200" dirty="0">
                <a:solidFill>
                  <a:schemeClr val="tx1"/>
                </a:solidFill>
                <a:effectLst/>
                <a:latin typeface="+mn-lt"/>
                <a:ea typeface="+mn-ea"/>
                <a:cs typeface="+mn-cs"/>
              </a:rPr>
              <a:t> foliaceus</a:t>
            </a:r>
            <a:r>
              <a:rPr lang="en-US" sz="1200" kern="1200" dirty="0">
                <a:solidFill>
                  <a:schemeClr val="tx1"/>
                </a:solidFill>
                <a:effectLst/>
                <a:latin typeface="+mn-lt"/>
                <a:ea typeface="+mn-ea"/>
                <a:cs typeface="+mn-cs"/>
              </a:rPr>
              <a:t> (drawing and photograph), a </a:t>
            </a:r>
            <a:r>
              <a:rPr lang="en-US" sz="1200" kern="1200" dirty="0" err="1">
                <a:solidFill>
                  <a:schemeClr val="tx1"/>
                </a:solidFill>
                <a:effectLst/>
                <a:latin typeface="+mn-lt"/>
                <a:ea typeface="+mn-ea"/>
                <a:cs typeface="+mn-cs"/>
              </a:rPr>
              <a:t>branchiuran</a:t>
            </a:r>
            <a:r>
              <a:rPr lang="en-US" sz="1200" kern="1200" dirty="0">
                <a:solidFill>
                  <a:schemeClr val="tx1"/>
                </a:solidFill>
                <a:effectLst/>
                <a:latin typeface="+mn-lt"/>
                <a:ea typeface="+mn-ea"/>
                <a:cs typeface="+mn-cs"/>
              </a:rPr>
              <a:t> that parasitizes fishes. Note the powerful hooked suckers (modified </a:t>
            </a:r>
            <a:r>
              <a:rPr lang="en-US" sz="1200" kern="1200" dirty="0" err="1">
                <a:solidFill>
                  <a:schemeClr val="tx1"/>
                </a:solidFill>
                <a:effectLst/>
                <a:latin typeface="+mn-lt"/>
                <a:ea typeface="+mn-ea"/>
                <a:cs typeface="+mn-cs"/>
              </a:rPr>
              <a:t>maxillules</a:t>
            </a:r>
            <a:r>
              <a:rPr lang="en-US" sz="1200" kern="1200" dirty="0">
                <a:solidFill>
                  <a:schemeClr val="tx1"/>
                </a:solidFill>
                <a:effectLst/>
                <a:latin typeface="+mn-lt"/>
                <a:ea typeface="+mn-ea"/>
                <a:cs typeface="+mn-cs"/>
              </a:rPr>
              <a:t>) on the ventral surface. (G after V. E. Thatcher. 1984.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4: 495–501.)</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47</a:t>
            </a:fld>
            <a:endParaRPr lang="en-US"/>
          </a:p>
        </p:txBody>
      </p:sp>
    </p:spTree>
    <p:extLst>
      <p:ext uri="{BB962C8B-B14F-4D97-AF65-F5344CB8AC3E}">
        <p14:creationId xmlns:p14="http://schemas.microsoft.com/office/powerpoint/2010/main" val="132750809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21.4  Anatomy of the classes </a:t>
            </a:r>
            <a:r>
              <a:rPr lang="en-US" sz="1200" b="1" kern="1200" dirty="0" err="1">
                <a:solidFill>
                  <a:schemeClr val="tx1"/>
                </a:solidFill>
                <a:effectLst/>
                <a:latin typeface="+mn-lt"/>
                <a:ea typeface="+mn-ea"/>
                <a:cs typeface="+mn-cs"/>
              </a:rPr>
              <a:t>Mystacocarida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Copepoda</a:t>
            </a:r>
            <a:r>
              <a:rPr lang="en-US" sz="1200" b="1" kern="1200" dirty="0">
                <a:solidFill>
                  <a:schemeClr val="tx1"/>
                </a:solidFill>
                <a:effectLst/>
                <a:latin typeface="+mn-lt"/>
                <a:ea typeface="+mn-ea"/>
                <a:cs typeface="+mn-cs"/>
              </a:rPr>
              <a:t>, and </a:t>
            </a:r>
            <a:r>
              <a:rPr lang="en-US" sz="1200" b="1" kern="1200" dirty="0" err="1">
                <a:solidFill>
                  <a:schemeClr val="tx1"/>
                </a:solidFill>
                <a:effectLst/>
                <a:latin typeface="+mn-lt"/>
                <a:ea typeface="+mn-ea"/>
                <a:cs typeface="+mn-cs"/>
              </a:rPr>
              <a:t>Branchiura</a:t>
            </a:r>
            <a:r>
              <a:rPr lang="en-US" sz="1200" b="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 General anatomy and SEM of the </a:t>
            </a:r>
            <a:r>
              <a:rPr lang="en-US" sz="1200" kern="1200" dirty="0" err="1">
                <a:solidFill>
                  <a:schemeClr val="tx1"/>
                </a:solidFill>
                <a:effectLst/>
                <a:latin typeface="+mn-lt"/>
                <a:ea typeface="+mn-ea"/>
                <a:cs typeface="+mn-cs"/>
              </a:rPr>
              <a:t>mystacocarid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Derocheilocaris</a:t>
            </a:r>
            <a:r>
              <a:rPr lang="en-US" sz="1200" kern="1200" dirty="0">
                <a:solidFill>
                  <a:schemeClr val="tx1"/>
                </a:solidFill>
                <a:effectLst/>
                <a:latin typeface="+mn-lt"/>
                <a:ea typeface="+mn-ea"/>
                <a:cs typeface="+mn-cs"/>
              </a:rPr>
              <a:t>. (B) General anatomy of a cyclopoid copepod. (C–E) General body forms of (C) a calanoid, (D) a harpacticoid, and (E) a cyclopoid copepod. Note the points of body articulation (dark band) and the position of the genital segment (shaded segment). Roman numerals are thoracic segments; Arabic numerals are abdominal segments; T = telson. (F) An elaborately </a:t>
            </a:r>
            <a:r>
              <a:rPr lang="en-US" sz="1200" kern="1200" dirty="0" err="1">
                <a:solidFill>
                  <a:schemeClr val="tx1"/>
                </a:solidFill>
                <a:effectLst/>
                <a:latin typeface="+mn-lt"/>
                <a:ea typeface="+mn-ea"/>
                <a:cs typeface="+mn-cs"/>
              </a:rPr>
              <a:t>setose</a:t>
            </a:r>
            <a:r>
              <a:rPr lang="en-US" sz="1200" kern="1200" dirty="0">
                <a:solidFill>
                  <a:schemeClr val="tx1"/>
                </a:solidFill>
                <a:effectLst/>
                <a:latin typeface="+mn-lt"/>
                <a:ea typeface="+mn-ea"/>
                <a:cs typeface="+mn-cs"/>
              </a:rPr>
              <a:t> calanoid copepod adapted for flotation. (G) A </a:t>
            </a:r>
            <a:r>
              <a:rPr lang="en-US" sz="1200" kern="1200" dirty="0" err="1">
                <a:solidFill>
                  <a:schemeClr val="tx1"/>
                </a:solidFill>
                <a:effectLst/>
                <a:latin typeface="+mn-lt"/>
                <a:ea typeface="+mn-ea"/>
                <a:cs typeface="+mn-cs"/>
              </a:rPr>
              <a:t>poecilostomatid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Ergasilus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pitalicus</a:t>
            </a:r>
            <a:r>
              <a:rPr lang="en-US" sz="1200" kern="1200" dirty="0">
                <a:solidFill>
                  <a:schemeClr val="tx1"/>
                </a:solidFill>
                <a:effectLst/>
                <a:latin typeface="+mn-lt"/>
                <a:ea typeface="+mn-ea"/>
                <a:cs typeface="+mn-cs"/>
              </a:rPr>
              <a:t>, ectoparasitic on cichlid fishes. (H) A female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Caligus</a:t>
            </a:r>
            <a:r>
              <a:rPr lang="en-US" sz="1200" kern="1200" dirty="0">
                <a:solidFill>
                  <a:schemeClr val="tx1"/>
                </a:solidFill>
                <a:effectLst/>
                <a:latin typeface="+mn-lt"/>
                <a:ea typeface="+mn-ea"/>
                <a:cs typeface="+mn-cs"/>
              </a:rPr>
              <a:t> sp.) with egg sacs. (I) A female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Trebius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heterodonti</a:t>
            </a:r>
            <a:r>
              <a:rPr lang="en-US" sz="1200" kern="1200" dirty="0">
                <a:solidFill>
                  <a:schemeClr val="tx1"/>
                </a:solidFill>
                <a:effectLst/>
                <a:latin typeface="+mn-lt"/>
                <a:ea typeface="+mn-ea"/>
                <a:cs typeface="+mn-cs"/>
              </a:rPr>
              <a:t>, a parasite of horn sharks in California) with egg sacs. (J) A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Clavella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adunca</a:t>
            </a:r>
            <a:r>
              <a:rPr lang="en-US" sz="1200" kern="1200" dirty="0">
                <a:solidFill>
                  <a:schemeClr val="tx1"/>
                </a:solidFill>
                <a:effectLst/>
                <a:latin typeface="+mn-lt"/>
                <a:ea typeface="+mn-ea"/>
                <a:cs typeface="+mn-cs"/>
              </a:rPr>
              <a:t>, showing extreme body reduction; this species attaches to the gills of fishes by its elongate maxillae. (K) </a:t>
            </a:r>
            <a:r>
              <a:rPr lang="en-US" sz="1200" i="1" kern="1200" dirty="0" err="1">
                <a:solidFill>
                  <a:schemeClr val="tx1"/>
                </a:solidFill>
                <a:effectLst/>
                <a:latin typeface="+mn-lt"/>
                <a:ea typeface="+mn-ea"/>
                <a:cs typeface="+mn-cs"/>
              </a:rPr>
              <a:t>Notodelphys</a:t>
            </a:r>
            <a:r>
              <a:rPr lang="en-US" sz="1200" kern="1200" dirty="0">
                <a:solidFill>
                  <a:schemeClr val="tx1"/>
                </a:solidFill>
                <a:effectLst/>
                <a:latin typeface="+mn-lt"/>
                <a:ea typeface="+mn-ea"/>
                <a:cs typeface="+mn-cs"/>
              </a:rPr>
              <a:t>, a wormlike cyclopoid copepod adapted for </a:t>
            </a:r>
            <a:r>
              <a:rPr lang="en-US" sz="1200" kern="1200" dirty="0" err="1">
                <a:solidFill>
                  <a:schemeClr val="tx1"/>
                </a:solidFill>
                <a:effectLst/>
                <a:latin typeface="+mn-lt"/>
                <a:ea typeface="+mn-ea"/>
                <a:cs typeface="+mn-cs"/>
              </a:rPr>
              <a:t>endoparasitism</a:t>
            </a:r>
            <a:r>
              <a:rPr lang="en-US" sz="1200" kern="1200" dirty="0">
                <a:solidFill>
                  <a:schemeClr val="tx1"/>
                </a:solidFill>
                <a:effectLst/>
                <a:latin typeface="+mn-lt"/>
                <a:ea typeface="+mn-ea"/>
                <a:cs typeface="+mn-cs"/>
              </a:rPr>
              <a:t> in tunicates. (L) The harpacticoid copepod </a:t>
            </a:r>
            <a:r>
              <a:rPr lang="en-US" sz="1200" i="1" kern="1200" dirty="0" err="1">
                <a:solidFill>
                  <a:schemeClr val="tx1"/>
                </a:solidFill>
                <a:effectLst/>
                <a:latin typeface="+mn-lt"/>
                <a:ea typeface="+mn-ea"/>
                <a:cs typeface="+mn-cs"/>
              </a:rPr>
              <a:t>Hase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talpamorphicus</a:t>
            </a:r>
            <a:r>
              <a:rPr lang="en-US" sz="1200" kern="1200" dirty="0">
                <a:solidFill>
                  <a:schemeClr val="tx1"/>
                </a:solidFill>
                <a:effectLst/>
                <a:latin typeface="+mn-lt"/>
                <a:ea typeface="+mn-ea"/>
                <a:cs typeface="+mn-cs"/>
              </a:rPr>
              <a:t> (confocal laser scans). (M) </a:t>
            </a:r>
            <a:r>
              <a:rPr lang="en-US" sz="1200" kern="1200" dirty="0" err="1">
                <a:solidFill>
                  <a:schemeClr val="tx1"/>
                </a:solidFill>
                <a:effectLst/>
                <a:latin typeface="+mn-lt"/>
                <a:ea typeface="+mn-ea"/>
                <a:cs typeface="+mn-cs"/>
              </a:rPr>
              <a:t>Branchiura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Argulus</a:t>
            </a:r>
            <a:r>
              <a:rPr lang="en-US" sz="1200" i="1" kern="1200" dirty="0">
                <a:solidFill>
                  <a:schemeClr val="tx1"/>
                </a:solidFill>
                <a:effectLst/>
                <a:latin typeface="+mn-lt"/>
                <a:ea typeface="+mn-ea"/>
                <a:cs typeface="+mn-cs"/>
              </a:rPr>
              <a:t> foliaceus</a:t>
            </a:r>
            <a:r>
              <a:rPr lang="en-US" sz="1200" kern="1200" dirty="0">
                <a:solidFill>
                  <a:schemeClr val="tx1"/>
                </a:solidFill>
                <a:effectLst/>
                <a:latin typeface="+mn-lt"/>
                <a:ea typeface="+mn-ea"/>
                <a:cs typeface="+mn-cs"/>
              </a:rPr>
              <a:t> (drawing and photograph), a </a:t>
            </a:r>
            <a:r>
              <a:rPr lang="en-US" sz="1200" kern="1200" dirty="0" err="1">
                <a:solidFill>
                  <a:schemeClr val="tx1"/>
                </a:solidFill>
                <a:effectLst/>
                <a:latin typeface="+mn-lt"/>
                <a:ea typeface="+mn-ea"/>
                <a:cs typeface="+mn-cs"/>
              </a:rPr>
              <a:t>branchiuran</a:t>
            </a:r>
            <a:r>
              <a:rPr lang="en-US" sz="1200" kern="1200" dirty="0">
                <a:solidFill>
                  <a:schemeClr val="tx1"/>
                </a:solidFill>
                <a:effectLst/>
                <a:latin typeface="+mn-lt"/>
                <a:ea typeface="+mn-ea"/>
                <a:cs typeface="+mn-cs"/>
              </a:rPr>
              <a:t> that parasitizes fishes. Note the powerful hooked suckers (modified </a:t>
            </a:r>
            <a:r>
              <a:rPr lang="en-US" sz="1200" kern="1200" dirty="0" err="1">
                <a:solidFill>
                  <a:schemeClr val="tx1"/>
                </a:solidFill>
                <a:effectLst/>
                <a:latin typeface="+mn-lt"/>
                <a:ea typeface="+mn-ea"/>
                <a:cs typeface="+mn-cs"/>
              </a:rPr>
              <a:t>maxillules</a:t>
            </a:r>
            <a:r>
              <a:rPr lang="en-US" sz="1200" kern="1200" dirty="0">
                <a:solidFill>
                  <a:schemeClr val="tx1"/>
                </a:solidFill>
                <a:effectLst/>
                <a:latin typeface="+mn-lt"/>
                <a:ea typeface="+mn-ea"/>
                <a:cs typeface="+mn-cs"/>
              </a:rPr>
              <a:t>) on the ventral surface. (G after V. E. Thatcher. 1984.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4: 495–501.)</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48</a:t>
            </a:fld>
            <a:endParaRPr lang="en-US"/>
          </a:p>
        </p:txBody>
      </p:sp>
    </p:spTree>
    <p:extLst>
      <p:ext uri="{BB962C8B-B14F-4D97-AF65-F5344CB8AC3E}">
        <p14:creationId xmlns:p14="http://schemas.microsoft.com/office/powerpoint/2010/main" val="289644657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21.4  Anatomy of the classes </a:t>
            </a:r>
            <a:r>
              <a:rPr lang="en-US" sz="1200" b="1" kern="1200" dirty="0" err="1">
                <a:solidFill>
                  <a:schemeClr val="tx1"/>
                </a:solidFill>
                <a:effectLst/>
                <a:latin typeface="+mn-lt"/>
                <a:ea typeface="+mn-ea"/>
                <a:cs typeface="+mn-cs"/>
              </a:rPr>
              <a:t>Mystacocarida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Copepoda</a:t>
            </a:r>
            <a:r>
              <a:rPr lang="en-US" sz="1200" b="1" kern="1200" dirty="0">
                <a:solidFill>
                  <a:schemeClr val="tx1"/>
                </a:solidFill>
                <a:effectLst/>
                <a:latin typeface="+mn-lt"/>
                <a:ea typeface="+mn-ea"/>
                <a:cs typeface="+mn-cs"/>
              </a:rPr>
              <a:t>, and </a:t>
            </a:r>
            <a:r>
              <a:rPr lang="en-US" sz="1200" b="1" kern="1200" dirty="0" err="1">
                <a:solidFill>
                  <a:schemeClr val="tx1"/>
                </a:solidFill>
                <a:effectLst/>
                <a:latin typeface="+mn-lt"/>
                <a:ea typeface="+mn-ea"/>
                <a:cs typeface="+mn-cs"/>
              </a:rPr>
              <a:t>Branchiura</a:t>
            </a:r>
            <a:r>
              <a:rPr lang="en-US" sz="1200" b="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 General anatomy and SEM of the </a:t>
            </a:r>
            <a:r>
              <a:rPr lang="en-US" sz="1200" kern="1200" dirty="0" err="1">
                <a:solidFill>
                  <a:schemeClr val="tx1"/>
                </a:solidFill>
                <a:effectLst/>
                <a:latin typeface="+mn-lt"/>
                <a:ea typeface="+mn-ea"/>
                <a:cs typeface="+mn-cs"/>
              </a:rPr>
              <a:t>mystacocarid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Derocheilocaris</a:t>
            </a:r>
            <a:r>
              <a:rPr lang="en-US" sz="1200" kern="1200" dirty="0">
                <a:solidFill>
                  <a:schemeClr val="tx1"/>
                </a:solidFill>
                <a:effectLst/>
                <a:latin typeface="+mn-lt"/>
                <a:ea typeface="+mn-ea"/>
                <a:cs typeface="+mn-cs"/>
              </a:rPr>
              <a:t>. (B) General anatomy of a cyclopoid copepod. (C–E) General body forms of (C) a calanoid, (D) a harpacticoid, and (E) a cyclopoid copepod. Note the points of body articulation (dark band) and the position of the genital segment (shaded segment). Roman numerals are thoracic segments; Arabic numerals are abdominal segments; T = telson. (F) An elaborately </a:t>
            </a:r>
            <a:r>
              <a:rPr lang="en-US" sz="1200" kern="1200" dirty="0" err="1">
                <a:solidFill>
                  <a:schemeClr val="tx1"/>
                </a:solidFill>
                <a:effectLst/>
                <a:latin typeface="+mn-lt"/>
                <a:ea typeface="+mn-ea"/>
                <a:cs typeface="+mn-cs"/>
              </a:rPr>
              <a:t>setose</a:t>
            </a:r>
            <a:r>
              <a:rPr lang="en-US" sz="1200" kern="1200" dirty="0">
                <a:solidFill>
                  <a:schemeClr val="tx1"/>
                </a:solidFill>
                <a:effectLst/>
                <a:latin typeface="+mn-lt"/>
                <a:ea typeface="+mn-ea"/>
                <a:cs typeface="+mn-cs"/>
              </a:rPr>
              <a:t> calanoid copepod adapted for flotation. (G) A </a:t>
            </a:r>
            <a:r>
              <a:rPr lang="en-US" sz="1200" kern="1200" dirty="0" err="1">
                <a:solidFill>
                  <a:schemeClr val="tx1"/>
                </a:solidFill>
                <a:effectLst/>
                <a:latin typeface="+mn-lt"/>
                <a:ea typeface="+mn-ea"/>
                <a:cs typeface="+mn-cs"/>
              </a:rPr>
              <a:t>poecilostomatid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Ergasilus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pitalicus</a:t>
            </a:r>
            <a:r>
              <a:rPr lang="en-US" sz="1200" kern="1200" dirty="0">
                <a:solidFill>
                  <a:schemeClr val="tx1"/>
                </a:solidFill>
                <a:effectLst/>
                <a:latin typeface="+mn-lt"/>
                <a:ea typeface="+mn-ea"/>
                <a:cs typeface="+mn-cs"/>
              </a:rPr>
              <a:t>, ectoparasitic on cichlid fishes. (H) A female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Caligus</a:t>
            </a:r>
            <a:r>
              <a:rPr lang="en-US" sz="1200" kern="1200" dirty="0">
                <a:solidFill>
                  <a:schemeClr val="tx1"/>
                </a:solidFill>
                <a:effectLst/>
                <a:latin typeface="+mn-lt"/>
                <a:ea typeface="+mn-ea"/>
                <a:cs typeface="+mn-cs"/>
              </a:rPr>
              <a:t> sp.) with egg sacs. (I) A female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Trebius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heterodonti</a:t>
            </a:r>
            <a:r>
              <a:rPr lang="en-US" sz="1200" kern="1200" dirty="0">
                <a:solidFill>
                  <a:schemeClr val="tx1"/>
                </a:solidFill>
                <a:effectLst/>
                <a:latin typeface="+mn-lt"/>
                <a:ea typeface="+mn-ea"/>
                <a:cs typeface="+mn-cs"/>
              </a:rPr>
              <a:t>, a parasite of horn sharks in California) with egg sacs. (J) A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Clavella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adunca</a:t>
            </a:r>
            <a:r>
              <a:rPr lang="en-US" sz="1200" kern="1200" dirty="0">
                <a:solidFill>
                  <a:schemeClr val="tx1"/>
                </a:solidFill>
                <a:effectLst/>
                <a:latin typeface="+mn-lt"/>
                <a:ea typeface="+mn-ea"/>
                <a:cs typeface="+mn-cs"/>
              </a:rPr>
              <a:t>, showing extreme body reduction; this species attaches to the gills of fishes by its elongate maxillae. (K) </a:t>
            </a:r>
            <a:r>
              <a:rPr lang="en-US" sz="1200" i="1" kern="1200" dirty="0" err="1">
                <a:solidFill>
                  <a:schemeClr val="tx1"/>
                </a:solidFill>
                <a:effectLst/>
                <a:latin typeface="+mn-lt"/>
                <a:ea typeface="+mn-ea"/>
                <a:cs typeface="+mn-cs"/>
              </a:rPr>
              <a:t>Notodelphys</a:t>
            </a:r>
            <a:r>
              <a:rPr lang="en-US" sz="1200" kern="1200" dirty="0">
                <a:solidFill>
                  <a:schemeClr val="tx1"/>
                </a:solidFill>
                <a:effectLst/>
                <a:latin typeface="+mn-lt"/>
                <a:ea typeface="+mn-ea"/>
                <a:cs typeface="+mn-cs"/>
              </a:rPr>
              <a:t>, a wormlike cyclopoid copepod adapted for </a:t>
            </a:r>
            <a:r>
              <a:rPr lang="en-US" sz="1200" kern="1200" dirty="0" err="1">
                <a:solidFill>
                  <a:schemeClr val="tx1"/>
                </a:solidFill>
                <a:effectLst/>
                <a:latin typeface="+mn-lt"/>
                <a:ea typeface="+mn-ea"/>
                <a:cs typeface="+mn-cs"/>
              </a:rPr>
              <a:t>endoparasitism</a:t>
            </a:r>
            <a:r>
              <a:rPr lang="en-US" sz="1200" kern="1200" dirty="0">
                <a:solidFill>
                  <a:schemeClr val="tx1"/>
                </a:solidFill>
                <a:effectLst/>
                <a:latin typeface="+mn-lt"/>
                <a:ea typeface="+mn-ea"/>
                <a:cs typeface="+mn-cs"/>
              </a:rPr>
              <a:t> in tunicates. (L) The harpacticoid copepod </a:t>
            </a:r>
            <a:r>
              <a:rPr lang="en-US" sz="1200" i="1" kern="1200" dirty="0" err="1">
                <a:solidFill>
                  <a:schemeClr val="tx1"/>
                </a:solidFill>
                <a:effectLst/>
                <a:latin typeface="+mn-lt"/>
                <a:ea typeface="+mn-ea"/>
                <a:cs typeface="+mn-cs"/>
              </a:rPr>
              <a:t>Hase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talpamorphicus</a:t>
            </a:r>
            <a:r>
              <a:rPr lang="en-US" sz="1200" kern="1200" dirty="0">
                <a:solidFill>
                  <a:schemeClr val="tx1"/>
                </a:solidFill>
                <a:effectLst/>
                <a:latin typeface="+mn-lt"/>
                <a:ea typeface="+mn-ea"/>
                <a:cs typeface="+mn-cs"/>
              </a:rPr>
              <a:t> (confocal laser scans). (M) </a:t>
            </a:r>
            <a:r>
              <a:rPr lang="en-US" sz="1200" kern="1200" dirty="0" err="1">
                <a:solidFill>
                  <a:schemeClr val="tx1"/>
                </a:solidFill>
                <a:effectLst/>
                <a:latin typeface="+mn-lt"/>
                <a:ea typeface="+mn-ea"/>
                <a:cs typeface="+mn-cs"/>
              </a:rPr>
              <a:t>Branchiura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Argulus</a:t>
            </a:r>
            <a:r>
              <a:rPr lang="en-US" sz="1200" i="1" kern="1200" dirty="0">
                <a:solidFill>
                  <a:schemeClr val="tx1"/>
                </a:solidFill>
                <a:effectLst/>
                <a:latin typeface="+mn-lt"/>
                <a:ea typeface="+mn-ea"/>
                <a:cs typeface="+mn-cs"/>
              </a:rPr>
              <a:t> foliaceus</a:t>
            </a:r>
            <a:r>
              <a:rPr lang="en-US" sz="1200" kern="1200" dirty="0">
                <a:solidFill>
                  <a:schemeClr val="tx1"/>
                </a:solidFill>
                <a:effectLst/>
                <a:latin typeface="+mn-lt"/>
                <a:ea typeface="+mn-ea"/>
                <a:cs typeface="+mn-cs"/>
              </a:rPr>
              <a:t> (drawing and photograph), a </a:t>
            </a:r>
            <a:r>
              <a:rPr lang="en-US" sz="1200" kern="1200" dirty="0" err="1">
                <a:solidFill>
                  <a:schemeClr val="tx1"/>
                </a:solidFill>
                <a:effectLst/>
                <a:latin typeface="+mn-lt"/>
                <a:ea typeface="+mn-ea"/>
                <a:cs typeface="+mn-cs"/>
              </a:rPr>
              <a:t>branchiuran</a:t>
            </a:r>
            <a:r>
              <a:rPr lang="en-US" sz="1200" kern="1200" dirty="0">
                <a:solidFill>
                  <a:schemeClr val="tx1"/>
                </a:solidFill>
                <a:effectLst/>
                <a:latin typeface="+mn-lt"/>
                <a:ea typeface="+mn-ea"/>
                <a:cs typeface="+mn-cs"/>
              </a:rPr>
              <a:t> that parasitizes fishes. Note the powerful hooked suckers (modified </a:t>
            </a:r>
            <a:r>
              <a:rPr lang="en-US" sz="1200" kern="1200" dirty="0" err="1">
                <a:solidFill>
                  <a:schemeClr val="tx1"/>
                </a:solidFill>
                <a:effectLst/>
                <a:latin typeface="+mn-lt"/>
                <a:ea typeface="+mn-ea"/>
                <a:cs typeface="+mn-cs"/>
              </a:rPr>
              <a:t>maxillules</a:t>
            </a:r>
            <a:r>
              <a:rPr lang="en-US" sz="1200" kern="1200" dirty="0">
                <a:solidFill>
                  <a:schemeClr val="tx1"/>
                </a:solidFill>
                <a:effectLst/>
                <a:latin typeface="+mn-lt"/>
                <a:ea typeface="+mn-ea"/>
                <a:cs typeface="+mn-cs"/>
              </a:rPr>
              <a:t>) on the ventral surface. (G after V. E. Thatcher. 1984.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4: 495–501.)</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49</a:t>
            </a:fld>
            <a:endParaRPr lang="en-US"/>
          </a:p>
        </p:txBody>
      </p:sp>
    </p:spTree>
    <p:extLst>
      <p:ext uri="{BB962C8B-B14F-4D97-AF65-F5344CB8AC3E}">
        <p14:creationId xmlns:p14="http://schemas.microsoft.com/office/powerpoint/2010/main" val="17840682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21.1  Diversity among the Crustacea. </a:t>
            </a:r>
            <a:br>
              <a:rPr lang="en-US" sz="1200" b="1"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(A–D) Classes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Branchiopoda</a:t>
            </a:r>
            <a:r>
              <a:rPr lang="en-US" sz="1200" kern="1200" dirty="0">
                <a:solidFill>
                  <a:schemeClr val="tx1"/>
                </a:solidFill>
                <a:effectLst/>
                <a:latin typeface="+mn-lt"/>
                <a:ea typeface="+mn-ea"/>
                <a:cs typeface="+mn-cs"/>
              </a:rPr>
              <a:t>. (A) </a:t>
            </a:r>
            <a:r>
              <a:rPr lang="en-US" sz="1200" i="1" kern="1200" dirty="0" err="1">
                <a:solidFill>
                  <a:schemeClr val="tx1"/>
                </a:solidFill>
                <a:effectLst/>
                <a:latin typeface="+mn-lt"/>
                <a:ea typeface="+mn-ea"/>
                <a:cs typeface="+mn-cs"/>
              </a:rPr>
              <a:t>Morlockia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ondinae</a:t>
            </a:r>
            <a:r>
              <a:rPr lang="en-US" sz="1200" kern="1200" dirty="0">
                <a:solidFill>
                  <a:schemeClr val="tx1"/>
                </a:solidFill>
                <a:effectLst/>
                <a:latin typeface="+mn-lt"/>
                <a:ea typeface="+mn-ea"/>
                <a:cs typeface="+mn-cs"/>
              </a:rPr>
              <a:t>; note the remarkably </a:t>
            </a:r>
            <a:r>
              <a:rPr lang="en-US" sz="1200" kern="1200" dirty="0" err="1">
                <a:solidFill>
                  <a:schemeClr val="tx1"/>
                </a:solidFill>
                <a:effectLst/>
                <a:latin typeface="+mn-lt"/>
                <a:ea typeface="+mn-ea"/>
                <a:cs typeface="+mn-cs"/>
              </a:rPr>
              <a:t>homonomous</a:t>
            </a:r>
            <a:r>
              <a:rPr lang="en-US" sz="1200" kern="1200" dirty="0">
                <a:solidFill>
                  <a:schemeClr val="tx1"/>
                </a:solidFill>
                <a:effectLst/>
                <a:latin typeface="+mn-lt"/>
                <a:ea typeface="+mn-ea"/>
                <a:cs typeface="+mn-cs"/>
              </a:rPr>
              <a:t> segmentation of this swimming crustacean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Lightiella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monniotae</a:t>
            </a:r>
            <a:r>
              <a:rPr lang="en-US" sz="1200" kern="1200" dirty="0">
                <a:solidFill>
                  <a:schemeClr val="tx1"/>
                </a:solidFill>
                <a:effectLst/>
                <a:latin typeface="+mn-lt"/>
                <a:ea typeface="+mn-ea"/>
                <a:cs typeface="+mn-cs"/>
              </a:rPr>
              <a:t>, from New Caledonia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(C) A tadpole shrimp (</a:t>
            </a:r>
            <a:r>
              <a:rPr lang="en-US" sz="1200" kern="1200" dirty="0" err="1">
                <a:solidFill>
                  <a:schemeClr val="tx1"/>
                </a:solidFill>
                <a:effectLst/>
                <a:latin typeface="+mn-lt"/>
                <a:ea typeface="+mn-ea"/>
                <a:cs typeface="+mn-cs"/>
              </a:rPr>
              <a:t>Notostraca</a:t>
            </a:r>
            <a:r>
              <a:rPr lang="en-US" sz="1200" kern="1200" dirty="0">
                <a:solidFill>
                  <a:schemeClr val="tx1"/>
                </a:solidFill>
                <a:effectLst/>
                <a:latin typeface="+mn-lt"/>
                <a:ea typeface="+mn-ea"/>
                <a:cs typeface="+mn-cs"/>
              </a:rPr>
              <a:t>) from an ephemeral pool. (D) A clam shrimp (</a:t>
            </a:r>
            <a:r>
              <a:rPr lang="en-US" sz="1200" kern="1200" dirty="0" err="1">
                <a:solidFill>
                  <a:schemeClr val="tx1"/>
                </a:solidFill>
                <a:effectLst/>
                <a:latin typeface="+mn-lt"/>
                <a:ea typeface="+mn-ea"/>
                <a:cs typeface="+mn-cs"/>
              </a:rPr>
              <a:t>Diplostraca</a:t>
            </a:r>
            <a:r>
              <a:rPr lang="en-US" sz="1200" kern="1200" dirty="0">
                <a:solidFill>
                  <a:schemeClr val="tx1"/>
                </a:solidFill>
                <a:effectLst/>
                <a:latin typeface="+mn-lt"/>
                <a:ea typeface="+mn-ea"/>
                <a:cs typeface="+mn-cs"/>
              </a:rPr>
              <a:t>), carrying eggs. (E–Q) Class Malacostraca. (E) A fiddler crab, </a:t>
            </a:r>
            <a:r>
              <a:rPr lang="en-US" sz="1200" i="1" kern="1200" dirty="0" err="1">
                <a:solidFill>
                  <a:schemeClr val="tx1"/>
                </a:solidFill>
                <a:effectLst/>
                <a:latin typeface="+mn-lt"/>
                <a:ea typeface="+mn-ea"/>
                <a:cs typeface="+mn-cs"/>
              </a:rPr>
              <a:t>Uca</a:t>
            </a:r>
            <a:r>
              <a:rPr lang="en-US" sz="1200" i="1" kern="1200" dirty="0">
                <a:solidFill>
                  <a:schemeClr val="tx1"/>
                </a:solidFill>
                <a:effectLst/>
                <a:latin typeface="+mn-lt"/>
                <a:ea typeface="+mn-ea"/>
                <a:cs typeface="+mn-cs"/>
              </a:rPr>
              <a:t> princeps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Brachyura</a:t>
            </a:r>
            <a:r>
              <a:rPr lang="en-US" sz="1200" kern="1200" dirty="0">
                <a:solidFill>
                  <a:schemeClr val="tx1"/>
                </a:solidFill>
                <a:effectLst/>
                <a:latin typeface="+mn-lt"/>
                <a:ea typeface="+mn-ea"/>
                <a:cs typeface="+mn-cs"/>
              </a:rPr>
              <a:t>). (F) A giant Caribbean hermit crab, </a:t>
            </a:r>
            <a:r>
              <a:rPr lang="en-US" sz="1200" i="1" kern="1200" dirty="0" err="1">
                <a:solidFill>
                  <a:schemeClr val="tx1"/>
                </a:solidFill>
                <a:effectLst/>
                <a:latin typeface="+mn-lt"/>
                <a:ea typeface="+mn-ea"/>
                <a:cs typeface="+mn-cs"/>
              </a:rPr>
              <a:t>Petrochirus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diogenes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(G) A hermit crab (</a:t>
            </a:r>
            <a:r>
              <a:rPr lang="en-US" sz="1200" i="1" kern="1200" dirty="0" err="1">
                <a:solidFill>
                  <a:schemeClr val="tx1"/>
                </a:solidFill>
                <a:effectLst/>
                <a:latin typeface="+mn-lt"/>
                <a:ea typeface="+mn-ea"/>
                <a:cs typeface="+mn-cs"/>
              </a:rPr>
              <a:t>Paragiopagurus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fasciatus</a:t>
            </a:r>
            <a:r>
              <a:rPr lang="en-US" sz="1200" kern="1200" dirty="0">
                <a:solidFill>
                  <a:schemeClr val="tx1"/>
                </a:solidFill>
                <a:effectLst/>
                <a:latin typeface="+mn-lt"/>
                <a:ea typeface="+mn-ea"/>
                <a:cs typeface="+mn-cs"/>
              </a:rPr>
              <a:t>) removed from its snail shell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(H) A coconut crab, </a:t>
            </a:r>
            <a:r>
              <a:rPr lang="en-US" sz="1200" i="1" kern="1200" dirty="0" err="1">
                <a:solidFill>
                  <a:schemeClr val="tx1"/>
                </a:solidFill>
                <a:effectLst/>
                <a:latin typeface="+mn-lt"/>
                <a:ea typeface="+mn-ea"/>
                <a:cs typeface="+mn-cs"/>
              </a:rPr>
              <a:t>Birgus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latro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climbing a tree. (I) </a:t>
            </a:r>
            <a:r>
              <a:rPr lang="en-US" sz="1200" i="1" kern="1200" dirty="0">
                <a:solidFill>
                  <a:schemeClr val="tx1"/>
                </a:solidFill>
                <a:effectLst/>
                <a:latin typeface="+mn-lt"/>
                <a:ea typeface="+mn-ea"/>
                <a:cs typeface="+mn-cs"/>
              </a:rPr>
              <a:t>Emerita </a:t>
            </a:r>
            <a:r>
              <a:rPr lang="en-US" sz="1200" i="1" kern="1200" dirty="0" err="1">
                <a:solidFill>
                  <a:schemeClr val="tx1"/>
                </a:solidFill>
                <a:effectLst/>
                <a:latin typeface="+mn-lt"/>
                <a:ea typeface="+mn-ea"/>
                <a:cs typeface="+mn-cs"/>
              </a:rPr>
              <a:t>analoga</a:t>
            </a:r>
            <a:r>
              <a:rPr lang="en-US" sz="1200" kern="1200" dirty="0">
                <a:solidFill>
                  <a:schemeClr val="tx1"/>
                </a:solidFill>
                <a:effectLst/>
                <a:latin typeface="+mn-lt"/>
                <a:ea typeface="+mn-ea"/>
                <a:cs typeface="+mn-cs"/>
              </a:rPr>
              <a:t>, a Pacific mole crab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(J) A pelagic </a:t>
            </a:r>
            <a:r>
              <a:rPr lang="en-US" sz="1200" kern="1200" dirty="0" err="1">
                <a:solidFill>
                  <a:schemeClr val="tx1"/>
                </a:solidFill>
                <a:effectLst/>
                <a:latin typeface="+mn-lt"/>
                <a:ea typeface="+mn-ea"/>
                <a:cs typeface="+mn-cs"/>
              </a:rPr>
              <a:t>lobsterette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Pleuroncodes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planipes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(K) A cleaner shrimp, </a:t>
            </a:r>
            <a:r>
              <a:rPr lang="en-US" sz="1200" i="1" kern="1200" dirty="0" err="1">
                <a:solidFill>
                  <a:schemeClr val="tx1"/>
                </a:solidFill>
                <a:effectLst/>
                <a:latin typeface="+mn-lt"/>
                <a:ea typeface="+mn-ea"/>
                <a:cs typeface="+mn-cs"/>
              </a:rPr>
              <a:t>Lysmata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californica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Caridea</a:t>
            </a:r>
            <a:r>
              <a:rPr lang="en-US" sz="1200" kern="1200" dirty="0">
                <a:solidFill>
                  <a:schemeClr val="tx1"/>
                </a:solidFill>
                <a:effectLst/>
                <a:latin typeface="+mn-lt"/>
                <a:ea typeface="+mn-ea"/>
                <a:cs typeface="+mn-cs"/>
              </a:rPr>
              <a:t>). (L) </a:t>
            </a:r>
            <a:r>
              <a:rPr lang="en-US" sz="1200" i="1" kern="1200" dirty="0" err="1">
                <a:solidFill>
                  <a:schemeClr val="tx1"/>
                </a:solidFill>
                <a:effectLst/>
                <a:latin typeface="+mn-lt"/>
                <a:ea typeface="+mn-ea"/>
                <a:cs typeface="+mn-cs"/>
              </a:rPr>
              <a:t>Alienaxiopsis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clypeata</a:t>
            </a:r>
            <a:r>
              <a:rPr lang="en-US" sz="1200" kern="1200" dirty="0">
                <a:solidFill>
                  <a:schemeClr val="tx1"/>
                </a:solidFill>
                <a:effectLst/>
                <a:latin typeface="+mn-lt"/>
                <a:ea typeface="+mn-ea"/>
                <a:cs typeface="+mn-cs"/>
              </a:rPr>
              <a:t>, a coral reef lobster-shrimp from Bali, Indonesia (</a:t>
            </a:r>
            <a:r>
              <a:rPr lang="en-US" sz="1200" kern="1200" dirty="0" err="1">
                <a:solidFill>
                  <a:schemeClr val="tx1"/>
                </a:solidFill>
                <a:effectLst/>
                <a:latin typeface="+mn-lt"/>
                <a:ea typeface="+mn-ea"/>
                <a:cs typeface="+mn-cs"/>
              </a:rPr>
              <a:t>Axiidae</a:t>
            </a:r>
            <a:r>
              <a:rPr lang="en-US" sz="1200" kern="1200" dirty="0">
                <a:solidFill>
                  <a:schemeClr val="tx1"/>
                </a:solidFill>
                <a:effectLst/>
                <a:latin typeface="+mn-lt"/>
                <a:ea typeface="+mn-ea"/>
                <a:cs typeface="+mn-cs"/>
              </a:rPr>
              <a:t>). (M) A Hawaiian regal lobster, </a:t>
            </a:r>
            <a:r>
              <a:rPr lang="en-US" sz="1200" i="1" kern="1200" dirty="0" err="1">
                <a:solidFill>
                  <a:schemeClr val="tx1"/>
                </a:solidFill>
                <a:effectLst/>
                <a:latin typeface="+mn-lt"/>
                <a:ea typeface="+mn-ea"/>
                <a:cs typeface="+mn-cs"/>
              </a:rPr>
              <a:t>Enoplometopus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Achelata</a:t>
            </a:r>
            <a:r>
              <a:rPr lang="en-US" sz="1200" kern="1200" dirty="0">
                <a:solidFill>
                  <a:schemeClr val="tx1"/>
                </a:solidFill>
                <a:effectLst/>
                <a:latin typeface="+mn-lt"/>
                <a:ea typeface="+mn-ea"/>
                <a:cs typeface="+mn-cs"/>
              </a:rPr>
              <a:t>). (N,O) Two unusual amphipods (</a:t>
            </a:r>
            <a:r>
              <a:rPr lang="en-US" sz="1200" kern="1200" dirty="0" err="1">
                <a:solidFill>
                  <a:schemeClr val="tx1"/>
                </a:solidFill>
                <a:effectLst/>
                <a:latin typeface="+mn-lt"/>
                <a:ea typeface="+mn-ea"/>
                <a:cs typeface="+mn-cs"/>
              </a:rPr>
              <a:t>Amphipoda</a:t>
            </a:r>
            <a:r>
              <a:rPr lang="en-US" sz="1200" kern="1200" dirty="0">
                <a:solidFill>
                  <a:schemeClr val="tx1"/>
                </a:solidFill>
                <a:effectLst/>
                <a:latin typeface="+mn-lt"/>
                <a:ea typeface="+mn-ea"/>
                <a:cs typeface="+mn-cs"/>
              </a:rPr>
              <a:t>). (N) </a:t>
            </a:r>
            <a:r>
              <a:rPr lang="en-US" sz="1200" i="1" kern="1200" dirty="0" err="1">
                <a:solidFill>
                  <a:schemeClr val="tx1"/>
                </a:solidFill>
                <a:effectLst/>
                <a:latin typeface="+mn-lt"/>
                <a:ea typeface="+mn-ea"/>
                <a:cs typeface="+mn-cs"/>
              </a:rPr>
              <a:t>Cystisoma</a:t>
            </a:r>
            <a:r>
              <a:rPr lang="en-US" sz="1200" kern="1200" dirty="0">
                <a:solidFill>
                  <a:schemeClr val="tx1"/>
                </a:solidFill>
                <a:effectLst/>
                <a:latin typeface="+mn-lt"/>
                <a:ea typeface="+mn-ea"/>
                <a:cs typeface="+mn-cs"/>
              </a:rPr>
              <a:t>, a huge (some exceed 10 cm), transparent, pelagic hyperiid amphipod. (O)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scammoni</a:t>
            </a:r>
            <a:r>
              <a:rPr lang="en-US" sz="1200" kern="1200" dirty="0">
                <a:solidFill>
                  <a:schemeClr val="tx1"/>
                </a:solidFill>
                <a:effectLst/>
                <a:latin typeface="+mn-lt"/>
                <a:ea typeface="+mn-ea"/>
                <a:cs typeface="+mn-cs"/>
              </a:rPr>
              <a:t>, a parasitic </a:t>
            </a:r>
            <a:r>
              <a:rPr lang="en-US" sz="1200" kern="1200" dirty="0" err="1">
                <a:solidFill>
                  <a:schemeClr val="tx1"/>
                </a:solidFill>
                <a:effectLst/>
                <a:latin typeface="+mn-lt"/>
                <a:ea typeface="+mn-ea"/>
                <a:cs typeface="+mn-cs"/>
              </a:rPr>
              <a:t>caprelloidean</a:t>
            </a:r>
            <a:r>
              <a:rPr lang="en-US" sz="1200" kern="1200" dirty="0">
                <a:solidFill>
                  <a:schemeClr val="tx1"/>
                </a:solidFill>
                <a:effectLst/>
                <a:latin typeface="+mn-lt"/>
                <a:ea typeface="+mn-ea"/>
                <a:cs typeface="+mn-cs"/>
              </a:rPr>
              <a:t> amphipod that lives on the skin of gray whales. (P) A male and female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note the eggs in the marsupium of the female (</a:t>
            </a:r>
            <a:r>
              <a:rPr lang="en-US" sz="1200" kern="1200" dirty="0" err="1">
                <a:solidFill>
                  <a:schemeClr val="tx1"/>
                </a:solidFill>
                <a:effectLst/>
                <a:latin typeface="+mn-lt"/>
                <a:ea typeface="+mn-ea"/>
                <a:cs typeface="+mn-cs"/>
              </a:rPr>
              <a:t>Cumacea</a:t>
            </a:r>
            <a:r>
              <a:rPr lang="en-US" sz="1200" kern="1200" dirty="0">
                <a:solidFill>
                  <a:schemeClr val="tx1"/>
                </a:solidFill>
                <a:effectLst/>
                <a:latin typeface="+mn-lt"/>
                <a:ea typeface="+mn-ea"/>
                <a:cs typeface="+mn-cs"/>
              </a:rPr>
              <a:t>). (Q) </a:t>
            </a:r>
            <a:r>
              <a:rPr lang="en-US" sz="1200" i="1" kern="1200" dirty="0">
                <a:solidFill>
                  <a:schemeClr val="tx1"/>
                </a:solidFill>
                <a:effectLst/>
                <a:latin typeface="+mn-lt"/>
                <a:ea typeface="+mn-ea"/>
                <a:cs typeface="+mn-cs"/>
              </a:rPr>
              <a:t>Ligia </a:t>
            </a:r>
            <a:r>
              <a:rPr lang="en-US" sz="1200" kern="1200" dirty="0">
                <a:solidFill>
                  <a:schemeClr val="tx1"/>
                </a:solidFill>
                <a:effectLst/>
                <a:latin typeface="+mn-lt"/>
                <a:ea typeface="+mn-ea"/>
                <a:cs typeface="+mn-cs"/>
              </a:rPr>
              <a:t>(Isopoda), the rock louse; </a:t>
            </a:r>
            <a:r>
              <a:rPr lang="en-US" sz="1200" i="1" kern="1200" dirty="0">
                <a:solidFill>
                  <a:schemeClr val="tx1"/>
                </a:solidFill>
                <a:effectLst/>
                <a:latin typeface="+mn-lt"/>
                <a:ea typeface="+mn-ea"/>
                <a:cs typeface="+mn-cs"/>
              </a:rPr>
              <a:t>Ligia</a:t>
            </a:r>
            <a:r>
              <a:rPr lang="en-US" sz="1200" kern="1200" dirty="0">
                <a:solidFill>
                  <a:schemeClr val="tx1"/>
                </a:solidFill>
                <a:effectLst/>
                <a:latin typeface="+mn-lt"/>
                <a:ea typeface="+mn-ea"/>
                <a:cs typeface="+mn-cs"/>
              </a:rPr>
              <a:t> are inhabitants of the high spray zone on rocky shores worldwide. (R) A mysid </a:t>
            </a:r>
            <a:r>
              <a:rPr lang="en-US" sz="1200" i="1" kern="1200" dirty="0" err="1">
                <a:solidFill>
                  <a:schemeClr val="tx1"/>
                </a:solidFill>
                <a:effectLst/>
                <a:latin typeface="+mn-lt"/>
                <a:ea typeface="+mn-ea"/>
                <a:cs typeface="+mn-cs"/>
              </a:rPr>
              <a:t>Siriella</a:t>
            </a:r>
            <a:r>
              <a:rPr lang="en-US" sz="1200" kern="1200" dirty="0">
                <a:solidFill>
                  <a:schemeClr val="tx1"/>
                </a:solidFill>
                <a:effectLst/>
                <a:latin typeface="+mn-lt"/>
                <a:ea typeface="+mn-ea"/>
                <a:cs typeface="+mn-cs"/>
              </a:rPr>
              <a:t> sp. (</a:t>
            </a:r>
            <a:r>
              <a:rPr lang="en-US" sz="1200" kern="1200" dirty="0" err="1">
                <a:solidFill>
                  <a:schemeClr val="tx1"/>
                </a:solidFill>
                <a:effectLst/>
                <a:latin typeface="+mn-lt"/>
                <a:ea typeface="+mn-ea"/>
                <a:cs typeface="+mn-cs"/>
              </a:rPr>
              <a:t>Mysida</a:t>
            </a:r>
            <a:r>
              <a:rPr lang="en-US" sz="1200" kern="1200" dirty="0">
                <a:solidFill>
                  <a:schemeClr val="tx1"/>
                </a:solidFill>
                <a:effectLst/>
                <a:latin typeface="+mn-lt"/>
                <a:ea typeface="+mn-ea"/>
                <a:cs typeface="+mn-cs"/>
              </a:rPr>
              <a:t>) with a parasitic </a:t>
            </a:r>
            <a:r>
              <a:rPr lang="en-US" sz="1200" kern="1200" dirty="0" err="1">
                <a:solidFill>
                  <a:schemeClr val="tx1"/>
                </a:solidFill>
                <a:effectLst/>
                <a:latin typeface="+mn-lt"/>
                <a:ea typeface="+mn-ea"/>
                <a:cs typeface="+mn-cs"/>
              </a:rPr>
              <a:t>epicaridean</a:t>
            </a:r>
            <a:r>
              <a:rPr lang="en-US" sz="1200" kern="1200" dirty="0">
                <a:solidFill>
                  <a:schemeClr val="tx1"/>
                </a:solidFill>
                <a:effectLst/>
                <a:latin typeface="+mn-lt"/>
                <a:ea typeface="+mn-ea"/>
                <a:cs typeface="+mn-cs"/>
              </a:rPr>
              <a:t> isopod (</a:t>
            </a:r>
            <a:r>
              <a:rPr lang="en-US" sz="1200" kern="1200" dirty="0" err="1">
                <a:solidFill>
                  <a:schemeClr val="tx1"/>
                </a:solidFill>
                <a:effectLst/>
                <a:latin typeface="+mn-lt"/>
                <a:ea typeface="+mn-ea"/>
                <a:cs typeface="+mn-cs"/>
              </a:rPr>
              <a:t>Dajidae</a:t>
            </a:r>
            <a:r>
              <a:rPr lang="en-US" sz="1200" kern="1200" dirty="0">
                <a:solidFill>
                  <a:schemeClr val="tx1"/>
                </a:solidFill>
                <a:effectLst/>
                <a:latin typeface="+mn-lt"/>
                <a:ea typeface="+mn-ea"/>
                <a:cs typeface="+mn-cs"/>
              </a:rPr>
              <a:t>) attached to its carapace (Western Australia). (S,T) Class </a:t>
            </a:r>
            <a:r>
              <a:rPr lang="en-US" sz="1200" kern="1200" dirty="0" err="1">
                <a:solidFill>
                  <a:schemeClr val="tx1"/>
                </a:solidFill>
                <a:effectLst/>
                <a:latin typeface="+mn-lt"/>
                <a:ea typeface="+mn-ea"/>
                <a:cs typeface="+mn-cs"/>
              </a:rPr>
              <a:t>Thecostraca</a:t>
            </a:r>
            <a:r>
              <a:rPr lang="en-US" sz="1200" kern="1200" dirty="0">
                <a:solidFill>
                  <a:schemeClr val="tx1"/>
                </a:solidFill>
                <a:effectLst/>
                <a:latin typeface="+mn-lt"/>
                <a:ea typeface="+mn-ea"/>
                <a:cs typeface="+mn-cs"/>
              </a:rPr>
              <a:t>. (S) Acorn barnacles, </a:t>
            </a:r>
            <a:r>
              <a:rPr lang="en-US" sz="1200" i="1" kern="1200" dirty="0" err="1">
                <a:solidFill>
                  <a:schemeClr val="tx1"/>
                </a:solidFill>
                <a:effectLst/>
                <a:latin typeface="+mn-lt"/>
                <a:ea typeface="+mn-ea"/>
                <a:cs typeface="+mn-cs"/>
              </a:rPr>
              <a:t>Semibalanus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balanoides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(T) </a:t>
            </a:r>
            <a:r>
              <a:rPr lang="en-US" sz="1200" i="1" kern="1200" dirty="0">
                <a:solidFill>
                  <a:schemeClr val="tx1"/>
                </a:solidFill>
                <a:effectLst/>
                <a:latin typeface="+mn-lt"/>
                <a:ea typeface="+mn-ea"/>
                <a:cs typeface="+mn-cs"/>
              </a:rPr>
              <a:t>Lepas </a:t>
            </a:r>
            <a:r>
              <a:rPr lang="en-US" sz="1200" i="1" kern="1200" dirty="0" err="1">
                <a:solidFill>
                  <a:schemeClr val="tx1"/>
                </a:solidFill>
                <a:effectLst/>
                <a:latin typeface="+mn-lt"/>
                <a:ea typeface="+mn-ea"/>
                <a:cs typeface="+mn-cs"/>
              </a:rPr>
              <a:t>anatifera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a pelagic barnacle hanging from a floating timber. (U) Class </a:t>
            </a:r>
            <a:r>
              <a:rPr lang="en-US" sz="1200" kern="1200" dirty="0" err="1">
                <a:solidFill>
                  <a:schemeClr val="tx1"/>
                </a:solidFill>
                <a:effectLst/>
                <a:latin typeface="+mn-lt"/>
                <a:ea typeface="+mn-ea"/>
                <a:cs typeface="+mn-cs"/>
              </a:rPr>
              <a:t>Copepoda</a:t>
            </a:r>
            <a:r>
              <a:rPr lang="en-US" sz="1200" kern="1200" dirty="0">
                <a:solidFill>
                  <a:schemeClr val="tx1"/>
                </a:solidFill>
                <a:effectLst/>
                <a:latin typeface="+mn-lt"/>
                <a:ea typeface="+mn-ea"/>
                <a:cs typeface="+mn-cs"/>
              </a:rPr>
              <a:t>; the calanoid copepod </a:t>
            </a:r>
            <a:r>
              <a:rPr lang="en-US" sz="1200" i="1" kern="1200" dirty="0" err="1">
                <a:solidFill>
                  <a:schemeClr val="tx1"/>
                </a:solidFill>
                <a:effectLst/>
                <a:latin typeface="+mn-lt"/>
                <a:ea typeface="+mn-ea"/>
                <a:cs typeface="+mn-cs"/>
              </a:rPr>
              <a:t>Gaussia</a:t>
            </a:r>
            <a:r>
              <a:rPr lang="en-US" sz="1200" kern="1200" dirty="0">
                <a:solidFill>
                  <a:schemeClr val="tx1"/>
                </a:solidFill>
                <a:effectLst/>
                <a:latin typeface="+mn-lt"/>
                <a:ea typeface="+mn-ea"/>
                <a:cs typeface="+mn-cs"/>
              </a:rPr>
              <a:t>, a common planktonic genus. (V) Class </a:t>
            </a:r>
            <a:r>
              <a:rPr lang="en-US" sz="1200" kern="1200" dirty="0" err="1">
                <a:solidFill>
                  <a:schemeClr val="tx1"/>
                </a:solidFill>
                <a:effectLst/>
                <a:latin typeface="+mn-lt"/>
                <a:ea typeface="+mn-ea"/>
                <a:cs typeface="+mn-cs"/>
              </a:rPr>
              <a:t>Tantulocarida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Deoterthron</a:t>
            </a:r>
            <a:r>
              <a:rPr lang="en-US" sz="1200" kern="1200" dirty="0">
                <a:solidFill>
                  <a:schemeClr val="tx1"/>
                </a:solidFill>
                <a:effectLst/>
                <a:latin typeface="+mn-lt"/>
                <a:ea typeface="+mn-ea"/>
                <a:cs typeface="+mn-cs"/>
              </a:rPr>
              <a:t>, parasitic on other crustaceans.</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5</a:t>
            </a:fld>
            <a:endParaRPr lang="en-US"/>
          </a:p>
        </p:txBody>
      </p:sp>
    </p:spTree>
    <p:extLst>
      <p:ext uri="{BB962C8B-B14F-4D97-AF65-F5344CB8AC3E}">
        <p14:creationId xmlns:p14="http://schemas.microsoft.com/office/powerpoint/2010/main" val="298569037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21.4  Anatomy of the classes </a:t>
            </a:r>
            <a:r>
              <a:rPr lang="en-US" sz="1200" b="1" kern="1200" dirty="0" err="1">
                <a:solidFill>
                  <a:schemeClr val="tx1"/>
                </a:solidFill>
                <a:effectLst/>
                <a:latin typeface="+mn-lt"/>
                <a:ea typeface="+mn-ea"/>
                <a:cs typeface="+mn-cs"/>
              </a:rPr>
              <a:t>Mystacocarida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Copepoda</a:t>
            </a:r>
            <a:r>
              <a:rPr lang="en-US" sz="1200" b="1" kern="1200" dirty="0">
                <a:solidFill>
                  <a:schemeClr val="tx1"/>
                </a:solidFill>
                <a:effectLst/>
                <a:latin typeface="+mn-lt"/>
                <a:ea typeface="+mn-ea"/>
                <a:cs typeface="+mn-cs"/>
              </a:rPr>
              <a:t>, and </a:t>
            </a:r>
            <a:r>
              <a:rPr lang="en-US" sz="1200" b="1" kern="1200" dirty="0" err="1">
                <a:solidFill>
                  <a:schemeClr val="tx1"/>
                </a:solidFill>
                <a:effectLst/>
                <a:latin typeface="+mn-lt"/>
                <a:ea typeface="+mn-ea"/>
                <a:cs typeface="+mn-cs"/>
              </a:rPr>
              <a:t>Branchiura</a:t>
            </a:r>
            <a:r>
              <a:rPr lang="en-US" sz="1200" b="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 General anatomy and SEM of the </a:t>
            </a:r>
            <a:r>
              <a:rPr lang="en-US" sz="1200" kern="1200" dirty="0" err="1">
                <a:solidFill>
                  <a:schemeClr val="tx1"/>
                </a:solidFill>
                <a:effectLst/>
                <a:latin typeface="+mn-lt"/>
                <a:ea typeface="+mn-ea"/>
                <a:cs typeface="+mn-cs"/>
              </a:rPr>
              <a:t>mystacocarid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Derocheilocaris</a:t>
            </a:r>
            <a:r>
              <a:rPr lang="en-US" sz="1200" kern="1200" dirty="0">
                <a:solidFill>
                  <a:schemeClr val="tx1"/>
                </a:solidFill>
                <a:effectLst/>
                <a:latin typeface="+mn-lt"/>
                <a:ea typeface="+mn-ea"/>
                <a:cs typeface="+mn-cs"/>
              </a:rPr>
              <a:t>. (B) General anatomy of a cyclopoid copepod. (C–E) General body forms of (C) a calanoid, (D) a harpacticoid, and (E) a cyclopoid copepod. Note the points of body articulation (dark band) and the position of the genital segment (shaded segment). Roman numerals are thoracic segments; Arabic numerals are abdominal segments; T = telson. (F) An elaborately </a:t>
            </a:r>
            <a:r>
              <a:rPr lang="en-US" sz="1200" kern="1200" dirty="0" err="1">
                <a:solidFill>
                  <a:schemeClr val="tx1"/>
                </a:solidFill>
                <a:effectLst/>
                <a:latin typeface="+mn-lt"/>
                <a:ea typeface="+mn-ea"/>
                <a:cs typeface="+mn-cs"/>
              </a:rPr>
              <a:t>setose</a:t>
            </a:r>
            <a:r>
              <a:rPr lang="en-US" sz="1200" kern="1200" dirty="0">
                <a:solidFill>
                  <a:schemeClr val="tx1"/>
                </a:solidFill>
                <a:effectLst/>
                <a:latin typeface="+mn-lt"/>
                <a:ea typeface="+mn-ea"/>
                <a:cs typeface="+mn-cs"/>
              </a:rPr>
              <a:t> calanoid copepod adapted for flotation. (G) A </a:t>
            </a:r>
            <a:r>
              <a:rPr lang="en-US" sz="1200" kern="1200" dirty="0" err="1">
                <a:solidFill>
                  <a:schemeClr val="tx1"/>
                </a:solidFill>
                <a:effectLst/>
                <a:latin typeface="+mn-lt"/>
                <a:ea typeface="+mn-ea"/>
                <a:cs typeface="+mn-cs"/>
              </a:rPr>
              <a:t>poecilostomatid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Ergasilus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pitalicus</a:t>
            </a:r>
            <a:r>
              <a:rPr lang="en-US" sz="1200" kern="1200" dirty="0">
                <a:solidFill>
                  <a:schemeClr val="tx1"/>
                </a:solidFill>
                <a:effectLst/>
                <a:latin typeface="+mn-lt"/>
                <a:ea typeface="+mn-ea"/>
                <a:cs typeface="+mn-cs"/>
              </a:rPr>
              <a:t>, ectoparasitic on cichlid fishes. (H) A female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Caligus</a:t>
            </a:r>
            <a:r>
              <a:rPr lang="en-US" sz="1200" kern="1200" dirty="0">
                <a:solidFill>
                  <a:schemeClr val="tx1"/>
                </a:solidFill>
                <a:effectLst/>
                <a:latin typeface="+mn-lt"/>
                <a:ea typeface="+mn-ea"/>
                <a:cs typeface="+mn-cs"/>
              </a:rPr>
              <a:t> sp.) with egg sacs. (I) A female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Trebius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heterodonti</a:t>
            </a:r>
            <a:r>
              <a:rPr lang="en-US" sz="1200" kern="1200" dirty="0">
                <a:solidFill>
                  <a:schemeClr val="tx1"/>
                </a:solidFill>
                <a:effectLst/>
                <a:latin typeface="+mn-lt"/>
                <a:ea typeface="+mn-ea"/>
                <a:cs typeface="+mn-cs"/>
              </a:rPr>
              <a:t>, a parasite of horn sharks in California) with egg sacs. (J) A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Clavella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adunca</a:t>
            </a:r>
            <a:r>
              <a:rPr lang="en-US" sz="1200" kern="1200" dirty="0">
                <a:solidFill>
                  <a:schemeClr val="tx1"/>
                </a:solidFill>
                <a:effectLst/>
                <a:latin typeface="+mn-lt"/>
                <a:ea typeface="+mn-ea"/>
                <a:cs typeface="+mn-cs"/>
              </a:rPr>
              <a:t>, showing extreme body reduction; this species attaches to the gills of fishes by its elongate maxillae. (K) </a:t>
            </a:r>
            <a:r>
              <a:rPr lang="en-US" sz="1200" i="1" kern="1200" dirty="0" err="1">
                <a:solidFill>
                  <a:schemeClr val="tx1"/>
                </a:solidFill>
                <a:effectLst/>
                <a:latin typeface="+mn-lt"/>
                <a:ea typeface="+mn-ea"/>
                <a:cs typeface="+mn-cs"/>
              </a:rPr>
              <a:t>Notodelphys</a:t>
            </a:r>
            <a:r>
              <a:rPr lang="en-US" sz="1200" kern="1200" dirty="0">
                <a:solidFill>
                  <a:schemeClr val="tx1"/>
                </a:solidFill>
                <a:effectLst/>
                <a:latin typeface="+mn-lt"/>
                <a:ea typeface="+mn-ea"/>
                <a:cs typeface="+mn-cs"/>
              </a:rPr>
              <a:t>, a wormlike cyclopoid copepod adapted for </a:t>
            </a:r>
            <a:r>
              <a:rPr lang="en-US" sz="1200" kern="1200" dirty="0" err="1">
                <a:solidFill>
                  <a:schemeClr val="tx1"/>
                </a:solidFill>
                <a:effectLst/>
                <a:latin typeface="+mn-lt"/>
                <a:ea typeface="+mn-ea"/>
                <a:cs typeface="+mn-cs"/>
              </a:rPr>
              <a:t>endoparasitism</a:t>
            </a:r>
            <a:r>
              <a:rPr lang="en-US" sz="1200" kern="1200" dirty="0">
                <a:solidFill>
                  <a:schemeClr val="tx1"/>
                </a:solidFill>
                <a:effectLst/>
                <a:latin typeface="+mn-lt"/>
                <a:ea typeface="+mn-ea"/>
                <a:cs typeface="+mn-cs"/>
              </a:rPr>
              <a:t> in tunicates. (L) The harpacticoid copepod </a:t>
            </a:r>
            <a:r>
              <a:rPr lang="en-US" sz="1200" i="1" kern="1200" dirty="0" err="1">
                <a:solidFill>
                  <a:schemeClr val="tx1"/>
                </a:solidFill>
                <a:effectLst/>
                <a:latin typeface="+mn-lt"/>
                <a:ea typeface="+mn-ea"/>
                <a:cs typeface="+mn-cs"/>
              </a:rPr>
              <a:t>Hase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talpamorphicus</a:t>
            </a:r>
            <a:r>
              <a:rPr lang="en-US" sz="1200" kern="1200" dirty="0">
                <a:solidFill>
                  <a:schemeClr val="tx1"/>
                </a:solidFill>
                <a:effectLst/>
                <a:latin typeface="+mn-lt"/>
                <a:ea typeface="+mn-ea"/>
                <a:cs typeface="+mn-cs"/>
              </a:rPr>
              <a:t> (confocal laser scans). (M) </a:t>
            </a:r>
            <a:r>
              <a:rPr lang="en-US" sz="1200" kern="1200" dirty="0" err="1">
                <a:solidFill>
                  <a:schemeClr val="tx1"/>
                </a:solidFill>
                <a:effectLst/>
                <a:latin typeface="+mn-lt"/>
                <a:ea typeface="+mn-ea"/>
                <a:cs typeface="+mn-cs"/>
              </a:rPr>
              <a:t>Branchiura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Argulus</a:t>
            </a:r>
            <a:r>
              <a:rPr lang="en-US" sz="1200" i="1" kern="1200" dirty="0">
                <a:solidFill>
                  <a:schemeClr val="tx1"/>
                </a:solidFill>
                <a:effectLst/>
                <a:latin typeface="+mn-lt"/>
                <a:ea typeface="+mn-ea"/>
                <a:cs typeface="+mn-cs"/>
              </a:rPr>
              <a:t> foliaceus</a:t>
            </a:r>
            <a:r>
              <a:rPr lang="en-US" sz="1200" kern="1200" dirty="0">
                <a:solidFill>
                  <a:schemeClr val="tx1"/>
                </a:solidFill>
                <a:effectLst/>
                <a:latin typeface="+mn-lt"/>
                <a:ea typeface="+mn-ea"/>
                <a:cs typeface="+mn-cs"/>
              </a:rPr>
              <a:t> (drawing and photograph), a </a:t>
            </a:r>
            <a:r>
              <a:rPr lang="en-US" sz="1200" kern="1200" dirty="0" err="1">
                <a:solidFill>
                  <a:schemeClr val="tx1"/>
                </a:solidFill>
                <a:effectLst/>
                <a:latin typeface="+mn-lt"/>
                <a:ea typeface="+mn-ea"/>
                <a:cs typeface="+mn-cs"/>
              </a:rPr>
              <a:t>branchiuran</a:t>
            </a:r>
            <a:r>
              <a:rPr lang="en-US" sz="1200" kern="1200" dirty="0">
                <a:solidFill>
                  <a:schemeClr val="tx1"/>
                </a:solidFill>
                <a:effectLst/>
                <a:latin typeface="+mn-lt"/>
                <a:ea typeface="+mn-ea"/>
                <a:cs typeface="+mn-cs"/>
              </a:rPr>
              <a:t> that parasitizes fishes. Note the powerful hooked suckers (modified </a:t>
            </a:r>
            <a:r>
              <a:rPr lang="en-US" sz="1200" kern="1200" dirty="0" err="1">
                <a:solidFill>
                  <a:schemeClr val="tx1"/>
                </a:solidFill>
                <a:effectLst/>
                <a:latin typeface="+mn-lt"/>
                <a:ea typeface="+mn-ea"/>
                <a:cs typeface="+mn-cs"/>
              </a:rPr>
              <a:t>maxillules</a:t>
            </a:r>
            <a:r>
              <a:rPr lang="en-US" sz="1200" kern="1200" dirty="0">
                <a:solidFill>
                  <a:schemeClr val="tx1"/>
                </a:solidFill>
                <a:effectLst/>
                <a:latin typeface="+mn-lt"/>
                <a:ea typeface="+mn-ea"/>
                <a:cs typeface="+mn-cs"/>
              </a:rPr>
              <a:t>) on the ventral surface. (G after V. E. Thatcher. 1984.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4: 495–501.)</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50</a:t>
            </a:fld>
            <a:endParaRPr lang="en-US"/>
          </a:p>
        </p:txBody>
      </p:sp>
    </p:spTree>
    <p:extLst>
      <p:ext uri="{BB962C8B-B14F-4D97-AF65-F5344CB8AC3E}">
        <p14:creationId xmlns:p14="http://schemas.microsoft.com/office/powerpoint/2010/main" val="389794158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21.4  Anatomy of the classes </a:t>
            </a:r>
            <a:r>
              <a:rPr lang="en-US" sz="1200" b="1" kern="1200" dirty="0" err="1">
                <a:solidFill>
                  <a:schemeClr val="tx1"/>
                </a:solidFill>
                <a:effectLst/>
                <a:latin typeface="+mn-lt"/>
                <a:ea typeface="+mn-ea"/>
                <a:cs typeface="+mn-cs"/>
              </a:rPr>
              <a:t>Mystacocarida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Copepoda</a:t>
            </a:r>
            <a:r>
              <a:rPr lang="en-US" sz="1200" b="1" kern="1200" dirty="0">
                <a:solidFill>
                  <a:schemeClr val="tx1"/>
                </a:solidFill>
                <a:effectLst/>
                <a:latin typeface="+mn-lt"/>
                <a:ea typeface="+mn-ea"/>
                <a:cs typeface="+mn-cs"/>
              </a:rPr>
              <a:t>, and </a:t>
            </a:r>
            <a:r>
              <a:rPr lang="en-US" sz="1200" b="1" kern="1200" dirty="0" err="1">
                <a:solidFill>
                  <a:schemeClr val="tx1"/>
                </a:solidFill>
                <a:effectLst/>
                <a:latin typeface="+mn-lt"/>
                <a:ea typeface="+mn-ea"/>
                <a:cs typeface="+mn-cs"/>
              </a:rPr>
              <a:t>Branchiura</a:t>
            </a:r>
            <a:r>
              <a:rPr lang="en-US" sz="1200" b="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 General anatomy and SEM of the </a:t>
            </a:r>
            <a:r>
              <a:rPr lang="en-US" sz="1200" kern="1200" dirty="0" err="1">
                <a:solidFill>
                  <a:schemeClr val="tx1"/>
                </a:solidFill>
                <a:effectLst/>
                <a:latin typeface="+mn-lt"/>
                <a:ea typeface="+mn-ea"/>
                <a:cs typeface="+mn-cs"/>
              </a:rPr>
              <a:t>mystacocarid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Derocheilocaris</a:t>
            </a:r>
            <a:r>
              <a:rPr lang="en-US" sz="1200" kern="1200" dirty="0">
                <a:solidFill>
                  <a:schemeClr val="tx1"/>
                </a:solidFill>
                <a:effectLst/>
                <a:latin typeface="+mn-lt"/>
                <a:ea typeface="+mn-ea"/>
                <a:cs typeface="+mn-cs"/>
              </a:rPr>
              <a:t>. (B) General anatomy of a cyclopoid copepod. (C–E) General body forms of (C) a calanoid, (D) a harpacticoid, and (E) a cyclopoid copepod. Note the points of body articulation (dark band) and the position of the genital segment (shaded segment). Roman numerals are thoracic segments; Arabic numerals are abdominal segments; T = telson. (F) An elaborately </a:t>
            </a:r>
            <a:r>
              <a:rPr lang="en-US" sz="1200" kern="1200" dirty="0" err="1">
                <a:solidFill>
                  <a:schemeClr val="tx1"/>
                </a:solidFill>
                <a:effectLst/>
                <a:latin typeface="+mn-lt"/>
                <a:ea typeface="+mn-ea"/>
                <a:cs typeface="+mn-cs"/>
              </a:rPr>
              <a:t>setose</a:t>
            </a:r>
            <a:r>
              <a:rPr lang="en-US" sz="1200" kern="1200" dirty="0">
                <a:solidFill>
                  <a:schemeClr val="tx1"/>
                </a:solidFill>
                <a:effectLst/>
                <a:latin typeface="+mn-lt"/>
                <a:ea typeface="+mn-ea"/>
                <a:cs typeface="+mn-cs"/>
              </a:rPr>
              <a:t> calanoid copepod adapted for flotation. (G) A </a:t>
            </a:r>
            <a:r>
              <a:rPr lang="en-US" sz="1200" kern="1200" dirty="0" err="1">
                <a:solidFill>
                  <a:schemeClr val="tx1"/>
                </a:solidFill>
                <a:effectLst/>
                <a:latin typeface="+mn-lt"/>
                <a:ea typeface="+mn-ea"/>
                <a:cs typeface="+mn-cs"/>
              </a:rPr>
              <a:t>poecilostomatid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Ergasilus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pitalicus</a:t>
            </a:r>
            <a:r>
              <a:rPr lang="en-US" sz="1200" kern="1200" dirty="0">
                <a:solidFill>
                  <a:schemeClr val="tx1"/>
                </a:solidFill>
                <a:effectLst/>
                <a:latin typeface="+mn-lt"/>
                <a:ea typeface="+mn-ea"/>
                <a:cs typeface="+mn-cs"/>
              </a:rPr>
              <a:t>, ectoparasitic on cichlid fishes. (H) A female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Caligus</a:t>
            </a:r>
            <a:r>
              <a:rPr lang="en-US" sz="1200" kern="1200" dirty="0">
                <a:solidFill>
                  <a:schemeClr val="tx1"/>
                </a:solidFill>
                <a:effectLst/>
                <a:latin typeface="+mn-lt"/>
                <a:ea typeface="+mn-ea"/>
                <a:cs typeface="+mn-cs"/>
              </a:rPr>
              <a:t> sp.) with egg sacs. (I) A female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Trebius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heterodonti</a:t>
            </a:r>
            <a:r>
              <a:rPr lang="en-US" sz="1200" kern="1200" dirty="0">
                <a:solidFill>
                  <a:schemeClr val="tx1"/>
                </a:solidFill>
                <a:effectLst/>
                <a:latin typeface="+mn-lt"/>
                <a:ea typeface="+mn-ea"/>
                <a:cs typeface="+mn-cs"/>
              </a:rPr>
              <a:t>, a parasite of horn sharks in California) with egg sacs. (J) A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Clavella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adunca</a:t>
            </a:r>
            <a:r>
              <a:rPr lang="en-US" sz="1200" kern="1200" dirty="0">
                <a:solidFill>
                  <a:schemeClr val="tx1"/>
                </a:solidFill>
                <a:effectLst/>
                <a:latin typeface="+mn-lt"/>
                <a:ea typeface="+mn-ea"/>
                <a:cs typeface="+mn-cs"/>
              </a:rPr>
              <a:t>, showing extreme body reduction; this species attaches to the gills of fishes by its elongate maxillae. (K) </a:t>
            </a:r>
            <a:r>
              <a:rPr lang="en-US" sz="1200" i="1" kern="1200" dirty="0" err="1">
                <a:solidFill>
                  <a:schemeClr val="tx1"/>
                </a:solidFill>
                <a:effectLst/>
                <a:latin typeface="+mn-lt"/>
                <a:ea typeface="+mn-ea"/>
                <a:cs typeface="+mn-cs"/>
              </a:rPr>
              <a:t>Notodelphys</a:t>
            </a:r>
            <a:r>
              <a:rPr lang="en-US" sz="1200" kern="1200" dirty="0">
                <a:solidFill>
                  <a:schemeClr val="tx1"/>
                </a:solidFill>
                <a:effectLst/>
                <a:latin typeface="+mn-lt"/>
                <a:ea typeface="+mn-ea"/>
                <a:cs typeface="+mn-cs"/>
              </a:rPr>
              <a:t>, a wormlike cyclopoid copepod adapted for </a:t>
            </a:r>
            <a:r>
              <a:rPr lang="en-US" sz="1200" kern="1200" dirty="0" err="1">
                <a:solidFill>
                  <a:schemeClr val="tx1"/>
                </a:solidFill>
                <a:effectLst/>
                <a:latin typeface="+mn-lt"/>
                <a:ea typeface="+mn-ea"/>
                <a:cs typeface="+mn-cs"/>
              </a:rPr>
              <a:t>endoparasitism</a:t>
            </a:r>
            <a:r>
              <a:rPr lang="en-US" sz="1200" kern="1200" dirty="0">
                <a:solidFill>
                  <a:schemeClr val="tx1"/>
                </a:solidFill>
                <a:effectLst/>
                <a:latin typeface="+mn-lt"/>
                <a:ea typeface="+mn-ea"/>
                <a:cs typeface="+mn-cs"/>
              </a:rPr>
              <a:t> in tunicates. (L) The harpacticoid copepod </a:t>
            </a:r>
            <a:r>
              <a:rPr lang="en-US" sz="1200" i="1" kern="1200" dirty="0" err="1">
                <a:solidFill>
                  <a:schemeClr val="tx1"/>
                </a:solidFill>
                <a:effectLst/>
                <a:latin typeface="+mn-lt"/>
                <a:ea typeface="+mn-ea"/>
                <a:cs typeface="+mn-cs"/>
              </a:rPr>
              <a:t>Hase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talpamorphicus</a:t>
            </a:r>
            <a:r>
              <a:rPr lang="en-US" sz="1200" kern="1200" dirty="0">
                <a:solidFill>
                  <a:schemeClr val="tx1"/>
                </a:solidFill>
                <a:effectLst/>
                <a:latin typeface="+mn-lt"/>
                <a:ea typeface="+mn-ea"/>
                <a:cs typeface="+mn-cs"/>
              </a:rPr>
              <a:t> (confocal laser scans). (M) </a:t>
            </a:r>
            <a:r>
              <a:rPr lang="en-US" sz="1200" kern="1200" dirty="0" err="1">
                <a:solidFill>
                  <a:schemeClr val="tx1"/>
                </a:solidFill>
                <a:effectLst/>
                <a:latin typeface="+mn-lt"/>
                <a:ea typeface="+mn-ea"/>
                <a:cs typeface="+mn-cs"/>
              </a:rPr>
              <a:t>Branchiura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Argulus</a:t>
            </a:r>
            <a:r>
              <a:rPr lang="en-US" sz="1200" i="1" kern="1200" dirty="0">
                <a:solidFill>
                  <a:schemeClr val="tx1"/>
                </a:solidFill>
                <a:effectLst/>
                <a:latin typeface="+mn-lt"/>
                <a:ea typeface="+mn-ea"/>
                <a:cs typeface="+mn-cs"/>
              </a:rPr>
              <a:t> foliaceus</a:t>
            </a:r>
            <a:r>
              <a:rPr lang="en-US" sz="1200" kern="1200" dirty="0">
                <a:solidFill>
                  <a:schemeClr val="tx1"/>
                </a:solidFill>
                <a:effectLst/>
                <a:latin typeface="+mn-lt"/>
                <a:ea typeface="+mn-ea"/>
                <a:cs typeface="+mn-cs"/>
              </a:rPr>
              <a:t> (drawing and photograph), a </a:t>
            </a:r>
            <a:r>
              <a:rPr lang="en-US" sz="1200" kern="1200" dirty="0" err="1">
                <a:solidFill>
                  <a:schemeClr val="tx1"/>
                </a:solidFill>
                <a:effectLst/>
                <a:latin typeface="+mn-lt"/>
                <a:ea typeface="+mn-ea"/>
                <a:cs typeface="+mn-cs"/>
              </a:rPr>
              <a:t>branchiuran</a:t>
            </a:r>
            <a:r>
              <a:rPr lang="en-US" sz="1200" kern="1200" dirty="0">
                <a:solidFill>
                  <a:schemeClr val="tx1"/>
                </a:solidFill>
                <a:effectLst/>
                <a:latin typeface="+mn-lt"/>
                <a:ea typeface="+mn-ea"/>
                <a:cs typeface="+mn-cs"/>
              </a:rPr>
              <a:t> that parasitizes fishes. Note the powerful hooked suckers (modified </a:t>
            </a:r>
            <a:r>
              <a:rPr lang="en-US" sz="1200" kern="1200" dirty="0" err="1">
                <a:solidFill>
                  <a:schemeClr val="tx1"/>
                </a:solidFill>
                <a:effectLst/>
                <a:latin typeface="+mn-lt"/>
                <a:ea typeface="+mn-ea"/>
                <a:cs typeface="+mn-cs"/>
              </a:rPr>
              <a:t>maxillules</a:t>
            </a:r>
            <a:r>
              <a:rPr lang="en-US" sz="1200" kern="1200" dirty="0">
                <a:solidFill>
                  <a:schemeClr val="tx1"/>
                </a:solidFill>
                <a:effectLst/>
                <a:latin typeface="+mn-lt"/>
                <a:ea typeface="+mn-ea"/>
                <a:cs typeface="+mn-cs"/>
              </a:rPr>
              <a:t>) on the ventral surface. (G after V. E. Thatcher. 1984.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4: 495–501.)</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51</a:t>
            </a:fld>
            <a:endParaRPr lang="en-US"/>
          </a:p>
        </p:txBody>
      </p:sp>
    </p:spTree>
    <p:extLst>
      <p:ext uri="{BB962C8B-B14F-4D97-AF65-F5344CB8AC3E}">
        <p14:creationId xmlns:p14="http://schemas.microsoft.com/office/powerpoint/2010/main" val="378193606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21.4  Anatomy of the classes </a:t>
            </a:r>
            <a:r>
              <a:rPr lang="en-US" sz="1200" b="1" kern="1200" dirty="0" err="1">
                <a:solidFill>
                  <a:schemeClr val="tx1"/>
                </a:solidFill>
                <a:effectLst/>
                <a:latin typeface="+mn-lt"/>
                <a:ea typeface="+mn-ea"/>
                <a:cs typeface="+mn-cs"/>
              </a:rPr>
              <a:t>Mystacocarida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Copepoda</a:t>
            </a:r>
            <a:r>
              <a:rPr lang="en-US" sz="1200" b="1" kern="1200" dirty="0">
                <a:solidFill>
                  <a:schemeClr val="tx1"/>
                </a:solidFill>
                <a:effectLst/>
                <a:latin typeface="+mn-lt"/>
                <a:ea typeface="+mn-ea"/>
                <a:cs typeface="+mn-cs"/>
              </a:rPr>
              <a:t>, and </a:t>
            </a:r>
            <a:r>
              <a:rPr lang="en-US" sz="1200" b="1" kern="1200" dirty="0" err="1">
                <a:solidFill>
                  <a:schemeClr val="tx1"/>
                </a:solidFill>
                <a:effectLst/>
                <a:latin typeface="+mn-lt"/>
                <a:ea typeface="+mn-ea"/>
                <a:cs typeface="+mn-cs"/>
              </a:rPr>
              <a:t>Branchiura</a:t>
            </a:r>
            <a:r>
              <a:rPr lang="en-US" sz="1200" b="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 General anatomy and SEM of the </a:t>
            </a:r>
            <a:r>
              <a:rPr lang="en-US" sz="1200" kern="1200" dirty="0" err="1">
                <a:solidFill>
                  <a:schemeClr val="tx1"/>
                </a:solidFill>
                <a:effectLst/>
                <a:latin typeface="+mn-lt"/>
                <a:ea typeface="+mn-ea"/>
                <a:cs typeface="+mn-cs"/>
              </a:rPr>
              <a:t>mystacocarid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Derocheilocaris</a:t>
            </a:r>
            <a:r>
              <a:rPr lang="en-US" sz="1200" kern="1200" dirty="0">
                <a:solidFill>
                  <a:schemeClr val="tx1"/>
                </a:solidFill>
                <a:effectLst/>
                <a:latin typeface="+mn-lt"/>
                <a:ea typeface="+mn-ea"/>
                <a:cs typeface="+mn-cs"/>
              </a:rPr>
              <a:t>. (B) General anatomy of a cyclopoid copepod. (C–E) General body forms of (C) a calanoid, (D) a harpacticoid, and (E) a cyclopoid copepod. Note the points of body articulation (dark band) and the position of the genital segment (shaded segment). Roman numerals are thoracic segments; Arabic numerals are abdominal segments; T = telson. (F) An elaborately </a:t>
            </a:r>
            <a:r>
              <a:rPr lang="en-US" sz="1200" kern="1200" dirty="0" err="1">
                <a:solidFill>
                  <a:schemeClr val="tx1"/>
                </a:solidFill>
                <a:effectLst/>
                <a:latin typeface="+mn-lt"/>
                <a:ea typeface="+mn-ea"/>
                <a:cs typeface="+mn-cs"/>
              </a:rPr>
              <a:t>setose</a:t>
            </a:r>
            <a:r>
              <a:rPr lang="en-US" sz="1200" kern="1200" dirty="0">
                <a:solidFill>
                  <a:schemeClr val="tx1"/>
                </a:solidFill>
                <a:effectLst/>
                <a:latin typeface="+mn-lt"/>
                <a:ea typeface="+mn-ea"/>
                <a:cs typeface="+mn-cs"/>
              </a:rPr>
              <a:t> calanoid copepod adapted for flotation. (G) A </a:t>
            </a:r>
            <a:r>
              <a:rPr lang="en-US" sz="1200" kern="1200" dirty="0" err="1">
                <a:solidFill>
                  <a:schemeClr val="tx1"/>
                </a:solidFill>
                <a:effectLst/>
                <a:latin typeface="+mn-lt"/>
                <a:ea typeface="+mn-ea"/>
                <a:cs typeface="+mn-cs"/>
              </a:rPr>
              <a:t>poecilostomatid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Ergasilus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pitalicus</a:t>
            </a:r>
            <a:r>
              <a:rPr lang="en-US" sz="1200" kern="1200" dirty="0">
                <a:solidFill>
                  <a:schemeClr val="tx1"/>
                </a:solidFill>
                <a:effectLst/>
                <a:latin typeface="+mn-lt"/>
                <a:ea typeface="+mn-ea"/>
                <a:cs typeface="+mn-cs"/>
              </a:rPr>
              <a:t>, ectoparasitic on cichlid fishes. (H) A female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Caligus</a:t>
            </a:r>
            <a:r>
              <a:rPr lang="en-US" sz="1200" kern="1200" dirty="0">
                <a:solidFill>
                  <a:schemeClr val="tx1"/>
                </a:solidFill>
                <a:effectLst/>
                <a:latin typeface="+mn-lt"/>
                <a:ea typeface="+mn-ea"/>
                <a:cs typeface="+mn-cs"/>
              </a:rPr>
              <a:t> sp.) with egg sacs. (I) A female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Trebius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heterodonti</a:t>
            </a:r>
            <a:r>
              <a:rPr lang="en-US" sz="1200" kern="1200" dirty="0">
                <a:solidFill>
                  <a:schemeClr val="tx1"/>
                </a:solidFill>
                <a:effectLst/>
                <a:latin typeface="+mn-lt"/>
                <a:ea typeface="+mn-ea"/>
                <a:cs typeface="+mn-cs"/>
              </a:rPr>
              <a:t>, a parasite of horn sharks in California) with egg sacs. (J) A </a:t>
            </a:r>
            <a:r>
              <a:rPr lang="en-US" sz="1200" kern="1200" dirty="0" err="1">
                <a:solidFill>
                  <a:schemeClr val="tx1"/>
                </a:solidFill>
                <a:effectLst/>
                <a:latin typeface="+mn-lt"/>
                <a:ea typeface="+mn-ea"/>
                <a:cs typeface="+mn-cs"/>
              </a:rPr>
              <a:t>siphonostomatid</a:t>
            </a:r>
            <a:r>
              <a:rPr lang="en-US" sz="1200" kern="1200" dirty="0">
                <a:solidFill>
                  <a:schemeClr val="tx1"/>
                </a:solidFill>
                <a:effectLst/>
                <a:latin typeface="+mn-lt"/>
                <a:ea typeface="+mn-ea"/>
                <a:cs typeface="+mn-cs"/>
              </a:rPr>
              <a:t> copepod, </a:t>
            </a:r>
            <a:r>
              <a:rPr lang="en-US" sz="1200" i="1" kern="1200" dirty="0" err="1">
                <a:solidFill>
                  <a:schemeClr val="tx1"/>
                </a:solidFill>
                <a:effectLst/>
                <a:latin typeface="+mn-lt"/>
                <a:ea typeface="+mn-ea"/>
                <a:cs typeface="+mn-cs"/>
              </a:rPr>
              <a:t>Clavella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adunca</a:t>
            </a:r>
            <a:r>
              <a:rPr lang="en-US" sz="1200" kern="1200" dirty="0">
                <a:solidFill>
                  <a:schemeClr val="tx1"/>
                </a:solidFill>
                <a:effectLst/>
                <a:latin typeface="+mn-lt"/>
                <a:ea typeface="+mn-ea"/>
                <a:cs typeface="+mn-cs"/>
              </a:rPr>
              <a:t>, showing extreme body reduction; this species attaches to the gills of fishes by its elongate maxillae. (K) </a:t>
            </a:r>
            <a:r>
              <a:rPr lang="en-US" sz="1200" i="1" kern="1200" dirty="0" err="1">
                <a:solidFill>
                  <a:schemeClr val="tx1"/>
                </a:solidFill>
                <a:effectLst/>
                <a:latin typeface="+mn-lt"/>
                <a:ea typeface="+mn-ea"/>
                <a:cs typeface="+mn-cs"/>
              </a:rPr>
              <a:t>Notodelphys</a:t>
            </a:r>
            <a:r>
              <a:rPr lang="en-US" sz="1200" kern="1200" dirty="0">
                <a:solidFill>
                  <a:schemeClr val="tx1"/>
                </a:solidFill>
                <a:effectLst/>
                <a:latin typeface="+mn-lt"/>
                <a:ea typeface="+mn-ea"/>
                <a:cs typeface="+mn-cs"/>
              </a:rPr>
              <a:t>, a wormlike cyclopoid copepod adapted for </a:t>
            </a:r>
            <a:r>
              <a:rPr lang="en-US" sz="1200" kern="1200" dirty="0" err="1">
                <a:solidFill>
                  <a:schemeClr val="tx1"/>
                </a:solidFill>
                <a:effectLst/>
                <a:latin typeface="+mn-lt"/>
                <a:ea typeface="+mn-ea"/>
                <a:cs typeface="+mn-cs"/>
              </a:rPr>
              <a:t>endoparasitism</a:t>
            </a:r>
            <a:r>
              <a:rPr lang="en-US" sz="1200" kern="1200" dirty="0">
                <a:solidFill>
                  <a:schemeClr val="tx1"/>
                </a:solidFill>
                <a:effectLst/>
                <a:latin typeface="+mn-lt"/>
                <a:ea typeface="+mn-ea"/>
                <a:cs typeface="+mn-cs"/>
              </a:rPr>
              <a:t> in tunicates. (L) The harpacticoid copepod </a:t>
            </a:r>
            <a:r>
              <a:rPr lang="en-US" sz="1200" i="1" kern="1200" dirty="0" err="1">
                <a:solidFill>
                  <a:schemeClr val="tx1"/>
                </a:solidFill>
                <a:effectLst/>
                <a:latin typeface="+mn-lt"/>
                <a:ea typeface="+mn-ea"/>
                <a:cs typeface="+mn-cs"/>
              </a:rPr>
              <a:t>Hase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talpamorphicus</a:t>
            </a:r>
            <a:r>
              <a:rPr lang="en-US" sz="1200" kern="1200" dirty="0">
                <a:solidFill>
                  <a:schemeClr val="tx1"/>
                </a:solidFill>
                <a:effectLst/>
                <a:latin typeface="+mn-lt"/>
                <a:ea typeface="+mn-ea"/>
                <a:cs typeface="+mn-cs"/>
              </a:rPr>
              <a:t> (confocal laser scans). (M) </a:t>
            </a:r>
            <a:r>
              <a:rPr lang="en-US" sz="1200" kern="1200" dirty="0" err="1">
                <a:solidFill>
                  <a:schemeClr val="tx1"/>
                </a:solidFill>
                <a:effectLst/>
                <a:latin typeface="+mn-lt"/>
                <a:ea typeface="+mn-ea"/>
                <a:cs typeface="+mn-cs"/>
              </a:rPr>
              <a:t>Branchiura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Argulus</a:t>
            </a:r>
            <a:r>
              <a:rPr lang="en-US" sz="1200" i="1" kern="1200" dirty="0">
                <a:solidFill>
                  <a:schemeClr val="tx1"/>
                </a:solidFill>
                <a:effectLst/>
                <a:latin typeface="+mn-lt"/>
                <a:ea typeface="+mn-ea"/>
                <a:cs typeface="+mn-cs"/>
              </a:rPr>
              <a:t> foliaceus</a:t>
            </a:r>
            <a:r>
              <a:rPr lang="en-US" sz="1200" kern="1200" dirty="0">
                <a:solidFill>
                  <a:schemeClr val="tx1"/>
                </a:solidFill>
                <a:effectLst/>
                <a:latin typeface="+mn-lt"/>
                <a:ea typeface="+mn-ea"/>
                <a:cs typeface="+mn-cs"/>
              </a:rPr>
              <a:t> (drawing and photograph), a </a:t>
            </a:r>
            <a:r>
              <a:rPr lang="en-US" sz="1200" kern="1200" dirty="0" err="1">
                <a:solidFill>
                  <a:schemeClr val="tx1"/>
                </a:solidFill>
                <a:effectLst/>
                <a:latin typeface="+mn-lt"/>
                <a:ea typeface="+mn-ea"/>
                <a:cs typeface="+mn-cs"/>
              </a:rPr>
              <a:t>branchiuran</a:t>
            </a:r>
            <a:r>
              <a:rPr lang="en-US" sz="1200" kern="1200" dirty="0">
                <a:solidFill>
                  <a:schemeClr val="tx1"/>
                </a:solidFill>
                <a:effectLst/>
                <a:latin typeface="+mn-lt"/>
                <a:ea typeface="+mn-ea"/>
                <a:cs typeface="+mn-cs"/>
              </a:rPr>
              <a:t> that parasitizes fishes. Note the powerful hooked suckers (modified </a:t>
            </a:r>
            <a:r>
              <a:rPr lang="en-US" sz="1200" kern="1200" dirty="0" err="1">
                <a:solidFill>
                  <a:schemeClr val="tx1"/>
                </a:solidFill>
                <a:effectLst/>
                <a:latin typeface="+mn-lt"/>
                <a:ea typeface="+mn-ea"/>
                <a:cs typeface="+mn-cs"/>
              </a:rPr>
              <a:t>maxillules</a:t>
            </a:r>
            <a:r>
              <a:rPr lang="en-US" sz="1200" kern="1200" dirty="0">
                <a:solidFill>
                  <a:schemeClr val="tx1"/>
                </a:solidFill>
                <a:effectLst/>
                <a:latin typeface="+mn-lt"/>
                <a:ea typeface="+mn-ea"/>
                <a:cs typeface="+mn-cs"/>
              </a:rPr>
              <a:t>) on the ventral surface. (G after V. E. Thatcher. 1984. </a:t>
            </a:r>
            <a:r>
              <a:rPr lang="en-US" sz="1200" i="1" kern="1200" dirty="0">
                <a:solidFill>
                  <a:schemeClr val="tx1"/>
                </a:solidFill>
                <a:effectLst/>
                <a:latin typeface="+mn-lt"/>
                <a:ea typeface="+mn-ea"/>
                <a:cs typeface="+mn-cs"/>
              </a:rPr>
              <a:t>J Crust </a:t>
            </a:r>
            <a:r>
              <a:rPr lang="en-US" sz="1200" i="1" kern="1200" dirty="0" err="1">
                <a:solidFill>
                  <a:schemeClr val="tx1"/>
                </a:solidFill>
                <a:effectLst/>
                <a:latin typeface="+mn-lt"/>
                <a:ea typeface="+mn-ea"/>
                <a:cs typeface="+mn-cs"/>
              </a:rPr>
              <a:t>Biol</a:t>
            </a:r>
            <a:r>
              <a:rPr lang="en-US" sz="1200" kern="1200" dirty="0">
                <a:solidFill>
                  <a:schemeClr val="tx1"/>
                </a:solidFill>
                <a:effectLst/>
                <a:latin typeface="+mn-lt"/>
                <a:ea typeface="+mn-ea"/>
                <a:cs typeface="+mn-cs"/>
              </a:rPr>
              <a:t> 4: 495–501.)</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52</a:t>
            </a:fld>
            <a:endParaRPr lang="en-US"/>
          </a:p>
        </p:txBody>
      </p:sp>
    </p:spTree>
    <p:extLst>
      <p:ext uri="{BB962C8B-B14F-4D97-AF65-F5344CB8AC3E}">
        <p14:creationId xmlns:p14="http://schemas.microsoft.com/office/powerpoint/2010/main" val="297252638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21.5  Anatomy and diversity in the class </a:t>
            </a:r>
            <a:r>
              <a:rPr lang="en-US" sz="1200" b="1" kern="1200" dirty="0" err="1">
                <a:solidFill>
                  <a:schemeClr val="tx1"/>
                </a:solidFill>
                <a:effectLst/>
                <a:latin typeface="+mn-lt"/>
                <a:ea typeface="+mn-ea"/>
                <a:cs typeface="+mn-cs"/>
              </a:rPr>
              <a:t>Pentastomida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t>
            </a:r>
            <a:r>
              <a:rPr lang="en-US" sz="1200" i="1" kern="1200" dirty="0" err="1">
                <a:solidFill>
                  <a:schemeClr val="tx1"/>
                </a:solidFill>
                <a:effectLst/>
                <a:latin typeface="+mn-lt"/>
                <a:ea typeface="+mn-ea"/>
                <a:cs typeface="+mn-cs"/>
              </a:rPr>
              <a:t>Linguatula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serrata</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Cephalobaena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tetrapoda</a:t>
            </a:r>
            <a:r>
              <a:rPr lang="en-US" sz="1200" kern="1200" dirty="0">
                <a:solidFill>
                  <a:schemeClr val="tx1"/>
                </a:solidFill>
                <a:effectLst/>
                <a:latin typeface="+mn-lt"/>
                <a:ea typeface="+mn-ea"/>
                <a:cs typeface="+mn-cs"/>
              </a:rPr>
              <a:t>. (C) Internal anatomy of female </a:t>
            </a:r>
            <a:r>
              <a:rPr lang="en-US" sz="1200" i="1" kern="1200" dirty="0" err="1">
                <a:solidFill>
                  <a:schemeClr val="tx1"/>
                </a:solidFill>
                <a:effectLst/>
                <a:latin typeface="+mn-lt"/>
                <a:ea typeface="+mn-ea"/>
                <a:cs typeface="+mn-cs"/>
              </a:rPr>
              <a:t>Pentastomum</a:t>
            </a:r>
            <a:r>
              <a:rPr lang="en-US" sz="1200" kern="1200" dirty="0">
                <a:solidFill>
                  <a:schemeClr val="tx1"/>
                </a:solidFill>
                <a:effectLst/>
                <a:latin typeface="+mn-lt"/>
                <a:ea typeface="+mn-ea"/>
                <a:cs typeface="+mn-cs"/>
              </a:rPr>
              <a:t>. (D) Internal anatomy of female </a:t>
            </a:r>
            <a:r>
              <a:rPr lang="en-US" sz="1200" i="1" kern="1200" dirty="0" err="1">
                <a:solidFill>
                  <a:schemeClr val="tx1"/>
                </a:solidFill>
                <a:effectLst/>
                <a:latin typeface="+mn-lt"/>
                <a:ea typeface="+mn-ea"/>
                <a:cs typeface="+mn-cs"/>
              </a:rPr>
              <a:t>Waddycephalus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teretiusculus</a:t>
            </a:r>
            <a:r>
              <a:rPr lang="en-US" sz="1200" kern="1200" dirty="0">
                <a:solidFill>
                  <a:schemeClr val="tx1"/>
                </a:solidFill>
                <a:effectLst/>
                <a:latin typeface="+mn-lt"/>
                <a:ea typeface="+mn-ea"/>
                <a:cs typeface="+mn-cs"/>
              </a:rPr>
              <a:t>, a parasite of Australian snakes. (E) A generalized </a:t>
            </a:r>
            <a:r>
              <a:rPr lang="en-US" sz="1200" kern="1200" dirty="0" err="1">
                <a:solidFill>
                  <a:schemeClr val="tx1"/>
                </a:solidFill>
                <a:effectLst/>
                <a:latin typeface="+mn-lt"/>
                <a:ea typeface="+mn-ea"/>
                <a:cs typeface="+mn-cs"/>
              </a:rPr>
              <a:t>pentastomid</a:t>
            </a:r>
            <a:r>
              <a:rPr lang="en-US" sz="1200" kern="1200" dirty="0">
                <a:solidFill>
                  <a:schemeClr val="tx1"/>
                </a:solidFill>
                <a:effectLst/>
                <a:latin typeface="+mn-lt"/>
                <a:ea typeface="+mn-ea"/>
                <a:cs typeface="+mn-cs"/>
              </a:rPr>
              <a:t> primary larva. </a:t>
            </a:r>
          </a:p>
        </p:txBody>
      </p:sp>
      <p:sp>
        <p:nvSpPr>
          <p:cNvPr id="4" name="Slide Number Placeholder 3"/>
          <p:cNvSpPr>
            <a:spLocks noGrp="1"/>
          </p:cNvSpPr>
          <p:nvPr>
            <p:ph type="sldNum" sz="quarter" idx="5"/>
          </p:nvPr>
        </p:nvSpPr>
        <p:spPr/>
        <p:txBody>
          <a:bodyPr/>
          <a:lstStyle/>
          <a:p>
            <a:fld id="{556C0744-2FEF-4441-821D-70180A370937}" type="slidenum">
              <a:rPr lang="en-US" smtClean="0"/>
              <a:t>53</a:t>
            </a:fld>
            <a:endParaRPr lang="en-US"/>
          </a:p>
        </p:txBody>
      </p:sp>
    </p:spTree>
    <p:extLst>
      <p:ext uri="{BB962C8B-B14F-4D97-AF65-F5344CB8AC3E}">
        <p14:creationId xmlns:p14="http://schemas.microsoft.com/office/powerpoint/2010/main" val="61998298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21.5  Anatomy and diversity in the class </a:t>
            </a:r>
            <a:r>
              <a:rPr lang="en-US" sz="1200" b="1" kern="1200" dirty="0" err="1">
                <a:solidFill>
                  <a:schemeClr val="tx1"/>
                </a:solidFill>
                <a:effectLst/>
                <a:latin typeface="+mn-lt"/>
                <a:ea typeface="+mn-ea"/>
                <a:cs typeface="+mn-cs"/>
              </a:rPr>
              <a:t>Pentastomida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t>
            </a:r>
            <a:r>
              <a:rPr lang="en-US" sz="1200" i="1" kern="1200" dirty="0" err="1">
                <a:solidFill>
                  <a:schemeClr val="tx1"/>
                </a:solidFill>
                <a:effectLst/>
                <a:latin typeface="+mn-lt"/>
                <a:ea typeface="+mn-ea"/>
                <a:cs typeface="+mn-cs"/>
              </a:rPr>
              <a:t>Linguatula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serrata</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Cephalobaena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tetrapoda</a:t>
            </a:r>
            <a:r>
              <a:rPr lang="en-US" sz="1200" kern="1200" dirty="0">
                <a:solidFill>
                  <a:schemeClr val="tx1"/>
                </a:solidFill>
                <a:effectLst/>
                <a:latin typeface="+mn-lt"/>
                <a:ea typeface="+mn-ea"/>
                <a:cs typeface="+mn-cs"/>
              </a:rPr>
              <a:t>. (C) Internal anatomy of female </a:t>
            </a:r>
            <a:r>
              <a:rPr lang="en-US" sz="1200" i="1" kern="1200" dirty="0" err="1">
                <a:solidFill>
                  <a:schemeClr val="tx1"/>
                </a:solidFill>
                <a:effectLst/>
                <a:latin typeface="+mn-lt"/>
                <a:ea typeface="+mn-ea"/>
                <a:cs typeface="+mn-cs"/>
              </a:rPr>
              <a:t>Pentastomum</a:t>
            </a:r>
            <a:r>
              <a:rPr lang="en-US" sz="1200" kern="1200" dirty="0">
                <a:solidFill>
                  <a:schemeClr val="tx1"/>
                </a:solidFill>
                <a:effectLst/>
                <a:latin typeface="+mn-lt"/>
                <a:ea typeface="+mn-ea"/>
                <a:cs typeface="+mn-cs"/>
              </a:rPr>
              <a:t>. (D) Internal anatomy of female </a:t>
            </a:r>
            <a:r>
              <a:rPr lang="en-US" sz="1200" i="1" kern="1200" dirty="0" err="1">
                <a:solidFill>
                  <a:schemeClr val="tx1"/>
                </a:solidFill>
                <a:effectLst/>
                <a:latin typeface="+mn-lt"/>
                <a:ea typeface="+mn-ea"/>
                <a:cs typeface="+mn-cs"/>
              </a:rPr>
              <a:t>Waddycephalus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teretiusculus</a:t>
            </a:r>
            <a:r>
              <a:rPr lang="en-US" sz="1200" kern="1200" dirty="0">
                <a:solidFill>
                  <a:schemeClr val="tx1"/>
                </a:solidFill>
                <a:effectLst/>
                <a:latin typeface="+mn-lt"/>
                <a:ea typeface="+mn-ea"/>
                <a:cs typeface="+mn-cs"/>
              </a:rPr>
              <a:t>, a parasite of Australian snakes. (E) A generalized </a:t>
            </a:r>
            <a:r>
              <a:rPr lang="en-US" sz="1200" kern="1200" dirty="0" err="1">
                <a:solidFill>
                  <a:schemeClr val="tx1"/>
                </a:solidFill>
                <a:effectLst/>
                <a:latin typeface="+mn-lt"/>
                <a:ea typeface="+mn-ea"/>
                <a:cs typeface="+mn-cs"/>
              </a:rPr>
              <a:t>pentastomid</a:t>
            </a:r>
            <a:r>
              <a:rPr lang="en-US" sz="1200" kern="1200" dirty="0">
                <a:solidFill>
                  <a:schemeClr val="tx1"/>
                </a:solidFill>
                <a:effectLst/>
                <a:latin typeface="+mn-lt"/>
                <a:ea typeface="+mn-ea"/>
                <a:cs typeface="+mn-cs"/>
              </a:rPr>
              <a:t> primary larva.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54</a:t>
            </a:fld>
            <a:endParaRPr lang="en-US"/>
          </a:p>
        </p:txBody>
      </p:sp>
    </p:spTree>
    <p:extLst>
      <p:ext uri="{BB962C8B-B14F-4D97-AF65-F5344CB8AC3E}">
        <p14:creationId xmlns:p14="http://schemas.microsoft.com/office/powerpoint/2010/main" val="388449257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21.5  Anatomy and diversity in the class </a:t>
            </a:r>
            <a:r>
              <a:rPr lang="en-US" sz="1200" b="1" kern="1200" dirty="0" err="1">
                <a:solidFill>
                  <a:schemeClr val="tx1"/>
                </a:solidFill>
                <a:effectLst/>
                <a:latin typeface="+mn-lt"/>
                <a:ea typeface="+mn-ea"/>
                <a:cs typeface="+mn-cs"/>
              </a:rPr>
              <a:t>Pentastomida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t>
            </a:r>
            <a:r>
              <a:rPr lang="en-US" sz="1200" i="1" kern="1200" dirty="0" err="1">
                <a:solidFill>
                  <a:schemeClr val="tx1"/>
                </a:solidFill>
                <a:effectLst/>
                <a:latin typeface="+mn-lt"/>
                <a:ea typeface="+mn-ea"/>
                <a:cs typeface="+mn-cs"/>
              </a:rPr>
              <a:t>Linguatula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serrata</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Cephalobaena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tetrapoda</a:t>
            </a:r>
            <a:r>
              <a:rPr lang="en-US" sz="1200" kern="1200" dirty="0">
                <a:solidFill>
                  <a:schemeClr val="tx1"/>
                </a:solidFill>
                <a:effectLst/>
                <a:latin typeface="+mn-lt"/>
                <a:ea typeface="+mn-ea"/>
                <a:cs typeface="+mn-cs"/>
              </a:rPr>
              <a:t>. (C) Internal anatomy of female </a:t>
            </a:r>
            <a:r>
              <a:rPr lang="en-US" sz="1200" i="1" kern="1200" dirty="0" err="1">
                <a:solidFill>
                  <a:schemeClr val="tx1"/>
                </a:solidFill>
                <a:effectLst/>
                <a:latin typeface="+mn-lt"/>
                <a:ea typeface="+mn-ea"/>
                <a:cs typeface="+mn-cs"/>
              </a:rPr>
              <a:t>Pentastomum</a:t>
            </a:r>
            <a:r>
              <a:rPr lang="en-US" sz="1200" kern="1200" dirty="0">
                <a:solidFill>
                  <a:schemeClr val="tx1"/>
                </a:solidFill>
                <a:effectLst/>
                <a:latin typeface="+mn-lt"/>
                <a:ea typeface="+mn-ea"/>
                <a:cs typeface="+mn-cs"/>
              </a:rPr>
              <a:t>. (D) Internal anatomy of female </a:t>
            </a:r>
            <a:r>
              <a:rPr lang="en-US" sz="1200" i="1" kern="1200" dirty="0" err="1">
                <a:solidFill>
                  <a:schemeClr val="tx1"/>
                </a:solidFill>
                <a:effectLst/>
                <a:latin typeface="+mn-lt"/>
                <a:ea typeface="+mn-ea"/>
                <a:cs typeface="+mn-cs"/>
              </a:rPr>
              <a:t>Waddycephalus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teretiusculus</a:t>
            </a:r>
            <a:r>
              <a:rPr lang="en-US" sz="1200" kern="1200" dirty="0">
                <a:solidFill>
                  <a:schemeClr val="tx1"/>
                </a:solidFill>
                <a:effectLst/>
                <a:latin typeface="+mn-lt"/>
                <a:ea typeface="+mn-ea"/>
                <a:cs typeface="+mn-cs"/>
              </a:rPr>
              <a:t>, a parasite of Australian snakes. (E) A generalized </a:t>
            </a:r>
            <a:r>
              <a:rPr lang="en-US" sz="1200" kern="1200" dirty="0" err="1">
                <a:solidFill>
                  <a:schemeClr val="tx1"/>
                </a:solidFill>
                <a:effectLst/>
                <a:latin typeface="+mn-lt"/>
                <a:ea typeface="+mn-ea"/>
                <a:cs typeface="+mn-cs"/>
              </a:rPr>
              <a:t>pentastomid</a:t>
            </a:r>
            <a:r>
              <a:rPr lang="en-US" sz="1200" kern="1200" dirty="0">
                <a:solidFill>
                  <a:schemeClr val="tx1"/>
                </a:solidFill>
                <a:effectLst/>
                <a:latin typeface="+mn-lt"/>
                <a:ea typeface="+mn-ea"/>
                <a:cs typeface="+mn-cs"/>
              </a:rPr>
              <a:t> primary larva.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55</a:t>
            </a:fld>
            <a:endParaRPr lang="en-US"/>
          </a:p>
        </p:txBody>
      </p:sp>
    </p:spTree>
    <p:extLst>
      <p:ext uri="{BB962C8B-B14F-4D97-AF65-F5344CB8AC3E}">
        <p14:creationId xmlns:p14="http://schemas.microsoft.com/office/powerpoint/2010/main" val="135767145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21.5  Anatomy and diversity in the class </a:t>
            </a:r>
            <a:r>
              <a:rPr lang="en-US" sz="1200" b="1" kern="1200" dirty="0" err="1">
                <a:solidFill>
                  <a:schemeClr val="tx1"/>
                </a:solidFill>
                <a:effectLst/>
                <a:latin typeface="+mn-lt"/>
                <a:ea typeface="+mn-ea"/>
                <a:cs typeface="+mn-cs"/>
              </a:rPr>
              <a:t>Pentastomida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t>
            </a:r>
            <a:r>
              <a:rPr lang="en-US" sz="1200" i="1" kern="1200" dirty="0" err="1">
                <a:solidFill>
                  <a:schemeClr val="tx1"/>
                </a:solidFill>
                <a:effectLst/>
                <a:latin typeface="+mn-lt"/>
                <a:ea typeface="+mn-ea"/>
                <a:cs typeface="+mn-cs"/>
              </a:rPr>
              <a:t>Linguatula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serrata</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Cephalobaena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tetrapoda</a:t>
            </a:r>
            <a:r>
              <a:rPr lang="en-US" sz="1200" kern="1200" dirty="0">
                <a:solidFill>
                  <a:schemeClr val="tx1"/>
                </a:solidFill>
                <a:effectLst/>
                <a:latin typeface="+mn-lt"/>
                <a:ea typeface="+mn-ea"/>
                <a:cs typeface="+mn-cs"/>
              </a:rPr>
              <a:t>. (C) Internal anatomy of female </a:t>
            </a:r>
            <a:r>
              <a:rPr lang="en-US" sz="1200" i="1" kern="1200" dirty="0" err="1">
                <a:solidFill>
                  <a:schemeClr val="tx1"/>
                </a:solidFill>
                <a:effectLst/>
                <a:latin typeface="+mn-lt"/>
                <a:ea typeface="+mn-ea"/>
                <a:cs typeface="+mn-cs"/>
              </a:rPr>
              <a:t>Pentastomum</a:t>
            </a:r>
            <a:r>
              <a:rPr lang="en-US" sz="1200" kern="1200" dirty="0">
                <a:solidFill>
                  <a:schemeClr val="tx1"/>
                </a:solidFill>
                <a:effectLst/>
                <a:latin typeface="+mn-lt"/>
                <a:ea typeface="+mn-ea"/>
                <a:cs typeface="+mn-cs"/>
              </a:rPr>
              <a:t>. (D) Internal anatomy of female </a:t>
            </a:r>
            <a:r>
              <a:rPr lang="en-US" sz="1200" i="1" kern="1200" dirty="0" err="1">
                <a:solidFill>
                  <a:schemeClr val="tx1"/>
                </a:solidFill>
                <a:effectLst/>
                <a:latin typeface="+mn-lt"/>
                <a:ea typeface="+mn-ea"/>
                <a:cs typeface="+mn-cs"/>
              </a:rPr>
              <a:t>Waddycephalus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teretiusculus</a:t>
            </a:r>
            <a:r>
              <a:rPr lang="en-US" sz="1200" kern="1200" dirty="0">
                <a:solidFill>
                  <a:schemeClr val="tx1"/>
                </a:solidFill>
                <a:effectLst/>
                <a:latin typeface="+mn-lt"/>
                <a:ea typeface="+mn-ea"/>
                <a:cs typeface="+mn-cs"/>
              </a:rPr>
              <a:t>, a parasite of Australian snakes. (E) A generalized </a:t>
            </a:r>
            <a:r>
              <a:rPr lang="en-US" sz="1200" kern="1200" dirty="0" err="1">
                <a:solidFill>
                  <a:schemeClr val="tx1"/>
                </a:solidFill>
                <a:effectLst/>
                <a:latin typeface="+mn-lt"/>
                <a:ea typeface="+mn-ea"/>
                <a:cs typeface="+mn-cs"/>
              </a:rPr>
              <a:t>pentastomid</a:t>
            </a:r>
            <a:r>
              <a:rPr lang="en-US" sz="1200" kern="1200" dirty="0">
                <a:solidFill>
                  <a:schemeClr val="tx1"/>
                </a:solidFill>
                <a:effectLst/>
                <a:latin typeface="+mn-lt"/>
                <a:ea typeface="+mn-ea"/>
                <a:cs typeface="+mn-cs"/>
              </a:rPr>
              <a:t> primary larva.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56</a:t>
            </a:fld>
            <a:endParaRPr lang="en-US"/>
          </a:p>
        </p:txBody>
      </p:sp>
    </p:spTree>
    <p:extLst>
      <p:ext uri="{BB962C8B-B14F-4D97-AF65-F5344CB8AC3E}">
        <p14:creationId xmlns:p14="http://schemas.microsoft.com/office/powerpoint/2010/main" val="65947359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21.5  Anatomy and diversity in the class </a:t>
            </a:r>
            <a:r>
              <a:rPr lang="en-US" sz="1200" b="1" kern="1200" dirty="0" err="1">
                <a:solidFill>
                  <a:schemeClr val="tx1"/>
                </a:solidFill>
                <a:effectLst/>
                <a:latin typeface="+mn-lt"/>
                <a:ea typeface="+mn-ea"/>
                <a:cs typeface="+mn-cs"/>
              </a:rPr>
              <a:t>Pentastomida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t>
            </a:r>
            <a:r>
              <a:rPr lang="en-US" sz="1200" i="1" kern="1200" dirty="0" err="1">
                <a:solidFill>
                  <a:schemeClr val="tx1"/>
                </a:solidFill>
                <a:effectLst/>
                <a:latin typeface="+mn-lt"/>
                <a:ea typeface="+mn-ea"/>
                <a:cs typeface="+mn-cs"/>
              </a:rPr>
              <a:t>Linguatula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serrata</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Cephalobaena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tetrapoda</a:t>
            </a:r>
            <a:r>
              <a:rPr lang="en-US" sz="1200" kern="1200" dirty="0">
                <a:solidFill>
                  <a:schemeClr val="tx1"/>
                </a:solidFill>
                <a:effectLst/>
                <a:latin typeface="+mn-lt"/>
                <a:ea typeface="+mn-ea"/>
                <a:cs typeface="+mn-cs"/>
              </a:rPr>
              <a:t>. (C) Internal anatomy of female </a:t>
            </a:r>
            <a:r>
              <a:rPr lang="en-US" sz="1200" i="1" kern="1200" dirty="0" err="1">
                <a:solidFill>
                  <a:schemeClr val="tx1"/>
                </a:solidFill>
                <a:effectLst/>
                <a:latin typeface="+mn-lt"/>
                <a:ea typeface="+mn-ea"/>
                <a:cs typeface="+mn-cs"/>
              </a:rPr>
              <a:t>Pentastomum</a:t>
            </a:r>
            <a:r>
              <a:rPr lang="en-US" sz="1200" kern="1200" dirty="0">
                <a:solidFill>
                  <a:schemeClr val="tx1"/>
                </a:solidFill>
                <a:effectLst/>
                <a:latin typeface="+mn-lt"/>
                <a:ea typeface="+mn-ea"/>
                <a:cs typeface="+mn-cs"/>
              </a:rPr>
              <a:t>. (D) Internal anatomy of female </a:t>
            </a:r>
            <a:r>
              <a:rPr lang="en-US" sz="1200" i="1" kern="1200" dirty="0" err="1">
                <a:solidFill>
                  <a:schemeClr val="tx1"/>
                </a:solidFill>
                <a:effectLst/>
                <a:latin typeface="+mn-lt"/>
                <a:ea typeface="+mn-ea"/>
                <a:cs typeface="+mn-cs"/>
              </a:rPr>
              <a:t>Waddycephalus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teretiusculus</a:t>
            </a:r>
            <a:r>
              <a:rPr lang="en-US" sz="1200" kern="1200" dirty="0">
                <a:solidFill>
                  <a:schemeClr val="tx1"/>
                </a:solidFill>
                <a:effectLst/>
                <a:latin typeface="+mn-lt"/>
                <a:ea typeface="+mn-ea"/>
                <a:cs typeface="+mn-cs"/>
              </a:rPr>
              <a:t>, a parasite of Australian snakes. (E) A generalized </a:t>
            </a:r>
            <a:r>
              <a:rPr lang="en-US" sz="1200" kern="1200" dirty="0" err="1">
                <a:solidFill>
                  <a:schemeClr val="tx1"/>
                </a:solidFill>
                <a:effectLst/>
                <a:latin typeface="+mn-lt"/>
                <a:ea typeface="+mn-ea"/>
                <a:cs typeface="+mn-cs"/>
              </a:rPr>
              <a:t>pentastomid</a:t>
            </a:r>
            <a:r>
              <a:rPr lang="en-US" sz="1200" kern="1200" dirty="0">
                <a:solidFill>
                  <a:schemeClr val="tx1"/>
                </a:solidFill>
                <a:effectLst/>
                <a:latin typeface="+mn-lt"/>
                <a:ea typeface="+mn-ea"/>
                <a:cs typeface="+mn-cs"/>
              </a:rPr>
              <a:t> primary larva.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57</a:t>
            </a:fld>
            <a:endParaRPr lang="en-US"/>
          </a:p>
        </p:txBody>
      </p:sp>
    </p:spTree>
    <p:extLst>
      <p:ext uri="{BB962C8B-B14F-4D97-AF65-F5344CB8AC3E}">
        <p14:creationId xmlns:p14="http://schemas.microsoft.com/office/powerpoint/2010/main" val="211042879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21.5  Anatomy and diversity in the class </a:t>
            </a:r>
            <a:r>
              <a:rPr lang="en-US" sz="1200" b="1" kern="1200" dirty="0" err="1">
                <a:solidFill>
                  <a:schemeClr val="tx1"/>
                </a:solidFill>
                <a:effectLst/>
                <a:latin typeface="+mn-lt"/>
                <a:ea typeface="+mn-ea"/>
                <a:cs typeface="+mn-cs"/>
              </a:rPr>
              <a:t>Pentastomida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t>
            </a:r>
            <a:r>
              <a:rPr lang="en-US" sz="1200" i="1" kern="1200" dirty="0" err="1">
                <a:solidFill>
                  <a:schemeClr val="tx1"/>
                </a:solidFill>
                <a:effectLst/>
                <a:latin typeface="+mn-lt"/>
                <a:ea typeface="+mn-ea"/>
                <a:cs typeface="+mn-cs"/>
              </a:rPr>
              <a:t>Linguatula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serrata</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Cephalobaena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tetrapoda</a:t>
            </a:r>
            <a:r>
              <a:rPr lang="en-US" sz="1200" kern="1200" dirty="0">
                <a:solidFill>
                  <a:schemeClr val="tx1"/>
                </a:solidFill>
                <a:effectLst/>
                <a:latin typeface="+mn-lt"/>
                <a:ea typeface="+mn-ea"/>
                <a:cs typeface="+mn-cs"/>
              </a:rPr>
              <a:t>. (C) Internal anatomy of female </a:t>
            </a:r>
            <a:r>
              <a:rPr lang="en-US" sz="1200" i="1" kern="1200" dirty="0" err="1">
                <a:solidFill>
                  <a:schemeClr val="tx1"/>
                </a:solidFill>
                <a:effectLst/>
                <a:latin typeface="+mn-lt"/>
                <a:ea typeface="+mn-ea"/>
                <a:cs typeface="+mn-cs"/>
              </a:rPr>
              <a:t>Pentastomum</a:t>
            </a:r>
            <a:r>
              <a:rPr lang="en-US" sz="1200" kern="1200" dirty="0">
                <a:solidFill>
                  <a:schemeClr val="tx1"/>
                </a:solidFill>
                <a:effectLst/>
                <a:latin typeface="+mn-lt"/>
                <a:ea typeface="+mn-ea"/>
                <a:cs typeface="+mn-cs"/>
              </a:rPr>
              <a:t>. (D) Internal anatomy of female </a:t>
            </a:r>
            <a:r>
              <a:rPr lang="en-US" sz="1200" i="1" kern="1200" dirty="0" err="1">
                <a:solidFill>
                  <a:schemeClr val="tx1"/>
                </a:solidFill>
                <a:effectLst/>
                <a:latin typeface="+mn-lt"/>
                <a:ea typeface="+mn-ea"/>
                <a:cs typeface="+mn-cs"/>
              </a:rPr>
              <a:t>Waddycephalus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teretiusculus</a:t>
            </a:r>
            <a:r>
              <a:rPr lang="en-US" sz="1200" kern="1200" dirty="0">
                <a:solidFill>
                  <a:schemeClr val="tx1"/>
                </a:solidFill>
                <a:effectLst/>
                <a:latin typeface="+mn-lt"/>
                <a:ea typeface="+mn-ea"/>
                <a:cs typeface="+mn-cs"/>
              </a:rPr>
              <a:t>, a parasite of Australian snakes. (E) A generalized </a:t>
            </a:r>
            <a:r>
              <a:rPr lang="en-US" sz="1200" kern="1200" dirty="0" err="1">
                <a:solidFill>
                  <a:schemeClr val="tx1"/>
                </a:solidFill>
                <a:effectLst/>
                <a:latin typeface="+mn-lt"/>
                <a:ea typeface="+mn-ea"/>
                <a:cs typeface="+mn-cs"/>
              </a:rPr>
              <a:t>pentastomid</a:t>
            </a:r>
            <a:r>
              <a:rPr lang="en-US" sz="1200" kern="1200" dirty="0">
                <a:solidFill>
                  <a:schemeClr val="tx1"/>
                </a:solidFill>
                <a:effectLst/>
                <a:latin typeface="+mn-lt"/>
                <a:ea typeface="+mn-ea"/>
                <a:cs typeface="+mn-cs"/>
              </a:rPr>
              <a:t> primary larva.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58</a:t>
            </a:fld>
            <a:endParaRPr lang="en-US"/>
          </a:p>
        </p:txBody>
      </p:sp>
    </p:spTree>
    <p:extLst>
      <p:ext uri="{BB962C8B-B14F-4D97-AF65-F5344CB8AC3E}">
        <p14:creationId xmlns:p14="http://schemas.microsoft.com/office/powerpoint/2010/main" val="299002961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21.6  Anatomy of </a:t>
            </a:r>
            <a:r>
              <a:rPr lang="en-US" sz="1200" b="1" kern="1200" dirty="0" err="1">
                <a:solidFill>
                  <a:schemeClr val="tx1"/>
                </a:solidFill>
                <a:effectLst/>
                <a:latin typeface="+mn-lt"/>
                <a:ea typeface="+mn-ea"/>
                <a:cs typeface="+mn-cs"/>
              </a:rPr>
              <a:t>leptostracans</a:t>
            </a:r>
            <a:r>
              <a:rPr lang="en-US" sz="1200" b="1" kern="1200" dirty="0">
                <a:solidFill>
                  <a:schemeClr val="tx1"/>
                </a:solidFill>
                <a:effectLst/>
                <a:latin typeface="+mn-lt"/>
                <a:ea typeface="+mn-ea"/>
                <a:cs typeface="+mn-cs"/>
              </a:rPr>
              <a:t> (class Malacostraca, subclass </a:t>
            </a:r>
            <a:r>
              <a:rPr lang="en-US" sz="1200" b="1" kern="1200" dirty="0" err="1">
                <a:solidFill>
                  <a:schemeClr val="tx1"/>
                </a:solidFill>
                <a:effectLst/>
                <a:latin typeface="+mn-lt"/>
                <a:ea typeface="+mn-ea"/>
                <a:cs typeface="+mn-cs"/>
              </a:rPr>
              <a:t>Phyllocarida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General anatomy of </a:t>
            </a:r>
            <a:r>
              <a:rPr lang="en-US" sz="1200" i="1" kern="1200" dirty="0" err="1">
                <a:solidFill>
                  <a:schemeClr val="tx1"/>
                </a:solidFill>
                <a:effectLst/>
                <a:latin typeface="+mn-lt"/>
                <a:ea typeface="+mn-ea"/>
                <a:cs typeface="+mn-cs"/>
              </a:rPr>
              <a:t>Nebalia</a:t>
            </a:r>
            <a:r>
              <a:rPr lang="en-US" sz="1200" kern="1200" dirty="0">
                <a:solidFill>
                  <a:schemeClr val="tx1"/>
                </a:solidFill>
                <a:effectLst/>
                <a:latin typeface="+mn-lt"/>
                <a:ea typeface="+mn-ea"/>
                <a:cs typeface="+mn-cs"/>
              </a:rPr>
              <a:t>. (B) </a:t>
            </a:r>
            <a:r>
              <a:rPr lang="en-US" sz="1200" kern="1200" dirty="0" err="1">
                <a:solidFill>
                  <a:schemeClr val="tx1"/>
                </a:solidFill>
                <a:effectLst/>
                <a:latin typeface="+mn-lt"/>
                <a:ea typeface="+mn-ea"/>
                <a:cs typeface="+mn-cs"/>
              </a:rPr>
              <a:t>Phyllopodous</a:t>
            </a:r>
            <a:r>
              <a:rPr lang="en-US" sz="1200" kern="1200" dirty="0">
                <a:solidFill>
                  <a:schemeClr val="tx1"/>
                </a:solidFill>
                <a:effectLst/>
                <a:latin typeface="+mn-lt"/>
                <a:ea typeface="+mn-ea"/>
                <a:cs typeface="+mn-cs"/>
              </a:rPr>
              <a:t> swimming limb of </a:t>
            </a:r>
            <a:r>
              <a:rPr lang="en-US" sz="1200" i="1" kern="1200" dirty="0" err="1">
                <a:solidFill>
                  <a:schemeClr val="tx1"/>
                </a:solidFill>
                <a:effectLst/>
                <a:latin typeface="+mn-lt"/>
                <a:ea typeface="+mn-ea"/>
                <a:cs typeface="+mn-cs"/>
              </a:rPr>
              <a:t>Nebalia</a:t>
            </a:r>
            <a:r>
              <a:rPr lang="en-US" sz="1200" kern="1200" dirty="0">
                <a:solidFill>
                  <a:schemeClr val="tx1"/>
                </a:solidFill>
                <a:effectLst/>
                <a:latin typeface="+mn-lt"/>
                <a:ea typeface="+mn-ea"/>
                <a:cs typeface="+mn-cs"/>
              </a:rPr>
              <a:t>. (C) SEM of </a:t>
            </a:r>
            <a:r>
              <a:rPr lang="en-US" sz="1200" i="1" kern="1200" dirty="0" err="1">
                <a:solidFill>
                  <a:schemeClr val="tx1"/>
                </a:solidFill>
                <a:effectLst/>
                <a:latin typeface="+mn-lt"/>
                <a:ea typeface="+mn-ea"/>
                <a:cs typeface="+mn-cs"/>
              </a:rPr>
              <a:t>Nebalia</a:t>
            </a:r>
            <a:r>
              <a:rPr lang="en-US" sz="1200" kern="1200" dirty="0">
                <a:solidFill>
                  <a:schemeClr val="tx1"/>
                </a:solidFill>
                <a:effectLst/>
                <a:latin typeface="+mn-lt"/>
                <a:ea typeface="+mn-ea"/>
                <a:cs typeface="+mn-cs"/>
              </a:rPr>
              <a:t>. (D) Anterior end of an </a:t>
            </a:r>
            <a:r>
              <a:rPr lang="en-US" sz="1200" kern="1200" dirty="0" err="1">
                <a:solidFill>
                  <a:schemeClr val="tx1"/>
                </a:solidFill>
                <a:effectLst/>
                <a:latin typeface="+mn-lt"/>
                <a:ea typeface="+mn-ea"/>
                <a:cs typeface="+mn-cs"/>
              </a:rPr>
              <a:t>ovigerous</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Nebalia</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59</a:t>
            </a:fld>
            <a:endParaRPr lang="en-US"/>
          </a:p>
        </p:txBody>
      </p:sp>
    </p:spTree>
    <p:extLst>
      <p:ext uri="{BB962C8B-B14F-4D97-AF65-F5344CB8AC3E}">
        <p14:creationId xmlns:p14="http://schemas.microsoft.com/office/powerpoint/2010/main" val="165285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21.1  Diversity among the Crustacea. </a:t>
            </a:r>
            <a:br>
              <a:rPr lang="en-US" sz="1200" b="1"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(A–D) Classes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Branchiopoda</a:t>
            </a:r>
            <a:r>
              <a:rPr lang="en-US" sz="1200" kern="1200" dirty="0">
                <a:solidFill>
                  <a:schemeClr val="tx1"/>
                </a:solidFill>
                <a:effectLst/>
                <a:latin typeface="+mn-lt"/>
                <a:ea typeface="+mn-ea"/>
                <a:cs typeface="+mn-cs"/>
              </a:rPr>
              <a:t>. (A) </a:t>
            </a:r>
            <a:r>
              <a:rPr lang="en-US" sz="1200" i="1" kern="1200" dirty="0" err="1">
                <a:solidFill>
                  <a:schemeClr val="tx1"/>
                </a:solidFill>
                <a:effectLst/>
                <a:latin typeface="+mn-lt"/>
                <a:ea typeface="+mn-ea"/>
                <a:cs typeface="+mn-cs"/>
              </a:rPr>
              <a:t>Morlockia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ondinae</a:t>
            </a:r>
            <a:r>
              <a:rPr lang="en-US" sz="1200" kern="1200" dirty="0">
                <a:solidFill>
                  <a:schemeClr val="tx1"/>
                </a:solidFill>
                <a:effectLst/>
                <a:latin typeface="+mn-lt"/>
                <a:ea typeface="+mn-ea"/>
                <a:cs typeface="+mn-cs"/>
              </a:rPr>
              <a:t>; note the remarkably </a:t>
            </a:r>
            <a:r>
              <a:rPr lang="en-US" sz="1200" kern="1200" dirty="0" err="1">
                <a:solidFill>
                  <a:schemeClr val="tx1"/>
                </a:solidFill>
                <a:effectLst/>
                <a:latin typeface="+mn-lt"/>
                <a:ea typeface="+mn-ea"/>
                <a:cs typeface="+mn-cs"/>
              </a:rPr>
              <a:t>homonomous</a:t>
            </a:r>
            <a:r>
              <a:rPr lang="en-US" sz="1200" kern="1200" dirty="0">
                <a:solidFill>
                  <a:schemeClr val="tx1"/>
                </a:solidFill>
                <a:effectLst/>
                <a:latin typeface="+mn-lt"/>
                <a:ea typeface="+mn-ea"/>
                <a:cs typeface="+mn-cs"/>
              </a:rPr>
              <a:t> segmentation of this swimming crustacean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Lightiella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monniotae</a:t>
            </a:r>
            <a:r>
              <a:rPr lang="en-US" sz="1200" kern="1200" dirty="0">
                <a:solidFill>
                  <a:schemeClr val="tx1"/>
                </a:solidFill>
                <a:effectLst/>
                <a:latin typeface="+mn-lt"/>
                <a:ea typeface="+mn-ea"/>
                <a:cs typeface="+mn-cs"/>
              </a:rPr>
              <a:t>, from New Caledonia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(C) A tadpole shrimp (</a:t>
            </a:r>
            <a:r>
              <a:rPr lang="en-US" sz="1200" kern="1200" dirty="0" err="1">
                <a:solidFill>
                  <a:schemeClr val="tx1"/>
                </a:solidFill>
                <a:effectLst/>
                <a:latin typeface="+mn-lt"/>
                <a:ea typeface="+mn-ea"/>
                <a:cs typeface="+mn-cs"/>
              </a:rPr>
              <a:t>Notostraca</a:t>
            </a:r>
            <a:r>
              <a:rPr lang="en-US" sz="1200" kern="1200" dirty="0">
                <a:solidFill>
                  <a:schemeClr val="tx1"/>
                </a:solidFill>
                <a:effectLst/>
                <a:latin typeface="+mn-lt"/>
                <a:ea typeface="+mn-ea"/>
                <a:cs typeface="+mn-cs"/>
              </a:rPr>
              <a:t>) from an ephemeral pool. (D) A clam shrimp (</a:t>
            </a:r>
            <a:r>
              <a:rPr lang="en-US" sz="1200" kern="1200" dirty="0" err="1">
                <a:solidFill>
                  <a:schemeClr val="tx1"/>
                </a:solidFill>
                <a:effectLst/>
                <a:latin typeface="+mn-lt"/>
                <a:ea typeface="+mn-ea"/>
                <a:cs typeface="+mn-cs"/>
              </a:rPr>
              <a:t>Diplostraca</a:t>
            </a:r>
            <a:r>
              <a:rPr lang="en-US" sz="1200" kern="1200" dirty="0">
                <a:solidFill>
                  <a:schemeClr val="tx1"/>
                </a:solidFill>
                <a:effectLst/>
                <a:latin typeface="+mn-lt"/>
                <a:ea typeface="+mn-ea"/>
                <a:cs typeface="+mn-cs"/>
              </a:rPr>
              <a:t>), carrying eggs. (E–Q) Class Malacostraca. (E) A fiddler crab, </a:t>
            </a:r>
            <a:r>
              <a:rPr lang="en-US" sz="1200" i="1" kern="1200" dirty="0" err="1">
                <a:solidFill>
                  <a:schemeClr val="tx1"/>
                </a:solidFill>
                <a:effectLst/>
                <a:latin typeface="+mn-lt"/>
                <a:ea typeface="+mn-ea"/>
                <a:cs typeface="+mn-cs"/>
              </a:rPr>
              <a:t>Uca</a:t>
            </a:r>
            <a:r>
              <a:rPr lang="en-US" sz="1200" i="1" kern="1200" dirty="0">
                <a:solidFill>
                  <a:schemeClr val="tx1"/>
                </a:solidFill>
                <a:effectLst/>
                <a:latin typeface="+mn-lt"/>
                <a:ea typeface="+mn-ea"/>
                <a:cs typeface="+mn-cs"/>
              </a:rPr>
              <a:t> princeps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Brachyura</a:t>
            </a:r>
            <a:r>
              <a:rPr lang="en-US" sz="1200" kern="1200" dirty="0">
                <a:solidFill>
                  <a:schemeClr val="tx1"/>
                </a:solidFill>
                <a:effectLst/>
                <a:latin typeface="+mn-lt"/>
                <a:ea typeface="+mn-ea"/>
                <a:cs typeface="+mn-cs"/>
              </a:rPr>
              <a:t>). (F) A giant Caribbean hermit crab, </a:t>
            </a:r>
            <a:r>
              <a:rPr lang="en-US" sz="1200" i="1" kern="1200" dirty="0" err="1">
                <a:solidFill>
                  <a:schemeClr val="tx1"/>
                </a:solidFill>
                <a:effectLst/>
                <a:latin typeface="+mn-lt"/>
                <a:ea typeface="+mn-ea"/>
                <a:cs typeface="+mn-cs"/>
              </a:rPr>
              <a:t>Petrochirus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diogenes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(G) A hermit crab (</a:t>
            </a:r>
            <a:r>
              <a:rPr lang="en-US" sz="1200" i="1" kern="1200" dirty="0" err="1">
                <a:solidFill>
                  <a:schemeClr val="tx1"/>
                </a:solidFill>
                <a:effectLst/>
                <a:latin typeface="+mn-lt"/>
                <a:ea typeface="+mn-ea"/>
                <a:cs typeface="+mn-cs"/>
              </a:rPr>
              <a:t>Paragiopagurus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fasciatus</a:t>
            </a:r>
            <a:r>
              <a:rPr lang="en-US" sz="1200" kern="1200" dirty="0">
                <a:solidFill>
                  <a:schemeClr val="tx1"/>
                </a:solidFill>
                <a:effectLst/>
                <a:latin typeface="+mn-lt"/>
                <a:ea typeface="+mn-ea"/>
                <a:cs typeface="+mn-cs"/>
              </a:rPr>
              <a:t>) removed from its snail shell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(H) A coconut crab, </a:t>
            </a:r>
            <a:r>
              <a:rPr lang="en-US" sz="1200" i="1" kern="1200" dirty="0" err="1">
                <a:solidFill>
                  <a:schemeClr val="tx1"/>
                </a:solidFill>
                <a:effectLst/>
                <a:latin typeface="+mn-lt"/>
                <a:ea typeface="+mn-ea"/>
                <a:cs typeface="+mn-cs"/>
              </a:rPr>
              <a:t>Birgus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latro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climbing a tree. (I) </a:t>
            </a:r>
            <a:r>
              <a:rPr lang="en-US" sz="1200" i="1" kern="1200" dirty="0">
                <a:solidFill>
                  <a:schemeClr val="tx1"/>
                </a:solidFill>
                <a:effectLst/>
                <a:latin typeface="+mn-lt"/>
                <a:ea typeface="+mn-ea"/>
                <a:cs typeface="+mn-cs"/>
              </a:rPr>
              <a:t>Emerita </a:t>
            </a:r>
            <a:r>
              <a:rPr lang="en-US" sz="1200" i="1" kern="1200" dirty="0" err="1">
                <a:solidFill>
                  <a:schemeClr val="tx1"/>
                </a:solidFill>
                <a:effectLst/>
                <a:latin typeface="+mn-lt"/>
                <a:ea typeface="+mn-ea"/>
                <a:cs typeface="+mn-cs"/>
              </a:rPr>
              <a:t>analoga</a:t>
            </a:r>
            <a:r>
              <a:rPr lang="en-US" sz="1200" kern="1200" dirty="0">
                <a:solidFill>
                  <a:schemeClr val="tx1"/>
                </a:solidFill>
                <a:effectLst/>
                <a:latin typeface="+mn-lt"/>
                <a:ea typeface="+mn-ea"/>
                <a:cs typeface="+mn-cs"/>
              </a:rPr>
              <a:t>, a Pacific mole crab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(J) A pelagic </a:t>
            </a:r>
            <a:r>
              <a:rPr lang="en-US" sz="1200" kern="1200" dirty="0" err="1">
                <a:solidFill>
                  <a:schemeClr val="tx1"/>
                </a:solidFill>
                <a:effectLst/>
                <a:latin typeface="+mn-lt"/>
                <a:ea typeface="+mn-ea"/>
                <a:cs typeface="+mn-cs"/>
              </a:rPr>
              <a:t>lobsterette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Pleuroncodes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planipes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(K) A cleaner shrimp, </a:t>
            </a:r>
            <a:r>
              <a:rPr lang="en-US" sz="1200" i="1" kern="1200" dirty="0" err="1">
                <a:solidFill>
                  <a:schemeClr val="tx1"/>
                </a:solidFill>
                <a:effectLst/>
                <a:latin typeface="+mn-lt"/>
                <a:ea typeface="+mn-ea"/>
                <a:cs typeface="+mn-cs"/>
              </a:rPr>
              <a:t>Lysmata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californica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Caridea</a:t>
            </a:r>
            <a:r>
              <a:rPr lang="en-US" sz="1200" kern="1200" dirty="0">
                <a:solidFill>
                  <a:schemeClr val="tx1"/>
                </a:solidFill>
                <a:effectLst/>
                <a:latin typeface="+mn-lt"/>
                <a:ea typeface="+mn-ea"/>
                <a:cs typeface="+mn-cs"/>
              </a:rPr>
              <a:t>). (L) </a:t>
            </a:r>
            <a:r>
              <a:rPr lang="en-US" sz="1200" i="1" kern="1200" dirty="0" err="1">
                <a:solidFill>
                  <a:schemeClr val="tx1"/>
                </a:solidFill>
                <a:effectLst/>
                <a:latin typeface="+mn-lt"/>
                <a:ea typeface="+mn-ea"/>
                <a:cs typeface="+mn-cs"/>
              </a:rPr>
              <a:t>Alienaxiopsis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clypeata</a:t>
            </a:r>
            <a:r>
              <a:rPr lang="en-US" sz="1200" kern="1200" dirty="0">
                <a:solidFill>
                  <a:schemeClr val="tx1"/>
                </a:solidFill>
                <a:effectLst/>
                <a:latin typeface="+mn-lt"/>
                <a:ea typeface="+mn-ea"/>
                <a:cs typeface="+mn-cs"/>
              </a:rPr>
              <a:t>, a coral reef lobster-shrimp from Bali, Indonesia (</a:t>
            </a:r>
            <a:r>
              <a:rPr lang="en-US" sz="1200" kern="1200" dirty="0" err="1">
                <a:solidFill>
                  <a:schemeClr val="tx1"/>
                </a:solidFill>
                <a:effectLst/>
                <a:latin typeface="+mn-lt"/>
                <a:ea typeface="+mn-ea"/>
                <a:cs typeface="+mn-cs"/>
              </a:rPr>
              <a:t>Axiidae</a:t>
            </a:r>
            <a:r>
              <a:rPr lang="en-US" sz="1200" kern="1200" dirty="0">
                <a:solidFill>
                  <a:schemeClr val="tx1"/>
                </a:solidFill>
                <a:effectLst/>
                <a:latin typeface="+mn-lt"/>
                <a:ea typeface="+mn-ea"/>
                <a:cs typeface="+mn-cs"/>
              </a:rPr>
              <a:t>). (M) A Hawaiian regal lobster, </a:t>
            </a:r>
            <a:r>
              <a:rPr lang="en-US" sz="1200" i="1" kern="1200" dirty="0" err="1">
                <a:solidFill>
                  <a:schemeClr val="tx1"/>
                </a:solidFill>
                <a:effectLst/>
                <a:latin typeface="+mn-lt"/>
                <a:ea typeface="+mn-ea"/>
                <a:cs typeface="+mn-cs"/>
              </a:rPr>
              <a:t>Enoplometopus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Achelata</a:t>
            </a:r>
            <a:r>
              <a:rPr lang="en-US" sz="1200" kern="1200" dirty="0">
                <a:solidFill>
                  <a:schemeClr val="tx1"/>
                </a:solidFill>
                <a:effectLst/>
                <a:latin typeface="+mn-lt"/>
                <a:ea typeface="+mn-ea"/>
                <a:cs typeface="+mn-cs"/>
              </a:rPr>
              <a:t>). (N,O) Two unusual amphipods (</a:t>
            </a:r>
            <a:r>
              <a:rPr lang="en-US" sz="1200" kern="1200" dirty="0" err="1">
                <a:solidFill>
                  <a:schemeClr val="tx1"/>
                </a:solidFill>
                <a:effectLst/>
                <a:latin typeface="+mn-lt"/>
                <a:ea typeface="+mn-ea"/>
                <a:cs typeface="+mn-cs"/>
              </a:rPr>
              <a:t>Amphipoda</a:t>
            </a:r>
            <a:r>
              <a:rPr lang="en-US" sz="1200" kern="1200" dirty="0">
                <a:solidFill>
                  <a:schemeClr val="tx1"/>
                </a:solidFill>
                <a:effectLst/>
                <a:latin typeface="+mn-lt"/>
                <a:ea typeface="+mn-ea"/>
                <a:cs typeface="+mn-cs"/>
              </a:rPr>
              <a:t>). (N) </a:t>
            </a:r>
            <a:r>
              <a:rPr lang="en-US" sz="1200" i="1" kern="1200" dirty="0" err="1">
                <a:solidFill>
                  <a:schemeClr val="tx1"/>
                </a:solidFill>
                <a:effectLst/>
                <a:latin typeface="+mn-lt"/>
                <a:ea typeface="+mn-ea"/>
                <a:cs typeface="+mn-cs"/>
              </a:rPr>
              <a:t>Cystisoma</a:t>
            </a:r>
            <a:r>
              <a:rPr lang="en-US" sz="1200" kern="1200" dirty="0">
                <a:solidFill>
                  <a:schemeClr val="tx1"/>
                </a:solidFill>
                <a:effectLst/>
                <a:latin typeface="+mn-lt"/>
                <a:ea typeface="+mn-ea"/>
                <a:cs typeface="+mn-cs"/>
              </a:rPr>
              <a:t>, a huge (some exceed 10 cm), transparent, pelagic hyperiid amphipod. (O)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scammoni</a:t>
            </a:r>
            <a:r>
              <a:rPr lang="en-US" sz="1200" kern="1200" dirty="0">
                <a:solidFill>
                  <a:schemeClr val="tx1"/>
                </a:solidFill>
                <a:effectLst/>
                <a:latin typeface="+mn-lt"/>
                <a:ea typeface="+mn-ea"/>
                <a:cs typeface="+mn-cs"/>
              </a:rPr>
              <a:t>, a parasitic </a:t>
            </a:r>
            <a:r>
              <a:rPr lang="en-US" sz="1200" kern="1200" dirty="0" err="1">
                <a:solidFill>
                  <a:schemeClr val="tx1"/>
                </a:solidFill>
                <a:effectLst/>
                <a:latin typeface="+mn-lt"/>
                <a:ea typeface="+mn-ea"/>
                <a:cs typeface="+mn-cs"/>
              </a:rPr>
              <a:t>caprelloidean</a:t>
            </a:r>
            <a:r>
              <a:rPr lang="en-US" sz="1200" kern="1200" dirty="0">
                <a:solidFill>
                  <a:schemeClr val="tx1"/>
                </a:solidFill>
                <a:effectLst/>
                <a:latin typeface="+mn-lt"/>
                <a:ea typeface="+mn-ea"/>
                <a:cs typeface="+mn-cs"/>
              </a:rPr>
              <a:t> amphipod that lives on the skin of gray whales. (P) A male and female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note the eggs in the marsupium of the female (</a:t>
            </a:r>
            <a:r>
              <a:rPr lang="en-US" sz="1200" kern="1200" dirty="0" err="1">
                <a:solidFill>
                  <a:schemeClr val="tx1"/>
                </a:solidFill>
                <a:effectLst/>
                <a:latin typeface="+mn-lt"/>
                <a:ea typeface="+mn-ea"/>
                <a:cs typeface="+mn-cs"/>
              </a:rPr>
              <a:t>Cumacea</a:t>
            </a:r>
            <a:r>
              <a:rPr lang="en-US" sz="1200" kern="1200" dirty="0">
                <a:solidFill>
                  <a:schemeClr val="tx1"/>
                </a:solidFill>
                <a:effectLst/>
                <a:latin typeface="+mn-lt"/>
                <a:ea typeface="+mn-ea"/>
                <a:cs typeface="+mn-cs"/>
              </a:rPr>
              <a:t>). (Q) </a:t>
            </a:r>
            <a:r>
              <a:rPr lang="en-US" sz="1200" i="1" kern="1200" dirty="0">
                <a:solidFill>
                  <a:schemeClr val="tx1"/>
                </a:solidFill>
                <a:effectLst/>
                <a:latin typeface="+mn-lt"/>
                <a:ea typeface="+mn-ea"/>
                <a:cs typeface="+mn-cs"/>
              </a:rPr>
              <a:t>Ligia </a:t>
            </a:r>
            <a:r>
              <a:rPr lang="en-US" sz="1200" kern="1200" dirty="0">
                <a:solidFill>
                  <a:schemeClr val="tx1"/>
                </a:solidFill>
                <a:effectLst/>
                <a:latin typeface="+mn-lt"/>
                <a:ea typeface="+mn-ea"/>
                <a:cs typeface="+mn-cs"/>
              </a:rPr>
              <a:t>(Isopoda), the rock louse; </a:t>
            </a:r>
            <a:r>
              <a:rPr lang="en-US" sz="1200" i="1" kern="1200" dirty="0">
                <a:solidFill>
                  <a:schemeClr val="tx1"/>
                </a:solidFill>
                <a:effectLst/>
                <a:latin typeface="+mn-lt"/>
                <a:ea typeface="+mn-ea"/>
                <a:cs typeface="+mn-cs"/>
              </a:rPr>
              <a:t>Ligia</a:t>
            </a:r>
            <a:r>
              <a:rPr lang="en-US" sz="1200" kern="1200" dirty="0">
                <a:solidFill>
                  <a:schemeClr val="tx1"/>
                </a:solidFill>
                <a:effectLst/>
                <a:latin typeface="+mn-lt"/>
                <a:ea typeface="+mn-ea"/>
                <a:cs typeface="+mn-cs"/>
              </a:rPr>
              <a:t> are inhabitants of the high spray zone on rocky shores worldwide. (R) A mysid </a:t>
            </a:r>
            <a:r>
              <a:rPr lang="en-US" sz="1200" i="1" kern="1200" dirty="0" err="1">
                <a:solidFill>
                  <a:schemeClr val="tx1"/>
                </a:solidFill>
                <a:effectLst/>
                <a:latin typeface="+mn-lt"/>
                <a:ea typeface="+mn-ea"/>
                <a:cs typeface="+mn-cs"/>
              </a:rPr>
              <a:t>Siriella</a:t>
            </a:r>
            <a:r>
              <a:rPr lang="en-US" sz="1200" kern="1200" dirty="0">
                <a:solidFill>
                  <a:schemeClr val="tx1"/>
                </a:solidFill>
                <a:effectLst/>
                <a:latin typeface="+mn-lt"/>
                <a:ea typeface="+mn-ea"/>
                <a:cs typeface="+mn-cs"/>
              </a:rPr>
              <a:t> sp. (</a:t>
            </a:r>
            <a:r>
              <a:rPr lang="en-US" sz="1200" kern="1200" dirty="0" err="1">
                <a:solidFill>
                  <a:schemeClr val="tx1"/>
                </a:solidFill>
                <a:effectLst/>
                <a:latin typeface="+mn-lt"/>
                <a:ea typeface="+mn-ea"/>
                <a:cs typeface="+mn-cs"/>
              </a:rPr>
              <a:t>Mysida</a:t>
            </a:r>
            <a:r>
              <a:rPr lang="en-US" sz="1200" kern="1200" dirty="0">
                <a:solidFill>
                  <a:schemeClr val="tx1"/>
                </a:solidFill>
                <a:effectLst/>
                <a:latin typeface="+mn-lt"/>
                <a:ea typeface="+mn-ea"/>
                <a:cs typeface="+mn-cs"/>
              </a:rPr>
              <a:t>) with a parasitic </a:t>
            </a:r>
            <a:r>
              <a:rPr lang="en-US" sz="1200" kern="1200" dirty="0" err="1">
                <a:solidFill>
                  <a:schemeClr val="tx1"/>
                </a:solidFill>
                <a:effectLst/>
                <a:latin typeface="+mn-lt"/>
                <a:ea typeface="+mn-ea"/>
                <a:cs typeface="+mn-cs"/>
              </a:rPr>
              <a:t>epicaridean</a:t>
            </a:r>
            <a:r>
              <a:rPr lang="en-US" sz="1200" kern="1200" dirty="0">
                <a:solidFill>
                  <a:schemeClr val="tx1"/>
                </a:solidFill>
                <a:effectLst/>
                <a:latin typeface="+mn-lt"/>
                <a:ea typeface="+mn-ea"/>
                <a:cs typeface="+mn-cs"/>
              </a:rPr>
              <a:t> isopod (</a:t>
            </a:r>
            <a:r>
              <a:rPr lang="en-US" sz="1200" kern="1200" dirty="0" err="1">
                <a:solidFill>
                  <a:schemeClr val="tx1"/>
                </a:solidFill>
                <a:effectLst/>
                <a:latin typeface="+mn-lt"/>
                <a:ea typeface="+mn-ea"/>
                <a:cs typeface="+mn-cs"/>
              </a:rPr>
              <a:t>Dajidae</a:t>
            </a:r>
            <a:r>
              <a:rPr lang="en-US" sz="1200" kern="1200" dirty="0">
                <a:solidFill>
                  <a:schemeClr val="tx1"/>
                </a:solidFill>
                <a:effectLst/>
                <a:latin typeface="+mn-lt"/>
                <a:ea typeface="+mn-ea"/>
                <a:cs typeface="+mn-cs"/>
              </a:rPr>
              <a:t>) attached to its carapace (Western Australia). (S,T) Class </a:t>
            </a:r>
            <a:r>
              <a:rPr lang="en-US" sz="1200" kern="1200" dirty="0" err="1">
                <a:solidFill>
                  <a:schemeClr val="tx1"/>
                </a:solidFill>
                <a:effectLst/>
                <a:latin typeface="+mn-lt"/>
                <a:ea typeface="+mn-ea"/>
                <a:cs typeface="+mn-cs"/>
              </a:rPr>
              <a:t>Thecostraca</a:t>
            </a:r>
            <a:r>
              <a:rPr lang="en-US" sz="1200" kern="1200" dirty="0">
                <a:solidFill>
                  <a:schemeClr val="tx1"/>
                </a:solidFill>
                <a:effectLst/>
                <a:latin typeface="+mn-lt"/>
                <a:ea typeface="+mn-ea"/>
                <a:cs typeface="+mn-cs"/>
              </a:rPr>
              <a:t>. (S) Acorn barnacles, </a:t>
            </a:r>
            <a:r>
              <a:rPr lang="en-US" sz="1200" i="1" kern="1200" dirty="0" err="1">
                <a:solidFill>
                  <a:schemeClr val="tx1"/>
                </a:solidFill>
                <a:effectLst/>
                <a:latin typeface="+mn-lt"/>
                <a:ea typeface="+mn-ea"/>
                <a:cs typeface="+mn-cs"/>
              </a:rPr>
              <a:t>Semibalanus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balanoides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(T) </a:t>
            </a:r>
            <a:r>
              <a:rPr lang="en-US" sz="1200" i="1" kern="1200" dirty="0">
                <a:solidFill>
                  <a:schemeClr val="tx1"/>
                </a:solidFill>
                <a:effectLst/>
                <a:latin typeface="+mn-lt"/>
                <a:ea typeface="+mn-ea"/>
                <a:cs typeface="+mn-cs"/>
              </a:rPr>
              <a:t>Lepas </a:t>
            </a:r>
            <a:r>
              <a:rPr lang="en-US" sz="1200" i="1" kern="1200" dirty="0" err="1">
                <a:solidFill>
                  <a:schemeClr val="tx1"/>
                </a:solidFill>
                <a:effectLst/>
                <a:latin typeface="+mn-lt"/>
                <a:ea typeface="+mn-ea"/>
                <a:cs typeface="+mn-cs"/>
              </a:rPr>
              <a:t>anatifera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a pelagic barnacle hanging from a floating timber. (U) Class </a:t>
            </a:r>
            <a:r>
              <a:rPr lang="en-US" sz="1200" kern="1200" dirty="0" err="1">
                <a:solidFill>
                  <a:schemeClr val="tx1"/>
                </a:solidFill>
                <a:effectLst/>
                <a:latin typeface="+mn-lt"/>
                <a:ea typeface="+mn-ea"/>
                <a:cs typeface="+mn-cs"/>
              </a:rPr>
              <a:t>Copepoda</a:t>
            </a:r>
            <a:r>
              <a:rPr lang="en-US" sz="1200" kern="1200" dirty="0">
                <a:solidFill>
                  <a:schemeClr val="tx1"/>
                </a:solidFill>
                <a:effectLst/>
                <a:latin typeface="+mn-lt"/>
                <a:ea typeface="+mn-ea"/>
                <a:cs typeface="+mn-cs"/>
              </a:rPr>
              <a:t>; the calanoid copepod </a:t>
            </a:r>
            <a:r>
              <a:rPr lang="en-US" sz="1200" i="1" kern="1200" dirty="0" err="1">
                <a:solidFill>
                  <a:schemeClr val="tx1"/>
                </a:solidFill>
                <a:effectLst/>
                <a:latin typeface="+mn-lt"/>
                <a:ea typeface="+mn-ea"/>
                <a:cs typeface="+mn-cs"/>
              </a:rPr>
              <a:t>Gaussia</a:t>
            </a:r>
            <a:r>
              <a:rPr lang="en-US" sz="1200" kern="1200" dirty="0">
                <a:solidFill>
                  <a:schemeClr val="tx1"/>
                </a:solidFill>
                <a:effectLst/>
                <a:latin typeface="+mn-lt"/>
                <a:ea typeface="+mn-ea"/>
                <a:cs typeface="+mn-cs"/>
              </a:rPr>
              <a:t>, a common planktonic genus. (V) Class </a:t>
            </a:r>
            <a:r>
              <a:rPr lang="en-US" sz="1200" kern="1200" dirty="0" err="1">
                <a:solidFill>
                  <a:schemeClr val="tx1"/>
                </a:solidFill>
                <a:effectLst/>
                <a:latin typeface="+mn-lt"/>
                <a:ea typeface="+mn-ea"/>
                <a:cs typeface="+mn-cs"/>
              </a:rPr>
              <a:t>Tantulocarida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Deoterthron</a:t>
            </a:r>
            <a:r>
              <a:rPr lang="en-US" sz="1200" kern="1200" dirty="0">
                <a:solidFill>
                  <a:schemeClr val="tx1"/>
                </a:solidFill>
                <a:effectLst/>
                <a:latin typeface="+mn-lt"/>
                <a:ea typeface="+mn-ea"/>
                <a:cs typeface="+mn-cs"/>
              </a:rPr>
              <a:t>, parasitic on other crustaceans.</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6</a:t>
            </a:fld>
            <a:endParaRPr lang="en-US"/>
          </a:p>
        </p:txBody>
      </p:sp>
    </p:spTree>
    <p:extLst>
      <p:ext uri="{BB962C8B-B14F-4D97-AF65-F5344CB8AC3E}">
        <p14:creationId xmlns:p14="http://schemas.microsoft.com/office/powerpoint/2010/main" val="225346074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21.6  Anatomy of </a:t>
            </a:r>
            <a:r>
              <a:rPr lang="en-US" sz="1200" b="1" kern="1200" dirty="0" err="1">
                <a:solidFill>
                  <a:schemeClr val="tx1"/>
                </a:solidFill>
                <a:effectLst/>
                <a:latin typeface="+mn-lt"/>
                <a:ea typeface="+mn-ea"/>
                <a:cs typeface="+mn-cs"/>
              </a:rPr>
              <a:t>leptostracans</a:t>
            </a:r>
            <a:r>
              <a:rPr lang="en-US" sz="1200" b="1" kern="1200" dirty="0">
                <a:solidFill>
                  <a:schemeClr val="tx1"/>
                </a:solidFill>
                <a:effectLst/>
                <a:latin typeface="+mn-lt"/>
                <a:ea typeface="+mn-ea"/>
                <a:cs typeface="+mn-cs"/>
              </a:rPr>
              <a:t> (class Malacostraca, subclass </a:t>
            </a:r>
            <a:r>
              <a:rPr lang="en-US" sz="1200" b="1" kern="1200" dirty="0" err="1">
                <a:solidFill>
                  <a:schemeClr val="tx1"/>
                </a:solidFill>
                <a:effectLst/>
                <a:latin typeface="+mn-lt"/>
                <a:ea typeface="+mn-ea"/>
                <a:cs typeface="+mn-cs"/>
              </a:rPr>
              <a:t>Phyllocarida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General anatomy of </a:t>
            </a:r>
            <a:r>
              <a:rPr lang="en-US" sz="1200" i="1" kern="1200" dirty="0" err="1">
                <a:solidFill>
                  <a:schemeClr val="tx1"/>
                </a:solidFill>
                <a:effectLst/>
                <a:latin typeface="+mn-lt"/>
                <a:ea typeface="+mn-ea"/>
                <a:cs typeface="+mn-cs"/>
              </a:rPr>
              <a:t>Nebalia</a:t>
            </a:r>
            <a:r>
              <a:rPr lang="en-US" sz="1200" kern="1200" dirty="0">
                <a:solidFill>
                  <a:schemeClr val="tx1"/>
                </a:solidFill>
                <a:effectLst/>
                <a:latin typeface="+mn-lt"/>
                <a:ea typeface="+mn-ea"/>
                <a:cs typeface="+mn-cs"/>
              </a:rPr>
              <a:t>. (B) </a:t>
            </a:r>
            <a:r>
              <a:rPr lang="en-US" sz="1200" kern="1200" dirty="0" err="1">
                <a:solidFill>
                  <a:schemeClr val="tx1"/>
                </a:solidFill>
                <a:effectLst/>
                <a:latin typeface="+mn-lt"/>
                <a:ea typeface="+mn-ea"/>
                <a:cs typeface="+mn-cs"/>
              </a:rPr>
              <a:t>Phyllopodous</a:t>
            </a:r>
            <a:r>
              <a:rPr lang="en-US" sz="1200" kern="1200" dirty="0">
                <a:solidFill>
                  <a:schemeClr val="tx1"/>
                </a:solidFill>
                <a:effectLst/>
                <a:latin typeface="+mn-lt"/>
                <a:ea typeface="+mn-ea"/>
                <a:cs typeface="+mn-cs"/>
              </a:rPr>
              <a:t> swimming limb of </a:t>
            </a:r>
            <a:r>
              <a:rPr lang="en-US" sz="1200" i="1" kern="1200" dirty="0" err="1">
                <a:solidFill>
                  <a:schemeClr val="tx1"/>
                </a:solidFill>
                <a:effectLst/>
                <a:latin typeface="+mn-lt"/>
                <a:ea typeface="+mn-ea"/>
                <a:cs typeface="+mn-cs"/>
              </a:rPr>
              <a:t>Nebalia</a:t>
            </a:r>
            <a:r>
              <a:rPr lang="en-US" sz="1200" kern="1200" dirty="0">
                <a:solidFill>
                  <a:schemeClr val="tx1"/>
                </a:solidFill>
                <a:effectLst/>
                <a:latin typeface="+mn-lt"/>
                <a:ea typeface="+mn-ea"/>
                <a:cs typeface="+mn-cs"/>
              </a:rPr>
              <a:t>. (C) SEM of </a:t>
            </a:r>
            <a:r>
              <a:rPr lang="en-US" sz="1200" i="1" kern="1200" dirty="0" err="1">
                <a:solidFill>
                  <a:schemeClr val="tx1"/>
                </a:solidFill>
                <a:effectLst/>
                <a:latin typeface="+mn-lt"/>
                <a:ea typeface="+mn-ea"/>
                <a:cs typeface="+mn-cs"/>
              </a:rPr>
              <a:t>Nebalia</a:t>
            </a:r>
            <a:r>
              <a:rPr lang="en-US" sz="1200" kern="1200" dirty="0">
                <a:solidFill>
                  <a:schemeClr val="tx1"/>
                </a:solidFill>
                <a:effectLst/>
                <a:latin typeface="+mn-lt"/>
                <a:ea typeface="+mn-ea"/>
                <a:cs typeface="+mn-cs"/>
              </a:rPr>
              <a:t>. (D) Anterior end of an </a:t>
            </a:r>
            <a:r>
              <a:rPr lang="en-US" sz="1200" kern="1200" dirty="0" err="1">
                <a:solidFill>
                  <a:schemeClr val="tx1"/>
                </a:solidFill>
                <a:effectLst/>
                <a:latin typeface="+mn-lt"/>
                <a:ea typeface="+mn-ea"/>
                <a:cs typeface="+mn-cs"/>
              </a:rPr>
              <a:t>ovigerous</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Nebalia</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60</a:t>
            </a:fld>
            <a:endParaRPr lang="en-US"/>
          </a:p>
        </p:txBody>
      </p:sp>
    </p:spTree>
    <p:extLst>
      <p:ext uri="{BB962C8B-B14F-4D97-AF65-F5344CB8AC3E}">
        <p14:creationId xmlns:p14="http://schemas.microsoft.com/office/powerpoint/2010/main" val="303236951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21.6  Anatomy of </a:t>
            </a:r>
            <a:r>
              <a:rPr lang="en-US" sz="1200" b="1" kern="1200" dirty="0" err="1">
                <a:solidFill>
                  <a:schemeClr val="tx1"/>
                </a:solidFill>
                <a:effectLst/>
                <a:latin typeface="+mn-lt"/>
                <a:ea typeface="+mn-ea"/>
                <a:cs typeface="+mn-cs"/>
              </a:rPr>
              <a:t>leptostracans</a:t>
            </a:r>
            <a:r>
              <a:rPr lang="en-US" sz="1200" b="1" kern="1200" dirty="0">
                <a:solidFill>
                  <a:schemeClr val="tx1"/>
                </a:solidFill>
                <a:effectLst/>
                <a:latin typeface="+mn-lt"/>
                <a:ea typeface="+mn-ea"/>
                <a:cs typeface="+mn-cs"/>
              </a:rPr>
              <a:t> (class Malacostraca, subclass </a:t>
            </a:r>
            <a:r>
              <a:rPr lang="en-US" sz="1200" b="1" kern="1200" dirty="0" err="1">
                <a:solidFill>
                  <a:schemeClr val="tx1"/>
                </a:solidFill>
                <a:effectLst/>
                <a:latin typeface="+mn-lt"/>
                <a:ea typeface="+mn-ea"/>
                <a:cs typeface="+mn-cs"/>
              </a:rPr>
              <a:t>Phyllocarida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General anatomy of </a:t>
            </a:r>
            <a:r>
              <a:rPr lang="en-US" sz="1200" i="1" kern="1200" dirty="0" err="1">
                <a:solidFill>
                  <a:schemeClr val="tx1"/>
                </a:solidFill>
                <a:effectLst/>
                <a:latin typeface="+mn-lt"/>
                <a:ea typeface="+mn-ea"/>
                <a:cs typeface="+mn-cs"/>
              </a:rPr>
              <a:t>Nebalia</a:t>
            </a:r>
            <a:r>
              <a:rPr lang="en-US" sz="1200" kern="1200" dirty="0">
                <a:solidFill>
                  <a:schemeClr val="tx1"/>
                </a:solidFill>
                <a:effectLst/>
                <a:latin typeface="+mn-lt"/>
                <a:ea typeface="+mn-ea"/>
                <a:cs typeface="+mn-cs"/>
              </a:rPr>
              <a:t>. (B) </a:t>
            </a:r>
            <a:r>
              <a:rPr lang="en-US" sz="1200" kern="1200" dirty="0" err="1">
                <a:solidFill>
                  <a:schemeClr val="tx1"/>
                </a:solidFill>
                <a:effectLst/>
                <a:latin typeface="+mn-lt"/>
                <a:ea typeface="+mn-ea"/>
                <a:cs typeface="+mn-cs"/>
              </a:rPr>
              <a:t>Phyllopodous</a:t>
            </a:r>
            <a:r>
              <a:rPr lang="en-US" sz="1200" kern="1200" dirty="0">
                <a:solidFill>
                  <a:schemeClr val="tx1"/>
                </a:solidFill>
                <a:effectLst/>
                <a:latin typeface="+mn-lt"/>
                <a:ea typeface="+mn-ea"/>
                <a:cs typeface="+mn-cs"/>
              </a:rPr>
              <a:t> swimming limb of </a:t>
            </a:r>
            <a:r>
              <a:rPr lang="en-US" sz="1200" i="1" kern="1200" dirty="0" err="1">
                <a:solidFill>
                  <a:schemeClr val="tx1"/>
                </a:solidFill>
                <a:effectLst/>
                <a:latin typeface="+mn-lt"/>
                <a:ea typeface="+mn-ea"/>
                <a:cs typeface="+mn-cs"/>
              </a:rPr>
              <a:t>Nebalia</a:t>
            </a:r>
            <a:r>
              <a:rPr lang="en-US" sz="1200" kern="1200" dirty="0">
                <a:solidFill>
                  <a:schemeClr val="tx1"/>
                </a:solidFill>
                <a:effectLst/>
                <a:latin typeface="+mn-lt"/>
                <a:ea typeface="+mn-ea"/>
                <a:cs typeface="+mn-cs"/>
              </a:rPr>
              <a:t>. (C) SEM of </a:t>
            </a:r>
            <a:r>
              <a:rPr lang="en-US" sz="1200" i="1" kern="1200" dirty="0" err="1">
                <a:solidFill>
                  <a:schemeClr val="tx1"/>
                </a:solidFill>
                <a:effectLst/>
                <a:latin typeface="+mn-lt"/>
                <a:ea typeface="+mn-ea"/>
                <a:cs typeface="+mn-cs"/>
              </a:rPr>
              <a:t>Nebalia</a:t>
            </a:r>
            <a:r>
              <a:rPr lang="en-US" sz="1200" kern="1200" dirty="0">
                <a:solidFill>
                  <a:schemeClr val="tx1"/>
                </a:solidFill>
                <a:effectLst/>
                <a:latin typeface="+mn-lt"/>
                <a:ea typeface="+mn-ea"/>
                <a:cs typeface="+mn-cs"/>
              </a:rPr>
              <a:t>. (D) Anterior end of an </a:t>
            </a:r>
            <a:r>
              <a:rPr lang="en-US" sz="1200" kern="1200" dirty="0" err="1">
                <a:solidFill>
                  <a:schemeClr val="tx1"/>
                </a:solidFill>
                <a:effectLst/>
                <a:latin typeface="+mn-lt"/>
                <a:ea typeface="+mn-ea"/>
                <a:cs typeface="+mn-cs"/>
              </a:rPr>
              <a:t>ovigerous</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Nebalia</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61</a:t>
            </a:fld>
            <a:endParaRPr lang="en-US"/>
          </a:p>
        </p:txBody>
      </p:sp>
    </p:spTree>
    <p:extLst>
      <p:ext uri="{BB962C8B-B14F-4D97-AF65-F5344CB8AC3E}">
        <p14:creationId xmlns:p14="http://schemas.microsoft.com/office/powerpoint/2010/main" val="207842299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21.6  Anatomy of </a:t>
            </a:r>
            <a:r>
              <a:rPr lang="en-US" sz="1200" b="1" kern="1200" dirty="0" err="1">
                <a:solidFill>
                  <a:schemeClr val="tx1"/>
                </a:solidFill>
                <a:effectLst/>
                <a:latin typeface="+mn-lt"/>
                <a:ea typeface="+mn-ea"/>
                <a:cs typeface="+mn-cs"/>
              </a:rPr>
              <a:t>leptostracans</a:t>
            </a:r>
            <a:r>
              <a:rPr lang="en-US" sz="1200" b="1" kern="1200" dirty="0">
                <a:solidFill>
                  <a:schemeClr val="tx1"/>
                </a:solidFill>
                <a:effectLst/>
                <a:latin typeface="+mn-lt"/>
                <a:ea typeface="+mn-ea"/>
                <a:cs typeface="+mn-cs"/>
              </a:rPr>
              <a:t> (class Malacostraca, subclass </a:t>
            </a:r>
            <a:r>
              <a:rPr lang="en-US" sz="1200" b="1" kern="1200" dirty="0" err="1">
                <a:solidFill>
                  <a:schemeClr val="tx1"/>
                </a:solidFill>
                <a:effectLst/>
                <a:latin typeface="+mn-lt"/>
                <a:ea typeface="+mn-ea"/>
                <a:cs typeface="+mn-cs"/>
              </a:rPr>
              <a:t>Phyllocarida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General anatomy of </a:t>
            </a:r>
            <a:r>
              <a:rPr lang="en-US" sz="1200" i="1" kern="1200" dirty="0" err="1">
                <a:solidFill>
                  <a:schemeClr val="tx1"/>
                </a:solidFill>
                <a:effectLst/>
                <a:latin typeface="+mn-lt"/>
                <a:ea typeface="+mn-ea"/>
                <a:cs typeface="+mn-cs"/>
              </a:rPr>
              <a:t>Nebalia</a:t>
            </a:r>
            <a:r>
              <a:rPr lang="en-US" sz="1200" kern="1200" dirty="0">
                <a:solidFill>
                  <a:schemeClr val="tx1"/>
                </a:solidFill>
                <a:effectLst/>
                <a:latin typeface="+mn-lt"/>
                <a:ea typeface="+mn-ea"/>
                <a:cs typeface="+mn-cs"/>
              </a:rPr>
              <a:t>. (B) </a:t>
            </a:r>
            <a:r>
              <a:rPr lang="en-US" sz="1200" kern="1200" dirty="0" err="1">
                <a:solidFill>
                  <a:schemeClr val="tx1"/>
                </a:solidFill>
                <a:effectLst/>
                <a:latin typeface="+mn-lt"/>
                <a:ea typeface="+mn-ea"/>
                <a:cs typeface="+mn-cs"/>
              </a:rPr>
              <a:t>Phyllopodous</a:t>
            </a:r>
            <a:r>
              <a:rPr lang="en-US" sz="1200" kern="1200" dirty="0">
                <a:solidFill>
                  <a:schemeClr val="tx1"/>
                </a:solidFill>
                <a:effectLst/>
                <a:latin typeface="+mn-lt"/>
                <a:ea typeface="+mn-ea"/>
                <a:cs typeface="+mn-cs"/>
              </a:rPr>
              <a:t> swimming limb of </a:t>
            </a:r>
            <a:r>
              <a:rPr lang="en-US" sz="1200" i="1" kern="1200" dirty="0" err="1">
                <a:solidFill>
                  <a:schemeClr val="tx1"/>
                </a:solidFill>
                <a:effectLst/>
                <a:latin typeface="+mn-lt"/>
                <a:ea typeface="+mn-ea"/>
                <a:cs typeface="+mn-cs"/>
              </a:rPr>
              <a:t>Nebalia</a:t>
            </a:r>
            <a:r>
              <a:rPr lang="en-US" sz="1200" kern="1200" dirty="0">
                <a:solidFill>
                  <a:schemeClr val="tx1"/>
                </a:solidFill>
                <a:effectLst/>
                <a:latin typeface="+mn-lt"/>
                <a:ea typeface="+mn-ea"/>
                <a:cs typeface="+mn-cs"/>
              </a:rPr>
              <a:t>. (C) SEM of </a:t>
            </a:r>
            <a:r>
              <a:rPr lang="en-US" sz="1200" i="1" kern="1200" dirty="0" err="1">
                <a:solidFill>
                  <a:schemeClr val="tx1"/>
                </a:solidFill>
                <a:effectLst/>
                <a:latin typeface="+mn-lt"/>
                <a:ea typeface="+mn-ea"/>
                <a:cs typeface="+mn-cs"/>
              </a:rPr>
              <a:t>Nebalia</a:t>
            </a:r>
            <a:r>
              <a:rPr lang="en-US" sz="1200" kern="1200" dirty="0">
                <a:solidFill>
                  <a:schemeClr val="tx1"/>
                </a:solidFill>
                <a:effectLst/>
                <a:latin typeface="+mn-lt"/>
                <a:ea typeface="+mn-ea"/>
                <a:cs typeface="+mn-cs"/>
              </a:rPr>
              <a:t>. (D) Anterior end of an </a:t>
            </a:r>
            <a:r>
              <a:rPr lang="en-US" sz="1200" kern="1200" dirty="0" err="1">
                <a:solidFill>
                  <a:schemeClr val="tx1"/>
                </a:solidFill>
                <a:effectLst/>
                <a:latin typeface="+mn-lt"/>
                <a:ea typeface="+mn-ea"/>
                <a:cs typeface="+mn-cs"/>
              </a:rPr>
              <a:t>ovigerous</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Nebalia</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62</a:t>
            </a:fld>
            <a:endParaRPr lang="en-US"/>
          </a:p>
        </p:txBody>
      </p:sp>
    </p:spTree>
    <p:extLst>
      <p:ext uri="{BB962C8B-B14F-4D97-AF65-F5344CB8AC3E}">
        <p14:creationId xmlns:p14="http://schemas.microsoft.com/office/powerpoint/2010/main" val="114836848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21.6  Anatomy of </a:t>
            </a:r>
            <a:r>
              <a:rPr lang="en-US" sz="1200" b="1" kern="1200" dirty="0" err="1">
                <a:solidFill>
                  <a:schemeClr val="tx1"/>
                </a:solidFill>
                <a:effectLst/>
                <a:latin typeface="+mn-lt"/>
                <a:ea typeface="+mn-ea"/>
                <a:cs typeface="+mn-cs"/>
              </a:rPr>
              <a:t>leptostracans</a:t>
            </a:r>
            <a:r>
              <a:rPr lang="en-US" sz="1200" b="1" kern="1200" dirty="0">
                <a:solidFill>
                  <a:schemeClr val="tx1"/>
                </a:solidFill>
                <a:effectLst/>
                <a:latin typeface="+mn-lt"/>
                <a:ea typeface="+mn-ea"/>
                <a:cs typeface="+mn-cs"/>
              </a:rPr>
              <a:t> (class Malacostraca, subclass </a:t>
            </a:r>
            <a:r>
              <a:rPr lang="en-US" sz="1200" b="1" kern="1200" dirty="0" err="1">
                <a:solidFill>
                  <a:schemeClr val="tx1"/>
                </a:solidFill>
                <a:effectLst/>
                <a:latin typeface="+mn-lt"/>
                <a:ea typeface="+mn-ea"/>
                <a:cs typeface="+mn-cs"/>
              </a:rPr>
              <a:t>Phyllocarida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General anatomy of </a:t>
            </a:r>
            <a:r>
              <a:rPr lang="en-US" sz="1200" i="1" kern="1200" dirty="0" err="1">
                <a:solidFill>
                  <a:schemeClr val="tx1"/>
                </a:solidFill>
                <a:effectLst/>
                <a:latin typeface="+mn-lt"/>
                <a:ea typeface="+mn-ea"/>
                <a:cs typeface="+mn-cs"/>
              </a:rPr>
              <a:t>Nebalia</a:t>
            </a:r>
            <a:r>
              <a:rPr lang="en-US" sz="1200" kern="1200" dirty="0">
                <a:solidFill>
                  <a:schemeClr val="tx1"/>
                </a:solidFill>
                <a:effectLst/>
                <a:latin typeface="+mn-lt"/>
                <a:ea typeface="+mn-ea"/>
                <a:cs typeface="+mn-cs"/>
              </a:rPr>
              <a:t>. (B) </a:t>
            </a:r>
            <a:r>
              <a:rPr lang="en-US" sz="1200" kern="1200" dirty="0" err="1">
                <a:solidFill>
                  <a:schemeClr val="tx1"/>
                </a:solidFill>
                <a:effectLst/>
                <a:latin typeface="+mn-lt"/>
                <a:ea typeface="+mn-ea"/>
                <a:cs typeface="+mn-cs"/>
              </a:rPr>
              <a:t>Phyllopodous</a:t>
            </a:r>
            <a:r>
              <a:rPr lang="en-US" sz="1200" kern="1200" dirty="0">
                <a:solidFill>
                  <a:schemeClr val="tx1"/>
                </a:solidFill>
                <a:effectLst/>
                <a:latin typeface="+mn-lt"/>
                <a:ea typeface="+mn-ea"/>
                <a:cs typeface="+mn-cs"/>
              </a:rPr>
              <a:t> swimming limb of </a:t>
            </a:r>
            <a:r>
              <a:rPr lang="en-US" sz="1200" i="1" kern="1200" dirty="0" err="1">
                <a:solidFill>
                  <a:schemeClr val="tx1"/>
                </a:solidFill>
                <a:effectLst/>
                <a:latin typeface="+mn-lt"/>
                <a:ea typeface="+mn-ea"/>
                <a:cs typeface="+mn-cs"/>
              </a:rPr>
              <a:t>Nebalia</a:t>
            </a:r>
            <a:r>
              <a:rPr lang="en-US" sz="1200" kern="1200" dirty="0">
                <a:solidFill>
                  <a:schemeClr val="tx1"/>
                </a:solidFill>
                <a:effectLst/>
                <a:latin typeface="+mn-lt"/>
                <a:ea typeface="+mn-ea"/>
                <a:cs typeface="+mn-cs"/>
              </a:rPr>
              <a:t>. (C) SEM of </a:t>
            </a:r>
            <a:r>
              <a:rPr lang="en-US" sz="1200" i="1" kern="1200" dirty="0" err="1">
                <a:solidFill>
                  <a:schemeClr val="tx1"/>
                </a:solidFill>
                <a:effectLst/>
                <a:latin typeface="+mn-lt"/>
                <a:ea typeface="+mn-ea"/>
                <a:cs typeface="+mn-cs"/>
              </a:rPr>
              <a:t>Nebalia</a:t>
            </a:r>
            <a:r>
              <a:rPr lang="en-US" sz="1200" kern="1200" dirty="0">
                <a:solidFill>
                  <a:schemeClr val="tx1"/>
                </a:solidFill>
                <a:effectLst/>
                <a:latin typeface="+mn-lt"/>
                <a:ea typeface="+mn-ea"/>
                <a:cs typeface="+mn-cs"/>
              </a:rPr>
              <a:t>. (D) Anterior end of an </a:t>
            </a:r>
            <a:r>
              <a:rPr lang="en-US" sz="1200" kern="1200" dirty="0" err="1">
                <a:solidFill>
                  <a:schemeClr val="tx1"/>
                </a:solidFill>
                <a:effectLst/>
                <a:latin typeface="+mn-lt"/>
                <a:ea typeface="+mn-ea"/>
                <a:cs typeface="+mn-cs"/>
              </a:rPr>
              <a:t>ovigerous</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Nebalia</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63</a:t>
            </a:fld>
            <a:endParaRPr lang="en-US"/>
          </a:p>
        </p:txBody>
      </p:sp>
    </p:spTree>
    <p:extLst>
      <p:ext uri="{BB962C8B-B14F-4D97-AF65-F5344CB8AC3E}">
        <p14:creationId xmlns:p14="http://schemas.microsoft.com/office/powerpoint/2010/main" val="246929750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21.7  The basic </a:t>
            </a:r>
            <a:r>
              <a:rPr lang="en-US" sz="1200" b="1" kern="1200" dirty="0" err="1">
                <a:solidFill>
                  <a:schemeClr val="tx1"/>
                </a:solidFill>
                <a:effectLst/>
                <a:latin typeface="+mn-lt"/>
                <a:ea typeface="+mn-ea"/>
                <a:cs typeface="+mn-cs"/>
              </a:rPr>
              <a:t>eumala­costracan</a:t>
            </a:r>
            <a:r>
              <a:rPr lang="en-US" sz="1200" b="1" kern="1200" dirty="0">
                <a:solidFill>
                  <a:schemeClr val="tx1"/>
                </a:solidFill>
                <a:effectLst/>
                <a:latin typeface="+mn-lt"/>
                <a:ea typeface="+mn-ea"/>
                <a:cs typeface="+mn-cs"/>
              </a:rPr>
              <a:t> body plan and the “</a:t>
            </a:r>
            <a:r>
              <a:rPr lang="en-US" sz="1200" b="1" kern="1200" dirty="0" err="1">
                <a:solidFill>
                  <a:schemeClr val="tx1"/>
                </a:solidFill>
                <a:effectLst/>
                <a:latin typeface="+mn-lt"/>
                <a:ea typeface="+mn-ea"/>
                <a:cs typeface="+mn-cs"/>
              </a:rPr>
              <a:t>caridoid</a:t>
            </a:r>
            <a:r>
              <a:rPr lang="en-US" sz="1200" b="1" kern="1200" dirty="0">
                <a:solidFill>
                  <a:schemeClr val="tx1"/>
                </a:solidFill>
                <a:effectLst/>
                <a:latin typeface="+mn-lt"/>
                <a:ea typeface="+mn-ea"/>
                <a:cs typeface="+mn-cs"/>
              </a:rPr>
              <a:t> facies.” 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Note the thick (muscled) abdomen and the tail fan, which work in combination to produce a powerful tail flip escape reaction.</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64</a:t>
            </a:fld>
            <a:endParaRPr lang="en-US"/>
          </a:p>
        </p:txBody>
      </p:sp>
    </p:spTree>
    <p:extLst>
      <p:ext uri="{BB962C8B-B14F-4D97-AF65-F5344CB8AC3E}">
        <p14:creationId xmlns:p14="http://schemas.microsoft.com/office/powerpoint/2010/main" val="37066668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21.8  External anatomy in the class Malacostraca, subclasses </a:t>
            </a:r>
            <a:r>
              <a:rPr lang="en-US" sz="1200" b="1" kern="1200" dirty="0" err="1">
                <a:solidFill>
                  <a:schemeClr val="tx1"/>
                </a:solidFill>
                <a:effectLst/>
                <a:latin typeface="+mn-lt"/>
                <a:ea typeface="+mn-ea"/>
                <a:cs typeface="+mn-cs"/>
              </a:rPr>
              <a:t>Hoplocarida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stomatopods</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and </a:t>
            </a:r>
            <a:r>
              <a:rPr lang="en-US" sz="1200" b="1" kern="1200" dirty="0" err="1">
                <a:solidFill>
                  <a:schemeClr val="tx1"/>
                </a:solidFill>
                <a:effectLst/>
                <a:latin typeface="+mn-lt"/>
                <a:ea typeface="+mn-ea"/>
                <a:cs typeface="+mn-cs"/>
              </a:rPr>
              <a:t>Eumalacostraca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syncarids</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The spiny Hawaiian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Echinosquilla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guerinii</a:t>
            </a:r>
            <a:r>
              <a:rPr lang="en-US" sz="1200" kern="1200" dirty="0">
                <a:solidFill>
                  <a:schemeClr val="tx1"/>
                </a:solidFill>
                <a:effectLst/>
                <a:latin typeface="+mn-lt"/>
                <a:ea typeface="+mn-ea"/>
                <a:cs typeface="+mn-cs"/>
              </a:rPr>
              <a:t>. (B) External anatomy of the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Squilla</a:t>
            </a:r>
            <a:r>
              <a:rPr lang="en-US" sz="1200" kern="1200" dirty="0">
                <a:solidFill>
                  <a:schemeClr val="tx1"/>
                </a:solidFill>
                <a:effectLst/>
                <a:latin typeface="+mn-lt"/>
                <a:ea typeface="+mn-ea"/>
                <a:cs typeface="+mn-cs"/>
              </a:rPr>
              <a:t>. (C) “Spearing” claw and “clubbing” claw (second thoracopod) of </a:t>
            </a:r>
            <a:r>
              <a:rPr lang="en-US" sz="1200" kern="1200" dirty="0" err="1">
                <a:solidFill>
                  <a:schemeClr val="tx1"/>
                </a:solidFill>
                <a:effectLst/>
                <a:latin typeface="+mn-lt"/>
                <a:ea typeface="+mn-ea"/>
                <a:cs typeface="+mn-cs"/>
              </a:rPr>
              <a:t>stomatopods</a:t>
            </a:r>
            <a:r>
              <a:rPr lang="en-US" sz="1200" kern="1200" dirty="0">
                <a:solidFill>
                  <a:schemeClr val="tx1"/>
                </a:solidFill>
                <a:effectLst/>
                <a:latin typeface="+mn-lt"/>
                <a:ea typeface="+mn-ea"/>
                <a:cs typeface="+mn-cs"/>
              </a:rPr>
              <a:t>. (D) A </a:t>
            </a:r>
            <a:r>
              <a:rPr lang="en-US" sz="1200" kern="1200" dirty="0" err="1">
                <a:solidFill>
                  <a:schemeClr val="tx1"/>
                </a:solidFill>
                <a:effectLst/>
                <a:latin typeface="+mn-lt"/>
                <a:ea typeface="+mn-ea"/>
                <a:cs typeface="+mn-cs"/>
              </a:rPr>
              <a:t>bathynellacean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Bathynella</a:t>
            </a:r>
            <a:r>
              <a:rPr lang="en-US" sz="1200" kern="1200" dirty="0">
                <a:solidFill>
                  <a:schemeClr val="tx1"/>
                </a:solidFill>
                <a:effectLst/>
                <a:latin typeface="+mn-lt"/>
                <a:ea typeface="+mn-ea"/>
                <a:cs typeface="+mn-cs"/>
              </a:rPr>
              <a:t>. (E) An </a:t>
            </a:r>
            <a:r>
              <a:rPr lang="en-US" sz="1200" kern="1200" dirty="0" err="1">
                <a:solidFill>
                  <a:schemeClr val="tx1"/>
                </a:solidFill>
                <a:effectLst/>
                <a:latin typeface="+mn-lt"/>
                <a:ea typeface="+mn-ea"/>
                <a:cs typeface="+mn-cs"/>
              </a:rPr>
              <a:t>anaspidacean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Stygocarella</a:t>
            </a:r>
            <a:r>
              <a:rPr lang="en-US" sz="1200" kern="1200" dirty="0">
                <a:solidFill>
                  <a:schemeClr val="tx1"/>
                </a:solidFill>
                <a:effectLst/>
                <a:latin typeface="+mn-lt"/>
                <a:ea typeface="+mn-ea"/>
                <a:cs typeface="+mn-cs"/>
              </a:rPr>
              <a:t>. (F) An </a:t>
            </a:r>
            <a:r>
              <a:rPr lang="en-US" sz="1200" kern="1200" dirty="0" err="1">
                <a:solidFill>
                  <a:schemeClr val="tx1"/>
                </a:solidFill>
                <a:effectLst/>
                <a:latin typeface="+mn-lt"/>
                <a:ea typeface="+mn-ea"/>
                <a:cs typeface="+mn-cs"/>
              </a:rPr>
              <a:t>anaspidacean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Paranaspides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lacustris</a:t>
            </a:r>
            <a:r>
              <a:rPr lang="en-US" sz="1200" i="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65</a:t>
            </a:fld>
            <a:endParaRPr lang="en-US"/>
          </a:p>
        </p:txBody>
      </p:sp>
    </p:spTree>
    <p:extLst>
      <p:ext uri="{BB962C8B-B14F-4D97-AF65-F5344CB8AC3E}">
        <p14:creationId xmlns:p14="http://schemas.microsoft.com/office/powerpoint/2010/main" val="232701579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21.8  External anatomy in the class Malacostraca, subclasses </a:t>
            </a:r>
            <a:r>
              <a:rPr lang="en-US" sz="1200" b="1" kern="1200" dirty="0" err="1">
                <a:solidFill>
                  <a:schemeClr val="tx1"/>
                </a:solidFill>
                <a:effectLst/>
                <a:latin typeface="+mn-lt"/>
                <a:ea typeface="+mn-ea"/>
                <a:cs typeface="+mn-cs"/>
              </a:rPr>
              <a:t>Hoplocarida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stomatopods</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and </a:t>
            </a:r>
            <a:r>
              <a:rPr lang="en-US" sz="1200" b="1" kern="1200" dirty="0" err="1">
                <a:solidFill>
                  <a:schemeClr val="tx1"/>
                </a:solidFill>
                <a:effectLst/>
                <a:latin typeface="+mn-lt"/>
                <a:ea typeface="+mn-ea"/>
                <a:cs typeface="+mn-cs"/>
              </a:rPr>
              <a:t>Eumalacostraca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syncarids</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The spiny Hawaiian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Echinosquilla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guerinii</a:t>
            </a:r>
            <a:r>
              <a:rPr lang="en-US" sz="1200" kern="1200" dirty="0">
                <a:solidFill>
                  <a:schemeClr val="tx1"/>
                </a:solidFill>
                <a:effectLst/>
                <a:latin typeface="+mn-lt"/>
                <a:ea typeface="+mn-ea"/>
                <a:cs typeface="+mn-cs"/>
              </a:rPr>
              <a:t>. (B) External anatomy of the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Squilla</a:t>
            </a:r>
            <a:r>
              <a:rPr lang="en-US" sz="1200" kern="1200" dirty="0">
                <a:solidFill>
                  <a:schemeClr val="tx1"/>
                </a:solidFill>
                <a:effectLst/>
                <a:latin typeface="+mn-lt"/>
                <a:ea typeface="+mn-ea"/>
                <a:cs typeface="+mn-cs"/>
              </a:rPr>
              <a:t>. (C) “Spearing” claw and “clubbing” claw (second thoracopod) of </a:t>
            </a:r>
            <a:r>
              <a:rPr lang="en-US" sz="1200" kern="1200" dirty="0" err="1">
                <a:solidFill>
                  <a:schemeClr val="tx1"/>
                </a:solidFill>
                <a:effectLst/>
                <a:latin typeface="+mn-lt"/>
                <a:ea typeface="+mn-ea"/>
                <a:cs typeface="+mn-cs"/>
              </a:rPr>
              <a:t>stomatopods</a:t>
            </a:r>
            <a:r>
              <a:rPr lang="en-US" sz="1200" kern="1200" dirty="0">
                <a:solidFill>
                  <a:schemeClr val="tx1"/>
                </a:solidFill>
                <a:effectLst/>
                <a:latin typeface="+mn-lt"/>
                <a:ea typeface="+mn-ea"/>
                <a:cs typeface="+mn-cs"/>
              </a:rPr>
              <a:t>. (D) A </a:t>
            </a:r>
            <a:r>
              <a:rPr lang="en-US" sz="1200" kern="1200" dirty="0" err="1">
                <a:solidFill>
                  <a:schemeClr val="tx1"/>
                </a:solidFill>
                <a:effectLst/>
                <a:latin typeface="+mn-lt"/>
                <a:ea typeface="+mn-ea"/>
                <a:cs typeface="+mn-cs"/>
              </a:rPr>
              <a:t>bathynellacean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Bathynella</a:t>
            </a:r>
            <a:r>
              <a:rPr lang="en-US" sz="1200" kern="1200" dirty="0">
                <a:solidFill>
                  <a:schemeClr val="tx1"/>
                </a:solidFill>
                <a:effectLst/>
                <a:latin typeface="+mn-lt"/>
                <a:ea typeface="+mn-ea"/>
                <a:cs typeface="+mn-cs"/>
              </a:rPr>
              <a:t>. (E) An </a:t>
            </a:r>
            <a:r>
              <a:rPr lang="en-US" sz="1200" kern="1200" dirty="0" err="1">
                <a:solidFill>
                  <a:schemeClr val="tx1"/>
                </a:solidFill>
                <a:effectLst/>
                <a:latin typeface="+mn-lt"/>
                <a:ea typeface="+mn-ea"/>
                <a:cs typeface="+mn-cs"/>
              </a:rPr>
              <a:t>anaspidacean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Stygocarella</a:t>
            </a:r>
            <a:r>
              <a:rPr lang="en-US" sz="1200" kern="1200" dirty="0">
                <a:solidFill>
                  <a:schemeClr val="tx1"/>
                </a:solidFill>
                <a:effectLst/>
                <a:latin typeface="+mn-lt"/>
                <a:ea typeface="+mn-ea"/>
                <a:cs typeface="+mn-cs"/>
              </a:rPr>
              <a:t>. (F) An </a:t>
            </a:r>
            <a:r>
              <a:rPr lang="en-US" sz="1200" kern="1200" dirty="0" err="1">
                <a:solidFill>
                  <a:schemeClr val="tx1"/>
                </a:solidFill>
                <a:effectLst/>
                <a:latin typeface="+mn-lt"/>
                <a:ea typeface="+mn-ea"/>
                <a:cs typeface="+mn-cs"/>
              </a:rPr>
              <a:t>anaspidacean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Paranaspides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lacustris</a:t>
            </a:r>
            <a:r>
              <a:rPr lang="en-US" sz="1200" i="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66</a:t>
            </a:fld>
            <a:endParaRPr lang="en-US"/>
          </a:p>
        </p:txBody>
      </p:sp>
    </p:spTree>
    <p:extLst>
      <p:ext uri="{BB962C8B-B14F-4D97-AF65-F5344CB8AC3E}">
        <p14:creationId xmlns:p14="http://schemas.microsoft.com/office/powerpoint/2010/main" val="269729752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21.8  External anatomy in the class Malacostraca, subclasses </a:t>
            </a:r>
            <a:r>
              <a:rPr lang="en-US" sz="1200" b="1" kern="1200" dirty="0" err="1">
                <a:solidFill>
                  <a:schemeClr val="tx1"/>
                </a:solidFill>
                <a:effectLst/>
                <a:latin typeface="+mn-lt"/>
                <a:ea typeface="+mn-ea"/>
                <a:cs typeface="+mn-cs"/>
              </a:rPr>
              <a:t>Hoplocarida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stomatopods</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and </a:t>
            </a:r>
            <a:r>
              <a:rPr lang="en-US" sz="1200" b="1" kern="1200" dirty="0" err="1">
                <a:solidFill>
                  <a:schemeClr val="tx1"/>
                </a:solidFill>
                <a:effectLst/>
                <a:latin typeface="+mn-lt"/>
                <a:ea typeface="+mn-ea"/>
                <a:cs typeface="+mn-cs"/>
              </a:rPr>
              <a:t>Eumalacostraca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syncarids</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The spiny Hawaiian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Echinosquilla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guerinii</a:t>
            </a:r>
            <a:r>
              <a:rPr lang="en-US" sz="1200" kern="1200" dirty="0">
                <a:solidFill>
                  <a:schemeClr val="tx1"/>
                </a:solidFill>
                <a:effectLst/>
                <a:latin typeface="+mn-lt"/>
                <a:ea typeface="+mn-ea"/>
                <a:cs typeface="+mn-cs"/>
              </a:rPr>
              <a:t>. (B) External anatomy of the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Squilla</a:t>
            </a:r>
            <a:r>
              <a:rPr lang="en-US" sz="1200" kern="1200" dirty="0">
                <a:solidFill>
                  <a:schemeClr val="tx1"/>
                </a:solidFill>
                <a:effectLst/>
                <a:latin typeface="+mn-lt"/>
                <a:ea typeface="+mn-ea"/>
                <a:cs typeface="+mn-cs"/>
              </a:rPr>
              <a:t>. (C) “Spearing” claw and “clubbing” claw (second thoracopod) of </a:t>
            </a:r>
            <a:r>
              <a:rPr lang="en-US" sz="1200" kern="1200" dirty="0" err="1">
                <a:solidFill>
                  <a:schemeClr val="tx1"/>
                </a:solidFill>
                <a:effectLst/>
                <a:latin typeface="+mn-lt"/>
                <a:ea typeface="+mn-ea"/>
                <a:cs typeface="+mn-cs"/>
              </a:rPr>
              <a:t>stomatopods</a:t>
            </a:r>
            <a:r>
              <a:rPr lang="en-US" sz="1200" kern="1200" dirty="0">
                <a:solidFill>
                  <a:schemeClr val="tx1"/>
                </a:solidFill>
                <a:effectLst/>
                <a:latin typeface="+mn-lt"/>
                <a:ea typeface="+mn-ea"/>
                <a:cs typeface="+mn-cs"/>
              </a:rPr>
              <a:t>. (D) A </a:t>
            </a:r>
            <a:r>
              <a:rPr lang="en-US" sz="1200" kern="1200" dirty="0" err="1">
                <a:solidFill>
                  <a:schemeClr val="tx1"/>
                </a:solidFill>
                <a:effectLst/>
                <a:latin typeface="+mn-lt"/>
                <a:ea typeface="+mn-ea"/>
                <a:cs typeface="+mn-cs"/>
              </a:rPr>
              <a:t>bathynellacean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Bathynella</a:t>
            </a:r>
            <a:r>
              <a:rPr lang="en-US" sz="1200" kern="1200" dirty="0">
                <a:solidFill>
                  <a:schemeClr val="tx1"/>
                </a:solidFill>
                <a:effectLst/>
                <a:latin typeface="+mn-lt"/>
                <a:ea typeface="+mn-ea"/>
                <a:cs typeface="+mn-cs"/>
              </a:rPr>
              <a:t>. (E) An </a:t>
            </a:r>
            <a:r>
              <a:rPr lang="en-US" sz="1200" kern="1200" dirty="0" err="1">
                <a:solidFill>
                  <a:schemeClr val="tx1"/>
                </a:solidFill>
                <a:effectLst/>
                <a:latin typeface="+mn-lt"/>
                <a:ea typeface="+mn-ea"/>
                <a:cs typeface="+mn-cs"/>
              </a:rPr>
              <a:t>anaspidacean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Stygocarella</a:t>
            </a:r>
            <a:r>
              <a:rPr lang="en-US" sz="1200" kern="1200" dirty="0">
                <a:solidFill>
                  <a:schemeClr val="tx1"/>
                </a:solidFill>
                <a:effectLst/>
                <a:latin typeface="+mn-lt"/>
                <a:ea typeface="+mn-ea"/>
                <a:cs typeface="+mn-cs"/>
              </a:rPr>
              <a:t>. (F) An </a:t>
            </a:r>
            <a:r>
              <a:rPr lang="en-US" sz="1200" kern="1200" dirty="0" err="1">
                <a:solidFill>
                  <a:schemeClr val="tx1"/>
                </a:solidFill>
                <a:effectLst/>
                <a:latin typeface="+mn-lt"/>
                <a:ea typeface="+mn-ea"/>
                <a:cs typeface="+mn-cs"/>
              </a:rPr>
              <a:t>anaspidacean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Paranaspides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lacustris</a:t>
            </a:r>
            <a:r>
              <a:rPr lang="en-US" sz="1200" i="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67</a:t>
            </a:fld>
            <a:endParaRPr lang="en-US"/>
          </a:p>
        </p:txBody>
      </p:sp>
    </p:spTree>
    <p:extLst>
      <p:ext uri="{BB962C8B-B14F-4D97-AF65-F5344CB8AC3E}">
        <p14:creationId xmlns:p14="http://schemas.microsoft.com/office/powerpoint/2010/main" val="325516226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21.8  External anatomy in the class Malacostraca, subclasses </a:t>
            </a:r>
            <a:r>
              <a:rPr lang="en-US" sz="1200" b="1" kern="1200" dirty="0" err="1">
                <a:solidFill>
                  <a:schemeClr val="tx1"/>
                </a:solidFill>
                <a:effectLst/>
                <a:latin typeface="+mn-lt"/>
                <a:ea typeface="+mn-ea"/>
                <a:cs typeface="+mn-cs"/>
              </a:rPr>
              <a:t>Hoplocarida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stomatopods</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and </a:t>
            </a:r>
            <a:r>
              <a:rPr lang="en-US" sz="1200" b="1" kern="1200" dirty="0" err="1">
                <a:solidFill>
                  <a:schemeClr val="tx1"/>
                </a:solidFill>
                <a:effectLst/>
                <a:latin typeface="+mn-lt"/>
                <a:ea typeface="+mn-ea"/>
                <a:cs typeface="+mn-cs"/>
              </a:rPr>
              <a:t>Eumalacostraca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syncarids</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The spiny Hawaiian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Echinosquilla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guerinii</a:t>
            </a:r>
            <a:r>
              <a:rPr lang="en-US" sz="1200" kern="1200" dirty="0">
                <a:solidFill>
                  <a:schemeClr val="tx1"/>
                </a:solidFill>
                <a:effectLst/>
                <a:latin typeface="+mn-lt"/>
                <a:ea typeface="+mn-ea"/>
                <a:cs typeface="+mn-cs"/>
              </a:rPr>
              <a:t>. (B) External anatomy of the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Squilla</a:t>
            </a:r>
            <a:r>
              <a:rPr lang="en-US" sz="1200" kern="1200" dirty="0">
                <a:solidFill>
                  <a:schemeClr val="tx1"/>
                </a:solidFill>
                <a:effectLst/>
                <a:latin typeface="+mn-lt"/>
                <a:ea typeface="+mn-ea"/>
                <a:cs typeface="+mn-cs"/>
              </a:rPr>
              <a:t>. (C) “Spearing” claw and “clubbing” claw (second thoracopod) of </a:t>
            </a:r>
            <a:r>
              <a:rPr lang="en-US" sz="1200" kern="1200" dirty="0" err="1">
                <a:solidFill>
                  <a:schemeClr val="tx1"/>
                </a:solidFill>
                <a:effectLst/>
                <a:latin typeface="+mn-lt"/>
                <a:ea typeface="+mn-ea"/>
                <a:cs typeface="+mn-cs"/>
              </a:rPr>
              <a:t>stomatopods</a:t>
            </a:r>
            <a:r>
              <a:rPr lang="en-US" sz="1200" kern="1200" dirty="0">
                <a:solidFill>
                  <a:schemeClr val="tx1"/>
                </a:solidFill>
                <a:effectLst/>
                <a:latin typeface="+mn-lt"/>
                <a:ea typeface="+mn-ea"/>
                <a:cs typeface="+mn-cs"/>
              </a:rPr>
              <a:t>. (D) A </a:t>
            </a:r>
            <a:r>
              <a:rPr lang="en-US" sz="1200" kern="1200" dirty="0" err="1">
                <a:solidFill>
                  <a:schemeClr val="tx1"/>
                </a:solidFill>
                <a:effectLst/>
                <a:latin typeface="+mn-lt"/>
                <a:ea typeface="+mn-ea"/>
                <a:cs typeface="+mn-cs"/>
              </a:rPr>
              <a:t>bathynellacean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Bathynella</a:t>
            </a:r>
            <a:r>
              <a:rPr lang="en-US" sz="1200" kern="1200" dirty="0">
                <a:solidFill>
                  <a:schemeClr val="tx1"/>
                </a:solidFill>
                <a:effectLst/>
                <a:latin typeface="+mn-lt"/>
                <a:ea typeface="+mn-ea"/>
                <a:cs typeface="+mn-cs"/>
              </a:rPr>
              <a:t>. (E) An </a:t>
            </a:r>
            <a:r>
              <a:rPr lang="en-US" sz="1200" kern="1200" dirty="0" err="1">
                <a:solidFill>
                  <a:schemeClr val="tx1"/>
                </a:solidFill>
                <a:effectLst/>
                <a:latin typeface="+mn-lt"/>
                <a:ea typeface="+mn-ea"/>
                <a:cs typeface="+mn-cs"/>
              </a:rPr>
              <a:t>anaspidacean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Stygocarella</a:t>
            </a:r>
            <a:r>
              <a:rPr lang="en-US" sz="1200" kern="1200" dirty="0">
                <a:solidFill>
                  <a:schemeClr val="tx1"/>
                </a:solidFill>
                <a:effectLst/>
                <a:latin typeface="+mn-lt"/>
                <a:ea typeface="+mn-ea"/>
                <a:cs typeface="+mn-cs"/>
              </a:rPr>
              <a:t>. (F) An </a:t>
            </a:r>
            <a:r>
              <a:rPr lang="en-US" sz="1200" kern="1200" dirty="0" err="1">
                <a:solidFill>
                  <a:schemeClr val="tx1"/>
                </a:solidFill>
                <a:effectLst/>
                <a:latin typeface="+mn-lt"/>
                <a:ea typeface="+mn-ea"/>
                <a:cs typeface="+mn-cs"/>
              </a:rPr>
              <a:t>anaspidacean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Paranaspides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lacustris</a:t>
            </a:r>
            <a:r>
              <a:rPr lang="en-US" sz="1200" i="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68</a:t>
            </a:fld>
            <a:endParaRPr lang="en-US"/>
          </a:p>
        </p:txBody>
      </p:sp>
    </p:spTree>
    <p:extLst>
      <p:ext uri="{BB962C8B-B14F-4D97-AF65-F5344CB8AC3E}">
        <p14:creationId xmlns:p14="http://schemas.microsoft.com/office/powerpoint/2010/main" val="8849297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21.8  External anatomy in the class Malacostraca, subclasses </a:t>
            </a:r>
            <a:r>
              <a:rPr lang="en-US" sz="1200" b="1" kern="1200" dirty="0" err="1">
                <a:solidFill>
                  <a:schemeClr val="tx1"/>
                </a:solidFill>
                <a:effectLst/>
                <a:latin typeface="+mn-lt"/>
                <a:ea typeface="+mn-ea"/>
                <a:cs typeface="+mn-cs"/>
              </a:rPr>
              <a:t>Hoplocarida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stomatopods</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and </a:t>
            </a:r>
            <a:r>
              <a:rPr lang="en-US" sz="1200" b="1" kern="1200" dirty="0" err="1">
                <a:solidFill>
                  <a:schemeClr val="tx1"/>
                </a:solidFill>
                <a:effectLst/>
                <a:latin typeface="+mn-lt"/>
                <a:ea typeface="+mn-ea"/>
                <a:cs typeface="+mn-cs"/>
              </a:rPr>
              <a:t>Eumalacostraca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syncarids</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The spiny Hawaiian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Echinosquilla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guerinii</a:t>
            </a:r>
            <a:r>
              <a:rPr lang="en-US" sz="1200" kern="1200" dirty="0">
                <a:solidFill>
                  <a:schemeClr val="tx1"/>
                </a:solidFill>
                <a:effectLst/>
                <a:latin typeface="+mn-lt"/>
                <a:ea typeface="+mn-ea"/>
                <a:cs typeface="+mn-cs"/>
              </a:rPr>
              <a:t>. (B) External anatomy of the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Squilla</a:t>
            </a:r>
            <a:r>
              <a:rPr lang="en-US" sz="1200" kern="1200" dirty="0">
                <a:solidFill>
                  <a:schemeClr val="tx1"/>
                </a:solidFill>
                <a:effectLst/>
                <a:latin typeface="+mn-lt"/>
                <a:ea typeface="+mn-ea"/>
                <a:cs typeface="+mn-cs"/>
              </a:rPr>
              <a:t>. (C) “Spearing” claw and “clubbing” claw (second thoracopod) of </a:t>
            </a:r>
            <a:r>
              <a:rPr lang="en-US" sz="1200" kern="1200" dirty="0" err="1">
                <a:solidFill>
                  <a:schemeClr val="tx1"/>
                </a:solidFill>
                <a:effectLst/>
                <a:latin typeface="+mn-lt"/>
                <a:ea typeface="+mn-ea"/>
                <a:cs typeface="+mn-cs"/>
              </a:rPr>
              <a:t>stomatopods</a:t>
            </a:r>
            <a:r>
              <a:rPr lang="en-US" sz="1200" kern="1200" dirty="0">
                <a:solidFill>
                  <a:schemeClr val="tx1"/>
                </a:solidFill>
                <a:effectLst/>
                <a:latin typeface="+mn-lt"/>
                <a:ea typeface="+mn-ea"/>
                <a:cs typeface="+mn-cs"/>
              </a:rPr>
              <a:t>. (D) A </a:t>
            </a:r>
            <a:r>
              <a:rPr lang="en-US" sz="1200" kern="1200" dirty="0" err="1">
                <a:solidFill>
                  <a:schemeClr val="tx1"/>
                </a:solidFill>
                <a:effectLst/>
                <a:latin typeface="+mn-lt"/>
                <a:ea typeface="+mn-ea"/>
                <a:cs typeface="+mn-cs"/>
              </a:rPr>
              <a:t>bathynellacean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Bathynella</a:t>
            </a:r>
            <a:r>
              <a:rPr lang="en-US" sz="1200" kern="1200" dirty="0">
                <a:solidFill>
                  <a:schemeClr val="tx1"/>
                </a:solidFill>
                <a:effectLst/>
                <a:latin typeface="+mn-lt"/>
                <a:ea typeface="+mn-ea"/>
                <a:cs typeface="+mn-cs"/>
              </a:rPr>
              <a:t>. (E) An </a:t>
            </a:r>
            <a:r>
              <a:rPr lang="en-US" sz="1200" kern="1200" dirty="0" err="1">
                <a:solidFill>
                  <a:schemeClr val="tx1"/>
                </a:solidFill>
                <a:effectLst/>
                <a:latin typeface="+mn-lt"/>
                <a:ea typeface="+mn-ea"/>
                <a:cs typeface="+mn-cs"/>
              </a:rPr>
              <a:t>anaspidacean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Stygocarella</a:t>
            </a:r>
            <a:r>
              <a:rPr lang="en-US" sz="1200" kern="1200" dirty="0">
                <a:solidFill>
                  <a:schemeClr val="tx1"/>
                </a:solidFill>
                <a:effectLst/>
                <a:latin typeface="+mn-lt"/>
                <a:ea typeface="+mn-ea"/>
                <a:cs typeface="+mn-cs"/>
              </a:rPr>
              <a:t>. (F) An </a:t>
            </a:r>
            <a:r>
              <a:rPr lang="en-US" sz="1200" kern="1200" dirty="0" err="1">
                <a:solidFill>
                  <a:schemeClr val="tx1"/>
                </a:solidFill>
                <a:effectLst/>
                <a:latin typeface="+mn-lt"/>
                <a:ea typeface="+mn-ea"/>
                <a:cs typeface="+mn-cs"/>
              </a:rPr>
              <a:t>anaspidacean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Paranaspides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lacustris</a:t>
            </a:r>
            <a:r>
              <a:rPr lang="en-US" sz="1200" i="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69</a:t>
            </a:fld>
            <a:endParaRPr lang="en-US"/>
          </a:p>
        </p:txBody>
      </p:sp>
    </p:spTree>
    <p:extLst>
      <p:ext uri="{BB962C8B-B14F-4D97-AF65-F5344CB8AC3E}">
        <p14:creationId xmlns:p14="http://schemas.microsoft.com/office/powerpoint/2010/main" val="5660821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21.1  Diversity among the Crustacea. </a:t>
            </a:r>
            <a:br>
              <a:rPr lang="en-US" sz="1200" b="1"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(A–D) Classes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Branchiopoda</a:t>
            </a:r>
            <a:r>
              <a:rPr lang="en-US" sz="1200" kern="1200" dirty="0">
                <a:solidFill>
                  <a:schemeClr val="tx1"/>
                </a:solidFill>
                <a:effectLst/>
                <a:latin typeface="+mn-lt"/>
                <a:ea typeface="+mn-ea"/>
                <a:cs typeface="+mn-cs"/>
              </a:rPr>
              <a:t>. (A) </a:t>
            </a:r>
            <a:r>
              <a:rPr lang="en-US" sz="1200" i="1" kern="1200" dirty="0" err="1">
                <a:solidFill>
                  <a:schemeClr val="tx1"/>
                </a:solidFill>
                <a:effectLst/>
                <a:latin typeface="+mn-lt"/>
                <a:ea typeface="+mn-ea"/>
                <a:cs typeface="+mn-cs"/>
              </a:rPr>
              <a:t>Morlockia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ondinae</a:t>
            </a:r>
            <a:r>
              <a:rPr lang="en-US" sz="1200" kern="1200" dirty="0">
                <a:solidFill>
                  <a:schemeClr val="tx1"/>
                </a:solidFill>
                <a:effectLst/>
                <a:latin typeface="+mn-lt"/>
                <a:ea typeface="+mn-ea"/>
                <a:cs typeface="+mn-cs"/>
              </a:rPr>
              <a:t>; note the remarkably </a:t>
            </a:r>
            <a:r>
              <a:rPr lang="en-US" sz="1200" kern="1200" dirty="0" err="1">
                <a:solidFill>
                  <a:schemeClr val="tx1"/>
                </a:solidFill>
                <a:effectLst/>
                <a:latin typeface="+mn-lt"/>
                <a:ea typeface="+mn-ea"/>
                <a:cs typeface="+mn-cs"/>
              </a:rPr>
              <a:t>homonomous</a:t>
            </a:r>
            <a:r>
              <a:rPr lang="en-US" sz="1200" kern="1200" dirty="0">
                <a:solidFill>
                  <a:schemeClr val="tx1"/>
                </a:solidFill>
                <a:effectLst/>
                <a:latin typeface="+mn-lt"/>
                <a:ea typeface="+mn-ea"/>
                <a:cs typeface="+mn-cs"/>
              </a:rPr>
              <a:t> segmentation of this swimming crustacean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Lightiella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monniotae</a:t>
            </a:r>
            <a:r>
              <a:rPr lang="en-US" sz="1200" kern="1200" dirty="0">
                <a:solidFill>
                  <a:schemeClr val="tx1"/>
                </a:solidFill>
                <a:effectLst/>
                <a:latin typeface="+mn-lt"/>
                <a:ea typeface="+mn-ea"/>
                <a:cs typeface="+mn-cs"/>
              </a:rPr>
              <a:t>, from New Caledonia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(C) A tadpole shrimp (</a:t>
            </a:r>
            <a:r>
              <a:rPr lang="en-US" sz="1200" kern="1200" dirty="0" err="1">
                <a:solidFill>
                  <a:schemeClr val="tx1"/>
                </a:solidFill>
                <a:effectLst/>
                <a:latin typeface="+mn-lt"/>
                <a:ea typeface="+mn-ea"/>
                <a:cs typeface="+mn-cs"/>
              </a:rPr>
              <a:t>Notostraca</a:t>
            </a:r>
            <a:r>
              <a:rPr lang="en-US" sz="1200" kern="1200" dirty="0">
                <a:solidFill>
                  <a:schemeClr val="tx1"/>
                </a:solidFill>
                <a:effectLst/>
                <a:latin typeface="+mn-lt"/>
                <a:ea typeface="+mn-ea"/>
                <a:cs typeface="+mn-cs"/>
              </a:rPr>
              <a:t>) from an ephemeral pool. (D) A clam shrimp (</a:t>
            </a:r>
            <a:r>
              <a:rPr lang="en-US" sz="1200" kern="1200" dirty="0" err="1">
                <a:solidFill>
                  <a:schemeClr val="tx1"/>
                </a:solidFill>
                <a:effectLst/>
                <a:latin typeface="+mn-lt"/>
                <a:ea typeface="+mn-ea"/>
                <a:cs typeface="+mn-cs"/>
              </a:rPr>
              <a:t>Diplostraca</a:t>
            </a:r>
            <a:r>
              <a:rPr lang="en-US" sz="1200" kern="1200" dirty="0">
                <a:solidFill>
                  <a:schemeClr val="tx1"/>
                </a:solidFill>
                <a:effectLst/>
                <a:latin typeface="+mn-lt"/>
                <a:ea typeface="+mn-ea"/>
                <a:cs typeface="+mn-cs"/>
              </a:rPr>
              <a:t>), carrying eggs. (E–Q) Class Malacostraca. (E) A fiddler crab, </a:t>
            </a:r>
            <a:r>
              <a:rPr lang="en-US" sz="1200" i="1" kern="1200" dirty="0" err="1">
                <a:solidFill>
                  <a:schemeClr val="tx1"/>
                </a:solidFill>
                <a:effectLst/>
                <a:latin typeface="+mn-lt"/>
                <a:ea typeface="+mn-ea"/>
                <a:cs typeface="+mn-cs"/>
              </a:rPr>
              <a:t>Uca</a:t>
            </a:r>
            <a:r>
              <a:rPr lang="en-US" sz="1200" i="1" kern="1200" dirty="0">
                <a:solidFill>
                  <a:schemeClr val="tx1"/>
                </a:solidFill>
                <a:effectLst/>
                <a:latin typeface="+mn-lt"/>
                <a:ea typeface="+mn-ea"/>
                <a:cs typeface="+mn-cs"/>
              </a:rPr>
              <a:t> princeps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Brachyura</a:t>
            </a:r>
            <a:r>
              <a:rPr lang="en-US" sz="1200" kern="1200" dirty="0">
                <a:solidFill>
                  <a:schemeClr val="tx1"/>
                </a:solidFill>
                <a:effectLst/>
                <a:latin typeface="+mn-lt"/>
                <a:ea typeface="+mn-ea"/>
                <a:cs typeface="+mn-cs"/>
              </a:rPr>
              <a:t>). (F) A giant Caribbean hermit crab, </a:t>
            </a:r>
            <a:r>
              <a:rPr lang="en-US" sz="1200" i="1" kern="1200" dirty="0" err="1">
                <a:solidFill>
                  <a:schemeClr val="tx1"/>
                </a:solidFill>
                <a:effectLst/>
                <a:latin typeface="+mn-lt"/>
                <a:ea typeface="+mn-ea"/>
                <a:cs typeface="+mn-cs"/>
              </a:rPr>
              <a:t>Petrochirus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diogenes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(G) A hermit crab (</a:t>
            </a:r>
            <a:r>
              <a:rPr lang="en-US" sz="1200" i="1" kern="1200" dirty="0" err="1">
                <a:solidFill>
                  <a:schemeClr val="tx1"/>
                </a:solidFill>
                <a:effectLst/>
                <a:latin typeface="+mn-lt"/>
                <a:ea typeface="+mn-ea"/>
                <a:cs typeface="+mn-cs"/>
              </a:rPr>
              <a:t>Paragiopagurus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fasciatus</a:t>
            </a:r>
            <a:r>
              <a:rPr lang="en-US" sz="1200" kern="1200" dirty="0">
                <a:solidFill>
                  <a:schemeClr val="tx1"/>
                </a:solidFill>
                <a:effectLst/>
                <a:latin typeface="+mn-lt"/>
                <a:ea typeface="+mn-ea"/>
                <a:cs typeface="+mn-cs"/>
              </a:rPr>
              <a:t>) removed from its snail shell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(H) A coconut crab, </a:t>
            </a:r>
            <a:r>
              <a:rPr lang="en-US" sz="1200" i="1" kern="1200" dirty="0" err="1">
                <a:solidFill>
                  <a:schemeClr val="tx1"/>
                </a:solidFill>
                <a:effectLst/>
                <a:latin typeface="+mn-lt"/>
                <a:ea typeface="+mn-ea"/>
                <a:cs typeface="+mn-cs"/>
              </a:rPr>
              <a:t>Birgus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latro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climbing a tree. (I) </a:t>
            </a:r>
            <a:r>
              <a:rPr lang="en-US" sz="1200" i="1" kern="1200" dirty="0">
                <a:solidFill>
                  <a:schemeClr val="tx1"/>
                </a:solidFill>
                <a:effectLst/>
                <a:latin typeface="+mn-lt"/>
                <a:ea typeface="+mn-ea"/>
                <a:cs typeface="+mn-cs"/>
              </a:rPr>
              <a:t>Emerita </a:t>
            </a:r>
            <a:r>
              <a:rPr lang="en-US" sz="1200" i="1" kern="1200" dirty="0" err="1">
                <a:solidFill>
                  <a:schemeClr val="tx1"/>
                </a:solidFill>
                <a:effectLst/>
                <a:latin typeface="+mn-lt"/>
                <a:ea typeface="+mn-ea"/>
                <a:cs typeface="+mn-cs"/>
              </a:rPr>
              <a:t>analoga</a:t>
            </a:r>
            <a:r>
              <a:rPr lang="en-US" sz="1200" kern="1200" dirty="0">
                <a:solidFill>
                  <a:schemeClr val="tx1"/>
                </a:solidFill>
                <a:effectLst/>
                <a:latin typeface="+mn-lt"/>
                <a:ea typeface="+mn-ea"/>
                <a:cs typeface="+mn-cs"/>
              </a:rPr>
              <a:t>, a Pacific mole crab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(J) A pelagic </a:t>
            </a:r>
            <a:r>
              <a:rPr lang="en-US" sz="1200" kern="1200" dirty="0" err="1">
                <a:solidFill>
                  <a:schemeClr val="tx1"/>
                </a:solidFill>
                <a:effectLst/>
                <a:latin typeface="+mn-lt"/>
                <a:ea typeface="+mn-ea"/>
                <a:cs typeface="+mn-cs"/>
              </a:rPr>
              <a:t>lobsterette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Pleuroncodes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planipes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(K) A cleaner shrimp, </a:t>
            </a:r>
            <a:r>
              <a:rPr lang="en-US" sz="1200" i="1" kern="1200" dirty="0" err="1">
                <a:solidFill>
                  <a:schemeClr val="tx1"/>
                </a:solidFill>
                <a:effectLst/>
                <a:latin typeface="+mn-lt"/>
                <a:ea typeface="+mn-ea"/>
                <a:cs typeface="+mn-cs"/>
              </a:rPr>
              <a:t>Lysmata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californica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Caridea</a:t>
            </a:r>
            <a:r>
              <a:rPr lang="en-US" sz="1200" kern="1200" dirty="0">
                <a:solidFill>
                  <a:schemeClr val="tx1"/>
                </a:solidFill>
                <a:effectLst/>
                <a:latin typeface="+mn-lt"/>
                <a:ea typeface="+mn-ea"/>
                <a:cs typeface="+mn-cs"/>
              </a:rPr>
              <a:t>). (L) </a:t>
            </a:r>
            <a:r>
              <a:rPr lang="en-US" sz="1200" i="1" kern="1200" dirty="0" err="1">
                <a:solidFill>
                  <a:schemeClr val="tx1"/>
                </a:solidFill>
                <a:effectLst/>
                <a:latin typeface="+mn-lt"/>
                <a:ea typeface="+mn-ea"/>
                <a:cs typeface="+mn-cs"/>
              </a:rPr>
              <a:t>Alienaxiopsis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clypeata</a:t>
            </a:r>
            <a:r>
              <a:rPr lang="en-US" sz="1200" kern="1200" dirty="0">
                <a:solidFill>
                  <a:schemeClr val="tx1"/>
                </a:solidFill>
                <a:effectLst/>
                <a:latin typeface="+mn-lt"/>
                <a:ea typeface="+mn-ea"/>
                <a:cs typeface="+mn-cs"/>
              </a:rPr>
              <a:t>, a coral reef lobster-shrimp from Bali, Indonesia (</a:t>
            </a:r>
            <a:r>
              <a:rPr lang="en-US" sz="1200" kern="1200" dirty="0" err="1">
                <a:solidFill>
                  <a:schemeClr val="tx1"/>
                </a:solidFill>
                <a:effectLst/>
                <a:latin typeface="+mn-lt"/>
                <a:ea typeface="+mn-ea"/>
                <a:cs typeface="+mn-cs"/>
              </a:rPr>
              <a:t>Axiidae</a:t>
            </a:r>
            <a:r>
              <a:rPr lang="en-US" sz="1200" kern="1200" dirty="0">
                <a:solidFill>
                  <a:schemeClr val="tx1"/>
                </a:solidFill>
                <a:effectLst/>
                <a:latin typeface="+mn-lt"/>
                <a:ea typeface="+mn-ea"/>
                <a:cs typeface="+mn-cs"/>
              </a:rPr>
              <a:t>). (M) A Hawaiian regal lobster, </a:t>
            </a:r>
            <a:r>
              <a:rPr lang="en-US" sz="1200" i="1" kern="1200" dirty="0" err="1">
                <a:solidFill>
                  <a:schemeClr val="tx1"/>
                </a:solidFill>
                <a:effectLst/>
                <a:latin typeface="+mn-lt"/>
                <a:ea typeface="+mn-ea"/>
                <a:cs typeface="+mn-cs"/>
              </a:rPr>
              <a:t>Enoplometopus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Achelata</a:t>
            </a:r>
            <a:r>
              <a:rPr lang="en-US" sz="1200" kern="1200" dirty="0">
                <a:solidFill>
                  <a:schemeClr val="tx1"/>
                </a:solidFill>
                <a:effectLst/>
                <a:latin typeface="+mn-lt"/>
                <a:ea typeface="+mn-ea"/>
                <a:cs typeface="+mn-cs"/>
              </a:rPr>
              <a:t>). (N,O) Two unusual amphipods (</a:t>
            </a:r>
            <a:r>
              <a:rPr lang="en-US" sz="1200" kern="1200" dirty="0" err="1">
                <a:solidFill>
                  <a:schemeClr val="tx1"/>
                </a:solidFill>
                <a:effectLst/>
                <a:latin typeface="+mn-lt"/>
                <a:ea typeface="+mn-ea"/>
                <a:cs typeface="+mn-cs"/>
              </a:rPr>
              <a:t>Amphipoda</a:t>
            </a:r>
            <a:r>
              <a:rPr lang="en-US" sz="1200" kern="1200" dirty="0">
                <a:solidFill>
                  <a:schemeClr val="tx1"/>
                </a:solidFill>
                <a:effectLst/>
                <a:latin typeface="+mn-lt"/>
                <a:ea typeface="+mn-ea"/>
                <a:cs typeface="+mn-cs"/>
              </a:rPr>
              <a:t>). (N) </a:t>
            </a:r>
            <a:r>
              <a:rPr lang="en-US" sz="1200" i="1" kern="1200" dirty="0" err="1">
                <a:solidFill>
                  <a:schemeClr val="tx1"/>
                </a:solidFill>
                <a:effectLst/>
                <a:latin typeface="+mn-lt"/>
                <a:ea typeface="+mn-ea"/>
                <a:cs typeface="+mn-cs"/>
              </a:rPr>
              <a:t>Cystisoma</a:t>
            </a:r>
            <a:r>
              <a:rPr lang="en-US" sz="1200" kern="1200" dirty="0">
                <a:solidFill>
                  <a:schemeClr val="tx1"/>
                </a:solidFill>
                <a:effectLst/>
                <a:latin typeface="+mn-lt"/>
                <a:ea typeface="+mn-ea"/>
                <a:cs typeface="+mn-cs"/>
              </a:rPr>
              <a:t>, a huge (some exceed 10 cm), transparent, pelagic hyperiid amphipod. (O)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scammoni</a:t>
            </a:r>
            <a:r>
              <a:rPr lang="en-US" sz="1200" kern="1200" dirty="0">
                <a:solidFill>
                  <a:schemeClr val="tx1"/>
                </a:solidFill>
                <a:effectLst/>
                <a:latin typeface="+mn-lt"/>
                <a:ea typeface="+mn-ea"/>
                <a:cs typeface="+mn-cs"/>
              </a:rPr>
              <a:t>, a parasitic </a:t>
            </a:r>
            <a:r>
              <a:rPr lang="en-US" sz="1200" kern="1200" dirty="0" err="1">
                <a:solidFill>
                  <a:schemeClr val="tx1"/>
                </a:solidFill>
                <a:effectLst/>
                <a:latin typeface="+mn-lt"/>
                <a:ea typeface="+mn-ea"/>
                <a:cs typeface="+mn-cs"/>
              </a:rPr>
              <a:t>caprelloidean</a:t>
            </a:r>
            <a:r>
              <a:rPr lang="en-US" sz="1200" kern="1200" dirty="0">
                <a:solidFill>
                  <a:schemeClr val="tx1"/>
                </a:solidFill>
                <a:effectLst/>
                <a:latin typeface="+mn-lt"/>
                <a:ea typeface="+mn-ea"/>
                <a:cs typeface="+mn-cs"/>
              </a:rPr>
              <a:t> amphipod that lives on the skin of gray whales. (P) A male and female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note the eggs in the marsupium of the female (</a:t>
            </a:r>
            <a:r>
              <a:rPr lang="en-US" sz="1200" kern="1200" dirty="0" err="1">
                <a:solidFill>
                  <a:schemeClr val="tx1"/>
                </a:solidFill>
                <a:effectLst/>
                <a:latin typeface="+mn-lt"/>
                <a:ea typeface="+mn-ea"/>
                <a:cs typeface="+mn-cs"/>
              </a:rPr>
              <a:t>Cumacea</a:t>
            </a:r>
            <a:r>
              <a:rPr lang="en-US" sz="1200" kern="1200" dirty="0">
                <a:solidFill>
                  <a:schemeClr val="tx1"/>
                </a:solidFill>
                <a:effectLst/>
                <a:latin typeface="+mn-lt"/>
                <a:ea typeface="+mn-ea"/>
                <a:cs typeface="+mn-cs"/>
              </a:rPr>
              <a:t>). (Q) </a:t>
            </a:r>
            <a:r>
              <a:rPr lang="en-US" sz="1200" i="1" kern="1200" dirty="0">
                <a:solidFill>
                  <a:schemeClr val="tx1"/>
                </a:solidFill>
                <a:effectLst/>
                <a:latin typeface="+mn-lt"/>
                <a:ea typeface="+mn-ea"/>
                <a:cs typeface="+mn-cs"/>
              </a:rPr>
              <a:t>Ligia </a:t>
            </a:r>
            <a:r>
              <a:rPr lang="en-US" sz="1200" kern="1200" dirty="0">
                <a:solidFill>
                  <a:schemeClr val="tx1"/>
                </a:solidFill>
                <a:effectLst/>
                <a:latin typeface="+mn-lt"/>
                <a:ea typeface="+mn-ea"/>
                <a:cs typeface="+mn-cs"/>
              </a:rPr>
              <a:t>(Isopoda), the rock louse; </a:t>
            </a:r>
            <a:r>
              <a:rPr lang="en-US" sz="1200" i="1" kern="1200" dirty="0">
                <a:solidFill>
                  <a:schemeClr val="tx1"/>
                </a:solidFill>
                <a:effectLst/>
                <a:latin typeface="+mn-lt"/>
                <a:ea typeface="+mn-ea"/>
                <a:cs typeface="+mn-cs"/>
              </a:rPr>
              <a:t>Ligia</a:t>
            </a:r>
            <a:r>
              <a:rPr lang="en-US" sz="1200" kern="1200" dirty="0">
                <a:solidFill>
                  <a:schemeClr val="tx1"/>
                </a:solidFill>
                <a:effectLst/>
                <a:latin typeface="+mn-lt"/>
                <a:ea typeface="+mn-ea"/>
                <a:cs typeface="+mn-cs"/>
              </a:rPr>
              <a:t> are inhabitants of the high spray zone on rocky shores worldwide. (R) A mysid </a:t>
            </a:r>
            <a:r>
              <a:rPr lang="en-US" sz="1200" i="1" kern="1200" dirty="0" err="1">
                <a:solidFill>
                  <a:schemeClr val="tx1"/>
                </a:solidFill>
                <a:effectLst/>
                <a:latin typeface="+mn-lt"/>
                <a:ea typeface="+mn-ea"/>
                <a:cs typeface="+mn-cs"/>
              </a:rPr>
              <a:t>Siriella</a:t>
            </a:r>
            <a:r>
              <a:rPr lang="en-US" sz="1200" kern="1200" dirty="0">
                <a:solidFill>
                  <a:schemeClr val="tx1"/>
                </a:solidFill>
                <a:effectLst/>
                <a:latin typeface="+mn-lt"/>
                <a:ea typeface="+mn-ea"/>
                <a:cs typeface="+mn-cs"/>
              </a:rPr>
              <a:t> sp. (</a:t>
            </a:r>
            <a:r>
              <a:rPr lang="en-US" sz="1200" kern="1200" dirty="0" err="1">
                <a:solidFill>
                  <a:schemeClr val="tx1"/>
                </a:solidFill>
                <a:effectLst/>
                <a:latin typeface="+mn-lt"/>
                <a:ea typeface="+mn-ea"/>
                <a:cs typeface="+mn-cs"/>
              </a:rPr>
              <a:t>Mysida</a:t>
            </a:r>
            <a:r>
              <a:rPr lang="en-US" sz="1200" kern="1200" dirty="0">
                <a:solidFill>
                  <a:schemeClr val="tx1"/>
                </a:solidFill>
                <a:effectLst/>
                <a:latin typeface="+mn-lt"/>
                <a:ea typeface="+mn-ea"/>
                <a:cs typeface="+mn-cs"/>
              </a:rPr>
              <a:t>) with a parasitic </a:t>
            </a:r>
            <a:r>
              <a:rPr lang="en-US" sz="1200" kern="1200" dirty="0" err="1">
                <a:solidFill>
                  <a:schemeClr val="tx1"/>
                </a:solidFill>
                <a:effectLst/>
                <a:latin typeface="+mn-lt"/>
                <a:ea typeface="+mn-ea"/>
                <a:cs typeface="+mn-cs"/>
              </a:rPr>
              <a:t>epicaridean</a:t>
            </a:r>
            <a:r>
              <a:rPr lang="en-US" sz="1200" kern="1200" dirty="0">
                <a:solidFill>
                  <a:schemeClr val="tx1"/>
                </a:solidFill>
                <a:effectLst/>
                <a:latin typeface="+mn-lt"/>
                <a:ea typeface="+mn-ea"/>
                <a:cs typeface="+mn-cs"/>
              </a:rPr>
              <a:t> isopod (</a:t>
            </a:r>
            <a:r>
              <a:rPr lang="en-US" sz="1200" kern="1200" dirty="0" err="1">
                <a:solidFill>
                  <a:schemeClr val="tx1"/>
                </a:solidFill>
                <a:effectLst/>
                <a:latin typeface="+mn-lt"/>
                <a:ea typeface="+mn-ea"/>
                <a:cs typeface="+mn-cs"/>
              </a:rPr>
              <a:t>Dajidae</a:t>
            </a:r>
            <a:r>
              <a:rPr lang="en-US" sz="1200" kern="1200" dirty="0">
                <a:solidFill>
                  <a:schemeClr val="tx1"/>
                </a:solidFill>
                <a:effectLst/>
                <a:latin typeface="+mn-lt"/>
                <a:ea typeface="+mn-ea"/>
                <a:cs typeface="+mn-cs"/>
              </a:rPr>
              <a:t>) attached to its carapace (Western Australia). (S,T) Class </a:t>
            </a:r>
            <a:r>
              <a:rPr lang="en-US" sz="1200" kern="1200" dirty="0" err="1">
                <a:solidFill>
                  <a:schemeClr val="tx1"/>
                </a:solidFill>
                <a:effectLst/>
                <a:latin typeface="+mn-lt"/>
                <a:ea typeface="+mn-ea"/>
                <a:cs typeface="+mn-cs"/>
              </a:rPr>
              <a:t>Thecostraca</a:t>
            </a:r>
            <a:r>
              <a:rPr lang="en-US" sz="1200" kern="1200" dirty="0">
                <a:solidFill>
                  <a:schemeClr val="tx1"/>
                </a:solidFill>
                <a:effectLst/>
                <a:latin typeface="+mn-lt"/>
                <a:ea typeface="+mn-ea"/>
                <a:cs typeface="+mn-cs"/>
              </a:rPr>
              <a:t>. (S) Acorn barnacles, </a:t>
            </a:r>
            <a:r>
              <a:rPr lang="en-US" sz="1200" i="1" kern="1200" dirty="0" err="1">
                <a:solidFill>
                  <a:schemeClr val="tx1"/>
                </a:solidFill>
                <a:effectLst/>
                <a:latin typeface="+mn-lt"/>
                <a:ea typeface="+mn-ea"/>
                <a:cs typeface="+mn-cs"/>
              </a:rPr>
              <a:t>Semibalanus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balanoides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(T) </a:t>
            </a:r>
            <a:r>
              <a:rPr lang="en-US" sz="1200" i="1" kern="1200" dirty="0">
                <a:solidFill>
                  <a:schemeClr val="tx1"/>
                </a:solidFill>
                <a:effectLst/>
                <a:latin typeface="+mn-lt"/>
                <a:ea typeface="+mn-ea"/>
                <a:cs typeface="+mn-cs"/>
              </a:rPr>
              <a:t>Lepas </a:t>
            </a:r>
            <a:r>
              <a:rPr lang="en-US" sz="1200" i="1" kern="1200" dirty="0" err="1">
                <a:solidFill>
                  <a:schemeClr val="tx1"/>
                </a:solidFill>
                <a:effectLst/>
                <a:latin typeface="+mn-lt"/>
                <a:ea typeface="+mn-ea"/>
                <a:cs typeface="+mn-cs"/>
              </a:rPr>
              <a:t>anatifera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a pelagic barnacle hanging from a floating timber. (U) Class </a:t>
            </a:r>
            <a:r>
              <a:rPr lang="en-US" sz="1200" kern="1200" dirty="0" err="1">
                <a:solidFill>
                  <a:schemeClr val="tx1"/>
                </a:solidFill>
                <a:effectLst/>
                <a:latin typeface="+mn-lt"/>
                <a:ea typeface="+mn-ea"/>
                <a:cs typeface="+mn-cs"/>
              </a:rPr>
              <a:t>Copepoda</a:t>
            </a:r>
            <a:r>
              <a:rPr lang="en-US" sz="1200" kern="1200" dirty="0">
                <a:solidFill>
                  <a:schemeClr val="tx1"/>
                </a:solidFill>
                <a:effectLst/>
                <a:latin typeface="+mn-lt"/>
                <a:ea typeface="+mn-ea"/>
                <a:cs typeface="+mn-cs"/>
              </a:rPr>
              <a:t>; the calanoid copepod </a:t>
            </a:r>
            <a:r>
              <a:rPr lang="en-US" sz="1200" i="1" kern="1200" dirty="0" err="1">
                <a:solidFill>
                  <a:schemeClr val="tx1"/>
                </a:solidFill>
                <a:effectLst/>
                <a:latin typeface="+mn-lt"/>
                <a:ea typeface="+mn-ea"/>
                <a:cs typeface="+mn-cs"/>
              </a:rPr>
              <a:t>Gaussia</a:t>
            </a:r>
            <a:r>
              <a:rPr lang="en-US" sz="1200" kern="1200" dirty="0">
                <a:solidFill>
                  <a:schemeClr val="tx1"/>
                </a:solidFill>
                <a:effectLst/>
                <a:latin typeface="+mn-lt"/>
                <a:ea typeface="+mn-ea"/>
                <a:cs typeface="+mn-cs"/>
              </a:rPr>
              <a:t>, a common planktonic genus. (V) Class </a:t>
            </a:r>
            <a:r>
              <a:rPr lang="en-US" sz="1200" kern="1200" dirty="0" err="1">
                <a:solidFill>
                  <a:schemeClr val="tx1"/>
                </a:solidFill>
                <a:effectLst/>
                <a:latin typeface="+mn-lt"/>
                <a:ea typeface="+mn-ea"/>
                <a:cs typeface="+mn-cs"/>
              </a:rPr>
              <a:t>Tantulocarida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Deoterthron</a:t>
            </a:r>
            <a:r>
              <a:rPr lang="en-US" sz="1200" kern="1200" dirty="0">
                <a:solidFill>
                  <a:schemeClr val="tx1"/>
                </a:solidFill>
                <a:effectLst/>
                <a:latin typeface="+mn-lt"/>
                <a:ea typeface="+mn-ea"/>
                <a:cs typeface="+mn-cs"/>
              </a:rPr>
              <a:t>, parasitic on other crustaceans.</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7</a:t>
            </a:fld>
            <a:endParaRPr lang="en-US"/>
          </a:p>
        </p:txBody>
      </p:sp>
    </p:spTree>
    <p:extLst>
      <p:ext uri="{BB962C8B-B14F-4D97-AF65-F5344CB8AC3E}">
        <p14:creationId xmlns:p14="http://schemas.microsoft.com/office/powerpoint/2010/main" val="228079818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21.8  External anatomy in the class Malacostraca, subclasses </a:t>
            </a:r>
            <a:r>
              <a:rPr lang="en-US" sz="1200" b="1" kern="1200" dirty="0" err="1">
                <a:solidFill>
                  <a:schemeClr val="tx1"/>
                </a:solidFill>
                <a:effectLst/>
                <a:latin typeface="+mn-lt"/>
                <a:ea typeface="+mn-ea"/>
                <a:cs typeface="+mn-cs"/>
              </a:rPr>
              <a:t>Hoplocarida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stomatopods</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and </a:t>
            </a:r>
            <a:r>
              <a:rPr lang="en-US" sz="1200" b="1" kern="1200" dirty="0" err="1">
                <a:solidFill>
                  <a:schemeClr val="tx1"/>
                </a:solidFill>
                <a:effectLst/>
                <a:latin typeface="+mn-lt"/>
                <a:ea typeface="+mn-ea"/>
                <a:cs typeface="+mn-cs"/>
              </a:rPr>
              <a:t>Eumalacostraca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syncarids</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The spiny Hawaiian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Echinosquilla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guerinii</a:t>
            </a:r>
            <a:r>
              <a:rPr lang="en-US" sz="1200" kern="1200" dirty="0">
                <a:solidFill>
                  <a:schemeClr val="tx1"/>
                </a:solidFill>
                <a:effectLst/>
                <a:latin typeface="+mn-lt"/>
                <a:ea typeface="+mn-ea"/>
                <a:cs typeface="+mn-cs"/>
              </a:rPr>
              <a:t>. (B) External anatomy of the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Squilla</a:t>
            </a:r>
            <a:r>
              <a:rPr lang="en-US" sz="1200" kern="1200" dirty="0">
                <a:solidFill>
                  <a:schemeClr val="tx1"/>
                </a:solidFill>
                <a:effectLst/>
                <a:latin typeface="+mn-lt"/>
                <a:ea typeface="+mn-ea"/>
                <a:cs typeface="+mn-cs"/>
              </a:rPr>
              <a:t>. (C) “Spearing” claw and “clubbing” claw (second thoracopod) of </a:t>
            </a:r>
            <a:r>
              <a:rPr lang="en-US" sz="1200" kern="1200" dirty="0" err="1">
                <a:solidFill>
                  <a:schemeClr val="tx1"/>
                </a:solidFill>
                <a:effectLst/>
                <a:latin typeface="+mn-lt"/>
                <a:ea typeface="+mn-ea"/>
                <a:cs typeface="+mn-cs"/>
              </a:rPr>
              <a:t>stomatopods</a:t>
            </a:r>
            <a:r>
              <a:rPr lang="en-US" sz="1200" kern="1200" dirty="0">
                <a:solidFill>
                  <a:schemeClr val="tx1"/>
                </a:solidFill>
                <a:effectLst/>
                <a:latin typeface="+mn-lt"/>
                <a:ea typeface="+mn-ea"/>
                <a:cs typeface="+mn-cs"/>
              </a:rPr>
              <a:t>. (D) A </a:t>
            </a:r>
            <a:r>
              <a:rPr lang="en-US" sz="1200" kern="1200" dirty="0" err="1">
                <a:solidFill>
                  <a:schemeClr val="tx1"/>
                </a:solidFill>
                <a:effectLst/>
                <a:latin typeface="+mn-lt"/>
                <a:ea typeface="+mn-ea"/>
                <a:cs typeface="+mn-cs"/>
              </a:rPr>
              <a:t>bathynellacean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Bathynella</a:t>
            </a:r>
            <a:r>
              <a:rPr lang="en-US" sz="1200" kern="1200" dirty="0">
                <a:solidFill>
                  <a:schemeClr val="tx1"/>
                </a:solidFill>
                <a:effectLst/>
                <a:latin typeface="+mn-lt"/>
                <a:ea typeface="+mn-ea"/>
                <a:cs typeface="+mn-cs"/>
              </a:rPr>
              <a:t>. (E) An </a:t>
            </a:r>
            <a:r>
              <a:rPr lang="en-US" sz="1200" kern="1200" dirty="0" err="1">
                <a:solidFill>
                  <a:schemeClr val="tx1"/>
                </a:solidFill>
                <a:effectLst/>
                <a:latin typeface="+mn-lt"/>
                <a:ea typeface="+mn-ea"/>
                <a:cs typeface="+mn-cs"/>
              </a:rPr>
              <a:t>anaspidacean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Stygocarella</a:t>
            </a:r>
            <a:r>
              <a:rPr lang="en-US" sz="1200" kern="1200" dirty="0">
                <a:solidFill>
                  <a:schemeClr val="tx1"/>
                </a:solidFill>
                <a:effectLst/>
                <a:latin typeface="+mn-lt"/>
                <a:ea typeface="+mn-ea"/>
                <a:cs typeface="+mn-cs"/>
              </a:rPr>
              <a:t>. (F) An </a:t>
            </a:r>
            <a:r>
              <a:rPr lang="en-US" sz="1200" kern="1200" dirty="0" err="1">
                <a:solidFill>
                  <a:schemeClr val="tx1"/>
                </a:solidFill>
                <a:effectLst/>
                <a:latin typeface="+mn-lt"/>
                <a:ea typeface="+mn-ea"/>
                <a:cs typeface="+mn-cs"/>
              </a:rPr>
              <a:t>anaspidacean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Paranaspides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lacustris</a:t>
            </a:r>
            <a:r>
              <a:rPr lang="en-US" sz="1200" i="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70</a:t>
            </a:fld>
            <a:endParaRPr lang="en-US"/>
          </a:p>
        </p:txBody>
      </p:sp>
    </p:spTree>
    <p:extLst>
      <p:ext uri="{BB962C8B-B14F-4D97-AF65-F5344CB8AC3E}">
        <p14:creationId xmlns:p14="http://schemas.microsoft.com/office/powerpoint/2010/main" val="207853482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21.8  External anatomy in the class Malacostraca, subclasses </a:t>
            </a:r>
            <a:r>
              <a:rPr lang="en-US" sz="1200" b="1" kern="1200" dirty="0" err="1">
                <a:solidFill>
                  <a:schemeClr val="tx1"/>
                </a:solidFill>
                <a:effectLst/>
                <a:latin typeface="+mn-lt"/>
                <a:ea typeface="+mn-ea"/>
                <a:cs typeface="+mn-cs"/>
              </a:rPr>
              <a:t>Hoplocarida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stomatopods</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and </a:t>
            </a:r>
            <a:r>
              <a:rPr lang="en-US" sz="1200" b="1" kern="1200" dirty="0" err="1">
                <a:solidFill>
                  <a:schemeClr val="tx1"/>
                </a:solidFill>
                <a:effectLst/>
                <a:latin typeface="+mn-lt"/>
                <a:ea typeface="+mn-ea"/>
                <a:cs typeface="+mn-cs"/>
              </a:rPr>
              <a:t>Eumalacostraca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syncarids</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The spiny Hawaiian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Echinosquilla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guerinii</a:t>
            </a:r>
            <a:r>
              <a:rPr lang="en-US" sz="1200" kern="1200" dirty="0">
                <a:solidFill>
                  <a:schemeClr val="tx1"/>
                </a:solidFill>
                <a:effectLst/>
                <a:latin typeface="+mn-lt"/>
                <a:ea typeface="+mn-ea"/>
                <a:cs typeface="+mn-cs"/>
              </a:rPr>
              <a:t>. (B) External anatomy of the </a:t>
            </a:r>
            <a:r>
              <a:rPr lang="en-US" sz="1200" kern="1200" dirty="0" err="1">
                <a:solidFill>
                  <a:schemeClr val="tx1"/>
                </a:solidFill>
                <a:effectLst/>
                <a:latin typeface="+mn-lt"/>
                <a:ea typeface="+mn-ea"/>
                <a:cs typeface="+mn-cs"/>
              </a:rPr>
              <a:t>stomatopod</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Squilla</a:t>
            </a:r>
            <a:r>
              <a:rPr lang="en-US" sz="1200" kern="1200" dirty="0">
                <a:solidFill>
                  <a:schemeClr val="tx1"/>
                </a:solidFill>
                <a:effectLst/>
                <a:latin typeface="+mn-lt"/>
                <a:ea typeface="+mn-ea"/>
                <a:cs typeface="+mn-cs"/>
              </a:rPr>
              <a:t>. (C) “Spearing” claw and “clubbing” claw (second thoracopod) of </a:t>
            </a:r>
            <a:r>
              <a:rPr lang="en-US" sz="1200" kern="1200" dirty="0" err="1">
                <a:solidFill>
                  <a:schemeClr val="tx1"/>
                </a:solidFill>
                <a:effectLst/>
                <a:latin typeface="+mn-lt"/>
                <a:ea typeface="+mn-ea"/>
                <a:cs typeface="+mn-cs"/>
              </a:rPr>
              <a:t>stomatopods</a:t>
            </a:r>
            <a:r>
              <a:rPr lang="en-US" sz="1200" kern="1200" dirty="0">
                <a:solidFill>
                  <a:schemeClr val="tx1"/>
                </a:solidFill>
                <a:effectLst/>
                <a:latin typeface="+mn-lt"/>
                <a:ea typeface="+mn-ea"/>
                <a:cs typeface="+mn-cs"/>
              </a:rPr>
              <a:t>. (D) A </a:t>
            </a:r>
            <a:r>
              <a:rPr lang="en-US" sz="1200" kern="1200" dirty="0" err="1">
                <a:solidFill>
                  <a:schemeClr val="tx1"/>
                </a:solidFill>
                <a:effectLst/>
                <a:latin typeface="+mn-lt"/>
                <a:ea typeface="+mn-ea"/>
                <a:cs typeface="+mn-cs"/>
              </a:rPr>
              <a:t>bathynellacean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Bathynella</a:t>
            </a:r>
            <a:r>
              <a:rPr lang="en-US" sz="1200" kern="1200" dirty="0">
                <a:solidFill>
                  <a:schemeClr val="tx1"/>
                </a:solidFill>
                <a:effectLst/>
                <a:latin typeface="+mn-lt"/>
                <a:ea typeface="+mn-ea"/>
                <a:cs typeface="+mn-cs"/>
              </a:rPr>
              <a:t>. (E) An </a:t>
            </a:r>
            <a:r>
              <a:rPr lang="en-US" sz="1200" kern="1200" dirty="0" err="1">
                <a:solidFill>
                  <a:schemeClr val="tx1"/>
                </a:solidFill>
                <a:effectLst/>
                <a:latin typeface="+mn-lt"/>
                <a:ea typeface="+mn-ea"/>
                <a:cs typeface="+mn-cs"/>
              </a:rPr>
              <a:t>anaspidacean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Stygocarella</a:t>
            </a:r>
            <a:r>
              <a:rPr lang="en-US" sz="1200" kern="1200" dirty="0">
                <a:solidFill>
                  <a:schemeClr val="tx1"/>
                </a:solidFill>
                <a:effectLst/>
                <a:latin typeface="+mn-lt"/>
                <a:ea typeface="+mn-ea"/>
                <a:cs typeface="+mn-cs"/>
              </a:rPr>
              <a:t>. (F) An </a:t>
            </a:r>
            <a:r>
              <a:rPr lang="en-US" sz="1200" kern="1200" dirty="0" err="1">
                <a:solidFill>
                  <a:schemeClr val="tx1"/>
                </a:solidFill>
                <a:effectLst/>
                <a:latin typeface="+mn-lt"/>
                <a:ea typeface="+mn-ea"/>
                <a:cs typeface="+mn-cs"/>
              </a:rPr>
              <a:t>anaspidacean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Paranaspides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lacustris</a:t>
            </a:r>
            <a:r>
              <a:rPr lang="en-US" sz="1200" i="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71</a:t>
            </a:fld>
            <a:endParaRPr lang="en-US"/>
          </a:p>
        </p:txBody>
      </p:sp>
    </p:spTree>
    <p:extLst>
      <p:ext uri="{BB962C8B-B14F-4D97-AF65-F5344CB8AC3E}">
        <p14:creationId xmlns:p14="http://schemas.microsoft.com/office/powerpoint/2010/main" val="416378335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21.9  Anatomy of Malacostraca, superorder </a:t>
            </a:r>
            <a:r>
              <a:rPr lang="en-US" sz="1200" b="1" kern="1200" dirty="0" err="1">
                <a:solidFill>
                  <a:schemeClr val="tx1"/>
                </a:solidFill>
                <a:effectLst/>
                <a:latin typeface="+mn-lt"/>
                <a:ea typeface="+mn-ea"/>
                <a:cs typeface="+mn-cs"/>
              </a:rPr>
              <a:t>Eucarida</a:t>
            </a:r>
            <a:r>
              <a:rPr lang="en-US" sz="1200" b="1" kern="1200" dirty="0">
                <a:solidFill>
                  <a:schemeClr val="tx1"/>
                </a:solidFill>
                <a:effectLst/>
                <a:latin typeface="+mn-lt"/>
                <a:ea typeface="+mn-ea"/>
                <a:cs typeface="+mn-cs"/>
              </a:rPr>
              <a:t>—</a:t>
            </a:r>
            <a:r>
              <a:rPr lang="en-US" sz="1200" b="1" kern="1200" dirty="0" err="1">
                <a:solidFill>
                  <a:schemeClr val="tx1"/>
                </a:solidFill>
                <a:effectLst/>
                <a:latin typeface="+mn-lt"/>
                <a:ea typeface="+mn-ea"/>
                <a:cs typeface="+mn-cs"/>
              </a:rPr>
              <a:t>euphausiaceans</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General body form of a </a:t>
            </a:r>
            <a:r>
              <a:rPr lang="en-US" sz="1200" kern="1200" dirty="0" err="1">
                <a:solidFill>
                  <a:schemeClr val="tx1"/>
                </a:solidFill>
                <a:effectLst/>
                <a:latin typeface="+mn-lt"/>
                <a:ea typeface="+mn-ea"/>
                <a:cs typeface="+mn-cs"/>
              </a:rPr>
              <a:t>euphausiacean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Meganyctiphanes</a:t>
            </a:r>
            <a:r>
              <a:rPr lang="en-US" sz="1200" kern="1200" dirty="0">
                <a:solidFill>
                  <a:schemeClr val="tx1"/>
                </a:solidFill>
                <a:effectLst/>
                <a:latin typeface="+mn-lt"/>
                <a:ea typeface="+mn-ea"/>
                <a:cs typeface="+mn-cs"/>
              </a:rPr>
              <a:t>. (B) Pereopod of </a:t>
            </a:r>
            <a:r>
              <a:rPr lang="en-US" sz="1200" i="1" kern="1200" dirty="0" err="1">
                <a:solidFill>
                  <a:schemeClr val="tx1"/>
                </a:solidFill>
                <a:effectLst/>
                <a:latin typeface="+mn-lt"/>
                <a:ea typeface="+mn-ea"/>
                <a:cs typeface="+mn-cs"/>
              </a:rPr>
              <a:t>Euphausia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superba</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72</a:t>
            </a:fld>
            <a:endParaRPr lang="en-US"/>
          </a:p>
        </p:txBody>
      </p:sp>
    </p:spTree>
    <p:extLst>
      <p:ext uri="{BB962C8B-B14F-4D97-AF65-F5344CB8AC3E}">
        <p14:creationId xmlns:p14="http://schemas.microsoft.com/office/powerpoint/2010/main" val="310256115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21.9  Anatomy of Malacostraca, superorder </a:t>
            </a:r>
            <a:r>
              <a:rPr lang="en-US" sz="1200" b="1" kern="1200" dirty="0" err="1">
                <a:solidFill>
                  <a:schemeClr val="tx1"/>
                </a:solidFill>
                <a:effectLst/>
                <a:latin typeface="+mn-lt"/>
                <a:ea typeface="+mn-ea"/>
                <a:cs typeface="+mn-cs"/>
              </a:rPr>
              <a:t>Eucarida</a:t>
            </a:r>
            <a:r>
              <a:rPr lang="en-US" sz="1200" b="1" kern="1200" dirty="0">
                <a:solidFill>
                  <a:schemeClr val="tx1"/>
                </a:solidFill>
                <a:effectLst/>
                <a:latin typeface="+mn-lt"/>
                <a:ea typeface="+mn-ea"/>
                <a:cs typeface="+mn-cs"/>
              </a:rPr>
              <a:t>—</a:t>
            </a:r>
            <a:r>
              <a:rPr lang="en-US" sz="1200" b="1" kern="1200" dirty="0" err="1">
                <a:solidFill>
                  <a:schemeClr val="tx1"/>
                </a:solidFill>
                <a:effectLst/>
                <a:latin typeface="+mn-lt"/>
                <a:ea typeface="+mn-ea"/>
                <a:cs typeface="+mn-cs"/>
              </a:rPr>
              <a:t>euphausiaceans</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General body form of a </a:t>
            </a:r>
            <a:r>
              <a:rPr lang="en-US" sz="1200" kern="1200" dirty="0" err="1">
                <a:solidFill>
                  <a:schemeClr val="tx1"/>
                </a:solidFill>
                <a:effectLst/>
                <a:latin typeface="+mn-lt"/>
                <a:ea typeface="+mn-ea"/>
                <a:cs typeface="+mn-cs"/>
              </a:rPr>
              <a:t>euphausiacean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Meganyctiphanes</a:t>
            </a:r>
            <a:r>
              <a:rPr lang="en-US" sz="1200" kern="1200" dirty="0">
                <a:solidFill>
                  <a:schemeClr val="tx1"/>
                </a:solidFill>
                <a:effectLst/>
                <a:latin typeface="+mn-lt"/>
                <a:ea typeface="+mn-ea"/>
                <a:cs typeface="+mn-cs"/>
              </a:rPr>
              <a:t>. (B) Pereopod of </a:t>
            </a:r>
            <a:r>
              <a:rPr lang="en-US" sz="1200" i="1" kern="1200" dirty="0" err="1">
                <a:solidFill>
                  <a:schemeClr val="tx1"/>
                </a:solidFill>
                <a:effectLst/>
                <a:latin typeface="+mn-lt"/>
                <a:ea typeface="+mn-ea"/>
                <a:cs typeface="+mn-cs"/>
              </a:rPr>
              <a:t>Euphausia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superba</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73</a:t>
            </a:fld>
            <a:endParaRPr lang="en-US"/>
          </a:p>
        </p:txBody>
      </p:sp>
    </p:spTree>
    <p:extLst>
      <p:ext uri="{BB962C8B-B14F-4D97-AF65-F5344CB8AC3E}">
        <p14:creationId xmlns:p14="http://schemas.microsoft.com/office/powerpoint/2010/main" val="79618154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21.9  Anatomy of Malacostraca, superorder </a:t>
            </a:r>
            <a:r>
              <a:rPr lang="en-US" sz="1200" b="1" kern="1200" dirty="0" err="1">
                <a:solidFill>
                  <a:schemeClr val="tx1"/>
                </a:solidFill>
                <a:effectLst/>
                <a:latin typeface="+mn-lt"/>
                <a:ea typeface="+mn-ea"/>
                <a:cs typeface="+mn-cs"/>
              </a:rPr>
              <a:t>Eucarida</a:t>
            </a:r>
            <a:r>
              <a:rPr lang="en-US" sz="1200" b="1" kern="1200" dirty="0">
                <a:solidFill>
                  <a:schemeClr val="tx1"/>
                </a:solidFill>
                <a:effectLst/>
                <a:latin typeface="+mn-lt"/>
                <a:ea typeface="+mn-ea"/>
                <a:cs typeface="+mn-cs"/>
              </a:rPr>
              <a:t>—</a:t>
            </a:r>
            <a:r>
              <a:rPr lang="en-US" sz="1200" b="1" kern="1200" dirty="0" err="1">
                <a:solidFill>
                  <a:schemeClr val="tx1"/>
                </a:solidFill>
                <a:effectLst/>
                <a:latin typeface="+mn-lt"/>
                <a:ea typeface="+mn-ea"/>
                <a:cs typeface="+mn-cs"/>
              </a:rPr>
              <a:t>euphausiaceans</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General body form of a </a:t>
            </a:r>
            <a:r>
              <a:rPr lang="en-US" sz="1200" kern="1200" dirty="0" err="1">
                <a:solidFill>
                  <a:schemeClr val="tx1"/>
                </a:solidFill>
                <a:effectLst/>
                <a:latin typeface="+mn-lt"/>
                <a:ea typeface="+mn-ea"/>
                <a:cs typeface="+mn-cs"/>
              </a:rPr>
              <a:t>euphausiacean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Meganyctiphanes</a:t>
            </a:r>
            <a:r>
              <a:rPr lang="en-US" sz="1200" kern="1200" dirty="0">
                <a:solidFill>
                  <a:schemeClr val="tx1"/>
                </a:solidFill>
                <a:effectLst/>
                <a:latin typeface="+mn-lt"/>
                <a:ea typeface="+mn-ea"/>
                <a:cs typeface="+mn-cs"/>
              </a:rPr>
              <a:t>. (B) Pereopod of </a:t>
            </a:r>
            <a:r>
              <a:rPr lang="en-US" sz="1200" i="1" kern="1200" dirty="0" err="1">
                <a:solidFill>
                  <a:schemeClr val="tx1"/>
                </a:solidFill>
                <a:effectLst/>
                <a:latin typeface="+mn-lt"/>
                <a:ea typeface="+mn-ea"/>
                <a:cs typeface="+mn-cs"/>
              </a:rPr>
              <a:t>Euphausia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superba</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74</a:t>
            </a:fld>
            <a:endParaRPr lang="en-US"/>
          </a:p>
        </p:txBody>
      </p:sp>
    </p:spTree>
    <p:extLst>
      <p:ext uri="{BB962C8B-B14F-4D97-AF65-F5344CB8AC3E}">
        <p14:creationId xmlns:p14="http://schemas.microsoft.com/office/powerpoint/2010/main" val="208257123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21.10  External anatomy and diversity in decapod shrimps. 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 penaeid shrimp (</a:t>
            </a:r>
            <a:r>
              <a:rPr lang="en-US" sz="1200" kern="1200" dirty="0" err="1">
                <a:solidFill>
                  <a:schemeClr val="tx1"/>
                </a:solidFill>
                <a:effectLst/>
                <a:latin typeface="+mn-lt"/>
                <a:ea typeface="+mn-ea"/>
                <a:cs typeface="+mn-cs"/>
              </a:rPr>
              <a:t>Dendro­branchiata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Penaeus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setiferus</a:t>
            </a:r>
            <a:r>
              <a:rPr lang="en-US" sz="1200" kern="1200" dirty="0">
                <a:solidFill>
                  <a:schemeClr val="tx1"/>
                </a:solidFill>
                <a:effectLst/>
                <a:latin typeface="+mn-lt"/>
                <a:ea typeface="+mn-ea"/>
                <a:cs typeface="+mn-cs"/>
              </a:rPr>
              <a:t>. (B) A </a:t>
            </a:r>
            <a:r>
              <a:rPr lang="en-US" sz="1200" kern="1200" dirty="0" err="1">
                <a:solidFill>
                  <a:schemeClr val="tx1"/>
                </a:solidFill>
                <a:effectLst/>
                <a:latin typeface="+mn-lt"/>
                <a:ea typeface="+mn-ea"/>
                <a:cs typeface="+mn-cs"/>
              </a:rPr>
              <a:t>procarididean</a:t>
            </a:r>
            <a:r>
              <a:rPr lang="en-US" sz="1200" kern="1200" dirty="0">
                <a:solidFill>
                  <a:schemeClr val="tx1"/>
                </a:solidFill>
                <a:effectLst/>
                <a:latin typeface="+mn-lt"/>
                <a:ea typeface="+mn-ea"/>
                <a:cs typeface="+mn-cs"/>
              </a:rPr>
              <a:t> shrimp (</a:t>
            </a:r>
            <a:r>
              <a:rPr lang="en-US" sz="1200" kern="1200" dirty="0" err="1">
                <a:solidFill>
                  <a:schemeClr val="tx1"/>
                </a:solidFill>
                <a:effectLst/>
                <a:latin typeface="+mn-lt"/>
                <a:ea typeface="+mn-ea"/>
                <a:cs typeface="+mn-cs"/>
              </a:rPr>
              <a:t>Procarididea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Procaris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ascensionis</a:t>
            </a:r>
            <a:r>
              <a:rPr lang="en-US" sz="1200" kern="1200" dirty="0">
                <a:solidFill>
                  <a:schemeClr val="tx1"/>
                </a:solidFill>
                <a:effectLst/>
                <a:latin typeface="+mn-lt"/>
                <a:ea typeface="+mn-ea"/>
                <a:cs typeface="+mn-cs"/>
              </a:rPr>
              <a:t>. (C) A hippolytid shrimp (</a:t>
            </a:r>
            <a:r>
              <a:rPr lang="en-US" sz="1200" kern="1200" dirty="0" err="1">
                <a:solidFill>
                  <a:schemeClr val="tx1"/>
                </a:solidFill>
                <a:effectLst/>
                <a:latin typeface="+mn-lt"/>
                <a:ea typeface="+mn-ea"/>
                <a:cs typeface="+mn-cs"/>
              </a:rPr>
              <a:t>Hippolytidae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Lysmata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californica</a:t>
            </a:r>
            <a:r>
              <a:rPr lang="en-US" sz="1200" kern="1200" dirty="0">
                <a:solidFill>
                  <a:schemeClr val="tx1"/>
                </a:solidFill>
                <a:effectLst/>
                <a:latin typeface="+mn-lt"/>
                <a:ea typeface="+mn-ea"/>
                <a:cs typeface="+mn-cs"/>
              </a:rPr>
              <a:t>. (D) An alpheid, or snapping shrimp (</a:t>
            </a:r>
            <a:r>
              <a:rPr lang="en-US" sz="1200" kern="1200" dirty="0" err="1">
                <a:solidFill>
                  <a:schemeClr val="tx1"/>
                </a:solidFill>
                <a:effectLst/>
                <a:latin typeface="+mn-lt"/>
                <a:ea typeface="+mn-ea"/>
                <a:cs typeface="+mn-cs"/>
              </a:rPr>
              <a:t>Alpheidae</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Alpheus</a:t>
            </a:r>
            <a:r>
              <a:rPr lang="en-US" sz="1200" kern="1200" dirty="0">
                <a:solidFill>
                  <a:schemeClr val="tx1"/>
                </a:solidFill>
                <a:effectLst/>
                <a:latin typeface="+mn-lt"/>
                <a:ea typeface="+mn-ea"/>
                <a:cs typeface="+mn-cs"/>
              </a:rPr>
              <a:t>. (E) A </a:t>
            </a:r>
            <a:r>
              <a:rPr lang="en-US" sz="1200" kern="1200" dirty="0" err="1">
                <a:solidFill>
                  <a:schemeClr val="tx1"/>
                </a:solidFill>
                <a:effectLst/>
                <a:latin typeface="+mn-lt"/>
                <a:ea typeface="+mn-ea"/>
                <a:cs typeface="+mn-cs"/>
              </a:rPr>
              <a:t>stenopodid</a:t>
            </a:r>
            <a:r>
              <a:rPr lang="en-US" sz="1200" kern="1200" dirty="0">
                <a:solidFill>
                  <a:schemeClr val="tx1"/>
                </a:solidFill>
                <a:effectLst/>
                <a:latin typeface="+mn-lt"/>
                <a:ea typeface="+mn-ea"/>
                <a:cs typeface="+mn-cs"/>
              </a:rPr>
              <a:t> shrimp (</a:t>
            </a:r>
            <a:r>
              <a:rPr lang="en-US" sz="1200" kern="1200" dirty="0" err="1">
                <a:solidFill>
                  <a:schemeClr val="tx1"/>
                </a:solidFill>
                <a:effectLst/>
                <a:latin typeface="+mn-lt"/>
                <a:ea typeface="+mn-ea"/>
                <a:cs typeface="+mn-cs"/>
              </a:rPr>
              <a:t>Stenopodidea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Stenopus</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75</a:t>
            </a:fld>
            <a:endParaRPr lang="en-US"/>
          </a:p>
        </p:txBody>
      </p:sp>
    </p:spTree>
    <p:extLst>
      <p:ext uri="{BB962C8B-B14F-4D97-AF65-F5344CB8AC3E}">
        <p14:creationId xmlns:p14="http://schemas.microsoft.com/office/powerpoint/2010/main" val="160205356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21.10  External anatomy and diversity in decapod shrimps. 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 penaeid shrimp (</a:t>
            </a:r>
            <a:r>
              <a:rPr lang="en-US" sz="1200" kern="1200" dirty="0" err="1">
                <a:solidFill>
                  <a:schemeClr val="tx1"/>
                </a:solidFill>
                <a:effectLst/>
                <a:latin typeface="+mn-lt"/>
                <a:ea typeface="+mn-ea"/>
                <a:cs typeface="+mn-cs"/>
              </a:rPr>
              <a:t>Dendro­branchiata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Penaeus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setiferus</a:t>
            </a:r>
            <a:r>
              <a:rPr lang="en-US" sz="1200" kern="1200" dirty="0">
                <a:solidFill>
                  <a:schemeClr val="tx1"/>
                </a:solidFill>
                <a:effectLst/>
                <a:latin typeface="+mn-lt"/>
                <a:ea typeface="+mn-ea"/>
                <a:cs typeface="+mn-cs"/>
              </a:rPr>
              <a:t>. (B) A </a:t>
            </a:r>
            <a:r>
              <a:rPr lang="en-US" sz="1200" kern="1200" dirty="0" err="1">
                <a:solidFill>
                  <a:schemeClr val="tx1"/>
                </a:solidFill>
                <a:effectLst/>
                <a:latin typeface="+mn-lt"/>
                <a:ea typeface="+mn-ea"/>
                <a:cs typeface="+mn-cs"/>
              </a:rPr>
              <a:t>procarididean</a:t>
            </a:r>
            <a:r>
              <a:rPr lang="en-US" sz="1200" kern="1200" dirty="0">
                <a:solidFill>
                  <a:schemeClr val="tx1"/>
                </a:solidFill>
                <a:effectLst/>
                <a:latin typeface="+mn-lt"/>
                <a:ea typeface="+mn-ea"/>
                <a:cs typeface="+mn-cs"/>
              </a:rPr>
              <a:t> shrimp (</a:t>
            </a:r>
            <a:r>
              <a:rPr lang="en-US" sz="1200" kern="1200" dirty="0" err="1">
                <a:solidFill>
                  <a:schemeClr val="tx1"/>
                </a:solidFill>
                <a:effectLst/>
                <a:latin typeface="+mn-lt"/>
                <a:ea typeface="+mn-ea"/>
                <a:cs typeface="+mn-cs"/>
              </a:rPr>
              <a:t>Procarididea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Procaris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ascensionis</a:t>
            </a:r>
            <a:r>
              <a:rPr lang="en-US" sz="1200" kern="1200" dirty="0">
                <a:solidFill>
                  <a:schemeClr val="tx1"/>
                </a:solidFill>
                <a:effectLst/>
                <a:latin typeface="+mn-lt"/>
                <a:ea typeface="+mn-ea"/>
                <a:cs typeface="+mn-cs"/>
              </a:rPr>
              <a:t>. (C) A hippolytid shrimp (</a:t>
            </a:r>
            <a:r>
              <a:rPr lang="en-US" sz="1200" kern="1200" dirty="0" err="1">
                <a:solidFill>
                  <a:schemeClr val="tx1"/>
                </a:solidFill>
                <a:effectLst/>
                <a:latin typeface="+mn-lt"/>
                <a:ea typeface="+mn-ea"/>
                <a:cs typeface="+mn-cs"/>
              </a:rPr>
              <a:t>Hippolytidae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Lysmata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californica</a:t>
            </a:r>
            <a:r>
              <a:rPr lang="en-US" sz="1200" kern="1200" dirty="0">
                <a:solidFill>
                  <a:schemeClr val="tx1"/>
                </a:solidFill>
                <a:effectLst/>
                <a:latin typeface="+mn-lt"/>
                <a:ea typeface="+mn-ea"/>
                <a:cs typeface="+mn-cs"/>
              </a:rPr>
              <a:t>. (D) An alpheid, or snapping shrimp (</a:t>
            </a:r>
            <a:r>
              <a:rPr lang="en-US" sz="1200" kern="1200" dirty="0" err="1">
                <a:solidFill>
                  <a:schemeClr val="tx1"/>
                </a:solidFill>
                <a:effectLst/>
                <a:latin typeface="+mn-lt"/>
                <a:ea typeface="+mn-ea"/>
                <a:cs typeface="+mn-cs"/>
              </a:rPr>
              <a:t>Alpheidae</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Alpheus</a:t>
            </a:r>
            <a:r>
              <a:rPr lang="en-US" sz="1200" kern="1200" dirty="0">
                <a:solidFill>
                  <a:schemeClr val="tx1"/>
                </a:solidFill>
                <a:effectLst/>
                <a:latin typeface="+mn-lt"/>
                <a:ea typeface="+mn-ea"/>
                <a:cs typeface="+mn-cs"/>
              </a:rPr>
              <a:t>. (E) A </a:t>
            </a:r>
            <a:r>
              <a:rPr lang="en-US" sz="1200" kern="1200" dirty="0" err="1">
                <a:solidFill>
                  <a:schemeClr val="tx1"/>
                </a:solidFill>
                <a:effectLst/>
                <a:latin typeface="+mn-lt"/>
                <a:ea typeface="+mn-ea"/>
                <a:cs typeface="+mn-cs"/>
              </a:rPr>
              <a:t>stenopodid</a:t>
            </a:r>
            <a:r>
              <a:rPr lang="en-US" sz="1200" kern="1200" dirty="0">
                <a:solidFill>
                  <a:schemeClr val="tx1"/>
                </a:solidFill>
                <a:effectLst/>
                <a:latin typeface="+mn-lt"/>
                <a:ea typeface="+mn-ea"/>
                <a:cs typeface="+mn-cs"/>
              </a:rPr>
              <a:t> shrimp (</a:t>
            </a:r>
            <a:r>
              <a:rPr lang="en-US" sz="1200" kern="1200" dirty="0" err="1">
                <a:solidFill>
                  <a:schemeClr val="tx1"/>
                </a:solidFill>
                <a:effectLst/>
                <a:latin typeface="+mn-lt"/>
                <a:ea typeface="+mn-ea"/>
                <a:cs typeface="+mn-cs"/>
              </a:rPr>
              <a:t>Stenopodidea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Stenopus</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76</a:t>
            </a:fld>
            <a:endParaRPr lang="en-US"/>
          </a:p>
        </p:txBody>
      </p:sp>
    </p:spTree>
    <p:extLst>
      <p:ext uri="{BB962C8B-B14F-4D97-AF65-F5344CB8AC3E}">
        <p14:creationId xmlns:p14="http://schemas.microsoft.com/office/powerpoint/2010/main" val="421086218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21.10  External anatomy and diversity in decapod shrimps. 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 penaeid shrimp (</a:t>
            </a:r>
            <a:r>
              <a:rPr lang="en-US" sz="1200" kern="1200" dirty="0" err="1">
                <a:solidFill>
                  <a:schemeClr val="tx1"/>
                </a:solidFill>
                <a:effectLst/>
                <a:latin typeface="+mn-lt"/>
                <a:ea typeface="+mn-ea"/>
                <a:cs typeface="+mn-cs"/>
              </a:rPr>
              <a:t>Dendro­branchiata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Penaeus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setiferus</a:t>
            </a:r>
            <a:r>
              <a:rPr lang="en-US" sz="1200" kern="1200" dirty="0">
                <a:solidFill>
                  <a:schemeClr val="tx1"/>
                </a:solidFill>
                <a:effectLst/>
                <a:latin typeface="+mn-lt"/>
                <a:ea typeface="+mn-ea"/>
                <a:cs typeface="+mn-cs"/>
              </a:rPr>
              <a:t>. (B) A </a:t>
            </a:r>
            <a:r>
              <a:rPr lang="en-US" sz="1200" kern="1200" dirty="0" err="1">
                <a:solidFill>
                  <a:schemeClr val="tx1"/>
                </a:solidFill>
                <a:effectLst/>
                <a:latin typeface="+mn-lt"/>
                <a:ea typeface="+mn-ea"/>
                <a:cs typeface="+mn-cs"/>
              </a:rPr>
              <a:t>procarididean</a:t>
            </a:r>
            <a:r>
              <a:rPr lang="en-US" sz="1200" kern="1200" dirty="0">
                <a:solidFill>
                  <a:schemeClr val="tx1"/>
                </a:solidFill>
                <a:effectLst/>
                <a:latin typeface="+mn-lt"/>
                <a:ea typeface="+mn-ea"/>
                <a:cs typeface="+mn-cs"/>
              </a:rPr>
              <a:t> shrimp (</a:t>
            </a:r>
            <a:r>
              <a:rPr lang="en-US" sz="1200" kern="1200" dirty="0" err="1">
                <a:solidFill>
                  <a:schemeClr val="tx1"/>
                </a:solidFill>
                <a:effectLst/>
                <a:latin typeface="+mn-lt"/>
                <a:ea typeface="+mn-ea"/>
                <a:cs typeface="+mn-cs"/>
              </a:rPr>
              <a:t>Procarididea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Procaris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ascensionis</a:t>
            </a:r>
            <a:r>
              <a:rPr lang="en-US" sz="1200" kern="1200" dirty="0">
                <a:solidFill>
                  <a:schemeClr val="tx1"/>
                </a:solidFill>
                <a:effectLst/>
                <a:latin typeface="+mn-lt"/>
                <a:ea typeface="+mn-ea"/>
                <a:cs typeface="+mn-cs"/>
              </a:rPr>
              <a:t>. (C) A hippolytid shrimp (</a:t>
            </a:r>
            <a:r>
              <a:rPr lang="en-US" sz="1200" kern="1200" dirty="0" err="1">
                <a:solidFill>
                  <a:schemeClr val="tx1"/>
                </a:solidFill>
                <a:effectLst/>
                <a:latin typeface="+mn-lt"/>
                <a:ea typeface="+mn-ea"/>
                <a:cs typeface="+mn-cs"/>
              </a:rPr>
              <a:t>Hippolytidae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Lysmata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californica</a:t>
            </a:r>
            <a:r>
              <a:rPr lang="en-US" sz="1200" kern="1200" dirty="0">
                <a:solidFill>
                  <a:schemeClr val="tx1"/>
                </a:solidFill>
                <a:effectLst/>
                <a:latin typeface="+mn-lt"/>
                <a:ea typeface="+mn-ea"/>
                <a:cs typeface="+mn-cs"/>
              </a:rPr>
              <a:t>. (D) An alpheid, or snapping shrimp (</a:t>
            </a:r>
            <a:r>
              <a:rPr lang="en-US" sz="1200" kern="1200" dirty="0" err="1">
                <a:solidFill>
                  <a:schemeClr val="tx1"/>
                </a:solidFill>
                <a:effectLst/>
                <a:latin typeface="+mn-lt"/>
                <a:ea typeface="+mn-ea"/>
                <a:cs typeface="+mn-cs"/>
              </a:rPr>
              <a:t>Alpheidae</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Alpheus</a:t>
            </a:r>
            <a:r>
              <a:rPr lang="en-US" sz="1200" kern="1200" dirty="0">
                <a:solidFill>
                  <a:schemeClr val="tx1"/>
                </a:solidFill>
                <a:effectLst/>
                <a:latin typeface="+mn-lt"/>
                <a:ea typeface="+mn-ea"/>
                <a:cs typeface="+mn-cs"/>
              </a:rPr>
              <a:t>. (E) A </a:t>
            </a:r>
            <a:r>
              <a:rPr lang="en-US" sz="1200" kern="1200" dirty="0" err="1">
                <a:solidFill>
                  <a:schemeClr val="tx1"/>
                </a:solidFill>
                <a:effectLst/>
                <a:latin typeface="+mn-lt"/>
                <a:ea typeface="+mn-ea"/>
                <a:cs typeface="+mn-cs"/>
              </a:rPr>
              <a:t>stenopodid</a:t>
            </a:r>
            <a:r>
              <a:rPr lang="en-US" sz="1200" kern="1200" dirty="0">
                <a:solidFill>
                  <a:schemeClr val="tx1"/>
                </a:solidFill>
                <a:effectLst/>
                <a:latin typeface="+mn-lt"/>
                <a:ea typeface="+mn-ea"/>
                <a:cs typeface="+mn-cs"/>
              </a:rPr>
              <a:t> shrimp (</a:t>
            </a:r>
            <a:r>
              <a:rPr lang="en-US" sz="1200" kern="1200" dirty="0" err="1">
                <a:solidFill>
                  <a:schemeClr val="tx1"/>
                </a:solidFill>
                <a:effectLst/>
                <a:latin typeface="+mn-lt"/>
                <a:ea typeface="+mn-ea"/>
                <a:cs typeface="+mn-cs"/>
              </a:rPr>
              <a:t>Stenopodidea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Stenopus</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77</a:t>
            </a:fld>
            <a:endParaRPr lang="en-US"/>
          </a:p>
        </p:txBody>
      </p:sp>
    </p:spTree>
    <p:extLst>
      <p:ext uri="{BB962C8B-B14F-4D97-AF65-F5344CB8AC3E}">
        <p14:creationId xmlns:p14="http://schemas.microsoft.com/office/powerpoint/2010/main" val="86315316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21.10  External anatomy and diversity in decapod shrimps. 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 penaeid shrimp (</a:t>
            </a:r>
            <a:r>
              <a:rPr lang="en-US" sz="1200" kern="1200" dirty="0" err="1">
                <a:solidFill>
                  <a:schemeClr val="tx1"/>
                </a:solidFill>
                <a:effectLst/>
                <a:latin typeface="+mn-lt"/>
                <a:ea typeface="+mn-ea"/>
                <a:cs typeface="+mn-cs"/>
              </a:rPr>
              <a:t>Dendro­branchiata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Penaeus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setiferus</a:t>
            </a:r>
            <a:r>
              <a:rPr lang="en-US" sz="1200" kern="1200" dirty="0">
                <a:solidFill>
                  <a:schemeClr val="tx1"/>
                </a:solidFill>
                <a:effectLst/>
                <a:latin typeface="+mn-lt"/>
                <a:ea typeface="+mn-ea"/>
                <a:cs typeface="+mn-cs"/>
              </a:rPr>
              <a:t>. (B) A </a:t>
            </a:r>
            <a:r>
              <a:rPr lang="en-US" sz="1200" kern="1200" dirty="0" err="1">
                <a:solidFill>
                  <a:schemeClr val="tx1"/>
                </a:solidFill>
                <a:effectLst/>
                <a:latin typeface="+mn-lt"/>
                <a:ea typeface="+mn-ea"/>
                <a:cs typeface="+mn-cs"/>
              </a:rPr>
              <a:t>procarididean</a:t>
            </a:r>
            <a:r>
              <a:rPr lang="en-US" sz="1200" kern="1200" dirty="0">
                <a:solidFill>
                  <a:schemeClr val="tx1"/>
                </a:solidFill>
                <a:effectLst/>
                <a:latin typeface="+mn-lt"/>
                <a:ea typeface="+mn-ea"/>
                <a:cs typeface="+mn-cs"/>
              </a:rPr>
              <a:t> shrimp (</a:t>
            </a:r>
            <a:r>
              <a:rPr lang="en-US" sz="1200" kern="1200" dirty="0" err="1">
                <a:solidFill>
                  <a:schemeClr val="tx1"/>
                </a:solidFill>
                <a:effectLst/>
                <a:latin typeface="+mn-lt"/>
                <a:ea typeface="+mn-ea"/>
                <a:cs typeface="+mn-cs"/>
              </a:rPr>
              <a:t>Procarididea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Procaris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ascensionis</a:t>
            </a:r>
            <a:r>
              <a:rPr lang="en-US" sz="1200" kern="1200" dirty="0">
                <a:solidFill>
                  <a:schemeClr val="tx1"/>
                </a:solidFill>
                <a:effectLst/>
                <a:latin typeface="+mn-lt"/>
                <a:ea typeface="+mn-ea"/>
                <a:cs typeface="+mn-cs"/>
              </a:rPr>
              <a:t>. (C) A hippolytid shrimp (</a:t>
            </a:r>
            <a:r>
              <a:rPr lang="en-US" sz="1200" kern="1200" dirty="0" err="1">
                <a:solidFill>
                  <a:schemeClr val="tx1"/>
                </a:solidFill>
                <a:effectLst/>
                <a:latin typeface="+mn-lt"/>
                <a:ea typeface="+mn-ea"/>
                <a:cs typeface="+mn-cs"/>
              </a:rPr>
              <a:t>Hippolytidae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Lysmata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californica</a:t>
            </a:r>
            <a:r>
              <a:rPr lang="en-US" sz="1200" kern="1200" dirty="0">
                <a:solidFill>
                  <a:schemeClr val="tx1"/>
                </a:solidFill>
                <a:effectLst/>
                <a:latin typeface="+mn-lt"/>
                <a:ea typeface="+mn-ea"/>
                <a:cs typeface="+mn-cs"/>
              </a:rPr>
              <a:t>. (D) An alpheid, or snapping shrimp (</a:t>
            </a:r>
            <a:r>
              <a:rPr lang="en-US" sz="1200" kern="1200" dirty="0" err="1">
                <a:solidFill>
                  <a:schemeClr val="tx1"/>
                </a:solidFill>
                <a:effectLst/>
                <a:latin typeface="+mn-lt"/>
                <a:ea typeface="+mn-ea"/>
                <a:cs typeface="+mn-cs"/>
              </a:rPr>
              <a:t>Alpheidae</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Alpheus</a:t>
            </a:r>
            <a:r>
              <a:rPr lang="en-US" sz="1200" kern="1200" dirty="0">
                <a:solidFill>
                  <a:schemeClr val="tx1"/>
                </a:solidFill>
                <a:effectLst/>
                <a:latin typeface="+mn-lt"/>
                <a:ea typeface="+mn-ea"/>
                <a:cs typeface="+mn-cs"/>
              </a:rPr>
              <a:t>. (E) A </a:t>
            </a:r>
            <a:r>
              <a:rPr lang="en-US" sz="1200" kern="1200" dirty="0" err="1">
                <a:solidFill>
                  <a:schemeClr val="tx1"/>
                </a:solidFill>
                <a:effectLst/>
                <a:latin typeface="+mn-lt"/>
                <a:ea typeface="+mn-ea"/>
                <a:cs typeface="+mn-cs"/>
              </a:rPr>
              <a:t>stenopodid</a:t>
            </a:r>
            <a:r>
              <a:rPr lang="en-US" sz="1200" kern="1200" dirty="0">
                <a:solidFill>
                  <a:schemeClr val="tx1"/>
                </a:solidFill>
                <a:effectLst/>
                <a:latin typeface="+mn-lt"/>
                <a:ea typeface="+mn-ea"/>
                <a:cs typeface="+mn-cs"/>
              </a:rPr>
              <a:t> shrimp (</a:t>
            </a:r>
            <a:r>
              <a:rPr lang="en-US" sz="1200" kern="1200" dirty="0" err="1">
                <a:solidFill>
                  <a:schemeClr val="tx1"/>
                </a:solidFill>
                <a:effectLst/>
                <a:latin typeface="+mn-lt"/>
                <a:ea typeface="+mn-ea"/>
                <a:cs typeface="+mn-cs"/>
              </a:rPr>
              <a:t>Stenopodidea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Stenopus</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78</a:t>
            </a:fld>
            <a:endParaRPr lang="en-US"/>
          </a:p>
        </p:txBody>
      </p:sp>
    </p:spTree>
    <p:extLst>
      <p:ext uri="{BB962C8B-B14F-4D97-AF65-F5344CB8AC3E}">
        <p14:creationId xmlns:p14="http://schemas.microsoft.com/office/powerpoint/2010/main" val="316103383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21.10  External anatomy and diversity in decapod shrimps. 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 penaeid shrimp (</a:t>
            </a:r>
            <a:r>
              <a:rPr lang="en-US" sz="1200" kern="1200" dirty="0" err="1">
                <a:solidFill>
                  <a:schemeClr val="tx1"/>
                </a:solidFill>
                <a:effectLst/>
                <a:latin typeface="+mn-lt"/>
                <a:ea typeface="+mn-ea"/>
                <a:cs typeface="+mn-cs"/>
              </a:rPr>
              <a:t>Dendro­branchiata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Penaeus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setiferus</a:t>
            </a:r>
            <a:r>
              <a:rPr lang="en-US" sz="1200" kern="1200" dirty="0">
                <a:solidFill>
                  <a:schemeClr val="tx1"/>
                </a:solidFill>
                <a:effectLst/>
                <a:latin typeface="+mn-lt"/>
                <a:ea typeface="+mn-ea"/>
                <a:cs typeface="+mn-cs"/>
              </a:rPr>
              <a:t>. (B) A </a:t>
            </a:r>
            <a:r>
              <a:rPr lang="en-US" sz="1200" kern="1200" dirty="0" err="1">
                <a:solidFill>
                  <a:schemeClr val="tx1"/>
                </a:solidFill>
                <a:effectLst/>
                <a:latin typeface="+mn-lt"/>
                <a:ea typeface="+mn-ea"/>
                <a:cs typeface="+mn-cs"/>
              </a:rPr>
              <a:t>procarididean</a:t>
            </a:r>
            <a:r>
              <a:rPr lang="en-US" sz="1200" kern="1200" dirty="0">
                <a:solidFill>
                  <a:schemeClr val="tx1"/>
                </a:solidFill>
                <a:effectLst/>
                <a:latin typeface="+mn-lt"/>
                <a:ea typeface="+mn-ea"/>
                <a:cs typeface="+mn-cs"/>
              </a:rPr>
              <a:t> shrimp (</a:t>
            </a:r>
            <a:r>
              <a:rPr lang="en-US" sz="1200" kern="1200" dirty="0" err="1">
                <a:solidFill>
                  <a:schemeClr val="tx1"/>
                </a:solidFill>
                <a:effectLst/>
                <a:latin typeface="+mn-lt"/>
                <a:ea typeface="+mn-ea"/>
                <a:cs typeface="+mn-cs"/>
              </a:rPr>
              <a:t>Procarididea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Procaris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ascensionis</a:t>
            </a:r>
            <a:r>
              <a:rPr lang="en-US" sz="1200" kern="1200" dirty="0">
                <a:solidFill>
                  <a:schemeClr val="tx1"/>
                </a:solidFill>
                <a:effectLst/>
                <a:latin typeface="+mn-lt"/>
                <a:ea typeface="+mn-ea"/>
                <a:cs typeface="+mn-cs"/>
              </a:rPr>
              <a:t>. (C) A hippolytid shrimp (</a:t>
            </a:r>
            <a:r>
              <a:rPr lang="en-US" sz="1200" kern="1200" dirty="0" err="1">
                <a:solidFill>
                  <a:schemeClr val="tx1"/>
                </a:solidFill>
                <a:effectLst/>
                <a:latin typeface="+mn-lt"/>
                <a:ea typeface="+mn-ea"/>
                <a:cs typeface="+mn-cs"/>
              </a:rPr>
              <a:t>Hippolytidae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Lysmata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californica</a:t>
            </a:r>
            <a:r>
              <a:rPr lang="en-US" sz="1200" kern="1200" dirty="0">
                <a:solidFill>
                  <a:schemeClr val="tx1"/>
                </a:solidFill>
                <a:effectLst/>
                <a:latin typeface="+mn-lt"/>
                <a:ea typeface="+mn-ea"/>
                <a:cs typeface="+mn-cs"/>
              </a:rPr>
              <a:t>. (D) An alpheid, or snapping shrimp (</a:t>
            </a:r>
            <a:r>
              <a:rPr lang="en-US" sz="1200" kern="1200" dirty="0" err="1">
                <a:solidFill>
                  <a:schemeClr val="tx1"/>
                </a:solidFill>
                <a:effectLst/>
                <a:latin typeface="+mn-lt"/>
                <a:ea typeface="+mn-ea"/>
                <a:cs typeface="+mn-cs"/>
              </a:rPr>
              <a:t>Alpheidae</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Alpheus</a:t>
            </a:r>
            <a:r>
              <a:rPr lang="en-US" sz="1200" kern="1200" dirty="0">
                <a:solidFill>
                  <a:schemeClr val="tx1"/>
                </a:solidFill>
                <a:effectLst/>
                <a:latin typeface="+mn-lt"/>
                <a:ea typeface="+mn-ea"/>
                <a:cs typeface="+mn-cs"/>
              </a:rPr>
              <a:t>. (E) A </a:t>
            </a:r>
            <a:r>
              <a:rPr lang="en-US" sz="1200" kern="1200" dirty="0" err="1">
                <a:solidFill>
                  <a:schemeClr val="tx1"/>
                </a:solidFill>
                <a:effectLst/>
                <a:latin typeface="+mn-lt"/>
                <a:ea typeface="+mn-ea"/>
                <a:cs typeface="+mn-cs"/>
              </a:rPr>
              <a:t>stenopodid</a:t>
            </a:r>
            <a:r>
              <a:rPr lang="en-US" sz="1200" kern="1200" dirty="0">
                <a:solidFill>
                  <a:schemeClr val="tx1"/>
                </a:solidFill>
                <a:effectLst/>
                <a:latin typeface="+mn-lt"/>
                <a:ea typeface="+mn-ea"/>
                <a:cs typeface="+mn-cs"/>
              </a:rPr>
              <a:t> shrimp (</a:t>
            </a:r>
            <a:r>
              <a:rPr lang="en-US" sz="1200" kern="1200" dirty="0" err="1">
                <a:solidFill>
                  <a:schemeClr val="tx1"/>
                </a:solidFill>
                <a:effectLst/>
                <a:latin typeface="+mn-lt"/>
                <a:ea typeface="+mn-ea"/>
                <a:cs typeface="+mn-cs"/>
              </a:rPr>
              <a:t>Stenopodidea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Stenopus</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79</a:t>
            </a:fld>
            <a:endParaRPr lang="en-US"/>
          </a:p>
        </p:txBody>
      </p:sp>
    </p:spTree>
    <p:extLst>
      <p:ext uri="{BB962C8B-B14F-4D97-AF65-F5344CB8AC3E}">
        <p14:creationId xmlns:p14="http://schemas.microsoft.com/office/powerpoint/2010/main" val="41135907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21.1  Diversity among the Crustacea. </a:t>
            </a:r>
            <a:br>
              <a:rPr lang="en-US" sz="1200" b="1"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(A–D) Classes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Branchiopoda</a:t>
            </a:r>
            <a:r>
              <a:rPr lang="en-US" sz="1200" kern="1200" dirty="0">
                <a:solidFill>
                  <a:schemeClr val="tx1"/>
                </a:solidFill>
                <a:effectLst/>
                <a:latin typeface="+mn-lt"/>
                <a:ea typeface="+mn-ea"/>
                <a:cs typeface="+mn-cs"/>
              </a:rPr>
              <a:t>. (A) </a:t>
            </a:r>
            <a:r>
              <a:rPr lang="en-US" sz="1200" i="1" kern="1200" dirty="0" err="1">
                <a:solidFill>
                  <a:schemeClr val="tx1"/>
                </a:solidFill>
                <a:effectLst/>
                <a:latin typeface="+mn-lt"/>
                <a:ea typeface="+mn-ea"/>
                <a:cs typeface="+mn-cs"/>
              </a:rPr>
              <a:t>Morlockia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ondinae</a:t>
            </a:r>
            <a:r>
              <a:rPr lang="en-US" sz="1200" kern="1200" dirty="0">
                <a:solidFill>
                  <a:schemeClr val="tx1"/>
                </a:solidFill>
                <a:effectLst/>
                <a:latin typeface="+mn-lt"/>
                <a:ea typeface="+mn-ea"/>
                <a:cs typeface="+mn-cs"/>
              </a:rPr>
              <a:t>; note the remarkably </a:t>
            </a:r>
            <a:r>
              <a:rPr lang="en-US" sz="1200" kern="1200" dirty="0" err="1">
                <a:solidFill>
                  <a:schemeClr val="tx1"/>
                </a:solidFill>
                <a:effectLst/>
                <a:latin typeface="+mn-lt"/>
                <a:ea typeface="+mn-ea"/>
                <a:cs typeface="+mn-cs"/>
              </a:rPr>
              <a:t>homonomous</a:t>
            </a:r>
            <a:r>
              <a:rPr lang="en-US" sz="1200" kern="1200" dirty="0">
                <a:solidFill>
                  <a:schemeClr val="tx1"/>
                </a:solidFill>
                <a:effectLst/>
                <a:latin typeface="+mn-lt"/>
                <a:ea typeface="+mn-ea"/>
                <a:cs typeface="+mn-cs"/>
              </a:rPr>
              <a:t> segmentation of this swimming crustacean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Lightiella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monniotae</a:t>
            </a:r>
            <a:r>
              <a:rPr lang="en-US" sz="1200" kern="1200" dirty="0">
                <a:solidFill>
                  <a:schemeClr val="tx1"/>
                </a:solidFill>
                <a:effectLst/>
                <a:latin typeface="+mn-lt"/>
                <a:ea typeface="+mn-ea"/>
                <a:cs typeface="+mn-cs"/>
              </a:rPr>
              <a:t>, from New Caledonia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(C) A tadpole shrimp (</a:t>
            </a:r>
            <a:r>
              <a:rPr lang="en-US" sz="1200" kern="1200" dirty="0" err="1">
                <a:solidFill>
                  <a:schemeClr val="tx1"/>
                </a:solidFill>
                <a:effectLst/>
                <a:latin typeface="+mn-lt"/>
                <a:ea typeface="+mn-ea"/>
                <a:cs typeface="+mn-cs"/>
              </a:rPr>
              <a:t>Notostraca</a:t>
            </a:r>
            <a:r>
              <a:rPr lang="en-US" sz="1200" kern="1200" dirty="0">
                <a:solidFill>
                  <a:schemeClr val="tx1"/>
                </a:solidFill>
                <a:effectLst/>
                <a:latin typeface="+mn-lt"/>
                <a:ea typeface="+mn-ea"/>
                <a:cs typeface="+mn-cs"/>
              </a:rPr>
              <a:t>) from an ephemeral pool. (D) A clam shrimp (</a:t>
            </a:r>
            <a:r>
              <a:rPr lang="en-US" sz="1200" kern="1200" dirty="0" err="1">
                <a:solidFill>
                  <a:schemeClr val="tx1"/>
                </a:solidFill>
                <a:effectLst/>
                <a:latin typeface="+mn-lt"/>
                <a:ea typeface="+mn-ea"/>
                <a:cs typeface="+mn-cs"/>
              </a:rPr>
              <a:t>Diplostraca</a:t>
            </a:r>
            <a:r>
              <a:rPr lang="en-US" sz="1200" kern="1200" dirty="0">
                <a:solidFill>
                  <a:schemeClr val="tx1"/>
                </a:solidFill>
                <a:effectLst/>
                <a:latin typeface="+mn-lt"/>
                <a:ea typeface="+mn-ea"/>
                <a:cs typeface="+mn-cs"/>
              </a:rPr>
              <a:t>), carrying eggs. (E–Q) Class Malacostraca. (E) A fiddler crab, </a:t>
            </a:r>
            <a:r>
              <a:rPr lang="en-US" sz="1200" i="1" kern="1200" dirty="0" err="1">
                <a:solidFill>
                  <a:schemeClr val="tx1"/>
                </a:solidFill>
                <a:effectLst/>
                <a:latin typeface="+mn-lt"/>
                <a:ea typeface="+mn-ea"/>
                <a:cs typeface="+mn-cs"/>
              </a:rPr>
              <a:t>Uca</a:t>
            </a:r>
            <a:r>
              <a:rPr lang="en-US" sz="1200" i="1" kern="1200" dirty="0">
                <a:solidFill>
                  <a:schemeClr val="tx1"/>
                </a:solidFill>
                <a:effectLst/>
                <a:latin typeface="+mn-lt"/>
                <a:ea typeface="+mn-ea"/>
                <a:cs typeface="+mn-cs"/>
              </a:rPr>
              <a:t> princeps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Brachyura</a:t>
            </a:r>
            <a:r>
              <a:rPr lang="en-US" sz="1200" kern="1200" dirty="0">
                <a:solidFill>
                  <a:schemeClr val="tx1"/>
                </a:solidFill>
                <a:effectLst/>
                <a:latin typeface="+mn-lt"/>
                <a:ea typeface="+mn-ea"/>
                <a:cs typeface="+mn-cs"/>
              </a:rPr>
              <a:t>). (F) A giant Caribbean hermit crab, </a:t>
            </a:r>
            <a:r>
              <a:rPr lang="en-US" sz="1200" i="1" kern="1200" dirty="0" err="1">
                <a:solidFill>
                  <a:schemeClr val="tx1"/>
                </a:solidFill>
                <a:effectLst/>
                <a:latin typeface="+mn-lt"/>
                <a:ea typeface="+mn-ea"/>
                <a:cs typeface="+mn-cs"/>
              </a:rPr>
              <a:t>Petrochirus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diogenes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(G) A hermit crab (</a:t>
            </a:r>
            <a:r>
              <a:rPr lang="en-US" sz="1200" i="1" kern="1200" dirty="0" err="1">
                <a:solidFill>
                  <a:schemeClr val="tx1"/>
                </a:solidFill>
                <a:effectLst/>
                <a:latin typeface="+mn-lt"/>
                <a:ea typeface="+mn-ea"/>
                <a:cs typeface="+mn-cs"/>
              </a:rPr>
              <a:t>Paragiopagurus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fasciatus</a:t>
            </a:r>
            <a:r>
              <a:rPr lang="en-US" sz="1200" kern="1200" dirty="0">
                <a:solidFill>
                  <a:schemeClr val="tx1"/>
                </a:solidFill>
                <a:effectLst/>
                <a:latin typeface="+mn-lt"/>
                <a:ea typeface="+mn-ea"/>
                <a:cs typeface="+mn-cs"/>
              </a:rPr>
              <a:t>) removed from its snail shell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(H) A coconut crab, </a:t>
            </a:r>
            <a:r>
              <a:rPr lang="en-US" sz="1200" i="1" kern="1200" dirty="0" err="1">
                <a:solidFill>
                  <a:schemeClr val="tx1"/>
                </a:solidFill>
                <a:effectLst/>
                <a:latin typeface="+mn-lt"/>
                <a:ea typeface="+mn-ea"/>
                <a:cs typeface="+mn-cs"/>
              </a:rPr>
              <a:t>Birgus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latro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climbing a tree. (I) </a:t>
            </a:r>
            <a:r>
              <a:rPr lang="en-US" sz="1200" i="1" kern="1200" dirty="0">
                <a:solidFill>
                  <a:schemeClr val="tx1"/>
                </a:solidFill>
                <a:effectLst/>
                <a:latin typeface="+mn-lt"/>
                <a:ea typeface="+mn-ea"/>
                <a:cs typeface="+mn-cs"/>
              </a:rPr>
              <a:t>Emerita </a:t>
            </a:r>
            <a:r>
              <a:rPr lang="en-US" sz="1200" i="1" kern="1200" dirty="0" err="1">
                <a:solidFill>
                  <a:schemeClr val="tx1"/>
                </a:solidFill>
                <a:effectLst/>
                <a:latin typeface="+mn-lt"/>
                <a:ea typeface="+mn-ea"/>
                <a:cs typeface="+mn-cs"/>
              </a:rPr>
              <a:t>analoga</a:t>
            </a:r>
            <a:r>
              <a:rPr lang="en-US" sz="1200" kern="1200" dirty="0">
                <a:solidFill>
                  <a:schemeClr val="tx1"/>
                </a:solidFill>
                <a:effectLst/>
                <a:latin typeface="+mn-lt"/>
                <a:ea typeface="+mn-ea"/>
                <a:cs typeface="+mn-cs"/>
              </a:rPr>
              <a:t>, a Pacific mole crab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(J) A pelagic </a:t>
            </a:r>
            <a:r>
              <a:rPr lang="en-US" sz="1200" kern="1200" dirty="0" err="1">
                <a:solidFill>
                  <a:schemeClr val="tx1"/>
                </a:solidFill>
                <a:effectLst/>
                <a:latin typeface="+mn-lt"/>
                <a:ea typeface="+mn-ea"/>
                <a:cs typeface="+mn-cs"/>
              </a:rPr>
              <a:t>lobsterette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Pleuroncodes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planipes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(K) A cleaner shrimp, </a:t>
            </a:r>
            <a:r>
              <a:rPr lang="en-US" sz="1200" i="1" kern="1200" dirty="0" err="1">
                <a:solidFill>
                  <a:schemeClr val="tx1"/>
                </a:solidFill>
                <a:effectLst/>
                <a:latin typeface="+mn-lt"/>
                <a:ea typeface="+mn-ea"/>
                <a:cs typeface="+mn-cs"/>
              </a:rPr>
              <a:t>Lysmata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californica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Caridea</a:t>
            </a:r>
            <a:r>
              <a:rPr lang="en-US" sz="1200" kern="1200" dirty="0">
                <a:solidFill>
                  <a:schemeClr val="tx1"/>
                </a:solidFill>
                <a:effectLst/>
                <a:latin typeface="+mn-lt"/>
                <a:ea typeface="+mn-ea"/>
                <a:cs typeface="+mn-cs"/>
              </a:rPr>
              <a:t>). (L) </a:t>
            </a:r>
            <a:r>
              <a:rPr lang="en-US" sz="1200" i="1" kern="1200" dirty="0" err="1">
                <a:solidFill>
                  <a:schemeClr val="tx1"/>
                </a:solidFill>
                <a:effectLst/>
                <a:latin typeface="+mn-lt"/>
                <a:ea typeface="+mn-ea"/>
                <a:cs typeface="+mn-cs"/>
              </a:rPr>
              <a:t>Alienaxiopsis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clypeata</a:t>
            </a:r>
            <a:r>
              <a:rPr lang="en-US" sz="1200" kern="1200" dirty="0">
                <a:solidFill>
                  <a:schemeClr val="tx1"/>
                </a:solidFill>
                <a:effectLst/>
                <a:latin typeface="+mn-lt"/>
                <a:ea typeface="+mn-ea"/>
                <a:cs typeface="+mn-cs"/>
              </a:rPr>
              <a:t>, a coral reef lobster-shrimp from Bali, Indonesia (</a:t>
            </a:r>
            <a:r>
              <a:rPr lang="en-US" sz="1200" kern="1200" dirty="0" err="1">
                <a:solidFill>
                  <a:schemeClr val="tx1"/>
                </a:solidFill>
                <a:effectLst/>
                <a:latin typeface="+mn-lt"/>
                <a:ea typeface="+mn-ea"/>
                <a:cs typeface="+mn-cs"/>
              </a:rPr>
              <a:t>Axiidae</a:t>
            </a:r>
            <a:r>
              <a:rPr lang="en-US" sz="1200" kern="1200" dirty="0">
                <a:solidFill>
                  <a:schemeClr val="tx1"/>
                </a:solidFill>
                <a:effectLst/>
                <a:latin typeface="+mn-lt"/>
                <a:ea typeface="+mn-ea"/>
                <a:cs typeface="+mn-cs"/>
              </a:rPr>
              <a:t>). (M) A Hawaiian regal lobster, </a:t>
            </a:r>
            <a:r>
              <a:rPr lang="en-US" sz="1200" i="1" kern="1200" dirty="0" err="1">
                <a:solidFill>
                  <a:schemeClr val="tx1"/>
                </a:solidFill>
                <a:effectLst/>
                <a:latin typeface="+mn-lt"/>
                <a:ea typeface="+mn-ea"/>
                <a:cs typeface="+mn-cs"/>
              </a:rPr>
              <a:t>Enoplometopus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Achelata</a:t>
            </a:r>
            <a:r>
              <a:rPr lang="en-US" sz="1200" kern="1200" dirty="0">
                <a:solidFill>
                  <a:schemeClr val="tx1"/>
                </a:solidFill>
                <a:effectLst/>
                <a:latin typeface="+mn-lt"/>
                <a:ea typeface="+mn-ea"/>
                <a:cs typeface="+mn-cs"/>
              </a:rPr>
              <a:t>). (N,O) Two unusual amphipods (</a:t>
            </a:r>
            <a:r>
              <a:rPr lang="en-US" sz="1200" kern="1200" dirty="0" err="1">
                <a:solidFill>
                  <a:schemeClr val="tx1"/>
                </a:solidFill>
                <a:effectLst/>
                <a:latin typeface="+mn-lt"/>
                <a:ea typeface="+mn-ea"/>
                <a:cs typeface="+mn-cs"/>
              </a:rPr>
              <a:t>Amphipoda</a:t>
            </a:r>
            <a:r>
              <a:rPr lang="en-US" sz="1200" kern="1200" dirty="0">
                <a:solidFill>
                  <a:schemeClr val="tx1"/>
                </a:solidFill>
                <a:effectLst/>
                <a:latin typeface="+mn-lt"/>
                <a:ea typeface="+mn-ea"/>
                <a:cs typeface="+mn-cs"/>
              </a:rPr>
              <a:t>). (N) </a:t>
            </a:r>
            <a:r>
              <a:rPr lang="en-US" sz="1200" i="1" kern="1200" dirty="0" err="1">
                <a:solidFill>
                  <a:schemeClr val="tx1"/>
                </a:solidFill>
                <a:effectLst/>
                <a:latin typeface="+mn-lt"/>
                <a:ea typeface="+mn-ea"/>
                <a:cs typeface="+mn-cs"/>
              </a:rPr>
              <a:t>Cystisoma</a:t>
            </a:r>
            <a:r>
              <a:rPr lang="en-US" sz="1200" kern="1200" dirty="0">
                <a:solidFill>
                  <a:schemeClr val="tx1"/>
                </a:solidFill>
                <a:effectLst/>
                <a:latin typeface="+mn-lt"/>
                <a:ea typeface="+mn-ea"/>
                <a:cs typeface="+mn-cs"/>
              </a:rPr>
              <a:t>, a huge (some exceed 10 cm), transparent, pelagic hyperiid amphipod. (O)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scammoni</a:t>
            </a:r>
            <a:r>
              <a:rPr lang="en-US" sz="1200" kern="1200" dirty="0">
                <a:solidFill>
                  <a:schemeClr val="tx1"/>
                </a:solidFill>
                <a:effectLst/>
                <a:latin typeface="+mn-lt"/>
                <a:ea typeface="+mn-ea"/>
                <a:cs typeface="+mn-cs"/>
              </a:rPr>
              <a:t>, a parasitic </a:t>
            </a:r>
            <a:r>
              <a:rPr lang="en-US" sz="1200" kern="1200" dirty="0" err="1">
                <a:solidFill>
                  <a:schemeClr val="tx1"/>
                </a:solidFill>
                <a:effectLst/>
                <a:latin typeface="+mn-lt"/>
                <a:ea typeface="+mn-ea"/>
                <a:cs typeface="+mn-cs"/>
              </a:rPr>
              <a:t>caprelloidean</a:t>
            </a:r>
            <a:r>
              <a:rPr lang="en-US" sz="1200" kern="1200" dirty="0">
                <a:solidFill>
                  <a:schemeClr val="tx1"/>
                </a:solidFill>
                <a:effectLst/>
                <a:latin typeface="+mn-lt"/>
                <a:ea typeface="+mn-ea"/>
                <a:cs typeface="+mn-cs"/>
              </a:rPr>
              <a:t> amphipod that lives on the skin of gray whales. (P) A male and female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note the eggs in the marsupium of the female (</a:t>
            </a:r>
            <a:r>
              <a:rPr lang="en-US" sz="1200" kern="1200" dirty="0" err="1">
                <a:solidFill>
                  <a:schemeClr val="tx1"/>
                </a:solidFill>
                <a:effectLst/>
                <a:latin typeface="+mn-lt"/>
                <a:ea typeface="+mn-ea"/>
                <a:cs typeface="+mn-cs"/>
              </a:rPr>
              <a:t>Cumacea</a:t>
            </a:r>
            <a:r>
              <a:rPr lang="en-US" sz="1200" kern="1200" dirty="0">
                <a:solidFill>
                  <a:schemeClr val="tx1"/>
                </a:solidFill>
                <a:effectLst/>
                <a:latin typeface="+mn-lt"/>
                <a:ea typeface="+mn-ea"/>
                <a:cs typeface="+mn-cs"/>
              </a:rPr>
              <a:t>). (Q) </a:t>
            </a:r>
            <a:r>
              <a:rPr lang="en-US" sz="1200" i="1" kern="1200" dirty="0">
                <a:solidFill>
                  <a:schemeClr val="tx1"/>
                </a:solidFill>
                <a:effectLst/>
                <a:latin typeface="+mn-lt"/>
                <a:ea typeface="+mn-ea"/>
                <a:cs typeface="+mn-cs"/>
              </a:rPr>
              <a:t>Ligia </a:t>
            </a:r>
            <a:r>
              <a:rPr lang="en-US" sz="1200" kern="1200" dirty="0">
                <a:solidFill>
                  <a:schemeClr val="tx1"/>
                </a:solidFill>
                <a:effectLst/>
                <a:latin typeface="+mn-lt"/>
                <a:ea typeface="+mn-ea"/>
                <a:cs typeface="+mn-cs"/>
              </a:rPr>
              <a:t>(Isopoda), the rock louse; </a:t>
            </a:r>
            <a:r>
              <a:rPr lang="en-US" sz="1200" i="1" kern="1200" dirty="0">
                <a:solidFill>
                  <a:schemeClr val="tx1"/>
                </a:solidFill>
                <a:effectLst/>
                <a:latin typeface="+mn-lt"/>
                <a:ea typeface="+mn-ea"/>
                <a:cs typeface="+mn-cs"/>
              </a:rPr>
              <a:t>Ligia</a:t>
            </a:r>
            <a:r>
              <a:rPr lang="en-US" sz="1200" kern="1200" dirty="0">
                <a:solidFill>
                  <a:schemeClr val="tx1"/>
                </a:solidFill>
                <a:effectLst/>
                <a:latin typeface="+mn-lt"/>
                <a:ea typeface="+mn-ea"/>
                <a:cs typeface="+mn-cs"/>
              </a:rPr>
              <a:t> are inhabitants of the high spray zone on rocky shores worldwide. (R) A mysid </a:t>
            </a:r>
            <a:r>
              <a:rPr lang="en-US" sz="1200" i="1" kern="1200" dirty="0" err="1">
                <a:solidFill>
                  <a:schemeClr val="tx1"/>
                </a:solidFill>
                <a:effectLst/>
                <a:latin typeface="+mn-lt"/>
                <a:ea typeface="+mn-ea"/>
                <a:cs typeface="+mn-cs"/>
              </a:rPr>
              <a:t>Siriella</a:t>
            </a:r>
            <a:r>
              <a:rPr lang="en-US" sz="1200" kern="1200" dirty="0">
                <a:solidFill>
                  <a:schemeClr val="tx1"/>
                </a:solidFill>
                <a:effectLst/>
                <a:latin typeface="+mn-lt"/>
                <a:ea typeface="+mn-ea"/>
                <a:cs typeface="+mn-cs"/>
              </a:rPr>
              <a:t> sp. (</a:t>
            </a:r>
            <a:r>
              <a:rPr lang="en-US" sz="1200" kern="1200" dirty="0" err="1">
                <a:solidFill>
                  <a:schemeClr val="tx1"/>
                </a:solidFill>
                <a:effectLst/>
                <a:latin typeface="+mn-lt"/>
                <a:ea typeface="+mn-ea"/>
                <a:cs typeface="+mn-cs"/>
              </a:rPr>
              <a:t>Mysida</a:t>
            </a:r>
            <a:r>
              <a:rPr lang="en-US" sz="1200" kern="1200" dirty="0">
                <a:solidFill>
                  <a:schemeClr val="tx1"/>
                </a:solidFill>
                <a:effectLst/>
                <a:latin typeface="+mn-lt"/>
                <a:ea typeface="+mn-ea"/>
                <a:cs typeface="+mn-cs"/>
              </a:rPr>
              <a:t>) with a parasitic </a:t>
            </a:r>
            <a:r>
              <a:rPr lang="en-US" sz="1200" kern="1200" dirty="0" err="1">
                <a:solidFill>
                  <a:schemeClr val="tx1"/>
                </a:solidFill>
                <a:effectLst/>
                <a:latin typeface="+mn-lt"/>
                <a:ea typeface="+mn-ea"/>
                <a:cs typeface="+mn-cs"/>
              </a:rPr>
              <a:t>epicaridean</a:t>
            </a:r>
            <a:r>
              <a:rPr lang="en-US" sz="1200" kern="1200" dirty="0">
                <a:solidFill>
                  <a:schemeClr val="tx1"/>
                </a:solidFill>
                <a:effectLst/>
                <a:latin typeface="+mn-lt"/>
                <a:ea typeface="+mn-ea"/>
                <a:cs typeface="+mn-cs"/>
              </a:rPr>
              <a:t> isopod (</a:t>
            </a:r>
            <a:r>
              <a:rPr lang="en-US" sz="1200" kern="1200" dirty="0" err="1">
                <a:solidFill>
                  <a:schemeClr val="tx1"/>
                </a:solidFill>
                <a:effectLst/>
                <a:latin typeface="+mn-lt"/>
                <a:ea typeface="+mn-ea"/>
                <a:cs typeface="+mn-cs"/>
              </a:rPr>
              <a:t>Dajidae</a:t>
            </a:r>
            <a:r>
              <a:rPr lang="en-US" sz="1200" kern="1200" dirty="0">
                <a:solidFill>
                  <a:schemeClr val="tx1"/>
                </a:solidFill>
                <a:effectLst/>
                <a:latin typeface="+mn-lt"/>
                <a:ea typeface="+mn-ea"/>
                <a:cs typeface="+mn-cs"/>
              </a:rPr>
              <a:t>) attached to its carapace (Western Australia). (S,T) Class </a:t>
            </a:r>
            <a:r>
              <a:rPr lang="en-US" sz="1200" kern="1200" dirty="0" err="1">
                <a:solidFill>
                  <a:schemeClr val="tx1"/>
                </a:solidFill>
                <a:effectLst/>
                <a:latin typeface="+mn-lt"/>
                <a:ea typeface="+mn-ea"/>
                <a:cs typeface="+mn-cs"/>
              </a:rPr>
              <a:t>Thecostraca</a:t>
            </a:r>
            <a:r>
              <a:rPr lang="en-US" sz="1200" kern="1200" dirty="0">
                <a:solidFill>
                  <a:schemeClr val="tx1"/>
                </a:solidFill>
                <a:effectLst/>
                <a:latin typeface="+mn-lt"/>
                <a:ea typeface="+mn-ea"/>
                <a:cs typeface="+mn-cs"/>
              </a:rPr>
              <a:t>. (S) Acorn barnacles, </a:t>
            </a:r>
            <a:r>
              <a:rPr lang="en-US" sz="1200" i="1" kern="1200" dirty="0" err="1">
                <a:solidFill>
                  <a:schemeClr val="tx1"/>
                </a:solidFill>
                <a:effectLst/>
                <a:latin typeface="+mn-lt"/>
                <a:ea typeface="+mn-ea"/>
                <a:cs typeface="+mn-cs"/>
              </a:rPr>
              <a:t>Semibalanus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balanoides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(T) </a:t>
            </a:r>
            <a:r>
              <a:rPr lang="en-US" sz="1200" i="1" kern="1200" dirty="0">
                <a:solidFill>
                  <a:schemeClr val="tx1"/>
                </a:solidFill>
                <a:effectLst/>
                <a:latin typeface="+mn-lt"/>
                <a:ea typeface="+mn-ea"/>
                <a:cs typeface="+mn-cs"/>
              </a:rPr>
              <a:t>Lepas </a:t>
            </a:r>
            <a:r>
              <a:rPr lang="en-US" sz="1200" i="1" kern="1200" dirty="0" err="1">
                <a:solidFill>
                  <a:schemeClr val="tx1"/>
                </a:solidFill>
                <a:effectLst/>
                <a:latin typeface="+mn-lt"/>
                <a:ea typeface="+mn-ea"/>
                <a:cs typeface="+mn-cs"/>
              </a:rPr>
              <a:t>anatifera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a pelagic barnacle hanging from a floating timber. (U) Class </a:t>
            </a:r>
            <a:r>
              <a:rPr lang="en-US" sz="1200" kern="1200" dirty="0" err="1">
                <a:solidFill>
                  <a:schemeClr val="tx1"/>
                </a:solidFill>
                <a:effectLst/>
                <a:latin typeface="+mn-lt"/>
                <a:ea typeface="+mn-ea"/>
                <a:cs typeface="+mn-cs"/>
              </a:rPr>
              <a:t>Copepoda</a:t>
            </a:r>
            <a:r>
              <a:rPr lang="en-US" sz="1200" kern="1200" dirty="0">
                <a:solidFill>
                  <a:schemeClr val="tx1"/>
                </a:solidFill>
                <a:effectLst/>
                <a:latin typeface="+mn-lt"/>
                <a:ea typeface="+mn-ea"/>
                <a:cs typeface="+mn-cs"/>
              </a:rPr>
              <a:t>; the calanoid copepod </a:t>
            </a:r>
            <a:r>
              <a:rPr lang="en-US" sz="1200" i="1" kern="1200" dirty="0" err="1">
                <a:solidFill>
                  <a:schemeClr val="tx1"/>
                </a:solidFill>
                <a:effectLst/>
                <a:latin typeface="+mn-lt"/>
                <a:ea typeface="+mn-ea"/>
                <a:cs typeface="+mn-cs"/>
              </a:rPr>
              <a:t>Gaussia</a:t>
            </a:r>
            <a:r>
              <a:rPr lang="en-US" sz="1200" kern="1200" dirty="0">
                <a:solidFill>
                  <a:schemeClr val="tx1"/>
                </a:solidFill>
                <a:effectLst/>
                <a:latin typeface="+mn-lt"/>
                <a:ea typeface="+mn-ea"/>
                <a:cs typeface="+mn-cs"/>
              </a:rPr>
              <a:t>, a common planktonic genus. (V) Class </a:t>
            </a:r>
            <a:r>
              <a:rPr lang="en-US" sz="1200" kern="1200" dirty="0" err="1">
                <a:solidFill>
                  <a:schemeClr val="tx1"/>
                </a:solidFill>
                <a:effectLst/>
                <a:latin typeface="+mn-lt"/>
                <a:ea typeface="+mn-ea"/>
                <a:cs typeface="+mn-cs"/>
              </a:rPr>
              <a:t>Tantulocarida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Deoterthron</a:t>
            </a:r>
            <a:r>
              <a:rPr lang="en-US" sz="1200" kern="1200" dirty="0">
                <a:solidFill>
                  <a:schemeClr val="tx1"/>
                </a:solidFill>
                <a:effectLst/>
                <a:latin typeface="+mn-lt"/>
                <a:ea typeface="+mn-ea"/>
                <a:cs typeface="+mn-cs"/>
              </a:rPr>
              <a:t>, parasitic on other crustaceans.</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8</a:t>
            </a:fld>
            <a:endParaRPr lang="en-US"/>
          </a:p>
        </p:txBody>
      </p:sp>
    </p:spTree>
    <p:extLst>
      <p:ext uri="{BB962C8B-B14F-4D97-AF65-F5344CB8AC3E}">
        <p14:creationId xmlns:p14="http://schemas.microsoft.com/office/powerpoint/2010/main" val="230572710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21.10  External anatomy and diversity in decapod shrimps. 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 penaeid shrimp (</a:t>
            </a:r>
            <a:r>
              <a:rPr lang="en-US" sz="1200" kern="1200" dirty="0" err="1">
                <a:solidFill>
                  <a:schemeClr val="tx1"/>
                </a:solidFill>
                <a:effectLst/>
                <a:latin typeface="+mn-lt"/>
                <a:ea typeface="+mn-ea"/>
                <a:cs typeface="+mn-cs"/>
              </a:rPr>
              <a:t>Dendro­branchiata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Penaeus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setiferus</a:t>
            </a:r>
            <a:r>
              <a:rPr lang="en-US" sz="1200" kern="1200" dirty="0">
                <a:solidFill>
                  <a:schemeClr val="tx1"/>
                </a:solidFill>
                <a:effectLst/>
                <a:latin typeface="+mn-lt"/>
                <a:ea typeface="+mn-ea"/>
                <a:cs typeface="+mn-cs"/>
              </a:rPr>
              <a:t>. (B) A </a:t>
            </a:r>
            <a:r>
              <a:rPr lang="en-US" sz="1200" kern="1200" dirty="0" err="1">
                <a:solidFill>
                  <a:schemeClr val="tx1"/>
                </a:solidFill>
                <a:effectLst/>
                <a:latin typeface="+mn-lt"/>
                <a:ea typeface="+mn-ea"/>
                <a:cs typeface="+mn-cs"/>
              </a:rPr>
              <a:t>procarididean</a:t>
            </a:r>
            <a:r>
              <a:rPr lang="en-US" sz="1200" kern="1200" dirty="0">
                <a:solidFill>
                  <a:schemeClr val="tx1"/>
                </a:solidFill>
                <a:effectLst/>
                <a:latin typeface="+mn-lt"/>
                <a:ea typeface="+mn-ea"/>
                <a:cs typeface="+mn-cs"/>
              </a:rPr>
              <a:t> shrimp (</a:t>
            </a:r>
            <a:r>
              <a:rPr lang="en-US" sz="1200" kern="1200" dirty="0" err="1">
                <a:solidFill>
                  <a:schemeClr val="tx1"/>
                </a:solidFill>
                <a:effectLst/>
                <a:latin typeface="+mn-lt"/>
                <a:ea typeface="+mn-ea"/>
                <a:cs typeface="+mn-cs"/>
              </a:rPr>
              <a:t>Procarididea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Procaris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ascensionis</a:t>
            </a:r>
            <a:r>
              <a:rPr lang="en-US" sz="1200" kern="1200" dirty="0">
                <a:solidFill>
                  <a:schemeClr val="tx1"/>
                </a:solidFill>
                <a:effectLst/>
                <a:latin typeface="+mn-lt"/>
                <a:ea typeface="+mn-ea"/>
                <a:cs typeface="+mn-cs"/>
              </a:rPr>
              <a:t>. (C) A hippolytid shrimp (</a:t>
            </a:r>
            <a:r>
              <a:rPr lang="en-US" sz="1200" kern="1200" dirty="0" err="1">
                <a:solidFill>
                  <a:schemeClr val="tx1"/>
                </a:solidFill>
                <a:effectLst/>
                <a:latin typeface="+mn-lt"/>
                <a:ea typeface="+mn-ea"/>
                <a:cs typeface="+mn-cs"/>
              </a:rPr>
              <a:t>Hippolytidae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Lysmata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californica</a:t>
            </a:r>
            <a:r>
              <a:rPr lang="en-US" sz="1200" kern="1200" dirty="0">
                <a:solidFill>
                  <a:schemeClr val="tx1"/>
                </a:solidFill>
                <a:effectLst/>
                <a:latin typeface="+mn-lt"/>
                <a:ea typeface="+mn-ea"/>
                <a:cs typeface="+mn-cs"/>
              </a:rPr>
              <a:t>. (D) An alpheid, or snapping shrimp (</a:t>
            </a:r>
            <a:r>
              <a:rPr lang="en-US" sz="1200" kern="1200" dirty="0" err="1">
                <a:solidFill>
                  <a:schemeClr val="tx1"/>
                </a:solidFill>
                <a:effectLst/>
                <a:latin typeface="+mn-lt"/>
                <a:ea typeface="+mn-ea"/>
                <a:cs typeface="+mn-cs"/>
              </a:rPr>
              <a:t>Alpheidae</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Alpheus</a:t>
            </a:r>
            <a:r>
              <a:rPr lang="en-US" sz="1200" kern="1200" dirty="0">
                <a:solidFill>
                  <a:schemeClr val="tx1"/>
                </a:solidFill>
                <a:effectLst/>
                <a:latin typeface="+mn-lt"/>
                <a:ea typeface="+mn-ea"/>
                <a:cs typeface="+mn-cs"/>
              </a:rPr>
              <a:t>. (E) A </a:t>
            </a:r>
            <a:r>
              <a:rPr lang="en-US" sz="1200" kern="1200" dirty="0" err="1">
                <a:solidFill>
                  <a:schemeClr val="tx1"/>
                </a:solidFill>
                <a:effectLst/>
                <a:latin typeface="+mn-lt"/>
                <a:ea typeface="+mn-ea"/>
                <a:cs typeface="+mn-cs"/>
              </a:rPr>
              <a:t>stenopodid</a:t>
            </a:r>
            <a:r>
              <a:rPr lang="en-US" sz="1200" kern="1200" dirty="0">
                <a:solidFill>
                  <a:schemeClr val="tx1"/>
                </a:solidFill>
                <a:effectLst/>
                <a:latin typeface="+mn-lt"/>
                <a:ea typeface="+mn-ea"/>
                <a:cs typeface="+mn-cs"/>
              </a:rPr>
              <a:t> shrimp (</a:t>
            </a:r>
            <a:r>
              <a:rPr lang="en-US" sz="1200" kern="1200" dirty="0" err="1">
                <a:solidFill>
                  <a:schemeClr val="tx1"/>
                </a:solidFill>
                <a:effectLst/>
                <a:latin typeface="+mn-lt"/>
                <a:ea typeface="+mn-ea"/>
                <a:cs typeface="+mn-cs"/>
              </a:rPr>
              <a:t>Stenopodidea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Stenopus</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80</a:t>
            </a:fld>
            <a:endParaRPr lang="en-US"/>
          </a:p>
        </p:txBody>
      </p:sp>
    </p:spTree>
    <p:extLst>
      <p:ext uri="{BB962C8B-B14F-4D97-AF65-F5344CB8AC3E}">
        <p14:creationId xmlns:p14="http://schemas.microsoft.com/office/powerpoint/2010/main" val="377572325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21.11  Anatomy and diversity of the “true,” or brachyuran, crabs (</a:t>
            </a:r>
            <a:r>
              <a:rPr lang="en-US" sz="1200" b="1" kern="1200" dirty="0" err="1">
                <a:solidFill>
                  <a:schemeClr val="tx1"/>
                </a:solidFill>
                <a:effectLst/>
                <a:latin typeface="+mn-lt"/>
                <a:ea typeface="+mn-ea"/>
                <a:cs typeface="+mn-cs"/>
              </a:rPr>
              <a:t>Decapoda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Brachyura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(A,B) General crab anatomy: frontal and ventral views of a swimming crab (family </a:t>
            </a:r>
            <a:r>
              <a:rPr lang="en-US" sz="1200" kern="1200" dirty="0" err="1">
                <a:solidFill>
                  <a:schemeClr val="tx1"/>
                </a:solidFill>
                <a:effectLst/>
                <a:latin typeface="+mn-lt"/>
                <a:ea typeface="+mn-ea"/>
                <a:cs typeface="+mn-cs"/>
              </a:rPr>
              <a:t>Portunidae</a:t>
            </a:r>
            <a:r>
              <a:rPr lang="en-US" sz="1200" kern="1200" dirty="0">
                <a:solidFill>
                  <a:schemeClr val="tx1"/>
                </a:solidFill>
                <a:effectLst/>
                <a:latin typeface="+mn-lt"/>
                <a:ea typeface="+mn-ea"/>
                <a:cs typeface="+mn-cs"/>
              </a:rPr>
              <a:t>). (C) A spider crab (family </a:t>
            </a:r>
            <a:r>
              <a:rPr lang="en-US" sz="1200" kern="1200" dirty="0" err="1">
                <a:solidFill>
                  <a:schemeClr val="tx1"/>
                </a:solidFill>
                <a:effectLst/>
                <a:latin typeface="+mn-lt"/>
                <a:ea typeface="+mn-ea"/>
                <a:cs typeface="+mn-cs"/>
              </a:rPr>
              <a:t>Majidae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Loxorhynchus</a:t>
            </a:r>
            <a:r>
              <a:rPr lang="en-US" sz="1200" kern="1200" dirty="0">
                <a:solidFill>
                  <a:schemeClr val="tx1"/>
                </a:solidFill>
                <a:effectLst/>
                <a:latin typeface="+mn-lt"/>
                <a:ea typeface="+mn-ea"/>
                <a:cs typeface="+mn-cs"/>
              </a:rPr>
              <a:t>. (D) An arrow crab (family </a:t>
            </a:r>
            <a:r>
              <a:rPr lang="en-US" sz="1200" kern="1200" dirty="0" err="1">
                <a:solidFill>
                  <a:schemeClr val="tx1"/>
                </a:solidFill>
                <a:effectLst/>
                <a:latin typeface="+mn-lt"/>
                <a:ea typeface="+mn-ea"/>
                <a:cs typeface="+mn-cs"/>
              </a:rPr>
              <a:t>Majidae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Stenorhynchus</a:t>
            </a:r>
            <a:r>
              <a:rPr lang="en-US" sz="1200" kern="1200" dirty="0">
                <a:solidFill>
                  <a:schemeClr val="tx1"/>
                </a:solidFill>
                <a:effectLst/>
                <a:latin typeface="+mn-lt"/>
                <a:ea typeface="+mn-ea"/>
                <a:cs typeface="+mn-cs"/>
              </a:rPr>
              <a:t>. (E) A cancer crab (family </a:t>
            </a:r>
            <a:r>
              <a:rPr lang="en-US" sz="1200" kern="1200" dirty="0" err="1">
                <a:solidFill>
                  <a:schemeClr val="tx1"/>
                </a:solidFill>
                <a:effectLst/>
                <a:latin typeface="+mn-lt"/>
                <a:ea typeface="+mn-ea"/>
                <a:cs typeface="+mn-cs"/>
              </a:rPr>
              <a:t>Cancridae</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Cancer</a:t>
            </a:r>
            <a:r>
              <a:rPr lang="en-US" sz="1200" kern="1200" dirty="0">
                <a:solidFill>
                  <a:schemeClr val="tx1"/>
                </a:solidFill>
                <a:effectLst/>
                <a:latin typeface="+mn-lt"/>
                <a:ea typeface="+mn-ea"/>
                <a:cs typeface="+mn-cs"/>
              </a:rPr>
              <a:t>.  (F) A </a:t>
            </a:r>
            <a:r>
              <a:rPr lang="en-US" sz="1200" kern="1200" dirty="0" err="1">
                <a:solidFill>
                  <a:schemeClr val="tx1"/>
                </a:solidFill>
                <a:effectLst/>
                <a:latin typeface="+mn-lt"/>
                <a:ea typeface="+mn-ea"/>
                <a:cs typeface="+mn-cs"/>
              </a:rPr>
              <a:t>grapsid</a:t>
            </a:r>
            <a:r>
              <a:rPr lang="en-US" sz="1200" kern="1200" dirty="0">
                <a:solidFill>
                  <a:schemeClr val="tx1"/>
                </a:solidFill>
                <a:effectLst/>
                <a:latin typeface="+mn-lt"/>
                <a:ea typeface="+mn-ea"/>
                <a:cs typeface="+mn-cs"/>
              </a:rPr>
              <a:t> crab (family </a:t>
            </a:r>
            <a:r>
              <a:rPr lang="en-US" sz="1200" kern="1200" dirty="0" err="1">
                <a:solidFill>
                  <a:schemeClr val="tx1"/>
                </a:solidFill>
                <a:effectLst/>
                <a:latin typeface="+mn-lt"/>
                <a:ea typeface="+mn-ea"/>
                <a:cs typeface="+mn-cs"/>
              </a:rPr>
              <a:t>Grapsidae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Pachygrapsus</a:t>
            </a:r>
            <a:r>
              <a:rPr lang="en-US" sz="1200" kern="1200" dirty="0">
                <a:solidFill>
                  <a:schemeClr val="tx1"/>
                </a:solidFill>
                <a:effectLst/>
                <a:latin typeface="+mn-lt"/>
                <a:ea typeface="+mn-ea"/>
                <a:cs typeface="+mn-cs"/>
              </a:rPr>
              <a:t>. (G) A pinnotherid or pea crab (family </a:t>
            </a:r>
            <a:r>
              <a:rPr lang="en-US" sz="1200" kern="1200" dirty="0" err="1">
                <a:solidFill>
                  <a:schemeClr val="tx1"/>
                </a:solidFill>
                <a:effectLst/>
                <a:latin typeface="+mn-lt"/>
                <a:ea typeface="+mn-ea"/>
                <a:cs typeface="+mn-cs"/>
              </a:rPr>
              <a:t>Pinnotheridae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Parapinnixa</a:t>
            </a:r>
            <a:r>
              <a:rPr lang="en-US" sz="1200" kern="1200" dirty="0">
                <a:solidFill>
                  <a:schemeClr val="tx1"/>
                </a:solidFill>
                <a:effectLst/>
                <a:latin typeface="+mn-lt"/>
                <a:ea typeface="+mn-ea"/>
                <a:cs typeface="+mn-cs"/>
              </a:rPr>
              <a:t>. (H) A dromiid crab (family </a:t>
            </a:r>
            <a:r>
              <a:rPr lang="en-US" sz="1200" kern="1200" dirty="0" err="1">
                <a:solidFill>
                  <a:schemeClr val="tx1"/>
                </a:solidFill>
                <a:effectLst/>
                <a:latin typeface="+mn-lt"/>
                <a:ea typeface="+mn-ea"/>
                <a:cs typeface="+mn-cs"/>
              </a:rPr>
              <a:t>Dromiidae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Hypoconcha</a:t>
            </a:r>
            <a:r>
              <a:rPr lang="en-US" sz="1200" kern="1200" dirty="0">
                <a:solidFill>
                  <a:schemeClr val="tx1"/>
                </a:solidFill>
                <a:effectLst/>
                <a:latin typeface="+mn-lt"/>
                <a:ea typeface="+mn-ea"/>
                <a:cs typeface="+mn-cs"/>
              </a:rPr>
              <a:t> (anterior view). Members of the </a:t>
            </a:r>
            <a:r>
              <a:rPr lang="en-US" sz="1200" kern="1200" dirty="0" err="1">
                <a:solidFill>
                  <a:schemeClr val="tx1"/>
                </a:solidFill>
                <a:effectLst/>
                <a:latin typeface="+mn-lt"/>
                <a:ea typeface="+mn-ea"/>
                <a:cs typeface="+mn-cs"/>
              </a:rPr>
              <a:t>Dromiidae</a:t>
            </a:r>
            <a:r>
              <a:rPr lang="en-US" sz="1200" kern="1200" dirty="0">
                <a:solidFill>
                  <a:schemeClr val="tx1"/>
                </a:solidFill>
                <a:effectLst/>
                <a:latin typeface="+mn-lt"/>
                <a:ea typeface="+mn-ea"/>
                <a:cs typeface="+mn-cs"/>
              </a:rPr>
              <a:t> carry bivalve </a:t>
            </a:r>
            <a:r>
              <a:rPr lang="en-US" sz="1200" kern="1200" dirty="0" err="1">
                <a:solidFill>
                  <a:schemeClr val="tx1"/>
                </a:solidFill>
                <a:effectLst/>
                <a:latin typeface="+mn-lt"/>
                <a:ea typeface="+mn-ea"/>
                <a:cs typeface="+mn-cs"/>
              </a:rPr>
              <a:t>mollusc</a:t>
            </a:r>
            <a:r>
              <a:rPr lang="en-US" sz="1200" kern="1200" dirty="0">
                <a:solidFill>
                  <a:schemeClr val="tx1"/>
                </a:solidFill>
                <a:effectLst/>
                <a:latin typeface="+mn-lt"/>
                <a:ea typeface="+mn-ea"/>
                <a:cs typeface="+mn-cs"/>
              </a:rPr>
              <a:t> shells (or other objects) on their backs. (I) Ventral views of a female (upper photo) and male (lower photo) </a:t>
            </a:r>
            <a:r>
              <a:rPr lang="en-US" sz="1200" i="1" kern="1200" dirty="0" err="1">
                <a:solidFill>
                  <a:schemeClr val="tx1"/>
                </a:solidFill>
                <a:effectLst/>
                <a:latin typeface="+mn-lt"/>
                <a:ea typeface="+mn-ea"/>
                <a:cs typeface="+mn-cs"/>
              </a:rPr>
              <a:t>Cyrtograpsus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angulatus</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81</a:t>
            </a:fld>
            <a:endParaRPr lang="en-US"/>
          </a:p>
        </p:txBody>
      </p:sp>
    </p:spTree>
    <p:extLst>
      <p:ext uri="{BB962C8B-B14F-4D97-AF65-F5344CB8AC3E}">
        <p14:creationId xmlns:p14="http://schemas.microsoft.com/office/powerpoint/2010/main" val="8798598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21.11  Anatomy and diversity of the “true,” or brachyuran, crabs (</a:t>
            </a:r>
            <a:r>
              <a:rPr lang="en-US" sz="1200" b="1" kern="1200" dirty="0" err="1">
                <a:solidFill>
                  <a:schemeClr val="tx1"/>
                </a:solidFill>
                <a:effectLst/>
                <a:latin typeface="+mn-lt"/>
                <a:ea typeface="+mn-ea"/>
                <a:cs typeface="+mn-cs"/>
              </a:rPr>
              <a:t>Decapoda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Brachyura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(A,B) General crab anatomy: frontal and ventral views of a swimming crab (family </a:t>
            </a:r>
            <a:r>
              <a:rPr lang="en-US" sz="1200" kern="1200" dirty="0" err="1">
                <a:solidFill>
                  <a:schemeClr val="tx1"/>
                </a:solidFill>
                <a:effectLst/>
                <a:latin typeface="+mn-lt"/>
                <a:ea typeface="+mn-ea"/>
                <a:cs typeface="+mn-cs"/>
              </a:rPr>
              <a:t>Portunidae</a:t>
            </a:r>
            <a:r>
              <a:rPr lang="en-US" sz="1200" kern="1200" dirty="0">
                <a:solidFill>
                  <a:schemeClr val="tx1"/>
                </a:solidFill>
                <a:effectLst/>
                <a:latin typeface="+mn-lt"/>
                <a:ea typeface="+mn-ea"/>
                <a:cs typeface="+mn-cs"/>
              </a:rPr>
              <a:t>). (C) A spider crab (family </a:t>
            </a:r>
            <a:r>
              <a:rPr lang="en-US" sz="1200" kern="1200" dirty="0" err="1">
                <a:solidFill>
                  <a:schemeClr val="tx1"/>
                </a:solidFill>
                <a:effectLst/>
                <a:latin typeface="+mn-lt"/>
                <a:ea typeface="+mn-ea"/>
                <a:cs typeface="+mn-cs"/>
              </a:rPr>
              <a:t>Majidae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Loxorhynchus</a:t>
            </a:r>
            <a:r>
              <a:rPr lang="en-US" sz="1200" kern="1200" dirty="0">
                <a:solidFill>
                  <a:schemeClr val="tx1"/>
                </a:solidFill>
                <a:effectLst/>
                <a:latin typeface="+mn-lt"/>
                <a:ea typeface="+mn-ea"/>
                <a:cs typeface="+mn-cs"/>
              </a:rPr>
              <a:t>. (D) An arrow crab (family </a:t>
            </a:r>
            <a:r>
              <a:rPr lang="en-US" sz="1200" kern="1200" dirty="0" err="1">
                <a:solidFill>
                  <a:schemeClr val="tx1"/>
                </a:solidFill>
                <a:effectLst/>
                <a:latin typeface="+mn-lt"/>
                <a:ea typeface="+mn-ea"/>
                <a:cs typeface="+mn-cs"/>
              </a:rPr>
              <a:t>Majidae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Stenorhynchus</a:t>
            </a:r>
            <a:r>
              <a:rPr lang="en-US" sz="1200" kern="1200" dirty="0">
                <a:solidFill>
                  <a:schemeClr val="tx1"/>
                </a:solidFill>
                <a:effectLst/>
                <a:latin typeface="+mn-lt"/>
                <a:ea typeface="+mn-ea"/>
                <a:cs typeface="+mn-cs"/>
              </a:rPr>
              <a:t>. (E) A cancer crab (family </a:t>
            </a:r>
            <a:r>
              <a:rPr lang="en-US" sz="1200" kern="1200" dirty="0" err="1">
                <a:solidFill>
                  <a:schemeClr val="tx1"/>
                </a:solidFill>
                <a:effectLst/>
                <a:latin typeface="+mn-lt"/>
                <a:ea typeface="+mn-ea"/>
                <a:cs typeface="+mn-cs"/>
              </a:rPr>
              <a:t>Cancridae</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Cancer</a:t>
            </a:r>
            <a:r>
              <a:rPr lang="en-US" sz="1200" kern="1200" dirty="0">
                <a:solidFill>
                  <a:schemeClr val="tx1"/>
                </a:solidFill>
                <a:effectLst/>
                <a:latin typeface="+mn-lt"/>
                <a:ea typeface="+mn-ea"/>
                <a:cs typeface="+mn-cs"/>
              </a:rPr>
              <a:t>.  (F) A </a:t>
            </a:r>
            <a:r>
              <a:rPr lang="en-US" sz="1200" kern="1200" dirty="0" err="1">
                <a:solidFill>
                  <a:schemeClr val="tx1"/>
                </a:solidFill>
                <a:effectLst/>
                <a:latin typeface="+mn-lt"/>
                <a:ea typeface="+mn-ea"/>
                <a:cs typeface="+mn-cs"/>
              </a:rPr>
              <a:t>grapsid</a:t>
            </a:r>
            <a:r>
              <a:rPr lang="en-US" sz="1200" kern="1200" dirty="0">
                <a:solidFill>
                  <a:schemeClr val="tx1"/>
                </a:solidFill>
                <a:effectLst/>
                <a:latin typeface="+mn-lt"/>
                <a:ea typeface="+mn-ea"/>
                <a:cs typeface="+mn-cs"/>
              </a:rPr>
              <a:t> crab (family </a:t>
            </a:r>
            <a:r>
              <a:rPr lang="en-US" sz="1200" kern="1200" dirty="0" err="1">
                <a:solidFill>
                  <a:schemeClr val="tx1"/>
                </a:solidFill>
                <a:effectLst/>
                <a:latin typeface="+mn-lt"/>
                <a:ea typeface="+mn-ea"/>
                <a:cs typeface="+mn-cs"/>
              </a:rPr>
              <a:t>Grapsidae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Pachygrapsus</a:t>
            </a:r>
            <a:r>
              <a:rPr lang="en-US" sz="1200" kern="1200" dirty="0">
                <a:solidFill>
                  <a:schemeClr val="tx1"/>
                </a:solidFill>
                <a:effectLst/>
                <a:latin typeface="+mn-lt"/>
                <a:ea typeface="+mn-ea"/>
                <a:cs typeface="+mn-cs"/>
              </a:rPr>
              <a:t>. (G) A pinnotherid or pea crab (family </a:t>
            </a:r>
            <a:r>
              <a:rPr lang="en-US" sz="1200" kern="1200" dirty="0" err="1">
                <a:solidFill>
                  <a:schemeClr val="tx1"/>
                </a:solidFill>
                <a:effectLst/>
                <a:latin typeface="+mn-lt"/>
                <a:ea typeface="+mn-ea"/>
                <a:cs typeface="+mn-cs"/>
              </a:rPr>
              <a:t>Pinnotheridae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Parapinnixa</a:t>
            </a:r>
            <a:r>
              <a:rPr lang="en-US" sz="1200" kern="1200" dirty="0">
                <a:solidFill>
                  <a:schemeClr val="tx1"/>
                </a:solidFill>
                <a:effectLst/>
                <a:latin typeface="+mn-lt"/>
                <a:ea typeface="+mn-ea"/>
                <a:cs typeface="+mn-cs"/>
              </a:rPr>
              <a:t>. (H) A dromiid crab (family </a:t>
            </a:r>
            <a:r>
              <a:rPr lang="en-US" sz="1200" kern="1200" dirty="0" err="1">
                <a:solidFill>
                  <a:schemeClr val="tx1"/>
                </a:solidFill>
                <a:effectLst/>
                <a:latin typeface="+mn-lt"/>
                <a:ea typeface="+mn-ea"/>
                <a:cs typeface="+mn-cs"/>
              </a:rPr>
              <a:t>Dromiidae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Hypoconcha</a:t>
            </a:r>
            <a:r>
              <a:rPr lang="en-US" sz="1200" kern="1200" dirty="0">
                <a:solidFill>
                  <a:schemeClr val="tx1"/>
                </a:solidFill>
                <a:effectLst/>
                <a:latin typeface="+mn-lt"/>
                <a:ea typeface="+mn-ea"/>
                <a:cs typeface="+mn-cs"/>
              </a:rPr>
              <a:t> (anterior view). Members of the </a:t>
            </a:r>
            <a:r>
              <a:rPr lang="en-US" sz="1200" kern="1200" dirty="0" err="1">
                <a:solidFill>
                  <a:schemeClr val="tx1"/>
                </a:solidFill>
                <a:effectLst/>
                <a:latin typeface="+mn-lt"/>
                <a:ea typeface="+mn-ea"/>
                <a:cs typeface="+mn-cs"/>
              </a:rPr>
              <a:t>Dromiidae</a:t>
            </a:r>
            <a:r>
              <a:rPr lang="en-US" sz="1200" kern="1200" dirty="0">
                <a:solidFill>
                  <a:schemeClr val="tx1"/>
                </a:solidFill>
                <a:effectLst/>
                <a:latin typeface="+mn-lt"/>
                <a:ea typeface="+mn-ea"/>
                <a:cs typeface="+mn-cs"/>
              </a:rPr>
              <a:t> carry bivalve </a:t>
            </a:r>
            <a:r>
              <a:rPr lang="en-US" sz="1200" kern="1200" dirty="0" err="1">
                <a:solidFill>
                  <a:schemeClr val="tx1"/>
                </a:solidFill>
                <a:effectLst/>
                <a:latin typeface="+mn-lt"/>
                <a:ea typeface="+mn-ea"/>
                <a:cs typeface="+mn-cs"/>
              </a:rPr>
              <a:t>mollusc</a:t>
            </a:r>
            <a:r>
              <a:rPr lang="en-US" sz="1200" kern="1200" dirty="0">
                <a:solidFill>
                  <a:schemeClr val="tx1"/>
                </a:solidFill>
                <a:effectLst/>
                <a:latin typeface="+mn-lt"/>
                <a:ea typeface="+mn-ea"/>
                <a:cs typeface="+mn-cs"/>
              </a:rPr>
              <a:t> shells (or other objects) on their backs. (I) Ventral views of a female (upper photo) and male (lower photo) </a:t>
            </a:r>
            <a:r>
              <a:rPr lang="en-US" sz="1200" i="1" kern="1200" dirty="0" err="1">
                <a:solidFill>
                  <a:schemeClr val="tx1"/>
                </a:solidFill>
                <a:effectLst/>
                <a:latin typeface="+mn-lt"/>
                <a:ea typeface="+mn-ea"/>
                <a:cs typeface="+mn-cs"/>
              </a:rPr>
              <a:t>Cyrtograpsus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angulatus</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82</a:t>
            </a:fld>
            <a:endParaRPr lang="en-US"/>
          </a:p>
        </p:txBody>
      </p:sp>
    </p:spTree>
    <p:extLst>
      <p:ext uri="{BB962C8B-B14F-4D97-AF65-F5344CB8AC3E}">
        <p14:creationId xmlns:p14="http://schemas.microsoft.com/office/powerpoint/2010/main" val="227615318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21.11  Anatomy and diversity of the “true,” or brachyuran, crabs (</a:t>
            </a:r>
            <a:r>
              <a:rPr lang="en-US" sz="1200" b="1" kern="1200" dirty="0" err="1">
                <a:solidFill>
                  <a:schemeClr val="tx1"/>
                </a:solidFill>
                <a:effectLst/>
                <a:latin typeface="+mn-lt"/>
                <a:ea typeface="+mn-ea"/>
                <a:cs typeface="+mn-cs"/>
              </a:rPr>
              <a:t>Decapoda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Brachyura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(A,B) General crab anatomy: frontal and ventral views of a swimming crab (family </a:t>
            </a:r>
            <a:r>
              <a:rPr lang="en-US" sz="1200" kern="1200" dirty="0" err="1">
                <a:solidFill>
                  <a:schemeClr val="tx1"/>
                </a:solidFill>
                <a:effectLst/>
                <a:latin typeface="+mn-lt"/>
                <a:ea typeface="+mn-ea"/>
                <a:cs typeface="+mn-cs"/>
              </a:rPr>
              <a:t>Portunidae</a:t>
            </a:r>
            <a:r>
              <a:rPr lang="en-US" sz="1200" kern="1200" dirty="0">
                <a:solidFill>
                  <a:schemeClr val="tx1"/>
                </a:solidFill>
                <a:effectLst/>
                <a:latin typeface="+mn-lt"/>
                <a:ea typeface="+mn-ea"/>
                <a:cs typeface="+mn-cs"/>
              </a:rPr>
              <a:t>). (C) A spider crab (family </a:t>
            </a:r>
            <a:r>
              <a:rPr lang="en-US" sz="1200" kern="1200" dirty="0" err="1">
                <a:solidFill>
                  <a:schemeClr val="tx1"/>
                </a:solidFill>
                <a:effectLst/>
                <a:latin typeface="+mn-lt"/>
                <a:ea typeface="+mn-ea"/>
                <a:cs typeface="+mn-cs"/>
              </a:rPr>
              <a:t>Majidae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Loxorhynchus</a:t>
            </a:r>
            <a:r>
              <a:rPr lang="en-US" sz="1200" kern="1200" dirty="0">
                <a:solidFill>
                  <a:schemeClr val="tx1"/>
                </a:solidFill>
                <a:effectLst/>
                <a:latin typeface="+mn-lt"/>
                <a:ea typeface="+mn-ea"/>
                <a:cs typeface="+mn-cs"/>
              </a:rPr>
              <a:t>. (D) An arrow crab (family </a:t>
            </a:r>
            <a:r>
              <a:rPr lang="en-US" sz="1200" kern="1200" dirty="0" err="1">
                <a:solidFill>
                  <a:schemeClr val="tx1"/>
                </a:solidFill>
                <a:effectLst/>
                <a:latin typeface="+mn-lt"/>
                <a:ea typeface="+mn-ea"/>
                <a:cs typeface="+mn-cs"/>
              </a:rPr>
              <a:t>Majidae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Stenorhynchus</a:t>
            </a:r>
            <a:r>
              <a:rPr lang="en-US" sz="1200" kern="1200" dirty="0">
                <a:solidFill>
                  <a:schemeClr val="tx1"/>
                </a:solidFill>
                <a:effectLst/>
                <a:latin typeface="+mn-lt"/>
                <a:ea typeface="+mn-ea"/>
                <a:cs typeface="+mn-cs"/>
              </a:rPr>
              <a:t>. (E) A cancer crab (family </a:t>
            </a:r>
            <a:r>
              <a:rPr lang="en-US" sz="1200" kern="1200" dirty="0" err="1">
                <a:solidFill>
                  <a:schemeClr val="tx1"/>
                </a:solidFill>
                <a:effectLst/>
                <a:latin typeface="+mn-lt"/>
                <a:ea typeface="+mn-ea"/>
                <a:cs typeface="+mn-cs"/>
              </a:rPr>
              <a:t>Cancridae</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Cancer</a:t>
            </a:r>
            <a:r>
              <a:rPr lang="en-US" sz="1200" kern="1200" dirty="0">
                <a:solidFill>
                  <a:schemeClr val="tx1"/>
                </a:solidFill>
                <a:effectLst/>
                <a:latin typeface="+mn-lt"/>
                <a:ea typeface="+mn-ea"/>
                <a:cs typeface="+mn-cs"/>
              </a:rPr>
              <a:t>.  (F) A </a:t>
            </a:r>
            <a:r>
              <a:rPr lang="en-US" sz="1200" kern="1200" dirty="0" err="1">
                <a:solidFill>
                  <a:schemeClr val="tx1"/>
                </a:solidFill>
                <a:effectLst/>
                <a:latin typeface="+mn-lt"/>
                <a:ea typeface="+mn-ea"/>
                <a:cs typeface="+mn-cs"/>
              </a:rPr>
              <a:t>grapsid</a:t>
            </a:r>
            <a:r>
              <a:rPr lang="en-US" sz="1200" kern="1200" dirty="0">
                <a:solidFill>
                  <a:schemeClr val="tx1"/>
                </a:solidFill>
                <a:effectLst/>
                <a:latin typeface="+mn-lt"/>
                <a:ea typeface="+mn-ea"/>
                <a:cs typeface="+mn-cs"/>
              </a:rPr>
              <a:t> crab (family </a:t>
            </a:r>
            <a:r>
              <a:rPr lang="en-US" sz="1200" kern="1200" dirty="0" err="1">
                <a:solidFill>
                  <a:schemeClr val="tx1"/>
                </a:solidFill>
                <a:effectLst/>
                <a:latin typeface="+mn-lt"/>
                <a:ea typeface="+mn-ea"/>
                <a:cs typeface="+mn-cs"/>
              </a:rPr>
              <a:t>Grapsidae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Pachygrapsus</a:t>
            </a:r>
            <a:r>
              <a:rPr lang="en-US" sz="1200" kern="1200" dirty="0">
                <a:solidFill>
                  <a:schemeClr val="tx1"/>
                </a:solidFill>
                <a:effectLst/>
                <a:latin typeface="+mn-lt"/>
                <a:ea typeface="+mn-ea"/>
                <a:cs typeface="+mn-cs"/>
              </a:rPr>
              <a:t>. (G) A pinnotherid or pea crab (family </a:t>
            </a:r>
            <a:r>
              <a:rPr lang="en-US" sz="1200" kern="1200" dirty="0" err="1">
                <a:solidFill>
                  <a:schemeClr val="tx1"/>
                </a:solidFill>
                <a:effectLst/>
                <a:latin typeface="+mn-lt"/>
                <a:ea typeface="+mn-ea"/>
                <a:cs typeface="+mn-cs"/>
              </a:rPr>
              <a:t>Pinnotheridae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Parapinnixa</a:t>
            </a:r>
            <a:r>
              <a:rPr lang="en-US" sz="1200" kern="1200" dirty="0">
                <a:solidFill>
                  <a:schemeClr val="tx1"/>
                </a:solidFill>
                <a:effectLst/>
                <a:latin typeface="+mn-lt"/>
                <a:ea typeface="+mn-ea"/>
                <a:cs typeface="+mn-cs"/>
              </a:rPr>
              <a:t>. (H) A dromiid crab (family </a:t>
            </a:r>
            <a:r>
              <a:rPr lang="en-US" sz="1200" kern="1200" dirty="0" err="1">
                <a:solidFill>
                  <a:schemeClr val="tx1"/>
                </a:solidFill>
                <a:effectLst/>
                <a:latin typeface="+mn-lt"/>
                <a:ea typeface="+mn-ea"/>
                <a:cs typeface="+mn-cs"/>
              </a:rPr>
              <a:t>Dromiidae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Hypoconcha</a:t>
            </a:r>
            <a:r>
              <a:rPr lang="en-US" sz="1200" kern="1200" dirty="0">
                <a:solidFill>
                  <a:schemeClr val="tx1"/>
                </a:solidFill>
                <a:effectLst/>
                <a:latin typeface="+mn-lt"/>
                <a:ea typeface="+mn-ea"/>
                <a:cs typeface="+mn-cs"/>
              </a:rPr>
              <a:t> (anterior view). Members of the </a:t>
            </a:r>
            <a:r>
              <a:rPr lang="en-US" sz="1200" kern="1200" dirty="0" err="1">
                <a:solidFill>
                  <a:schemeClr val="tx1"/>
                </a:solidFill>
                <a:effectLst/>
                <a:latin typeface="+mn-lt"/>
                <a:ea typeface="+mn-ea"/>
                <a:cs typeface="+mn-cs"/>
              </a:rPr>
              <a:t>Dromiidae</a:t>
            </a:r>
            <a:r>
              <a:rPr lang="en-US" sz="1200" kern="1200" dirty="0">
                <a:solidFill>
                  <a:schemeClr val="tx1"/>
                </a:solidFill>
                <a:effectLst/>
                <a:latin typeface="+mn-lt"/>
                <a:ea typeface="+mn-ea"/>
                <a:cs typeface="+mn-cs"/>
              </a:rPr>
              <a:t> carry bivalve </a:t>
            </a:r>
            <a:r>
              <a:rPr lang="en-US" sz="1200" kern="1200" dirty="0" err="1">
                <a:solidFill>
                  <a:schemeClr val="tx1"/>
                </a:solidFill>
                <a:effectLst/>
                <a:latin typeface="+mn-lt"/>
                <a:ea typeface="+mn-ea"/>
                <a:cs typeface="+mn-cs"/>
              </a:rPr>
              <a:t>mollusc</a:t>
            </a:r>
            <a:r>
              <a:rPr lang="en-US" sz="1200" kern="1200" dirty="0">
                <a:solidFill>
                  <a:schemeClr val="tx1"/>
                </a:solidFill>
                <a:effectLst/>
                <a:latin typeface="+mn-lt"/>
                <a:ea typeface="+mn-ea"/>
                <a:cs typeface="+mn-cs"/>
              </a:rPr>
              <a:t> shells (or other objects) on their backs. (I) Ventral views of a female (upper photo) and male (lower photo) </a:t>
            </a:r>
            <a:r>
              <a:rPr lang="en-US" sz="1200" i="1" kern="1200" dirty="0" err="1">
                <a:solidFill>
                  <a:schemeClr val="tx1"/>
                </a:solidFill>
                <a:effectLst/>
                <a:latin typeface="+mn-lt"/>
                <a:ea typeface="+mn-ea"/>
                <a:cs typeface="+mn-cs"/>
              </a:rPr>
              <a:t>Cyrtograpsus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angulatus</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83</a:t>
            </a:fld>
            <a:endParaRPr lang="en-US"/>
          </a:p>
        </p:txBody>
      </p:sp>
    </p:spTree>
    <p:extLst>
      <p:ext uri="{BB962C8B-B14F-4D97-AF65-F5344CB8AC3E}">
        <p14:creationId xmlns:p14="http://schemas.microsoft.com/office/powerpoint/2010/main" val="341434610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21.11  Anatomy and diversity of the “true,” or brachyuran, crabs (</a:t>
            </a:r>
            <a:r>
              <a:rPr lang="en-US" sz="1200" b="1" kern="1200" dirty="0" err="1">
                <a:solidFill>
                  <a:schemeClr val="tx1"/>
                </a:solidFill>
                <a:effectLst/>
                <a:latin typeface="+mn-lt"/>
                <a:ea typeface="+mn-ea"/>
                <a:cs typeface="+mn-cs"/>
              </a:rPr>
              <a:t>Decapoda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Brachyura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(A,B) General crab anatomy: frontal and ventral views of a swimming crab (family </a:t>
            </a:r>
            <a:r>
              <a:rPr lang="en-US" sz="1200" kern="1200" dirty="0" err="1">
                <a:solidFill>
                  <a:schemeClr val="tx1"/>
                </a:solidFill>
                <a:effectLst/>
                <a:latin typeface="+mn-lt"/>
                <a:ea typeface="+mn-ea"/>
                <a:cs typeface="+mn-cs"/>
              </a:rPr>
              <a:t>Portunidae</a:t>
            </a:r>
            <a:r>
              <a:rPr lang="en-US" sz="1200" kern="1200" dirty="0">
                <a:solidFill>
                  <a:schemeClr val="tx1"/>
                </a:solidFill>
                <a:effectLst/>
                <a:latin typeface="+mn-lt"/>
                <a:ea typeface="+mn-ea"/>
                <a:cs typeface="+mn-cs"/>
              </a:rPr>
              <a:t>). (C) A spider crab (family </a:t>
            </a:r>
            <a:r>
              <a:rPr lang="en-US" sz="1200" kern="1200" dirty="0" err="1">
                <a:solidFill>
                  <a:schemeClr val="tx1"/>
                </a:solidFill>
                <a:effectLst/>
                <a:latin typeface="+mn-lt"/>
                <a:ea typeface="+mn-ea"/>
                <a:cs typeface="+mn-cs"/>
              </a:rPr>
              <a:t>Majidae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Loxorhynchus</a:t>
            </a:r>
            <a:r>
              <a:rPr lang="en-US" sz="1200" kern="1200" dirty="0">
                <a:solidFill>
                  <a:schemeClr val="tx1"/>
                </a:solidFill>
                <a:effectLst/>
                <a:latin typeface="+mn-lt"/>
                <a:ea typeface="+mn-ea"/>
                <a:cs typeface="+mn-cs"/>
              </a:rPr>
              <a:t>. (D) An arrow crab (family </a:t>
            </a:r>
            <a:r>
              <a:rPr lang="en-US" sz="1200" kern="1200" dirty="0" err="1">
                <a:solidFill>
                  <a:schemeClr val="tx1"/>
                </a:solidFill>
                <a:effectLst/>
                <a:latin typeface="+mn-lt"/>
                <a:ea typeface="+mn-ea"/>
                <a:cs typeface="+mn-cs"/>
              </a:rPr>
              <a:t>Majidae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Stenorhynchus</a:t>
            </a:r>
            <a:r>
              <a:rPr lang="en-US" sz="1200" kern="1200" dirty="0">
                <a:solidFill>
                  <a:schemeClr val="tx1"/>
                </a:solidFill>
                <a:effectLst/>
                <a:latin typeface="+mn-lt"/>
                <a:ea typeface="+mn-ea"/>
                <a:cs typeface="+mn-cs"/>
              </a:rPr>
              <a:t>. (E) A cancer crab (family </a:t>
            </a:r>
            <a:r>
              <a:rPr lang="en-US" sz="1200" kern="1200" dirty="0" err="1">
                <a:solidFill>
                  <a:schemeClr val="tx1"/>
                </a:solidFill>
                <a:effectLst/>
                <a:latin typeface="+mn-lt"/>
                <a:ea typeface="+mn-ea"/>
                <a:cs typeface="+mn-cs"/>
              </a:rPr>
              <a:t>Cancridae</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Cancer</a:t>
            </a:r>
            <a:r>
              <a:rPr lang="en-US" sz="1200" kern="1200" dirty="0">
                <a:solidFill>
                  <a:schemeClr val="tx1"/>
                </a:solidFill>
                <a:effectLst/>
                <a:latin typeface="+mn-lt"/>
                <a:ea typeface="+mn-ea"/>
                <a:cs typeface="+mn-cs"/>
              </a:rPr>
              <a:t>.  (F) A </a:t>
            </a:r>
            <a:r>
              <a:rPr lang="en-US" sz="1200" kern="1200" dirty="0" err="1">
                <a:solidFill>
                  <a:schemeClr val="tx1"/>
                </a:solidFill>
                <a:effectLst/>
                <a:latin typeface="+mn-lt"/>
                <a:ea typeface="+mn-ea"/>
                <a:cs typeface="+mn-cs"/>
              </a:rPr>
              <a:t>grapsid</a:t>
            </a:r>
            <a:r>
              <a:rPr lang="en-US" sz="1200" kern="1200" dirty="0">
                <a:solidFill>
                  <a:schemeClr val="tx1"/>
                </a:solidFill>
                <a:effectLst/>
                <a:latin typeface="+mn-lt"/>
                <a:ea typeface="+mn-ea"/>
                <a:cs typeface="+mn-cs"/>
              </a:rPr>
              <a:t> crab (family </a:t>
            </a:r>
            <a:r>
              <a:rPr lang="en-US" sz="1200" kern="1200" dirty="0" err="1">
                <a:solidFill>
                  <a:schemeClr val="tx1"/>
                </a:solidFill>
                <a:effectLst/>
                <a:latin typeface="+mn-lt"/>
                <a:ea typeface="+mn-ea"/>
                <a:cs typeface="+mn-cs"/>
              </a:rPr>
              <a:t>Grapsidae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Pachygrapsus</a:t>
            </a:r>
            <a:r>
              <a:rPr lang="en-US" sz="1200" kern="1200" dirty="0">
                <a:solidFill>
                  <a:schemeClr val="tx1"/>
                </a:solidFill>
                <a:effectLst/>
                <a:latin typeface="+mn-lt"/>
                <a:ea typeface="+mn-ea"/>
                <a:cs typeface="+mn-cs"/>
              </a:rPr>
              <a:t>. (G) A pinnotherid or pea crab (family </a:t>
            </a:r>
            <a:r>
              <a:rPr lang="en-US" sz="1200" kern="1200" dirty="0" err="1">
                <a:solidFill>
                  <a:schemeClr val="tx1"/>
                </a:solidFill>
                <a:effectLst/>
                <a:latin typeface="+mn-lt"/>
                <a:ea typeface="+mn-ea"/>
                <a:cs typeface="+mn-cs"/>
              </a:rPr>
              <a:t>Pinnotheridae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Parapinnixa</a:t>
            </a:r>
            <a:r>
              <a:rPr lang="en-US" sz="1200" kern="1200" dirty="0">
                <a:solidFill>
                  <a:schemeClr val="tx1"/>
                </a:solidFill>
                <a:effectLst/>
                <a:latin typeface="+mn-lt"/>
                <a:ea typeface="+mn-ea"/>
                <a:cs typeface="+mn-cs"/>
              </a:rPr>
              <a:t>. (H) A dromiid crab (family </a:t>
            </a:r>
            <a:r>
              <a:rPr lang="en-US" sz="1200" kern="1200" dirty="0" err="1">
                <a:solidFill>
                  <a:schemeClr val="tx1"/>
                </a:solidFill>
                <a:effectLst/>
                <a:latin typeface="+mn-lt"/>
                <a:ea typeface="+mn-ea"/>
                <a:cs typeface="+mn-cs"/>
              </a:rPr>
              <a:t>Dromiidae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Hypoconcha</a:t>
            </a:r>
            <a:r>
              <a:rPr lang="en-US" sz="1200" kern="1200" dirty="0">
                <a:solidFill>
                  <a:schemeClr val="tx1"/>
                </a:solidFill>
                <a:effectLst/>
                <a:latin typeface="+mn-lt"/>
                <a:ea typeface="+mn-ea"/>
                <a:cs typeface="+mn-cs"/>
              </a:rPr>
              <a:t> (anterior view). Members of the </a:t>
            </a:r>
            <a:r>
              <a:rPr lang="en-US" sz="1200" kern="1200" dirty="0" err="1">
                <a:solidFill>
                  <a:schemeClr val="tx1"/>
                </a:solidFill>
                <a:effectLst/>
                <a:latin typeface="+mn-lt"/>
                <a:ea typeface="+mn-ea"/>
                <a:cs typeface="+mn-cs"/>
              </a:rPr>
              <a:t>Dromiidae</a:t>
            </a:r>
            <a:r>
              <a:rPr lang="en-US" sz="1200" kern="1200" dirty="0">
                <a:solidFill>
                  <a:schemeClr val="tx1"/>
                </a:solidFill>
                <a:effectLst/>
                <a:latin typeface="+mn-lt"/>
                <a:ea typeface="+mn-ea"/>
                <a:cs typeface="+mn-cs"/>
              </a:rPr>
              <a:t> carry bivalve </a:t>
            </a:r>
            <a:r>
              <a:rPr lang="en-US" sz="1200" kern="1200" dirty="0" err="1">
                <a:solidFill>
                  <a:schemeClr val="tx1"/>
                </a:solidFill>
                <a:effectLst/>
                <a:latin typeface="+mn-lt"/>
                <a:ea typeface="+mn-ea"/>
                <a:cs typeface="+mn-cs"/>
              </a:rPr>
              <a:t>mollusc</a:t>
            </a:r>
            <a:r>
              <a:rPr lang="en-US" sz="1200" kern="1200" dirty="0">
                <a:solidFill>
                  <a:schemeClr val="tx1"/>
                </a:solidFill>
                <a:effectLst/>
                <a:latin typeface="+mn-lt"/>
                <a:ea typeface="+mn-ea"/>
                <a:cs typeface="+mn-cs"/>
              </a:rPr>
              <a:t> shells (or other objects) on their backs. (I) Ventral views of a female (upper photo) and male (lower photo) </a:t>
            </a:r>
            <a:r>
              <a:rPr lang="en-US" sz="1200" i="1" kern="1200" dirty="0" err="1">
                <a:solidFill>
                  <a:schemeClr val="tx1"/>
                </a:solidFill>
                <a:effectLst/>
                <a:latin typeface="+mn-lt"/>
                <a:ea typeface="+mn-ea"/>
                <a:cs typeface="+mn-cs"/>
              </a:rPr>
              <a:t>Cyrtograpsus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angulatus</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84</a:t>
            </a:fld>
            <a:endParaRPr lang="en-US"/>
          </a:p>
        </p:txBody>
      </p:sp>
    </p:spTree>
    <p:extLst>
      <p:ext uri="{BB962C8B-B14F-4D97-AF65-F5344CB8AC3E}">
        <p14:creationId xmlns:p14="http://schemas.microsoft.com/office/powerpoint/2010/main" val="186946484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21.11  Anatomy and diversity of the “true,” or brachyuran, crabs (</a:t>
            </a:r>
            <a:r>
              <a:rPr lang="en-US" sz="1200" b="1" kern="1200" dirty="0" err="1">
                <a:solidFill>
                  <a:schemeClr val="tx1"/>
                </a:solidFill>
                <a:effectLst/>
                <a:latin typeface="+mn-lt"/>
                <a:ea typeface="+mn-ea"/>
                <a:cs typeface="+mn-cs"/>
              </a:rPr>
              <a:t>Decapoda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Brachyura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(A,B) General crab anatomy: frontal and ventral views of a swimming crab (family </a:t>
            </a:r>
            <a:r>
              <a:rPr lang="en-US" sz="1200" kern="1200" dirty="0" err="1">
                <a:solidFill>
                  <a:schemeClr val="tx1"/>
                </a:solidFill>
                <a:effectLst/>
                <a:latin typeface="+mn-lt"/>
                <a:ea typeface="+mn-ea"/>
                <a:cs typeface="+mn-cs"/>
              </a:rPr>
              <a:t>Portunidae</a:t>
            </a:r>
            <a:r>
              <a:rPr lang="en-US" sz="1200" kern="1200" dirty="0">
                <a:solidFill>
                  <a:schemeClr val="tx1"/>
                </a:solidFill>
                <a:effectLst/>
                <a:latin typeface="+mn-lt"/>
                <a:ea typeface="+mn-ea"/>
                <a:cs typeface="+mn-cs"/>
              </a:rPr>
              <a:t>). (C) A spider crab (family </a:t>
            </a:r>
            <a:r>
              <a:rPr lang="en-US" sz="1200" kern="1200" dirty="0" err="1">
                <a:solidFill>
                  <a:schemeClr val="tx1"/>
                </a:solidFill>
                <a:effectLst/>
                <a:latin typeface="+mn-lt"/>
                <a:ea typeface="+mn-ea"/>
                <a:cs typeface="+mn-cs"/>
              </a:rPr>
              <a:t>Majidae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Loxorhynchus</a:t>
            </a:r>
            <a:r>
              <a:rPr lang="en-US" sz="1200" kern="1200" dirty="0">
                <a:solidFill>
                  <a:schemeClr val="tx1"/>
                </a:solidFill>
                <a:effectLst/>
                <a:latin typeface="+mn-lt"/>
                <a:ea typeface="+mn-ea"/>
                <a:cs typeface="+mn-cs"/>
              </a:rPr>
              <a:t>. (D) An arrow crab (family </a:t>
            </a:r>
            <a:r>
              <a:rPr lang="en-US" sz="1200" kern="1200" dirty="0" err="1">
                <a:solidFill>
                  <a:schemeClr val="tx1"/>
                </a:solidFill>
                <a:effectLst/>
                <a:latin typeface="+mn-lt"/>
                <a:ea typeface="+mn-ea"/>
                <a:cs typeface="+mn-cs"/>
              </a:rPr>
              <a:t>Majidae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Stenorhynchus</a:t>
            </a:r>
            <a:r>
              <a:rPr lang="en-US" sz="1200" kern="1200" dirty="0">
                <a:solidFill>
                  <a:schemeClr val="tx1"/>
                </a:solidFill>
                <a:effectLst/>
                <a:latin typeface="+mn-lt"/>
                <a:ea typeface="+mn-ea"/>
                <a:cs typeface="+mn-cs"/>
              </a:rPr>
              <a:t>. (E) A cancer crab (family </a:t>
            </a:r>
            <a:r>
              <a:rPr lang="en-US" sz="1200" kern="1200" dirty="0" err="1">
                <a:solidFill>
                  <a:schemeClr val="tx1"/>
                </a:solidFill>
                <a:effectLst/>
                <a:latin typeface="+mn-lt"/>
                <a:ea typeface="+mn-ea"/>
                <a:cs typeface="+mn-cs"/>
              </a:rPr>
              <a:t>Cancridae</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Cancer</a:t>
            </a:r>
            <a:r>
              <a:rPr lang="en-US" sz="1200" kern="1200" dirty="0">
                <a:solidFill>
                  <a:schemeClr val="tx1"/>
                </a:solidFill>
                <a:effectLst/>
                <a:latin typeface="+mn-lt"/>
                <a:ea typeface="+mn-ea"/>
                <a:cs typeface="+mn-cs"/>
              </a:rPr>
              <a:t>.  (F) A </a:t>
            </a:r>
            <a:r>
              <a:rPr lang="en-US" sz="1200" kern="1200" dirty="0" err="1">
                <a:solidFill>
                  <a:schemeClr val="tx1"/>
                </a:solidFill>
                <a:effectLst/>
                <a:latin typeface="+mn-lt"/>
                <a:ea typeface="+mn-ea"/>
                <a:cs typeface="+mn-cs"/>
              </a:rPr>
              <a:t>grapsid</a:t>
            </a:r>
            <a:r>
              <a:rPr lang="en-US" sz="1200" kern="1200" dirty="0">
                <a:solidFill>
                  <a:schemeClr val="tx1"/>
                </a:solidFill>
                <a:effectLst/>
                <a:latin typeface="+mn-lt"/>
                <a:ea typeface="+mn-ea"/>
                <a:cs typeface="+mn-cs"/>
              </a:rPr>
              <a:t> crab (family </a:t>
            </a:r>
            <a:r>
              <a:rPr lang="en-US" sz="1200" kern="1200" dirty="0" err="1">
                <a:solidFill>
                  <a:schemeClr val="tx1"/>
                </a:solidFill>
                <a:effectLst/>
                <a:latin typeface="+mn-lt"/>
                <a:ea typeface="+mn-ea"/>
                <a:cs typeface="+mn-cs"/>
              </a:rPr>
              <a:t>Grapsidae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Pachygrapsus</a:t>
            </a:r>
            <a:r>
              <a:rPr lang="en-US" sz="1200" kern="1200" dirty="0">
                <a:solidFill>
                  <a:schemeClr val="tx1"/>
                </a:solidFill>
                <a:effectLst/>
                <a:latin typeface="+mn-lt"/>
                <a:ea typeface="+mn-ea"/>
                <a:cs typeface="+mn-cs"/>
              </a:rPr>
              <a:t>. (G) A pinnotherid or pea crab (family </a:t>
            </a:r>
            <a:r>
              <a:rPr lang="en-US" sz="1200" kern="1200" dirty="0" err="1">
                <a:solidFill>
                  <a:schemeClr val="tx1"/>
                </a:solidFill>
                <a:effectLst/>
                <a:latin typeface="+mn-lt"/>
                <a:ea typeface="+mn-ea"/>
                <a:cs typeface="+mn-cs"/>
              </a:rPr>
              <a:t>Pinnotheridae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Parapinnixa</a:t>
            </a:r>
            <a:r>
              <a:rPr lang="en-US" sz="1200" kern="1200" dirty="0">
                <a:solidFill>
                  <a:schemeClr val="tx1"/>
                </a:solidFill>
                <a:effectLst/>
                <a:latin typeface="+mn-lt"/>
                <a:ea typeface="+mn-ea"/>
                <a:cs typeface="+mn-cs"/>
              </a:rPr>
              <a:t>. (H) A dromiid crab (family </a:t>
            </a:r>
            <a:r>
              <a:rPr lang="en-US" sz="1200" kern="1200" dirty="0" err="1">
                <a:solidFill>
                  <a:schemeClr val="tx1"/>
                </a:solidFill>
                <a:effectLst/>
                <a:latin typeface="+mn-lt"/>
                <a:ea typeface="+mn-ea"/>
                <a:cs typeface="+mn-cs"/>
              </a:rPr>
              <a:t>Dromiidae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Hypoconcha</a:t>
            </a:r>
            <a:r>
              <a:rPr lang="en-US" sz="1200" kern="1200" dirty="0">
                <a:solidFill>
                  <a:schemeClr val="tx1"/>
                </a:solidFill>
                <a:effectLst/>
                <a:latin typeface="+mn-lt"/>
                <a:ea typeface="+mn-ea"/>
                <a:cs typeface="+mn-cs"/>
              </a:rPr>
              <a:t> (anterior view). Members of the </a:t>
            </a:r>
            <a:r>
              <a:rPr lang="en-US" sz="1200" kern="1200" dirty="0" err="1">
                <a:solidFill>
                  <a:schemeClr val="tx1"/>
                </a:solidFill>
                <a:effectLst/>
                <a:latin typeface="+mn-lt"/>
                <a:ea typeface="+mn-ea"/>
                <a:cs typeface="+mn-cs"/>
              </a:rPr>
              <a:t>Dromiidae</a:t>
            </a:r>
            <a:r>
              <a:rPr lang="en-US" sz="1200" kern="1200" dirty="0">
                <a:solidFill>
                  <a:schemeClr val="tx1"/>
                </a:solidFill>
                <a:effectLst/>
                <a:latin typeface="+mn-lt"/>
                <a:ea typeface="+mn-ea"/>
                <a:cs typeface="+mn-cs"/>
              </a:rPr>
              <a:t> carry bivalve </a:t>
            </a:r>
            <a:r>
              <a:rPr lang="en-US" sz="1200" kern="1200" dirty="0" err="1">
                <a:solidFill>
                  <a:schemeClr val="tx1"/>
                </a:solidFill>
                <a:effectLst/>
                <a:latin typeface="+mn-lt"/>
                <a:ea typeface="+mn-ea"/>
                <a:cs typeface="+mn-cs"/>
              </a:rPr>
              <a:t>mollusc</a:t>
            </a:r>
            <a:r>
              <a:rPr lang="en-US" sz="1200" kern="1200" dirty="0">
                <a:solidFill>
                  <a:schemeClr val="tx1"/>
                </a:solidFill>
                <a:effectLst/>
                <a:latin typeface="+mn-lt"/>
                <a:ea typeface="+mn-ea"/>
                <a:cs typeface="+mn-cs"/>
              </a:rPr>
              <a:t> shells (or other objects) on their backs. (I) Ventral views of a female (upper photo) and male (lower photo) </a:t>
            </a:r>
            <a:r>
              <a:rPr lang="en-US" sz="1200" i="1" kern="1200" dirty="0" err="1">
                <a:solidFill>
                  <a:schemeClr val="tx1"/>
                </a:solidFill>
                <a:effectLst/>
                <a:latin typeface="+mn-lt"/>
                <a:ea typeface="+mn-ea"/>
                <a:cs typeface="+mn-cs"/>
              </a:rPr>
              <a:t>Cyrtograpsus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angulatus</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85</a:t>
            </a:fld>
            <a:endParaRPr lang="en-US"/>
          </a:p>
        </p:txBody>
      </p:sp>
    </p:spTree>
    <p:extLst>
      <p:ext uri="{BB962C8B-B14F-4D97-AF65-F5344CB8AC3E}">
        <p14:creationId xmlns:p14="http://schemas.microsoft.com/office/powerpoint/2010/main" val="387214202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21.11  Anatomy and diversity of the “true,” or brachyuran, crabs (</a:t>
            </a:r>
            <a:r>
              <a:rPr lang="en-US" sz="1200" b="1" kern="1200" dirty="0" err="1">
                <a:solidFill>
                  <a:schemeClr val="tx1"/>
                </a:solidFill>
                <a:effectLst/>
                <a:latin typeface="+mn-lt"/>
                <a:ea typeface="+mn-ea"/>
                <a:cs typeface="+mn-cs"/>
              </a:rPr>
              <a:t>Decapoda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Brachyura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(A,B) General crab anatomy: frontal and ventral views of a swimming crab (family </a:t>
            </a:r>
            <a:r>
              <a:rPr lang="en-US" sz="1200" kern="1200" dirty="0" err="1">
                <a:solidFill>
                  <a:schemeClr val="tx1"/>
                </a:solidFill>
                <a:effectLst/>
                <a:latin typeface="+mn-lt"/>
                <a:ea typeface="+mn-ea"/>
                <a:cs typeface="+mn-cs"/>
              </a:rPr>
              <a:t>Portunidae</a:t>
            </a:r>
            <a:r>
              <a:rPr lang="en-US" sz="1200" kern="1200" dirty="0">
                <a:solidFill>
                  <a:schemeClr val="tx1"/>
                </a:solidFill>
                <a:effectLst/>
                <a:latin typeface="+mn-lt"/>
                <a:ea typeface="+mn-ea"/>
                <a:cs typeface="+mn-cs"/>
              </a:rPr>
              <a:t>). (C) A spider crab (family </a:t>
            </a:r>
            <a:r>
              <a:rPr lang="en-US" sz="1200" kern="1200" dirty="0" err="1">
                <a:solidFill>
                  <a:schemeClr val="tx1"/>
                </a:solidFill>
                <a:effectLst/>
                <a:latin typeface="+mn-lt"/>
                <a:ea typeface="+mn-ea"/>
                <a:cs typeface="+mn-cs"/>
              </a:rPr>
              <a:t>Majidae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Loxorhynchus</a:t>
            </a:r>
            <a:r>
              <a:rPr lang="en-US" sz="1200" kern="1200" dirty="0">
                <a:solidFill>
                  <a:schemeClr val="tx1"/>
                </a:solidFill>
                <a:effectLst/>
                <a:latin typeface="+mn-lt"/>
                <a:ea typeface="+mn-ea"/>
                <a:cs typeface="+mn-cs"/>
              </a:rPr>
              <a:t>. (D) An arrow crab (family </a:t>
            </a:r>
            <a:r>
              <a:rPr lang="en-US" sz="1200" kern="1200" dirty="0" err="1">
                <a:solidFill>
                  <a:schemeClr val="tx1"/>
                </a:solidFill>
                <a:effectLst/>
                <a:latin typeface="+mn-lt"/>
                <a:ea typeface="+mn-ea"/>
                <a:cs typeface="+mn-cs"/>
              </a:rPr>
              <a:t>Majidae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Stenorhynchus</a:t>
            </a:r>
            <a:r>
              <a:rPr lang="en-US" sz="1200" kern="1200" dirty="0">
                <a:solidFill>
                  <a:schemeClr val="tx1"/>
                </a:solidFill>
                <a:effectLst/>
                <a:latin typeface="+mn-lt"/>
                <a:ea typeface="+mn-ea"/>
                <a:cs typeface="+mn-cs"/>
              </a:rPr>
              <a:t>. (E) A cancer crab (family </a:t>
            </a:r>
            <a:r>
              <a:rPr lang="en-US" sz="1200" kern="1200" dirty="0" err="1">
                <a:solidFill>
                  <a:schemeClr val="tx1"/>
                </a:solidFill>
                <a:effectLst/>
                <a:latin typeface="+mn-lt"/>
                <a:ea typeface="+mn-ea"/>
                <a:cs typeface="+mn-cs"/>
              </a:rPr>
              <a:t>Cancridae</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Cancer</a:t>
            </a:r>
            <a:r>
              <a:rPr lang="en-US" sz="1200" kern="1200" dirty="0">
                <a:solidFill>
                  <a:schemeClr val="tx1"/>
                </a:solidFill>
                <a:effectLst/>
                <a:latin typeface="+mn-lt"/>
                <a:ea typeface="+mn-ea"/>
                <a:cs typeface="+mn-cs"/>
              </a:rPr>
              <a:t>.  (F) A </a:t>
            </a:r>
            <a:r>
              <a:rPr lang="en-US" sz="1200" kern="1200" dirty="0" err="1">
                <a:solidFill>
                  <a:schemeClr val="tx1"/>
                </a:solidFill>
                <a:effectLst/>
                <a:latin typeface="+mn-lt"/>
                <a:ea typeface="+mn-ea"/>
                <a:cs typeface="+mn-cs"/>
              </a:rPr>
              <a:t>grapsid</a:t>
            </a:r>
            <a:r>
              <a:rPr lang="en-US" sz="1200" kern="1200" dirty="0">
                <a:solidFill>
                  <a:schemeClr val="tx1"/>
                </a:solidFill>
                <a:effectLst/>
                <a:latin typeface="+mn-lt"/>
                <a:ea typeface="+mn-ea"/>
                <a:cs typeface="+mn-cs"/>
              </a:rPr>
              <a:t> crab (family </a:t>
            </a:r>
            <a:r>
              <a:rPr lang="en-US" sz="1200" kern="1200" dirty="0" err="1">
                <a:solidFill>
                  <a:schemeClr val="tx1"/>
                </a:solidFill>
                <a:effectLst/>
                <a:latin typeface="+mn-lt"/>
                <a:ea typeface="+mn-ea"/>
                <a:cs typeface="+mn-cs"/>
              </a:rPr>
              <a:t>Grapsidae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Pachygrapsus</a:t>
            </a:r>
            <a:r>
              <a:rPr lang="en-US" sz="1200" kern="1200" dirty="0">
                <a:solidFill>
                  <a:schemeClr val="tx1"/>
                </a:solidFill>
                <a:effectLst/>
                <a:latin typeface="+mn-lt"/>
                <a:ea typeface="+mn-ea"/>
                <a:cs typeface="+mn-cs"/>
              </a:rPr>
              <a:t>. (G) A pinnotherid or pea crab (family </a:t>
            </a:r>
            <a:r>
              <a:rPr lang="en-US" sz="1200" kern="1200" dirty="0" err="1">
                <a:solidFill>
                  <a:schemeClr val="tx1"/>
                </a:solidFill>
                <a:effectLst/>
                <a:latin typeface="+mn-lt"/>
                <a:ea typeface="+mn-ea"/>
                <a:cs typeface="+mn-cs"/>
              </a:rPr>
              <a:t>Pinnotheridae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Parapinnixa</a:t>
            </a:r>
            <a:r>
              <a:rPr lang="en-US" sz="1200" kern="1200" dirty="0">
                <a:solidFill>
                  <a:schemeClr val="tx1"/>
                </a:solidFill>
                <a:effectLst/>
                <a:latin typeface="+mn-lt"/>
                <a:ea typeface="+mn-ea"/>
                <a:cs typeface="+mn-cs"/>
              </a:rPr>
              <a:t>. (H) A dromiid crab (family </a:t>
            </a:r>
            <a:r>
              <a:rPr lang="en-US" sz="1200" kern="1200" dirty="0" err="1">
                <a:solidFill>
                  <a:schemeClr val="tx1"/>
                </a:solidFill>
                <a:effectLst/>
                <a:latin typeface="+mn-lt"/>
                <a:ea typeface="+mn-ea"/>
                <a:cs typeface="+mn-cs"/>
              </a:rPr>
              <a:t>Dromiidae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Hypoconcha</a:t>
            </a:r>
            <a:r>
              <a:rPr lang="en-US" sz="1200" kern="1200" dirty="0">
                <a:solidFill>
                  <a:schemeClr val="tx1"/>
                </a:solidFill>
                <a:effectLst/>
                <a:latin typeface="+mn-lt"/>
                <a:ea typeface="+mn-ea"/>
                <a:cs typeface="+mn-cs"/>
              </a:rPr>
              <a:t> (anterior view). Members of the </a:t>
            </a:r>
            <a:r>
              <a:rPr lang="en-US" sz="1200" kern="1200" dirty="0" err="1">
                <a:solidFill>
                  <a:schemeClr val="tx1"/>
                </a:solidFill>
                <a:effectLst/>
                <a:latin typeface="+mn-lt"/>
                <a:ea typeface="+mn-ea"/>
                <a:cs typeface="+mn-cs"/>
              </a:rPr>
              <a:t>Dromiidae</a:t>
            </a:r>
            <a:r>
              <a:rPr lang="en-US" sz="1200" kern="1200" dirty="0">
                <a:solidFill>
                  <a:schemeClr val="tx1"/>
                </a:solidFill>
                <a:effectLst/>
                <a:latin typeface="+mn-lt"/>
                <a:ea typeface="+mn-ea"/>
                <a:cs typeface="+mn-cs"/>
              </a:rPr>
              <a:t> carry bivalve </a:t>
            </a:r>
            <a:r>
              <a:rPr lang="en-US" sz="1200" kern="1200" dirty="0" err="1">
                <a:solidFill>
                  <a:schemeClr val="tx1"/>
                </a:solidFill>
                <a:effectLst/>
                <a:latin typeface="+mn-lt"/>
                <a:ea typeface="+mn-ea"/>
                <a:cs typeface="+mn-cs"/>
              </a:rPr>
              <a:t>mollusc</a:t>
            </a:r>
            <a:r>
              <a:rPr lang="en-US" sz="1200" kern="1200" dirty="0">
                <a:solidFill>
                  <a:schemeClr val="tx1"/>
                </a:solidFill>
                <a:effectLst/>
                <a:latin typeface="+mn-lt"/>
                <a:ea typeface="+mn-ea"/>
                <a:cs typeface="+mn-cs"/>
              </a:rPr>
              <a:t> shells (or other objects) on their backs. (I) Ventral views of a female (upper photo) and male (lower photo) </a:t>
            </a:r>
            <a:r>
              <a:rPr lang="en-US" sz="1200" i="1" kern="1200" dirty="0" err="1">
                <a:solidFill>
                  <a:schemeClr val="tx1"/>
                </a:solidFill>
                <a:effectLst/>
                <a:latin typeface="+mn-lt"/>
                <a:ea typeface="+mn-ea"/>
                <a:cs typeface="+mn-cs"/>
              </a:rPr>
              <a:t>Cyrtograpsus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angulatus</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86</a:t>
            </a:fld>
            <a:endParaRPr lang="en-US"/>
          </a:p>
        </p:txBody>
      </p:sp>
    </p:spTree>
    <p:extLst>
      <p:ext uri="{BB962C8B-B14F-4D97-AF65-F5344CB8AC3E}">
        <p14:creationId xmlns:p14="http://schemas.microsoft.com/office/powerpoint/2010/main" val="284024634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21.11  Anatomy and diversity of the “true,” or brachyuran, crabs (</a:t>
            </a:r>
            <a:r>
              <a:rPr lang="en-US" sz="1200" b="1" kern="1200" dirty="0" err="1">
                <a:solidFill>
                  <a:schemeClr val="tx1"/>
                </a:solidFill>
                <a:effectLst/>
                <a:latin typeface="+mn-lt"/>
                <a:ea typeface="+mn-ea"/>
                <a:cs typeface="+mn-cs"/>
              </a:rPr>
              <a:t>Decapoda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Brachyura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(A,B) General crab anatomy: frontal and ventral views of a swimming crab (family </a:t>
            </a:r>
            <a:r>
              <a:rPr lang="en-US" sz="1200" kern="1200" dirty="0" err="1">
                <a:solidFill>
                  <a:schemeClr val="tx1"/>
                </a:solidFill>
                <a:effectLst/>
                <a:latin typeface="+mn-lt"/>
                <a:ea typeface="+mn-ea"/>
                <a:cs typeface="+mn-cs"/>
              </a:rPr>
              <a:t>Portunidae</a:t>
            </a:r>
            <a:r>
              <a:rPr lang="en-US" sz="1200" kern="1200" dirty="0">
                <a:solidFill>
                  <a:schemeClr val="tx1"/>
                </a:solidFill>
                <a:effectLst/>
                <a:latin typeface="+mn-lt"/>
                <a:ea typeface="+mn-ea"/>
                <a:cs typeface="+mn-cs"/>
              </a:rPr>
              <a:t>). (C) A spider crab (family </a:t>
            </a:r>
            <a:r>
              <a:rPr lang="en-US" sz="1200" kern="1200" dirty="0" err="1">
                <a:solidFill>
                  <a:schemeClr val="tx1"/>
                </a:solidFill>
                <a:effectLst/>
                <a:latin typeface="+mn-lt"/>
                <a:ea typeface="+mn-ea"/>
                <a:cs typeface="+mn-cs"/>
              </a:rPr>
              <a:t>Majidae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Loxorhynchus</a:t>
            </a:r>
            <a:r>
              <a:rPr lang="en-US" sz="1200" kern="1200" dirty="0">
                <a:solidFill>
                  <a:schemeClr val="tx1"/>
                </a:solidFill>
                <a:effectLst/>
                <a:latin typeface="+mn-lt"/>
                <a:ea typeface="+mn-ea"/>
                <a:cs typeface="+mn-cs"/>
              </a:rPr>
              <a:t>. (D) An arrow crab (family </a:t>
            </a:r>
            <a:r>
              <a:rPr lang="en-US" sz="1200" kern="1200" dirty="0" err="1">
                <a:solidFill>
                  <a:schemeClr val="tx1"/>
                </a:solidFill>
                <a:effectLst/>
                <a:latin typeface="+mn-lt"/>
                <a:ea typeface="+mn-ea"/>
                <a:cs typeface="+mn-cs"/>
              </a:rPr>
              <a:t>Majidae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Stenorhynchus</a:t>
            </a:r>
            <a:r>
              <a:rPr lang="en-US" sz="1200" kern="1200" dirty="0">
                <a:solidFill>
                  <a:schemeClr val="tx1"/>
                </a:solidFill>
                <a:effectLst/>
                <a:latin typeface="+mn-lt"/>
                <a:ea typeface="+mn-ea"/>
                <a:cs typeface="+mn-cs"/>
              </a:rPr>
              <a:t>. (E) A cancer crab (family </a:t>
            </a:r>
            <a:r>
              <a:rPr lang="en-US" sz="1200" kern="1200" dirty="0" err="1">
                <a:solidFill>
                  <a:schemeClr val="tx1"/>
                </a:solidFill>
                <a:effectLst/>
                <a:latin typeface="+mn-lt"/>
                <a:ea typeface="+mn-ea"/>
                <a:cs typeface="+mn-cs"/>
              </a:rPr>
              <a:t>Cancridae</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Cancer</a:t>
            </a:r>
            <a:r>
              <a:rPr lang="en-US" sz="1200" kern="1200" dirty="0">
                <a:solidFill>
                  <a:schemeClr val="tx1"/>
                </a:solidFill>
                <a:effectLst/>
                <a:latin typeface="+mn-lt"/>
                <a:ea typeface="+mn-ea"/>
                <a:cs typeface="+mn-cs"/>
              </a:rPr>
              <a:t>.  (F) A </a:t>
            </a:r>
            <a:r>
              <a:rPr lang="en-US" sz="1200" kern="1200" dirty="0" err="1">
                <a:solidFill>
                  <a:schemeClr val="tx1"/>
                </a:solidFill>
                <a:effectLst/>
                <a:latin typeface="+mn-lt"/>
                <a:ea typeface="+mn-ea"/>
                <a:cs typeface="+mn-cs"/>
              </a:rPr>
              <a:t>grapsid</a:t>
            </a:r>
            <a:r>
              <a:rPr lang="en-US" sz="1200" kern="1200" dirty="0">
                <a:solidFill>
                  <a:schemeClr val="tx1"/>
                </a:solidFill>
                <a:effectLst/>
                <a:latin typeface="+mn-lt"/>
                <a:ea typeface="+mn-ea"/>
                <a:cs typeface="+mn-cs"/>
              </a:rPr>
              <a:t> crab (family </a:t>
            </a:r>
            <a:r>
              <a:rPr lang="en-US" sz="1200" kern="1200" dirty="0" err="1">
                <a:solidFill>
                  <a:schemeClr val="tx1"/>
                </a:solidFill>
                <a:effectLst/>
                <a:latin typeface="+mn-lt"/>
                <a:ea typeface="+mn-ea"/>
                <a:cs typeface="+mn-cs"/>
              </a:rPr>
              <a:t>Grapsidae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Pachygrapsus</a:t>
            </a:r>
            <a:r>
              <a:rPr lang="en-US" sz="1200" kern="1200" dirty="0">
                <a:solidFill>
                  <a:schemeClr val="tx1"/>
                </a:solidFill>
                <a:effectLst/>
                <a:latin typeface="+mn-lt"/>
                <a:ea typeface="+mn-ea"/>
                <a:cs typeface="+mn-cs"/>
              </a:rPr>
              <a:t>. (G) A pinnotherid or pea crab (family </a:t>
            </a:r>
            <a:r>
              <a:rPr lang="en-US" sz="1200" kern="1200" dirty="0" err="1">
                <a:solidFill>
                  <a:schemeClr val="tx1"/>
                </a:solidFill>
                <a:effectLst/>
                <a:latin typeface="+mn-lt"/>
                <a:ea typeface="+mn-ea"/>
                <a:cs typeface="+mn-cs"/>
              </a:rPr>
              <a:t>Pinnotheridae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Parapinnixa</a:t>
            </a:r>
            <a:r>
              <a:rPr lang="en-US" sz="1200" kern="1200" dirty="0">
                <a:solidFill>
                  <a:schemeClr val="tx1"/>
                </a:solidFill>
                <a:effectLst/>
                <a:latin typeface="+mn-lt"/>
                <a:ea typeface="+mn-ea"/>
                <a:cs typeface="+mn-cs"/>
              </a:rPr>
              <a:t>. (H) A dromiid crab (family </a:t>
            </a:r>
            <a:r>
              <a:rPr lang="en-US" sz="1200" kern="1200" dirty="0" err="1">
                <a:solidFill>
                  <a:schemeClr val="tx1"/>
                </a:solidFill>
                <a:effectLst/>
                <a:latin typeface="+mn-lt"/>
                <a:ea typeface="+mn-ea"/>
                <a:cs typeface="+mn-cs"/>
              </a:rPr>
              <a:t>Dromiidae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Hypoconcha</a:t>
            </a:r>
            <a:r>
              <a:rPr lang="en-US" sz="1200" kern="1200" dirty="0">
                <a:solidFill>
                  <a:schemeClr val="tx1"/>
                </a:solidFill>
                <a:effectLst/>
                <a:latin typeface="+mn-lt"/>
                <a:ea typeface="+mn-ea"/>
                <a:cs typeface="+mn-cs"/>
              </a:rPr>
              <a:t> (anterior view). Members of the </a:t>
            </a:r>
            <a:r>
              <a:rPr lang="en-US" sz="1200" kern="1200" dirty="0" err="1">
                <a:solidFill>
                  <a:schemeClr val="tx1"/>
                </a:solidFill>
                <a:effectLst/>
                <a:latin typeface="+mn-lt"/>
                <a:ea typeface="+mn-ea"/>
                <a:cs typeface="+mn-cs"/>
              </a:rPr>
              <a:t>Dromiidae</a:t>
            </a:r>
            <a:r>
              <a:rPr lang="en-US" sz="1200" kern="1200" dirty="0">
                <a:solidFill>
                  <a:schemeClr val="tx1"/>
                </a:solidFill>
                <a:effectLst/>
                <a:latin typeface="+mn-lt"/>
                <a:ea typeface="+mn-ea"/>
                <a:cs typeface="+mn-cs"/>
              </a:rPr>
              <a:t> carry bivalve </a:t>
            </a:r>
            <a:r>
              <a:rPr lang="en-US" sz="1200" kern="1200" dirty="0" err="1">
                <a:solidFill>
                  <a:schemeClr val="tx1"/>
                </a:solidFill>
                <a:effectLst/>
                <a:latin typeface="+mn-lt"/>
                <a:ea typeface="+mn-ea"/>
                <a:cs typeface="+mn-cs"/>
              </a:rPr>
              <a:t>mollusc</a:t>
            </a:r>
            <a:r>
              <a:rPr lang="en-US" sz="1200" kern="1200" dirty="0">
                <a:solidFill>
                  <a:schemeClr val="tx1"/>
                </a:solidFill>
                <a:effectLst/>
                <a:latin typeface="+mn-lt"/>
                <a:ea typeface="+mn-ea"/>
                <a:cs typeface="+mn-cs"/>
              </a:rPr>
              <a:t> shells (or other objects) on their backs. (I) Ventral views of a female (upper photo) and male (lower photo) </a:t>
            </a:r>
            <a:r>
              <a:rPr lang="en-US" sz="1200" i="1" kern="1200" dirty="0" err="1">
                <a:solidFill>
                  <a:schemeClr val="tx1"/>
                </a:solidFill>
                <a:effectLst/>
                <a:latin typeface="+mn-lt"/>
                <a:ea typeface="+mn-ea"/>
                <a:cs typeface="+mn-cs"/>
              </a:rPr>
              <a:t>Cyrtograpsus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angulatus</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87</a:t>
            </a:fld>
            <a:endParaRPr lang="en-US"/>
          </a:p>
        </p:txBody>
      </p:sp>
    </p:spTree>
    <p:extLst>
      <p:ext uri="{BB962C8B-B14F-4D97-AF65-F5344CB8AC3E}">
        <p14:creationId xmlns:p14="http://schemas.microsoft.com/office/powerpoint/2010/main" val="110614386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21.11  Anatomy and diversity of the “true,” or brachyuran, crabs (</a:t>
            </a:r>
            <a:r>
              <a:rPr lang="en-US" sz="1200" b="1" kern="1200" dirty="0" err="1">
                <a:solidFill>
                  <a:schemeClr val="tx1"/>
                </a:solidFill>
                <a:effectLst/>
                <a:latin typeface="+mn-lt"/>
                <a:ea typeface="+mn-ea"/>
                <a:cs typeface="+mn-cs"/>
              </a:rPr>
              <a:t>Decapoda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Brachyura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(A,B) General crab anatomy: frontal and ventral views of a swimming crab (family </a:t>
            </a:r>
            <a:r>
              <a:rPr lang="en-US" sz="1200" kern="1200" dirty="0" err="1">
                <a:solidFill>
                  <a:schemeClr val="tx1"/>
                </a:solidFill>
                <a:effectLst/>
                <a:latin typeface="+mn-lt"/>
                <a:ea typeface="+mn-ea"/>
                <a:cs typeface="+mn-cs"/>
              </a:rPr>
              <a:t>Portunidae</a:t>
            </a:r>
            <a:r>
              <a:rPr lang="en-US" sz="1200" kern="1200" dirty="0">
                <a:solidFill>
                  <a:schemeClr val="tx1"/>
                </a:solidFill>
                <a:effectLst/>
                <a:latin typeface="+mn-lt"/>
                <a:ea typeface="+mn-ea"/>
                <a:cs typeface="+mn-cs"/>
              </a:rPr>
              <a:t>). (C) A spider crab (family </a:t>
            </a:r>
            <a:r>
              <a:rPr lang="en-US" sz="1200" kern="1200" dirty="0" err="1">
                <a:solidFill>
                  <a:schemeClr val="tx1"/>
                </a:solidFill>
                <a:effectLst/>
                <a:latin typeface="+mn-lt"/>
                <a:ea typeface="+mn-ea"/>
                <a:cs typeface="+mn-cs"/>
              </a:rPr>
              <a:t>Majidae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Loxorhynchus</a:t>
            </a:r>
            <a:r>
              <a:rPr lang="en-US" sz="1200" kern="1200" dirty="0">
                <a:solidFill>
                  <a:schemeClr val="tx1"/>
                </a:solidFill>
                <a:effectLst/>
                <a:latin typeface="+mn-lt"/>
                <a:ea typeface="+mn-ea"/>
                <a:cs typeface="+mn-cs"/>
              </a:rPr>
              <a:t>. (D) An arrow crab (family </a:t>
            </a:r>
            <a:r>
              <a:rPr lang="en-US" sz="1200" kern="1200" dirty="0" err="1">
                <a:solidFill>
                  <a:schemeClr val="tx1"/>
                </a:solidFill>
                <a:effectLst/>
                <a:latin typeface="+mn-lt"/>
                <a:ea typeface="+mn-ea"/>
                <a:cs typeface="+mn-cs"/>
              </a:rPr>
              <a:t>Majidae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Stenorhynchus</a:t>
            </a:r>
            <a:r>
              <a:rPr lang="en-US" sz="1200" kern="1200" dirty="0">
                <a:solidFill>
                  <a:schemeClr val="tx1"/>
                </a:solidFill>
                <a:effectLst/>
                <a:latin typeface="+mn-lt"/>
                <a:ea typeface="+mn-ea"/>
                <a:cs typeface="+mn-cs"/>
              </a:rPr>
              <a:t>. (E) A cancer crab (family </a:t>
            </a:r>
            <a:r>
              <a:rPr lang="en-US" sz="1200" kern="1200" dirty="0" err="1">
                <a:solidFill>
                  <a:schemeClr val="tx1"/>
                </a:solidFill>
                <a:effectLst/>
                <a:latin typeface="+mn-lt"/>
                <a:ea typeface="+mn-ea"/>
                <a:cs typeface="+mn-cs"/>
              </a:rPr>
              <a:t>Cancridae</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Cancer</a:t>
            </a:r>
            <a:r>
              <a:rPr lang="en-US" sz="1200" kern="1200" dirty="0">
                <a:solidFill>
                  <a:schemeClr val="tx1"/>
                </a:solidFill>
                <a:effectLst/>
                <a:latin typeface="+mn-lt"/>
                <a:ea typeface="+mn-ea"/>
                <a:cs typeface="+mn-cs"/>
              </a:rPr>
              <a:t>.  (F) A </a:t>
            </a:r>
            <a:r>
              <a:rPr lang="en-US" sz="1200" kern="1200" dirty="0" err="1">
                <a:solidFill>
                  <a:schemeClr val="tx1"/>
                </a:solidFill>
                <a:effectLst/>
                <a:latin typeface="+mn-lt"/>
                <a:ea typeface="+mn-ea"/>
                <a:cs typeface="+mn-cs"/>
              </a:rPr>
              <a:t>grapsid</a:t>
            </a:r>
            <a:r>
              <a:rPr lang="en-US" sz="1200" kern="1200" dirty="0">
                <a:solidFill>
                  <a:schemeClr val="tx1"/>
                </a:solidFill>
                <a:effectLst/>
                <a:latin typeface="+mn-lt"/>
                <a:ea typeface="+mn-ea"/>
                <a:cs typeface="+mn-cs"/>
              </a:rPr>
              <a:t> crab (family </a:t>
            </a:r>
            <a:r>
              <a:rPr lang="en-US" sz="1200" kern="1200" dirty="0" err="1">
                <a:solidFill>
                  <a:schemeClr val="tx1"/>
                </a:solidFill>
                <a:effectLst/>
                <a:latin typeface="+mn-lt"/>
                <a:ea typeface="+mn-ea"/>
                <a:cs typeface="+mn-cs"/>
              </a:rPr>
              <a:t>Grapsidae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Pachygrapsus</a:t>
            </a:r>
            <a:r>
              <a:rPr lang="en-US" sz="1200" kern="1200" dirty="0">
                <a:solidFill>
                  <a:schemeClr val="tx1"/>
                </a:solidFill>
                <a:effectLst/>
                <a:latin typeface="+mn-lt"/>
                <a:ea typeface="+mn-ea"/>
                <a:cs typeface="+mn-cs"/>
              </a:rPr>
              <a:t>. (G) A pinnotherid or pea crab (family </a:t>
            </a:r>
            <a:r>
              <a:rPr lang="en-US" sz="1200" kern="1200" dirty="0" err="1">
                <a:solidFill>
                  <a:schemeClr val="tx1"/>
                </a:solidFill>
                <a:effectLst/>
                <a:latin typeface="+mn-lt"/>
                <a:ea typeface="+mn-ea"/>
                <a:cs typeface="+mn-cs"/>
              </a:rPr>
              <a:t>Pinnotheridae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Parapinnixa</a:t>
            </a:r>
            <a:r>
              <a:rPr lang="en-US" sz="1200" kern="1200" dirty="0">
                <a:solidFill>
                  <a:schemeClr val="tx1"/>
                </a:solidFill>
                <a:effectLst/>
                <a:latin typeface="+mn-lt"/>
                <a:ea typeface="+mn-ea"/>
                <a:cs typeface="+mn-cs"/>
              </a:rPr>
              <a:t>. (H) A dromiid crab (family </a:t>
            </a:r>
            <a:r>
              <a:rPr lang="en-US" sz="1200" kern="1200" dirty="0" err="1">
                <a:solidFill>
                  <a:schemeClr val="tx1"/>
                </a:solidFill>
                <a:effectLst/>
                <a:latin typeface="+mn-lt"/>
                <a:ea typeface="+mn-ea"/>
                <a:cs typeface="+mn-cs"/>
              </a:rPr>
              <a:t>Dromiidae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Hypoconcha</a:t>
            </a:r>
            <a:r>
              <a:rPr lang="en-US" sz="1200" kern="1200" dirty="0">
                <a:solidFill>
                  <a:schemeClr val="tx1"/>
                </a:solidFill>
                <a:effectLst/>
                <a:latin typeface="+mn-lt"/>
                <a:ea typeface="+mn-ea"/>
                <a:cs typeface="+mn-cs"/>
              </a:rPr>
              <a:t> (anterior view). Members of the </a:t>
            </a:r>
            <a:r>
              <a:rPr lang="en-US" sz="1200" kern="1200" dirty="0" err="1">
                <a:solidFill>
                  <a:schemeClr val="tx1"/>
                </a:solidFill>
                <a:effectLst/>
                <a:latin typeface="+mn-lt"/>
                <a:ea typeface="+mn-ea"/>
                <a:cs typeface="+mn-cs"/>
              </a:rPr>
              <a:t>Dromiidae</a:t>
            </a:r>
            <a:r>
              <a:rPr lang="en-US" sz="1200" kern="1200" dirty="0">
                <a:solidFill>
                  <a:schemeClr val="tx1"/>
                </a:solidFill>
                <a:effectLst/>
                <a:latin typeface="+mn-lt"/>
                <a:ea typeface="+mn-ea"/>
                <a:cs typeface="+mn-cs"/>
              </a:rPr>
              <a:t> carry bivalve </a:t>
            </a:r>
            <a:r>
              <a:rPr lang="en-US" sz="1200" kern="1200" dirty="0" err="1">
                <a:solidFill>
                  <a:schemeClr val="tx1"/>
                </a:solidFill>
                <a:effectLst/>
                <a:latin typeface="+mn-lt"/>
                <a:ea typeface="+mn-ea"/>
                <a:cs typeface="+mn-cs"/>
              </a:rPr>
              <a:t>mollusc</a:t>
            </a:r>
            <a:r>
              <a:rPr lang="en-US" sz="1200" kern="1200" dirty="0">
                <a:solidFill>
                  <a:schemeClr val="tx1"/>
                </a:solidFill>
                <a:effectLst/>
                <a:latin typeface="+mn-lt"/>
                <a:ea typeface="+mn-ea"/>
                <a:cs typeface="+mn-cs"/>
              </a:rPr>
              <a:t> shells (or other objects) on their backs. (I) Ventral views of a female (upper photo) and male (lower photo) </a:t>
            </a:r>
            <a:r>
              <a:rPr lang="en-US" sz="1200" i="1" kern="1200" dirty="0" err="1">
                <a:solidFill>
                  <a:schemeClr val="tx1"/>
                </a:solidFill>
                <a:effectLst/>
                <a:latin typeface="+mn-lt"/>
                <a:ea typeface="+mn-ea"/>
                <a:cs typeface="+mn-cs"/>
              </a:rPr>
              <a:t>Cyrtograpsus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angulatus</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88</a:t>
            </a:fld>
            <a:endParaRPr lang="en-US"/>
          </a:p>
        </p:txBody>
      </p:sp>
    </p:spTree>
    <p:extLst>
      <p:ext uri="{BB962C8B-B14F-4D97-AF65-F5344CB8AC3E}">
        <p14:creationId xmlns:p14="http://schemas.microsoft.com/office/powerpoint/2010/main" val="154864684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21.11  Anatomy and diversity of the “true,” or brachyuran, crabs (</a:t>
            </a:r>
            <a:r>
              <a:rPr lang="en-US" sz="1200" b="1" kern="1200" dirty="0" err="1">
                <a:solidFill>
                  <a:schemeClr val="tx1"/>
                </a:solidFill>
                <a:effectLst/>
                <a:latin typeface="+mn-lt"/>
                <a:ea typeface="+mn-ea"/>
                <a:cs typeface="+mn-cs"/>
              </a:rPr>
              <a:t>Decapoda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Brachyura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(A,B) General crab anatomy: frontal and ventral views of a swimming crab (family </a:t>
            </a:r>
            <a:r>
              <a:rPr lang="en-US" sz="1200" kern="1200" dirty="0" err="1">
                <a:solidFill>
                  <a:schemeClr val="tx1"/>
                </a:solidFill>
                <a:effectLst/>
                <a:latin typeface="+mn-lt"/>
                <a:ea typeface="+mn-ea"/>
                <a:cs typeface="+mn-cs"/>
              </a:rPr>
              <a:t>Portunidae</a:t>
            </a:r>
            <a:r>
              <a:rPr lang="en-US" sz="1200" kern="1200" dirty="0">
                <a:solidFill>
                  <a:schemeClr val="tx1"/>
                </a:solidFill>
                <a:effectLst/>
                <a:latin typeface="+mn-lt"/>
                <a:ea typeface="+mn-ea"/>
                <a:cs typeface="+mn-cs"/>
              </a:rPr>
              <a:t>). (C) A spider crab (family </a:t>
            </a:r>
            <a:r>
              <a:rPr lang="en-US" sz="1200" kern="1200" dirty="0" err="1">
                <a:solidFill>
                  <a:schemeClr val="tx1"/>
                </a:solidFill>
                <a:effectLst/>
                <a:latin typeface="+mn-lt"/>
                <a:ea typeface="+mn-ea"/>
                <a:cs typeface="+mn-cs"/>
              </a:rPr>
              <a:t>Majidae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Loxorhynchus</a:t>
            </a:r>
            <a:r>
              <a:rPr lang="en-US" sz="1200" kern="1200" dirty="0">
                <a:solidFill>
                  <a:schemeClr val="tx1"/>
                </a:solidFill>
                <a:effectLst/>
                <a:latin typeface="+mn-lt"/>
                <a:ea typeface="+mn-ea"/>
                <a:cs typeface="+mn-cs"/>
              </a:rPr>
              <a:t>. (D) An arrow crab (family </a:t>
            </a:r>
            <a:r>
              <a:rPr lang="en-US" sz="1200" kern="1200" dirty="0" err="1">
                <a:solidFill>
                  <a:schemeClr val="tx1"/>
                </a:solidFill>
                <a:effectLst/>
                <a:latin typeface="+mn-lt"/>
                <a:ea typeface="+mn-ea"/>
                <a:cs typeface="+mn-cs"/>
              </a:rPr>
              <a:t>Majidae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Stenorhynchus</a:t>
            </a:r>
            <a:r>
              <a:rPr lang="en-US" sz="1200" kern="1200" dirty="0">
                <a:solidFill>
                  <a:schemeClr val="tx1"/>
                </a:solidFill>
                <a:effectLst/>
                <a:latin typeface="+mn-lt"/>
                <a:ea typeface="+mn-ea"/>
                <a:cs typeface="+mn-cs"/>
              </a:rPr>
              <a:t>. (E) A cancer crab (family </a:t>
            </a:r>
            <a:r>
              <a:rPr lang="en-US" sz="1200" kern="1200" dirty="0" err="1">
                <a:solidFill>
                  <a:schemeClr val="tx1"/>
                </a:solidFill>
                <a:effectLst/>
                <a:latin typeface="+mn-lt"/>
                <a:ea typeface="+mn-ea"/>
                <a:cs typeface="+mn-cs"/>
              </a:rPr>
              <a:t>Cancridae</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Cancer</a:t>
            </a:r>
            <a:r>
              <a:rPr lang="en-US" sz="1200" kern="1200" dirty="0">
                <a:solidFill>
                  <a:schemeClr val="tx1"/>
                </a:solidFill>
                <a:effectLst/>
                <a:latin typeface="+mn-lt"/>
                <a:ea typeface="+mn-ea"/>
                <a:cs typeface="+mn-cs"/>
              </a:rPr>
              <a:t>.  (F) A </a:t>
            </a:r>
            <a:r>
              <a:rPr lang="en-US" sz="1200" kern="1200" dirty="0" err="1">
                <a:solidFill>
                  <a:schemeClr val="tx1"/>
                </a:solidFill>
                <a:effectLst/>
                <a:latin typeface="+mn-lt"/>
                <a:ea typeface="+mn-ea"/>
                <a:cs typeface="+mn-cs"/>
              </a:rPr>
              <a:t>grapsid</a:t>
            </a:r>
            <a:r>
              <a:rPr lang="en-US" sz="1200" kern="1200" dirty="0">
                <a:solidFill>
                  <a:schemeClr val="tx1"/>
                </a:solidFill>
                <a:effectLst/>
                <a:latin typeface="+mn-lt"/>
                <a:ea typeface="+mn-ea"/>
                <a:cs typeface="+mn-cs"/>
              </a:rPr>
              <a:t> crab (family </a:t>
            </a:r>
            <a:r>
              <a:rPr lang="en-US" sz="1200" kern="1200" dirty="0" err="1">
                <a:solidFill>
                  <a:schemeClr val="tx1"/>
                </a:solidFill>
                <a:effectLst/>
                <a:latin typeface="+mn-lt"/>
                <a:ea typeface="+mn-ea"/>
                <a:cs typeface="+mn-cs"/>
              </a:rPr>
              <a:t>Grapsidae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Pachygrapsus</a:t>
            </a:r>
            <a:r>
              <a:rPr lang="en-US" sz="1200" kern="1200" dirty="0">
                <a:solidFill>
                  <a:schemeClr val="tx1"/>
                </a:solidFill>
                <a:effectLst/>
                <a:latin typeface="+mn-lt"/>
                <a:ea typeface="+mn-ea"/>
                <a:cs typeface="+mn-cs"/>
              </a:rPr>
              <a:t>. (G) A pinnotherid or pea crab (family </a:t>
            </a:r>
            <a:r>
              <a:rPr lang="en-US" sz="1200" kern="1200" dirty="0" err="1">
                <a:solidFill>
                  <a:schemeClr val="tx1"/>
                </a:solidFill>
                <a:effectLst/>
                <a:latin typeface="+mn-lt"/>
                <a:ea typeface="+mn-ea"/>
                <a:cs typeface="+mn-cs"/>
              </a:rPr>
              <a:t>Pinnotheridae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Parapinnixa</a:t>
            </a:r>
            <a:r>
              <a:rPr lang="en-US" sz="1200" kern="1200" dirty="0">
                <a:solidFill>
                  <a:schemeClr val="tx1"/>
                </a:solidFill>
                <a:effectLst/>
                <a:latin typeface="+mn-lt"/>
                <a:ea typeface="+mn-ea"/>
                <a:cs typeface="+mn-cs"/>
              </a:rPr>
              <a:t>. (H) A dromiid crab (family </a:t>
            </a:r>
            <a:r>
              <a:rPr lang="en-US" sz="1200" kern="1200" dirty="0" err="1">
                <a:solidFill>
                  <a:schemeClr val="tx1"/>
                </a:solidFill>
                <a:effectLst/>
                <a:latin typeface="+mn-lt"/>
                <a:ea typeface="+mn-ea"/>
                <a:cs typeface="+mn-cs"/>
              </a:rPr>
              <a:t>Dromiidae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Hypoconcha</a:t>
            </a:r>
            <a:r>
              <a:rPr lang="en-US" sz="1200" kern="1200" dirty="0">
                <a:solidFill>
                  <a:schemeClr val="tx1"/>
                </a:solidFill>
                <a:effectLst/>
                <a:latin typeface="+mn-lt"/>
                <a:ea typeface="+mn-ea"/>
                <a:cs typeface="+mn-cs"/>
              </a:rPr>
              <a:t> (anterior view). Members of the </a:t>
            </a:r>
            <a:r>
              <a:rPr lang="en-US" sz="1200" kern="1200" dirty="0" err="1">
                <a:solidFill>
                  <a:schemeClr val="tx1"/>
                </a:solidFill>
                <a:effectLst/>
                <a:latin typeface="+mn-lt"/>
                <a:ea typeface="+mn-ea"/>
                <a:cs typeface="+mn-cs"/>
              </a:rPr>
              <a:t>Dromiidae</a:t>
            </a:r>
            <a:r>
              <a:rPr lang="en-US" sz="1200" kern="1200" dirty="0">
                <a:solidFill>
                  <a:schemeClr val="tx1"/>
                </a:solidFill>
                <a:effectLst/>
                <a:latin typeface="+mn-lt"/>
                <a:ea typeface="+mn-ea"/>
                <a:cs typeface="+mn-cs"/>
              </a:rPr>
              <a:t> carry bivalve </a:t>
            </a:r>
            <a:r>
              <a:rPr lang="en-US" sz="1200" kern="1200" dirty="0" err="1">
                <a:solidFill>
                  <a:schemeClr val="tx1"/>
                </a:solidFill>
                <a:effectLst/>
                <a:latin typeface="+mn-lt"/>
                <a:ea typeface="+mn-ea"/>
                <a:cs typeface="+mn-cs"/>
              </a:rPr>
              <a:t>mollusc</a:t>
            </a:r>
            <a:r>
              <a:rPr lang="en-US" sz="1200" kern="1200" dirty="0">
                <a:solidFill>
                  <a:schemeClr val="tx1"/>
                </a:solidFill>
                <a:effectLst/>
                <a:latin typeface="+mn-lt"/>
                <a:ea typeface="+mn-ea"/>
                <a:cs typeface="+mn-cs"/>
              </a:rPr>
              <a:t> shells (or other objects) on their backs. (I) Ventral views of a female (upper photo) and male (lower photo) </a:t>
            </a:r>
            <a:r>
              <a:rPr lang="en-US" sz="1200" i="1" kern="1200" dirty="0" err="1">
                <a:solidFill>
                  <a:schemeClr val="tx1"/>
                </a:solidFill>
                <a:effectLst/>
                <a:latin typeface="+mn-lt"/>
                <a:ea typeface="+mn-ea"/>
                <a:cs typeface="+mn-cs"/>
              </a:rPr>
              <a:t>Cyrtograpsus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angulatus</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89</a:t>
            </a:fld>
            <a:endParaRPr lang="en-US"/>
          </a:p>
        </p:txBody>
      </p:sp>
    </p:spTree>
    <p:extLst>
      <p:ext uri="{BB962C8B-B14F-4D97-AF65-F5344CB8AC3E}">
        <p14:creationId xmlns:p14="http://schemas.microsoft.com/office/powerpoint/2010/main" val="9267761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21.1  Diversity among the Crustacea. </a:t>
            </a:r>
            <a:br>
              <a:rPr lang="en-US" sz="1200" b="1"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(A–D) Classes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Branchiopoda</a:t>
            </a:r>
            <a:r>
              <a:rPr lang="en-US" sz="1200" kern="1200" dirty="0">
                <a:solidFill>
                  <a:schemeClr val="tx1"/>
                </a:solidFill>
                <a:effectLst/>
                <a:latin typeface="+mn-lt"/>
                <a:ea typeface="+mn-ea"/>
                <a:cs typeface="+mn-cs"/>
              </a:rPr>
              <a:t>. (A) </a:t>
            </a:r>
            <a:r>
              <a:rPr lang="en-US" sz="1200" i="1" kern="1200" dirty="0" err="1">
                <a:solidFill>
                  <a:schemeClr val="tx1"/>
                </a:solidFill>
                <a:effectLst/>
                <a:latin typeface="+mn-lt"/>
                <a:ea typeface="+mn-ea"/>
                <a:cs typeface="+mn-cs"/>
              </a:rPr>
              <a:t>Morlockia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ondinae</a:t>
            </a:r>
            <a:r>
              <a:rPr lang="en-US" sz="1200" kern="1200" dirty="0">
                <a:solidFill>
                  <a:schemeClr val="tx1"/>
                </a:solidFill>
                <a:effectLst/>
                <a:latin typeface="+mn-lt"/>
                <a:ea typeface="+mn-ea"/>
                <a:cs typeface="+mn-cs"/>
              </a:rPr>
              <a:t>; note the remarkably </a:t>
            </a:r>
            <a:r>
              <a:rPr lang="en-US" sz="1200" kern="1200" dirty="0" err="1">
                <a:solidFill>
                  <a:schemeClr val="tx1"/>
                </a:solidFill>
                <a:effectLst/>
                <a:latin typeface="+mn-lt"/>
                <a:ea typeface="+mn-ea"/>
                <a:cs typeface="+mn-cs"/>
              </a:rPr>
              <a:t>homonomous</a:t>
            </a:r>
            <a:r>
              <a:rPr lang="en-US" sz="1200" kern="1200" dirty="0">
                <a:solidFill>
                  <a:schemeClr val="tx1"/>
                </a:solidFill>
                <a:effectLst/>
                <a:latin typeface="+mn-lt"/>
                <a:ea typeface="+mn-ea"/>
                <a:cs typeface="+mn-cs"/>
              </a:rPr>
              <a:t> segmentation of this swimming crustacean (</a:t>
            </a:r>
            <a:r>
              <a:rPr lang="en-US" sz="1200" kern="1200" dirty="0" err="1">
                <a:solidFill>
                  <a:schemeClr val="tx1"/>
                </a:solidFill>
                <a:effectLst/>
                <a:latin typeface="+mn-lt"/>
                <a:ea typeface="+mn-ea"/>
                <a:cs typeface="+mn-cs"/>
              </a:rPr>
              <a:t>Remipedia</a:t>
            </a:r>
            <a:r>
              <a:rPr lang="en-US" sz="1200" kern="1200" dirty="0">
                <a:solidFill>
                  <a:schemeClr val="tx1"/>
                </a:solidFill>
                <a:effectLst/>
                <a:latin typeface="+mn-lt"/>
                <a:ea typeface="+mn-ea"/>
                <a:cs typeface="+mn-cs"/>
              </a:rPr>
              <a:t>). (B) </a:t>
            </a:r>
            <a:r>
              <a:rPr lang="en-US" sz="1200" i="1" kern="1200" dirty="0" err="1">
                <a:solidFill>
                  <a:schemeClr val="tx1"/>
                </a:solidFill>
                <a:effectLst/>
                <a:latin typeface="+mn-lt"/>
                <a:ea typeface="+mn-ea"/>
                <a:cs typeface="+mn-cs"/>
              </a:rPr>
              <a:t>Lightiella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monniotae</a:t>
            </a:r>
            <a:r>
              <a:rPr lang="en-US" sz="1200" kern="1200" dirty="0">
                <a:solidFill>
                  <a:schemeClr val="tx1"/>
                </a:solidFill>
                <a:effectLst/>
                <a:latin typeface="+mn-lt"/>
                <a:ea typeface="+mn-ea"/>
                <a:cs typeface="+mn-cs"/>
              </a:rPr>
              <a:t>, from New Caledonia (</a:t>
            </a:r>
            <a:r>
              <a:rPr lang="en-US" sz="1200" kern="1200" dirty="0" err="1">
                <a:solidFill>
                  <a:schemeClr val="tx1"/>
                </a:solidFill>
                <a:effectLst/>
                <a:latin typeface="+mn-lt"/>
                <a:ea typeface="+mn-ea"/>
                <a:cs typeface="+mn-cs"/>
              </a:rPr>
              <a:t>Cephalocarida</a:t>
            </a:r>
            <a:r>
              <a:rPr lang="en-US" sz="1200" kern="1200" dirty="0">
                <a:solidFill>
                  <a:schemeClr val="tx1"/>
                </a:solidFill>
                <a:effectLst/>
                <a:latin typeface="+mn-lt"/>
                <a:ea typeface="+mn-ea"/>
                <a:cs typeface="+mn-cs"/>
              </a:rPr>
              <a:t>). (C) A tadpole shrimp (</a:t>
            </a:r>
            <a:r>
              <a:rPr lang="en-US" sz="1200" kern="1200" dirty="0" err="1">
                <a:solidFill>
                  <a:schemeClr val="tx1"/>
                </a:solidFill>
                <a:effectLst/>
                <a:latin typeface="+mn-lt"/>
                <a:ea typeface="+mn-ea"/>
                <a:cs typeface="+mn-cs"/>
              </a:rPr>
              <a:t>Notostraca</a:t>
            </a:r>
            <a:r>
              <a:rPr lang="en-US" sz="1200" kern="1200" dirty="0">
                <a:solidFill>
                  <a:schemeClr val="tx1"/>
                </a:solidFill>
                <a:effectLst/>
                <a:latin typeface="+mn-lt"/>
                <a:ea typeface="+mn-ea"/>
                <a:cs typeface="+mn-cs"/>
              </a:rPr>
              <a:t>) from an ephemeral pool. (D) A clam shrimp (</a:t>
            </a:r>
            <a:r>
              <a:rPr lang="en-US" sz="1200" kern="1200" dirty="0" err="1">
                <a:solidFill>
                  <a:schemeClr val="tx1"/>
                </a:solidFill>
                <a:effectLst/>
                <a:latin typeface="+mn-lt"/>
                <a:ea typeface="+mn-ea"/>
                <a:cs typeface="+mn-cs"/>
              </a:rPr>
              <a:t>Diplostraca</a:t>
            </a:r>
            <a:r>
              <a:rPr lang="en-US" sz="1200" kern="1200" dirty="0">
                <a:solidFill>
                  <a:schemeClr val="tx1"/>
                </a:solidFill>
                <a:effectLst/>
                <a:latin typeface="+mn-lt"/>
                <a:ea typeface="+mn-ea"/>
                <a:cs typeface="+mn-cs"/>
              </a:rPr>
              <a:t>), carrying eggs. (E–Q) Class Malacostraca. (E) A fiddler crab, </a:t>
            </a:r>
            <a:r>
              <a:rPr lang="en-US" sz="1200" i="1" kern="1200" dirty="0" err="1">
                <a:solidFill>
                  <a:schemeClr val="tx1"/>
                </a:solidFill>
                <a:effectLst/>
                <a:latin typeface="+mn-lt"/>
                <a:ea typeface="+mn-ea"/>
                <a:cs typeface="+mn-cs"/>
              </a:rPr>
              <a:t>Uca</a:t>
            </a:r>
            <a:r>
              <a:rPr lang="en-US" sz="1200" i="1" kern="1200" dirty="0">
                <a:solidFill>
                  <a:schemeClr val="tx1"/>
                </a:solidFill>
                <a:effectLst/>
                <a:latin typeface="+mn-lt"/>
                <a:ea typeface="+mn-ea"/>
                <a:cs typeface="+mn-cs"/>
              </a:rPr>
              <a:t> princeps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Brachyura</a:t>
            </a:r>
            <a:r>
              <a:rPr lang="en-US" sz="1200" kern="1200" dirty="0">
                <a:solidFill>
                  <a:schemeClr val="tx1"/>
                </a:solidFill>
                <a:effectLst/>
                <a:latin typeface="+mn-lt"/>
                <a:ea typeface="+mn-ea"/>
                <a:cs typeface="+mn-cs"/>
              </a:rPr>
              <a:t>). (F) A giant Caribbean hermit crab, </a:t>
            </a:r>
            <a:r>
              <a:rPr lang="en-US" sz="1200" i="1" kern="1200" dirty="0" err="1">
                <a:solidFill>
                  <a:schemeClr val="tx1"/>
                </a:solidFill>
                <a:effectLst/>
                <a:latin typeface="+mn-lt"/>
                <a:ea typeface="+mn-ea"/>
                <a:cs typeface="+mn-cs"/>
              </a:rPr>
              <a:t>Petrochirus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diogenes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(G) A hermit crab (</a:t>
            </a:r>
            <a:r>
              <a:rPr lang="en-US" sz="1200" i="1" kern="1200" dirty="0" err="1">
                <a:solidFill>
                  <a:schemeClr val="tx1"/>
                </a:solidFill>
                <a:effectLst/>
                <a:latin typeface="+mn-lt"/>
                <a:ea typeface="+mn-ea"/>
                <a:cs typeface="+mn-cs"/>
              </a:rPr>
              <a:t>Paragiopagurus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fasciatus</a:t>
            </a:r>
            <a:r>
              <a:rPr lang="en-US" sz="1200" kern="1200" dirty="0">
                <a:solidFill>
                  <a:schemeClr val="tx1"/>
                </a:solidFill>
                <a:effectLst/>
                <a:latin typeface="+mn-lt"/>
                <a:ea typeface="+mn-ea"/>
                <a:cs typeface="+mn-cs"/>
              </a:rPr>
              <a:t>) removed from its snail shell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(H) A coconut crab, </a:t>
            </a:r>
            <a:r>
              <a:rPr lang="en-US" sz="1200" i="1" kern="1200" dirty="0" err="1">
                <a:solidFill>
                  <a:schemeClr val="tx1"/>
                </a:solidFill>
                <a:effectLst/>
                <a:latin typeface="+mn-lt"/>
                <a:ea typeface="+mn-ea"/>
                <a:cs typeface="+mn-cs"/>
              </a:rPr>
              <a:t>Birgus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latro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climbing a tree. (I) </a:t>
            </a:r>
            <a:r>
              <a:rPr lang="en-US" sz="1200" i="1" kern="1200" dirty="0">
                <a:solidFill>
                  <a:schemeClr val="tx1"/>
                </a:solidFill>
                <a:effectLst/>
                <a:latin typeface="+mn-lt"/>
                <a:ea typeface="+mn-ea"/>
                <a:cs typeface="+mn-cs"/>
              </a:rPr>
              <a:t>Emerita </a:t>
            </a:r>
            <a:r>
              <a:rPr lang="en-US" sz="1200" i="1" kern="1200" dirty="0" err="1">
                <a:solidFill>
                  <a:schemeClr val="tx1"/>
                </a:solidFill>
                <a:effectLst/>
                <a:latin typeface="+mn-lt"/>
                <a:ea typeface="+mn-ea"/>
                <a:cs typeface="+mn-cs"/>
              </a:rPr>
              <a:t>analoga</a:t>
            </a:r>
            <a:r>
              <a:rPr lang="en-US" sz="1200" kern="1200" dirty="0">
                <a:solidFill>
                  <a:schemeClr val="tx1"/>
                </a:solidFill>
                <a:effectLst/>
                <a:latin typeface="+mn-lt"/>
                <a:ea typeface="+mn-ea"/>
                <a:cs typeface="+mn-cs"/>
              </a:rPr>
              <a:t>, a Pacific mole crab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(J) A pelagic </a:t>
            </a:r>
            <a:r>
              <a:rPr lang="en-US" sz="1200" kern="1200" dirty="0" err="1">
                <a:solidFill>
                  <a:schemeClr val="tx1"/>
                </a:solidFill>
                <a:effectLst/>
                <a:latin typeface="+mn-lt"/>
                <a:ea typeface="+mn-ea"/>
                <a:cs typeface="+mn-cs"/>
              </a:rPr>
              <a:t>lobsterette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Pleuroncodes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planipes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(K) A cleaner shrimp, </a:t>
            </a:r>
            <a:r>
              <a:rPr lang="en-US" sz="1200" i="1" kern="1200" dirty="0" err="1">
                <a:solidFill>
                  <a:schemeClr val="tx1"/>
                </a:solidFill>
                <a:effectLst/>
                <a:latin typeface="+mn-lt"/>
                <a:ea typeface="+mn-ea"/>
                <a:cs typeface="+mn-cs"/>
              </a:rPr>
              <a:t>Lysmata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californica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Caridea</a:t>
            </a:r>
            <a:r>
              <a:rPr lang="en-US" sz="1200" kern="1200" dirty="0">
                <a:solidFill>
                  <a:schemeClr val="tx1"/>
                </a:solidFill>
                <a:effectLst/>
                <a:latin typeface="+mn-lt"/>
                <a:ea typeface="+mn-ea"/>
                <a:cs typeface="+mn-cs"/>
              </a:rPr>
              <a:t>). (L) </a:t>
            </a:r>
            <a:r>
              <a:rPr lang="en-US" sz="1200" i="1" kern="1200" dirty="0" err="1">
                <a:solidFill>
                  <a:schemeClr val="tx1"/>
                </a:solidFill>
                <a:effectLst/>
                <a:latin typeface="+mn-lt"/>
                <a:ea typeface="+mn-ea"/>
                <a:cs typeface="+mn-cs"/>
              </a:rPr>
              <a:t>Alienaxiopsis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clypeata</a:t>
            </a:r>
            <a:r>
              <a:rPr lang="en-US" sz="1200" kern="1200" dirty="0">
                <a:solidFill>
                  <a:schemeClr val="tx1"/>
                </a:solidFill>
                <a:effectLst/>
                <a:latin typeface="+mn-lt"/>
                <a:ea typeface="+mn-ea"/>
                <a:cs typeface="+mn-cs"/>
              </a:rPr>
              <a:t>, a coral reef lobster-shrimp from Bali, Indonesia (</a:t>
            </a:r>
            <a:r>
              <a:rPr lang="en-US" sz="1200" kern="1200" dirty="0" err="1">
                <a:solidFill>
                  <a:schemeClr val="tx1"/>
                </a:solidFill>
                <a:effectLst/>
                <a:latin typeface="+mn-lt"/>
                <a:ea typeface="+mn-ea"/>
                <a:cs typeface="+mn-cs"/>
              </a:rPr>
              <a:t>Axiidae</a:t>
            </a:r>
            <a:r>
              <a:rPr lang="en-US" sz="1200" kern="1200" dirty="0">
                <a:solidFill>
                  <a:schemeClr val="tx1"/>
                </a:solidFill>
                <a:effectLst/>
                <a:latin typeface="+mn-lt"/>
                <a:ea typeface="+mn-ea"/>
                <a:cs typeface="+mn-cs"/>
              </a:rPr>
              <a:t>). (M) A Hawaiian regal lobster, </a:t>
            </a:r>
            <a:r>
              <a:rPr lang="en-US" sz="1200" i="1" kern="1200" dirty="0" err="1">
                <a:solidFill>
                  <a:schemeClr val="tx1"/>
                </a:solidFill>
                <a:effectLst/>
                <a:latin typeface="+mn-lt"/>
                <a:ea typeface="+mn-ea"/>
                <a:cs typeface="+mn-cs"/>
              </a:rPr>
              <a:t>Enoplometopus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Achelata</a:t>
            </a:r>
            <a:r>
              <a:rPr lang="en-US" sz="1200" kern="1200" dirty="0">
                <a:solidFill>
                  <a:schemeClr val="tx1"/>
                </a:solidFill>
                <a:effectLst/>
                <a:latin typeface="+mn-lt"/>
                <a:ea typeface="+mn-ea"/>
                <a:cs typeface="+mn-cs"/>
              </a:rPr>
              <a:t>). (N,O) Two unusual amphipods (</a:t>
            </a:r>
            <a:r>
              <a:rPr lang="en-US" sz="1200" kern="1200" dirty="0" err="1">
                <a:solidFill>
                  <a:schemeClr val="tx1"/>
                </a:solidFill>
                <a:effectLst/>
                <a:latin typeface="+mn-lt"/>
                <a:ea typeface="+mn-ea"/>
                <a:cs typeface="+mn-cs"/>
              </a:rPr>
              <a:t>Amphipoda</a:t>
            </a:r>
            <a:r>
              <a:rPr lang="en-US" sz="1200" kern="1200" dirty="0">
                <a:solidFill>
                  <a:schemeClr val="tx1"/>
                </a:solidFill>
                <a:effectLst/>
                <a:latin typeface="+mn-lt"/>
                <a:ea typeface="+mn-ea"/>
                <a:cs typeface="+mn-cs"/>
              </a:rPr>
              <a:t>). (N) </a:t>
            </a:r>
            <a:r>
              <a:rPr lang="en-US" sz="1200" i="1" kern="1200" dirty="0" err="1">
                <a:solidFill>
                  <a:schemeClr val="tx1"/>
                </a:solidFill>
                <a:effectLst/>
                <a:latin typeface="+mn-lt"/>
                <a:ea typeface="+mn-ea"/>
                <a:cs typeface="+mn-cs"/>
              </a:rPr>
              <a:t>Cystisoma</a:t>
            </a:r>
            <a:r>
              <a:rPr lang="en-US" sz="1200" kern="1200" dirty="0">
                <a:solidFill>
                  <a:schemeClr val="tx1"/>
                </a:solidFill>
                <a:effectLst/>
                <a:latin typeface="+mn-lt"/>
                <a:ea typeface="+mn-ea"/>
                <a:cs typeface="+mn-cs"/>
              </a:rPr>
              <a:t>, a huge (some exceed 10 cm), transparent, pelagic hyperiid amphipod. (O) </a:t>
            </a:r>
            <a:r>
              <a:rPr lang="en-US" sz="1200" i="1" kern="1200" dirty="0" err="1">
                <a:solidFill>
                  <a:schemeClr val="tx1"/>
                </a:solidFill>
                <a:effectLst/>
                <a:latin typeface="+mn-lt"/>
                <a:ea typeface="+mn-ea"/>
                <a:cs typeface="+mn-cs"/>
              </a:rPr>
              <a:t>Cyamus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scammoni</a:t>
            </a:r>
            <a:r>
              <a:rPr lang="en-US" sz="1200" kern="1200" dirty="0">
                <a:solidFill>
                  <a:schemeClr val="tx1"/>
                </a:solidFill>
                <a:effectLst/>
                <a:latin typeface="+mn-lt"/>
                <a:ea typeface="+mn-ea"/>
                <a:cs typeface="+mn-cs"/>
              </a:rPr>
              <a:t>, a parasitic </a:t>
            </a:r>
            <a:r>
              <a:rPr lang="en-US" sz="1200" kern="1200" dirty="0" err="1">
                <a:solidFill>
                  <a:schemeClr val="tx1"/>
                </a:solidFill>
                <a:effectLst/>
                <a:latin typeface="+mn-lt"/>
                <a:ea typeface="+mn-ea"/>
                <a:cs typeface="+mn-cs"/>
              </a:rPr>
              <a:t>caprelloidean</a:t>
            </a:r>
            <a:r>
              <a:rPr lang="en-US" sz="1200" kern="1200" dirty="0">
                <a:solidFill>
                  <a:schemeClr val="tx1"/>
                </a:solidFill>
                <a:effectLst/>
                <a:latin typeface="+mn-lt"/>
                <a:ea typeface="+mn-ea"/>
                <a:cs typeface="+mn-cs"/>
              </a:rPr>
              <a:t> amphipod that lives on the skin of gray whales. (P) A male and female </a:t>
            </a:r>
            <a:r>
              <a:rPr lang="en-US" sz="1200" kern="1200" dirty="0" err="1">
                <a:solidFill>
                  <a:schemeClr val="tx1"/>
                </a:solidFill>
                <a:effectLst/>
                <a:latin typeface="+mn-lt"/>
                <a:ea typeface="+mn-ea"/>
                <a:cs typeface="+mn-cs"/>
              </a:rPr>
              <a:t>cumacean</a:t>
            </a:r>
            <a:r>
              <a:rPr lang="en-US" sz="1200" kern="1200" dirty="0">
                <a:solidFill>
                  <a:schemeClr val="tx1"/>
                </a:solidFill>
                <a:effectLst/>
                <a:latin typeface="+mn-lt"/>
                <a:ea typeface="+mn-ea"/>
                <a:cs typeface="+mn-cs"/>
              </a:rPr>
              <a:t>; note the eggs in the marsupium of the female (</a:t>
            </a:r>
            <a:r>
              <a:rPr lang="en-US" sz="1200" kern="1200" dirty="0" err="1">
                <a:solidFill>
                  <a:schemeClr val="tx1"/>
                </a:solidFill>
                <a:effectLst/>
                <a:latin typeface="+mn-lt"/>
                <a:ea typeface="+mn-ea"/>
                <a:cs typeface="+mn-cs"/>
              </a:rPr>
              <a:t>Cumacea</a:t>
            </a:r>
            <a:r>
              <a:rPr lang="en-US" sz="1200" kern="1200" dirty="0">
                <a:solidFill>
                  <a:schemeClr val="tx1"/>
                </a:solidFill>
                <a:effectLst/>
                <a:latin typeface="+mn-lt"/>
                <a:ea typeface="+mn-ea"/>
                <a:cs typeface="+mn-cs"/>
              </a:rPr>
              <a:t>). (Q) </a:t>
            </a:r>
            <a:r>
              <a:rPr lang="en-US" sz="1200" i="1" kern="1200" dirty="0">
                <a:solidFill>
                  <a:schemeClr val="tx1"/>
                </a:solidFill>
                <a:effectLst/>
                <a:latin typeface="+mn-lt"/>
                <a:ea typeface="+mn-ea"/>
                <a:cs typeface="+mn-cs"/>
              </a:rPr>
              <a:t>Ligia </a:t>
            </a:r>
            <a:r>
              <a:rPr lang="en-US" sz="1200" kern="1200" dirty="0">
                <a:solidFill>
                  <a:schemeClr val="tx1"/>
                </a:solidFill>
                <a:effectLst/>
                <a:latin typeface="+mn-lt"/>
                <a:ea typeface="+mn-ea"/>
                <a:cs typeface="+mn-cs"/>
              </a:rPr>
              <a:t>(Isopoda), the rock louse; </a:t>
            </a:r>
            <a:r>
              <a:rPr lang="en-US" sz="1200" i="1" kern="1200" dirty="0">
                <a:solidFill>
                  <a:schemeClr val="tx1"/>
                </a:solidFill>
                <a:effectLst/>
                <a:latin typeface="+mn-lt"/>
                <a:ea typeface="+mn-ea"/>
                <a:cs typeface="+mn-cs"/>
              </a:rPr>
              <a:t>Ligia</a:t>
            </a:r>
            <a:r>
              <a:rPr lang="en-US" sz="1200" kern="1200" dirty="0">
                <a:solidFill>
                  <a:schemeClr val="tx1"/>
                </a:solidFill>
                <a:effectLst/>
                <a:latin typeface="+mn-lt"/>
                <a:ea typeface="+mn-ea"/>
                <a:cs typeface="+mn-cs"/>
              </a:rPr>
              <a:t> are inhabitants of the high spray zone on rocky shores worldwide. (R) A mysid </a:t>
            </a:r>
            <a:r>
              <a:rPr lang="en-US" sz="1200" i="1" kern="1200" dirty="0" err="1">
                <a:solidFill>
                  <a:schemeClr val="tx1"/>
                </a:solidFill>
                <a:effectLst/>
                <a:latin typeface="+mn-lt"/>
                <a:ea typeface="+mn-ea"/>
                <a:cs typeface="+mn-cs"/>
              </a:rPr>
              <a:t>Siriella</a:t>
            </a:r>
            <a:r>
              <a:rPr lang="en-US" sz="1200" kern="1200" dirty="0">
                <a:solidFill>
                  <a:schemeClr val="tx1"/>
                </a:solidFill>
                <a:effectLst/>
                <a:latin typeface="+mn-lt"/>
                <a:ea typeface="+mn-ea"/>
                <a:cs typeface="+mn-cs"/>
              </a:rPr>
              <a:t> sp. (</a:t>
            </a:r>
            <a:r>
              <a:rPr lang="en-US" sz="1200" kern="1200" dirty="0" err="1">
                <a:solidFill>
                  <a:schemeClr val="tx1"/>
                </a:solidFill>
                <a:effectLst/>
                <a:latin typeface="+mn-lt"/>
                <a:ea typeface="+mn-ea"/>
                <a:cs typeface="+mn-cs"/>
              </a:rPr>
              <a:t>Mysida</a:t>
            </a:r>
            <a:r>
              <a:rPr lang="en-US" sz="1200" kern="1200" dirty="0">
                <a:solidFill>
                  <a:schemeClr val="tx1"/>
                </a:solidFill>
                <a:effectLst/>
                <a:latin typeface="+mn-lt"/>
                <a:ea typeface="+mn-ea"/>
                <a:cs typeface="+mn-cs"/>
              </a:rPr>
              <a:t>) with a parasitic </a:t>
            </a:r>
            <a:r>
              <a:rPr lang="en-US" sz="1200" kern="1200" dirty="0" err="1">
                <a:solidFill>
                  <a:schemeClr val="tx1"/>
                </a:solidFill>
                <a:effectLst/>
                <a:latin typeface="+mn-lt"/>
                <a:ea typeface="+mn-ea"/>
                <a:cs typeface="+mn-cs"/>
              </a:rPr>
              <a:t>epicaridean</a:t>
            </a:r>
            <a:r>
              <a:rPr lang="en-US" sz="1200" kern="1200" dirty="0">
                <a:solidFill>
                  <a:schemeClr val="tx1"/>
                </a:solidFill>
                <a:effectLst/>
                <a:latin typeface="+mn-lt"/>
                <a:ea typeface="+mn-ea"/>
                <a:cs typeface="+mn-cs"/>
              </a:rPr>
              <a:t> isopod (</a:t>
            </a:r>
            <a:r>
              <a:rPr lang="en-US" sz="1200" kern="1200" dirty="0" err="1">
                <a:solidFill>
                  <a:schemeClr val="tx1"/>
                </a:solidFill>
                <a:effectLst/>
                <a:latin typeface="+mn-lt"/>
                <a:ea typeface="+mn-ea"/>
                <a:cs typeface="+mn-cs"/>
              </a:rPr>
              <a:t>Dajidae</a:t>
            </a:r>
            <a:r>
              <a:rPr lang="en-US" sz="1200" kern="1200" dirty="0">
                <a:solidFill>
                  <a:schemeClr val="tx1"/>
                </a:solidFill>
                <a:effectLst/>
                <a:latin typeface="+mn-lt"/>
                <a:ea typeface="+mn-ea"/>
                <a:cs typeface="+mn-cs"/>
              </a:rPr>
              <a:t>) attached to its carapace (Western Australia). (S,T) Class </a:t>
            </a:r>
            <a:r>
              <a:rPr lang="en-US" sz="1200" kern="1200" dirty="0" err="1">
                <a:solidFill>
                  <a:schemeClr val="tx1"/>
                </a:solidFill>
                <a:effectLst/>
                <a:latin typeface="+mn-lt"/>
                <a:ea typeface="+mn-ea"/>
                <a:cs typeface="+mn-cs"/>
              </a:rPr>
              <a:t>Thecostraca</a:t>
            </a:r>
            <a:r>
              <a:rPr lang="en-US" sz="1200" kern="1200" dirty="0">
                <a:solidFill>
                  <a:schemeClr val="tx1"/>
                </a:solidFill>
                <a:effectLst/>
                <a:latin typeface="+mn-lt"/>
                <a:ea typeface="+mn-ea"/>
                <a:cs typeface="+mn-cs"/>
              </a:rPr>
              <a:t>. (S) Acorn barnacles, </a:t>
            </a:r>
            <a:r>
              <a:rPr lang="en-US" sz="1200" i="1" kern="1200" dirty="0" err="1">
                <a:solidFill>
                  <a:schemeClr val="tx1"/>
                </a:solidFill>
                <a:effectLst/>
                <a:latin typeface="+mn-lt"/>
                <a:ea typeface="+mn-ea"/>
                <a:cs typeface="+mn-cs"/>
              </a:rPr>
              <a:t>Semibalanus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balanoides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(T) </a:t>
            </a:r>
            <a:r>
              <a:rPr lang="en-US" sz="1200" i="1" kern="1200" dirty="0">
                <a:solidFill>
                  <a:schemeClr val="tx1"/>
                </a:solidFill>
                <a:effectLst/>
                <a:latin typeface="+mn-lt"/>
                <a:ea typeface="+mn-ea"/>
                <a:cs typeface="+mn-cs"/>
              </a:rPr>
              <a:t>Lepas </a:t>
            </a:r>
            <a:r>
              <a:rPr lang="en-US" sz="1200" i="1" kern="1200" dirty="0" err="1">
                <a:solidFill>
                  <a:schemeClr val="tx1"/>
                </a:solidFill>
                <a:effectLst/>
                <a:latin typeface="+mn-lt"/>
                <a:ea typeface="+mn-ea"/>
                <a:cs typeface="+mn-cs"/>
              </a:rPr>
              <a:t>anatifera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Thoracica</a:t>
            </a:r>
            <a:r>
              <a:rPr lang="en-US" sz="1200" kern="1200" dirty="0">
                <a:solidFill>
                  <a:schemeClr val="tx1"/>
                </a:solidFill>
                <a:effectLst/>
                <a:latin typeface="+mn-lt"/>
                <a:ea typeface="+mn-ea"/>
                <a:cs typeface="+mn-cs"/>
              </a:rPr>
              <a:t>), a pelagic barnacle hanging from a floating timber. (U) Class </a:t>
            </a:r>
            <a:r>
              <a:rPr lang="en-US" sz="1200" kern="1200" dirty="0" err="1">
                <a:solidFill>
                  <a:schemeClr val="tx1"/>
                </a:solidFill>
                <a:effectLst/>
                <a:latin typeface="+mn-lt"/>
                <a:ea typeface="+mn-ea"/>
                <a:cs typeface="+mn-cs"/>
              </a:rPr>
              <a:t>Copepoda</a:t>
            </a:r>
            <a:r>
              <a:rPr lang="en-US" sz="1200" kern="1200" dirty="0">
                <a:solidFill>
                  <a:schemeClr val="tx1"/>
                </a:solidFill>
                <a:effectLst/>
                <a:latin typeface="+mn-lt"/>
                <a:ea typeface="+mn-ea"/>
                <a:cs typeface="+mn-cs"/>
              </a:rPr>
              <a:t>; the calanoid copepod </a:t>
            </a:r>
            <a:r>
              <a:rPr lang="en-US" sz="1200" i="1" kern="1200" dirty="0" err="1">
                <a:solidFill>
                  <a:schemeClr val="tx1"/>
                </a:solidFill>
                <a:effectLst/>
                <a:latin typeface="+mn-lt"/>
                <a:ea typeface="+mn-ea"/>
                <a:cs typeface="+mn-cs"/>
              </a:rPr>
              <a:t>Gaussia</a:t>
            </a:r>
            <a:r>
              <a:rPr lang="en-US" sz="1200" kern="1200" dirty="0">
                <a:solidFill>
                  <a:schemeClr val="tx1"/>
                </a:solidFill>
                <a:effectLst/>
                <a:latin typeface="+mn-lt"/>
                <a:ea typeface="+mn-ea"/>
                <a:cs typeface="+mn-cs"/>
              </a:rPr>
              <a:t>, a common planktonic genus. (V) Class </a:t>
            </a:r>
            <a:r>
              <a:rPr lang="en-US" sz="1200" kern="1200" dirty="0" err="1">
                <a:solidFill>
                  <a:schemeClr val="tx1"/>
                </a:solidFill>
                <a:effectLst/>
                <a:latin typeface="+mn-lt"/>
                <a:ea typeface="+mn-ea"/>
                <a:cs typeface="+mn-cs"/>
              </a:rPr>
              <a:t>Tantulocarida</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Deoterthron</a:t>
            </a:r>
            <a:r>
              <a:rPr lang="en-US" sz="1200" kern="1200" dirty="0">
                <a:solidFill>
                  <a:schemeClr val="tx1"/>
                </a:solidFill>
                <a:effectLst/>
                <a:latin typeface="+mn-lt"/>
                <a:ea typeface="+mn-ea"/>
                <a:cs typeface="+mn-cs"/>
              </a:rPr>
              <a:t>, parasitic on other crustaceans.</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9</a:t>
            </a:fld>
            <a:endParaRPr lang="en-US"/>
          </a:p>
        </p:txBody>
      </p:sp>
    </p:spTree>
    <p:extLst>
      <p:ext uri="{BB962C8B-B14F-4D97-AF65-F5344CB8AC3E}">
        <p14:creationId xmlns:p14="http://schemas.microsoft.com/office/powerpoint/2010/main" val="394015641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21.11  Anatomy and diversity of the “true,” or brachyuran, crabs (</a:t>
            </a:r>
            <a:r>
              <a:rPr lang="en-US" sz="1200" b="1" kern="1200" dirty="0" err="1">
                <a:solidFill>
                  <a:schemeClr val="tx1"/>
                </a:solidFill>
                <a:effectLst/>
                <a:latin typeface="+mn-lt"/>
                <a:ea typeface="+mn-ea"/>
                <a:cs typeface="+mn-cs"/>
              </a:rPr>
              <a:t>Decapoda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Brachyura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(A,B) General crab anatomy: frontal and ventral views of a swimming crab (family </a:t>
            </a:r>
            <a:r>
              <a:rPr lang="en-US" sz="1200" kern="1200" dirty="0" err="1">
                <a:solidFill>
                  <a:schemeClr val="tx1"/>
                </a:solidFill>
                <a:effectLst/>
                <a:latin typeface="+mn-lt"/>
                <a:ea typeface="+mn-ea"/>
                <a:cs typeface="+mn-cs"/>
              </a:rPr>
              <a:t>Portunidae</a:t>
            </a:r>
            <a:r>
              <a:rPr lang="en-US" sz="1200" kern="1200" dirty="0">
                <a:solidFill>
                  <a:schemeClr val="tx1"/>
                </a:solidFill>
                <a:effectLst/>
                <a:latin typeface="+mn-lt"/>
                <a:ea typeface="+mn-ea"/>
                <a:cs typeface="+mn-cs"/>
              </a:rPr>
              <a:t>). (C) A spider crab (family </a:t>
            </a:r>
            <a:r>
              <a:rPr lang="en-US" sz="1200" kern="1200" dirty="0" err="1">
                <a:solidFill>
                  <a:schemeClr val="tx1"/>
                </a:solidFill>
                <a:effectLst/>
                <a:latin typeface="+mn-lt"/>
                <a:ea typeface="+mn-ea"/>
                <a:cs typeface="+mn-cs"/>
              </a:rPr>
              <a:t>Majidae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Loxorhynchus</a:t>
            </a:r>
            <a:r>
              <a:rPr lang="en-US" sz="1200" kern="1200" dirty="0">
                <a:solidFill>
                  <a:schemeClr val="tx1"/>
                </a:solidFill>
                <a:effectLst/>
                <a:latin typeface="+mn-lt"/>
                <a:ea typeface="+mn-ea"/>
                <a:cs typeface="+mn-cs"/>
              </a:rPr>
              <a:t>. (D) An arrow crab (family </a:t>
            </a:r>
            <a:r>
              <a:rPr lang="en-US" sz="1200" kern="1200" dirty="0" err="1">
                <a:solidFill>
                  <a:schemeClr val="tx1"/>
                </a:solidFill>
                <a:effectLst/>
                <a:latin typeface="+mn-lt"/>
                <a:ea typeface="+mn-ea"/>
                <a:cs typeface="+mn-cs"/>
              </a:rPr>
              <a:t>Majidae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Stenorhynchus</a:t>
            </a:r>
            <a:r>
              <a:rPr lang="en-US" sz="1200" kern="1200" dirty="0">
                <a:solidFill>
                  <a:schemeClr val="tx1"/>
                </a:solidFill>
                <a:effectLst/>
                <a:latin typeface="+mn-lt"/>
                <a:ea typeface="+mn-ea"/>
                <a:cs typeface="+mn-cs"/>
              </a:rPr>
              <a:t>. (E) A cancer crab (family </a:t>
            </a:r>
            <a:r>
              <a:rPr lang="en-US" sz="1200" kern="1200" dirty="0" err="1">
                <a:solidFill>
                  <a:schemeClr val="tx1"/>
                </a:solidFill>
                <a:effectLst/>
                <a:latin typeface="+mn-lt"/>
                <a:ea typeface="+mn-ea"/>
                <a:cs typeface="+mn-cs"/>
              </a:rPr>
              <a:t>Cancridae</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Cancer</a:t>
            </a:r>
            <a:r>
              <a:rPr lang="en-US" sz="1200" kern="1200" dirty="0">
                <a:solidFill>
                  <a:schemeClr val="tx1"/>
                </a:solidFill>
                <a:effectLst/>
                <a:latin typeface="+mn-lt"/>
                <a:ea typeface="+mn-ea"/>
                <a:cs typeface="+mn-cs"/>
              </a:rPr>
              <a:t>.  (F) A </a:t>
            </a:r>
            <a:r>
              <a:rPr lang="en-US" sz="1200" kern="1200" dirty="0" err="1">
                <a:solidFill>
                  <a:schemeClr val="tx1"/>
                </a:solidFill>
                <a:effectLst/>
                <a:latin typeface="+mn-lt"/>
                <a:ea typeface="+mn-ea"/>
                <a:cs typeface="+mn-cs"/>
              </a:rPr>
              <a:t>grapsid</a:t>
            </a:r>
            <a:r>
              <a:rPr lang="en-US" sz="1200" kern="1200" dirty="0">
                <a:solidFill>
                  <a:schemeClr val="tx1"/>
                </a:solidFill>
                <a:effectLst/>
                <a:latin typeface="+mn-lt"/>
                <a:ea typeface="+mn-ea"/>
                <a:cs typeface="+mn-cs"/>
              </a:rPr>
              <a:t> crab (family </a:t>
            </a:r>
            <a:r>
              <a:rPr lang="en-US" sz="1200" kern="1200" dirty="0" err="1">
                <a:solidFill>
                  <a:schemeClr val="tx1"/>
                </a:solidFill>
                <a:effectLst/>
                <a:latin typeface="+mn-lt"/>
                <a:ea typeface="+mn-ea"/>
                <a:cs typeface="+mn-cs"/>
              </a:rPr>
              <a:t>Grapsidae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Pachygrapsus</a:t>
            </a:r>
            <a:r>
              <a:rPr lang="en-US" sz="1200" kern="1200" dirty="0">
                <a:solidFill>
                  <a:schemeClr val="tx1"/>
                </a:solidFill>
                <a:effectLst/>
                <a:latin typeface="+mn-lt"/>
                <a:ea typeface="+mn-ea"/>
                <a:cs typeface="+mn-cs"/>
              </a:rPr>
              <a:t>. (G) A pinnotherid or pea crab (family </a:t>
            </a:r>
            <a:r>
              <a:rPr lang="en-US" sz="1200" kern="1200" dirty="0" err="1">
                <a:solidFill>
                  <a:schemeClr val="tx1"/>
                </a:solidFill>
                <a:effectLst/>
                <a:latin typeface="+mn-lt"/>
                <a:ea typeface="+mn-ea"/>
                <a:cs typeface="+mn-cs"/>
              </a:rPr>
              <a:t>Pinnotheridae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Parapinnixa</a:t>
            </a:r>
            <a:r>
              <a:rPr lang="en-US" sz="1200" kern="1200" dirty="0">
                <a:solidFill>
                  <a:schemeClr val="tx1"/>
                </a:solidFill>
                <a:effectLst/>
                <a:latin typeface="+mn-lt"/>
                <a:ea typeface="+mn-ea"/>
                <a:cs typeface="+mn-cs"/>
              </a:rPr>
              <a:t>. (H) A dromiid crab (family </a:t>
            </a:r>
            <a:r>
              <a:rPr lang="en-US" sz="1200" kern="1200" dirty="0" err="1">
                <a:solidFill>
                  <a:schemeClr val="tx1"/>
                </a:solidFill>
                <a:effectLst/>
                <a:latin typeface="+mn-lt"/>
                <a:ea typeface="+mn-ea"/>
                <a:cs typeface="+mn-cs"/>
              </a:rPr>
              <a:t>Dromiidae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Hypoconcha</a:t>
            </a:r>
            <a:r>
              <a:rPr lang="en-US" sz="1200" kern="1200" dirty="0">
                <a:solidFill>
                  <a:schemeClr val="tx1"/>
                </a:solidFill>
                <a:effectLst/>
                <a:latin typeface="+mn-lt"/>
                <a:ea typeface="+mn-ea"/>
                <a:cs typeface="+mn-cs"/>
              </a:rPr>
              <a:t> (anterior view). Members of the </a:t>
            </a:r>
            <a:r>
              <a:rPr lang="en-US" sz="1200" kern="1200" dirty="0" err="1">
                <a:solidFill>
                  <a:schemeClr val="tx1"/>
                </a:solidFill>
                <a:effectLst/>
                <a:latin typeface="+mn-lt"/>
                <a:ea typeface="+mn-ea"/>
                <a:cs typeface="+mn-cs"/>
              </a:rPr>
              <a:t>Dromiidae</a:t>
            </a:r>
            <a:r>
              <a:rPr lang="en-US" sz="1200" kern="1200" dirty="0">
                <a:solidFill>
                  <a:schemeClr val="tx1"/>
                </a:solidFill>
                <a:effectLst/>
                <a:latin typeface="+mn-lt"/>
                <a:ea typeface="+mn-ea"/>
                <a:cs typeface="+mn-cs"/>
              </a:rPr>
              <a:t> carry bivalve </a:t>
            </a:r>
            <a:r>
              <a:rPr lang="en-US" sz="1200" kern="1200" dirty="0" err="1">
                <a:solidFill>
                  <a:schemeClr val="tx1"/>
                </a:solidFill>
                <a:effectLst/>
                <a:latin typeface="+mn-lt"/>
                <a:ea typeface="+mn-ea"/>
                <a:cs typeface="+mn-cs"/>
              </a:rPr>
              <a:t>mollusc</a:t>
            </a:r>
            <a:r>
              <a:rPr lang="en-US" sz="1200" kern="1200" dirty="0">
                <a:solidFill>
                  <a:schemeClr val="tx1"/>
                </a:solidFill>
                <a:effectLst/>
                <a:latin typeface="+mn-lt"/>
                <a:ea typeface="+mn-ea"/>
                <a:cs typeface="+mn-cs"/>
              </a:rPr>
              <a:t> shells (or other objects) on their backs. (I) Ventral views of a female (upper photo) and male (lower photo) </a:t>
            </a:r>
            <a:r>
              <a:rPr lang="en-US" sz="1200" i="1" kern="1200" dirty="0" err="1">
                <a:solidFill>
                  <a:schemeClr val="tx1"/>
                </a:solidFill>
                <a:effectLst/>
                <a:latin typeface="+mn-lt"/>
                <a:ea typeface="+mn-ea"/>
                <a:cs typeface="+mn-cs"/>
              </a:rPr>
              <a:t>Cyrtograpsus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angulatus</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90</a:t>
            </a:fld>
            <a:endParaRPr lang="en-US"/>
          </a:p>
        </p:txBody>
      </p:sp>
    </p:spTree>
    <p:extLst>
      <p:ext uri="{BB962C8B-B14F-4D97-AF65-F5344CB8AC3E}">
        <p14:creationId xmlns:p14="http://schemas.microsoft.com/office/powerpoint/2010/main" val="242656353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21.11  Anatomy and diversity of the “true,” or brachyuran, crabs (</a:t>
            </a:r>
            <a:r>
              <a:rPr lang="en-US" sz="1200" b="1" kern="1200" dirty="0" err="1">
                <a:solidFill>
                  <a:schemeClr val="tx1"/>
                </a:solidFill>
                <a:effectLst/>
                <a:latin typeface="+mn-lt"/>
                <a:ea typeface="+mn-ea"/>
                <a:cs typeface="+mn-cs"/>
              </a:rPr>
              <a:t>Decapoda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Brachyura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(A,B) General crab anatomy: frontal and ventral views of a swimming crab (family </a:t>
            </a:r>
            <a:r>
              <a:rPr lang="en-US" sz="1200" kern="1200" dirty="0" err="1">
                <a:solidFill>
                  <a:schemeClr val="tx1"/>
                </a:solidFill>
                <a:effectLst/>
                <a:latin typeface="+mn-lt"/>
                <a:ea typeface="+mn-ea"/>
                <a:cs typeface="+mn-cs"/>
              </a:rPr>
              <a:t>Portunidae</a:t>
            </a:r>
            <a:r>
              <a:rPr lang="en-US" sz="1200" kern="1200" dirty="0">
                <a:solidFill>
                  <a:schemeClr val="tx1"/>
                </a:solidFill>
                <a:effectLst/>
                <a:latin typeface="+mn-lt"/>
                <a:ea typeface="+mn-ea"/>
                <a:cs typeface="+mn-cs"/>
              </a:rPr>
              <a:t>). (C) A spider crab (family </a:t>
            </a:r>
            <a:r>
              <a:rPr lang="en-US" sz="1200" kern="1200" dirty="0" err="1">
                <a:solidFill>
                  <a:schemeClr val="tx1"/>
                </a:solidFill>
                <a:effectLst/>
                <a:latin typeface="+mn-lt"/>
                <a:ea typeface="+mn-ea"/>
                <a:cs typeface="+mn-cs"/>
              </a:rPr>
              <a:t>Majidae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Loxorhynchus</a:t>
            </a:r>
            <a:r>
              <a:rPr lang="en-US" sz="1200" kern="1200" dirty="0">
                <a:solidFill>
                  <a:schemeClr val="tx1"/>
                </a:solidFill>
                <a:effectLst/>
                <a:latin typeface="+mn-lt"/>
                <a:ea typeface="+mn-ea"/>
                <a:cs typeface="+mn-cs"/>
              </a:rPr>
              <a:t>. (D) An arrow crab (family </a:t>
            </a:r>
            <a:r>
              <a:rPr lang="en-US" sz="1200" kern="1200" dirty="0" err="1">
                <a:solidFill>
                  <a:schemeClr val="tx1"/>
                </a:solidFill>
                <a:effectLst/>
                <a:latin typeface="+mn-lt"/>
                <a:ea typeface="+mn-ea"/>
                <a:cs typeface="+mn-cs"/>
              </a:rPr>
              <a:t>Majidae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Stenorhynchus</a:t>
            </a:r>
            <a:r>
              <a:rPr lang="en-US" sz="1200" kern="1200" dirty="0">
                <a:solidFill>
                  <a:schemeClr val="tx1"/>
                </a:solidFill>
                <a:effectLst/>
                <a:latin typeface="+mn-lt"/>
                <a:ea typeface="+mn-ea"/>
                <a:cs typeface="+mn-cs"/>
              </a:rPr>
              <a:t>. (E) A cancer crab (family </a:t>
            </a:r>
            <a:r>
              <a:rPr lang="en-US" sz="1200" kern="1200" dirty="0" err="1">
                <a:solidFill>
                  <a:schemeClr val="tx1"/>
                </a:solidFill>
                <a:effectLst/>
                <a:latin typeface="+mn-lt"/>
                <a:ea typeface="+mn-ea"/>
                <a:cs typeface="+mn-cs"/>
              </a:rPr>
              <a:t>Cancridae</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Cancer</a:t>
            </a:r>
            <a:r>
              <a:rPr lang="en-US" sz="1200" kern="1200" dirty="0">
                <a:solidFill>
                  <a:schemeClr val="tx1"/>
                </a:solidFill>
                <a:effectLst/>
                <a:latin typeface="+mn-lt"/>
                <a:ea typeface="+mn-ea"/>
                <a:cs typeface="+mn-cs"/>
              </a:rPr>
              <a:t>.  (F) A </a:t>
            </a:r>
            <a:r>
              <a:rPr lang="en-US" sz="1200" kern="1200" dirty="0" err="1">
                <a:solidFill>
                  <a:schemeClr val="tx1"/>
                </a:solidFill>
                <a:effectLst/>
                <a:latin typeface="+mn-lt"/>
                <a:ea typeface="+mn-ea"/>
                <a:cs typeface="+mn-cs"/>
              </a:rPr>
              <a:t>grapsid</a:t>
            </a:r>
            <a:r>
              <a:rPr lang="en-US" sz="1200" kern="1200" dirty="0">
                <a:solidFill>
                  <a:schemeClr val="tx1"/>
                </a:solidFill>
                <a:effectLst/>
                <a:latin typeface="+mn-lt"/>
                <a:ea typeface="+mn-ea"/>
                <a:cs typeface="+mn-cs"/>
              </a:rPr>
              <a:t> crab (family </a:t>
            </a:r>
            <a:r>
              <a:rPr lang="en-US" sz="1200" kern="1200" dirty="0" err="1">
                <a:solidFill>
                  <a:schemeClr val="tx1"/>
                </a:solidFill>
                <a:effectLst/>
                <a:latin typeface="+mn-lt"/>
                <a:ea typeface="+mn-ea"/>
                <a:cs typeface="+mn-cs"/>
              </a:rPr>
              <a:t>Grapsidae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Pachygrapsus</a:t>
            </a:r>
            <a:r>
              <a:rPr lang="en-US" sz="1200" kern="1200" dirty="0">
                <a:solidFill>
                  <a:schemeClr val="tx1"/>
                </a:solidFill>
                <a:effectLst/>
                <a:latin typeface="+mn-lt"/>
                <a:ea typeface="+mn-ea"/>
                <a:cs typeface="+mn-cs"/>
              </a:rPr>
              <a:t>. (G) A pinnotherid or pea crab (family </a:t>
            </a:r>
            <a:r>
              <a:rPr lang="en-US" sz="1200" kern="1200" dirty="0" err="1">
                <a:solidFill>
                  <a:schemeClr val="tx1"/>
                </a:solidFill>
                <a:effectLst/>
                <a:latin typeface="+mn-lt"/>
                <a:ea typeface="+mn-ea"/>
                <a:cs typeface="+mn-cs"/>
              </a:rPr>
              <a:t>Pinnotheridae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Parapinnixa</a:t>
            </a:r>
            <a:r>
              <a:rPr lang="en-US" sz="1200" kern="1200" dirty="0">
                <a:solidFill>
                  <a:schemeClr val="tx1"/>
                </a:solidFill>
                <a:effectLst/>
                <a:latin typeface="+mn-lt"/>
                <a:ea typeface="+mn-ea"/>
                <a:cs typeface="+mn-cs"/>
              </a:rPr>
              <a:t>. (H) A dromiid crab (family </a:t>
            </a:r>
            <a:r>
              <a:rPr lang="en-US" sz="1200" kern="1200" dirty="0" err="1">
                <a:solidFill>
                  <a:schemeClr val="tx1"/>
                </a:solidFill>
                <a:effectLst/>
                <a:latin typeface="+mn-lt"/>
                <a:ea typeface="+mn-ea"/>
                <a:cs typeface="+mn-cs"/>
              </a:rPr>
              <a:t>Dromiidae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Hypoconcha</a:t>
            </a:r>
            <a:r>
              <a:rPr lang="en-US" sz="1200" kern="1200" dirty="0">
                <a:solidFill>
                  <a:schemeClr val="tx1"/>
                </a:solidFill>
                <a:effectLst/>
                <a:latin typeface="+mn-lt"/>
                <a:ea typeface="+mn-ea"/>
                <a:cs typeface="+mn-cs"/>
              </a:rPr>
              <a:t> (anterior view). Members of the </a:t>
            </a:r>
            <a:r>
              <a:rPr lang="en-US" sz="1200" kern="1200" dirty="0" err="1">
                <a:solidFill>
                  <a:schemeClr val="tx1"/>
                </a:solidFill>
                <a:effectLst/>
                <a:latin typeface="+mn-lt"/>
                <a:ea typeface="+mn-ea"/>
                <a:cs typeface="+mn-cs"/>
              </a:rPr>
              <a:t>Dromiidae</a:t>
            </a:r>
            <a:r>
              <a:rPr lang="en-US" sz="1200" kern="1200" dirty="0">
                <a:solidFill>
                  <a:schemeClr val="tx1"/>
                </a:solidFill>
                <a:effectLst/>
                <a:latin typeface="+mn-lt"/>
                <a:ea typeface="+mn-ea"/>
                <a:cs typeface="+mn-cs"/>
              </a:rPr>
              <a:t> carry bivalve </a:t>
            </a:r>
            <a:r>
              <a:rPr lang="en-US" sz="1200" kern="1200" dirty="0" err="1">
                <a:solidFill>
                  <a:schemeClr val="tx1"/>
                </a:solidFill>
                <a:effectLst/>
                <a:latin typeface="+mn-lt"/>
                <a:ea typeface="+mn-ea"/>
                <a:cs typeface="+mn-cs"/>
              </a:rPr>
              <a:t>mollusc</a:t>
            </a:r>
            <a:r>
              <a:rPr lang="en-US" sz="1200" kern="1200" dirty="0">
                <a:solidFill>
                  <a:schemeClr val="tx1"/>
                </a:solidFill>
                <a:effectLst/>
                <a:latin typeface="+mn-lt"/>
                <a:ea typeface="+mn-ea"/>
                <a:cs typeface="+mn-cs"/>
              </a:rPr>
              <a:t> shells (or other objects) on their backs. (I) Ventral views of a female (upper photo) and male (lower photo) </a:t>
            </a:r>
            <a:r>
              <a:rPr lang="en-US" sz="1200" i="1" kern="1200" dirty="0" err="1">
                <a:solidFill>
                  <a:schemeClr val="tx1"/>
                </a:solidFill>
                <a:effectLst/>
                <a:latin typeface="+mn-lt"/>
                <a:ea typeface="+mn-ea"/>
                <a:cs typeface="+mn-cs"/>
              </a:rPr>
              <a:t>Cyrtograpsus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angulatus</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91</a:t>
            </a:fld>
            <a:endParaRPr lang="en-US"/>
          </a:p>
        </p:txBody>
      </p:sp>
    </p:spTree>
    <p:extLst>
      <p:ext uri="{BB962C8B-B14F-4D97-AF65-F5344CB8AC3E}">
        <p14:creationId xmlns:p14="http://schemas.microsoft.com/office/powerpoint/2010/main" val="299871511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21.12  External anatomy and diversity in some other reptant decapods (</a:t>
            </a:r>
            <a:r>
              <a:rPr lang="en-US" sz="1200" b="1" kern="1200" dirty="0" err="1">
                <a:solidFill>
                  <a:schemeClr val="tx1"/>
                </a:solidFill>
                <a:effectLst/>
                <a:latin typeface="+mn-lt"/>
                <a:ea typeface="+mn-ea"/>
                <a:cs typeface="+mn-cs"/>
              </a:rPr>
              <a:t>Eumalacostraca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Eucarida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 mud shrimp, </a:t>
            </a:r>
            <a:r>
              <a:rPr lang="en-US" sz="1200" i="1" kern="1200" dirty="0" err="1">
                <a:solidFill>
                  <a:schemeClr val="tx1"/>
                </a:solidFill>
                <a:effectLst/>
                <a:latin typeface="+mn-lt"/>
                <a:ea typeface="+mn-ea"/>
                <a:cs typeface="+mn-cs"/>
              </a:rPr>
              <a:t>Callianassa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Gebiidea</a:t>
            </a:r>
            <a:r>
              <a:rPr lang="en-US" sz="1200" kern="1200" dirty="0">
                <a:solidFill>
                  <a:schemeClr val="tx1"/>
                </a:solidFill>
                <a:effectLst/>
                <a:latin typeface="+mn-lt"/>
                <a:ea typeface="+mn-ea"/>
                <a:cs typeface="+mn-cs"/>
              </a:rPr>
              <a:t>). (B) A spiny lobster, </a:t>
            </a:r>
            <a:r>
              <a:rPr lang="en-US" sz="1200" i="1" kern="1200" dirty="0" err="1">
                <a:solidFill>
                  <a:schemeClr val="tx1"/>
                </a:solidFill>
                <a:effectLst/>
                <a:latin typeface="+mn-lt"/>
                <a:ea typeface="+mn-ea"/>
                <a:cs typeface="+mn-cs"/>
              </a:rPr>
              <a:t>Panulirus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Achelata</a:t>
            </a:r>
            <a:r>
              <a:rPr lang="en-US" sz="1200" kern="1200" dirty="0">
                <a:solidFill>
                  <a:schemeClr val="tx1"/>
                </a:solidFill>
                <a:effectLst/>
                <a:latin typeface="+mn-lt"/>
                <a:ea typeface="+mn-ea"/>
                <a:cs typeface="+mn-cs"/>
              </a:rPr>
              <a:t>). (C) A hermit crab, </a:t>
            </a:r>
            <a:r>
              <a:rPr lang="en-US" sz="1200" i="1" kern="1200" dirty="0" err="1">
                <a:solidFill>
                  <a:schemeClr val="tx1"/>
                </a:solidFill>
                <a:effectLst/>
                <a:latin typeface="+mn-lt"/>
                <a:ea typeface="+mn-ea"/>
                <a:cs typeface="+mn-cs"/>
              </a:rPr>
              <a:t>Paguristes</a:t>
            </a:r>
            <a:r>
              <a:rPr lang="en-US" sz="1200" kern="1200" dirty="0">
                <a:solidFill>
                  <a:schemeClr val="tx1"/>
                </a:solidFill>
                <a:effectLst/>
                <a:latin typeface="+mn-lt"/>
                <a:ea typeface="+mn-ea"/>
                <a:cs typeface="+mn-cs"/>
              </a:rPr>
              <a:t>, in its shell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(D) A hermit crab, </a:t>
            </a:r>
            <a:r>
              <a:rPr lang="en-US" sz="1200" i="1" kern="1200" dirty="0" err="1">
                <a:solidFill>
                  <a:schemeClr val="tx1"/>
                </a:solidFill>
                <a:effectLst/>
                <a:latin typeface="+mn-lt"/>
                <a:ea typeface="+mn-ea"/>
                <a:cs typeface="+mn-cs"/>
              </a:rPr>
              <a:t>Pagurus</a:t>
            </a:r>
            <a:r>
              <a:rPr lang="en-US" sz="1200" kern="1200" dirty="0">
                <a:solidFill>
                  <a:schemeClr val="tx1"/>
                </a:solidFill>
                <a:effectLst/>
                <a:latin typeface="+mn-lt"/>
                <a:ea typeface="+mn-ea"/>
                <a:cs typeface="+mn-cs"/>
              </a:rPr>
              <a:t>, removed from its shell to expose the soft abdomen. (E) A porcelain crab, </a:t>
            </a:r>
            <a:r>
              <a:rPr lang="en-US" sz="1200" i="1" kern="1200" dirty="0" err="1">
                <a:solidFill>
                  <a:schemeClr val="tx1"/>
                </a:solidFill>
                <a:effectLst/>
                <a:latin typeface="+mn-lt"/>
                <a:ea typeface="+mn-ea"/>
                <a:cs typeface="+mn-cs"/>
              </a:rPr>
              <a:t>Petrolisthes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with the reduced posterior pereopods extended. (F) A sand crab, </a:t>
            </a:r>
            <a:r>
              <a:rPr lang="en-US" sz="1200" i="1" kern="1200" dirty="0">
                <a:solidFill>
                  <a:schemeClr val="tx1"/>
                </a:solidFill>
                <a:effectLst/>
                <a:latin typeface="+mn-lt"/>
                <a:ea typeface="+mn-ea"/>
                <a:cs typeface="+mn-cs"/>
              </a:rPr>
              <a:t>Emerita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(G) The umbrella crab </a:t>
            </a:r>
            <a:r>
              <a:rPr lang="en-US" sz="1200" i="1" kern="1200" dirty="0" err="1">
                <a:solidFill>
                  <a:schemeClr val="tx1"/>
                </a:solidFill>
                <a:effectLst/>
                <a:latin typeface="+mn-lt"/>
                <a:ea typeface="+mn-ea"/>
                <a:cs typeface="+mn-cs"/>
              </a:rPr>
              <a:t>Cryptolithodes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in ventral view.</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92</a:t>
            </a:fld>
            <a:endParaRPr lang="en-US"/>
          </a:p>
        </p:txBody>
      </p:sp>
    </p:spTree>
    <p:extLst>
      <p:ext uri="{BB962C8B-B14F-4D97-AF65-F5344CB8AC3E}">
        <p14:creationId xmlns:p14="http://schemas.microsoft.com/office/powerpoint/2010/main" val="359478861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21.12  External anatomy and diversity in some other reptant decapods (</a:t>
            </a:r>
            <a:r>
              <a:rPr lang="en-US" sz="1200" b="1" kern="1200" dirty="0" err="1">
                <a:solidFill>
                  <a:schemeClr val="tx1"/>
                </a:solidFill>
                <a:effectLst/>
                <a:latin typeface="+mn-lt"/>
                <a:ea typeface="+mn-ea"/>
                <a:cs typeface="+mn-cs"/>
              </a:rPr>
              <a:t>Eumalacostraca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Eucarida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 mud shrimp, </a:t>
            </a:r>
            <a:r>
              <a:rPr lang="en-US" sz="1200" i="1" kern="1200" dirty="0" err="1">
                <a:solidFill>
                  <a:schemeClr val="tx1"/>
                </a:solidFill>
                <a:effectLst/>
                <a:latin typeface="+mn-lt"/>
                <a:ea typeface="+mn-ea"/>
                <a:cs typeface="+mn-cs"/>
              </a:rPr>
              <a:t>Callianassa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Gebiidea</a:t>
            </a:r>
            <a:r>
              <a:rPr lang="en-US" sz="1200" kern="1200" dirty="0">
                <a:solidFill>
                  <a:schemeClr val="tx1"/>
                </a:solidFill>
                <a:effectLst/>
                <a:latin typeface="+mn-lt"/>
                <a:ea typeface="+mn-ea"/>
                <a:cs typeface="+mn-cs"/>
              </a:rPr>
              <a:t>). (B) A spiny lobster, </a:t>
            </a:r>
            <a:r>
              <a:rPr lang="en-US" sz="1200" i="1" kern="1200" dirty="0" err="1">
                <a:solidFill>
                  <a:schemeClr val="tx1"/>
                </a:solidFill>
                <a:effectLst/>
                <a:latin typeface="+mn-lt"/>
                <a:ea typeface="+mn-ea"/>
                <a:cs typeface="+mn-cs"/>
              </a:rPr>
              <a:t>Panulirus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Achelata</a:t>
            </a:r>
            <a:r>
              <a:rPr lang="en-US" sz="1200" kern="1200" dirty="0">
                <a:solidFill>
                  <a:schemeClr val="tx1"/>
                </a:solidFill>
                <a:effectLst/>
                <a:latin typeface="+mn-lt"/>
                <a:ea typeface="+mn-ea"/>
                <a:cs typeface="+mn-cs"/>
              </a:rPr>
              <a:t>). (C) A hermit crab, </a:t>
            </a:r>
            <a:r>
              <a:rPr lang="en-US" sz="1200" i="1" kern="1200" dirty="0" err="1">
                <a:solidFill>
                  <a:schemeClr val="tx1"/>
                </a:solidFill>
                <a:effectLst/>
                <a:latin typeface="+mn-lt"/>
                <a:ea typeface="+mn-ea"/>
                <a:cs typeface="+mn-cs"/>
              </a:rPr>
              <a:t>Paguristes</a:t>
            </a:r>
            <a:r>
              <a:rPr lang="en-US" sz="1200" kern="1200" dirty="0">
                <a:solidFill>
                  <a:schemeClr val="tx1"/>
                </a:solidFill>
                <a:effectLst/>
                <a:latin typeface="+mn-lt"/>
                <a:ea typeface="+mn-ea"/>
                <a:cs typeface="+mn-cs"/>
              </a:rPr>
              <a:t>, in its shell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(D) A hermit crab, </a:t>
            </a:r>
            <a:r>
              <a:rPr lang="en-US" sz="1200" i="1" kern="1200" dirty="0" err="1">
                <a:solidFill>
                  <a:schemeClr val="tx1"/>
                </a:solidFill>
                <a:effectLst/>
                <a:latin typeface="+mn-lt"/>
                <a:ea typeface="+mn-ea"/>
                <a:cs typeface="+mn-cs"/>
              </a:rPr>
              <a:t>Pagurus</a:t>
            </a:r>
            <a:r>
              <a:rPr lang="en-US" sz="1200" kern="1200" dirty="0">
                <a:solidFill>
                  <a:schemeClr val="tx1"/>
                </a:solidFill>
                <a:effectLst/>
                <a:latin typeface="+mn-lt"/>
                <a:ea typeface="+mn-ea"/>
                <a:cs typeface="+mn-cs"/>
              </a:rPr>
              <a:t>, removed from its shell to expose the soft abdomen. (E) A porcelain crab, </a:t>
            </a:r>
            <a:r>
              <a:rPr lang="en-US" sz="1200" i="1" kern="1200" dirty="0" err="1">
                <a:solidFill>
                  <a:schemeClr val="tx1"/>
                </a:solidFill>
                <a:effectLst/>
                <a:latin typeface="+mn-lt"/>
                <a:ea typeface="+mn-ea"/>
                <a:cs typeface="+mn-cs"/>
              </a:rPr>
              <a:t>Petrolisthes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with the reduced posterior pereopods extended. (F) A sand crab, </a:t>
            </a:r>
            <a:r>
              <a:rPr lang="en-US" sz="1200" i="1" kern="1200" dirty="0">
                <a:solidFill>
                  <a:schemeClr val="tx1"/>
                </a:solidFill>
                <a:effectLst/>
                <a:latin typeface="+mn-lt"/>
                <a:ea typeface="+mn-ea"/>
                <a:cs typeface="+mn-cs"/>
              </a:rPr>
              <a:t>Emerita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(G) The umbrella crab </a:t>
            </a:r>
            <a:r>
              <a:rPr lang="en-US" sz="1200" i="1" kern="1200" dirty="0" err="1">
                <a:solidFill>
                  <a:schemeClr val="tx1"/>
                </a:solidFill>
                <a:effectLst/>
                <a:latin typeface="+mn-lt"/>
                <a:ea typeface="+mn-ea"/>
                <a:cs typeface="+mn-cs"/>
              </a:rPr>
              <a:t>Cryptolithodes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in ventral view.</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93</a:t>
            </a:fld>
            <a:endParaRPr lang="en-US"/>
          </a:p>
        </p:txBody>
      </p:sp>
    </p:spTree>
    <p:extLst>
      <p:ext uri="{BB962C8B-B14F-4D97-AF65-F5344CB8AC3E}">
        <p14:creationId xmlns:p14="http://schemas.microsoft.com/office/powerpoint/2010/main" val="75622262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21.12  External anatomy and diversity in some other reptant decapods (</a:t>
            </a:r>
            <a:r>
              <a:rPr lang="en-US" sz="1200" b="1" kern="1200" dirty="0" err="1">
                <a:solidFill>
                  <a:schemeClr val="tx1"/>
                </a:solidFill>
                <a:effectLst/>
                <a:latin typeface="+mn-lt"/>
                <a:ea typeface="+mn-ea"/>
                <a:cs typeface="+mn-cs"/>
              </a:rPr>
              <a:t>Eumalacostraca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Eucarida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 mud shrimp, </a:t>
            </a:r>
            <a:r>
              <a:rPr lang="en-US" sz="1200" i="1" kern="1200" dirty="0" err="1">
                <a:solidFill>
                  <a:schemeClr val="tx1"/>
                </a:solidFill>
                <a:effectLst/>
                <a:latin typeface="+mn-lt"/>
                <a:ea typeface="+mn-ea"/>
                <a:cs typeface="+mn-cs"/>
              </a:rPr>
              <a:t>Callianassa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Gebiidea</a:t>
            </a:r>
            <a:r>
              <a:rPr lang="en-US" sz="1200" kern="1200" dirty="0">
                <a:solidFill>
                  <a:schemeClr val="tx1"/>
                </a:solidFill>
                <a:effectLst/>
                <a:latin typeface="+mn-lt"/>
                <a:ea typeface="+mn-ea"/>
                <a:cs typeface="+mn-cs"/>
              </a:rPr>
              <a:t>). (B) A spiny lobster, </a:t>
            </a:r>
            <a:r>
              <a:rPr lang="en-US" sz="1200" i="1" kern="1200" dirty="0" err="1">
                <a:solidFill>
                  <a:schemeClr val="tx1"/>
                </a:solidFill>
                <a:effectLst/>
                <a:latin typeface="+mn-lt"/>
                <a:ea typeface="+mn-ea"/>
                <a:cs typeface="+mn-cs"/>
              </a:rPr>
              <a:t>Panulirus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Achelata</a:t>
            </a:r>
            <a:r>
              <a:rPr lang="en-US" sz="1200" kern="1200" dirty="0">
                <a:solidFill>
                  <a:schemeClr val="tx1"/>
                </a:solidFill>
                <a:effectLst/>
                <a:latin typeface="+mn-lt"/>
                <a:ea typeface="+mn-ea"/>
                <a:cs typeface="+mn-cs"/>
              </a:rPr>
              <a:t>). (C) A hermit crab, </a:t>
            </a:r>
            <a:r>
              <a:rPr lang="en-US" sz="1200" i="1" kern="1200" dirty="0" err="1">
                <a:solidFill>
                  <a:schemeClr val="tx1"/>
                </a:solidFill>
                <a:effectLst/>
                <a:latin typeface="+mn-lt"/>
                <a:ea typeface="+mn-ea"/>
                <a:cs typeface="+mn-cs"/>
              </a:rPr>
              <a:t>Paguristes</a:t>
            </a:r>
            <a:r>
              <a:rPr lang="en-US" sz="1200" kern="1200" dirty="0">
                <a:solidFill>
                  <a:schemeClr val="tx1"/>
                </a:solidFill>
                <a:effectLst/>
                <a:latin typeface="+mn-lt"/>
                <a:ea typeface="+mn-ea"/>
                <a:cs typeface="+mn-cs"/>
              </a:rPr>
              <a:t>, in its shell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(D) A hermit crab, </a:t>
            </a:r>
            <a:r>
              <a:rPr lang="en-US" sz="1200" i="1" kern="1200" dirty="0" err="1">
                <a:solidFill>
                  <a:schemeClr val="tx1"/>
                </a:solidFill>
                <a:effectLst/>
                <a:latin typeface="+mn-lt"/>
                <a:ea typeface="+mn-ea"/>
                <a:cs typeface="+mn-cs"/>
              </a:rPr>
              <a:t>Pagurus</a:t>
            </a:r>
            <a:r>
              <a:rPr lang="en-US" sz="1200" kern="1200" dirty="0">
                <a:solidFill>
                  <a:schemeClr val="tx1"/>
                </a:solidFill>
                <a:effectLst/>
                <a:latin typeface="+mn-lt"/>
                <a:ea typeface="+mn-ea"/>
                <a:cs typeface="+mn-cs"/>
              </a:rPr>
              <a:t>, removed from its shell to expose the soft abdomen. (E) A porcelain crab, </a:t>
            </a:r>
            <a:r>
              <a:rPr lang="en-US" sz="1200" i="1" kern="1200" dirty="0" err="1">
                <a:solidFill>
                  <a:schemeClr val="tx1"/>
                </a:solidFill>
                <a:effectLst/>
                <a:latin typeface="+mn-lt"/>
                <a:ea typeface="+mn-ea"/>
                <a:cs typeface="+mn-cs"/>
              </a:rPr>
              <a:t>Petrolisthes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with the reduced posterior pereopods extended. (F) A sand crab, </a:t>
            </a:r>
            <a:r>
              <a:rPr lang="en-US" sz="1200" i="1" kern="1200" dirty="0">
                <a:solidFill>
                  <a:schemeClr val="tx1"/>
                </a:solidFill>
                <a:effectLst/>
                <a:latin typeface="+mn-lt"/>
                <a:ea typeface="+mn-ea"/>
                <a:cs typeface="+mn-cs"/>
              </a:rPr>
              <a:t>Emerita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(G) The umbrella crab </a:t>
            </a:r>
            <a:r>
              <a:rPr lang="en-US" sz="1200" i="1" kern="1200" dirty="0" err="1">
                <a:solidFill>
                  <a:schemeClr val="tx1"/>
                </a:solidFill>
                <a:effectLst/>
                <a:latin typeface="+mn-lt"/>
                <a:ea typeface="+mn-ea"/>
                <a:cs typeface="+mn-cs"/>
              </a:rPr>
              <a:t>Cryptolithodes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in ventral view.</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94</a:t>
            </a:fld>
            <a:endParaRPr lang="en-US"/>
          </a:p>
        </p:txBody>
      </p:sp>
    </p:spTree>
    <p:extLst>
      <p:ext uri="{BB962C8B-B14F-4D97-AF65-F5344CB8AC3E}">
        <p14:creationId xmlns:p14="http://schemas.microsoft.com/office/powerpoint/2010/main" val="916171043"/>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21.12  External anatomy and diversity in some other reptant decapods (</a:t>
            </a:r>
            <a:r>
              <a:rPr lang="en-US" sz="1200" b="1" kern="1200" dirty="0" err="1">
                <a:solidFill>
                  <a:schemeClr val="tx1"/>
                </a:solidFill>
                <a:effectLst/>
                <a:latin typeface="+mn-lt"/>
                <a:ea typeface="+mn-ea"/>
                <a:cs typeface="+mn-cs"/>
              </a:rPr>
              <a:t>Eumalacostraca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Eucarida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 mud shrimp, </a:t>
            </a:r>
            <a:r>
              <a:rPr lang="en-US" sz="1200" i="1" kern="1200" dirty="0" err="1">
                <a:solidFill>
                  <a:schemeClr val="tx1"/>
                </a:solidFill>
                <a:effectLst/>
                <a:latin typeface="+mn-lt"/>
                <a:ea typeface="+mn-ea"/>
                <a:cs typeface="+mn-cs"/>
              </a:rPr>
              <a:t>Callianassa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Gebiidea</a:t>
            </a:r>
            <a:r>
              <a:rPr lang="en-US" sz="1200" kern="1200" dirty="0">
                <a:solidFill>
                  <a:schemeClr val="tx1"/>
                </a:solidFill>
                <a:effectLst/>
                <a:latin typeface="+mn-lt"/>
                <a:ea typeface="+mn-ea"/>
                <a:cs typeface="+mn-cs"/>
              </a:rPr>
              <a:t>). (B) A spiny lobster, </a:t>
            </a:r>
            <a:r>
              <a:rPr lang="en-US" sz="1200" i="1" kern="1200" dirty="0" err="1">
                <a:solidFill>
                  <a:schemeClr val="tx1"/>
                </a:solidFill>
                <a:effectLst/>
                <a:latin typeface="+mn-lt"/>
                <a:ea typeface="+mn-ea"/>
                <a:cs typeface="+mn-cs"/>
              </a:rPr>
              <a:t>Panulirus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Achelata</a:t>
            </a:r>
            <a:r>
              <a:rPr lang="en-US" sz="1200" kern="1200" dirty="0">
                <a:solidFill>
                  <a:schemeClr val="tx1"/>
                </a:solidFill>
                <a:effectLst/>
                <a:latin typeface="+mn-lt"/>
                <a:ea typeface="+mn-ea"/>
                <a:cs typeface="+mn-cs"/>
              </a:rPr>
              <a:t>). (C) A hermit crab, </a:t>
            </a:r>
            <a:r>
              <a:rPr lang="en-US" sz="1200" i="1" kern="1200" dirty="0" err="1">
                <a:solidFill>
                  <a:schemeClr val="tx1"/>
                </a:solidFill>
                <a:effectLst/>
                <a:latin typeface="+mn-lt"/>
                <a:ea typeface="+mn-ea"/>
                <a:cs typeface="+mn-cs"/>
              </a:rPr>
              <a:t>Paguristes</a:t>
            </a:r>
            <a:r>
              <a:rPr lang="en-US" sz="1200" kern="1200" dirty="0">
                <a:solidFill>
                  <a:schemeClr val="tx1"/>
                </a:solidFill>
                <a:effectLst/>
                <a:latin typeface="+mn-lt"/>
                <a:ea typeface="+mn-ea"/>
                <a:cs typeface="+mn-cs"/>
              </a:rPr>
              <a:t>, in its shell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(D) A hermit crab, </a:t>
            </a:r>
            <a:r>
              <a:rPr lang="en-US" sz="1200" i="1" kern="1200" dirty="0" err="1">
                <a:solidFill>
                  <a:schemeClr val="tx1"/>
                </a:solidFill>
                <a:effectLst/>
                <a:latin typeface="+mn-lt"/>
                <a:ea typeface="+mn-ea"/>
                <a:cs typeface="+mn-cs"/>
              </a:rPr>
              <a:t>Pagurus</a:t>
            </a:r>
            <a:r>
              <a:rPr lang="en-US" sz="1200" kern="1200" dirty="0">
                <a:solidFill>
                  <a:schemeClr val="tx1"/>
                </a:solidFill>
                <a:effectLst/>
                <a:latin typeface="+mn-lt"/>
                <a:ea typeface="+mn-ea"/>
                <a:cs typeface="+mn-cs"/>
              </a:rPr>
              <a:t>, removed from its shell to expose the soft abdomen. (E) A porcelain crab, </a:t>
            </a:r>
            <a:r>
              <a:rPr lang="en-US" sz="1200" i="1" kern="1200" dirty="0" err="1">
                <a:solidFill>
                  <a:schemeClr val="tx1"/>
                </a:solidFill>
                <a:effectLst/>
                <a:latin typeface="+mn-lt"/>
                <a:ea typeface="+mn-ea"/>
                <a:cs typeface="+mn-cs"/>
              </a:rPr>
              <a:t>Petrolisthes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with the reduced posterior pereopods extended. (F) A sand crab, </a:t>
            </a:r>
            <a:r>
              <a:rPr lang="en-US" sz="1200" i="1" kern="1200" dirty="0">
                <a:solidFill>
                  <a:schemeClr val="tx1"/>
                </a:solidFill>
                <a:effectLst/>
                <a:latin typeface="+mn-lt"/>
                <a:ea typeface="+mn-ea"/>
                <a:cs typeface="+mn-cs"/>
              </a:rPr>
              <a:t>Emerita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(G) The umbrella crab </a:t>
            </a:r>
            <a:r>
              <a:rPr lang="en-US" sz="1200" i="1" kern="1200" dirty="0" err="1">
                <a:solidFill>
                  <a:schemeClr val="tx1"/>
                </a:solidFill>
                <a:effectLst/>
                <a:latin typeface="+mn-lt"/>
                <a:ea typeface="+mn-ea"/>
                <a:cs typeface="+mn-cs"/>
              </a:rPr>
              <a:t>Cryptolithodes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in ventral view.</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95</a:t>
            </a:fld>
            <a:endParaRPr lang="en-US"/>
          </a:p>
        </p:txBody>
      </p:sp>
    </p:spTree>
    <p:extLst>
      <p:ext uri="{BB962C8B-B14F-4D97-AF65-F5344CB8AC3E}">
        <p14:creationId xmlns:p14="http://schemas.microsoft.com/office/powerpoint/2010/main" val="282157373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21.12  External anatomy and diversity in some other reptant decapods (</a:t>
            </a:r>
            <a:r>
              <a:rPr lang="en-US" sz="1200" b="1" kern="1200" dirty="0" err="1">
                <a:solidFill>
                  <a:schemeClr val="tx1"/>
                </a:solidFill>
                <a:effectLst/>
                <a:latin typeface="+mn-lt"/>
                <a:ea typeface="+mn-ea"/>
                <a:cs typeface="+mn-cs"/>
              </a:rPr>
              <a:t>Eumalacostraca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Eucarida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 mud shrimp, </a:t>
            </a:r>
            <a:r>
              <a:rPr lang="en-US" sz="1200" i="1" kern="1200" dirty="0" err="1">
                <a:solidFill>
                  <a:schemeClr val="tx1"/>
                </a:solidFill>
                <a:effectLst/>
                <a:latin typeface="+mn-lt"/>
                <a:ea typeface="+mn-ea"/>
                <a:cs typeface="+mn-cs"/>
              </a:rPr>
              <a:t>Callianassa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Gebiidea</a:t>
            </a:r>
            <a:r>
              <a:rPr lang="en-US" sz="1200" kern="1200" dirty="0">
                <a:solidFill>
                  <a:schemeClr val="tx1"/>
                </a:solidFill>
                <a:effectLst/>
                <a:latin typeface="+mn-lt"/>
                <a:ea typeface="+mn-ea"/>
                <a:cs typeface="+mn-cs"/>
              </a:rPr>
              <a:t>). (B) A spiny lobster, </a:t>
            </a:r>
            <a:r>
              <a:rPr lang="en-US" sz="1200" i="1" kern="1200" dirty="0" err="1">
                <a:solidFill>
                  <a:schemeClr val="tx1"/>
                </a:solidFill>
                <a:effectLst/>
                <a:latin typeface="+mn-lt"/>
                <a:ea typeface="+mn-ea"/>
                <a:cs typeface="+mn-cs"/>
              </a:rPr>
              <a:t>Panulirus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Achelata</a:t>
            </a:r>
            <a:r>
              <a:rPr lang="en-US" sz="1200" kern="1200" dirty="0">
                <a:solidFill>
                  <a:schemeClr val="tx1"/>
                </a:solidFill>
                <a:effectLst/>
                <a:latin typeface="+mn-lt"/>
                <a:ea typeface="+mn-ea"/>
                <a:cs typeface="+mn-cs"/>
              </a:rPr>
              <a:t>). (C) A hermit crab, </a:t>
            </a:r>
            <a:r>
              <a:rPr lang="en-US" sz="1200" i="1" kern="1200" dirty="0" err="1">
                <a:solidFill>
                  <a:schemeClr val="tx1"/>
                </a:solidFill>
                <a:effectLst/>
                <a:latin typeface="+mn-lt"/>
                <a:ea typeface="+mn-ea"/>
                <a:cs typeface="+mn-cs"/>
              </a:rPr>
              <a:t>Paguristes</a:t>
            </a:r>
            <a:r>
              <a:rPr lang="en-US" sz="1200" kern="1200" dirty="0">
                <a:solidFill>
                  <a:schemeClr val="tx1"/>
                </a:solidFill>
                <a:effectLst/>
                <a:latin typeface="+mn-lt"/>
                <a:ea typeface="+mn-ea"/>
                <a:cs typeface="+mn-cs"/>
              </a:rPr>
              <a:t>, in its shell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(D) A hermit crab, </a:t>
            </a:r>
            <a:r>
              <a:rPr lang="en-US" sz="1200" i="1" kern="1200" dirty="0" err="1">
                <a:solidFill>
                  <a:schemeClr val="tx1"/>
                </a:solidFill>
                <a:effectLst/>
                <a:latin typeface="+mn-lt"/>
                <a:ea typeface="+mn-ea"/>
                <a:cs typeface="+mn-cs"/>
              </a:rPr>
              <a:t>Pagurus</a:t>
            </a:r>
            <a:r>
              <a:rPr lang="en-US" sz="1200" kern="1200" dirty="0">
                <a:solidFill>
                  <a:schemeClr val="tx1"/>
                </a:solidFill>
                <a:effectLst/>
                <a:latin typeface="+mn-lt"/>
                <a:ea typeface="+mn-ea"/>
                <a:cs typeface="+mn-cs"/>
              </a:rPr>
              <a:t>, removed from its shell to expose the soft abdomen. (E) A porcelain crab, </a:t>
            </a:r>
            <a:r>
              <a:rPr lang="en-US" sz="1200" i="1" kern="1200" dirty="0" err="1">
                <a:solidFill>
                  <a:schemeClr val="tx1"/>
                </a:solidFill>
                <a:effectLst/>
                <a:latin typeface="+mn-lt"/>
                <a:ea typeface="+mn-ea"/>
                <a:cs typeface="+mn-cs"/>
              </a:rPr>
              <a:t>Petrolisthes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with the reduced posterior pereopods extended. (F) A sand crab, </a:t>
            </a:r>
            <a:r>
              <a:rPr lang="en-US" sz="1200" i="1" kern="1200" dirty="0">
                <a:solidFill>
                  <a:schemeClr val="tx1"/>
                </a:solidFill>
                <a:effectLst/>
                <a:latin typeface="+mn-lt"/>
                <a:ea typeface="+mn-ea"/>
                <a:cs typeface="+mn-cs"/>
              </a:rPr>
              <a:t>Emerita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(G) The umbrella crab </a:t>
            </a:r>
            <a:r>
              <a:rPr lang="en-US" sz="1200" i="1" kern="1200" dirty="0" err="1">
                <a:solidFill>
                  <a:schemeClr val="tx1"/>
                </a:solidFill>
                <a:effectLst/>
                <a:latin typeface="+mn-lt"/>
                <a:ea typeface="+mn-ea"/>
                <a:cs typeface="+mn-cs"/>
              </a:rPr>
              <a:t>Cryptolithodes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in ventral view.</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96</a:t>
            </a:fld>
            <a:endParaRPr lang="en-US"/>
          </a:p>
        </p:txBody>
      </p:sp>
    </p:spTree>
    <p:extLst>
      <p:ext uri="{BB962C8B-B14F-4D97-AF65-F5344CB8AC3E}">
        <p14:creationId xmlns:p14="http://schemas.microsoft.com/office/powerpoint/2010/main" val="146100538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21.12  External anatomy and diversity in some other reptant decapods (</a:t>
            </a:r>
            <a:r>
              <a:rPr lang="en-US" sz="1200" b="1" kern="1200" dirty="0" err="1">
                <a:solidFill>
                  <a:schemeClr val="tx1"/>
                </a:solidFill>
                <a:effectLst/>
                <a:latin typeface="+mn-lt"/>
                <a:ea typeface="+mn-ea"/>
                <a:cs typeface="+mn-cs"/>
              </a:rPr>
              <a:t>Eumalacostraca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Eucarida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 mud shrimp, </a:t>
            </a:r>
            <a:r>
              <a:rPr lang="en-US" sz="1200" i="1" kern="1200" dirty="0" err="1">
                <a:solidFill>
                  <a:schemeClr val="tx1"/>
                </a:solidFill>
                <a:effectLst/>
                <a:latin typeface="+mn-lt"/>
                <a:ea typeface="+mn-ea"/>
                <a:cs typeface="+mn-cs"/>
              </a:rPr>
              <a:t>Callianassa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Gebiidea</a:t>
            </a:r>
            <a:r>
              <a:rPr lang="en-US" sz="1200" kern="1200" dirty="0">
                <a:solidFill>
                  <a:schemeClr val="tx1"/>
                </a:solidFill>
                <a:effectLst/>
                <a:latin typeface="+mn-lt"/>
                <a:ea typeface="+mn-ea"/>
                <a:cs typeface="+mn-cs"/>
              </a:rPr>
              <a:t>). (B) A spiny lobster, </a:t>
            </a:r>
            <a:r>
              <a:rPr lang="en-US" sz="1200" i="1" kern="1200" dirty="0" err="1">
                <a:solidFill>
                  <a:schemeClr val="tx1"/>
                </a:solidFill>
                <a:effectLst/>
                <a:latin typeface="+mn-lt"/>
                <a:ea typeface="+mn-ea"/>
                <a:cs typeface="+mn-cs"/>
              </a:rPr>
              <a:t>Panulirus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Achelata</a:t>
            </a:r>
            <a:r>
              <a:rPr lang="en-US" sz="1200" kern="1200" dirty="0">
                <a:solidFill>
                  <a:schemeClr val="tx1"/>
                </a:solidFill>
                <a:effectLst/>
                <a:latin typeface="+mn-lt"/>
                <a:ea typeface="+mn-ea"/>
                <a:cs typeface="+mn-cs"/>
              </a:rPr>
              <a:t>). (C) A hermit crab, </a:t>
            </a:r>
            <a:r>
              <a:rPr lang="en-US" sz="1200" i="1" kern="1200" dirty="0" err="1">
                <a:solidFill>
                  <a:schemeClr val="tx1"/>
                </a:solidFill>
                <a:effectLst/>
                <a:latin typeface="+mn-lt"/>
                <a:ea typeface="+mn-ea"/>
                <a:cs typeface="+mn-cs"/>
              </a:rPr>
              <a:t>Paguristes</a:t>
            </a:r>
            <a:r>
              <a:rPr lang="en-US" sz="1200" kern="1200" dirty="0">
                <a:solidFill>
                  <a:schemeClr val="tx1"/>
                </a:solidFill>
                <a:effectLst/>
                <a:latin typeface="+mn-lt"/>
                <a:ea typeface="+mn-ea"/>
                <a:cs typeface="+mn-cs"/>
              </a:rPr>
              <a:t>, in its shell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(D) A hermit crab, </a:t>
            </a:r>
            <a:r>
              <a:rPr lang="en-US" sz="1200" i="1" kern="1200" dirty="0" err="1">
                <a:solidFill>
                  <a:schemeClr val="tx1"/>
                </a:solidFill>
                <a:effectLst/>
                <a:latin typeface="+mn-lt"/>
                <a:ea typeface="+mn-ea"/>
                <a:cs typeface="+mn-cs"/>
              </a:rPr>
              <a:t>Pagurus</a:t>
            </a:r>
            <a:r>
              <a:rPr lang="en-US" sz="1200" kern="1200" dirty="0">
                <a:solidFill>
                  <a:schemeClr val="tx1"/>
                </a:solidFill>
                <a:effectLst/>
                <a:latin typeface="+mn-lt"/>
                <a:ea typeface="+mn-ea"/>
                <a:cs typeface="+mn-cs"/>
              </a:rPr>
              <a:t>, removed from its shell to expose the soft abdomen. (E) A porcelain crab, </a:t>
            </a:r>
            <a:r>
              <a:rPr lang="en-US" sz="1200" i="1" kern="1200" dirty="0" err="1">
                <a:solidFill>
                  <a:schemeClr val="tx1"/>
                </a:solidFill>
                <a:effectLst/>
                <a:latin typeface="+mn-lt"/>
                <a:ea typeface="+mn-ea"/>
                <a:cs typeface="+mn-cs"/>
              </a:rPr>
              <a:t>Petrolisthes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with the reduced posterior pereopods extended. (F) A sand crab, </a:t>
            </a:r>
            <a:r>
              <a:rPr lang="en-US" sz="1200" i="1" kern="1200" dirty="0">
                <a:solidFill>
                  <a:schemeClr val="tx1"/>
                </a:solidFill>
                <a:effectLst/>
                <a:latin typeface="+mn-lt"/>
                <a:ea typeface="+mn-ea"/>
                <a:cs typeface="+mn-cs"/>
              </a:rPr>
              <a:t>Emerita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(G) The umbrella crab </a:t>
            </a:r>
            <a:r>
              <a:rPr lang="en-US" sz="1200" i="1" kern="1200" dirty="0" err="1">
                <a:solidFill>
                  <a:schemeClr val="tx1"/>
                </a:solidFill>
                <a:effectLst/>
                <a:latin typeface="+mn-lt"/>
                <a:ea typeface="+mn-ea"/>
                <a:cs typeface="+mn-cs"/>
              </a:rPr>
              <a:t>Cryptolithodes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in ventral view.</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97</a:t>
            </a:fld>
            <a:endParaRPr lang="en-US"/>
          </a:p>
        </p:txBody>
      </p:sp>
    </p:spTree>
    <p:extLst>
      <p:ext uri="{BB962C8B-B14F-4D97-AF65-F5344CB8AC3E}">
        <p14:creationId xmlns:p14="http://schemas.microsoft.com/office/powerpoint/2010/main" val="207628493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21.12  External anatomy and diversity in some other reptant decapods (</a:t>
            </a:r>
            <a:r>
              <a:rPr lang="en-US" sz="1200" b="1" kern="1200" dirty="0" err="1">
                <a:solidFill>
                  <a:schemeClr val="tx1"/>
                </a:solidFill>
                <a:effectLst/>
                <a:latin typeface="+mn-lt"/>
                <a:ea typeface="+mn-ea"/>
                <a:cs typeface="+mn-cs"/>
              </a:rPr>
              <a:t>Eumalacostraca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Eucarida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 mud shrimp, </a:t>
            </a:r>
            <a:r>
              <a:rPr lang="en-US" sz="1200" i="1" kern="1200" dirty="0" err="1">
                <a:solidFill>
                  <a:schemeClr val="tx1"/>
                </a:solidFill>
                <a:effectLst/>
                <a:latin typeface="+mn-lt"/>
                <a:ea typeface="+mn-ea"/>
                <a:cs typeface="+mn-cs"/>
              </a:rPr>
              <a:t>Callianassa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Gebiidea</a:t>
            </a:r>
            <a:r>
              <a:rPr lang="en-US" sz="1200" kern="1200" dirty="0">
                <a:solidFill>
                  <a:schemeClr val="tx1"/>
                </a:solidFill>
                <a:effectLst/>
                <a:latin typeface="+mn-lt"/>
                <a:ea typeface="+mn-ea"/>
                <a:cs typeface="+mn-cs"/>
              </a:rPr>
              <a:t>). (B) A spiny lobster, </a:t>
            </a:r>
            <a:r>
              <a:rPr lang="en-US" sz="1200" i="1" kern="1200" dirty="0" err="1">
                <a:solidFill>
                  <a:schemeClr val="tx1"/>
                </a:solidFill>
                <a:effectLst/>
                <a:latin typeface="+mn-lt"/>
                <a:ea typeface="+mn-ea"/>
                <a:cs typeface="+mn-cs"/>
              </a:rPr>
              <a:t>Panulirus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Achelata</a:t>
            </a:r>
            <a:r>
              <a:rPr lang="en-US" sz="1200" kern="1200" dirty="0">
                <a:solidFill>
                  <a:schemeClr val="tx1"/>
                </a:solidFill>
                <a:effectLst/>
                <a:latin typeface="+mn-lt"/>
                <a:ea typeface="+mn-ea"/>
                <a:cs typeface="+mn-cs"/>
              </a:rPr>
              <a:t>). (C) A hermit crab, </a:t>
            </a:r>
            <a:r>
              <a:rPr lang="en-US" sz="1200" i="1" kern="1200" dirty="0" err="1">
                <a:solidFill>
                  <a:schemeClr val="tx1"/>
                </a:solidFill>
                <a:effectLst/>
                <a:latin typeface="+mn-lt"/>
                <a:ea typeface="+mn-ea"/>
                <a:cs typeface="+mn-cs"/>
              </a:rPr>
              <a:t>Paguristes</a:t>
            </a:r>
            <a:r>
              <a:rPr lang="en-US" sz="1200" kern="1200" dirty="0">
                <a:solidFill>
                  <a:schemeClr val="tx1"/>
                </a:solidFill>
                <a:effectLst/>
                <a:latin typeface="+mn-lt"/>
                <a:ea typeface="+mn-ea"/>
                <a:cs typeface="+mn-cs"/>
              </a:rPr>
              <a:t>, in its shell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(D) A hermit crab, </a:t>
            </a:r>
            <a:r>
              <a:rPr lang="en-US" sz="1200" i="1" kern="1200" dirty="0" err="1">
                <a:solidFill>
                  <a:schemeClr val="tx1"/>
                </a:solidFill>
                <a:effectLst/>
                <a:latin typeface="+mn-lt"/>
                <a:ea typeface="+mn-ea"/>
                <a:cs typeface="+mn-cs"/>
              </a:rPr>
              <a:t>Pagurus</a:t>
            </a:r>
            <a:r>
              <a:rPr lang="en-US" sz="1200" kern="1200" dirty="0">
                <a:solidFill>
                  <a:schemeClr val="tx1"/>
                </a:solidFill>
                <a:effectLst/>
                <a:latin typeface="+mn-lt"/>
                <a:ea typeface="+mn-ea"/>
                <a:cs typeface="+mn-cs"/>
              </a:rPr>
              <a:t>, removed from its shell to expose the soft abdomen. (E) A porcelain crab, </a:t>
            </a:r>
            <a:r>
              <a:rPr lang="en-US" sz="1200" i="1" kern="1200" dirty="0" err="1">
                <a:solidFill>
                  <a:schemeClr val="tx1"/>
                </a:solidFill>
                <a:effectLst/>
                <a:latin typeface="+mn-lt"/>
                <a:ea typeface="+mn-ea"/>
                <a:cs typeface="+mn-cs"/>
              </a:rPr>
              <a:t>Petrolisthes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with the reduced posterior pereopods extended. (F) A sand crab, </a:t>
            </a:r>
            <a:r>
              <a:rPr lang="en-US" sz="1200" i="1" kern="1200" dirty="0">
                <a:solidFill>
                  <a:schemeClr val="tx1"/>
                </a:solidFill>
                <a:effectLst/>
                <a:latin typeface="+mn-lt"/>
                <a:ea typeface="+mn-ea"/>
                <a:cs typeface="+mn-cs"/>
              </a:rPr>
              <a:t>Emerita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(G) The umbrella crab </a:t>
            </a:r>
            <a:r>
              <a:rPr lang="en-US" sz="1200" i="1" kern="1200" dirty="0" err="1">
                <a:solidFill>
                  <a:schemeClr val="tx1"/>
                </a:solidFill>
                <a:effectLst/>
                <a:latin typeface="+mn-lt"/>
                <a:ea typeface="+mn-ea"/>
                <a:cs typeface="+mn-cs"/>
              </a:rPr>
              <a:t>Cryptolithodes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in ventral view.</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98</a:t>
            </a:fld>
            <a:endParaRPr lang="en-US"/>
          </a:p>
        </p:txBody>
      </p:sp>
    </p:spTree>
    <p:extLst>
      <p:ext uri="{BB962C8B-B14F-4D97-AF65-F5344CB8AC3E}">
        <p14:creationId xmlns:p14="http://schemas.microsoft.com/office/powerpoint/2010/main" val="144437922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21.12  External anatomy and diversity in some other reptant decapods (</a:t>
            </a:r>
            <a:r>
              <a:rPr lang="en-US" sz="1200" b="1" kern="1200" dirty="0" err="1">
                <a:solidFill>
                  <a:schemeClr val="tx1"/>
                </a:solidFill>
                <a:effectLst/>
                <a:latin typeface="+mn-lt"/>
                <a:ea typeface="+mn-ea"/>
                <a:cs typeface="+mn-cs"/>
              </a:rPr>
              <a:t>Eumalacostraca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Eucarida</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 mud shrimp, </a:t>
            </a:r>
            <a:r>
              <a:rPr lang="en-US" sz="1200" i="1" kern="1200" dirty="0" err="1">
                <a:solidFill>
                  <a:schemeClr val="tx1"/>
                </a:solidFill>
                <a:effectLst/>
                <a:latin typeface="+mn-lt"/>
                <a:ea typeface="+mn-ea"/>
                <a:cs typeface="+mn-cs"/>
              </a:rPr>
              <a:t>Callianassa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Gebiidea</a:t>
            </a:r>
            <a:r>
              <a:rPr lang="en-US" sz="1200" kern="1200" dirty="0">
                <a:solidFill>
                  <a:schemeClr val="tx1"/>
                </a:solidFill>
                <a:effectLst/>
                <a:latin typeface="+mn-lt"/>
                <a:ea typeface="+mn-ea"/>
                <a:cs typeface="+mn-cs"/>
              </a:rPr>
              <a:t>). (B) A spiny lobster, </a:t>
            </a:r>
            <a:r>
              <a:rPr lang="en-US" sz="1200" i="1" kern="1200" dirty="0" err="1">
                <a:solidFill>
                  <a:schemeClr val="tx1"/>
                </a:solidFill>
                <a:effectLst/>
                <a:latin typeface="+mn-lt"/>
                <a:ea typeface="+mn-ea"/>
                <a:cs typeface="+mn-cs"/>
              </a:rPr>
              <a:t>Panulirus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Achelata</a:t>
            </a:r>
            <a:r>
              <a:rPr lang="en-US" sz="1200" kern="1200" dirty="0">
                <a:solidFill>
                  <a:schemeClr val="tx1"/>
                </a:solidFill>
                <a:effectLst/>
                <a:latin typeface="+mn-lt"/>
                <a:ea typeface="+mn-ea"/>
                <a:cs typeface="+mn-cs"/>
              </a:rPr>
              <a:t>). (C) A hermit crab, </a:t>
            </a:r>
            <a:r>
              <a:rPr lang="en-US" sz="1200" i="1" kern="1200" dirty="0" err="1">
                <a:solidFill>
                  <a:schemeClr val="tx1"/>
                </a:solidFill>
                <a:effectLst/>
                <a:latin typeface="+mn-lt"/>
                <a:ea typeface="+mn-ea"/>
                <a:cs typeface="+mn-cs"/>
              </a:rPr>
              <a:t>Paguristes</a:t>
            </a:r>
            <a:r>
              <a:rPr lang="en-US" sz="1200" kern="1200" dirty="0">
                <a:solidFill>
                  <a:schemeClr val="tx1"/>
                </a:solidFill>
                <a:effectLst/>
                <a:latin typeface="+mn-lt"/>
                <a:ea typeface="+mn-ea"/>
                <a:cs typeface="+mn-cs"/>
              </a:rPr>
              <a:t>, in its shell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(D) A hermit crab, </a:t>
            </a:r>
            <a:r>
              <a:rPr lang="en-US" sz="1200" i="1" kern="1200" dirty="0" err="1">
                <a:solidFill>
                  <a:schemeClr val="tx1"/>
                </a:solidFill>
                <a:effectLst/>
                <a:latin typeface="+mn-lt"/>
                <a:ea typeface="+mn-ea"/>
                <a:cs typeface="+mn-cs"/>
              </a:rPr>
              <a:t>Pagurus</a:t>
            </a:r>
            <a:r>
              <a:rPr lang="en-US" sz="1200" kern="1200" dirty="0">
                <a:solidFill>
                  <a:schemeClr val="tx1"/>
                </a:solidFill>
                <a:effectLst/>
                <a:latin typeface="+mn-lt"/>
                <a:ea typeface="+mn-ea"/>
                <a:cs typeface="+mn-cs"/>
              </a:rPr>
              <a:t>, removed from its shell to expose the soft abdomen. (E) A porcelain crab, </a:t>
            </a:r>
            <a:r>
              <a:rPr lang="en-US" sz="1200" i="1" kern="1200" dirty="0" err="1">
                <a:solidFill>
                  <a:schemeClr val="tx1"/>
                </a:solidFill>
                <a:effectLst/>
                <a:latin typeface="+mn-lt"/>
                <a:ea typeface="+mn-ea"/>
                <a:cs typeface="+mn-cs"/>
              </a:rPr>
              <a:t>Petrolisthes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with the reduced posterior pereopods extended. (F) A sand crab, </a:t>
            </a:r>
            <a:r>
              <a:rPr lang="en-US" sz="1200" i="1" kern="1200" dirty="0">
                <a:solidFill>
                  <a:schemeClr val="tx1"/>
                </a:solidFill>
                <a:effectLst/>
                <a:latin typeface="+mn-lt"/>
                <a:ea typeface="+mn-ea"/>
                <a:cs typeface="+mn-cs"/>
              </a:rPr>
              <a:t>Emerita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(G) The umbrella crab </a:t>
            </a:r>
            <a:r>
              <a:rPr lang="en-US" sz="1200" i="1" kern="1200" dirty="0" err="1">
                <a:solidFill>
                  <a:schemeClr val="tx1"/>
                </a:solidFill>
                <a:effectLst/>
                <a:latin typeface="+mn-lt"/>
                <a:ea typeface="+mn-ea"/>
                <a:cs typeface="+mn-cs"/>
              </a:rPr>
              <a:t>Cryptolithodes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Anomura</a:t>
            </a:r>
            <a:r>
              <a:rPr lang="en-US" sz="1200" kern="1200" dirty="0">
                <a:solidFill>
                  <a:schemeClr val="tx1"/>
                </a:solidFill>
                <a:effectLst/>
                <a:latin typeface="+mn-lt"/>
                <a:ea typeface="+mn-ea"/>
                <a:cs typeface="+mn-cs"/>
              </a:rPr>
              <a:t>), in ventral view.</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56C0744-2FEF-4441-821D-70180A370937}" type="slidenum">
              <a:rPr lang="en-US" smtClean="0"/>
              <a:t>99</a:t>
            </a:fld>
            <a:endParaRPr lang="en-US"/>
          </a:p>
        </p:txBody>
      </p:sp>
    </p:spTree>
    <p:extLst>
      <p:ext uri="{BB962C8B-B14F-4D97-AF65-F5344CB8AC3E}">
        <p14:creationId xmlns:p14="http://schemas.microsoft.com/office/powerpoint/2010/main" val="2487877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384048"/>
          </a:xfrm>
        </p:spPr>
        <p:txBody>
          <a:bodyPr/>
          <a:lstStyle>
            <a:lvl1pPr>
              <a:defRPr sz="1800"/>
            </a:lvl1pPr>
          </a:lstStyle>
          <a:p>
            <a:r>
              <a:rPr lang="en-US" dirty="0"/>
              <a:t>Click to edit Master title style</a:t>
            </a:r>
          </a:p>
        </p:txBody>
      </p:sp>
      <p:sp>
        <p:nvSpPr>
          <p:cNvPr id="5" name="Content Placeholder 4">
            <a:extLst>
              <a:ext uri="{FF2B5EF4-FFF2-40B4-BE49-F238E27FC236}">
                <a16:creationId xmlns:a16="http://schemas.microsoft.com/office/drawing/2014/main" id="{C12606DF-F2AC-0D4C-A2DC-B85399E449B6}"/>
              </a:ext>
            </a:extLst>
          </p:cNvPr>
          <p:cNvSpPr>
            <a:spLocks noGrp="1"/>
          </p:cNvSpPr>
          <p:nvPr>
            <p:ph sz="quarter" idx="10"/>
          </p:nvPr>
        </p:nvSpPr>
        <p:spPr>
          <a:xfrm>
            <a:off x="408432" y="479776"/>
            <a:ext cx="11375136" cy="6300216"/>
          </a:xfrm>
          <a:prstGeom prst="rect">
            <a:avLst/>
          </a:prstGeo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72834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621792"/>
          </a:xfrm>
        </p:spPr>
        <p:txBody>
          <a:bodyPr/>
          <a:lstStyle>
            <a:lvl1pPr>
              <a:defRPr/>
            </a:lvl1pPr>
          </a:lstStyle>
          <a:p>
            <a:r>
              <a:rPr lang="en-US" dirty="0"/>
              <a:t>Click to edit Master title style</a:t>
            </a:r>
          </a:p>
        </p:txBody>
      </p:sp>
      <p:sp>
        <p:nvSpPr>
          <p:cNvPr id="5" name="Content Placeholder 4">
            <a:extLst>
              <a:ext uri="{FF2B5EF4-FFF2-40B4-BE49-F238E27FC236}">
                <a16:creationId xmlns:a16="http://schemas.microsoft.com/office/drawing/2014/main" id="{8DBA5D03-AECA-2B4D-AD11-BC8666A45DCD}"/>
              </a:ext>
            </a:extLst>
          </p:cNvPr>
          <p:cNvSpPr>
            <a:spLocks noGrp="1"/>
          </p:cNvSpPr>
          <p:nvPr>
            <p:ph sz="quarter" idx="10"/>
          </p:nvPr>
        </p:nvSpPr>
        <p:spPr>
          <a:xfrm>
            <a:off x="408432" y="668867"/>
            <a:ext cx="11375136" cy="6108042"/>
          </a:xfrm>
          <a:prstGeom prst="rect">
            <a:avLst/>
          </a:prstGeo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598040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384048"/>
          </a:xfrm>
        </p:spPr>
        <p:txBody>
          <a:bodyPr/>
          <a:lstStyle>
            <a:lvl1pPr>
              <a:defRPr sz="1800"/>
            </a:lvl1pPr>
          </a:lstStyle>
          <a:p>
            <a:r>
              <a:rPr lang="en-US" dirty="0"/>
              <a:t>Click to edit Master title style</a:t>
            </a:r>
          </a:p>
        </p:txBody>
      </p:sp>
      <p:sp>
        <p:nvSpPr>
          <p:cNvPr id="5" name="Content Placeholder 4">
            <a:extLst>
              <a:ext uri="{FF2B5EF4-FFF2-40B4-BE49-F238E27FC236}">
                <a16:creationId xmlns:a16="http://schemas.microsoft.com/office/drawing/2014/main" id="{C12606DF-F2AC-0D4C-A2DC-B85399E449B6}"/>
              </a:ext>
            </a:extLst>
          </p:cNvPr>
          <p:cNvSpPr>
            <a:spLocks noGrp="1"/>
          </p:cNvSpPr>
          <p:nvPr>
            <p:ph sz="quarter" idx="10"/>
          </p:nvPr>
        </p:nvSpPr>
        <p:spPr>
          <a:xfrm>
            <a:off x="408432" y="541020"/>
            <a:ext cx="11375136" cy="6154420"/>
          </a:xfrm>
          <a:prstGeom prst="rect">
            <a:avLst/>
          </a:prstGeom>
        </p:spPr>
        <p:txBody>
          <a:bodyPr/>
          <a:lstStyle>
            <a:lvl1pPr>
              <a:defRPr sz="2800"/>
            </a:lvl1pPr>
            <a:lvl2pPr>
              <a:defRPr sz="2800"/>
            </a:lvl2pPr>
            <a:lvl3pPr>
              <a:defRPr sz="2800"/>
            </a:lvl3pPr>
            <a:lvl4pPr>
              <a:defRPr sz="2800"/>
            </a:lvl4pPr>
            <a:lvl5pPr>
              <a:defRPr sz="28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813968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able with footer">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384048"/>
          </a:xfrm>
        </p:spPr>
        <p:txBody>
          <a:bodyPr/>
          <a:lstStyle>
            <a:lvl1pPr>
              <a:defRPr sz="1800"/>
            </a:lvl1pPr>
          </a:lstStyle>
          <a:p>
            <a:r>
              <a:rPr lang="en-US" dirty="0"/>
              <a:t>Click to edit Master title style</a:t>
            </a:r>
          </a:p>
        </p:txBody>
      </p:sp>
      <p:sp>
        <p:nvSpPr>
          <p:cNvPr id="5" name="Content Placeholder 4">
            <a:extLst>
              <a:ext uri="{FF2B5EF4-FFF2-40B4-BE49-F238E27FC236}">
                <a16:creationId xmlns:a16="http://schemas.microsoft.com/office/drawing/2014/main" id="{C12606DF-F2AC-0D4C-A2DC-B85399E449B6}"/>
              </a:ext>
            </a:extLst>
          </p:cNvPr>
          <p:cNvSpPr>
            <a:spLocks noGrp="1"/>
          </p:cNvSpPr>
          <p:nvPr>
            <p:ph sz="quarter" idx="10"/>
          </p:nvPr>
        </p:nvSpPr>
        <p:spPr>
          <a:xfrm>
            <a:off x="408432" y="521148"/>
            <a:ext cx="11375136" cy="5234193"/>
          </a:xfrm>
          <a:prstGeom prst="rect">
            <a:avLst/>
          </a:prstGeo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5">
            <a:extLst>
              <a:ext uri="{FF2B5EF4-FFF2-40B4-BE49-F238E27FC236}">
                <a16:creationId xmlns:a16="http://schemas.microsoft.com/office/drawing/2014/main" id="{4878EAF8-01A3-C646-81D5-63CAAFC7D31A}"/>
              </a:ext>
            </a:extLst>
          </p:cNvPr>
          <p:cNvSpPr>
            <a:spLocks noGrp="1"/>
          </p:cNvSpPr>
          <p:nvPr>
            <p:ph sz="quarter" idx="12"/>
          </p:nvPr>
        </p:nvSpPr>
        <p:spPr>
          <a:xfrm>
            <a:off x="408432" y="5868334"/>
            <a:ext cx="11375136" cy="882650"/>
          </a:xfrm>
          <a:prstGeom prst="rect">
            <a:avLst/>
          </a:prstGeom>
        </p:spPr>
        <p:txBody>
          <a:bodyPr/>
          <a:lstStyle>
            <a:lvl1pPr marL="0" indent="0">
              <a:buNone/>
              <a:tabLst/>
              <a:defRPr sz="1600"/>
            </a:lvl1pPr>
          </a:lstStyle>
          <a:p>
            <a:pPr lvl="0"/>
            <a:r>
              <a:rPr lang="en-US" dirty="0"/>
              <a:t>Edit Master text styles</a:t>
            </a:r>
          </a:p>
        </p:txBody>
      </p:sp>
    </p:spTree>
    <p:extLst>
      <p:ext uri="{BB962C8B-B14F-4D97-AF65-F5344CB8AC3E}">
        <p14:creationId xmlns:p14="http://schemas.microsoft.com/office/powerpoint/2010/main" val="3162388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able with header">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384048"/>
          </a:xfrm>
        </p:spPr>
        <p:txBody>
          <a:bodyPr/>
          <a:lstStyle>
            <a:lvl1pPr>
              <a:defRPr sz="1800"/>
            </a:lvl1pPr>
          </a:lstStyle>
          <a:p>
            <a:r>
              <a:rPr lang="en-US" dirty="0"/>
              <a:t>Click to edit Master title style</a:t>
            </a:r>
          </a:p>
        </p:txBody>
      </p:sp>
      <p:sp>
        <p:nvSpPr>
          <p:cNvPr id="4" name="Content Placeholder 3">
            <a:extLst>
              <a:ext uri="{FF2B5EF4-FFF2-40B4-BE49-F238E27FC236}">
                <a16:creationId xmlns:a16="http://schemas.microsoft.com/office/drawing/2014/main" id="{03263370-2278-7547-852A-7B25A3E4349B}"/>
              </a:ext>
            </a:extLst>
          </p:cNvPr>
          <p:cNvSpPr>
            <a:spLocks noGrp="1"/>
          </p:cNvSpPr>
          <p:nvPr>
            <p:ph sz="quarter" idx="11"/>
          </p:nvPr>
        </p:nvSpPr>
        <p:spPr>
          <a:xfrm>
            <a:off x="408432" y="475191"/>
            <a:ext cx="11375136" cy="500169"/>
          </a:xfrm>
          <a:prstGeom prst="rect">
            <a:avLst/>
          </a:prstGeom>
        </p:spPr>
        <p:txBody>
          <a:bodyPr anchor="t"/>
          <a:lstStyle>
            <a:lvl1pPr marL="0" indent="0">
              <a:buNone/>
              <a:tabLst/>
              <a:defRPr sz="2800"/>
            </a:lvl1pPr>
          </a:lstStyle>
          <a:p>
            <a:pPr lvl="0"/>
            <a:r>
              <a:rPr lang="en-US" dirty="0"/>
              <a:t>Edit Master text styles</a:t>
            </a:r>
          </a:p>
        </p:txBody>
      </p:sp>
      <p:sp>
        <p:nvSpPr>
          <p:cNvPr id="5" name="Content Placeholder 4">
            <a:extLst>
              <a:ext uri="{FF2B5EF4-FFF2-40B4-BE49-F238E27FC236}">
                <a16:creationId xmlns:a16="http://schemas.microsoft.com/office/drawing/2014/main" id="{C12606DF-F2AC-0D4C-A2DC-B85399E449B6}"/>
              </a:ext>
            </a:extLst>
          </p:cNvPr>
          <p:cNvSpPr>
            <a:spLocks noGrp="1"/>
          </p:cNvSpPr>
          <p:nvPr>
            <p:ph sz="quarter" idx="10"/>
          </p:nvPr>
        </p:nvSpPr>
        <p:spPr>
          <a:xfrm>
            <a:off x="408432" y="1066800"/>
            <a:ext cx="11375136" cy="5628640"/>
          </a:xfrm>
          <a:prstGeom prst="rect">
            <a:avLst/>
          </a:prstGeom>
        </p:spPr>
        <p:txBody>
          <a:bodyPr/>
          <a:lstStyle>
            <a:lvl1pPr>
              <a:defRPr sz="2800"/>
            </a:lvl1pPr>
            <a:lvl2pPr>
              <a:defRPr sz="2800"/>
            </a:lvl2pPr>
            <a:lvl3pPr>
              <a:defRPr sz="2800"/>
            </a:lvl3pPr>
            <a:lvl4pPr>
              <a:defRPr sz="2800"/>
            </a:lvl4pPr>
            <a:lvl5pPr>
              <a:defRPr sz="28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402231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with header and footer">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384048"/>
          </a:xfrm>
        </p:spPr>
        <p:txBody>
          <a:bodyPr/>
          <a:lstStyle>
            <a:lvl1pPr>
              <a:defRPr sz="1800"/>
            </a:lvl1pPr>
          </a:lstStyle>
          <a:p>
            <a:r>
              <a:rPr lang="en-US" dirty="0"/>
              <a:t>Click to edit Master title style</a:t>
            </a:r>
          </a:p>
        </p:txBody>
      </p:sp>
      <p:sp>
        <p:nvSpPr>
          <p:cNvPr id="4" name="Content Placeholder 3">
            <a:extLst>
              <a:ext uri="{FF2B5EF4-FFF2-40B4-BE49-F238E27FC236}">
                <a16:creationId xmlns:a16="http://schemas.microsoft.com/office/drawing/2014/main" id="{03263370-2278-7547-852A-7B25A3E4349B}"/>
              </a:ext>
            </a:extLst>
          </p:cNvPr>
          <p:cNvSpPr>
            <a:spLocks noGrp="1"/>
          </p:cNvSpPr>
          <p:nvPr>
            <p:ph sz="quarter" idx="11"/>
          </p:nvPr>
        </p:nvSpPr>
        <p:spPr>
          <a:xfrm>
            <a:off x="408432" y="475191"/>
            <a:ext cx="11375136" cy="490009"/>
          </a:xfrm>
          <a:prstGeom prst="rect">
            <a:avLst/>
          </a:prstGeom>
        </p:spPr>
        <p:txBody>
          <a:bodyPr anchor="t"/>
          <a:lstStyle>
            <a:lvl1pPr marL="0" indent="0">
              <a:buNone/>
              <a:tabLst/>
              <a:defRPr sz="2000"/>
            </a:lvl1pPr>
          </a:lstStyle>
          <a:p>
            <a:pPr lvl="0"/>
            <a:r>
              <a:rPr lang="en-US" dirty="0"/>
              <a:t>Edit Master text styles</a:t>
            </a:r>
          </a:p>
        </p:txBody>
      </p:sp>
      <p:sp>
        <p:nvSpPr>
          <p:cNvPr id="5" name="Content Placeholder 4">
            <a:extLst>
              <a:ext uri="{FF2B5EF4-FFF2-40B4-BE49-F238E27FC236}">
                <a16:creationId xmlns:a16="http://schemas.microsoft.com/office/drawing/2014/main" id="{C12606DF-F2AC-0D4C-A2DC-B85399E449B6}"/>
              </a:ext>
            </a:extLst>
          </p:cNvPr>
          <p:cNvSpPr>
            <a:spLocks noGrp="1"/>
          </p:cNvSpPr>
          <p:nvPr>
            <p:ph sz="quarter" idx="10"/>
          </p:nvPr>
        </p:nvSpPr>
        <p:spPr>
          <a:xfrm>
            <a:off x="408432" y="1076960"/>
            <a:ext cx="11375136" cy="4622799"/>
          </a:xfrm>
          <a:prstGeom prst="rect">
            <a:avLst/>
          </a:prstGeo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5">
            <a:extLst>
              <a:ext uri="{FF2B5EF4-FFF2-40B4-BE49-F238E27FC236}">
                <a16:creationId xmlns:a16="http://schemas.microsoft.com/office/drawing/2014/main" id="{4878EAF8-01A3-C646-81D5-63CAAFC7D31A}"/>
              </a:ext>
            </a:extLst>
          </p:cNvPr>
          <p:cNvSpPr>
            <a:spLocks noGrp="1"/>
          </p:cNvSpPr>
          <p:nvPr>
            <p:ph sz="quarter" idx="12"/>
          </p:nvPr>
        </p:nvSpPr>
        <p:spPr>
          <a:xfrm>
            <a:off x="408432" y="5832475"/>
            <a:ext cx="11375136" cy="882650"/>
          </a:xfrm>
          <a:prstGeom prst="rect">
            <a:avLst/>
          </a:prstGeom>
        </p:spPr>
        <p:txBody>
          <a:bodyPr/>
          <a:lstStyle>
            <a:lvl1pPr marL="0" indent="0">
              <a:buNone/>
              <a:tabLst/>
              <a:defRPr sz="1600"/>
            </a:lvl1pPr>
          </a:lstStyle>
          <a:p>
            <a:pPr lvl="0"/>
            <a:r>
              <a:rPr lang="en-US" dirty="0"/>
              <a:t>Edit Master text styles</a:t>
            </a:r>
          </a:p>
        </p:txBody>
      </p:sp>
    </p:spTree>
    <p:extLst>
      <p:ext uri="{BB962C8B-B14F-4D97-AF65-F5344CB8AC3E}">
        <p14:creationId xmlns:p14="http://schemas.microsoft.com/office/powerpoint/2010/main" val="6894838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able with header and footer 2 lin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621792"/>
          </a:xfrm>
        </p:spPr>
        <p:txBody>
          <a:bodyPr/>
          <a:lstStyle>
            <a:lvl1pPr>
              <a:defRPr sz="1800"/>
            </a:lvl1pPr>
          </a:lstStyle>
          <a:p>
            <a:r>
              <a:rPr lang="en-US" dirty="0"/>
              <a:t>Click to edit Master title style</a:t>
            </a:r>
          </a:p>
        </p:txBody>
      </p:sp>
      <p:sp>
        <p:nvSpPr>
          <p:cNvPr id="4" name="Content Placeholder 3">
            <a:extLst>
              <a:ext uri="{FF2B5EF4-FFF2-40B4-BE49-F238E27FC236}">
                <a16:creationId xmlns:a16="http://schemas.microsoft.com/office/drawing/2014/main" id="{03263370-2278-7547-852A-7B25A3E4349B}"/>
              </a:ext>
            </a:extLst>
          </p:cNvPr>
          <p:cNvSpPr>
            <a:spLocks noGrp="1"/>
          </p:cNvSpPr>
          <p:nvPr>
            <p:ph sz="quarter" idx="11"/>
          </p:nvPr>
        </p:nvSpPr>
        <p:spPr>
          <a:xfrm>
            <a:off x="408432" y="719031"/>
            <a:ext cx="11375136" cy="1071669"/>
          </a:xfrm>
          <a:prstGeom prst="rect">
            <a:avLst/>
          </a:prstGeom>
        </p:spPr>
        <p:txBody>
          <a:bodyPr anchor="t"/>
          <a:lstStyle>
            <a:lvl1pPr marL="0" indent="0">
              <a:buNone/>
              <a:tabLst/>
              <a:defRPr sz="2000"/>
            </a:lvl1pPr>
          </a:lstStyle>
          <a:p>
            <a:pPr lvl="0"/>
            <a:r>
              <a:rPr lang="en-US" dirty="0"/>
              <a:t>Edit Master text styles</a:t>
            </a:r>
          </a:p>
        </p:txBody>
      </p:sp>
      <p:sp>
        <p:nvSpPr>
          <p:cNvPr id="5" name="Content Placeholder 4">
            <a:extLst>
              <a:ext uri="{FF2B5EF4-FFF2-40B4-BE49-F238E27FC236}">
                <a16:creationId xmlns:a16="http://schemas.microsoft.com/office/drawing/2014/main" id="{C12606DF-F2AC-0D4C-A2DC-B85399E449B6}"/>
              </a:ext>
            </a:extLst>
          </p:cNvPr>
          <p:cNvSpPr>
            <a:spLocks noGrp="1"/>
          </p:cNvSpPr>
          <p:nvPr>
            <p:ph sz="quarter" idx="10"/>
          </p:nvPr>
        </p:nvSpPr>
        <p:spPr>
          <a:xfrm>
            <a:off x="408432" y="1874520"/>
            <a:ext cx="11375136" cy="3825239"/>
          </a:xfrm>
          <a:prstGeom prst="rect">
            <a:avLst/>
          </a:prstGeo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5">
            <a:extLst>
              <a:ext uri="{FF2B5EF4-FFF2-40B4-BE49-F238E27FC236}">
                <a16:creationId xmlns:a16="http://schemas.microsoft.com/office/drawing/2014/main" id="{4878EAF8-01A3-C646-81D5-63CAAFC7D31A}"/>
              </a:ext>
            </a:extLst>
          </p:cNvPr>
          <p:cNvSpPr>
            <a:spLocks noGrp="1"/>
          </p:cNvSpPr>
          <p:nvPr>
            <p:ph sz="quarter" idx="12"/>
          </p:nvPr>
        </p:nvSpPr>
        <p:spPr>
          <a:xfrm>
            <a:off x="408432" y="5832475"/>
            <a:ext cx="11375136" cy="882650"/>
          </a:xfrm>
          <a:prstGeom prst="rect">
            <a:avLst/>
          </a:prstGeom>
        </p:spPr>
        <p:txBody>
          <a:bodyPr/>
          <a:lstStyle>
            <a:lvl1pPr marL="0" indent="0">
              <a:buNone/>
              <a:tabLst/>
              <a:defRPr sz="1600"/>
            </a:lvl1pPr>
          </a:lstStyle>
          <a:p>
            <a:pPr lvl="0"/>
            <a:r>
              <a:rPr lang="en-US" dirty="0"/>
              <a:t>Edit Master text styles</a:t>
            </a:r>
          </a:p>
        </p:txBody>
      </p:sp>
    </p:spTree>
    <p:extLst>
      <p:ext uri="{BB962C8B-B14F-4D97-AF65-F5344CB8AC3E}">
        <p14:creationId xmlns:p14="http://schemas.microsoft.com/office/powerpoint/2010/main" val="34499436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609728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12192000" cy="369332"/>
          </a:xfrm>
          <a:prstGeom prst="rect">
            <a:avLst/>
          </a:prstGeom>
          <a:solidFill>
            <a:srgbClr val="001A47"/>
          </a:solidFill>
        </p:spPr>
        <p:txBody>
          <a:bodyPr vert="horz" lIns="91440" tIns="45720" rIns="91440" bIns="45720" rtlCol="0" anchor="t" anchorCtr="0">
            <a:noAutofit/>
          </a:bodyPr>
          <a:lstStyle/>
          <a:p>
            <a:r>
              <a:rPr lang="en-US" dirty="0"/>
              <a:t>Click to edit Master title style</a:t>
            </a:r>
          </a:p>
        </p:txBody>
      </p:sp>
      <p:sp>
        <p:nvSpPr>
          <p:cNvPr id="4" name="Text Placeholder 3">
            <a:extLst>
              <a:ext uri="{FF2B5EF4-FFF2-40B4-BE49-F238E27FC236}">
                <a16:creationId xmlns:a16="http://schemas.microsoft.com/office/drawing/2014/main" id="{98CCD7AE-E6DE-4592-894F-F3E075B9E6C8}"/>
              </a:ext>
            </a:extLst>
          </p:cNvPr>
          <p:cNvSpPr>
            <a:spLocks noGrp="1"/>
          </p:cNvSpPr>
          <p:nvPr>
            <p:ph type="body" idx="1"/>
          </p:nvPr>
        </p:nvSpPr>
        <p:spPr>
          <a:xfrm>
            <a:off x="838200" y="952107"/>
            <a:ext cx="10515600" cy="522485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79565259"/>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3" r:id="rId3"/>
    <p:sldLayoutId id="2147483684" r:id="rId4"/>
    <p:sldLayoutId id="2147483685" r:id="rId5"/>
    <p:sldLayoutId id="2147483686" r:id="rId6"/>
    <p:sldLayoutId id="2147483687" r:id="rId7"/>
    <p:sldLayoutId id="2147483688" r:id="rId8"/>
  </p:sldLayoutIdLst>
  <p:txStyles>
    <p:titleStyle>
      <a:lvl1pPr algn="l" defTabSz="914400" rtl="0" eaLnBrk="1" latinLnBrk="0" hangingPunct="1">
        <a:spcBef>
          <a:spcPct val="0"/>
        </a:spcBef>
        <a:buNone/>
        <a:defRPr sz="18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baseline="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09.jpg"/><Relationship Id="rId2" Type="http://schemas.openxmlformats.org/officeDocument/2006/relationships/notesSlide" Target="../notesSlides/notesSlide10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3" Type="http://schemas.openxmlformats.org/officeDocument/2006/relationships/image" Target="../media/image110.jpg"/><Relationship Id="rId2" Type="http://schemas.openxmlformats.org/officeDocument/2006/relationships/notesSlide" Target="../notesSlides/notesSlide110.xml"/><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3" Type="http://schemas.openxmlformats.org/officeDocument/2006/relationships/image" Target="../media/image111.jpg"/><Relationship Id="rId2" Type="http://schemas.openxmlformats.org/officeDocument/2006/relationships/notesSlide" Target="../notesSlides/notesSlide111.xml"/><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3" Type="http://schemas.openxmlformats.org/officeDocument/2006/relationships/image" Target="../media/image112.jpg"/><Relationship Id="rId2" Type="http://schemas.openxmlformats.org/officeDocument/2006/relationships/notesSlide" Target="../notesSlides/notesSlide112.xml"/><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3" Type="http://schemas.openxmlformats.org/officeDocument/2006/relationships/image" Target="../media/image113.jpg"/><Relationship Id="rId2" Type="http://schemas.openxmlformats.org/officeDocument/2006/relationships/notesSlide" Target="../notesSlides/notesSlide113.xml"/><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3" Type="http://schemas.openxmlformats.org/officeDocument/2006/relationships/image" Target="../media/image114.jpg"/><Relationship Id="rId2" Type="http://schemas.openxmlformats.org/officeDocument/2006/relationships/notesSlide" Target="../notesSlides/notesSlide114.xml"/><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3" Type="http://schemas.openxmlformats.org/officeDocument/2006/relationships/image" Target="../media/image115.jpg"/><Relationship Id="rId2" Type="http://schemas.openxmlformats.org/officeDocument/2006/relationships/notesSlide" Target="../notesSlides/notesSlide115.xml"/><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3" Type="http://schemas.openxmlformats.org/officeDocument/2006/relationships/image" Target="../media/image116.jpg"/><Relationship Id="rId2" Type="http://schemas.openxmlformats.org/officeDocument/2006/relationships/notesSlide" Target="../notesSlides/notesSlide116.xml"/><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3" Type="http://schemas.openxmlformats.org/officeDocument/2006/relationships/image" Target="../media/image117.jpg"/><Relationship Id="rId2" Type="http://schemas.openxmlformats.org/officeDocument/2006/relationships/notesSlide" Target="../notesSlides/notesSlide117.xml"/><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3" Type="http://schemas.openxmlformats.org/officeDocument/2006/relationships/image" Target="../media/image118.jpg"/><Relationship Id="rId2" Type="http://schemas.openxmlformats.org/officeDocument/2006/relationships/notesSlide" Target="../notesSlides/notesSlide118.xml"/><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3" Type="http://schemas.openxmlformats.org/officeDocument/2006/relationships/image" Target="../media/image119.jpg"/><Relationship Id="rId2" Type="http://schemas.openxmlformats.org/officeDocument/2006/relationships/notesSlide" Target="../notesSlides/notesSlide11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3" Type="http://schemas.openxmlformats.org/officeDocument/2006/relationships/image" Target="../media/image120.jpg"/><Relationship Id="rId2" Type="http://schemas.openxmlformats.org/officeDocument/2006/relationships/notesSlide" Target="../notesSlides/notesSlide120.xml"/><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3" Type="http://schemas.openxmlformats.org/officeDocument/2006/relationships/image" Target="../media/image121.jpg"/><Relationship Id="rId2" Type="http://schemas.openxmlformats.org/officeDocument/2006/relationships/notesSlide" Target="../notesSlides/notesSlide121.xml"/><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3" Type="http://schemas.openxmlformats.org/officeDocument/2006/relationships/image" Target="../media/image122.jpg"/><Relationship Id="rId2" Type="http://schemas.openxmlformats.org/officeDocument/2006/relationships/notesSlide" Target="../notesSlides/notesSlide122.xml"/><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3" Type="http://schemas.openxmlformats.org/officeDocument/2006/relationships/image" Target="../media/image123.jpg"/><Relationship Id="rId2" Type="http://schemas.openxmlformats.org/officeDocument/2006/relationships/notesSlide" Target="../notesSlides/notesSlide123.xml"/><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3" Type="http://schemas.openxmlformats.org/officeDocument/2006/relationships/image" Target="../media/image124.jpg"/><Relationship Id="rId2" Type="http://schemas.openxmlformats.org/officeDocument/2006/relationships/notesSlide" Target="../notesSlides/notesSlide124.xml"/><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3" Type="http://schemas.openxmlformats.org/officeDocument/2006/relationships/image" Target="../media/image125.jpg"/><Relationship Id="rId2" Type="http://schemas.openxmlformats.org/officeDocument/2006/relationships/notesSlide" Target="../notesSlides/notesSlide125.xml"/><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3" Type="http://schemas.openxmlformats.org/officeDocument/2006/relationships/image" Target="../media/image126.jpg"/><Relationship Id="rId2" Type="http://schemas.openxmlformats.org/officeDocument/2006/relationships/notesSlide" Target="../notesSlides/notesSlide126.xml"/><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3" Type="http://schemas.openxmlformats.org/officeDocument/2006/relationships/image" Target="../media/image127.jpg"/><Relationship Id="rId2" Type="http://schemas.openxmlformats.org/officeDocument/2006/relationships/notesSlide" Target="../notesSlides/notesSlide127.xml"/><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3" Type="http://schemas.openxmlformats.org/officeDocument/2006/relationships/image" Target="../media/image128.jpg"/><Relationship Id="rId2" Type="http://schemas.openxmlformats.org/officeDocument/2006/relationships/notesSlide" Target="../notesSlides/notesSlide128.xml"/><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3" Type="http://schemas.openxmlformats.org/officeDocument/2006/relationships/image" Target="../media/image129.jpg"/><Relationship Id="rId2" Type="http://schemas.openxmlformats.org/officeDocument/2006/relationships/notesSlide" Target="../notesSlides/notesSlide12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3" Type="http://schemas.openxmlformats.org/officeDocument/2006/relationships/image" Target="../media/image130.jpg"/><Relationship Id="rId2" Type="http://schemas.openxmlformats.org/officeDocument/2006/relationships/notesSlide" Target="../notesSlides/notesSlide130.xml"/><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3" Type="http://schemas.openxmlformats.org/officeDocument/2006/relationships/image" Target="../media/image131.jpg"/><Relationship Id="rId2" Type="http://schemas.openxmlformats.org/officeDocument/2006/relationships/notesSlide" Target="../notesSlides/notesSlide131.xml"/><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3" Type="http://schemas.openxmlformats.org/officeDocument/2006/relationships/image" Target="../media/image132.jpg"/><Relationship Id="rId2" Type="http://schemas.openxmlformats.org/officeDocument/2006/relationships/notesSlide" Target="../notesSlides/notesSlide132.xml"/><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3" Type="http://schemas.openxmlformats.org/officeDocument/2006/relationships/image" Target="../media/image133.jpg"/><Relationship Id="rId2" Type="http://schemas.openxmlformats.org/officeDocument/2006/relationships/notesSlide" Target="../notesSlides/notesSlide133.xml"/><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3" Type="http://schemas.openxmlformats.org/officeDocument/2006/relationships/image" Target="../media/image134.jpg"/><Relationship Id="rId2" Type="http://schemas.openxmlformats.org/officeDocument/2006/relationships/notesSlide" Target="../notesSlides/notesSlide134.xml"/><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3" Type="http://schemas.openxmlformats.org/officeDocument/2006/relationships/image" Target="../media/image135.jpg"/><Relationship Id="rId2" Type="http://schemas.openxmlformats.org/officeDocument/2006/relationships/notesSlide" Target="../notesSlides/notesSlide135.xml"/><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3" Type="http://schemas.openxmlformats.org/officeDocument/2006/relationships/image" Target="../media/image136.jpg"/><Relationship Id="rId2" Type="http://schemas.openxmlformats.org/officeDocument/2006/relationships/notesSlide" Target="../notesSlides/notesSlide136.xml"/><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3" Type="http://schemas.openxmlformats.org/officeDocument/2006/relationships/image" Target="../media/image137.jpg"/><Relationship Id="rId2" Type="http://schemas.openxmlformats.org/officeDocument/2006/relationships/notesSlide" Target="../notesSlides/notesSlide137.xml"/><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3" Type="http://schemas.openxmlformats.org/officeDocument/2006/relationships/image" Target="../media/image138.jpg"/><Relationship Id="rId2" Type="http://schemas.openxmlformats.org/officeDocument/2006/relationships/notesSlide" Target="../notesSlides/notesSlide138.xml"/><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3" Type="http://schemas.openxmlformats.org/officeDocument/2006/relationships/image" Target="../media/image139.jpg"/><Relationship Id="rId2" Type="http://schemas.openxmlformats.org/officeDocument/2006/relationships/notesSlide" Target="../notesSlides/notesSlide13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3" Type="http://schemas.openxmlformats.org/officeDocument/2006/relationships/image" Target="../media/image140.jpg"/><Relationship Id="rId2" Type="http://schemas.openxmlformats.org/officeDocument/2006/relationships/notesSlide" Target="../notesSlides/notesSlide140.xml"/><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3" Type="http://schemas.openxmlformats.org/officeDocument/2006/relationships/image" Target="../media/image141.jpg"/><Relationship Id="rId2" Type="http://schemas.openxmlformats.org/officeDocument/2006/relationships/notesSlide" Target="../notesSlides/notesSlide141.xml"/><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3" Type="http://schemas.openxmlformats.org/officeDocument/2006/relationships/image" Target="../media/image142.jpg"/><Relationship Id="rId2" Type="http://schemas.openxmlformats.org/officeDocument/2006/relationships/notesSlide" Target="../notesSlides/notesSlide142.xml"/><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3" Type="http://schemas.openxmlformats.org/officeDocument/2006/relationships/image" Target="../media/image143.jpg"/><Relationship Id="rId2" Type="http://schemas.openxmlformats.org/officeDocument/2006/relationships/notesSlide" Target="../notesSlides/notesSlide143.xml"/><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3" Type="http://schemas.openxmlformats.org/officeDocument/2006/relationships/image" Target="../media/image144.jpg"/><Relationship Id="rId2" Type="http://schemas.openxmlformats.org/officeDocument/2006/relationships/notesSlide" Target="../notesSlides/notesSlide144.xml"/><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3" Type="http://schemas.openxmlformats.org/officeDocument/2006/relationships/image" Target="../media/image145.jpg"/><Relationship Id="rId2" Type="http://schemas.openxmlformats.org/officeDocument/2006/relationships/notesSlide" Target="../notesSlides/notesSlide145.xml"/><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3" Type="http://schemas.openxmlformats.org/officeDocument/2006/relationships/image" Target="../media/image146.jpg"/><Relationship Id="rId2" Type="http://schemas.openxmlformats.org/officeDocument/2006/relationships/notesSlide" Target="../notesSlides/notesSlide146.xml"/><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3" Type="http://schemas.openxmlformats.org/officeDocument/2006/relationships/image" Target="../media/image147.jpg"/><Relationship Id="rId2" Type="http://schemas.openxmlformats.org/officeDocument/2006/relationships/notesSlide" Target="../notesSlides/notesSlide147.xml"/><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3" Type="http://schemas.openxmlformats.org/officeDocument/2006/relationships/image" Target="../media/image148.jpg"/><Relationship Id="rId2" Type="http://schemas.openxmlformats.org/officeDocument/2006/relationships/notesSlide" Target="../notesSlides/notesSlide148.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86.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91.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notesSlide" Target="../notesSlides/notesSlide92.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notesSlide" Target="../notesSlides/notesSlide93.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notesSlide" Target="../notesSlides/notesSlide94.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notesSlide" Target="../notesSlides/notesSlide95.xml"/><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notesSlide" Target="../notesSlides/notesSlide96.xml"/><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notesSlide" Target="../notesSlides/notesSlide97.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notesSlide" Target="../notesSlides/notesSlide98.xml"/><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9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CC58653-29F2-C948-A75A-DC431D77432D}"/>
              </a:ext>
            </a:extLst>
          </p:cNvPr>
          <p:cNvSpPr>
            <a:spLocks noGrp="1"/>
          </p:cNvSpPr>
          <p:nvPr>
            <p:ph type="title"/>
          </p:nvPr>
        </p:nvSpPr>
        <p:spPr/>
        <p:txBody>
          <a:bodyPr/>
          <a:lstStyle/>
          <a:p>
            <a:r>
              <a:rPr lang="en-US" dirty="0"/>
              <a:t>Chapter 21 Opener </a:t>
            </a:r>
          </a:p>
        </p:txBody>
      </p:sp>
      <p:pic>
        <p:nvPicPr>
          <p:cNvPr id="6" name="Content Placeholder 5" descr=" A photo of a Shrimp."/>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579997"/>
            <a:ext cx="11376025" cy="6099644"/>
          </a:xfrm>
        </p:spPr>
      </p:pic>
    </p:spTree>
    <p:extLst>
      <p:ext uri="{BB962C8B-B14F-4D97-AF65-F5344CB8AC3E}">
        <p14:creationId xmlns:p14="http://schemas.microsoft.com/office/powerpoint/2010/main" val="14235520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DA3F26-2CDF-1E4F-A265-1B5E7F313C7A}"/>
              </a:ext>
            </a:extLst>
          </p:cNvPr>
          <p:cNvSpPr>
            <a:spLocks noGrp="1"/>
          </p:cNvSpPr>
          <p:nvPr>
            <p:ph type="title"/>
          </p:nvPr>
        </p:nvSpPr>
        <p:spPr/>
        <p:txBody>
          <a:bodyPr/>
          <a:lstStyle/>
          <a:p>
            <a:r>
              <a:rPr lang="en-US" dirty="0"/>
              <a:t>Figure 21.1  Diversity among the Crustacea (Part 5) </a:t>
            </a:r>
          </a:p>
        </p:txBody>
      </p:sp>
      <p:pic>
        <p:nvPicPr>
          <p:cNvPr id="6" name="Content Placeholder 5" descr=" A photo of a fiddler crab."/>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661887" y="479425"/>
            <a:ext cx="10868226" cy="6300788"/>
          </a:xfrm>
        </p:spPr>
      </p:pic>
    </p:spTree>
    <p:extLst>
      <p:ext uri="{BB962C8B-B14F-4D97-AF65-F5344CB8AC3E}">
        <p14:creationId xmlns:p14="http://schemas.microsoft.com/office/powerpoint/2010/main" val="287376503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2B5502-F343-FE42-B201-185F3CF6182C}"/>
              </a:ext>
            </a:extLst>
          </p:cNvPr>
          <p:cNvSpPr>
            <a:spLocks noGrp="1"/>
          </p:cNvSpPr>
          <p:nvPr>
            <p:ph type="title"/>
          </p:nvPr>
        </p:nvSpPr>
        <p:spPr/>
        <p:txBody>
          <a:bodyPr/>
          <a:lstStyle/>
          <a:p>
            <a:r>
              <a:rPr lang="en-US" dirty="0"/>
              <a:t>Figure 21.13  Anatomy and diversity in some peracarid crustaceans (</a:t>
            </a:r>
            <a:r>
              <a:rPr lang="en-US" dirty="0" err="1"/>
              <a:t>Eumalacostraca</a:t>
            </a:r>
            <a:r>
              <a:rPr lang="en-US" dirty="0"/>
              <a:t>, </a:t>
            </a:r>
            <a:r>
              <a:rPr lang="en-US" dirty="0" err="1"/>
              <a:t>Peracarida</a:t>
            </a:r>
            <a:r>
              <a:rPr lang="en-US" dirty="0"/>
              <a:t>)—</a:t>
            </a:r>
            <a:r>
              <a:rPr lang="en-US" dirty="0" err="1"/>
              <a:t>mysidans</a:t>
            </a:r>
            <a:r>
              <a:rPr lang="en-US" dirty="0"/>
              <a:t>, </a:t>
            </a:r>
            <a:r>
              <a:rPr lang="en-US" dirty="0" err="1"/>
              <a:t>lophogastrids</a:t>
            </a:r>
            <a:r>
              <a:rPr lang="en-US" dirty="0"/>
              <a:t>, </a:t>
            </a:r>
            <a:r>
              <a:rPr lang="en-US" dirty="0" err="1"/>
              <a:t>cumaceans</a:t>
            </a:r>
            <a:r>
              <a:rPr lang="en-US" dirty="0"/>
              <a:t>, and </a:t>
            </a:r>
            <a:r>
              <a:rPr lang="en-US" dirty="0" err="1"/>
              <a:t>tanaidaceans</a:t>
            </a:r>
            <a:r>
              <a:rPr lang="en-US" dirty="0"/>
              <a:t> </a:t>
            </a:r>
          </a:p>
        </p:txBody>
      </p:sp>
      <p:pic>
        <p:nvPicPr>
          <p:cNvPr id="9" name="Content Placeholder 8" descr=" A photo of a mysid.&#10; An illustration depicts the lateral view of mysid with its parts labeled as follows. Compound eye, Antenna, Antennule, Antennal scale, Mandible, Maxilliped, Pereopods, Carapace, Oostegite, Pleopods, Uropod, Statocyst, and Telson.&#10; An illustration depicts the lateral view of Gnathophausia with its parts labeled as follows. Rostrum, Antennule, Antennal scale, Antenna, Compound eye, Carapace, Mandible, Exopod, Endopod, Pereopod, Pleopods, Uropod, and Telson.&#10; An illustration depicts the dorsal view of pereopod of Gnathophausia with its part labeled as follows. Coxa, Gill, Exopod, Basis, and Endopad.&#10; An illustration depicts the dorsal view of Diastylis with its parts labeled as follows. Antennule, Pesudorostrum, Frontal lobe, Carapace, Pereonite, Telson and Uropod. An arrow at the Antennule indicates the feeding and ventilation.&#10; A scanning electron microscopic image of the lateral view of Diastylis.&#10; A photo of a Tanaidacean.&#10; An illustration depicts the lateral view of Tanaidacean with its part labeled as follows. Antennule, Antenna, Ganthopod or second thoracopods, Head, Pereon including Pereopods, Pleon including Pleotelson, Uropod, Pleopods.&#10;">
            <a:extLst>
              <a:ext uri="{FF2B5EF4-FFF2-40B4-BE49-F238E27FC236}">
                <a16:creationId xmlns:a16="http://schemas.microsoft.com/office/drawing/2014/main" id="{99564887-5481-B144-8AA1-2E10226B301C}"/>
              </a:ext>
            </a:extLst>
          </p:cNvPr>
          <p:cNvPicPr>
            <a:picLocks noGrp="1" noChangeAspect="1"/>
          </p:cNvPicPr>
          <p:nvPr>
            <p:ph sz="quarter" idx="10"/>
          </p:nvPr>
        </p:nvPicPr>
        <p:blipFill>
          <a:blip r:embed="rId3"/>
          <a:stretch>
            <a:fillRect/>
          </a:stretch>
        </p:blipFill>
        <p:spPr>
          <a:xfrm>
            <a:off x="3102983" y="668338"/>
            <a:ext cx="5986035" cy="6108700"/>
          </a:xfrm>
        </p:spPr>
      </p:pic>
    </p:spTree>
    <p:extLst>
      <p:ext uri="{BB962C8B-B14F-4D97-AF65-F5344CB8AC3E}">
        <p14:creationId xmlns:p14="http://schemas.microsoft.com/office/powerpoint/2010/main" val="34223545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068988-7FD0-0247-AA8E-8A4E88494127}"/>
              </a:ext>
            </a:extLst>
          </p:cNvPr>
          <p:cNvSpPr>
            <a:spLocks noGrp="1"/>
          </p:cNvSpPr>
          <p:nvPr>
            <p:ph type="title"/>
          </p:nvPr>
        </p:nvSpPr>
        <p:spPr/>
        <p:txBody>
          <a:bodyPr/>
          <a:lstStyle/>
          <a:p>
            <a:r>
              <a:rPr lang="en-US" dirty="0"/>
              <a:t>Figure 21.13  Anatomy and diversity in some peracarid crustaceans (</a:t>
            </a:r>
            <a:r>
              <a:rPr lang="en-US" dirty="0" err="1"/>
              <a:t>Eumalacostraca</a:t>
            </a:r>
            <a:r>
              <a:rPr lang="en-US" dirty="0"/>
              <a:t>, </a:t>
            </a:r>
            <a:r>
              <a:rPr lang="en-US" dirty="0" err="1"/>
              <a:t>Peracarida</a:t>
            </a:r>
            <a:r>
              <a:rPr lang="en-US" dirty="0"/>
              <a:t>)—</a:t>
            </a:r>
            <a:r>
              <a:rPr lang="en-US" dirty="0" err="1"/>
              <a:t>mysidans</a:t>
            </a:r>
            <a:r>
              <a:rPr lang="en-US" dirty="0"/>
              <a:t>, </a:t>
            </a:r>
            <a:r>
              <a:rPr lang="en-US" dirty="0" err="1"/>
              <a:t>lophogastrids</a:t>
            </a:r>
            <a:r>
              <a:rPr lang="en-US" dirty="0"/>
              <a:t>, </a:t>
            </a:r>
            <a:r>
              <a:rPr lang="en-US" dirty="0" err="1"/>
              <a:t>cumaceans</a:t>
            </a:r>
            <a:r>
              <a:rPr lang="en-US" dirty="0"/>
              <a:t>, and </a:t>
            </a:r>
            <a:r>
              <a:rPr lang="en-US" dirty="0" err="1"/>
              <a:t>tanaidaceans</a:t>
            </a:r>
            <a:r>
              <a:rPr lang="en-US" dirty="0"/>
              <a:t> (Part 1) </a:t>
            </a:r>
          </a:p>
        </p:txBody>
      </p:sp>
      <p:pic>
        <p:nvPicPr>
          <p:cNvPr id="6" name="Content Placeholder 5" descr=" A photo of a mysid."/>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760088" y="668338"/>
            <a:ext cx="10671825" cy="6108700"/>
          </a:xfrm>
        </p:spPr>
      </p:pic>
    </p:spTree>
    <p:extLst>
      <p:ext uri="{BB962C8B-B14F-4D97-AF65-F5344CB8AC3E}">
        <p14:creationId xmlns:p14="http://schemas.microsoft.com/office/powerpoint/2010/main" val="145192335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AF185-05EF-0846-BA79-BD7FEDDE6859}"/>
              </a:ext>
            </a:extLst>
          </p:cNvPr>
          <p:cNvSpPr>
            <a:spLocks noGrp="1"/>
          </p:cNvSpPr>
          <p:nvPr>
            <p:ph type="title"/>
          </p:nvPr>
        </p:nvSpPr>
        <p:spPr/>
        <p:txBody>
          <a:bodyPr/>
          <a:lstStyle/>
          <a:p>
            <a:r>
              <a:rPr lang="en-US" dirty="0"/>
              <a:t>Figure 21.13  Anatomy and diversity in some peracarid crustaceans (</a:t>
            </a:r>
            <a:r>
              <a:rPr lang="en-US" dirty="0" err="1"/>
              <a:t>Eumalacostraca</a:t>
            </a:r>
            <a:r>
              <a:rPr lang="en-US" dirty="0"/>
              <a:t>, </a:t>
            </a:r>
            <a:r>
              <a:rPr lang="en-US" dirty="0" err="1"/>
              <a:t>Peracarida</a:t>
            </a:r>
            <a:r>
              <a:rPr lang="en-US" dirty="0"/>
              <a:t>)—</a:t>
            </a:r>
            <a:r>
              <a:rPr lang="en-US" dirty="0" err="1"/>
              <a:t>mysidans</a:t>
            </a:r>
            <a:r>
              <a:rPr lang="en-US" dirty="0"/>
              <a:t>, </a:t>
            </a:r>
            <a:r>
              <a:rPr lang="en-US" dirty="0" err="1"/>
              <a:t>lophogastrids</a:t>
            </a:r>
            <a:r>
              <a:rPr lang="en-US" dirty="0"/>
              <a:t>, </a:t>
            </a:r>
            <a:r>
              <a:rPr lang="en-US" dirty="0" err="1"/>
              <a:t>cumaceans</a:t>
            </a:r>
            <a:r>
              <a:rPr lang="en-US" dirty="0"/>
              <a:t>, and </a:t>
            </a:r>
            <a:r>
              <a:rPr lang="en-US" dirty="0" err="1"/>
              <a:t>tanaidaceans</a:t>
            </a:r>
            <a:r>
              <a:rPr lang="en-US" dirty="0"/>
              <a:t> (Part 2) </a:t>
            </a:r>
          </a:p>
        </p:txBody>
      </p:sp>
      <p:pic>
        <p:nvPicPr>
          <p:cNvPr id="6" name="Content Placeholder 5" descr=" An illustration depicts the lateral view of mysid with its parts labeled as follows. Compound eye, Antenna, Antennule, Antennal scale, Mandible, Maxilliped, Pereopods, Carapace, Oostegite, Pleopods, Uropod, Statocyst, and Telson."/>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919552" y="668338"/>
            <a:ext cx="10352897" cy="6108700"/>
          </a:xfrm>
        </p:spPr>
      </p:pic>
    </p:spTree>
    <p:extLst>
      <p:ext uri="{BB962C8B-B14F-4D97-AF65-F5344CB8AC3E}">
        <p14:creationId xmlns:p14="http://schemas.microsoft.com/office/powerpoint/2010/main" val="324198367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3C674-A90E-1240-98F4-6FB8F1876BF7}"/>
              </a:ext>
            </a:extLst>
          </p:cNvPr>
          <p:cNvSpPr>
            <a:spLocks noGrp="1"/>
          </p:cNvSpPr>
          <p:nvPr>
            <p:ph type="title"/>
          </p:nvPr>
        </p:nvSpPr>
        <p:spPr/>
        <p:txBody>
          <a:bodyPr/>
          <a:lstStyle/>
          <a:p>
            <a:r>
              <a:rPr lang="en-US" dirty="0"/>
              <a:t>Figure 21.13  Anatomy and diversity in some peracarid crustaceans (</a:t>
            </a:r>
            <a:r>
              <a:rPr lang="en-US" dirty="0" err="1"/>
              <a:t>Eumalacostraca</a:t>
            </a:r>
            <a:r>
              <a:rPr lang="en-US" dirty="0"/>
              <a:t>, </a:t>
            </a:r>
            <a:r>
              <a:rPr lang="en-US" dirty="0" err="1"/>
              <a:t>Peracarida</a:t>
            </a:r>
            <a:r>
              <a:rPr lang="en-US" dirty="0"/>
              <a:t>)—</a:t>
            </a:r>
            <a:r>
              <a:rPr lang="en-US" dirty="0" err="1"/>
              <a:t>mysidans</a:t>
            </a:r>
            <a:r>
              <a:rPr lang="en-US" dirty="0"/>
              <a:t>, </a:t>
            </a:r>
            <a:r>
              <a:rPr lang="en-US" dirty="0" err="1"/>
              <a:t>lophogastrids</a:t>
            </a:r>
            <a:r>
              <a:rPr lang="en-US" dirty="0"/>
              <a:t>, </a:t>
            </a:r>
            <a:r>
              <a:rPr lang="en-US" dirty="0" err="1"/>
              <a:t>cumaceans</a:t>
            </a:r>
            <a:r>
              <a:rPr lang="en-US" dirty="0"/>
              <a:t>, and </a:t>
            </a:r>
            <a:r>
              <a:rPr lang="en-US" dirty="0" err="1"/>
              <a:t>tanaidaceans</a:t>
            </a:r>
            <a:r>
              <a:rPr lang="en-US" dirty="0"/>
              <a:t> (Part 3) </a:t>
            </a:r>
          </a:p>
        </p:txBody>
      </p:sp>
      <p:pic>
        <p:nvPicPr>
          <p:cNvPr id="6" name="Content Placeholder 5" descr=" An illustration depicts the lateral view of Gnathophausia with its parts labeled as follows. Rostrum, Antennule, Antennal scale, Antenna, Compound eye, Carapace, Mandible, Exopod, Endopod, Pereopod, Pleopods, Uropod, and Telson."/>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140348" y="668338"/>
            <a:ext cx="9911304" cy="6108700"/>
          </a:xfrm>
        </p:spPr>
      </p:pic>
    </p:spTree>
    <p:extLst>
      <p:ext uri="{BB962C8B-B14F-4D97-AF65-F5344CB8AC3E}">
        <p14:creationId xmlns:p14="http://schemas.microsoft.com/office/powerpoint/2010/main" val="183625840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4745D9-6FF2-374F-990B-354CC22E933C}"/>
              </a:ext>
            </a:extLst>
          </p:cNvPr>
          <p:cNvSpPr>
            <a:spLocks noGrp="1"/>
          </p:cNvSpPr>
          <p:nvPr>
            <p:ph type="title"/>
          </p:nvPr>
        </p:nvSpPr>
        <p:spPr/>
        <p:txBody>
          <a:bodyPr/>
          <a:lstStyle/>
          <a:p>
            <a:r>
              <a:rPr lang="en-US" dirty="0"/>
              <a:t>Figure 21.13  Anatomy and diversity in some peracarid crustaceans (</a:t>
            </a:r>
            <a:r>
              <a:rPr lang="en-US" dirty="0" err="1"/>
              <a:t>Eumalacostraca</a:t>
            </a:r>
            <a:r>
              <a:rPr lang="en-US" dirty="0"/>
              <a:t>, </a:t>
            </a:r>
            <a:r>
              <a:rPr lang="en-US" dirty="0" err="1"/>
              <a:t>Peracarida</a:t>
            </a:r>
            <a:r>
              <a:rPr lang="en-US" dirty="0"/>
              <a:t>)—</a:t>
            </a:r>
            <a:r>
              <a:rPr lang="en-US" dirty="0" err="1"/>
              <a:t>mysidans</a:t>
            </a:r>
            <a:r>
              <a:rPr lang="en-US" dirty="0"/>
              <a:t>, </a:t>
            </a:r>
            <a:r>
              <a:rPr lang="en-US" dirty="0" err="1"/>
              <a:t>lophogastrids</a:t>
            </a:r>
            <a:r>
              <a:rPr lang="en-US" dirty="0"/>
              <a:t>, </a:t>
            </a:r>
            <a:r>
              <a:rPr lang="en-US" dirty="0" err="1"/>
              <a:t>cumaceans</a:t>
            </a:r>
            <a:r>
              <a:rPr lang="en-US" dirty="0"/>
              <a:t>, and </a:t>
            </a:r>
            <a:r>
              <a:rPr lang="en-US" dirty="0" err="1"/>
              <a:t>tanaidaceans</a:t>
            </a:r>
            <a:r>
              <a:rPr lang="en-US" dirty="0"/>
              <a:t> (Part 4) </a:t>
            </a:r>
          </a:p>
        </p:txBody>
      </p:sp>
      <p:pic>
        <p:nvPicPr>
          <p:cNvPr id="6" name="Content Placeholder 5" descr=" An illustration depicts the dorsal view of pereopod of Gnathophausia with its part labeled as follows. Coxa, Gill, Exopod, Basis, and Endopad."/>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194981" y="668338"/>
            <a:ext cx="5802038" cy="6108700"/>
          </a:xfrm>
        </p:spPr>
      </p:pic>
    </p:spTree>
    <p:extLst>
      <p:ext uri="{BB962C8B-B14F-4D97-AF65-F5344CB8AC3E}">
        <p14:creationId xmlns:p14="http://schemas.microsoft.com/office/powerpoint/2010/main" val="927971611"/>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EF370-6A73-414B-8F6F-245540C44CD1}"/>
              </a:ext>
            </a:extLst>
          </p:cNvPr>
          <p:cNvSpPr>
            <a:spLocks noGrp="1"/>
          </p:cNvSpPr>
          <p:nvPr>
            <p:ph type="title"/>
          </p:nvPr>
        </p:nvSpPr>
        <p:spPr/>
        <p:txBody>
          <a:bodyPr/>
          <a:lstStyle/>
          <a:p>
            <a:r>
              <a:rPr lang="en-US" dirty="0"/>
              <a:t>Figure 21.13  Anatomy and diversity in some peracarid crustaceans (</a:t>
            </a:r>
            <a:r>
              <a:rPr lang="en-US" dirty="0" err="1"/>
              <a:t>Eumalacostraca</a:t>
            </a:r>
            <a:r>
              <a:rPr lang="en-US" dirty="0"/>
              <a:t>, </a:t>
            </a:r>
            <a:r>
              <a:rPr lang="en-US" dirty="0" err="1"/>
              <a:t>Peracarida</a:t>
            </a:r>
            <a:r>
              <a:rPr lang="en-US" dirty="0"/>
              <a:t>)—</a:t>
            </a:r>
            <a:r>
              <a:rPr lang="en-US" dirty="0" err="1"/>
              <a:t>mysidans</a:t>
            </a:r>
            <a:r>
              <a:rPr lang="en-US" dirty="0"/>
              <a:t>, </a:t>
            </a:r>
            <a:r>
              <a:rPr lang="en-US" dirty="0" err="1"/>
              <a:t>lophogastrids</a:t>
            </a:r>
            <a:r>
              <a:rPr lang="en-US" dirty="0"/>
              <a:t>, </a:t>
            </a:r>
            <a:r>
              <a:rPr lang="en-US" dirty="0" err="1"/>
              <a:t>cumaceans</a:t>
            </a:r>
            <a:r>
              <a:rPr lang="en-US" dirty="0"/>
              <a:t>, and </a:t>
            </a:r>
            <a:r>
              <a:rPr lang="en-US" dirty="0" err="1"/>
              <a:t>tanaidaceans</a:t>
            </a:r>
            <a:r>
              <a:rPr lang="en-US" dirty="0"/>
              <a:t> (Part 5) </a:t>
            </a:r>
          </a:p>
        </p:txBody>
      </p:sp>
      <p:pic>
        <p:nvPicPr>
          <p:cNvPr id="6" name="Content Placeholder 5" descr=" An illustration depicts the dorsal view of Diastylis with its parts labeled as follows. Antennule, Pesudorostrum, Frontal lobe, Carapace, Pereonite, Telson and Uropod. An arrow at the Antennule indicates the feeding and ventilation."/>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771788" y="668338"/>
            <a:ext cx="6648424" cy="6108700"/>
          </a:xfrm>
        </p:spPr>
      </p:pic>
    </p:spTree>
    <p:extLst>
      <p:ext uri="{BB962C8B-B14F-4D97-AF65-F5344CB8AC3E}">
        <p14:creationId xmlns:p14="http://schemas.microsoft.com/office/powerpoint/2010/main" val="314705757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D26148-E956-4C47-9D1E-434EAF16872A}"/>
              </a:ext>
            </a:extLst>
          </p:cNvPr>
          <p:cNvSpPr>
            <a:spLocks noGrp="1"/>
          </p:cNvSpPr>
          <p:nvPr>
            <p:ph type="title"/>
          </p:nvPr>
        </p:nvSpPr>
        <p:spPr/>
        <p:txBody>
          <a:bodyPr/>
          <a:lstStyle/>
          <a:p>
            <a:r>
              <a:rPr lang="en-US" dirty="0"/>
              <a:t>Figure 21.13  Anatomy and diversity in some peracarid crustaceans (</a:t>
            </a:r>
            <a:r>
              <a:rPr lang="en-US" dirty="0" err="1"/>
              <a:t>Eumalacostraca</a:t>
            </a:r>
            <a:r>
              <a:rPr lang="en-US" dirty="0"/>
              <a:t>, </a:t>
            </a:r>
            <a:r>
              <a:rPr lang="en-US" dirty="0" err="1"/>
              <a:t>Peracarida</a:t>
            </a:r>
            <a:r>
              <a:rPr lang="en-US" dirty="0"/>
              <a:t>)—</a:t>
            </a:r>
            <a:r>
              <a:rPr lang="en-US" dirty="0" err="1"/>
              <a:t>mysidans</a:t>
            </a:r>
            <a:r>
              <a:rPr lang="en-US" dirty="0"/>
              <a:t>, </a:t>
            </a:r>
            <a:r>
              <a:rPr lang="en-US" dirty="0" err="1"/>
              <a:t>lophogastrids</a:t>
            </a:r>
            <a:r>
              <a:rPr lang="en-US" dirty="0"/>
              <a:t>, </a:t>
            </a:r>
            <a:r>
              <a:rPr lang="en-US" dirty="0" err="1"/>
              <a:t>cumaceans</a:t>
            </a:r>
            <a:r>
              <a:rPr lang="en-US" dirty="0"/>
              <a:t>, and </a:t>
            </a:r>
            <a:r>
              <a:rPr lang="en-US" dirty="0" err="1"/>
              <a:t>tanaidaceans</a:t>
            </a:r>
            <a:r>
              <a:rPr lang="en-US" dirty="0"/>
              <a:t> (Part 6) </a:t>
            </a:r>
          </a:p>
        </p:txBody>
      </p:sp>
      <p:pic>
        <p:nvPicPr>
          <p:cNvPr id="6" name="Content Placeholder 5" descr=" A scanning electron microscopic image of the lateral view of Diastyli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1178051"/>
            <a:ext cx="11376025" cy="5089274"/>
          </a:xfrm>
        </p:spPr>
      </p:pic>
    </p:spTree>
    <p:extLst>
      <p:ext uri="{BB962C8B-B14F-4D97-AF65-F5344CB8AC3E}">
        <p14:creationId xmlns:p14="http://schemas.microsoft.com/office/powerpoint/2010/main" val="272543179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C01D9A-CFCF-4743-ABBC-0B8F5E70E20B}"/>
              </a:ext>
            </a:extLst>
          </p:cNvPr>
          <p:cNvSpPr>
            <a:spLocks noGrp="1"/>
          </p:cNvSpPr>
          <p:nvPr>
            <p:ph type="title"/>
          </p:nvPr>
        </p:nvSpPr>
        <p:spPr/>
        <p:txBody>
          <a:bodyPr/>
          <a:lstStyle/>
          <a:p>
            <a:r>
              <a:rPr lang="en-US" dirty="0"/>
              <a:t>Figure 21.13  Anatomy and diversity in some peracarid crustaceans (</a:t>
            </a:r>
            <a:r>
              <a:rPr lang="en-US" dirty="0" err="1"/>
              <a:t>Eumalacostraca</a:t>
            </a:r>
            <a:r>
              <a:rPr lang="en-US" dirty="0"/>
              <a:t>, </a:t>
            </a:r>
            <a:r>
              <a:rPr lang="en-US" dirty="0" err="1"/>
              <a:t>Peracarida</a:t>
            </a:r>
            <a:r>
              <a:rPr lang="en-US" dirty="0"/>
              <a:t>)—</a:t>
            </a:r>
            <a:r>
              <a:rPr lang="en-US" dirty="0" err="1"/>
              <a:t>mysidans</a:t>
            </a:r>
            <a:r>
              <a:rPr lang="en-US" dirty="0"/>
              <a:t>, </a:t>
            </a:r>
            <a:r>
              <a:rPr lang="en-US" dirty="0" err="1"/>
              <a:t>lophogastrids</a:t>
            </a:r>
            <a:r>
              <a:rPr lang="en-US" dirty="0"/>
              <a:t>, </a:t>
            </a:r>
            <a:r>
              <a:rPr lang="en-US" dirty="0" err="1"/>
              <a:t>cumaceans</a:t>
            </a:r>
            <a:r>
              <a:rPr lang="en-US" dirty="0"/>
              <a:t>, and </a:t>
            </a:r>
            <a:r>
              <a:rPr lang="en-US" dirty="0" err="1"/>
              <a:t>tanaidaceans</a:t>
            </a:r>
            <a:r>
              <a:rPr lang="en-US" dirty="0"/>
              <a:t> (Part 7) </a:t>
            </a:r>
          </a:p>
        </p:txBody>
      </p:sp>
      <p:pic>
        <p:nvPicPr>
          <p:cNvPr id="6" name="Content Placeholder 5" descr=" A photo of a Tanaidacean."/>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1464946"/>
            <a:ext cx="11376025" cy="4515483"/>
          </a:xfrm>
        </p:spPr>
      </p:pic>
    </p:spTree>
    <p:extLst>
      <p:ext uri="{BB962C8B-B14F-4D97-AF65-F5344CB8AC3E}">
        <p14:creationId xmlns:p14="http://schemas.microsoft.com/office/powerpoint/2010/main" val="2562989295"/>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25E32B-1944-6D49-B756-F83E1D07649A}"/>
              </a:ext>
            </a:extLst>
          </p:cNvPr>
          <p:cNvSpPr>
            <a:spLocks noGrp="1"/>
          </p:cNvSpPr>
          <p:nvPr>
            <p:ph type="title"/>
          </p:nvPr>
        </p:nvSpPr>
        <p:spPr/>
        <p:txBody>
          <a:bodyPr/>
          <a:lstStyle/>
          <a:p>
            <a:r>
              <a:rPr lang="en-US" dirty="0"/>
              <a:t>Figure 21.13  Anatomy and diversity in some peracarid crustaceans (</a:t>
            </a:r>
            <a:r>
              <a:rPr lang="en-US" dirty="0" err="1"/>
              <a:t>Eumalacostraca</a:t>
            </a:r>
            <a:r>
              <a:rPr lang="en-US" dirty="0"/>
              <a:t>, </a:t>
            </a:r>
            <a:r>
              <a:rPr lang="en-US" dirty="0" err="1"/>
              <a:t>Peracarida</a:t>
            </a:r>
            <a:r>
              <a:rPr lang="en-US" dirty="0"/>
              <a:t>)—</a:t>
            </a:r>
            <a:r>
              <a:rPr lang="en-US" dirty="0" err="1"/>
              <a:t>mysidans</a:t>
            </a:r>
            <a:r>
              <a:rPr lang="en-US" dirty="0"/>
              <a:t>, </a:t>
            </a:r>
            <a:r>
              <a:rPr lang="en-US" dirty="0" err="1"/>
              <a:t>lophogastrids</a:t>
            </a:r>
            <a:r>
              <a:rPr lang="en-US" dirty="0"/>
              <a:t>, </a:t>
            </a:r>
            <a:r>
              <a:rPr lang="en-US" dirty="0" err="1"/>
              <a:t>cumaceans</a:t>
            </a:r>
            <a:r>
              <a:rPr lang="en-US" dirty="0"/>
              <a:t>, and </a:t>
            </a:r>
            <a:r>
              <a:rPr lang="en-US" dirty="0" err="1"/>
              <a:t>tanaidaceans</a:t>
            </a:r>
            <a:r>
              <a:rPr lang="en-US" dirty="0"/>
              <a:t> (Part 8) </a:t>
            </a:r>
          </a:p>
        </p:txBody>
      </p:sp>
      <p:pic>
        <p:nvPicPr>
          <p:cNvPr id="6" name="Content Placeholder 5" descr=" An illustration depicts the lateral view of Tanaidacean with its part labeled as follows. Antennule, Antenna, Ganthopod or second thoracopods, Head, Pereon including Pereopods, Pleon including Pleotelson, Uropod, Pleopod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1396341"/>
            <a:ext cx="11376025" cy="4652694"/>
          </a:xfrm>
        </p:spPr>
      </p:pic>
    </p:spTree>
    <p:extLst>
      <p:ext uri="{BB962C8B-B14F-4D97-AF65-F5344CB8AC3E}">
        <p14:creationId xmlns:p14="http://schemas.microsoft.com/office/powerpoint/2010/main" val="367796420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09692ED-20CD-5A45-B3D4-FAC43E2AFB2C}"/>
              </a:ext>
            </a:extLst>
          </p:cNvPr>
          <p:cNvSpPr>
            <a:spLocks noGrp="1"/>
          </p:cNvSpPr>
          <p:nvPr>
            <p:ph type="title"/>
          </p:nvPr>
        </p:nvSpPr>
        <p:spPr/>
        <p:txBody>
          <a:bodyPr/>
          <a:lstStyle/>
          <a:p>
            <a:r>
              <a:rPr lang="en-US" dirty="0"/>
              <a:t>Figure 21.14  More peracarids </a:t>
            </a:r>
          </a:p>
        </p:txBody>
      </p:sp>
      <p:pic>
        <p:nvPicPr>
          <p:cNvPr id="6" name="Content Placeholder 5" descr=" An illustration depicts the lateral view of Spelaeogriphus lepidops with its part labeled, accompanied by a photo of Spelaeogriphus lepidops. The labels are as follows. Antenna, Antennule, Ocular lobe, Carapace, Thoracopods 2 to 8, Pleomeres 1 to 6, Exopods, Pereopods 1 to 7, Penis, Telson, Uropod, and Pleopods.&#10; An illustration depicts the lateral view of Monodella with its part labeled as follows. Antenna, Antennule, Cephalon, Carapace, Endopod, Exopod, Pleopods, Uropod, Endopod, Telson, Pleomeres 1 to 6, and Thoracomeres 3 to 8.&#10; A photo of a Monodella.&#10; A photo of a Mictocaris.&#10; An illustration depicts the lateral view of Mictocaris with its part labeled as follows. Antenna, Antennule, Maxilliped, Pleopod, Uropod, Telson, and Pereopod 5 including Exopod, Endopod."/>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294496" y="479425"/>
            <a:ext cx="9603008" cy="6300788"/>
          </a:xfrm>
        </p:spPr>
      </p:pic>
    </p:spTree>
    <p:extLst>
      <p:ext uri="{BB962C8B-B14F-4D97-AF65-F5344CB8AC3E}">
        <p14:creationId xmlns:p14="http://schemas.microsoft.com/office/powerpoint/2010/main" val="19390397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C3D40D-CD3A-9A44-B821-EA2B05838AA0}"/>
              </a:ext>
            </a:extLst>
          </p:cNvPr>
          <p:cNvSpPr>
            <a:spLocks noGrp="1"/>
          </p:cNvSpPr>
          <p:nvPr>
            <p:ph type="title"/>
          </p:nvPr>
        </p:nvSpPr>
        <p:spPr/>
        <p:txBody>
          <a:bodyPr/>
          <a:lstStyle/>
          <a:p>
            <a:r>
              <a:rPr lang="en-US" dirty="0"/>
              <a:t>Figure 21.1  Diversity among the Crustacea (Part 6) </a:t>
            </a:r>
          </a:p>
        </p:txBody>
      </p:sp>
      <p:pic>
        <p:nvPicPr>
          <p:cNvPr id="6" name="Content Placeholder 5" descr=" A photo of a giant Caribbean hermit crab."/>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553866" y="479425"/>
            <a:ext cx="9084268" cy="6300788"/>
          </a:xfrm>
        </p:spPr>
      </p:pic>
    </p:spTree>
    <p:extLst>
      <p:ext uri="{BB962C8B-B14F-4D97-AF65-F5344CB8AC3E}">
        <p14:creationId xmlns:p14="http://schemas.microsoft.com/office/powerpoint/2010/main" val="961748959"/>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D541E42-D1BE-B847-9C19-FE6FD10DBB0B}"/>
              </a:ext>
            </a:extLst>
          </p:cNvPr>
          <p:cNvSpPr>
            <a:spLocks noGrp="1"/>
          </p:cNvSpPr>
          <p:nvPr>
            <p:ph type="title"/>
          </p:nvPr>
        </p:nvSpPr>
        <p:spPr/>
        <p:txBody>
          <a:bodyPr/>
          <a:lstStyle/>
          <a:p>
            <a:r>
              <a:rPr lang="en-US" dirty="0"/>
              <a:t>Figure 21.14  More peracarids (Part 1) </a:t>
            </a:r>
          </a:p>
        </p:txBody>
      </p:sp>
      <p:pic>
        <p:nvPicPr>
          <p:cNvPr id="6" name="Content Placeholder 5" descr=" An illustration depicts the lateral view of Spelaeogriphus lepidops with its part labeled, accompanied by a photo of Spelaeogriphus lepidops. The labels are as follows. Antenna, Antennule, Ocular lobe, Carapace, Thoracopods 2 to 8, Pleomeres 1 to 6, Exopods, Pereopods 1 to 7, Penis, Telson, Uropod, and Pleopod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1372077"/>
            <a:ext cx="11376025" cy="4515483"/>
          </a:xfrm>
        </p:spPr>
      </p:pic>
    </p:spTree>
    <p:extLst>
      <p:ext uri="{BB962C8B-B14F-4D97-AF65-F5344CB8AC3E}">
        <p14:creationId xmlns:p14="http://schemas.microsoft.com/office/powerpoint/2010/main" val="340311984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CA66C47-68EF-4049-86B2-FEEB49AC2F6D}"/>
              </a:ext>
            </a:extLst>
          </p:cNvPr>
          <p:cNvSpPr>
            <a:spLocks noGrp="1"/>
          </p:cNvSpPr>
          <p:nvPr>
            <p:ph type="title"/>
          </p:nvPr>
        </p:nvSpPr>
        <p:spPr/>
        <p:txBody>
          <a:bodyPr/>
          <a:lstStyle/>
          <a:p>
            <a:r>
              <a:rPr lang="en-US" dirty="0"/>
              <a:t>Figure 21.14  More peracarids (Part 2) </a:t>
            </a:r>
          </a:p>
        </p:txBody>
      </p:sp>
      <p:pic>
        <p:nvPicPr>
          <p:cNvPr id="6" name="Content Placeholder 5" descr=" An illustration depicts the lateral view of Monodella with its part labeled as follows. Antenna, Antennule, Cephalon, Carapace, Endopod, Exopod, Pleopods, Uropod, Endopod, Telson, Pleomeres 1 to 6, and Thoracomeres 3 to 8."/>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698411" y="479425"/>
            <a:ext cx="4795178" cy="6300788"/>
          </a:xfrm>
        </p:spPr>
      </p:pic>
    </p:spTree>
    <p:extLst>
      <p:ext uri="{BB962C8B-B14F-4D97-AF65-F5344CB8AC3E}">
        <p14:creationId xmlns:p14="http://schemas.microsoft.com/office/powerpoint/2010/main" val="3845146888"/>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968ED9A-78D4-6442-BD80-66DDFDD36DD3}"/>
              </a:ext>
            </a:extLst>
          </p:cNvPr>
          <p:cNvSpPr>
            <a:spLocks noGrp="1"/>
          </p:cNvSpPr>
          <p:nvPr>
            <p:ph type="title"/>
          </p:nvPr>
        </p:nvSpPr>
        <p:spPr/>
        <p:txBody>
          <a:bodyPr/>
          <a:lstStyle/>
          <a:p>
            <a:r>
              <a:rPr lang="en-US" dirty="0"/>
              <a:t>Figure 21.14  More peracarids (Part 3) </a:t>
            </a:r>
          </a:p>
        </p:txBody>
      </p:sp>
      <p:pic>
        <p:nvPicPr>
          <p:cNvPr id="6" name="Content Placeholder 5" descr=" A photo of a Monodella."/>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762627" y="479425"/>
            <a:ext cx="8666746" cy="6300788"/>
          </a:xfrm>
        </p:spPr>
      </p:pic>
    </p:spTree>
    <p:extLst>
      <p:ext uri="{BB962C8B-B14F-4D97-AF65-F5344CB8AC3E}">
        <p14:creationId xmlns:p14="http://schemas.microsoft.com/office/powerpoint/2010/main" val="209633636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ECACAD3-C924-0949-BF72-2DBEA8129180}"/>
              </a:ext>
            </a:extLst>
          </p:cNvPr>
          <p:cNvSpPr>
            <a:spLocks noGrp="1"/>
          </p:cNvSpPr>
          <p:nvPr>
            <p:ph type="title"/>
          </p:nvPr>
        </p:nvSpPr>
        <p:spPr/>
        <p:txBody>
          <a:bodyPr/>
          <a:lstStyle/>
          <a:p>
            <a:r>
              <a:rPr lang="en-US" dirty="0"/>
              <a:t>Figure 21.14  More peracarids (Part 4) </a:t>
            </a:r>
          </a:p>
        </p:txBody>
      </p:sp>
      <p:pic>
        <p:nvPicPr>
          <p:cNvPr id="6" name="Content Placeholder 5" descr=" A photo of a Mictocari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142670" y="479425"/>
            <a:ext cx="9906660" cy="6300788"/>
          </a:xfrm>
        </p:spPr>
      </p:pic>
    </p:spTree>
    <p:extLst>
      <p:ext uri="{BB962C8B-B14F-4D97-AF65-F5344CB8AC3E}">
        <p14:creationId xmlns:p14="http://schemas.microsoft.com/office/powerpoint/2010/main" val="112264448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77E2D89-2978-A244-BB8D-5DF608193468}"/>
              </a:ext>
            </a:extLst>
          </p:cNvPr>
          <p:cNvSpPr>
            <a:spLocks noGrp="1"/>
          </p:cNvSpPr>
          <p:nvPr>
            <p:ph type="title"/>
          </p:nvPr>
        </p:nvSpPr>
        <p:spPr/>
        <p:txBody>
          <a:bodyPr/>
          <a:lstStyle/>
          <a:p>
            <a:r>
              <a:rPr lang="en-US" dirty="0"/>
              <a:t>Figure 21.14  More peracarids (Part 5) </a:t>
            </a:r>
          </a:p>
        </p:txBody>
      </p:sp>
      <p:pic>
        <p:nvPicPr>
          <p:cNvPr id="6" name="Content Placeholder 5" descr=" An illustration depicts the lateral view of Mictocaris with its part labeled as follows. Antenna, Antennule, Maxilliped, Pleopod, Uropod, Telson, and Pereopod 5 including Exopod, Endopod."/>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78430" y="479425"/>
            <a:ext cx="11235140" cy="6300788"/>
          </a:xfrm>
        </p:spPr>
      </p:pic>
    </p:spTree>
    <p:extLst>
      <p:ext uri="{BB962C8B-B14F-4D97-AF65-F5344CB8AC3E}">
        <p14:creationId xmlns:p14="http://schemas.microsoft.com/office/powerpoint/2010/main" val="352110998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A86844-E0C7-0F45-BA88-17BA32591F7A}"/>
              </a:ext>
            </a:extLst>
          </p:cNvPr>
          <p:cNvSpPr>
            <a:spLocks noGrp="1"/>
          </p:cNvSpPr>
          <p:nvPr>
            <p:ph type="title"/>
          </p:nvPr>
        </p:nvSpPr>
        <p:spPr/>
        <p:txBody>
          <a:bodyPr/>
          <a:lstStyle/>
          <a:p>
            <a:r>
              <a:rPr lang="en-US" dirty="0"/>
              <a:t>Figure 21.15  More peracarids: the order Isopoda </a:t>
            </a:r>
          </a:p>
        </p:txBody>
      </p:sp>
      <p:pic>
        <p:nvPicPr>
          <p:cNvPr id="6" name="Content Placeholder 5" descr=" An illustration depicts the dorsal view of the Excorallana with its parts labeled as follows. Rostrum, Antennule, Compound eye, Antenna, Cephalon, Pereon including Pereonite one equals thoracomere two, Coxal plates, Pleon including Pleotelson, Protopod, Exopod, and Endopod.&#10; An illustration depicts the dorsal view of Codonophilus.&#10; An illustration depicts the dorsal view of Heteroserolis.&#10; An illustration depicts the dorsal view of Idotea.&#10; An illustration depicts the dorsal view of Joeropsis.&#10; An illustration depicts the dorsal view of Gnathia.&#10; An illustration depicts the dorsal view of male Gnathia.&#10; An illustration depicts the dorsal view of the Rock louse."/>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135867" y="479425"/>
            <a:ext cx="7920267" cy="6300788"/>
          </a:xfrm>
        </p:spPr>
      </p:pic>
    </p:spTree>
    <p:extLst>
      <p:ext uri="{BB962C8B-B14F-4D97-AF65-F5344CB8AC3E}">
        <p14:creationId xmlns:p14="http://schemas.microsoft.com/office/powerpoint/2010/main" val="2927832600"/>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C113362-8EF2-1A4E-AEF1-A4744A776466}"/>
              </a:ext>
            </a:extLst>
          </p:cNvPr>
          <p:cNvSpPr>
            <a:spLocks noGrp="1"/>
          </p:cNvSpPr>
          <p:nvPr>
            <p:ph type="title"/>
          </p:nvPr>
        </p:nvSpPr>
        <p:spPr/>
        <p:txBody>
          <a:bodyPr/>
          <a:lstStyle/>
          <a:p>
            <a:r>
              <a:rPr lang="en-US" dirty="0"/>
              <a:t>Figure 21.15  More peracarids: the order Isopoda (Part 1)</a:t>
            </a:r>
          </a:p>
        </p:txBody>
      </p:sp>
      <p:pic>
        <p:nvPicPr>
          <p:cNvPr id="6" name="Content Placeholder 5" descr=" An illustration depicts the dorsal view of the Excorallana with its parts labeled as follows. Rostrum, Antennule, Compound eye, Antenna, Cephalon, Pereon including Pereonite one equals thoracomere two, Coxal plates, Pleon including Pleotelson, Protopod, Exopod, and Endopod."/>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970433" y="479425"/>
            <a:ext cx="4251134" cy="6300788"/>
          </a:xfrm>
        </p:spPr>
      </p:pic>
    </p:spTree>
    <p:extLst>
      <p:ext uri="{BB962C8B-B14F-4D97-AF65-F5344CB8AC3E}">
        <p14:creationId xmlns:p14="http://schemas.microsoft.com/office/powerpoint/2010/main" val="1253372079"/>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CB3E84B-BB4B-5B49-AD50-5D0DCCBD7B88}"/>
              </a:ext>
            </a:extLst>
          </p:cNvPr>
          <p:cNvSpPr>
            <a:spLocks noGrp="1"/>
          </p:cNvSpPr>
          <p:nvPr>
            <p:ph type="title"/>
          </p:nvPr>
        </p:nvSpPr>
        <p:spPr/>
        <p:txBody>
          <a:bodyPr/>
          <a:lstStyle/>
          <a:p>
            <a:r>
              <a:rPr lang="en-US" dirty="0"/>
              <a:t>Figure 21.15  More peracarids: the order Isopoda (Part 2)</a:t>
            </a:r>
          </a:p>
        </p:txBody>
      </p:sp>
      <p:pic>
        <p:nvPicPr>
          <p:cNvPr id="6" name="Content Placeholder 5" descr=" An illustration depicts the dorsal view of Codonophilu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577738" y="479425"/>
            <a:ext cx="3036524" cy="6300788"/>
          </a:xfrm>
        </p:spPr>
      </p:pic>
    </p:spTree>
    <p:extLst>
      <p:ext uri="{BB962C8B-B14F-4D97-AF65-F5344CB8AC3E}">
        <p14:creationId xmlns:p14="http://schemas.microsoft.com/office/powerpoint/2010/main" val="3025696133"/>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5B07752-479D-644F-8656-E5D7A41C818F}"/>
              </a:ext>
            </a:extLst>
          </p:cNvPr>
          <p:cNvSpPr>
            <a:spLocks noGrp="1"/>
          </p:cNvSpPr>
          <p:nvPr>
            <p:ph type="title"/>
          </p:nvPr>
        </p:nvSpPr>
        <p:spPr/>
        <p:txBody>
          <a:bodyPr/>
          <a:lstStyle/>
          <a:p>
            <a:r>
              <a:rPr lang="en-US" dirty="0"/>
              <a:t>Figure 21.15  More peracarids: the order Isopoda (Part 3)</a:t>
            </a:r>
          </a:p>
        </p:txBody>
      </p:sp>
      <p:pic>
        <p:nvPicPr>
          <p:cNvPr id="6" name="Content Placeholder 5" descr=" An illustration depicts the dorsal view of Heteroseroli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894520" y="479425"/>
            <a:ext cx="4402960" cy="6300788"/>
          </a:xfrm>
        </p:spPr>
      </p:pic>
    </p:spTree>
    <p:extLst>
      <p:ext uri="{BB962C8B-B14F-4D97-AF65-F5344CB8AC3E}">
        <p14:creationId xmlns:p14="http://schemas.microsoft.com/office/powerpoint/2010/main" val="360000896"/>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7ADFB0-4816-3844-9AC6-7D288B9607EE}"/>
              </a:ext>
            </a:extLst>
          </p:cNvPr>
          <p:cNvSpPr>
            <a:spLocks noGrp="1"/>
          </p:cNvSpPr>
          <p:nvPr>
            <p:ph type="title"/>
          </p:nvPr>
        </p:nvSpPr>
        <p:spPr/>
        <p:txBody>
          <a:bodyPr/>
          <a:lstStyle/>
          <a:p>
            <a:r>
              <a:rPr lang="en-US" dirty="0"/>
              <a:t>Figure 21.15  More peracarids: the order Isopoda (Part 4)</a:t>
            </a:r>
          </a:p>
        </p:txBody>
      </p:sp>
      <p:pic>
        <p:nvPicPr>
          <p:cNvPr id="6" name="Content Placeholder 5" descr=" An illustration depicts the dorsal view of Idotea."/>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255108" y="479425"/>
            <a:ext cx="3681785" cy="6300788"/>
          </a:xfrm>
        </p:spPr>
      </p:pic>
    </p:spTree>
    <p:extLst>
      <p:ext uri="{BB962C8B-B14F-4D97-AF65-F5344CB8AC3E}">
        <p14:creationId xmlns:p14="http://schemas.microsoft.com/office/powerpoint/2010/main" val="36545525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F049342-3EC1-E044-B5FA-A982C0035A56}"/>
              </a:ext>
            </a:extLst>
          </p:cNvPr>
          <p:cNvSpPr>
            <a:spLocks noGrp="1"/>
          </p:cNvSpPr>
          <p:nvPr>
            <p:ph type="title"/>
          </p:nvPr>
        </p:nvSpPr>
        <p:spPr/>
        <p:txBody>
          <a:bodyPr/>
          <a:lstStyle/>
          <a:p>
            <a:r>
              <a:rPr lang="en-US" dirty="0"/>
              <a:t>Figure 21.1  Diversity among the Crustacea (Part 7) </a:t>
            </a:r>
          </a:p>
        </p:txBody>
      </p:sp>
      <p:pic>
        <p:nvPicPr>
          <p:cNvPr id="6" name="Content Placeholder 5" descr=" A photo of a hermit crab."/>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889149" y="479425"/>
            <a:ext cx="8413702" cy="6300788"/>
          </a:xfrm>
        </p:spPr>
      </p:pic>
    </p:spTree>
    <p:extLst>
      <p:ext uri="{BB962C8B-B14F-4D97-AF65-F5344CB8AC3E}">
        <p14:creationId xmlns:p14="http://schemas.microsoft.com/office/powerpoint/2010/main" val="13712694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D2BA7AA-5803-7248-9B4C-857501B05BF4}"/>
              </a:ext>
            </a:extLst>
          </p:cNvPr>
          <p:cNvSpPr>
            <a:spLocks noGrp="1"/>
          </p:cNvSpPr>
          <p:nvPr>
            <p:ph type="title"/>
          </p:nvPr>
        </p:nvSpPr>
        <p:spPr/>
        <p:txBody>
          <a:bodyPr/>
          <a:lstStyle/>
          <a:p>
            <a:r>
              <a:rPr lang="en-US" dirty="0"/>
              <a:t>Figure 21.15  More peracarids: the order Isopoda (Part 5)</a:t>
            </a:r>
          </a:p>
        </p:txBody>
      </p:sp>
      <p:pic>
        <p:nvPicPr>
          <p:cNvPr id="6" name="Content Placeholder 5" descr=" An illustration depicts the dorsal view of Joeropsi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5045869" y="479425"/>
            <a:ext cx="2100262" cy="6300788"/>
          </a:xfrm>
        </p:spPr>
      </p:pic>
    </p:spTree>
    <p:extLst>
      <p:ext uri="{BB962C8B-B14F-4D97-AF65-F5344CB8AC3E}">
        <p14:creationId xmlns:p14="http://schemas.microsoft.com/office/powerpoint/2010/main" val="2045365560"/>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A66FA42-C17D-C546-9852-6F9970511873}"/>
              </a:ext>
            </a:extLst>
          </p:cNvPr>
          <p:cNvSpPr>
            <a:spLocks noGrp="1"/>
          </p:cNvSpPr>
          <p:nvPr>
            <p:ph type="title"/>
          </p:nvPr>
        </p:nvSpPr>
        <p:spPr/>
        <p:txBody>
          <a:bodyPr/>
          <a:lstStyle/>
          <a:p>
            <a:r>
              <a:rPr lang="en-US" dirty="0"/>
              <a:t>Figure 21.15  More peracarids: the order Isopoda (Part 6)</a:t>
            </a:r>
          </a:p>
        </p:txBody>
      </p:sp>
      <p:pic>
        <p:nvPicPr>
          <p:cNvPr id="6" name="Content Placeholder 5" descr=" An illustration depicts the dorsal view of Gnathia."/>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5058521" y="479425"/>
            <a:ext cx="2074958" cy="6300788"/>
          </a:xfrm>
        </p:spPr>
      </p:pic>
    </p:spTree>
    <p:extLst>
      <p:ext uri="{BB962C8B-B14F-4D97-AF65-F5344CB8AC3E}">
        <p14:creationId xmlns:p14="http://schemas.microsoft.com/office/powerpoint/2010/main" val="2503033244"/>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942E20C-58B9-2C49-93E5-CE09F6EDE46E}"/>
              </a:ext>
            </a:extLst>
          </p:cNvPr>
          <p:cNvSpPr>
            <a:spLocks noGrp="1"/>
          </p:cNvSpPr>
          <p:nvPr>
            <p:ph type="title"/>
          </p:nvPr>
        </p:nvSpPr>
        <p:spPr/>
        <p:txBody>
          <a:bodyPr/>
          <a:lstStyle/>
          <a:p>
            <a:r>
              <a:rPr lang="en-US" dirty="0"/>
              <a:t>Figure 21.15  More peracarids: the order Isopoda (Part 7)</a:t>
            </a:r>
          </a:p>
        </p:txBody>
      </p:sp>
      <p:pic>
        <p:nvPicPr>
          <p:cNvPr id="6" name="Content Placeholder 5" descr=" An illustration depicts the dorsal view of male Gnathia."/>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906695" y="479425"/>
            <a:ext cx="2378610" cy="6300788"/>
          </a:xfrm>
        </p:spPr>
      </p:pic>
    </p:spTree>
    <p:extLst>
      <p:ext uri="{BB962C8B-B14F-4D97-AF65-F5344CB8AC3E}">
        <p14:creationId xmlns:p14="http://schemas.microsoft.com/office/powerpoint/2010/main" val="3626373013"/>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DFD4629-6F83-6942-AFD7-640B13B1A2D1}"/>
              </a:ext>
            </a:extLst>
          </p:cNvPr>
          <p:cNvSpPr>
            <a:spLocks noGrp="1"/>
          </p:cNvSpPr>
          <p:nvPr>
            <p:ph type="title"/>
          </p:nvPr>
        </p:nvSpPr>
        <p:spPr/>
        <p:txBody>
          <a:bodyPr/>
          <a:lstStyle/>
          <a:p>
            <a:r>
              <a:rPr lang="en-US" dirty="0"/>
              <a:t>Figure 21.15  More peracarids: the order Isopoda (Part 8)</a:t>
            </a:r>
          </a:p>
        </p:txBody>
      </p:sp>
      <p:pic>
        <p:nvPicPr>
          <p:cNvPr id="6" name="Content Placeholder 5" descr=" An illustration depicts the dorsal view of the Rock louse."/>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210825" y="479425"/>
            <a:ext cx="3770351" cy="6300788"/>
          </a:xfrm>
        </p:spPr>
      </p:pic>
    </p:spTree>
    <p:extLst>
      <p:ext uri="{BB962C8B-B14F-4D97-AF65-F5344CB8AC3E}">
        <p14:creationId xmlns:p14="http://schemas.microsoft.com/office/powerpoint/2010/main" val="622499371"/>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98450A1-7856-7E4E-AD89-FBF3D4566722}"/>
              </a:ext>
            </a:extLst>
          </p:cNvPr>
          <p:cNvSpPr>
            <a:spLocks noGrp="1"/>
          </p:cNvSpPr>
          <p:nvPr>
            <p:ph type="title"/>
          </p:nvPr>
        </p:nvSpPr>
        <p:spPr/>
        <p:txBody>
          <a:bodyPr/>
          <a:lstStyle/>
          <a:p>
            <a:r>
              <a:rPr lang="en-US" dirty="0"/>
              <a:t>Figure 21.16 (1)  And still more peracarids: amphipods and </a:t>
            </a:r>
            <a:r>
              <a:rPr lang="en-US" dirty="0" err="1"/>
              <a:t>ingolfiellidans</a:t>
            </a:r>
            <a:r>
              <a:rPr lang="en-US" dirty="0"/>
              <a:t> </a:t>
            </a:r>
          </a:p>
        </p:txBody>
      </p:sp>
      <p:pic>
        <p:nvPicPr>
          <p:cNvPr id="6" name="Content Placeholder 5" descr=" An illustration of the lateral view of Talitridira Floresorchestia depicts the general anatomy of amphipod with its major features shaded and other parts labeled. The shaded portions are as follows. Urosome, Pleon, Coxal plates, Pereon, and Pleopads. The labels are as follows. Antenna, Antennule, Peduncle, Flagellum, Sessile compound eye, Head, Gnathopods, Pereopods, Abdomen, Uprods, and Telson.&#10; An illustration of the lateral view of Melita depicts the general anatomy of hyperiidean amphipod with its major features shaded and other parts labeled. The shaded portions are as follows. Urosome, Pleon, Coxal plates, Pereon, and Pleopads. The labels are as follows. Antenna, Antennule, Peduncle, Flagellum, Sessile compound eye, Pereopods, Abdomen, Uprods, and Telson.&#10; An illustration depicts the ventral view of Cyamus erraticus with its parts labeled as follows. Antennule, Lateral gill, Medial gill, Pereopods, Pereopod 3, Abdomen, and Pene.&#10; A photo of a Melita.&#10; A photo of a Caprellidire Pseudoprotella.&#10; A photo of a Cyamus erraticu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591823" y="479425"/>
            <a:ext cx="9008355" cy="6300788"/>
          </a:xfrm>
        </p:spPr>
      </p:pic>
    </p:spTree>
    <p:extLst>
      <p:ext uri="{BB962C8B-B14F-4D97-AF65-F5344CB8AC3E}">
        <p14:creationId xmlns:p14="http://schemas.microsoft.com/office/powerpoint/2010/main" val="3742524388"/>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A8AB685-4627-584F-BBE9-E449CCDCF874}"/>
              </a:ext>
            </a:extLst>
          </p:cNvPr>
          <p:cNvSpPr>
            <a:spLocks noGrp="1"/>
          </p:cNvSpPr>
          <p:nvPr>
            <p:ph type="title"/>
          </p:nvPr>
        </p:nvSpPr>
        <p:spPr/>
        <p:txBody>
          <a:bodyPr/>
          <a:lstStyle/>
          <a:p>
            <a:r>
              <a:rPr lang="en-US" dirty="0"/>
              <a:t>Figure 21.16 (2)  And still more peracarids: amphipods and </a:t>
            </a:r>
            <a:r>
              <a:rPr lang="en-US" dirty="0" err="1"/>
              <a:t>ingolfiellidans</a:t>
            </a:r>
            <a:r>
              <a:rPr lang="en-US" dirty="0"/>
              <a:t> </a:t>
            </a:r>
          </a:p>
        </p:txBody>
      </p:sp>
      <p:pic>
        <p:nvPicPr>
          <p:cNvPr id="6" name="Content Placeholder 5" descr=" An illustration depicts the lateral view of the beach hopper.&#10; An illustration depicts the lateral view of the Seclusus shoemaker.&#10; An illustration depicts the lateral view of Primno abyssalis.&#10; An illustration depicts the lateral view of Leptocorisa Acuta.&#10; An illustration depicts a Hyperiid on the jellyfish.&#10; An illustration depicts the lateral view of Caprellidire Pseudoprotella.&#10; An illustration depicts the lateral view of Ingolfiella."/>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932954" y="479425"/>
            <a:ext cx="6326092" cy="6300788"/>
          </a:xfrm>
        </p:spPr>
      </p:pic>
    </p:spTree>
    <p:extLst>
      <p:ext uri="{BB962C8B-B14F-4D97-AF65-F5344CB8AC3E}">
        <p14:creationId xmlns:p14="http://schemas.microsoft.com/office/powerpoint/2010/main" val="3786965730"/>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D38BD64-5AD6-994A-8752-97486843D07D}"/>
              </a:ext>
            </a:extLst>
          </p:cNvPr>
          <p:cNvSpPr>
            <a:spLocks noGrp="1"/>
          </p:cNvSpPr>
          <p:nvPr>
            <p:ph type="title"/>
          </p:nvPr>
        </p:nvSpPr>
        <p:spPr/>
        <p:txBody>
          <a:bodyPr/>
          <a:lstStyle/>
          <a:p>
            <a:r>
              <a:rPr lang="en-US" dirty="0"/>
              <a:t>Figure 21.16  And still more peracarids: amphipods and </a:t>
            </a:r>
            <a:r>
              <a:rPr lang="en-US" dirty="0" err="1"/>
              <a:t>ingolfiellidans</a:t>
            </a:r>
            <a:r>
              <a:rPr lang="en-US" dirty="0"/>
              <a:t> (Part 1) </a:t>
            </a:r>
          </a:p>
        </p:txBody>
      </p:sp>
      <p:pic>
        <p:nvPicPr>
          <p:cNvPr id="6" name="Content Placeholder 5" descr=" An illustration of the lateral view of Talitridira Floresorchestia depicts the general anatomy of amphipod with its major features shaded and other parts labeled. The shaded portions are as follows. Urosome, Pleon, Coxal plates, Pereon, and Pleopads. The labels are as follows. Antenna, Antennule, Peduncle, Flagellum, Sessile compound eye, Head, Gnathopods, Pereopods, Abdomen, Uprods, and Telson."/>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885602"/>
            <a:ext cx="11376025" cy="5488433"/>
          </a:xfrm>
        </p:spPr>
      </p:pic>
    </p:spTree>
    <p:extLst>
      <p:ext uri="{BB962C8B-B14F-4D97-AF65-F5344CB8AC3E}">
        <p14:creationId xmlns:p14="http://schemas.microsoft.com/office/powerpoint/2010/main" val="3671808875"/>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70E143B-75F9-394B-930F-891970F08CCB}"/>
              </a:ext>
            </a:extLst>
          </p:cNvPr>
          <p:cNvSpPr>
            <a:spLocks noGrp="1"/>
          </p:cNvSpPr>
          <p:nvPr>
            <p:ph type="title"/>
          </p:nvPr>
        </p:nvSpPr>
        <p:spPr/>
        <p:txBody>
          <a:bodyPr/>
          <a:lstStyle/>
          <a:p>
            <a:r>
              <a:rPr lang="en-US" dirty="0"/>
              <a:t>Figure 21.16  And still more peracarids: amphipods and </a:t>
            </a:r>
            <a:r>
              <a:rPr lang="en-US" dirty="0" err="1"/>
              <a:t>ingolfiellidans</a:t>
            </a:r>
            <a:r>
              <a:rPr lang="en-US" dirty="0"/>
              <a:t> (Part 2) </a:t>
            </a:r>
          </a:p>
        </p:txBody>
      </p:sp>
      <p:pic>
        <p:nvPicPr>
          <p:cNvPr id="7" name="Content Placeholder 6" descr=" An illustration of the lateral view of Melita depicts the general anatomy of hyperiidean amphipod with its major features shaded and other parts labeled. The shaded portions are as follows. Urosome, Pleon, Coxal plates, Pereon, and Pleopads. The labels are as follows. Antenna, Antennule, Peduncle, Flagellum, Sessile compound eye, Pereopods, Abdomen, Uprods, and Telson.">
            <a:extLst>
              <a:ext uri="{FF2B5EF4-FFF2-40B4-BE49-F238E27FC236}">
                <a16:creationId xmlns:a16="http://schemas.microsoft.com/office/drawing/2014/main" id="{C25A6CCE-CFBD-DE4E-BF67-B76ED9C1002F}"/>
              </a:ext>
            </a:extLst>
          </p:cNvPr>
          <p:cNvPicPr>
            <a:picLocks noGrp="1" noChangeAspect="1"/>
          </p:cNvPicPr>
          <p:nvPr>
            <p:ph sz="quarter" idx="10"/>
          </p:nvPr>
        </p:nvPicPr>
        <p:blipFill>
          <a:blip r:embed="rId3"/>
          <a:stretch>
            <a:fillRect/>
          </a:stretch>
        </p:blipFill>
        <p:spPr>
          <a:xfrm>
            <a:off x="990844" y="479425"/>
            <a:ext cx="10210313" cy="6300788"/>
          </a:xfrm>
        </p:spPr>
      </p:pic>
    </p:spTree>
    <p:extLst>
      <p:ext uri="{BB962C8B-B14F-4D97-AF65-F5344CB8AC3E}">
        <p14:creationId xmlns:p14="http://schemas.microsoft.com/office/powerpoint/2010/main" val="93668613"/>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45F60A3-8261-034D-85B9-9461005DC9EC}"/>
              </a:ext>
            </a:extLst>
          </p:cNvPr>
          <p:cNvSpPr>
            <a:spLocks noGrp="1"/>
          </p:cNvSpPr>
          <p:nvPr>
            <p:ph type="title"/>
          </p:nvPr>
        </p:nvSpPr>
        <p:spPr/>
        <p:txBody>
          <a:bodyPr/>
          <a:lstStyle/>
          <a:p>
            <a:r>
              <a:rPr lang="en-US" dirty="0"/>
              <a:t>Figure 21.16  And still more peracarids: amphipods and </a:t>
            </a:r>
            <a:r>
              <a:rPr lang="en-US" dirty="0" err="1"/>
              <a:t>ingolfiellidans</a:t>
            </a:r>
            <a:r>
              <a:rPr lang="en-US" dirty="0"/>
              <a:t> (Part 3) </a:t>
            </a:r>
          </a:p>
        </p:txBody>
      </p:sp>
      <p:pic>
        <p:nvPicPr>
          <p:cNvPr id="7" name="Content Placeholder 6" descr=" An illustration depicts the ventral view of Cyamus erraticus with its parts labeled as follows. Antennule, Lateral gill, Medial gill, Pereopods, Pereopod 3, Abdomen, and Pene.">
            <a:extLst>
              <a:ext uri="{FF2B5EF4-FFF2-40B4-BE49-F238E27FC236}">
                <a16:creationId xmlns:a16="http://schemas.microsoft.com/office/drawing/2014/main" id="{B62D5BBB-F16C-D443-98A8-1E4DC44DC9C2}"/>
              </a:ext>
            </a:extLst>
          </p:cNvPr>
          <p:cNvPicPr>
            <a:picLocks noGrp="1" noChangeAspect="1"/>
          </p:cNvPicPr>
          <p:nvPr>
            <p:ph sz="quarter" idx="10"/>
          </p:nvPr>
        </p:nvPicPr>
        <p:blipFill>
          <a:blip r:embed="rId3"/>
          <a:stretch>
            <a:fillRect/>
          </a:stretch>
        </p:blipFill>
        <p:spPr>
          <a:xfrm>
            <a:off x="2698889" y="479425"/>
            <a:ext cx="6794223" cy="6300788"/>
          </a:xfrm>
        </p:spPr>
      </p:pic>
    </p:spTree>
    <p:extLst>
      <p:ext uri="{BB962C8B-B14F-4D97-AF65-F5344CB8AC3E}">
        <p14:creationId xmlns:p14="http://schemas.microsoft.com/office/powerpoint/2010/main" val="869716655"/>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1D2538D-1F49-DE4D-92C5-9272B50F7D73}"/>
              </a:ext>
            </a:extLst>
          </p:cNvPr>
          <p:cNvSpPr>
            <a:spLocks noGrp="1"/>
          </p:cNvSpPr>
          <p:nvPr>
            <p:ph type="title"/>
          </p:nvPr>
        </p:nvSpPr>
        <p:spPr/>
        <p:txBody>
          <a:bodyPr/>
          <a:lstStyle/>
          <a:p>
            <a:r>
              <a:rPr lang="en-US" dirty="0"/>
              <a:t>Figure 21.16  And still more peracarids: amphipods and </a:t>
            </a:r>
            <a:r>
              <a:rPr lang="en-US" dirty="0" err="1"/>
              <a:t>ingolfiellidans</a:t>
            </a:r>
            <a:r>
              <a:rPr lang="en-US" dirty="0"/>
              <a:t> (Part 4) </a:t>
            </a:r>
          </a:p>
        </p:txBody>
      </p:sp>
      <p:pic>
        <p:nvPicPr>
          <p:cNvPr id="6" name="Content Placeholder 5" descr=" A photo of a Melita."/>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591345" y="479425"/>
            <a:ext cx="7009310" cy="6300788"/>
          </a:xfrm>
        </p:spPr>
      </p:pic>
    </p:spTree>
    <p:extLst>
      <p:ext uri="{BB962C8B-B14F-4D97-AF65-F5344CB8AC3E}">
        <p14:creationId xmlns:p14="http://schemas.microsoft.com/office/powerpoint/2010/main" val="2863355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8221A6-8FB7-3A42-80F9-3A21BF4F7642}"/>
              </a:ext>
            </a:extLst>
          </p:cNvPr>
          <p:cNvSpPr>
            <a:spLocks noGrp="1"/>
          </p:cNvSpPr>
          <p:nvPr>
            <p:ph type="title"/>
          </p:nvPr>
        </p:nvSpPr>
        <p:spPr/>
        <p:txBody>
          <a:bodyPr/>
          <a:lstStyle/>
          <a:p>
            <a:r>
              <a:rPr lang="en-US" dirty="0"/>
              <a:t>Figure 21.1  Diversity among the Crustacea (Part 8) </a:t>
            </a:r>
          </a:p>
        </p:txBody>
      </p:sp>
      <p:pic>
        <p:nvPicPr>
          <p:cNvPr id="6" name="Content Placeholder 5" descr=" A photo of coconut crab."/>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483324" y="479425"/>
            <a:ext cx="5225352" cy="6300788"/>
          </a:xfrm>
        </p:spPr>
      </p:pic>
    </p:spTree>
    <p:extLst>
      <p:ext uri="{BB962C8B-B14F-4D97-AF65-F5344CB8AC3E}">
        <p14:creationId xmlns:p14="http://schemas.microsoft.com/office/powerpoint/2010/main" val="445905916"/>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1DB9621-600B-EE4C-ACF0-2668973A63A5}"/>
              </a:ext>
            </a:extLst>
          </p:cNvPr>
          <p:cNvSpPr>
            <a:spLocks noGrp="1"/>
          </p:cNvSpPr>
          <p:nvPr>
            <p:ph type="title"/>
          </p:nvPr>
        </p:nvSpPr>
        <p:spPr/>
        <p:txBody>
          <a:bodyPr/>
          <a:lstStyle/>
          <a:p>
            <a:r>
              <a:rPr lang="en-US" dirty="0"/>
              <a:t>Figure 21.16  And still more peracarids: amphipods and </a:t>
            </a:r>
            <a:r>
              <a:rPr lang="en-US" dirty="0" err="1"/>
              <a:t>ingolfiellidans</a:t>
            </a:r>
            <a:r>
              <a:rPr lang="en-US" dirty="0"/>
              <a:t> (Part 5) </a:t>
            </a:r>
          </a:p>
        </p:txBody>
      </p:sp>
      <p:pic>
        <p:nvPicPr>
          <p:cNvPr id="6" name="Content Placeholder 5" descr=" A photo of a Caprellidire Pseudoprotella."/>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534410" y="479425"/>
            <a:ext cx="7123180" cy="6300788"/>
          </a:xfrm>
        </p:spPr>
      </p:pic>
    </p:spTree>
    <p:extLst>
      <p:ext uri="{BB962C8B-B14F-4D97-AF65-F5344CB8AC3E}">
        <p14:creationId xmlns:p14="http://schemas.microsoft.com/office/powerpoint/2010/main" val="375904670"/>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F4FA46-8074-3C4B-8813-5180DBC70E66}"/>
              </a:ext>
            </a:extLst>
          </p:cNvPr>
          <p:cNvSpPr>
            <a:spLocks noGrp="1"/>
          </p:cNvSpPr>
          <p:nvPr>
            <p:ph type="title"/>
          </p:nvPr>
        </p:nvSpPr>
        <p:spPr/>
        <p:txBody>
          <a:bodyPr/>
          <a:lstStyle/>
          <a:p>
            <a:r>
              <a:rPr lang="en-US" dirty="0"/>
              <a:t>Figure 21.16  And still more peracarids: amphipods and </a:t>
            </a:r>
            <a:r>
              <a:rPr lang="en-US" dirty="0" err="1"/>
              <a:t>ingolfiellidans</a:t>
            </a:r>
            <a:r>
              <a:rPr lang="en-US" dirty="0"/>
              <a:t> (Part 6) </a:t>
            </a:r>
          </a:p>
        </p:txBody>
      </p:sp>
      <p:pic>
        <p:nvPicPr>
          <p:cNvPr id="6" name="Content Placeholder 5" descr=" A photo of a Cyamus erraticu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945606" y="479425"/>
            <a:ext cx="6300788" cy="6300788"/>
          </a:xfrm>
        </p:spPr>
      </p:pic>
    </p:spTree>
    <p:extLst>
      <p:ext uri="{BB962C8B-B14F-4D97-AF65-F5344CB8AC3E}">
        <p14:creationId xmlns:p14="http://schemas.microsoft.com/office/powerpoint/2010/main" val="1158748924"/>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1830E4D-4220-A640-9453-7A5B68410F55}"/>
              </a:ext>
            </a:extLst>
          </p:cNvPr>
          <p:cNvSpPr>
            <a:spLocks noGrp="1"/>
          </p:cNvSpPr>
          <p:nvPr>
            <p:ph type="title"/>
          </p:nvPr>
        </p:nvSpPr>
        <p:spPr/>
        <p:txBody>
          <a:bodyPr/>
          <a:lstStyle/>
          <a:p>
            <a:r>
              <a:rPr lang="en-US" dirty="0"/>
              <a:t>Figure 21.16  And still more peracarids: amphipods and </a:t>
            </a:r>
            <a:r>
              <a:rPr lang="en-US" dirty="0" err="1"/>
              <a:t>ingolfiellidans</a:t>
            </a:r>
            <a:r>
              <a:rPr lang="en-US" dirty="0"/>
              <a:t> (Part 7) </a:t>
            </a:r>
          </a:p>
        </p:txBody>
      </p:sp>
      <p:pic>
        <p:nvPicPr>
          <p:cNvPr id="6" name="Content Placeholder 5" descr=" An illustration depicts the lateral view of the beach hopper."/>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990367" y="479425"/>
            <a:ext cx="8211267" cy="6300788"/>
          </a:xfrm>
        </p:spPr>
      </p:pic>
    </p:spTree>
    <p:extLst>
      <p:ext uri="{BB962C8B-B14F-4D97-AF65-F5344CB8AC3E}">
        <p14:creationId xmlns:p14="http://schemas.microsoft.com/office/powerpoint/2010/main" val="3526230471"/>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8D8CAD-356A-3448-8000-2BBEBAF385FA}"/>
              </a:ext>
            </a:extLst>
          </p:cNvPr>
          <p:cNvSpPr>
            <a:spLocks noGrp="1"/>
          </p:cNvSpPr>
          <p:nvPr>
            <p:ph type="title"/>
          </p:nvPr>
        </p:nvSpPr>
        <p:spPr/>
        <p:txBody>
          <a:bodyPr/>
          <a:lstStyle/>
          <a:p>
            <a:r>
              <a:rPr lang="en-US" dirty="0"/>
              <a:t>Figure 21.16  And still more peracarids: amphipods and </a:t>
            </a:r>
            <a:r>
              <a:rPr lang="en-US" dirty="0" err="1"/>
              <a:t>ingolfiellidans</a:t>
            </a:r>
            <a:r>
              <a:rPr lang="en-US" dirty="0"/>
              <a:t> (Part 8) </a:t>
            </a:r>
          </a:p>
        </p:txBody>
      </p:sp>
      <p:pic>
        <p:nvPicPr>
          <p:cNvPr id="6" name="Content Placeholder 5" descr=" An illustration depicts the lateral view of the Seclusus shoemaker."/>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8843" y="479425"/>
            <a:ext cx="11374314" cy="6300788"/>
          </a:xfrm>
        </p:spPr>
      </p:pic>
    </p:spTree>
    <p:extLst>
      <p:ext uri="{BB962C8B-B14F-4D97-AF65-F5344CB8AC3E}">
        <p14:creationId xmlns:p14="http://schemas.microsoft.com/office/powerpoint/2010/main" val="3812227176"/>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5092835-0360-0649-B9EE-4544EB8440EB}"/>
              </a:ext>
            </a:extLst>
          </p:cNvPr>
          <p:cNvSpPr>
            <a:spLocks noGrp="1"/>
          </p:cNvSpPr>
          <p:nvPr>
            <p:ph type="title"/>
          </p:nvPr>
        </p:nvSpPr>
        <p:spPr/>
        <p:txBody>
          <a:bodyPr/>
          <a:lstStyle/>
          <a:p>
            <a:r>
              <a:rPr lang="en-US" dirty="0"/>
              <a:t>Figure 21.16  And still more peracarids: amphipods and </a:t>
            </a:r>
            <a:r>
              <a:rPr lang="en-US" dirty="0" err="1"/>
              <a:t>ingolfiellidans</a:t>
            </a:r>
            <a:r>
              <a:rPr lang="en-US" dirty="0"/>
              <a:t> (Part 9) </a:t>
            </a:r>
          </a:p>
        </p:txBody>
      </p:sp>
      <p:pic>
        <p:nvPicPr>
          <p:cNvPr id="6" name="Content Placeholder 5" descr=" An illustration depicts the lateral view of Primno abyssali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863845" y="479425"/>
            <a:ext cx="8464311" cy="6300788"/>
          </a:xfrm>
        </p:spPr>
      </p:pic>
    </p:spTree>
    <p:extLst>
      <p:ext uri="{BB962C8B-B14F-4D97-AF65-F5344CB8AC3E}">
        <p14:creationId xmlns:p14="http://schemas.microsoft.com/office/powerpoint/2010/main" val="1632505486"/>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C78C47-70D3-5C47-8089-F221F6D3434C}"/>
              </a:ext>
            </a:extLst>
          </p:cNvPr>
          <p:cNvSpPr>
            <a:spLocks noGrp="1"/>
          </p:cNvSpPr>
          <p:nvPr>
            <p:ph type="title"/>
          </p:nvPr>
        </p:nvSpPr>
        <p:spPr/>
        <p:txBody>
          <a:bodyPr/>
          <a:lstStyle/>
          <a:p>
            <a:r>
              <a:rPr lang="en-US" dirty="0"/>
              <a:t>Figure 21.16  And still more peracarids: amphipods and </a:t>
            </a:r>
            <a:r>
              <a:rPr lang="en-US" dirty="0" err="1"/>
              <a:t>ingolfiellidans</a:t>
            </a:r>
            <a:r>
              <a:rPr lang="en-US" dirty="0"/>
              <a:t> (Part 10) </a:t>
            </a:r>
          </a:p>
        </p:txBody>
      </p:sp>
      <p:pic>
        <p:nvPicPr>
          <p:cNvPr id="6" name="Content Placeholder 5" descr=" An illustration depicts the lateral view of Leptocorisa Acuta."/>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1702631"/>
            <a:ext cx="11376025" cy="3854376"/>
          </a:xfrm>
        </p:spPr>
      </p:pic>
    </p:spTree>
    <p:extLst>
      <p:ext uri="{BB962C8B-B14F-4D97-AF65-F5344CB8AC3E}">
        <p14:creationId xmlns:p14="http://schemas.microsoft.com/office/powerpoint/2010/main" val="1117238949"/>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AEB5DAD-226F-374F-A73C-78371636E794}"/>
              </a:ext>
            </a:extLst>
          </p:cNvPr>
          <p:cNvSpPr>
            <a:spLocks noGrp="1"/>
          </p:cNvSpPr>
          <p:nvPr>
            <p:ph type="title"/>
          </p:nvPr>
        </p:nvSpPr>
        <p:spPr/>
        <p:txBody>
          <a:bodyPr/>
          <a:lstStyle/>
          <a:p>
            <a:r>
              <a:rPr lang="en-US" dirty="0"/>
              <a:t>Figure 21.16  And still more peracarids: amphipods and </a:t>
            </a:r>
            <a:r>
              <a:rPr lang="en-US" dirty="0" err="1"/>
              <a:t>ingolfiellidans</a:t>
            </a:r>
            <a:r>
              <a:rPr lang="en-US" dirty="0"/>
              <a:t> (Part 11) </a:t>
            </a:r>
          </a:p>
        </p:txBody>
      </p:sp>
      <p:pic>
        <p:nvPicPr>
          <p:cNvPr id="6" name="Content Placeholder 5" descr=" An illustration depicts a Hyperiid on the jellyfish."/>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236129" y="479425"/>
            <a:ext cx="3719742" cy="6300788"/>
          </a:xfrm>
        </p:spPr>
      </p:pic>
    </p:spTree>
    <p:extLst>
      <p:ext uri="{BB962C8B-B14F-4D97-AF65-F5344CB8AC3E}">
        <p14:creationId xmlns:p14="http://schemas.microsoft.com/office/powerpoint/2010/main" val="2171471535"/>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D0BB7CC-BCA5-E746-8181-9C96EFA57F9C}"/>
              </a:ext>
            </a:extLst>
          </p:cNvPr>
          <p:cNvSpPr>
            <a:spLocks noGrp="1"/>
          </p:cNvSpPr>
          <p:nvPr>
            <p:ph type="title"/>
          </p:nvPr>
        </p:nvSpPr>
        <p:spPr/>
        <p:txBody>
          <a:bodyPr/>
          <a:lstStyle/>
          <a:p>
            <a:r>
              <a:rPr lang="en-US" dirty="0"/>
              <a:t>Figure 21.16  And still more peracarids: amphipods and </a:t>
            </a:r>
            <a:r>
              <a:rPr lang="en-US" dirty="0" err="1"/>
              <a:t>ingolfiellidans</a:t>
            </a:r>
            <a:r>
              <a:rPr lang="en-US" dirty="0"/>
              <a:t> (Part 12) </a:t>
            </a:r>
          </a:p>
        </p:txBody>
      </p:sp>
      <p:pic>
        <p:nvPicPr>
          <p:cNvPr id="6" name="Content Placeholder 5" descr=" An illustration depicts the lateral view of Caprellidire Pseudoprotella."/>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767102"/>
            <a:ext cx="11376025" cy="5725433"/>
          </a:xfrm>
        </p:spPr>
      </p:pic>
    </p:spTree>
    <p:extLst>
      <p:ext uri="{BB962C8B-B14F-4D97-AF65-F5344CB8AC3E}">
        <p14:creationId xmlns:p14="http://schemas.microsoft.com/office/powerpoint/2010/main" val="1454871561"/>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7ACD90D-C0BC-9A49-8D1E-76450CDBE112}"/>
              </a:ext>
            </a:extLst>
          </p:cNvPr>
          <p:cNvSpPr>
            <a:spLocks noGrp="1"/>
          </p:cNvSpPr>
          <p:nvPr>
            <p:ph type="title"/>
          </p:nvPr>
        </p:nvSpPr>
        <p:spPr/>
        <p:txBody>
          <a:bodyPr/>
          <a:lstStyle/>
          <a:p>
            <a:r>
              <a:rPr lang="en-US" dirty="0"/>
              <a:t>Figure 21.16  And still more peracarids: amphipods and </a:t>
            </a:r>
            <a:r>
              <a:rPr lang="en-US" dirty="0" err="1"/>
              <a:t>ingolfiellidans</a:t>
            </a:r>
            <a:r>
              <a:rPr lang="en-US" dirty="0"/>
              <a:t> (Part 13) </a:t>
            </a:r>
          </a:p>
        </p:txBody>
      </p:sp>
      <p:pic>
        <p:nvPicPr>
          <p:cNvPr id="6" name="Content Placeholder 5" descr=" An illustration depicts the lateral view of Ingolfiella."/>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1434446"/>
            <a:ext cx="11376025" cy="4390746"/>
          </a:xfrm>
        </p:spPr>
      </p:pic>
    </p:spTree>
    <p:extLst>
      <p:ext uri="{BB962C8B-B14F-4D97-AF65-F5344CB8AC3E}">
        <p14:creationId xmlns:p14="http://schemas.microsoft.com/office/powerpoint/2010/main" val="95112058"/>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2FB4556-7B48-3E43-9572-E189B0A30015}"/>
              </a:ext>
            </a:extLst>
          </p:cNvPr>
          <p:cNvSpPr>
            <a:spLocks noGrp="1"/>
          </p:cNvSpPr>
          <p:nvPr>
            <p:ph type="title"/>
          </p:nvPr>
        </p:nvSpPr>
        <p:spPr/>
        <p:txBody>
          <a:bodyPr/>
          <a:lstStyle/>
          <a:p>
            <a:r>
              <a:rPr lang="en-US" dirty="0"/>
              <a:t>Figure 21.17  Anatomy and diversity in the class </a:t>
            </a:r>
            <a:r>
              <a:rPr lang="en-US" dirty="0" err="1"/>
              <a:t>Thecostraca</a:t>
            </a:r>
            <a:r>
              <a:rPr lang="en-US" dirty="0"/>
              <a:t>—barnacles and their kin </a:t>
            </a:r>
          </a:p>
        </p:txBody>
      </p:sp>
      <p:pic>
        <p:nvPicPr>
          <p:cNvPr id="6" name="Content Placeholder 5" descr=" A photo of a feeding acorn barnacle extending its feathered cirri.&#10; An illustration depicts the dorsal view of acorn barnacle with labels as follows. Carina, Tergum, Scutum, Rostrum, Lateral, and Carinolateral.&#10; An illustration depicts the dorsal view of stalked barnacle with labels as follows. Cirri, Tergum, Scutum, Rostrum, Lateral plates, Peduncle, Capitulum, and Carina.&#10; A photo of a Wart barnacle.&#10; An illustration depicts the lateral view of the Goose barnacle attached to acorn barnacles.&#10; An illustration depicts the longitudinal section of Ascothorax ophioctenis with its part labeled. The labels are as follows. Antennule, Mandible, Labrum, Brain, Midgut, Carapace adductor, Carapace, Ventral nerve mass, First abdominal segment, Maxilla, Maxillule, Maxillary gland, Fourth thoracic limb, Gonopore, Caudal ramus, and Anus.&#10; An illustration depicts the dorsal view of Alcippe with labels as follows. Capitulum, Mantle opening, Attached male, and discus.&#10; An illustration depicts the ventral view of a crab, indicating the right side of the crab infected with Sacculina carcini.&#10; Two scanning electron microscopic images show the cirripede cypris larva. The image on the top shows the lateral view of the cirripede cypris larva, and the image on the bottom shows the dorsal view of the cirripede cypris larva.&#10;"/>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294496" y="479425"/>
            <a:ext cx="9603008" cy="6300788"/>
          </a:xfrm>
        </p:spPr>
      </p:pic>
    </p:spTree>
    <p:extLst>
      <p:ext uri="{BB962C8B-B14F-4D97-AF65-F5344CB8AC3E}">
        <p14:creationId xmlns:p14="http://schemas.microsoft.com/office/powerpoint/2010/main" val="5081928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4620674-9E4D-5546-A0BC-6776DE42F1A2}"/>
              </a:ext>
            </a:extLst>
          </p:cNvPr>
          <p:cNvSpPr>
            <a:spLocks noGrp="1"/>
          </p:cNvSpPr>
          <p:nvPr>
            <p:ph type="title"/>
          </p:nvPr>
        </p:nvSpPr>
        <p:spPr/>
        <p:txBody>
          <a:bodyPr/>
          <a:lstStyle/>
          <a:p>
            <a:r>
              <a:rPr lang="en-US" dirty="0"/>
              <a:t>Figure 21.1  Diversity among the Crustacea (Part 9) </a:t>
            </a:r>
          </a:p>
        </p:txBody>
      </p:sp>
      <p:pic>
        <p:nvPicPr>
          <p:cNvPr id="6" name="Content Placeholder 5" descr=" A photo of a Pacific mole crab."/>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344150" y="479425"/>
            <a:ext cx="5503700" cy="6300788"/>
          </a:xfrm>
        </p:spPr>
      </p:pic>
    </p:spTree>
    <p:extLst>
      <p:ext uri="{BB962C8B-B14F-4D97-AF65-F5344CB8AC3E}">
        <p14:creationId xmlns:p14="http://schemas.microsoft.com/office/powerpoint/2010/main" val="1697404188"/>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C81BD-1AE7-C948-B957-2E093A0AAB59}"/>
              </a:ext>
            </a:extLst>
          </p:cNvPr>
          <p:cNvSpPr>
            <a:spLocks noGrp="1"/>
          </p:cNvSpPr>
          <p:nvPr>
            <p:ph type="title"/>
          </p:nvPr>
        </p:nvSpPr>
        <p:spPr/>
        <p:txBody>
          <a:bodyPr/>
          <a:lstStyle/>
          <a:p>
            <a:r>
              <a:rPr lang="en-US" dirty="0"/>
              <a:t>Figure 21.17  Anatomy and diversity in the class </a:t>
            </a:r>
            <a:r>
              <a:rPr lang="en-US" dirty="0" err="1"/>
              <a:t>Thecostraca</a:t>
            </a:r>
            <a:r>
              <a:rPr lang="en-US" dirty="0"/>
              <a:t>—barnacles and their kin (Part 1)</a:t>
            </a:r>
          </a:p>
        </p:txBody>
      </p:sp>
      <p:pic>
        <p:nvPicPr>
          <p:cNvPr id="6" name="Content Placeholder 5" descr=" A photo of a feeding acorn barnacle extending its feathered cirri."/>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148996" y="479425"/>
            <a:ext cx="9894008" cy="6300788"/>
          </a:xfrm>
        </p:spPr>
      </p:pic>
    </p:spTree>
    <p:extLst>
      <p:ext uri="{BB962C8B-B14F-4D97-AF65-F5344CB8AC3E}">
        <p14:creationId xmlns:p14="http://schemas.microsoft.com/office/powerpoint/2010/main" val="3862691643"/>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C139053-3FF5-A041-8BEE-122FF8AE0F06}"/>
              </a:ext>
            </a:extLst>
          </p:cNvPr>
          <p:cNvSpPr>
            <a:spLocks noGrp="1"/>
          </p:cNvSpPr>
          <p:nvPr>
            <p:ph type="title"/>
          </p:nvPr>
        </p:nvSpPr>
        <p:spPr/>
        <p:txBody>
          <a:bodyPr/>
          <a:lstStyle/>
          <a:p>
            <a:r>
              <a:rPr lang="en-US" dirty="0"/>
              <a:t>Figure 21.17  Anatomy and diversity in the class </a:t>
            </a:r>
            <a:r>
              <a:rPr lang="en-US" dirty="0" err="1"/>
              <a:t>Thecostraca</a:t>
            </a:r>
            <a:r>
              <a:rPr lang="en-US" dirty="0"/>
              <a:t>—barnacles and their kin (Part 2)</a:t>
            </a:r>
          </a:p>
        </p:txBody>
      </p:sp>
      <p:pic>
        <p:nvPicPr>
          <p:cNvPr id="6" name="Content Placeholder 5" descr=" An illustration depicts the dorsal view of acorn barnacle with labels as follows. Carina, Tergum, Scutum, Rostrum, Lateral, and Carinolateral."/>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192802" y="479425"/>
            <a:ext cx="7806397" cy="6300788"/>
          </a:xfrm>
        </p:spPr>
      </p:pic>
    </p:spTree>
    <p:extLst>
      <p:ext uri="{BB962C8B-B14F-4D97-AF65-F5344CB8AC3E}">
        <p14:creationId xmlns:p14="http://schemas.microsoft.com/office/powerpoint/2010/main" val="3735118081"/>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C3907E4-A4D9-FE4A-A301-742934E0479A}"/>
              </a:ext>
            </a:extLst>
          </p:cNvPr>
          <p:cNvSpPr>
            <a:spLocks noGrp="1"/>
          </p:cNvSpPr>
          <p:nvPr>
            <p:ph type="title"/>
          </p:nvPr>
        </p:nvSpPr>
        <p:spPr/>
        <p:txBody>
          <a:bodyPr/>
          <a:lstStyle/>
          <a:p>
            <a:r>
              <a:rPr lang="en-US" dirty="0"/>
              <a:t>Figure 21.17  Anatomy and diversity in the class </a:t>
            </a:r>
            <a:r>
              <a:rPr lang="en-US" dirty="0" err="1"/>
              <a:t>Thecostraca</a:t>
            </a:r>
            <a:r>
              <a:rPr lang="en-US" dirty="0"/>
              <a:t>—barnacles and their kin (Part 3)</a:t>
            </a:r>
          </a:p>
        </p:txBody>
      </p:sp>
      <p:pic>
        <p:nvPicPr>
          <p:cNvPr id="6" name="Content Placeholder 5" descr=" An illustration depicts the dorsal view of stalked barnacle with labels as follows. Cirri, Tergum, Scutum, Rostrum, Lateral plates, Peduncle, Capitulum, and Carina."/>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628824" y="479425"/>
            <a:ext cx="4934352" cy="6300788"/>
          </a:xfrm>
        </p:spPr>
      </p:pic>
    </p:spTree>
    <p:extLst>
      <p:ext uri="{BB962C8B-B14F-4D97-AF65-F5344CB8AC3E}">
        <p14:creationId xmlns:p14="http://schemas.microsoft.com/office/powerpoint/2010/main" val="2211664670"/>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BD81A0A-C9BE-1A4F-ABC2-AC0903D54B33}"/>
              </a:ext>
            </a:extLst>
          </p:cNvPr>
          <p:cNvSpPr>
            <a:spLocks noGrp="1"/>
          </p:cNvSpPr>
          <p:nvPr>
            <p:ph type="title"/>
          </p:nvPr>
        </p:nvSpPr>
        <p:spPr/>
        <p:txBody>
          <a:bodyPr/>
          <a:lstStyle/>
          <a:p>
            <a:r>
              <a:rPr lang="en-US" dirty="0"/>
              <a:t>Figure 21.17  Anatomy and diversity in the class </a:t>
            </a:r>
            <a:r>
              <a:rPr lang="en-US" dirty="0" err="1"/>
              <a:t>Thecostraca</a:t>
            </a:r>
            <a:r>
              <a:rPr lang="en-US" dirty="0"/>
              <a:t>—barnacles and their kin (Part 4)</a:t>
            </a:r>
          </a:p>
        </p:txBody>
      </p:sp>
      <p:pic>
        <p:nvPicPr>
          <p:cNvPr id="6" name="Content Placeholder 5" descr=" A photo of a Wart barnacle."/>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711541" y="479425"/>
            <a:ext cx="6768918" cy="6300788"/>
          </a:xfrm>
        </p:spPr>
      </p:pic>
    </p:spTree>
    <p:extLst>
      <p:ext uri="{BB962C8B-B14F-4D97-AF65-F5344CB8AC3E}">
        <p14:creationId xmlns:p14="http://schemas.microsoft.com/office/powerpoint/2010/main" val="3489715137"/>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E0D9DE2-B23E-374D-8428-F9E3E17CA107}"/>
              </a:ext>
            </a:extLst>
          </p:cNvPr>
          <p:cNvSpPr>
            <a:spLocks noGrp="1"/>
          </p:cNvSpPr>
          <p:nvPr>
            <p:ph type="title"/>
          </p:nvPr>
        </p:nvSpPr>
        <p:spPr/>
        <p:txBody>
          <a:bodyPr/>
          <a:lstStyle/>
          <a:p>
            <a:r>
              <a:rPr lang="en-US" dirty="0"/>
              <a:t>Figure 21.17  Anatomy and diversity in the class </a:t>
            </a:r>
            <a:r>
              <a:rPr lang="en-US" dirty="0" err="1"/>
              <a:t>Thecostraca</a:t>
            </a:r>
            <a:r>
              <a:rPr lang="en-US" dirty="0"/>
              <a:t>—barnacles and their kin (Part 5)</a:t>
            </a:r>
          </a:p>
        </p:txBody>
      </p:sp>
      <p:pic>
        <p:nvPicPr>
          <p:cNvPr id="6" name="Content Placeholder 5" descr=" An illustration depicts the lateral view of the Goose barnacle attached to acorn barnacle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868739" y="479425"/>
            <a:ext cx="2454523" cy="6300788"/>
          </a:xfrm>
        </p:spPr>
      </p:pic>
    </p:spTree>
    <p:extLst>
      <p:ext uri="{BB962C8B-B14F-4D97-AF65-F5344CB8AC3E}">
        <p14:creationId xmlns:p14="http://schemas.microsoft.com/office/powerpoint/2010/main" val="3138825357"/>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343C98B-D7AE-F147-A9F7-80E6967A25AC}"/>
              </a:ext>
            </a:extLst>
          </p:cNvPr>
          <p:cNvSpPr>
            <a:spLocks noGrp="1"/>
          </p:cNvSpPr>
          <p:nvPr>
            <p:ph type="title"/>
          </p:nvPr>
        </p:nvSpPr>
        <p:spPr/>
        <p:txBody>
          <a:bodyPr/>
          <a:lstStyle/>
          <a:p>
            <a:r>
              <a:rPr lang="en-US" dirty="0"/>
              <a:t>Figure 21.17  Anatomy and diversity in the class </a:t>
            </a:r>
            <a:r>
              <a:rPr lang="en-US" dirty="0" err="1"/>
              <a:t>Thecostraca</a:t>
            </a:r>
            <a:r>
              <a:rPr lang="en-US" dirty="0"/>
              <a:t>—barnacles and their kin (Part 6)</a:t>
            </a:r>
          </a:p>
        </p:txBody>
      </p:sp>
      <p:pic>
        <p:nvPicPr>
          <p:cNvPr id="6" name="Content Placeholder 5" descr=" An illustration depicts the longitudinal section of Ascothorax ophioctenis with its part labeled. The labels are as follows. Antennule, Mandible, Labrum, Brain, Midgut, Carapace adductor, Carapace, Ventral nerve mass, First abdominal segment, Maxilla, Maxillule, Maxillary gland, Fourth thoracic limb, Gonopore, Caudal ramus, and Anu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693040" y="479425"/>
            <a:ext cx="8805920" cy="6300788"/>
          </a:xfrm>
        </p:spPr>
      </p:pic>
    </p:spTree>
    <p:extLst>
      <p:ext uri="{BB962C8B-B14F-4D97-AF65-F5344CB8AC3E}">
        <p14:creationId xmlns:p14="http://schemas.microsoft.com/office/powerpoint/2010/main" val="3283824352"/>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15E43A9-BCFD-564D-8E2F-9EB361BB7B36}"/>
              </a:ext>
            </a:extLst>
          </p:cNvPr>
          <p:cNvSpPr>
            <a:spLocks noGrp="1"/>
          </p:cNvSpPr>
          <p:nvPr>
            <p:ph type="title"/>
          </p:nvPr>
        </p:nvSpPr>
        <p:spPr/>
        <p:txBody>
          <a:bodyPr/>
          <a:lstStyle/>
          <a:p>
            <a:r>
              <a:rPr lang="en-US" dirty="0"/>
              <a:t>Figure 21.17  Anatomy and diversity in the class </a:t>
            </a:r>
            <a:r>
              <a:rPr lang="en-US" dirty="0" err="1"/>
              <a:t>Thecostraca</a:t>
            </a:r>
            <a:r>
              <a:rPr lang="en-US" dirty="0"/>
              <a:t>—barnacles and their kin (Part 7)</a:t>
            </a:r>
          </a:p>
        </p:txBody>
      </p:sp>
      <p:pic>
        <p:nvPicPr>
          <p:cNvPr id="6" name="Content Placeholder 5" descr=" An illustration depicts the dorsal view of Alcippe with labels as follows. Capitulum, Mantle opening, Attached male, and discu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394759" y="479425"/>
            <a:ext cx="5402482" cy="6300788"/>
          </a:xfrm>
        </p:spPr>
      </p:pic>
    </p:spTree>
    <p:extLst>
      <p:ext uri="{BB962C8B-B14F-4D97-AF65-F5344CB8AC3E}">
        <p14:creationId xmlns:p14="http://schemas.microsoft.com/office/powerpoint/2010/main" val="75682118"/>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0570550-C8D2-1D4F-9AF4-0404C4EFB91F}"/>
              </a:ext>
            </a:extLst>
          </p:cNvPr>
          <p:cNvSpPr>
            <a:spLocks noGrp="1"/>
          </p:cNvSpPr>
          <p:nvPr>
            <p:ph type="title"/>
          </p:nvPr>
        </p:nvSpPr>
        <p:spPr/>
        <p:txBody>
          <a:bodyPr/>
          <a:lstStyle/>
          <a:p>
            <a:r>
              <a:rPr lang="en-US" dirty="0"/>
              <a:t>Figure 21.17  Anatomy and diversity in the class </a:t>
            </a:r>
            <a:r>
              <a:rPr lang="en-US" dirty="0" err="1"/>
              <a:t>Thecostraca</a:t>
            </a:r>
            <a:r>
              <a:rPr lang="en-US" dirty="0"/>
              <a:t>—barnacles and their kin (Part 8)</a:t>
            </a:r>
          </a:p>
        </p:txBody>
      </p:sp>
      <p:pic>
        <p:nvPicPr>
          <p:cNvPr id="6" name="Content Placeholder 5" descr=" An illustration depicts the ventral view of a crab, indicating the right side of the crab infected with Sacculina carcini."/>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445368" y="479425"/>
            <a:ext cx="5301265" cy="6300788"/>
          </a:xfrm>
        </p:spPr>
      </p:pic>
    </p:spTree>
    <p:extLst>
      <p:ext uri="{BB962C8B-B14F-4D97-AF65-F5344CB8AC3E}">
        <p14:creationId xmlns:p14="http://schemas.microsoft.com/office/powerpoint/2010/main" val="917151309"/>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8380662-A218-4248-BF4F-F5E0658056FE}"/>
              </a:ext>
            </a:extLst>
          </p:cNvPr>
          <p:cNvSpPr>
            <a:spLocks noGrp="1"/>
          </p:cNvSpPr>
          <p:nvPr>
            <p:ph type="title"/>
          </p:nvPr>
        </p:nvSpPr>
        <p:spPr/>
        <p:txBody>
          <a:bodyPr/>
          <a:lstStyle/>
          <a:p>
            <a:r>
              <a:rPr lang="en-US" dirty="0"/>
              <a:t>Figure 21.17  Anatomy and diversity in the class </a:t>
            </a:r>
            <a:r>
              <a:rPr lang="en-US" dirty="0" err="1"/>
              <a:t>Thecostraca</a:t>
            </a:r>
            <a:r>
              <a:rPr lang="en-US" dirty="0"/>
              <a:t>—barnacles and their kin (Part 9)</a:t>
            </a:r>
          </a:p>
        </p:txBody>
      </p:sp>
      <p:pic>
        <p:nvPicPr>
          <p:cNvPr id="6" name="Content Placeholder 5" descr=" Two scanning electron microscopic images show the cirripede cypris larva. The image on the top shows the lateral view of the cirripede cypris larva, and the image on the bottom shows the dorsal view of the cirripede cypris larva."/>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116411" y="479425"/>
            <a:ext cx="5959179" cy="6300788"/>
          </a:xfrm>
        </p:spPr>
      </p:pic>
    </p:spTree>
    <p:extLst>
      <p:ext uri="{BB962C8B-B14F-4D97-AF65-F5344CB8AC3E}">
        <p14:creationId xmlns:p14="http://schemas.microsoft.com/office/powerpoint/2010/main" val="25467652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75C56AD-3268-324E-B54E-DF246EC85EDD}"/>
              </a:ext>
            </a:extLst>
          </p:cNvPr>
          <p:cNvSpPr>
            <a:spLocks noGrp="1"/>
          </p:cNvSpPr>
          <p:nvPr>
            <p:ph type="title"/>
          </p:nvPr>
        </p:nvSpPr>
        <p:spPr/>
        <p:txBody>
          <a:bodyPr/>
          <a:lstStyle/>
          <a:p>
            <a:r>
              <a:rPr lang="en-US" dirty="0"/>
              <a:t>Figure 21.1  Diversity among the Crustacea (Part 10) </a:t>
            </a:r>
          </a:p>
        </p:txBody>
      </p:sp>
      <p:pic>
        <p:nvPicPr>
          <p:cNvPr id="6" name="Content Placeholder 5" descr=" A photo of a pelagic red crab."/>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496931" y="479425"/>
            <a:ext cx="9198138" cy="6300788"/>
          </a:xfrm>
        </p:spPr>
      </p:pic>
    </p:spTree>
    <p:extLst>
      <p:ext uri="{BB962C8B-B14F-4D97-AF65-F5344CB8AC3E}">
        <p14:creationId xmlns:p14="http://schemas.microsoft.com/office/powerpoint/2010/main" val="8914113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B4A0F20-1DD7-5749-B382-46DC74EEC98E}"/>
              </a:ext>
            </a:extLst>
          </p:cNvPr>
          <p:cNvSpPr>
            <a:spLocks noGrp="1"/>
          </p:cNvSpPr>
          <p:nvPr>
            <p:ph type="title"/>
          </p:nvPr>
        </p:nvSpPr>
        <p:spPr/>
        <p:txBody>
          <a:bodyPr/>
          <a:lstStyle/>
          <a:p>
            <a:r>
              <a:rPr lang="en-US" dirty="0"/>
              <a:t>Figure 21.1  Diversity among the Crustacea (Part 11) </a:t>
            </a:r>
          </a:p>
        </p:txBody>
      </p:sp>
      <p:pic>
        <p:nvPicPr>
          <p:cNvPr id="6" name="Content Placeholder 5" descr=" A photo of cleaner shrimp."/>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604475" y="479425"/>
            <a:ext cx="8983051" cy="6300788"/>
          </a:xfrm>
        </p:spPr>
      </p:pic>
    </p:spTree>
    <p:extLst>
      <p:ext uri="{BB962C8B-B14F-4D97-AF65-F5344CB8AC3E}">
        <p14:creationId xmlns:p14="http://schemas.microsoft.com/office/powerpoint/2010/main" val="31585831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AC2533A-BAB9-9C4A-8E4C-20C2D54D476B}"/>
              </a:ext>
            </a:extLst>
          </p:cNvPr>
          <p:cNvSpPr>
            <a:spLocks noGrp="1"/>
          </p:cNvSpPr>
          <p:nvPr>
            <p:ph type="title"/>
          </p:nvPr>
        </p:nvSpPr>
        <p:spPr/>
        <p:txBody>
          <a:bodyPr/>
          <a:lstStyle/>
          <a:p>
            <a:r>
              <a:rPr lang="en-US" dirty="0"/>
              <a:t>Figure 21.1  Diversity among the Crustacea (Part 12) </a:t>
            </a:r>
          </a:p>
        </p:txBody>
      </p:sp>
      <p:pic>
        <p:nvPicPr>
          <p:cNvPr id="6" name="Content Placeholder 5" descr=" A photo of a coral reef lobster-shrimp."/>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642365"/>
            <a:ext cx="11376025" cy="5974907"/>
          </a:xfrm>
        </p:spPr>
      </p:pic>
    </p:spTree>
    <p:extLst>
      <p:ext uri="{BB962C8B-B14F-4D97-AF65-F5344CB8AC3E}">
        <p14:creationId xmlns:p14="http://schemas.microsoft.com/office/powerpoint/2010/main" val="35388924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CDADE2-3C80-CA4E-838C-C15FB0452E18}"/>
              </a:ext>
            </a:extLst>
          </p:cNvPr>
          <p:cNvSpPr>
            <a:spLocks noGrp="1"/>
          </p:cNvSpPr>
          <p:nvPr>
            <p:ph type="title"/>
          </p:nvPr>
        </p:nvSpPr>
        <p:spPr/>
        <p:txBody>
          <a:bodyPr/>
          <a:lstStyle/>
          <a:p>
            <a:r>
              <a:rPr lang="en-US" dirty="0"/>
              <a:t>Figure 21.1  Diversity among the Crustacea (Part 13) </a:t>
            </a:r>
          </a:p>
        </p:txBody>
      </p:sp>
      <p:pic>
        <p:nvPicPr>
          <p:cNvPr id="6" name="Content Placeholder 5" descr=" A photo of a Hawaiian regal lobster."/>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351431" y="479425"/>
            <a:ext cx="9489138" cy="6300788"/>
          </a:xfrm>
        </p:spPr>
      </p:pic>
    </p:spTree>
    <p:extLst>
      <p:ext uri="{BB962C8B-B14F-4D97-AF65-F5344CB8AC3E}">
        <p14:creationId xmlns:p14="http://schemas.microsoft.com/office/powerpoint/2010/main" val="16029365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FE7F682-E309-D045-9F83-8C39615880F6}"/>
              </a:ext>
            </a:extLst>
          </p:cNvPr>
          <p:cNvSpPr>
            <a:spLocks noGrp="1"/>
          </p:cNvSpPr>
          <p:nvPr>
            <p:ph type="title"/>
          </p:nvPr>
        </p:nvSpPr>
        <p:spPr/>
        <p:txBody>
          <a:bodyPr/>
          <a:lstStyle/>
          <a:p>
            <a:r>
              <a:rPr lang="en-US" dirty="0"/>
              <a:t>Figure 21.1  Diversity among the Crustacea (Part 14) </a:t>
            </a:r>
          </a:p>
        </p:txBody>
      </p:sp>
      <p:pic>
        <p:nvPicPr>
          <p:cNvPr id="6" name="Content Placeholder 5" descr=" A photo of translucent hyperiid."/>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117366" y="479425"/>
            <a:ext cx="9957269" cy="6300788"/>
          </a:xfrm>
        </p:spPr>
      </p:pic>
    </p:spTree>
    <p:extLst>
      <p:ext uri="{BB962C8B-B14F-4D97-AF65-F5344CB8AC3E}">
        <p14:creationId xmlns:p14="http://schemas.microsoft.com/office/powerpoint/2010/main" val="10586076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8526FBC-F783-864F-AA20-0E1F31B21183}"/>
              </a:ext>
            </a:extLst>
          </p:cNvPr>
          <p:cNvSpPr>
            <a:spLocks noGrp="1"/>
          </p:cNvSpPr>
          <p:nvPr>
            <p:ph type="title"/>
          </p:nvPr>
        </p:nvSpPr>
        <p:spPr/>
        <p:txBody>
          <a:bodyPr/>
          <a:lstStyle/>
          <a:p>
            <a:r>
              <a:rPr lang="en-US" dirty="0"/>
              <a:t>Figure 21.1 (1)  Diversity among the Crustacea </a:t>
            </a:r>
          </a:p>
        </p:txBody>
      </p:sp>
      <p:pic>
        <p:nvPicPr>
          <p:cNvPr id="6" name="Content Placeholder 5" descr=" A photo of Morlockia ondinae with a long, slender body and faint medial transversal grooves.&#10; A scanned electron microscopic image of Hutchinsoniella macracantha.&#10; A photo of tadpole shrimp.&#10; A photo of Clam shrimp.&#10; A photo of a fiddler crab.&#10; A photo of a giant Caribbean hermit crab.&#10; A photo of a hermit crab.&#10; A photo of coconut crab."/>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186475" y="479425"/>
            <a:ext cx="7819050" cy="6300788"/>
          </a:xfrm>
        </p:spPr>
      </p:pic>
    </p:spTree>
    <p:extLst>
      <p:ext uri="{BB962C8B-B14F-4D97-AF65-F5344CB8AC3E}">
        <p14:creationId xmlns:p14="http://schemas.microsoft.com/office/powerpoint/2010/main" val="25872194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568CBA-26D1-D74D-A594-AF4DBDFDEF47}"/>
              </a:ext>
            </a:extLst>
          </p:cNvPr>
          <p:cNvSpPr>
            <a:spLocks noGrp="1"/>
          </p:cNvSpPr>
          <p:nvPr>
            <p:ph type="title"/>
          </p:nvPr>
        </p:nvSpPr>
        <p:spPr/>
        <p:txBody>
          <a:bodyPr/>
          <a:lstStyle/>
          <a:p>
            <a:r>
              <a:rPr lang="en-US" dirty="0"/>
              <a:t>Figure 21.1  Diversity among the Crustacea (Part 15) </a:t>
            </a:r>
          </a:p>
        </p:txBody>
      </p:sp>
      <p:pic>
        <p:nvPicPr>
          <p:cNvPr id="6" name="Content Placeholder 5" descr=" A photo of a whale louse."/>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351431" y="479425"/>
            <a:ext cx="9489138" cy="6300788"/>
          </a:xfrm>
        </p:spPr>
      </p:pic>
    </p:spTree>
    <p:extLst>
      <p:ext uri="{BB962C8B-B14F-4D97-AF65-F5344CB8AC3E}">
        <p14:creationId xmlns:p14="http://schemas.microsoft.com/office/powerpoint/2010/main" val="9130291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E6A0DF2-E94F-2845-A78B-99E7DC9372B4}"/>
              </a:ext>
            </a:extLst>
          </p:cNvPr>
          <p:cNvSpPr>
            <a:spLocks noGrp="1"/>
          </p:cNvSpPr>
          <p:nvPr>
            <p:ph type="title"/>
          </p:nvPr>
        </p:nvSpPr>
        <p:spPr/>
        <p:txBody>
          <a:bodyPr/>
          <a:lstStyle/>
          <a:p>
            <a:r>
              <a:rPr lang="en-US" dirty="0"/>
              <a:t>Figure 21.1  Diversity among the Crustacea (Part 16) </a:t>
            </a:r>
          </a:p>
        </p:txBody>
      </p:sp>
      <p:pic>
        <p:nvPicPr>
          <p:cNvPr id="6" name="Content Placeholder 5" descr=" A photo of a male Cumacean on the top and a photo of a female Cumacean."/>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350954" y="479425"/>
            <a:ext cx="7490093" cy="6300788"/>
          </a:xfrm>
        </p:spPr>
      </p:pic>
    </p:spTree>
    <p:extLst>
      <p:ext uri="{BB962C8B-B14F-4D97-AF65-F5344CB8AC3E}">
        <p14:creationId xmlns:p14="http://schemas.microsoft.com/office/powerpoint/2010/main" val="7402762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6D4D3F9-AF24-6A4B-8862-74967167DD18}"/>
              </a:ext>
            </a:extLst>
          </p:cNvPr>
          <p:cNvSpPr>
            <a:spLocks noGrp="1"/>
          </p:cNvSpPr>
          <p:nvPr>
            <p:ph type="title"/>
          </p:nvPr>
        </p:nvSpPr>
        <p:spPr/>
        <p:txBody>
          <a:bodyPr/>
          <a:lstStyle/>
          <a:p>
            <a:r>
              <a:rPr lang="en-US" dirty="0"/>
              <a:t>Figure 21.1  Diversity among the Crustacea (Part 17) </a:t>
            </a:r>
          </a:p>
        </p:txBody>
      </p:sp>
      <p:pic>
        <p:nvPicPr>
          <p:cNvPr id="6" name="Content Placeholder 5" descr=" A photo of a Rock louse."/>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769431" y="479425"/>
            <a:ext cx="10653139" cy="6300788"/>
          </a:xfrm>
        </p:spPr>
      </p:pic>
    </p:spTree>
    <p:extLst>
      <p:ext uri="{BB962C8B-B14F-4D97-AF65-F5344CB8AC3E}">
        <p14:creationId xmlns:p14="http://schemas.microsoft.com/office/powerpoint/2010/main" val="31394464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990D3AD-DE97-3044-95BB-97A8514F5825}"/>
              </a:ext>
            </a:extLst>
          </p:cNvPr>
          <p:cNvSpPr>
            <a:spLocks noGrp="1"/>
          </p:cNvSpPr>
          <p:nvPr>
            <p:ph type="title"/>
          </p:nvPr>
        </p:nvSpPr>
        <p:spPr/>
        <p:txBody>
          <a:bodyPr/>
          <a:lstStyle/>
          <a:p>
            <a:r>
              <a:rPr lang="en-US" dirty="0"/>
              <a:t>Figure 21.1  Diversity among the Crustacea (Part 18) </a:t>
            </a:r>
          </a:p>
        </p:txBody>
      </p:sp>
      <p:pic>
        <p:nvPicPr>
          <p:cNvPr id="6" name="Content Placeholder 5" descr=" A photo of a Siriella tabaniocula."/>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879366"/>
            <a:ext cx="11376025" cy="5500906"/>
          </a:xfrm>
        </p:spPr>
      </p:pic>
    </p:spTree>
    <p:extLst>
      <p:ext uri="{BB962C8B-B14F-4D97-AF65-F5344CB8AC3E}">
        <p14:creationId xmlns:p14="http://schemas.microsoft.com/office/powerpoint/2010/main" val="13965876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8F633FF-DF30-9E47-983C-AC6D4ED9283E}"/>
              </a:ext>
            </a:extLst>
          </p:cNvPr>
          <p:cNvSpPr>
            <a:spLocks noGrp="1"/>
          </p:cNvSpPr>
          <p:nvPr>
            <p:ph type="title"/>
          </p:nvPr>
        </p:nvSpPr>
        <p:spPr/>
        <p:txBody>
          <a:bodyPr/>
          <a:lstStyle/>
          <a:p>
            <a:r>
              <a:rPr lang="en-US" dirty="0"/>
              <a:t>Figure 21.1  Diversity among the Crustacea (Part 19) </a:t>
            </a:r>
          </a:p>
        </p:txBody>
      </p:sp>
      <p:pic>
        <p:nvPicPr>
          <p:cNvPr id="6" name="Content Placeholder 5" descr=" A close shot of the Acorn barnacle colony."/>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022474" y="479425"/>
            <a:ext cx="10147052" cy="6300788"/>
          </a:xfrm>
        </p:spPr>
      </p:pic>
    </p:spTree>
    <p:extLst>
      <p:ext uri="{BB962C8B-B14F-4D97-AF65-F5344CB8AC3E}">
        <p14:creationId xmlns:p14="http://schemas.microsoft.com/office/powerpoint/2010/main" val="31808704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426E46E-FFEA-9A41-935E-00887BE16FD0}"/>
              </a:ext>
            </a:extLst>
          </p:cNvPr>
          <p:cNvSpPr>
            <a:spLocks noGrp="1"/>
          </p:cNvSpPr>
          <p:nvPr>
            <p:ph type="title"/>
          </p:nvPr>
        </p:nvSpPr>
        <p:spPr/>
        <p:txBody>
          <a:bodyPr/>
          <a:lstStyle/>
          <a:p>
            <a:r>
              <a:rPr lang="en-US" dirty="0"/>
              <a:t>Figure 21.1  Diversity among the Crustacea (Part 20) </a:t>
            </a:r>
          </a:p>
        </p:txBody>
      </p:sp>
      <p:pic>
        <p:nvPicPr>
          <p:cNvPr id="6" name="Content Placeholder 5" descr=" A close shot of the Pelagic barnacle colony."/>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623453" y="479425"/>
            <a:ext cx="8945094" cy="6300788"/>
          </a:xfrm>
        </p:spPr>
      </p:pic>
    </p:spTree>
    <p:extLst>
      <p:ext uri="{BB962C8B-B14F-4D97-AF65-F5344CB8AC3E}">
        <p14:creationId xmlns:p14="http://schemas.microsoft.com/office/powerpoint/2010/main" val="4663090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530D447-75B8-7543-A9A9-DBC07E95057E}"/>
              </a:ext>
            </a:extLst>
          </p:cNvPr>
          <p:cNvSpPr>
            <a:spLocks noGrp="1"/>
          </p:cNvSpPr>
          <p:nvPr>
            <p:ph type="title"/>
          </p:nvPr>
        </p:nvSpPr>
        <p:spPr/>
        <p:txBody>
          <a:bodyPr/>
          <a:lstStyle/>
          <a:p>
            <a:r>
              <a:rPr lang="en-US" dirty="0"/>
              <a:t>Figure 21.1  Diversity among the Crustacea (Part 21) </a:t>
            </a:r>
          </a:p>
        </p:txBody>
      </p:sp>
      <p:pic>
        <p:nvPicPr>
          <p:cNvPr id="6" name="Content Placeholder 5" descr=" A photo of a Gaussia."/>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610801" y="479425"/>
            <a:ext cx="8970398" cy="6300788"/>
          </a:xfrm>
        </p:spPr>
      </p:pic>
    </p:spTree>
    <p:extLst>
      <p:ext uri="{BB962C8B-B14F-4D97-AF65-F5344CB8AC3E}">
        <p14:creationId xmlns:p14="http://schemas.microsoft.com/office/powerpoint/2010/main" val="22529000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63042EF-0B2C-D44E-BA5A-E2C7164A6AE7}"/>
              </a:ext>
            </a:extLst>
          </p:cNvPr>
          <p:cNvSpPr>
            <a:spLocks noGrp="1"/>
          </p:cNvSpPr>
          <p:nvPr>
            <p:ph type="title"/>
          </p:nvPr>
        </p:nvSpPr>
        <p:spPr/>
        <p:txBody>
          <a:bodyPr/>
          <a:lstStyle/>
          <a:p>
            <a:r>
              <a:rPr lang="en-US" dirty="0"/>
              <a:t>Figure 21.1  Diversity among the Crustacea (Part 22) </a:t>
            </a:r>
          </a:p>
        </p:txBody>
      </p:sp>
      <p:pic>
        <p:nvPicPr>
          <p:cNvPr id="6" name="Content Placeholder 5" descr=" A scanning electron microscopic image of Deoterthron."/>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812281" y="479425"/>
            <a:ext cx="4567438" cy="6300788"/>
          </a:xfrm>
        </p:spPr>
      </p:pic>
    </p:spTree>
    <p:extLst>
      <p:ext uri="{BB962C8B-B14F-4D97-AF65-F5344CB8AC3E}">
        <p14:creationId xmlns:p14="http://schemas.microsoft.com/office/powerpoint/2010/main" val="30540262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3BEB58-1FD5-2245-AA2F-FF3DF9DFA97E}"/>
              </a:ext>
            </a:extLst>
          </p:cNvPr>
          <p:cNvSpPr>
            <a:spLocks noGrp="1"/>
          </p:cNvSpPr>
          <p:nvPr>
            <p:ph type="title"/>
          </p:nvPr>
        </p:nvSpPr>
        <p:spPr/>
        <p:txBody>
          <a:bodyPr/>
          <a:lstStyle/>
          <a:p>
            <a:r>
              <a:rPr lang="en-US" dirty="0"/>
              <a:t>Figure 21.2  General crustacean external morphology: a crayfish (Malacostraca: </a:t>
            </a:r>
            <a:r>
              <a:rPr lang="en-US" dirty="0" err="1"/>
              <a:t>Astacidea</a:t>
            </a:r>
            <a:r>
              <a:rPr lang="en-US" dirty="0"/>
              <a:t>) </a:t>
            </a:r>
          </a:p>
        </p:txBody>
      </p:sp>
      <p:pic>
        <p:nvPicPr>
          <p:cNvPr id="6" name="Content Placeholder 5" descr=" An illustration depicts the crayfish with its parts labeled. The labels are as follows. The anterior portion of crayfish is labeled as cephalothorax, including Carapace, Merus, Carpus, Propodus, Dactyl, Antenna, Rostrum, Antennule, Cheliped, Compound eye, and 5 legs or pereopods. The mid-portion of the structure is labeled as the abdomen, which includes swimmerets or pleopods. The posterior portion of the crayfish is labeled as a tail fan which includes Telson and Uropod.&#10; An illustration depicts the ventral view of the tail fan with labels as follows. Uropod includes Protopod, Endopod, Exopod, Anus, and Telson.&#10;"/>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591823" y="479425"/>
            <a:ext cx="9008355" cy="6300788"/>
          </a:xfrm>
        </p:spPr>
      </p:pic>
    </p:spTree>
    <p:extLst>
      <p:ext uri="{BB962C8B-B14F-4D97-AF65-F5344CB8AC3E}">
        <p14:creationId xmlns:p14="http://schemas.microsoft.com/office/powerpoint/2010/main" val="12730196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775B1A3-BB87-754E-A7C6-7CC3D7EA3515}"/>
              </a:ext>
            </a:extLst>
          </p:cNvPr>
          <p:cNvSpPr>
            <a:spLocks noGrp="1"/>
          </p:cNvSpPr>
          <p:nvPr>
            <p:ph type="title"/>
          </p:nvPr>
        </p:nvSpPr>
        <p:spPr/>
        <p:txBody>
          <a:bodyPr/>
          <a:lstStyle/>
          <a:p>
            <a:r>
              <a:rPr lang="en-US" dirty="0"/>
              <a:t>Figure 21.2  General crustacean external morphology: a crayfish (Malacostraca: </a:t>
            </a:r>
            <a:r>
              <a:rPr lang="en-US" dirty="0" err="1"/>
              <a:t>Astacidea</a:t>
            </a:r>
            <a:r>
              <a:rPr lang="en-US" dirty="0"/>
              <a:t>) (Part 1) </a:t>
            </a:r>
          </a:p>
        </p:txBody>
      </p:sp>
      <p:pic>
        <p:nvPicPr>
          <p:cNvPr id="5" name="Content Placeholder 4" descr=" An illustration depicts the crayfish with its parts labeled. The labels are as follows. The anterior portion of crayfish is labeled as cephalothorax, including Carapace, Merus, Carpus, Propodus, Dactyl, Antenna, Rostrum, Antennule, Cheliped, Compound eye, and 5 legs or pereopods. The mid-portion of the structure is labeled as the abdomen, which includes swimmerets or pleopods. The posterior portion of the crayfish is labeled as a tail fan which includes Telson and Uropod.">
            <a:extLst>
              <a:ext uri="{FF2B5EF4-FFF2-40B4-BE49-F238E27FC236}">
                <a16:creationId xmlns:a16="http://schemas.microsoft.com/office/drawing/2014/main" id="{64870B0D-C829-4E43-9346-C5450C71EC49}"/>
              </a:ext>
            </a:extLst>
          </p:cNvPr>
          <p:cNvPicPr>
            <a:picLocks noGrp="1" noChangeAspect="1"/>
          </p:cNvPicPr>
          <p:nvPr>
            <p:ph sz="quarter" idx="10"/>
          </p:nvPr>
        </p:nvPicPr>
        <p:blipFill>
          <a:blip r:embed="rId3"/>
          <a:stretch>
            <a:fillRect/>
          </a:stretch>
        </p:blipFill>
        <p:spPr>
          <a:xfrm>
            <a:off x="1237562" y="479425"/>
            <a:ext cx="9716877" cy="6300788"/>
          </a:xfrm>
        </p:spPr>
      </p:pic>
    </p:spTree>
    <p:extLst>
      <p:ext uri="{BB962C8B-B14F-4D97-AF65-F5344CB8AC3E}">
        <p14:creationId xmlns:p14="http://schemas.microsoft.com/office/powerpoint/2010/main" val="31296382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443B746-593B-3942-8E63-3497CBA7B094}"/>
              </a:ext>
            </a:extLst>
          </p:cNvPr>
          <p:cNvSpPr>
            <a:spLocks noGrp="1"/>
          </p:cNvSpPr>
          <p:nvPr>
            <p:ph type="title"/>
          </p:nvPr>
        </p:nvSpPr>
        <p:spPr/>
        <p:txBody>
          <a:bodyPr/>
          <a:lstStyle/>
          <a:p>
            <a:r>
              <a:rPr lang="en-US" dirty="0"/>
              <a:t>Figure 21.1 (2)  Diversity among the Crustacea </a:t>
            </a:r>
          </a:p>
        </p:txBody>
      </p:sp>
      <p:pic>
        <p:nvPicPr>
          <p:cNvPr id="6" name="Content Placeholder 5" descr=" A photo of a Pacific mole crab.&#10; A photo of a pelagic red crab.&#10; A photo of cleaner shrimp.&#10; A photo of a coral reef lobster-shrimp.&#10; A photo of a Hawaiian regal lobster.&#10; A photo of translucent hyperiid.&#10; A photo of a whale louse.&#10;"/>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420541" y="479425"/>
            <a:ext cx="7350919" cy="6300788"/>
          </a:xfrm>
        </p:spPr>
      </p:pic>
    </p:spTree>
    <p:extLst>
      <p:ext uri="{BB962C8B-B14F-4D97-AF65-F5344CB8AC3E}">
        <p14:creationId xmlns:p14="http://schemas.microsoft.com/office/powerpoint/2010/main" val="2998334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59A41F2-2FED-3B4A-8FA4-A25E5FD48B52}"/>
              </a:ext>
            </a:extLst>
          </p:cNvPr>
          <p:cNvSpPr>
            <a:spLocks noGrp="1"/>
          </p:cNvSpPr>
          <p:nvPr>
            <p:ph type="title"/>
          </p:nvPr>
        </p:nvSpPr>
        <p:spPr/>
        <p:txBody>
          <a:bodyPr/>
          <a:lstStyle/>
          <a:p>
            <a:r>
              <a:rPr lang="en-US" dirty="0"/>
              <a:t>Figure 21.2  General crustacean external morphology: a crayfish (Malacostraca: </a:t>
            </a:r>
            <a:r>
              <a:rPr lang="en-US" dirty="0" err="1"/>
              <a:t>Astacidea</a:t>
            </a:r>
            <a:r>
              <a:rPr lang="en-US" dirty="0"/>
              <a:t>) (Part 2) </a:t>
            </a:r>
          </a:p>
        </p:txBody>
      </p:sp>
      <p:pic>
        <p:nvPicPr>
          <p:cNvPr id="5" name="Content Placeholder 4" descr=" An illustration depicts the ventral view of the tail fan with labels as follows. Uropod includes Protopod, Endopod, Exopod, Anus, and Telson.">
            <a:extLst>
              <a:ext uri="{FF2B5EF4-FFF2-40B4-BE49-F238E27FC236}">
                <a16:creationId xmlns:a16="http://schemas.microsoft.com/office/drawing/2014/main" id="{660FF89A-982E-A641-8E5C-7477BEBEECF1}"/>
              </a:ext>
            </a:extLst>
          </p:cNvPr>
          <p:cNvPicPr>
            <a:picLocks noGrp="1" noChangeAspect="1"/>
          </p:cNvPicPr>
          <p:nvPr>
            <p:ph sz="quarter" idx="10"/>
          </p:nvPr>
        </p:nvPicPr>
        <p:blipFill>
          <a:blip r:embed="rId3"/>
          <a:stretch>
            <a:fillRect/>
          </a:stretch>
        </p:blipFill>
        <p:spPr>
          <a:xfrm>
            <a:off x="407988" y="530102"/>
            <a:ext cx="11376025" cy="6199434"/>
          </a:xfrm>
        </p:spPr>
      </p:pic>
    </p:spTree>
    <p:extLst>
      <p:ext uri="{BB962C8B-B14F-4D97-AF65-F5344CB8AC3E}">
        <p14:creationId xmlns:p14="http://schemas.microsoft.com/office/powerpoint/2010/main" val="23068834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F8C3FE3-138A-B348-895B-AB1341BD27C4}"/>
              </a:ext>
            </a:extLst>
          </p:cNvPr>
          <p:cNvSpPr>
            <a:spLocks noGrp="1"/>
          </p:cNvSpPr>
          <p:nvPr>
            <p:ph type="title"/>
          </p:nvPr>
        </p:nvSpPr>
        <p:spPr/>
        <p:txBody>
          <a:bodyPr/>
          <a:lstStyle/>
          <a:p>
            <a:r>
              <a:rPr lang="en-US" dirty="0"/>
              <a:t>Figure 21.3 (1)  Anatomy and diversity in the class </a:t>
            </a:r>
            <a:r>
              <a:rPr lang="en-US" dirty="0" err="1"/>
              <a:t>Ostracoda</a:t>
            </a:r>
            <a:r>
              <a:rPr lang="en-US" dirty="0"/>
              <a:t> </a:t>
            </a:r>
          </a:p>
        </p:txBody>
      </p:sp>
      <p:pic>
        <p:nvPicPr>
          <p:cNvPr id="9" name="Content Placeholder 8" descr=" An illustration depicts the anatomy of Sclerocyris, showing the structures of each part of the Sclerocyris. The structures are as follows. Antennule, Furca, Zenker’s organ, Maxillule, Antenna, Mandibule, Sixth limb or walking leg, male copulatory appendage, seventh limb, fifth limb maxilliped, fifth limb maxilliped or clasper.&#10; An illustration depicts the anatomy of Thaumatoconcha, showing the structures of each part of the Thaumatoconcha. The structures are as follows. Furca, Antennule, Seventh limb, Sixth limb, Maxilule, Fifth limb, Mandible, Antenna.&#10;">
            <a:extLst>
              <a:ext uri="{FF2B5EF4-FFF2-40B4-BE49-F238E27FC236}">
                <a16:creationId xmlns:a16="http://schemas.microsoft.com/office/drawing/2014/main" id="{BF56B8EE-A731-5245-9855-F46160A876ED}"/>
              </a:ext>
            </a:extLst>
          </p:cNvPr>
          <p:cNvPicPr>
            <a:picLocks noGrp="1" noChangeAspect="1"/>
          </p:cNvPicPr>
          <p:nvPr>
            <p:ph sz="quarter" idx="10"/>
          </p:nvPr>
        </p:nvPicPr>
        <p:blipFill>
          <a:blip r:embed="rId3"/>
          <a:stretch>
            <a:fillRect/>
          </a:stretch>
        </p:blipFill>
        <p:spPr>
          <a:xfrm>
            <a:off x="3926151" y="479425"/>
            <a:ext cx="4339699" cy="6300788"/>
          </a:xfrm>
        </p:spPr>
      </p:pic>
    </p:spTree>
    <p:extLst>
      <p:ext uri="{BB962C8B-B14F-4D97-AF65-F5344CB8AC3E}">
        <p14:creationId xmlns:p14="http://schemas.microsoft.com/office/powerpoint/2010/main" val="30304346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C11BB-6A9B-FF4B-ACA0-003789C8C9D4}"/>
              </a:ext>
            </a:extLst>
          </p:cNvPr>
          <p:cNvSpPr>
            <a:spLocks noGrp="1"/>
          </p:cNvSpPr>
          <p:nvPr>
            <p:ph type="title"/>
          </p:nvPr>
        </p:nvSpPr>
        <p:spPr/>
        <p:txBody>
          <a:bodyPr/>
          <a:lstStyle/>
          <a:p>
            <a:r>
              <a:rPr lang="en-US" dirty="0"/>
              <a:t>Figure 21.3 (2)  Anatomy and diversity in the class </a:t>
            </a:r>
            <a:r>
              <a:rPr lang="en-US" dirty="0" err="1"/>
              <a:t>Ostracoda</a:t>
            </a:r>
            <a:r>
              <a:rPr lang="en-US" dirty="0"/>
              <a:t> </a:t>
            </a:r>
          </a:p>
        </p:txBody>
      </p:sp>
      <p:pic>
        <p:nvPicPr>
          <p:cNvPr id="9" name="Content Placeholder 8" descr=" A scanned electron microscopic image of the internal view of metapolycope indicating Antennula, Bellonci organ, Right valve, Antenna, Maxillule, Fifth limb, and Furca.&#10; Two scanned electron microscopic images show the side view of Eusarsiella on the top and the edge view of Eusarsiella at the bottom.&#10; Scanned electron microscopic image labeled from A through T shows the anterior view of fifteen major ostracod species with a magnification of 1 millimeter. The ostracod groups are as follows. A: Vargula, B: Polycope, C: Cytherelloidea, D: Saipanetta, E: Neonesidea, F: Propontocypris, G: Macrocypris, H: Ilyocypris, I: Centrocypris, J: Candona, K: Cyprinotus, L: Darwinula, M: Baffinicythere, N: Loxoconcha, O: Pterygocythereis, P: Cyprideis, Q: Semicytherura, R: Hemicytherura, S: Sahnicythere, T: Terrestricythere.&#10;">
            <a:extLst>
              <a:ext uri="{FF2B5EF4-FFF2-40B4-BE49-F238E27FC236}">
                <a16:creationId xmlns:a16="http://schemas.microsoft.com/office/drawing/2014/main" id="{22C0CF57-94D4-864C-8FF7-5ACF60530607}"/>
              </a:ext>
            </a:extLst>
          </p:cNvPr>
          <p:cNvPicPr>
            <a:picLocks noGrp="1" noChangeAspect="1"/>
          </p:cNvPicPr>
          <p:nvPr>
            <p:ph sz="quarter" idx="10"/>
          </p:nvPr>
        </p:nvPicPr>
        <p:blipFill>
          <a:blip r:embed="rId3"/>
          <a:stretch>
            <a:fillRect/>
          </a:stretch>
        </p:blipFill>
        <p:spPr>
          <a:xfrm>
            <a:off x="407988" y="629891"/>
            <a:ext cx="11376025" cy="5999855"/>
          </a:xfrm>
        </p:spPr>
      </p:pic>
    </p:spTree>
    <p:extLst>
      <p:ext uri="{BB962C8B-B14F-4D97-AF65-F5344CB8AC3E}">
        <p14:creationId xmlns:p14="http://schemas.microsoft.com/office/powerpoint/2010/main" val="21268668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15CB96D-C235-5648-9464-B564EF8F340B}"/>
              </a:ext>
            </a:extLst>
          </p:cNvPr>
          <p:cNvSpPr>
            <a:spLocks noGrp="1"/>
          </p:cNvSpPr>
          <p:nvPr>
            <p:ph type="title"/>
          </p:nvPr>
        </p:nvSpPr>
        <p:spPr/>
        <p:txBody>
          <a:bodyPr/>
          <a:lstStyle/>
          <a:p>
            <a:r>
              <a:rPr lang="en-US" dirty="0"/>
              <a:t>Figure 21.3  Anatomy and diversity in the class </a:t>
            </a:r>
            <a:r>
              <a:rPr lang="en-US" dirty="0" err="1"/>
              <a:t>Ostracoda</a:t>
            </a:r>
            <a:r>
              <a:rPr lang="en-US" dirty="0"/>
              <a:t> (Part 1) </a:t>
            </a:r>
          </a:p>
        </p:txBody>
      </p:sp>
      <p:pic>
        <p:nvPicPr>
          <p:cNvPr id="6" name="Content Placeholder 5" descr=" An illustration depicts the anatomy of Sclerocyris, showing the structures of each part of the Sclerocyris. The structures are as follows. Antennule, Furca, Zenker’s organ, Maxillule, Antenna, Mandibule, Sixth limb or walking leg, male copulatory appendage, seventh limb, fifth limb maxilliped, fifth limb maxilliped or clasper."/>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743649" y="479425"/>
            <a:ext cx="8704703" cy="6300788"/>
          </a:xfrm>
        </p:spPr>
      </p:pic>
    </p:spTree>
    <p:extLst>
      <p:ext uri="{BB962C8B-B14F-4D97-AF65-F5344CB8AC3E}">
        <p14:creationId xmlns:p14="http://schemas.microsoft.com/office/powerpoint/2010/main" val="30027236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A369C7D-FEB9-764E-9931-77C24B892996}"/>
              </a:ext>
            </a:extLst>
          </p:cNvPr>
          <p:cNvSpPr>
            <a:spLocks noGrp="1"/>
          </p:cNvSpPr>
          <p:nvPr>
            <p:ph type="title"/>
          </p:nvPr>
        </p:nvSpPr>
        <p:spPr/>
        <p:txBody>
          <a:bodyPr/>
          <a:lstStyle/>
          <a:p>
            <a:r>
              <a:rPr lang="en-US" dirty="0"/>
              <a:t>Figure 21.3  Anatomy and diversity in the class </a:t>
            </a:r>
            <a:r>
              <a:rPr lang="en-US" dirty="0" err="1"/>
              <a:t>Ostracoda</a:t>
            </a:r>
            <a:r>
              <a:rPr lang="en-US" dirty="0"/>
              <a:t> (Part 2) </a:t>
            </a:r>
          </a:p>
        </p:txBody>
      </p:sp>
      <p:pic>
        <p:nvPicPr>
          <p:cNvPr id="6" name="Content Placeholder 5" descr=" An illustration depicts the anatomy of Thaumatoconcha, showing the structures of each part of the Thaumatoconcha. The structures are as follows. Furca, Antennule, Seventh limb, Sixth limb, Maxilule, Fifth limb, Mandible, Antenna."/>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097910" y="479425"/>
            <a:ext cx="7996180" cy="6300788"/>
          </a:xfrm>
        </p:spPr>
      </p:pic>
    </p:spTree>
    <p:extLst>
      <p:ext uri="{BB962C8B-B14F-4D97-AF65-F5344CB8AC3E}">
        <p14:creationId xmlns:p14="http://schemas.microsoft.com/office/powerpoint/2010/main" val="16893646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99B15B3-CA06-C541-8440-2ABA78B7D7D9}"/>
              </a:ext>
            </a:extLst>
          </p:cNvPr>
          <p:cNvSpPr>
            <a:spLocks noGrp="1"/>
          </p:cNvSpPr>
          <p:nvPr>
            <p:ph type="title"/>
          </p:nvPr>
        </p:nvSpPr>
        <p:spPr/>
        <p:txBody>
          <a:bodyPr/>
          <a:lstStyle/>
          <a:p>
            <a:r>
              <a:rPr lang="en-US" dirty="0"/>
              <a:t>Figure 21.3  Anatomy and diversity in the class </a:t>
            </a:r>
            <a:r>
              <a:rPr lang="en-US" dirty="0" err="1"/>
              <a:t>Ostracoda</a:t>
            </a:r>
            <a:r>
              <a:rPr lang="en-US" dirty="0"/>
              <a:t> (Part 3) </a:t>
            </a:r>
          </a:p>
        </p:txBody>
      </p:sp>
      <p:pic>
        <p:nvPicPr>
          <p:cNvPr id="6" name="Content Placeholder 5" descr=" A scanned electron microscopic image of the internal view of metapolycope indicating Antennula, Bellonci organ, Right valve, Antenna, Maxillule, Fifth limb, and Furca."/>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528084" y="479425"/>
            <a:ext cx="7135832" cy="6300788"/>
          </a:xfrm>
        </p:spPr>
      </p:pic>
    </p:spTree>
    <p:extLst>
      <p:ext uri="{BB962C8B-B14F-4D97-AF65-F5344CB8AC3E}">
        <p14:creationId xmlns:p14="http://schemas.microsoft.com/office/powerpoint/2010/main" val="15635941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4261586-A80A-AF47-A37C-9D71977D2E91}"/>
              </a:ext>
            </a:extLst>
          </p:cNvPr>
          <p:cNvSpPr>
            <a:spLocks noGrp="1"/>
          </p:cNvSpPr>
          <p:nvPr>
            <p:ph type="title"/>
          </p:nvPr>
        </p:nvSpPr>
        <p:spPr/>
        <p:txBody>
          <a:bodyPr/>
          <a:lstStyle/>
          <a:p>
            <a:r>
              <a:rPr lang="en-US" dirty="0"/>
              <a:t>Figure 21.3  Anatomy and diversity in the class </a:t>
            </a:r>
            <a:r>
              <a:rPr lang="en-US" dirty="0" err="1"/>
              <a:t>Ostracoda</a:t>
            </a:r>
            <a:r>
              <a:rPr lang="en-US" dirty="0"/>
              <a:t> (Part 4) </a:t>
            </a:r>
          </a:p>
        </p:txBody>
      </p:sp>
      <p:pic>
        <p:nvPicPr>
          <p:cNvPr id="6" name="Content Placeholder 5" descr=" Two scanned electron microscopic images show the side view of Eusarsiella on the top and the edge view of Eusarsiella at the bottom."/>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780173" y="479425"/>
            <a:ext cx="2631654" cy="6300788"/>
          </a:xfrm>
        </p:spPr>
      </p:pic>
    </p:spTree>
    <p:extLst>
      <p:ext uri="{BB962C8B-B14F-4D97-AF65-F5344CB8AC3E}">
        <p14:creationId xmlns:p14="http://schemas.microsoft.com/office/powerpoint/2010/main" val="7515560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D1EF4D6-F0E1-DF47-8BBE-4EBD10A00F9D}"/>
              </a:ext>
            </a:extLst>
          </p:cNvPr>
          <p:cNvSpPr>
            <a:spLocks noGrp="1"/>
          </p:cNvSpPr>
          <p:nvPr>
            <p:ph type="title"/>
          </p:nvPr>
        </p:nvSpPr>
        <p:spPr/>
        <p:txBody>
          <a:bodyPr/>
          <a:lstStyle/>
          <a:p>
            <a:r>
              <a:rPr lang="en-US" dirty="0"/>
              <a:t>Figure 21.3  Anatomy and diversity in the class </a:t>
            </a:r>
            <a:r>
              <a:rPr lang="en-US" dirty="0" err="1"/>
              <a:t>Ostracoda</a:t>
            </a:r>
            <a:r>
              <a:rPr lang="en-US" dirty="0"/>
              <a:t> (Part 5) </a:t>
            </a:r>
          </a:p>
        </p:txBody>
      </p:sp>
      <p:pic>
        <p:nvPicPr>
          <p:cNvPr id="6" name="Content Placeholder 5" descr=" Scanned electron microscopic image labeled from A through T shows the anterior view of fifteen major ostracod species with a magnification of 1 millimeter. The ostracod groups are as follows. A: Vargula, B: Polycope, C: Cytherelloidea, D: Saipanetta, E: Neonesidea, F: Propontocypris, G: Macrocypris, H: Ilyocypris, I: Centrocypris, J: Candona, K: Cyprinotus, L: Darwinula, M: Baffinicythere, N: Loxoconcha, O: Pterygocythereis, P: Cyprideis, Q: Semicytherura, R: Hemicytherura, S: Sahnicythere, T: Terrestricythere."/>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382107" y="479425"/>
            <a:ext cx="5427787" cy="6300788"/>
          </a:xfrm>
        </p:spPr>
      </p:pic>
    </p:spTree>
    <p:extLst>
      <p:ext uri="{BB962C8B-B14F-4D97-AF65-F5344CB8AC3E}">
        <p14:creationId xmlns:p14="http://schemas.microsoft.com/office/powerpoint/2010/main" val="3606915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73D9185-CA81-5F40-803E-17750AFD22B9}"/>
              </a:ext>
            </a:extLst>
          </p:cNvPr>
          <p:cNvSpPr>
            <a:spLocks noGrp="1"/>
          </p:cNvSpPr>
          <p:nvPr>
            <p:ph type="title"/>
          </p:nvPr>
        </p:nvSpPr>
        <p:spPr/>
        <p:txBody>
          <a:bodyPr/>
          <a:lstStyle/>
          <a:p>
            <a:r>
              <a:rPr lang="en-US" dirty="0"/>
              <a:t>Figure 21.4 (1)  Anatomy of the classes </a:t>
            </a:r>
            <a:r>
              <a:rPr lang="en-US" dirty="0" err="1"/>
              <a:t>Mystacocarida</a:t>
            </a:r>
            <a:r>
              <a:rPr lang="en-US" dirty="0"/>
              <a:t>, </a:t>
            </a:r>
            <a:r>
              <a:rPr lang="en-US" dirty="0" err="1"/>
              <a:t>Copepoda</a:t>
            </a:r>
            <a:r>
              <a:rPr lang="en-US" dirty="0"/>
              <a:t>, and </a:t>
            </a:r>
            <a:r>
              <a:rPr lang="en-US" dirty="0" err="1"/>
              <a:t>Branchiura</a:t>
            </a:r>
            <a:r>
              <a:rPr lang="en-US" dirty="0"/>
              <a:t> </a:t>
            </a:r>
          </a:p>
        </p:txBody>
      </p:sp>
      <p:pic>
        <p:nvPicPr>
          <p:cNvPr id="6" name="Content Placeholder 5" descr=" An illustration left depicts the lateral view of Mystacocarid Derocheilocaris with its parts labeled, accompanied by a scanned electron microscopic image of ventral view of Mystacocarid Derocheilocaris with a magnification of 50 micrometers on the right. The labels are as follows. Antennule, Antenna, Mandible, Maxillule, Maxilla, Maxilliped, Third thoracic appendage, First abdominal segment, and Caudal ramus.&#10; An illustration depicts the longitudinal section of cyclopoid copepod with its part labeled as follows. Naupilar eye, Antenna, Antennule, Gut, Muscle, Ovary, Cephalothorax, Oviduct, Major articulation, Seminal receptacle, Ovisac.&#10; An illustration depicts the dorsal view of the calanoid with ovisacs. The segments of thoracic somites segments labeled from I through VI and the segment of abdominal somites are labeled from 2 to 4. A dark band below segment VI indicates the point of body articulation.&#10; An illustration depicts the dorsal view of the harpacticoid with ovisacs. The segments of thoracic somites segments labeled from III through VI and the segment of abdominal somites are labeled from 2 to 4. A dark band below segment V indicates the point of body articulation.&#10; An illustration depicts the dorsal view of cyclopoid with ovisac. The segments of thoracic somites segments labeled from III through VI and the segment of abdominal somites are labeled from 2 to 4. A dark band below segment V indicates the point of body articulation.&#10; An illustration depicts the dorsal view of the Calanus sinicus.&#10; An illustration depicts the dorsal view of the Ergasilus pitalicus.&#10;"/>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597671" y="479425"/>
            <a:ext cx="6996658" cy="6300788"/>
          </a:xfrm>
        </p:spPr>
      </p:pic>
    </p:spTree>
    <p:extLst>
      <p:ext uri="{BB962C8B-B14F-4D97-AF65-F5344CB8AC3E}">
        <p14:creationId xmlns:p14="http://schemas.microsoft.com/office/powerpoint/2010/main" val="56047461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8AA960-696F-9A4C-B36C-D54482D4079D}"/>
              </a:ext>
            </a:extLst>
          </p:cNvPr>
          <p:cNvSpPr>
            <a:spLocks noGrp="1"/>
          </p:cNvSpPr>
          <p:nvPr>
            <p:ph type="title"/>
          </p:nvPr>
        </p:nvSpPr>
        <p:spPr/>
        <p:txBody>
          <a:bodyPr/>
          <a:lstStyle/>
          <a:p>
            <a:r>
              <a:rPr lang="en-US" dirty="0"/>
              <a:t>Figure 21.4 (2)  Anatomy of the classes </a:t>
            </a:r>
            <a:r>
              <a:rPr lang="en-US" dirty="0" err="1"/>
              <a:t>Mystacocarida</a:t>
            </a:r>
            <a:r>
              <a:rPr lang="en-US" dirty="0"/>
              <a:t>, </a:t>
            </a:r>
            <a:r>
              <a:rPr lang="en-US" dirty="0" err="1"/>
              <a:t>Copepoda</a:t>
            </a:r>
            <a:r>
              <a:rPr lang="en-US" dirty="0"/>
              <a:t>, and </a:t>
            </a:r>
            <a:r>
              <a:rPr lang="en-US" dirty="0" err="1"/>
              <a:t>Branchiura</a:t>
            </a:r>
            <a:r>
              <a:rPr lang="en-US" dirty="0"/>
              <a:t> </a:t>
            </a:r>
          </a:p>
        </p:txBody>
      </p:sp>
      <p:pic>
        <p:nvPicPr>
          <p:cNvPr id="6" name="Content Placeholder 5" descr=" A photo of a Caligus or sea lice.&#10; An illustration depicts the dorsal view of the Trebius heterodonti.&#10; An illustration depicts the lateral view of Clavella adunca with labels as follows. Cephalon, Maxilla, Thorax, and Egg sac.&#10; An illustration depicts the lateral view of Notodelphys with labels as follows. Cephalon, Appendages, Thorax, and Abdomen.&#10; A confocal laser scanning image shows the dorsal, lateral, and ventral views of Hase talpamorphicus, respectively.&#10; An illustration on the left depicts the ventral view of Argulus foliaceus with its parts labeled, accompanied by a photo of Argulus foliaceus on the right. The labels are as follows. Antenna, Antennule, Spine, Eye, Maxillule, Maxilla, First thoracic limb, and Abdomen.&#10;"/>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388433" y="479425"/>
            <a:ext cx="5415135" cy="6300788"/>
          </a:xfrm>
        </p:spPr>
      </p:pic>
    </p:spTree>
    <p:extLst>
      <p:ext uri="{BB962C8B-B14F-4D97-AF65-F5344CB8AC3E}">
        <p14:creationId xmlns:p14="http://schemas.microsoft.com/office/powerpoint/2010/main" val="38158122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20170E-E1D8-D74E-AADF-47BDA073E361}"/>
              </a:ext>
            </a:extLst>
          </p:cNvPr>
          <p:cNvSpPr>
            <a:spLocks noGrp="1"/>
          </p:cNvSpPr>
          <p:nvPr>
            <p:ph type="title"/>
          </p:nvPr>
        </p:nvSpPr>
        <p:spPr/>
        <p:txBody>
          <a:bodyPr/>
          <a:lstStyle/>
          <a:p>
            <a:r>
              <a:rPr lang="en-US" dirty="0"/>
              <a:t>Figure 21.1 (3)  Diversity among the Crustacea </a:t>
            </a:r>
          </a:p>
        </p:txBody>
      </p:sp>
      <p:pic>
        <p:nvPicPr>
          <p:cNvPr id="6" name="Content Placeholder 5" descr=" A photo of a male Cumacean on the top and a photo of a female Cumacean.&#10; A photo of a Rock louse.&#10; A photo of a Siriella tabaniocula.&#10; A close shot of the Acorn barnacle colony.&#10; A close shot of the Pelagic barnacle colony.&#10;"/>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426867" y="479425"/>
            <a:ext cx="7338267" cy="6300788"/>
          </a:xfrm>
        </p:spPr>
      </p:pic>
    </p:spTree>
    <p:extLst>
      <p:ext uri="{BB962C8B-B14F-4D97-AF65-F5344CB8AC3E}">
        <p14:creationId xmlns:p14="http://schemas.microsoft.com/office/powerpoint/2010/main" val="97408580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B7433A-E504-D04D-9AD3-33A52DFFF326}"/>
              </a:ext>
            </a:extLst>
          </p:cNvPr>
          <p:cNvSpPr>
            <a:spLocks noGrp="1"/>
          </p:cNvSpPr>
          <p:nvPr>
            <p:ph type="title"/>
          </p:nvPr>
        </p:nvSpPr>
        <p:spPr/>
        <p:txBody>
          <a:bodyPr/>
          <a:lstStyle/>
          <a:p>
            <a:r>
              <a:rPr lang="en-US" dirty="0"/>
              <a:t>Figure 21.4  Anatomy of the classes </a:t>
            </a:r>
            <a:r>
              <a:rPr lang="en-US" dirty="0" err="1"/>
              <a:t>Mystacocarida</a:t>
            </a:r>
            <a:r>
              <a:rPr lang="en-US" dirty="0"/>
              <a:t>, </a:t>
            </a:r>
            <a:r>
              <a:rPr lang="en-US" dirty="0" err="1"/>
              <a:t>Copepoda</a:t>
            </a:r>
            <a:r>
              <a:rPr lang="en-US" dirty="0"/>
              <a:t>, and </a:t>
            </a:r>
            <a:r>
              <a:rPr lang="en-US" dirty="0" err="1"/>
              <a:t>Branchiura</a:t>
            </a:r>
            <a:r>
              <a:rPr lang="en-US" dirty="0"/>
              <a:t> (Part 1) </a:t>
            </a:r>
          </a:p>
        </p:txBody>
      </p:sp>
      <p:pic>
        <p:nvPicPr>
          <p:cNvPr id="6" name="Content Placeholder 5" descr=" An illustration left depicts the lateral view of Mystacocarid Derocheilocaris with its parts labeled, accompanied by a scanned electron microscopic image of ventral view of Mystacocarid Derocheilocaris with a magnification of 50 micrometers on the right. The labels are as follows. Antennule, Antenna, Mandible, Maxillule, Maxilla, Maxilliped, Third thoracic appendage, First abdominal segment, and Caudal ramu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154845" y="479425"/>
            <a:ext cx="7882311" cy="6300788"/>
          </a:xfrm>
        </p:spPr>
      </p:pic>
    </p:spTree>
    <p:extLst>
      <p:ext uri="{BB962C8B-B14F-4D97-AF65-F5344CB8AC3E}">
        <p14:creationId xmlns:p14="http://schemas.microsoft.com/office/powerpoint/2010/main" val="41231077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783CEAA-D43D-9B46-9981-D4A3527E3116}"/>
              </a:ext>
            </a:extLst>
          </p:cNvPr>
          <p:cNvSpPr>
            <a:spLocks noGrp="1"/>
          </p:cNvSpPr>
          <p:nvPr>
            <p:ph type="title"/>
          </p:nvPr>
        </p:nvSpPr>
        <p:spPr/>
        <p:txBody>
          <a:bodyPr/>
          <a:lstStyle/>
          <a:p>
            <a:r>
              <a:rPr lang="en-US" dirty="0"/>
              <a:t>Figure 21.4  Anatomy of the classes </a:t>
            </a:r>
            <a:r>
              <a:rPr lang="en-US" dirty="0" err="1"/>
              <a:t>Mystacocarida</a:t>
            </a:r>
            <a:r>
              <a:rPr lang="en-US" dirty="0"/>
              <a:t>, </a:t>
            </a:r>
            <a:r>
              <a:rPr lang="en-US" dirty="0" err="1"/>
              <a:t>Copepoda</a:t>
            </a:r>
            <a:r>
              <a:rPr lang="en-US" dirty="0"/>
              <a:t>, and </a:t>
            </a:r>
            <a:r>
              <a:rPr lang="en-US" dirty="0" err="1"/>
              <a:t>Branchiura</a:t>
            </a:r>
            <a:r>
              <a:rPr lang="en-US" dirty="0"/>
              <a:t> (Part 2) </a:t>
            </a:r>
          </a:p>
        </p:txBody>
      </p:sp>
      <p:pic>
        <p:nvPicPr>
          <p:cNvPr id="6" name="Content Placeholder 5" descr=" An illustration depicts the longitudinal section of cyclopoid copepod with its part labeled as follows. Naupilar eye, Antenna, Antennule, Gut, Muscle, Ovary, Cephalothorax, Oviduct, Major articulation, Seminal receptacle, Ovisac."/>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717390" y="479425"/>
            <a:ext cx="4757221" cy="6300788"/>
          </a:xfrm>
        </p:spPr>
      </p:pic>
    </p:spTree>
    <p:extLst>
      <p:ext uri="{BB962C8B-B14F-4D97-AF65-F5344CB8AC3E}">
        <p14:creationId xmlns:p14="http://schemas.microsoft.com/office/powerpoint/2010/main" val="234510460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1B212A5-46D5-5445-B49C-7075411E7555}"/>
              </a:ext>
            </a:extLst>
          </p:cNvPr>
          <p:cNvSpPr>
            <a:spLocks noGrp="1"/>
          </p:cNvSpPr>
          <p:nvPr>
            <p:ph type="title"/>
          </p:nvPr>
        </p:nvSpPr>
        <p:spPr/>
        <p:txBody>
          <a:bodyPr/>
          <a:lstStyle/>
          <a:p>
            <a:r>
              <a:rPr lang="en-US" dirty="0"/>
              <a:t>Figure 21.4  Anatomy of the classes </a:t>
            </a:r>
            <a:r>
              <a:rPr lang="en-US" dirty="0" err="1"/>
              <a:t>Mystacocarida</a:t>
            </a:r>
            <a:r>
              <a:rPr lang="en-US" dirty="0"/>
              <a:t>, </a:t>
            </a:r>
            <a:r>
              <a:rPr lang="en-US" dirty="0" err="1"/>
              <a:t>Copepoda</a:t>
            </a:r>
            <a:r>
              <a:rPr lang="en-US" dirty="0"/>
              <a:t>, and </a:t>
            </a:r>
            <a:r>
              <a:rPr lang="en-US" dirty="0" err="1"/>
              <a:t>Branchiura</a:t>
            </a:r>
            <a:r>
              <a:rPr lang="en-US" dirty="0"/>
              <a:t> (Part 3) </a:t>
            </a:r>
          </a:p>
        </p:txBody>
      </p:sp>
      <p:pic>
        <p:nvPicPr>
          <p:cNvPr id="6" name="Content Placeholder 5" descr=" An illustration depicts the dorsal view of the calanoid with ovisacs. The segments of thoracic somites segments labeled from I through VI and the segment of abdominal somites are labeled from 2 to 4. A dark band below segment VI indicates the point of body articulation."/>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337347" y="479425"/>
            <a:ext cx="3517307" cy="6300788"/>
          </a:xfrm>
        </p:spPr>
      </p:pic>
    </p:spTree>
    <p:extLst>
      <p:ext uri="{BB962C8B-B14F-4D97-AF65-F5344CB8AC3E}">
        <p14:creationId xmlns:p14="http://schemas.microsoft.com/office/powerpoint/2010/main" val="209386506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B2498B2-5833-6945-9F97-122DB04D2FE9}"/>
              </a:ext>
            </a:extLst>
          </p:cNvPr>
          <p:cNvSpPr>
            <a:spLocks noGrp="1"/>
          </p:cNvSpPr>
          <p:nvPr>
            <p:ph type="title"/>
          </p:nvPr>
        </p:nvSpPr>
        <p:spPr/>
        <p:txBody>
          <a:bodyPr/>
          <a:lstStyle/>
          <a:p>
            <a:r>
              <a:rPr lang="en-US" dirty="0"/>
              <a:t>Figure 21.4  Anatomy of the classes </a:t>
            </a:r>
            <a:r>
              <a:rPr lang="en-US" dirty="0" err="1"/>
              <a:t>Mystacocarida</a:t>
            </a:r>
            <a:r>
              <a:rPr lang="en-US" dirty="0"/>
              <a:t>, </a:t>
            </a:r>
            <a:r>
              <a:rPr lang="en-US" dirty="0" err="1"/>
              <a:t>Copepoda</a:t>
            </a:r>
            <a:r>
              <a:rPr lang="en-US" dirty="0"/>
              <a:t>, and </a:t>
            </a:r>
            <a:r>
              <a:rPr lang="en-US" dirty="0" err="1"/>
              <a:t>Branchiura</a:t>
            </a:r>
            <a:r>
              <a:rPr lang="en-US" dirty="0"/>
              <a:t> (Part 4) </a:t>
            </a:r>
          </a:p>
        </p:txBody>
      </p:sp>
      <p:pic>
        <p:nvPicPr>
          <p:cNvPr id="6" name="Content Placeholder 5" descr=" An illustration depicts the dorsal view of the harpacticoid with ovisacs. The segments of thoracic somites segments labeled from III through VI and the segment of abdominal somites are labeled from 2 to 4. A dark band below segment V indicates the point of body articulation."/>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558760" y="479425"/>
            <a:ext cx="3074480" cy="6300788"/>
          </a:xfrm>
        </p:spPr>
      </p:pic>
    </p:spTree>
    <p:extLst>
      <p:ext uri="{BB962C8B-B14F-4D97-AF65-F5344CB8AC3E}">
        <p14:creationId xmlns:p14="http://schemas.microsoft.com/office/powerpoint/2010/main" val="66502825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D48DDF-F64B-F745-984D-3883BFFEFB70}"/>
              </a:ext>
            </a:extLst>
          </p:cNvPr>
          <p:cNvSpPr>
            <a:spLocks noGrp="1"/>
          </p:cNvSpPr>
          <p:nvPr>
            <p:ph type="title"/>
          </p:nvPr>
        </p:nvSpPr>
        <p:spPr/>
        <p:txBody>
          <a:bodyPr/>
          <a:lstStyle/>
          <a:p>
            <a:r>
              <a:rPr lang="en-US" dirty="0"/>
              <a:t>Figure 21.4  Anatomy of the classes </a:t>
            </a:r>
            <a:r>
              <a:rPr lang="en-US" dirty="0" err="1"/>
              <a:t>Mystacocarida</a:t>
            </a:r>
            <a:r>
              <a:rPr lang="en-US" dirty="0"/>
              <a:t>, </a:t>
            </a:r>
            <a:r>
              <a:rPr lang="en-US" dirty="0" err="1"/>
              <a:t>Copepoda</a:t>
            </a:r>
            <a:r>
              <a:rPr lang="en-US" dirty="0"/>
              <a:t>, and </a:t>
            </a:r>
            <a:r>
              <a:rPr lang="en-US" dirty="0" err="1"/>
              <a:t>Branchiura</a:t>
            </a:r>
            <a:r>
              <a:rPr lang="en-US" dirty="0"/>
              <a:t> (Part 5) </a:t>
            </a:r>
          </a:p>
        </p:txBody>
      </p:sp>
      <p:pic>
        <p:nvPicPr>
          <p:cNvPr id="6" name="Content Placeholder 5" descr=" An illustration depicts the dorsal view of cyclopoid with ovisac. The segments of thoracic somites segments labeled from III through VI and the segment of abdominal somites are labeled from 2 to 4. A dark band below segment V indicates the point of body articulation."/>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425912" y="479425"/>
            <a:ext cx="3340176" cy="6300788"/>
          </a:xfrm>
        </p:spPr>
      </p:pic>
    </p:spTree>
    <p:extLst>
      <p:ext uri="{BB962C8B-B14F-4D97-AF65-F5344CB8AC3E}">
        <p14:creationId xmlns:p14="http://schemas.microsoft.com/office/powerpoint/2010/main" val="23416265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24C259-67AD-4B4B-A83E-C01E37F85061}"/>
              </a:ext>
            </a:extLst>
          </p:cNvPr>
          <p:cNvSpPr>
            <a:spLocks noGrp="1"/>
          </p:cNvSpPr>
          <p:nvPr>
            <p:ph type="title"/>
          </p:nvPr>
        </p:nvSpPr>
        <p:spPr/>
        <p:txBody>
          <a:bodyPr/>
          <a:lstStyle/>
          <a:p>
            <a:r>
              <a:rPr lang="en-US" dirty="0"/>
              <a:t>Figure 21.4  Anatomy of the classes </a:t>
            </a:r>
            <a:r>
              <a:rPr lang="en-US" dirty="0" err="1"/>
              <a:t>Mystacocarida</a:t>
            </a:r>
            <a:r>
              <a:rPr lang="en-US" dirty="0"/>
              <a:t>, </a:t>
            </a:r>
            <a:r>
              <a:rPr lang="en-US" dirty="0" err="1"/>
              <a:t>Copepoda</a:t>
            </a:r>
            <a:r>
              <a:rPr lang="en-US" dirty="0"/>
              <a:t>, and </a:t>
            </a:r>
            <a:r>
              <a:rPr lang="en-US" dirty="0" err="1"/>
              <a:t>Branchiura</a:t>
            </a:r>
            <a:r>
              <a:rPr lang="en-US" dirty="0"/>
              <a:t> (Part 6) </a:t>
            </a:r>
          </a:p>
        </p:txBody>
      </p:sp>
      <p:pic>
        <p:nvPicPr>
          <p:cNvPr id="6" name="Content Placeholder 5" descr=" An illustration depicts the dorsal view of the Calanus sinicu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697934" y="479425"/>
            <a:ext cx="2796132" cy="6300788"/>
          </a:xfrm>
        </p:spPr>
      </p:pic>
    </p:spTree>
    <p:extLst>
      <p:ext uri="{BB962C8B-B14F-4D97-AF65-F5344CB8AC3E}">
        <p14:creationId xmlns:p14="http://schemas.microsoft.com/office/powerpoint/2010/main" val="308714362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CB6C548-1522-1642-A405-DE37A58B17F4}"/>
              </a:ext>
            </a:extLst>
          </p:cNvPr>
          <p:cNvSpPr>
            <a:spLocks noGrp="1"/>
          </p:cNvSpPr>
          <p:nvPr>
            <p:ph type="title"/>
          </p:nvPr>
        </p:nvSpPr>
        <p:spPr/>
        <p:txBody>
          <a:bodyPr/>
          <a:lstStyle/>
          <a:p>
            <a:r>
              <a:rPr lang="en-US" dirty="0"/>
              <a:t>Figure 21.4  Anatomy of the classes </a:t>
            </a:r>
            <a:r>
              <a:rPr lang="en-US" dirty="0" err="1"/>
              <a:t>Mystacocarida</a:t>
            </a:r>
            <a:r>
              <a:rPr lang="en-US" dirty="0"/>
              <a:t>, </a:t>
            </a:r>
            <a:r>
              <a:rPr lang="en-US" dirty="0" err="1"/>
              <a:t>Copepoda</a:t>
            </a:r>
            <a:r>
              <a:rPr lang="en-US" dirty="0"/>
              <a:t>, and </a:t>
            </a:r>
            <a:r>
              <a:rPr lang="en-US" dirty="0" err="1"/>
              <a:t>Branchiura</a:t>
            </a:r>
            <a:r>
              <a:rPr lang="en-US" dirty="0"/>
              <a:t> (Part 7) </a:t>
            </a:r>
          </a:p>
        </p:txBody>
      </p:sp>
      <p:pic>
        <p:nvPicPr>
          <p:cNvPr id="6" name="Content Placeholder 5" descr=" An illustration depicts the dorsal view of the Ergasilus pitalicu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552434" y="479425"/>
            <a:ext cx="3087133" cy="6300788"/>
          </a:xfrm>
        </p:spPr>
      </p:pic>
    </p:spTree>
    <p:extLst>
      <p:ext uri="{BB962C8B-B14F-4D97-AF65-F5344CB8AC3E}">
        <p14:creationId xmlns:p14="http://schemas.microsoft.com/office/powerpoint/2010/main" val="366760486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55E686E-CC3B-7A40-BA62-DE9888F26E37}"/>
              </a:ext>
            </a:extLst>
          </p:cNvPr>
          <p:cNvSpPr>
            <a:spLocks noGrp="1"/>
          </p:cNvSpPr>
          <p:nvPr>
            <p:ph type="title"/>
          </p:nvPr>
        </p:nvSpPr>
        <p:spPr/>
        <p:txBody>
          <a:bodyPr/>
          <a:lstStyle/>
          <a:p>
            <a:r>
              <a:rPr lang="en-US" dirty="0"/>
              <a:t>Figure 21.4  Anatomy of the classes </a:t>
            </a:r>
            <a:r>
              <a:rPr lang="en-US" dirty="0" err="1"/>
              <a:t>Mystacocarida</a:t>
            </a:r>
            <a:r>
              <a:rPr lang="en-US" dirty="0"/>
              <a:t>, </a:t>
            </a:r>
            <a:r>
              <a:rPr lang="en-US" dirty="0" err="1"/>
              <a:t>Copepoda</a:t>
            </a:r>
            <a:r>
              <a:rPr lang="en-US" dirty="0"/>
              <a:t>, and </a:t>
            </a:r>
            <a:r>
              <a:rPr lang="en-US" dirty="0" err="1"/>
              <a:t>Branchiura</a:t>
            </a:r>
            <a:r>
              <a:rPr lang="en-US" dirty="0"/>
              <a:t> (Part 8) </a:t>
            </a:r>
          </a:p>
        </p:txBody>
      </p:sp>
      <p:pic>
        <p:nvPicPr>
          <p:cNvPr id="6" name="Content Placeholder 5" descr=" A photo of a Caligus or sea lice."/>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781606" y="479425"/>
            <a:ext cx="8628789" cy="6300788"/>
          </a:xfrm>
        </p:spPr>
      </p:pic>
    </p:spTree>
    <p:extLst>
      <p:ext uri="{BB962C8B-B14F-4D97-AF65-F5344CB8AC3E}">
        <p14:creationId xmlns:p14="http://schemas.microsoft.com/office/powerpoint/2010/main" val="346287095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BA30C2A-D3E9-834F-A5B6-A03D93DC29AB}"/>
              </a:ext>
            </a:extLst>
          </p:cNvPr>
          <p:cNvSpPr>
            <a:spLocks noGrp="1"/>
          </p:cNvSpPr>
          <p:nvPr>
            <p:ph type="title"/>
          </p:nvPr>
        </p:nvSpPr>
        <p:spPr/>
        <p:txBody>
          <a:bodyPr/>
          <a:lstStyle/>
          <a:p>
            <a:r>
              <a:rPr lang="en-US" dirty="0"/>
              <a:t>Figure 21.4  Anatomy of the classes </a:t>
            </a:r>
            <a:r>
              <a:rPr lang="en-US" dirty="0" err="1"/>
              <a:t>Mystacocarida</a:t>
            </a:r>
            <a:r>
              <a:rPr lang="en-US" dirty="0"/>
              <a:t>, </a:t>
            </a:r>
            <a:r>
              <a:rPr lang="en-US" dirty="0" err="1"/>
              <a:t>Copepoda</a:t>
            </a:r>
            <a:r>
              <a:rPr lang="en-US" dirty="0"/>
              <a:t>, and </a:t>
            </a:r>
            <a:r>
              <a:rPr lang="en-US" dirty="0" err="1"/>
              <a:t>Branchiura</a:t>
            </a:r>
            <a:r>
              <a:rPr lang="en-US" dirty="0"/>
              <a:t> (Part 9) </a:t>
            </a:r>
          </a:p>
        </p:txBody>
      </p:sp>
      <p:pic>
        <p:nvPicPr>
          <p:cNvPr id="6" name="Content Placeholder 5" descr=" An illustration depicts the dorsal view of the Trebius heterodonti."/>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773847" y="479425"/>
            <a:ext cx="2644306" cy="6300788"/>
          </a:xfrm>
        </p:spPr>
      </p:pic>
    </p:spTree>
    <p:extLst>
      <p:ext uri="{BB962C8B-B14F-4D97-AF65-F5344CB8AC3E}">
        <p14:creationId xmlns:p14="http://schemas.microsoft.com/office/powerpoint/2010/main" val="147553045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560D6BF-070A-D74B-9068-5A25EDD90B33}"/>
              </a:ext>
            </a:extLst>
          </p:cNvPr>
          <p:cNvSpPr>
            <a:spLocks noGrp="1"/>
          </p:cNvSpPr>
          <p:nvPr>
            <p:ph type="title"/>
          </p:nvPr>
        </p:nvSpPr>
        <p:spPr/>
        <p:txBody>
          <a:bodyPr/>
          <a:lstStyle/>
          <a:p>
            <a:r>
              <a:rPr lang="en-US" dirty="0"/>
              <a:t>Figure 21.4  Anatomy of the classes </a:t>
            </a:r>
            <a:r>
              <a:rPr lang="en-US" dirty="0" err="1"/>
              <a:t>Mystacocarida</a:t>
            </a:r>
            <a:r>
              <a:rPr lang="en-US" dirty="0"/>
              <a:t>, </a:t>
            </a:r>
            <a:r>
              <a:rPr lang="en-US" dirty="0" err="1"/>
              <a:t>Copepoda</a:t>
            </a:r>
            <a:r>
              <a:rPr lang="en-US" dirty="0"/>
              <a:t>, and </a:t>
            </a:r>
            <a:r>
              <a:rPr lang="en-US" dirty="0" err="1"/>
              <a:t>Branchiura</a:t>
            </a:r>
            <a:r>
              <a:rPr lang="en-US" dirty="0"/>
              <a:t> (Part 10) </a:t>
            </a:r>
          </a:p>
        </p:txBody>
      </p:sp>
      <p:pic>
        <p:nvPicPr>
          <p:cNvPr id="6" name="Content Placeholder 5" descr=" An illustration depicts the lateral view of Clavella adunca with labels as follows. Cephalon, Maxilla, Thorax, and Egg sac."/>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173346" y="479425"/>
            <a:ext cx="5845309" cy="6300788"/>
          </a:xfrm>
        </p:spPr>
      </p:pic>
    </p:spTree>
    <p:extLst>
      <p:ext uri="{BB962C8B-B14F-4D97-AF65-F5344CB8AC3E}">
        <p14:creationId xmlns:p14="http://schemas.microsoft.com/office/powerpoint/2010/main" val="41573288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AB9620-406B-3D42-A9F3-424EC45CEA3E}"/>
              </a:ext>
            </a:extLst>
          </p:cNvPr>
          <p:cNvSpPr>
            <a:spLocks noGrp="1"/>
          </p:cNvSpPr>
          <p:nvPr>
            <p:ph type="title"/>
          </p:nvPr>
        </p:nvSpPr>
        <p:spPr/>
        <p:txBody>
          <a:bodyPr/>
          <a:lstStyle/>
          <a:p>
            <a:r>
              <a:rPr lang="en-US" dirty="0"/>
              <a:t>Figure 21.1 (4)  Diversity among the Crustacea </a:t>
            </a:r>
          </a:p>
        </p:txBody>
      </p:sp>
      <p:pic>
        <p:nvPicPr>
          <p:cNvPr id="6" name="Content Placeholder 5" descr=" A photo of a Gaussia.&#10; A scanned electron microscopic image of Deoterthron.&#10;"/>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954208"/>
            <a:ext cx="11376025" cy="5351222"/>
          </a:xfrm>
        </p:spPr>
      </p:pic>
    </p:spTree>
    <p:extLst>
      <p:ext uri="{BB962C8B-B14F-4D97-AF65-F5344CB8AC3E}">
        <p14:creationId xmlns:p14="http://schemas.microsoft.com/office/powerpoint/2010/main" val="391793402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9721E02-831F-2643-9B99-C102DB8BA238}"/>
              </a:ext>
            </a:extLst>
          </p:cNvPr>
          <p:cNvSpPr>
            <a:spLocks noGrp="1"/>
          </p:cNvSpPr>
          <p:nvPr>
            <p:ph type="title"/>
          </p:nvPr>
        </p:nvSpPr>
        <p:spPr/>
        <p:txBody>
          <a:bodyPr/>
          <a:lstStyle/>
          <a:p>
            <a:r>
              <a:rPr lang="en-US" dirty="0"/>
              <a:t>Figure 21.4  Anatomy of the classes </a:t>
            </a:r>
            <a:r>
              <a:rPr lang="en-US" dirty="0" err="1"/>
              <a:t>Mystacocarida</a:t>
            </a:r>
            <a:r>
              <a:rPr lang="en-US" dirty="0"/>
              <a:t>, </a:t>
            </a:r>
            <a:r>
              <a:rPr lang="en-US" dirty="0" err="1"/>
              <a:t>Copepoda</a:t>
            </a:r>
            <a:r>
              <a:rPr lang="en-US" dirty="0"/>
              <a:t>, and </a:t>
            </a:r>
            <a:r>
              <a:rPr lang="en-US" dirty="0" err="1"/>
              <a:t>Branchiura</a:t>
            </a:r>
            <a:r>
              <a:rPr lang="en-US" dirty="0"/>
              <a:t> (Part 11) </a:t>
            </a:r>
          </a:p>
        </p:txBody>
      </p:sp>
      <p:pic>
        <p:nvPicPr>
          <p:cNvPr id="6" name="Content Placeholder 5" descr=" An illustration depicts the lateral view of Notodelphys with labels as follows. Cephalon, Appendages, Thorax, and Abdomen."/>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1821131"/>
            <a:ext cx="11376025" cy="3617376"/>
          </a:xfrm>
        </p:spPr>
      </p:pic>
    </p:spTree>
    <p:extLst>
      <p:ext uri="{BB962C8B-B14F-4D97-AF65-F5344CB8AC3E}">
        <p14:creationId xmlns:p14="http://schemas.microsoft.com/office/powerpoint/2010/main" val="354443103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B73EBD5-A6EE-0B45-B229-4EA0F8CD74CF}"/>
              </a:ext>
            </a:extLst>
          </p:cNvPr>
          <p:cNvSpPr>
            <a:spLocks noGrp="1"/>
          </p:cNvSpPr>
          <p:nvPr>
            <p:ph type="title"/>
          </p:nvPr>
        </p:nvSpPr>
        <p:spPr/>
        <p:txBody>
          <a:bodyPr/>
          <a:lstStyle/>
          <a:p>
            <a:r>
              <a:rPr lang="en-US" dirty="0"/>
              <a:t>Figure 21.4  Anatomy of the classes </a:t>
            </a:r>
            <a:r>
              <a:rPr lang="en-US" dirty="0" err="1"/>
              <a:t>Mystacocarida</a:t>
            </a:r>
            <a:r>
              <a:rPr lang="en-US" dirty="0"/>
              <a:t>, </a:t>
            </a:r>
            <a:r>
              <a:rPr lang="en-US" dirty="0" err="1"/>
              <a:t>Copepoda</a:t>
            </a:r>
            <a:r>
              <a:rPr lang="en-US" dirty="0"/>
              <a:t>, and </a:t>
            </a:r>
            <a:r>
              <a:rPr lang="en-US" dirty="0" err="1"/>
              <a:t>Branchiura</a:t>
            </a:r>
            <a:r>
              <a:rPr lang="en-US" dirty="0"/>
              <a:t> (Part 12) </a:t>
            </a:r>
          </a:p>
        </p:txBody>
      </p:sp>
      <p:pic>
        <p:nvPicPr>
          <p:cNvPr id="6" name="Content Placeholder 5" descr=" A confocal laser scanning image shows the dorsal, lateral, and ventral views of Hase talpamorphicus, respectively."/>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800106" y="479425"/>
            <a:ext cx="6591788" cy="6300788"/>
          </a:xfrm>
        </p:spPr>
      </p:pic>
    </p:spTree>
    <p:extLst>
      <p:ext uri="{BB962C8B-B14F-4D97-AF65-F5344CB8AC3E}">
        <p14:creationId xmlns:p14="http://schemas.microsoft.com/office/powerpoint/2010/main" val="409160577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D1E8AD7-2B83-C44A-8CC9-AE7165D97952}"/>
              </a:ext>
            </a:extLst>
          </p:cNvPr>
          <p:cNvSpPr>
            <a:spLocks noGrp="1"/>
          </p:cNvSpPr>
          <p:nvPr>
            <p:ph type="title"/>
          </p:nvPr>
        </p:nvSpPr>
        <p:spPr/>
        <p:txBody>
          <a:bodyPr/>
          <a:lstStyle/>
          <a:p>
            <a:r>
              <a:rPr lang="en-US" dirty="0"/>
              <a:t>Figure 21.4  Anatomy of the classes </a:t>
            </a:r>
            <a:r>
              <a:rPr lang="en-US" dirty="0" err="1"/>
              <a:t>Mystacocarida</a:t>
            </a:r>
            <a:r>
              <a:rPr lang="en-US" dirty="0"/>
              <a:t>, </a:t>
            </a:r>
            <a:r>
              <a:rPr lang="en-US" dirty="0" err="1"/>
              <a:t>Copepoda</a:t>
            </a:r>
            <a:r>
              <a:rPr lang="en-US" dirty="0"/>
              <a:t>, and </a:t>
            </a:r>
            <a:r>
              <a:rPr lang="en-US" dirty="0" err="1"/>
              <a:t>Branchiura</a:t>
            </a:r>
            <a:r>
              <a:rPr lang="en-US" dirty="0"/>
              <a:t> (Part 13) </a:t>
            </a:r>
          </a:p>
        </p:txBody>
      </p:sp>
      <p:pic>
        <p:nvPicPr>
          <p:cNvPr id="6" name="Content Placeholder 5" descr=" An illustration on the left depicts the ventral view of Argulus foliaceus with its parts labeled, accompanied by a photo of Argulus foliaceus on the right. The labels are as follows. Antenna, Antennule, Spine, Eye, Maxillule, Maxilla, First thoracic limb, and Abdomen."/>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592470"/>
            <a:ext cx="11376025" cy="6074697"/>
          </a:xfrm>
        </p:spPr>
      </p:pic>
    </p:spTree>
    <p:extLst>
      <p:ext uri="{BB962C8B-B14F-4D97-AF65-F5344CB8AC3E}">
        <p14:creationId xmlns:p14="http://schemas.microsoft.com/office/powerpoint/2010/main" val="426749172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5048BFC-6735-FF4A-BC70-CB9E76D25A2D}"/>
              </a:ext>
            </a:extLst>
          </p:cNvPr>
          <p:cNvSpPr>
            <a:spLocks noGrp="1"/>
          </p:cNvSpPr>
          <p:nvPr>
            <p:ph type="title"/>
          </p:nvPr>
        </p:nvSpPr>
        <p:spPr/>
        <p:txBody>
          <a:bodyPr/>
          <a:lstStyle/>
          <a:p>
            <a:r>
              <a:rPr lang="en-US" dirty="0"/>
              <a:t>Figure 21.5  Anatomy and diversity in the class </a:t>
            </a:r>
            <a:r>
              <a:rPr lang="en-US" dirty="0" err="1"/>
              <a:t>Pentastomida</a:t>
            </a:r>
            <a:r>
              <a:rPr lang="en-US" dirty="0"/>
              <a:t> </a:t>
            </a:r>
          </a:p>
        </p:txBody>
      </p:sp>
      <p:pic>
        <p:nvPicPr>
          <p:cNvPr id="9" name="Content Placeholder 8" descr=" An illustration depicts the ventral view of Linguatula Serrata with labels as follows. Hooks, and Mouth.&#10; An illustration depicts the ventral view of a tongue worm with labels as follows. Mouth and legs.&#10; An illustration depicts the longitudinal section of Linguatula Serrata with its parts labeled. The labels are as follows. Mouth, Hooks, Gut, Seminal receptacle, Vagina, and Anus.&#10; An illustration depicts the longitudinal section of Waddycephalus teretiusculus with its parts labeled. The labels are as follows. Mouth, Claw glands, Seminal receptacles, Oviduct, Frontal gland, Ventral nerve cord, Ovary, Midgut, Uterus, Vagina, Gonopore, and Rectum.&#10; An illustration depicts the longitudinal section of pentastomid primary larva with its parts labeled. The labels are as follows. Mouth, penetration stylet, Gland cells, Ganglion, Gut, Claws, Leg, and Gland legs.">
            <a:extLst>
              <a:ext uri="{FF2B5EF4-FFF2-40B4-BE49-F238E27FC236}">
                <a16:creationId xmlns:a16="http://schemas.microsoft.com/office/drawing/2014/main" id="{E938787C-A592-A043-A05B-5BD031089776}"/>
              </a:ext>
            </a:extLst>
          </p:cNvPr>
          <p:cNvPicPr>
            <a:picLocks noGrp="1" noChangeAspect="1"/>
          </p:cNvPicPr>
          <p:nvPr>
            <p:ph sz="quarter" idx="10"/>
          </p:nvPr>
        </p:nvPicPr>
        <p:blipFill>
          <a:blip r:embed="rId3"/>
          <a:stretch>
            <a:fillRect/>
          </a:stretch>
        </p:blipFill>
        <p:spPr>
          <a:xfrm>
            <a:off x="2078932" y="479425"/>
            <a:ext cx="8034137" cy="6300788"/>
          </a:xfrm>
        </p:spPr>
      </p:pic>
    </p:spTree>
    <p:extLst>
      <p:ext uri="{BB962C8B-B14F-4D97-AF65-F5344CB8AC3E}">
        <p14:creationId xmlns:p14="http://schemas.microsoft.com/office/powerpoint/2010/main" val="161262105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CD21895-F26C-1D49-B805-B74B3016F0B0}"/>
              </a:ext>
            </a:extLst>
          </p:cNvPr>
          <p:cNvSpPr>
            <a:spLocks noGrp="1"/>
          </p:cNvSpPr>
          <p:nvPr>
            <p:ph type="title"/>
          </p:nvPr>
        </p:nvSpPr>
        <p:spPr/>
        <p:txBody>
          <a:bodyPr/>
          <a:lstStyle/>
          <a:p>
            <a:r>
              <a:rPr lang="en-US" dirty="0"/>
              <a:t>Figure 21.5  Anatomy and diversity in the class </a:t>
            </a:r>
            <a:r>
              <a:rPr lang="en-US" dirty="0" err="1"/>
              <a:t>Pentastomida</a:t>
            </a:r>
            <a:r>
              <a:rPr lang="en-US" dirty="0"/>
              <a:t> (Part 1) </a:t>
            </a:r>
          </a:p>
        </p:txBody>
      </p:sp>
      <p:pic>
        <p:nvPicPr>
          <p:cNvPr id="6" name="Content Placeholder 5" descr=" An illustration depicts the ventral view of Linguatula Serrata with labels as follows. Hooks, and Mouth."/>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634673" y="479425"/>
            <a:ext cx="2922654" cy="6300788"/>
          </a:xfrm>
        </p:spPr>
      </p:pic>
    </p:spTree>
    <p:extLst>
      <p:ext uri="{BB962C8B-B14F-4D97-AF65-F5344CB8AC3E}">
        <p14:creationId xmlns:p14="http://schemas.microsoft.com/office/powerpoint/2010/main" val="283485622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CBA4006-B93A-3548-967E-085BD69B6BE0}"/>
              </a:ext>
            </a:extLst>
          </p:cNvPr>
          <p:cNvSpPr>
            <a:spLocks noGrp="1"/>
          </p:cNvSpPr>
          <p:nvPr>
            <p:ph type="title"/>
          </p:nvPr>
        </p:nvSpPr>
        <p:spPr/>
        <p:txBody>
          <a:bodyPr/>
          <a:lstStyle/>
          <a:p>
            <a:r>
              <a:rPr lang="en-US" dirty="0"/>
              <a:t>Figure 21.5  Anatomy and diversity in the class </a:t>
            </a:r>
            <a:r>
              <a:rPr lang="en-US" dirty="0" err="1"/>
              <a:t>Pentastomida</a:t>
            </a:r>
            <a:r>
              <a:rPr lang="en-US" dirty="0"/>
              <a:t> (Part 2) </a:t>
            </a:r>
          </a:p>
        </p:txBody>
      </p:sp>
      <p:pic>
        <p:nvPicPr>
          <p:cNvPr id="7" name="Content Placeholder 6" descr=" An illustration depicts the ventral view of a tongue worm with labels as follows. Mouth and legs.">
            <a:extLst>
              <a:ext uri="{FF2B5EF4-FFF2-40B4-BE49-F238E27FC236}">
                <a16:creationId xmlns:a16="http://schemas.microsoft.com/office/drawing/2014/main" id="{D9C6E198-1D77-3E40-A54E-6360498021BF}"/>
              </a:ext>
            </a:extLst>
          </p:cNvPr>
          <p:cNvPicPr>
            <a:picLocks noGrp="1" noChangeAspect="1"/>
          </p:cNvPicPr>
          <p:nvPr>
            <p:ph sz="quarter" idx="10"/>
          </p:nvPr>
        </p:nvPicPr>
        <p:blipFill>
          <a:blip r:embed="rId3"/>
          <a:stretch>
            <a:fillRect/>
          </a:stretch>
        </p:blipFill>
        <p:spPr>
          <a:xfrm>
            <a:off x="5109130" y="479425"/>
            <a:ext cx="1973740" cy="6300788"/>
          </a:xfrm>
        </p:spPr>
      </p:pic>
    </p:spTree>
    <p:extLst>
      <p:ext uri="{BB962C8B-B14F-4D97-AF65-F5344CB8AC3E}">
        <p14:creationId xmlns:p14="http://schemas.microsoft.com/office/powerpoint/2010/main" val="142126247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9E1A3D8-4DA8-9248-8803-E1BD75FEF29C}"/>
              </a:ext>
            </a:extLst>
          </p:cNvPr>
          <p:cNvSpPr>
            <a:spLocks noGrp="1"/>
          </p:cNvSpPr>
          <p:nvPr>
            <p:ph type="title"/>
          </p:nvPr>
        </p:nvSpPr>
        <p:spPr/>
        <p:txBody>
          <a:bodyPr/>
          <a:lstStyle/>
          <a:p>
            <a:r>
              <a:rPr lang="en-US" dirty="0"/>
              <a:t>Figure 21.5  Anatomy and diversity in the class </a:t>
            </a:r>
            <a:r>
              <a:rPr lang="en-US" dirty="0" err="1"/>
              <a:t>Pentastomida</a:t>
            </a:r>
            <a:r>
              <a:rPr lang="en-US" dirty="0"/>
              <a:t> (Part 3) </a:t>
            </a:r>
          </a:p>
        </p:txBody>
      </p:sp>
      <p:pic>
        <p:nvPicPr>
          <p:cNvPr id="6" name="Content Placeholder 5" descr=" An illustration depicts the longitudinal section of Linguatula Serrata with its parts labeled. The labels are as follows. Mouth, Hooks, Gut, Seminal receptacle, Vagina, and Anu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229803" y="479425"/>
            <a:ext cx="3732394" cy="6300788"/>
          </a:xfrm>
        </p:spPr>
      </p:pic>
    </p:spTree>
    <p:extLst>
      <p:ext uri="{BB962C8B-B14F-4D97-AF65-F5344CB8AC3E}">
        <p14:creationId xmlns:p14="http://schemas.microsoft.com/office/powerpoint/2010/main" val="136032828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FB716D6-AFF1-F242-8E83-F074D963B06F}"/>
              </a:ext>
            </a:extLst>
          </p:cNvPr>
          <p:cNvSpPr>
            <a:spLocks noGrp="1"/>
          </p:cNvSpPr>
          <p:nvPr>
            <p:ph type="title"/>
          </p:nvPr>
        </p:nvSpPr>
        <p:spPr/>
        <p:txBody>
          <a:bodyPr/>
          <a:lstStyle/>
          <a:p>
            <a:r>
              <a:rPr lang="en-US" dirty="0"/>
              <a:t>Figure 21.5  Anatomy and diversity in the class </a:t>
            </a:r>
            <a:r>
              <a:rPr lang="en-US" dirty="0" err="1"/>
              <a:t>Pentastomida</a:t>
            </a:r>
            <a:r>
              <a:rPr lang="en-US" dirty="0"/>
              <a:t> (Part 4) </a:t>
            </a:r>
          </a:p>
        </p:txBody>
      </p:sp>
      <p:pic>
        <p:nvPicPr>
          <p:cNvPr id="6" name="Content Placeholder 5" descr=" An illustration depicts the longitudinal section of Waddycephalus teretiusculus with its parts labeled. The labels are as follows. Mouth, Claw glands, Seminal receptacles, Oviduct, Frontal gland, Ventral nerve cord, Ovary, Midgut, Uterus, Vagina, Gonopore, and Rectum."/>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666304" y="479425"/>
            <a:ext cx="2859393" cy="6300788"/>
          </a:xfrm>
        </p:spPr>
      </p:pic>
    </p:spTree>
    <p:extLst>
      <p:ext uri="{BB962C8B-B14F-4D97-AF65-F5344CB8AC3E}">
        <p14:creationId xmlns:p14="http://schemas.microsoft.com/office/powerpoint/2010/main" val="415128589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C05F265-B361-3849-8BDC-2D0B57914CB4}"/>
              </a:ext>
            </a:extLst>
          </p:cNvPr>
          <p:cNvSpPr>
            <a:spLocks noGrp="1"/>
          </p:cNvSpPr>
          <p:nvPr>
            <p:ph type="title"/>
          </p:nvPr>
        </p:nvSpPr>
        <p:spPr/>
        <p:txBody>
          <a:bodyPr/>
          <a:lstStyle/>
          <a:p>
            <a:r>
              <a:rPr lang="en-US" dirty="0"/>
              <a:t>Figure 21.5  Anatomy and diversity in the class </a:t>
            </a:r>
            <a:r>
              <a:rPr lang="en-US" dirty="0" err="1"/>
              <a:t>Pentastomida</a:t>
            </a:r>
            <a:r>
              <a:rPr lang="en-US" dirty="0"/>
              <a:t> (Part 5) </a:t>
            </a:r>
          </a:p>
        </p:txBody>
      </p:sp>
      <p:pic>
        <p:nvPicPr>
          <p:cNvPr id="6" name="Content Placeholder 5" descr=" An illustration depicts the longitudinal section of pentastomid primary larva with its parts labeled. The labels are as follows. Mouth, penetration stylet, Gland cells, Ganglion, Gut, Claws, Leg, and Gland leg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097433" y="479425"/>
            <a:ext cx="5997135" cy="6300788"/>
          </a:xfrm>
        </p:spPr>
      </p:pic>
    </p:spTree>
    <p:extLst>
      <p:ext uri="{BB962C8B-B14F-4D97-AF65-F5344CB8AC3E}">
        <p14:creationId xmlns:p14="http://schemas.microsoft.com/office/powerpoint/2010/main" val="286918936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4F83A4-D8BD-DB4B-8FFA-909E31E04049}"/>
              </a:ext>
            </a:extLst>
          </p:cNvPr>
          <p:cNvSpPr>
            <a:spLocks noGrp="1"/>
          </p:cNvSpPr>
          <p:nvPr>
            <p:ph type="title"/>
          </p:nvPr>
        </p:nvSpPr>
        <p:spPr/>
        <p:txBody>
          <a:bodyPr/>
          <a:lstStyle/>
          <a:p>
            <a:r>
              <a:rPr lang="en-US" dirty="0"/>
              <a:t>Figure 21.6  Anatomy of </a:t>
            </a:r>
            <a:r>
              <a:rPr lang="en-US" dirty="0" err="1"/>
              <a:t>leptostracans</a:t>
            </a:r>
            <a:r>
              <a:rPr lang="en-US" dirty="0"/>
              <a:t> (class Malacostraca, subclass </a:t>
            </a:r>
            <a:r>
              <a:rPr lang="en-US" dirty="0" err="1"/>
              <a:t>Phyllocarida</a:t>
            </a:r>
            <a:r>
              <a:rPr lang="en-US" dirty="0"/>
              <a:t>) </a:t>
            </a:r>
          </a:p>
        </p:txBody>
      </p:sp>
      <p:pic>
        <p:nvPicPr>
          <p:cNvPr id="6" name="Content Placeholder 5" descr=" An illustration of the longitudinal section of Nebalia depicts the anatomy of Nebalia with labels as follows. Compound eye, Rostrum, Antennal gland, Antennule, Brain, Cecum, adductor muscle, Ovary, Heart, Maxillary palp, ventral nerve cord, Telson or anal somite, Caudal ramus, Thoracopods, Antenna, First Pleopod, Fifth pleopod, Seventh abdominal segment, Hindgut, and Anus.&#10; An illustration depicts the structure of the swimming limb of Nebalia with its major features labeled. The labels are as follows. Protopod, Epipod, Exopod, and Endopod.&#10; A scanned electron microscopic image of the lateral view of Nebalia.&#10; A close shot of the anterior end of an ovigerous Nebalia."/>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129541" y="479425"/>
            <a:ext cx="7932919" cy="6300788"/>
          </a:xfrm>
        </p:spPr>
      </p:pic>
    </p:spTree>
    <p:extLst>
      <p:ext uri="{BB962C8B-B14F-4D97-AF65-F5344CB8AC3E}">
        <p14:creationId xmlns:p14="http://schemas.microsoft.com/office/powerpoint/2010/main" val="41512893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D56CA6F-261E-6D4E-A537-8F2E3C4BC860}"/>
              </a:ext>
            </a:extLst>
          </p:cNvPr>
          <p:cNvSpPr>
            <a:spLocks noGrp="1"/>
          </p:cNvSpPr>
          <p:nvPr>
            <p:ph type="title"/>
          </p:nvPr>
        </p:nvSpPr>
        <p:spPr/>
        <p:txBody>
          <a:bodyPr/>
          <a:lstStyle/>
          <a:p>
            <a:r>
              <a:rPr lang="en-US" dirty="0"/>
              <a:t>Figure 21.1  Diversity among the Crustacea (Part 1) </a:t>
            </a:r>
          </a:p>
        </p:txBody>
      </p:sp>
      <p:pic>
        <p:nvPicPr>
          <p:cNvPr id="6" name="Content Placeholder 5" descr=" A photo of Morlockia ondinae with a long, slender body and faint medial transversal groove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331976" y="479425"/>
            <a:ext cx="7528049" cy="6300788"/>
          </a:xfrm>
        </p:spPr>
      </p:pic>
    </p:spTree>
    <p:extLst>
      <p:ext uri="{BB962C8B-B14F-4D97-AF65-F5344CB8AC3E}">
        <p14:creationId xmlns:p14="http://schemas.microsoft.com/office/powerpoint/2010/main" val="126694200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5CC3744-5E0C-FE49-BAD9-5E95AE9DFCFC}"/>
              </a:ext>
            </a:extLst>
          </p:cNvPr>
          <p:cNvSpPr>
            <a:spLocks noGrp="1"/>
          </p:cNvSpPr>
          <p:nvPr>
            <p:ph type="title"/>
          </p:nvPr>
        </p:nvSpPr>
        <p:spPr/>
        <p:txBody>
          <a:bodyPr/>
          <a:lstStyle/>
          <a:p>
            <a:r>
              <a:rPr lang="en-US" dirty="0"/>
              <a:t>Figure 21.6  Anatomy of </a:t>
            </a:r>
            <a:r>
              <a:rPr lang="en-US" dirty="0" err="1"/>
              <a:t>leptostracans</a:t>
            </a:r>
            <a:r>
              <a:rPr lang="en-US" dirty="0"/>
              <a:t> (class Malacostraca, subclass </a:t>
            </a:r>
            <a:r>
              <a:rPr lang="en-US" dirty="0" err="1"/>
              <a:t>Phyllocarida</a:t>
            </a:r>
            <a:r>
              <a:rPr lang="en-US" dirty="0"/>
              <a:t>) (Part 1) </a:t>
            </a:r>
          </a:p>
        </p:txBody>
      </p:sp>
      <p:pic>
        <p:nvPicPr>
          <p:cNvPr id="6" name="Content Placeholder 5" descr=" An illustration of the longitudinal section of Nebalia depicts the anatomy of Nebalia with labels as follows. Compound eye, Rostrum, Antennal gland, Antennule, Brain, Cecum, adductor muscle, Ovary, Heart, Maxillary palp, ventral nerve cord, Telson or anal somite, Caudal ramus, Thoracopods, Antenna, First Pleopod, Fifth pleopod, Seventh abdominal segment, Hindgut, and Anu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724671" y="479425"/>
            <a:ext cx="8742659" cy="6300788"/>
          </a:xfrm>
        </p:spPr>
      </p:pic>
    </p:spTree>
    <p:extLst>
      <p:ext uri="{BB962C8B-B14F-4D97-AF65-F5344CB8AC3E}">
        <p14:creationId xmlns:p14="http://schemas.microsoft.com/office/powerpoint/2010/main" val="128833405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FDA2791-01DE-DA4F-8C21-5421E50A45B7}"/>
              </a:ext>
            </a:extLst>
          </p:cNvPr>
          <p:cNvSpPr>
            <a:spLocks noGrp="1"/>
          </p:cNvSpPr>
          <p:nvPr>
            <p:ph type="title"/>
          </p:nvPr>
        </p:nvSpPr>
        <p:spPr/>
        <p:txBody>
          <a:bodyPr/>
          <a:lstStyle/>
          <a:p>
            <a:r>
              <a:rPr lang="en-US" dirty="0"/>
              <a:t>Figure 21.6  Anatomy of </a:t>
            </a:r>
            <a:r>
              <a:rPr lang="en-US" dirty="0" err="1"/>
              <a:t>leptostracans</a:t>
            </a:r>
            <a:r>
              <a:rPr lang="en-US" dirty="0"/>
              <a:t> (class Malacostraca, subclass </a:t>
            </a:r>
            <a:r>
              <a:rPr lang="en-US" dirty="0" err="1"/>
              <a:t>Phyllocarida</a:t>
            </a:r>
            <a:r>
              <a:rPr lang="en-US" dirty="0"/>
              <a:t>) (Part 2) </a:t>
            </a:r>
          </a:p>
        </p:txBody>
      </p:sp>
      <p:pic>
        <p:nvPicPr>
          <p:cNvPr id="6" name="Content Placeholder 5" descr=" An illustration depicts the structure of the swimming limb of Nebalia with its major features labeled. The labels are as follows. Protopod, Epipod, Exopod, and Endopod."/>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913499" y="479425"/>
            <a:ext cx="4365003" cy="6300788"/>
          </a:xfrm>
        </p:spPr>
      </p:pic>
    </p:spTree>
    <p:extLst>
      <p:ext uri="{BB962C8B-B14F-4D97-AF65-F5344CB8AC3E}">
        <p14:creationId xmlns:p14="http://schemas.microsoft.com/office/powerpoint/2010/main" val="123441536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D494F6-60AC-A440-88C4-1C1370CAA22D}"/>
              </a:ext>
            </a:extLst>
          </p:cNvPr>
          <p:cNvSpPr>
            <a:spLocks noGrp="1"/>
          </p:cNvSpPr>
          <p:nvPr>
            <p:ph type="title"/>
          </p:nvPr>
        </p:nvSpPr>
        <p:spPr/>
        <p:txBody>
          <a:bodyPr/>
          <a:lstStyle/>
          <a:p>
            <a:r>
              <a:rPr lang="en-US" dirty="0"/>
              <a:t>Figure 21.6  Anatomy of </a:t>
            </a:r>
            <a:r>
              <a:rPr lang="en-US" dirty="0" err="1"/>
              <a:t>leptostracans</a:t>
            </a:r>
            <a:r>
              <a:rPr lang="en-US" dirty="0"/>
              <a:t> (class Malacostraca, subclass </a:t>
            </a:r>
            <a:r>
              <a:rPr lang="en-US" dirty="0" err="1"/>
              <a:t>Phyllocarida</a:t>
            </a:r>
            <a:r>
              <a:rPr lang="en-US" dirty="0"/>
              <a:t>) (Part 3) </a:t>
            </a:r>
          </a:p>
        </p:txBody>
      </p:sp>
      <p:pic>
        <p:nvPicPr>
          <p:cNvPr id="6" name="Content Placeholder 5" descr=" A scanning electron microscopic image of the lateral view of Nebalia."/>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471627" y="479425"/>
            <a:ext cx="9248747" cy="6300788"/>
          </a:xfrm>
        </p:spPr>
      </p:pic>
    </p:spTree>
    <p:extLst>
      <p:ext uri="{BB962C8B-B14F-4D97-AF65-F5344CB8AC3E}">
        <p14:creationId xmlns:p14="http://schemas.microsoft.com/office/powerpoint/2010/main" val="26618964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C7C5578-80C0-8646-9E53-69B7E0DABBE1}"/>
              </a:ext>
            </a:extLst>
          </p:cNvPr>
          <p:cNvSpPr>
            <a:spLocks noGrp="1"/>
          </p:cNvSpPr>
          <p:nvPr>
            <p:ph type="title"/>
          </p:nvPr>
        </p:nvSpPr>
        <p:spPr/>
        <p:txBody>
          <a:bodyPr/>
          <a:lstStyle/>
          <a:p>
            <a:r>
              <a:rPr lang="en-US" dirty="0"/>
              <a:t>Figure 21.6  Anatomy of </a:t>
            </a:r>
            <a:r>
              <a:rPr lang="en-US" dirty="0" err="1"/>
              <a:t>leptostracans</a:t>
            </a:r>
            <a:r>
              <a:rPr lang="en-US" dirty="0"/>
              <a:t> (class Malacostraca, subclass </a:t>
            </a:r>
            <a:r>
              <a:rPr lang="en-US" dirty="0" err="1"/>
              <a:t>Phyllocarida</a:t>
            </a:r>
            <a:r>
              <a:rPr lang="en-US" dirty="0"/>
              <a:t>) (Part 4) </a:t>
            </a:r>
          </a:p>
        </p:txBody>
      </p:sp>
      <p:pic>
        <p:nvPicPr>
          <p:cNvPr id="6" name="Content Placeholder 5" descr=" A close shot of the anterior end of an ovigerous Nebalia."/>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768953" y="479425"/>
            <a:ext cx="8654094" cy="6300788"/>
          </a:xfrm>
        </p:spPr>
      </p:pic>
    </p:spTree>
    <p:extLst>
      <p:ext uri="{BB962C8B-B14F-4D97-AF65-F5344CB8AC3E}">
        <p14:creationId xmlns:p14="http://schemas.microsoft.com/office/powerpoint/2010/main" val="40234376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3B0D9C-DDCF-3B43-AB04-A7CEA5B0FAC8}"/>
              </a:ext>
            </a:extLst>
          </p:cNvPr>
          <p:cNvSpPr>
            <a:spLocks noGrp="1"/>
          </p:cNvSpPr>
          <p:nvPr>
            <p:ph type="title"/>
          </p:nvPr>
        </p:nvSpPr>
        <p:spPr/>
        <p:txBody>
          <a:bodyPr/>
          <a:lstStyle/>
          <a:p>
            <a:r>
              <a:rPr lang="en-US" dirty="0"/>
              <a:t>Figure 21.7  The basic </a:t>
            </a:r>
            <a:r>
              <a:rPr lang="en-US" dirty="0" err="1"/>
              <a:t>eumala­costracan</a:t>
            </a:r>
            <a:r>
              <a:rPr lang="en-US" dirty="0"/>
              <a:t> body plan and the “</a:t>
            </a:r>
            <a:r>
              <a:rPr lang="en-US" dirty="0" err="1"/>
              <a:t>caridoid</a:t>
            </a:r>
            <a:r>
              <a:rPr lang="en-US" dirty="0"/>
              <a:t> facies” </a:t>
            </a:r>
          </a:p>
        </p:txBody>
      </p:sp>
      <p:pic>
        <p:nvPicPr>
          <p:cNvPr id="6" name="Content Placeholder 5" descr=" An illustration of shrimp depicts the body plan of a malacostracan with its major features labeled. The labels are as follows. Rostrum, Compound eye, Antennal scale, Mandible, Antenna, Maxillule, Maxilla, Thoracopods, Pleopods, thoracic somites, Carapace, pleomers or abdominal somites, telson, tail fan, and uropod. The thoracic somites comprise 8 segments fused with the abdominal somites with 6 segment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891839"/>
            <a:ext cx="11376025" cy="5475959"/>
          </a:xfrm>
        </p:spPr>
      </p:pic>
    </p:spTree>
    <p:extLst>
      <p:ext uri="{BB962C8B-B14F-4D97-AF65-F5344CB8AC3E}">
        <p14:creationId xmlns:p14="http://schemas.microsoft.com/office/powerpoint/2010/main" val="218012968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85FB58B-AF78-A94A-A633-1D48733015D3}"/>
              </a:ext>
            </a:extLst>
          </p:cNvPr>
          <p:cNvSpPr>
            <a:spLocks noGrp="1"/>
          </p:cNvSpPr>
          <p:nvPr>
            <p:ph type="title"/>
          </p:nvPr>
        </p:nvSpPr>
        <p:spPr/>
        <p:txBody>
          <a:bodyPr/>
          <a:lstStyle/>
          <a:p>
            <a:r>
              <a:rPr lang="en-US" dirty="0"/>
              <a:t>Figure 21.8  External anatomy in the class Malacostraca, subclasses </a:t>
            </a:r>
            <a:r>
              <a:rPr lang="en-US" dirty="0" err="1"/>
              <a:t>Hoplocarida</a:t>
            </a:r>
            <a:r>
              <a:rPr lang="en-US" dirty="0"/>
              <a:t> (</a:t>
            </a:r>
            <a:r>
              <a:rPr lang="en-US" dirty="0" err="1"/>
              <a:t>stomatopods</a:t>
            </a:r>
            <a:r>
              <a:rPr lang="en-US" dirty="0"/>
              <a:t>) and </a:t>
            </a:r>
            <a:r>
              <a:rPr lang="en-US" dirty="0" err="1"/>
              <a:t>Eumalacostraca</a:t>
            </a:r>
            <a:r>
              <a:rPr lang="en-US" dirty="0"/>
              <a:t> (</a:t>
            </a:r>
            <a:r>
              <a:rPr lang="en-US" dirty="0" err="1"/>
              <a:t>syncarids</a:t>
            </a:r>
            <a:r>
              <a:rPr lang="en-US" dirty="0"/>
              <a:t>) </a:t>
            </a:r>
          </a:p>
        </p:txBody>
      </p:sp>
      <p:pic>
        <p:nvPicPr>
          <p:cNvPr id="6" name="Content Placeholder 5" descr=" A photo of mantis shrimps.&#10; An illustration depicts the lateral view of the Squilla mantis with its major features labeled. The labels are as follows. Compound eye, Antennule, Antenna, Antennal scale, Raptorial leg, Carapace, Telson, Uropod, Pleopods, Eighth thoracopod, Penis, legs 3 to 5, and Raptorial leg.&#10; A photo of a spearing claw of stomatopod on the top and a photo of a clubbing claw of stomatopod in the bottom.&#10; An illustration depicts the lateral view of Bathynella with its major features labeled. The labels are as follows. Pleon includes Furcal lobe, Rudimentary pleopods, Thoracomeres 1 to 8, Cephalon, Antennule, and Antenna.&#10; An illustration depicts the lateral view of Stygocarella with major features labeled. The labels are as follows. Antennule, Antenna, Maxiliped, Cephalon, Thoracomeres 2-8.&#10; A photo of Paranspides lacustri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408366" y="479425"/>
            <a:ext cx="9375268" cy="6300788"/>
          </a:xfrm>
        </p:spPr>
      </p:pic>
    </p:spTree>
    <p:extLst>
      <p:ext uri="{BB962C8B-B14F-4D97-AF65-F5344CB8AC3E}">
        <p14:creationId xmlns:p14="http://schemas.microsoft.com/office/powerpoint/2010/main" val="319960112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2535F3C-EFD3-BD45-A146-BD819D3AD105}"/>
              </a:ext>
            </a:extLst>
          </p:cNvPr>
          <p:cNvSpPr>
            <a:spLocks noGrp="1"/>
          </p:cNvSpPr>
          <p:nvPr>
            <p:ph type="title"/>
          </p:nvPr>
        </p:nvSpPr>
        <p:spPr/>
        <p:txBody>
          <a:bodyPr/>
          <a:lstStyle/>
          <a:p>
            <a:r>
              <a:rPr lang="en-US" dirty="0"/>
              <a:t>Figure 21.8  External anatomy in the class Malacostraca, subclasses </a:t>
            </a:r>
            <a:r>
              <a:rPr lang="en-US" dirty="0" err="1"/>
              <a:t>Hoplocarida</a:t>
            </a:r>
            <a:r>
              <a:rPr lang="en-US" dirty="0"/>
              <a:t> (</a:t>
            </a:r>
            <a:r>
              <a:rPr lang="en-US" dirty="0" err="1"/>
              <a:t>stomatopods</a:t>
            </a:r>
            <a:r>
              <a:rPr lang="en-US" dirty="0"/>
              <a:t>) and </a:t>
            </a:r>
            <a:r>
              <a:rPr lang="en-US" dirty="0" err="1"/>
              <a:t>Eumalacostraca</a:t>
            </a:r>
            <a:r>
              <a:rPr lang="en-US" dirty="0"/>
              <a:t> (</a:t>
            </a:r>
            <a:r>
              <a:rPr lang="en-US" dirty="0" err="1"/>
              <a:t>syncarids</a:t>
            </a:r>
            <a:r>
              <a:rPr lang="en-US" dirty="0"/>
              <a:t>) (Part 1) </a:t>
            </a:r>
          </a:p>
        </p:txBody>
      </p:sp>
      <p:pic>
        <p:nvPicPr>
          <p:cNvPr id="6" name="Content Placeholder 5" descr=" A photo of mantis shrimp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121949" y="668338"/>
            <a:ext cx="9948103" cy="6108700"/>
          </a:xfrm>
        </p:spPr>
      </p:pic>
    </p:spTree>
    <p:extLst>
      <p:ext uri="{BB962C8B-B14F-4D97-AF65-F5344CB8AC3E}">
        <p14:creationId xmlns:p14="http://schemas.microsoft.com/office/powerpoint/2010/main" val="292283343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F1C030-F1C1-5E4C-A1EF-9C96A63856CA}"/>
              </a:ext>
            </a:extLst>
          </p:cNvPr>
          <p:cNvSpPr>
            <a:spLocks noGrp="1"/>
          </p:cNvSpPr>
          <p:nvPr>
            <p:ph type="title"/>
          </p:nvPr>
        </p:nvSpPr>
        <p:spPr/>
        <p:txBody>
          <a:bodyPr/>
          <a:lstStyle/>
          <a:p>
            <a:r>
              <a:rPr lang="en-US" dirty="0"/>
              <a:t>Figure 21.8  External anatomy in the class Malacostraca, subclasses </a:t>
            </a:r>
            <a:r>
              <a:rPr lang="en-US" dirty="0" err="1"/>
              <a:t>Hoplocarida</a:t>
            </a:r>
            <a:r>
              <a:rPr lang="en-US" dirty="0"/>
              <a:t> (</a:t>
            </a:r>
            <a:r>
              <a:rPr lang="en-US" dirty="0" err="1"/>
              <a:t>stomatopods</a:t>
            </a:r>
            <a:r>
              <a:rPr lang="en-US" dirty="0"/>
              <a:t>) and </a:t>
            </a:r>
            <a:r>
              <a:rPr lang="en-US" dirty="0" err="1"/>
              <a:t>Eumalacostraca</a:t>
            </a:r>
            <a:r>
              <a:rPr lang="en-US" dirty="0"/>
              <a:t> (</a:t>
            </a:r>
            <a:r>
              <a:rPr lang="en-US" dirty="0" err="1"/>
              <a:t>syncarids</a:t>
            </a:r>
            <a:r>
              <a:rPr lang="en-US" dirty="0"/>
              <a:t>) (Part 2) </a:t>
            </a:r>
          </a:p>
        </p:txBody>
      </p:sp>
      <p:pic>
        <p:nvPicPr>
          <p:cNvPr id="6" name="Content Placeholder 5" descr=" An illustration depicts the lateral view of the Squilla mantis with its major features labeled. The labels are as follows. Compound eye, Antennule, Antenna, Antennal scale, Raptorial leg, Carapace, Telson, Uropod, Pleopods, Eighth thoracopod, Penis, legs 3 to 5, and Raptorial leg."/>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45763" y="668338"/>
            <a:ext cx="11300475" cy="6108700"/>
          </a:xfrm>
        </p:spPr>
      </p:pic>
    </p:spTree>
    <p:extLst>
      <p:ext uri="{BB962C8B-B14F-4D97-AF65-F5344CB8AC3E}">
        <p14:creationId xmlns:p14="http://schemas.microsoft.com/office/powerpoint/2010/main" val="113992493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4A245-C0D8-C148-9CFF-6AFDE2D7374D}"/>
              </a:ext>
            </a:extLst>
          </p:cNvPr>
          <p:cNvSpPr>
            <a:spLocks noGrp="1"/>
          </p:cNvSpPr>
          <p:nvPr>
            <p:ph type="title"/>
          </p:nvPr>
        </p:nvSpPr>
        <p:spPr/>
        <p:txBody>
          <a:bodyPr/>
          <a:lstStyle/>
          <a:p>
            <a:r>
              <a:rPr lang="en-US" dirty="0"/>
              <a:t>Figure 21.8  External anatomy in the class Malacostraca, subclasses </a:t>
            </a:r>
            <a:r>
              <a:rPr lang="en-US" dirty="0" err="1"/>
              <a:t>Hoplocarida</a:t>
            </a:r>
            <a:r>
              <a:rPr lang="en-US" dirty="0"/>
              <a:t> (</a:t>
            </a:r>
            <a:r>
              <a:rPr lang="en-US" dirty="0" err="1"/>
              <a:t>stomatopods</a:t>
            </a:r>
            <a:r>
              <a:rPr lang="en-US" dirty="0"/>
              <a:t>) and </a:t>
            </a:r>
            <a:r>
              <a:rPr lang="en-US" dirty="0" err="1"/>
              <a:t>Eumalacostraca</a:t>
            </a:r>
            <a:r>
              <a:rPr lang="en-US" dirty="0"/>
              <a:t> (</a:t>
            </a:r>
            <a:r>
              <a:rPr lang="en-US" dirty="0" err="1"/>
              <a:t>syncarids</a:t>
            </a:r>
            <a:r>
              <a:rPr lang="en-US" dirty="0"/>
              <a:t>) (Part 3) </a:t>
            </a:r>
          </a:p>
        </p:txBody>
      </p:sp>
      <p:pic>
        <p:nvPicPr>
          <p:cNvPr id="6" name="Content Placeholder 5" descr=" A photo of a spearing claw of stomatopod on the top and a photo of a clubbing claw of stomatopod in the bottom."/>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900303" y="668338"/>
            <a:ext cx="4391394" cy="6108700"/>
          </a:xfrm>
        </p:spPr>
      </p:pic>
    </p:spTree>
    <p:extLst>
      <p:ext uri="{BB962C8B-B14F-4D97-AF65-F5344CB8AC3E}">
        <p14:creationId xmlns:p14="http://schemas.microsoft.com/office/powerpoint/2010/main" val="191758464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4E84A6-DCC5-384F-8EFA-096F7C78163B}"/>
              </a:ext>
            </a:extLst>
          </p:cNvPr>
          <p:cNvSpPr>
            <a:spLocks noGrp="1"/>
          </p:cNvSpPr>
          <p:nvPr>
            <p:ph type="title"/>
          </p:nvPr>
        </p:nvSpPr>
        <p:spPr/>
        <p:txBody>
          <a:bodyPr/>
          <a:lstStyle/>
          <a:p>
            <a:r>
              <a:rPr lang="en-US" dirty="0"/>
              <a:t>Figure 21.8  External anatomy in the class Malacostraca, subclasses </a:t>
            </a:r>
            <a:r>
              <a:rPr lang="en-US" dirty="0" err="1"/>
              <a:t>Hoplocarida</a:t>
            </a:r>
            <a:r>
              <a:rPr lang="en-US" dirty="0"/>
              <a:t> (</a:t>
            </a:r>
            <a:r>
              <a:rPr lang="en-US" dirty="0" err="1"/>
              <a:t>stomatopods</a:t>
            </a:r>
            <a:r>
              <a:rPr lang="en-US" dirty="0"/>
              <a:t>) and </a:t>
            </a:r>
            <a:r>
              <a:rPr lang="en-US" dirty="0" err="1"/>
              <a:t>Eumalacostraca</a:t>
            </a:r>
            <a:r>
              <a:rPr lang="en-US" dirty="0"/>
              <a:t> (</a:t>
            </a:r>
            <a:r>
              <a:rPr lang="en-US" dirty="0" err="1"/>
              <a:t>syncarids</a:t>
            </a:r>
            <a:r>
              <a:rPr lang="en-US" dirty="0"/>
              <a:t>) (Part 4) </a:t>
            </a:r>
          </a:p>
        </p:txBody>
      </p:sp>
      <p:pic>
        <p:nvPicPr>
          <p:cNvPr id="6" name="Content Placeholder 5" descr=" An illustration depicts the lateral view of Bathynella with its major features labeled. The labels are as follows. Pleon includes Furcal lobe, Rudimentary pleopods, Thoracomeres 1 to 8, Cephalon, Antennule, and Antenna."/>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1439999"/>
            <a:ext cx="11376025" cy="4565378"/>
          </a:xfrm>
        </p:spPr>
      </p:pic>
    </p:spTree>
    <p:extLst>
      <p:ext uri="{BB962C8B-B14F-4D97-AF65-F5344CB8AC3E}">
        <p14:creationId xmlns:p14="http://schemas.microsoft.com/office/powerpoint/2010/main" val="634872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62B196F-E4AF-364E-B873-B5227EA52B7C}"/>
              </a:ext>
            </a:extLst>
          </p:cNvPr>
          <p:cNvSpPr>
            <a:spLocks noGrp="1"/>
          </p:cNvSpPr>
          <p:nvPr>
            <p:ph type="title"/>
          </p:nvPr>
        </p:nvSpPr>
        <p:spPr/>
        <p:txBody>
          <a:bodyPr/>
          <a:lstStyle/>
          <a:p>
            <a:r>
              <a:rPr lang="en-US" dirty="0"/>
              <a:t>Figure 21.1  Diversity among the Crustacea (Part 2) </a:t>
            </a:r>
          </a:p>
        </p:txBody>
      </p:sp>
      <p:pic>
        <p:nvPicPr>
          <p:cNvPr id="6" name="Content Placeholder 5" descr=" A scanned electron microscopic image of Hutchinsoniella macracantha."/>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794258" y="479425"/>
            <a:ext cx="8603485" cy="6300788"/>
          </a:xfrm>
        </p:spPr>
      </p:pic>
    </p:spTree>
    <p:extLst>
      <p:ext uri="{BB962C8B-B14F-4D97-AF65-F5344CB8AC3E}">
        <p14:creationId xmlns:p14="http://schemas.microsoft.com/office/powerpoint/2010/main" val="169548286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52FD67-E776-EC4F-85FF-240449F0EA25}"/>
              </a:ext>
            </a:extLst>
          </p:cNvPr>
          <p:cNvSpPr>
            <a:spLocks noGrp="1"/>
          </p:cNvSpPr>
          <p:nvPr>
            <p:ph type="title"/>
          </p:nvPr>
        </p:nvSpPr>
        <p:spPr/>
        <p:txBody>
          <a:bodyPr/>
          <a:lstStyle/>
          <a:p>
            <a:r>
              <a:rPr lang="en-US" dirty="0"/>
              <a:t>Figure 21.8  External anatomy in the class Malacostraca, subclasses </a:t>
            </a:r>
            <a:r>
              <a:rPr lang="en-US" dirty="0" err="1"/>
              <a:t>Hoplocarida</a:t>
            </a:r>
            <a:r>
              <a:rPr lang="en-US" dirty="0"/>
              <a:t> (</a:t>
            </a:r>
            <a:r>
              <a:rPr lang="en-US" dirty="0" err="1"/>
              <a:t>stomatopods</a:t>
            </a:r>
            <a:r>
              <a:rPr lang="en-US" dirty="0"/>
              <a:t>) and </a:t>
            </a:r>
            <a:r>
              <a:rPr lang="en-US" dirty="0" err="1"/>
              <a:t>Eumalacostraca</a:t>
            </a:r>
            <a:r>
              <a:rPr lang="en-US" dirty="0"/>
              <a:t> (</a:t>
            </a:r>
            <a:r>
              <a:rPr lang="en-US" dirty="0" err="1"/>
              <a:t>syncarids</a:t>
            </a:r>
            <a:r>
              <a:rPr lang="en-US" dirty="0"/>
              <a:t>) (Part 5) </a:t>
            </a:r>
          </a:p>
        </p:txBody>
      </p:sp>
      <p:pic>
        <p:nvPicPr>
          <p:cNvPr id="6" name="Content Placeholder 5" descr=" An illustration depicts the lateral view of Stygocarella with major features labeled. The labels are as follows. Antennule, Antenna, Maxiliped, Cephalon, Thoracomeres 2-8."/>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741471"/>
            <a:ext cx="11376025" cy="5962434"/>
          </a:xfrm>
        </p:spPr>
      </p:pic>
    </p:spTree>
    <p:extLst>
      <p:ext uri="{BB962C8B-B14F-4D97-AF65-F5344CB8AC3E}">
        <p14:creationId xmlns:p14="http://schemas.microsoft.com/office/powerpoint/2010/main" val="170397265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5B5C30-3FF0-3E43-B6E9-8EA3665B92EE}"/>
              </a:ext>
            </a:extLst>
          </p:cNvPr>
          <p:cNvSpPr>
            <a:spLocks noGrp="1"/>
          </p:cNvSpPr>
          <p:nvPr>
            <p:ph type="title"/>
          </p:nvPr>
        </p:nvSpPr>
        <p:spPr/>
        <p:txBody>
          <a:bodyPr/>
          <a:lstStyle/>
          <a:p>
            <a:r>
              <a:rPr lang="en-US" dirty="0"/>
              <a:t>Figure 21.8  External anatomy in the class Malacostraca, subclasses </a:t>
            </a:r>
            <a:r>
              <a:rPr lang="en-US" dirty="0" err="1"/>
              <a:t>Hoplocarida</a:t>
            </a:r>
            <a:r>
              <a:rPr lang="en-US" dirty="0"/>
              <a:t> (</a:t>
            </a:r>
            <a:r>
              <a:rPr lang="en-US" dirty="0" err="1"/>
              <a:t>stomatopods</a:t>
            </a:r>
            <a:r>
              <a:rPr lang="en-US" dirty="0"/>
              <a:t>) and </a:t>
            </a:r>
            <a:r>
              <a:rPr lang="en-US" dirty="0" err="1"/>
              <a:t>Eumalacostraca</a:t>
            </a:r>
            <a:r>
              <a:rPr lang="en-US" dirty="0"/>
              <a:t> (</a:t>
            </a:r>
            <a:r>
              <a:rPr lang="en-US" dirty="0" err="1"/>
              <a:t>syncarids</a:t>
            </a:r>
            <a:r>
              <a:rPr lang="en-US" dirty="0"/>
              <a:t>) (Part 6) </a:t>
            </a:r>
          </a:p>
        </p:txBody>
      </p:sp>
      <p:pic>
        <p:nvPicPr>
          <p:cNvPr id="6" name="Content Placeholder 5" descr=" A photo of Paranspides lacustris."/>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397944" y="668338"/>
            <a:ext cx="9396112" cy="6108700"/>
          </a:xfrm>
        </p:spPr>
      </p:pic>
    </p:spTree>
    <p:extLst>
      <p:ext uri="{BB962C8B-B14F-4D97-AF65-F5344CB8AC3E}">
        <p14:creationId xmlns:p14="http://schemas.microsoft.com/office/powerpoint/2010/main" val="290940474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07E2B22-CF2F-BC46-BBF4-2649C9A6C16C}"/>
              </a:ext>
            </a:extLst>
          </p:cNvPr>
          <p:cNvSpPr>
            <a:spLocks noGrp="1"/>
          </p:cNvSpPr>
          <p:nvPr>
            <p:ph type="title"/>
          </p:nvPr>
        </p:nvSpPr>
        <p:spPr/>
        <p:txBody>
          <a:bodyPr/>
          <a:lstStyle/>
          <a:p>
            <a:r>
              <a:rPr lang="en-US" dirty="0"/>
              <a:t>Figure 21.9  Anatomy of Malacostraca, superorder </a:t>
            </a:r>
            <a:r>
              <a:rPr lang="en-US" dirty="0" err="1"/>
              <a:t>Eucarida</a:t>
            </a:r>
            <a:r>
              <a:rPr lang="en-US" dirty="0"/>
              <a:t>—</a:t>
            </a:r>
            <a:r>
              <a:rPr lang="en-US" dirty="0" err="1"/>
              <a:t>euphausiaceans</a:t>
            </a:r>
            <a:r>
              <a:rPr lang="en-US" dirty="0"/>
              <a:t> </a:t>
            </a:r>
          </a:p>
        </p:txBody>
      </p:sp>
      <p:pic>
        <p:nvPicPr>
          <p:cNvPr id="6" name="Content Placeholder 5" descr=" An illustration depicts the lateral view of North Atlantic krill with its major features labeled. The labels are as follows. Carapace, Compound eye, Antennule, Antennal scale, pereopod, Antenna, Branchial epipod, Photophore, Pleopod, Uropod, and Telson.&#10; An illustration depicts the lateral view of Pereopod of Antarctic krill with its major features labeled. The labels are as follows. Coxa, Endite, Gill, Exopod, Ischium, Feeding setae, Comb setae, Merus, Carpus, Propodus, and Dactyl.&#10;"/>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174301" y="479425"/>
            <a:ext cx="9843399" cy="6300788"/>
          </a:xfrm>
        </p:spPr>
      </p:pic>
    </p:spTree>
    <p:extLst>
      <p:ext uri="{BB962C8B-B14F-4D97-AF65-F5344CB8AC3E}">
        <p14:creationId xmlns:p14="http://schemas.microsoft.com/office/powerpoint/2010/main" val="41096164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DB46302-1FEE-2745-860D-6C12BB18C3AB}"/>
              </a:ext>
            </a:extLst>
          </p:cNvPr>
          <p:cNvSpPr>
            <a:spLocks noGrp="1"/>
          </p:cNvSpPr>
          <p:nvPr>
            <p:ph type="title"/>
          </p:nvPr>
        </p:nvSpPr>
        <p:spPr/>
        <p:txBody>
          <a:bodyPr/>
          <a:lstStyle/>
          <a:p>
            <a:r>
              <a:rPr lang="en-US" dirty="0"/>
              <a:t>Figure 21.9  Anatomy of Malacostraca, superorder </a:t>
            </a:r>
            <a:r>
              <a:rPr lang="en-US" dirty="0" err="1"/>
              <a:t>Eucarida</a:t>
            </a:r>
            <a:r>
              <a:rPr lang="en-US" dirty="0"/>
              <a:t>—</a:t>
            </a:r>
            <a:r>
              <a:rPr lang="en-US" dirty="0" err="1"/>
              <a:t>euphausiaceans</a:t>
            </a:r>
            <a:r>
              <a:rPr lang="en-US" dirty="0"/>
              <a:t> (Part 1) </a:t>
            </a:r>
          </a:p>
        </p:txBody>
      </p:sp>
      <p:pic>
        <p:nvPicPr>
          <p:cNvPr id="6" name="Content Placeholder 5" descr=" An illustration depicts the lateral view of North Atlantic krill with its major features labeled. The labels are as follows. Carapace, Compound eye, Antennule, Antennal scale, pereopod, Antenna, Branchial epipod, Photophore, Pleopod, Uropod, and Telson."/>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891839"/>
            <a:ext cx="11376025" cy="5475959"/>
          </a:xfrm>
        </p:spPr>
      </p:pic>
    </p:spTree>
    <p:extLst>
      <p:ext uri="{BB962C8B-B14F-4D97-AF65-F5344CB8AC3E}">
        <p14:creationId xmlns:p14="http://schemas.microsoft.com/office/powerpoint/2010/main" val="145743997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89E8909-D9F1-CE4B-80BA-3170D3C4BE77}"/>
              </a:ext>
            </a:extLst>
          </p:cNvPr>
          <p:cNvSpPr>
            <a:spLocks noGrp="1"/>
          </p:cNvSpPr>
          <p:nvPr>
            <p:ph type="title"/>
          </p:nvPr>
        </p:nvSpPr>
        <p:spPr/>
        <p:txBody>
          <a:bodyPr/>
          <a:lstStyle/>
          <a:p>
            <a:r>
              <a:rPr lang="en-US" dirty="0"/>
              <a:t>Figure 21.9  Anatomy of Malacostraca, superorder </a:t>
            </a:r>
            <a:r>
              <a:rPr lang="en-US" dirty="0" err="1"/>
              <a:t>Eucarida</a:t>
            </a:r>
            <a:r>
              <a:rPr lang="en-US" dirty="0"/>
              <a:t>—</a:t>
            </a:r>
            <a:r>
              <a:rPr lang="en-US" dirty="0" err="1"/>
              <a:t>euphausiaceans</a:t>
            </a:r>
            <a:r>
              <a:rPr lang="en-US" dirty="0"/>
              <a:t> (Part 2) </a:t>
            </a:r>
          </a:p>
        </p:txBody>
      </p:sp>
      <p:pic>
        <p:nvPicPr>
          <p:cNvPr id="6" name="Content Placeholder 5" descr=" An illustration depicts the lateral view of Pereopod of Antarctic krill with its major features labeled. The labels are as follows. Coxa, Endite, Gill, Exopod, Ischium, Feeding setae, Comb setae, Merus, Carpus, Propodus, and Dactyl."/>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653651" y="479425"/>
            <a:ext cx="2884698" cy="6300788"/>
          </a:xfrm>
        </p:spPr>
      </p:pic>
    </p:spTree>
    <p:extLst>
      <p:ext uri="{BB962C8B-B14F-4D97-AF65-F5344CB8AC3E}">
        <p14:creationId xmlns:p14="http://schemas.microsoft.com/office/powerpoint/2010/main" val="361522182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A3E7BC7-B568-C946-9101-A88AF40CF58D}"/>
              </a:ext>
            </a:extLst>
          </p:cNvPr>
          <p:cNvSpPr>
            <a:spLocks noGrp="1"/>
          </p:cNvSpPr>
          <p:nvPr>
            <p:ph type="title"/>
          </p:nvPr>
        </p:nvSpPr>
        <p:spPr/>
        <p:txBody>
          <a:bodyPr/>
          <a:lstStyle/>
          <a:p>
            <a:r>
              <a:rPr lang="en-US" dirty="0"/>
              <a:t>Figure 21.10  External anatomy and diversity in decapod shrimps </a:t>
            </a:r>
          </a:p>
        </p:txBody>
      </p:sp>
      <p:pic>
        <p:nvPicPr>
          <p:cNvPr id="6" name="Content Placeholder 5" descr=" An illustration depicts the lateral view of Penaeid shrimp with its major features labeled. The labels are as follows. Compound eye, Rostrum, Antennule, Antenna, Antennal scale, Third maxillipeds, Pereopods, Pleopods, Uropod, Telson, and Carapace.&#10; An illustration depicts the lateral view of procarid shrimp, indicating the second pleomere.&#10; An illustration depicts the lateral view of hippolytid shrimp.&#10; An illustration depicts the lateral view of snapping shrimp indicating the maxilliped.&#10; An illustration depicts the lateral view of stenopodid shrimp."/>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635628" y="479425"/>
            <a:ext cx="6920745" cy="6300788"/>
          </a:xfrm>
        </p:spPr>
      </p:pic>
    </p:spTree>
    <p:extLst>
      <p:ext uri="{BB962C8B-B14F-4D97-AF65-F5344CB8AC3E}">
        <p14:creationId xmlns:p14="http://schemas.microsoft.com/office/powerpoint/2010/main" val="6953645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2267824-2916-8149-891F-7AEDDA47830C}"/>
              </a:ext>
            </a:extLst>
          </p:cNvPr>
          <p:cNvSpPr>
            <a:spLocks noGrp="1"/>
          </p:cNvSpPr>
          <p:nvPr>
            <p:ph type="title"/>
          </p:nvPr>
        </p:nvSpPr>
        <p:spPr/>
        <p:txBody>
          <a:bodyPr/>
          <a:lstStyle/>
          <a:p>
            <a:r>
              <a:rPr lang="en-US" dirty="0"/>
              <a:t>Figure 21.10  External anatomy and diversity in decapod shrimps (Part 1) </a:t>
            </a:r>
          </a:p>
        </p:txBody>
      </p:sp>
      <p:pic>
        <p:nvPicPr>
          <p:cNvPr id="6" name="Content Placeholder 5" descr=" An illustration depicts the lateral view of Penaeid shrimp with its major features labeled. The labels are as follows. Compound eye, Rostrum, Antennule, Antenna, Antennal scale, Third maxillipeds, Pereopods, Pleopods, Uropod, Telson, and Carapace."/>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022474" y="479425"/>
            <a:ext cx="10147052" cy="6300788"/>
          </a:xfrm>
        </p:spPr>
      </p:pic>
    </p:spTree>
    <p:extLst>
      <p:ext uri="{BB962C8B-B14F-4D97-AF65-F5344CB8AC3E}">
        <p14:creationId xmlns:p14="http://schemas.microsoft.com/office/powerpoint/2010/main" val="60433835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04C7810-B5EE-3344-A1D4-8C7FD0F2AB27}"/>
              </a:ext>
            </a:extLst>
          </p:cNvPr>
          <p:cNvSpPr>
            <a:spLocks noGrp="1"/>
          </p:cNvSpPr>
          <p:nvPr>
            <p:ph type="title"/>
          </p:nvPr>
        </p:nvSpPr>
        <p:spPr/>
        <p:txBody>
          <a:bodyPr/>
          <a:lstStyle/>
          <a:p>
            <a:r>
              <a:rPr lang="en-US" dirty="0"/>
              <a:t>Figure 21.10  External anatomy and diversity in decapod shrimps (Part 2) </a:t>
            </a:r>
          </a:p>
        </p:txBody>
      </p:sp>
      <p:pic>
        <p:nvPicPr>
          <p:cNvPr id="6" name="Content Placeholder 5" descr=" An illustration depicts the lateral view of procarid shrimp, indicating the second pleomere."/>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914931" y="479425"/>
            <a:ext cx="10362139" cy="6300788"/>
          </a:xfrm>
        </p:spPr>
      </p:pic>
    </p:spTree>
    <p:extLst>
      <p:ext uri="{BB962C8B-B14F-4D97-AF65-F5344CB8AC3E}">
        <p14:creationId xmlns:p14="http://schemas.microsoft.com/office/powerpoint/2010/main" val="203486287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90CA55C-0C30-2447-901D-713F96806E52}"/>
              </a:ext>
            </a:extLst>
          </p:cNvPr>
          <p:cNvSpPr>
            <a:spLocks noGrp="1"/>
          </p:cNvSpPr>
          <p:nvPr>
            <p:ph type="title"/>
          </p:nvPr>
        </p:nvSpPr>
        <p:spPr/>
        <p:txBody>
          <a:bodyPr/>
          <a:lstStyle/>
          <a:p>
            <a:r>
              <a:rPr lang="en-US" dirty="0"/>
              <a:t>Figure 21.10  External anatomy and diversity in decapod shrimps (Part 3) </a:t>
            </a:r>
          </a:p>
        </p:txBody>
      </p:sp>
      <p:pic>
        <p:nvPicPr>
          <p:cNvPr id="6" name="Content Placeholder 5" descr=" An illustration depicts the lateral view of hippolytid shrimp."/>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754628"/>
            <a:ext cx="11376025" cy="5750381"/>
          </a:xfrm>
        </p:spPr>
      </p:pic>
    </p:spTree>
    <p:extLst>
      <p:ext uri="{BB962C8B-B14F-4D97-AF65-F5344CB8AC3E}">
        <p14:creationId xmlns:p14="http://schemas.microsoft.com/office/powerpoint/2010/main" val="10675475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14678DF-CEF6-7E44-99F6-EC1064998732}"/>
              </a:ext>
            </a:extLst>
          </p:cNvPr>
          <p:cNvSpPr>
            <a:spLocks noGrp="1"/>
          </p:cNvSpPr>
          <p:nvPr>
            <p:ph type="title"/>
          </p:nvPr>
        </p:nvSpPr>
        <p:spPr/>
        <p:txBody>
          <a:bodyPr/>
          <a:lstStyle/>
          <a:p>
            <a:r>
              <a:rPr lang="en-US" dirty="0"/>
              <a:t>Figure 21.10  External anatomy and diversity in decapod shrimps (Part 4) </a:t>
            </a:r>
          </a:p>
        </p:txBody>
      </p:sp>
      <p:pic>
        <p:nvPicPr>
          <p:cNvPr id="6" name="Content Placeholder 5" descr=" An illustration depicts the lateral view of snapping shrimp indicating the maxilliped."/>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496378"/>
            <a:ext cx="11376025" cy="6266881"/>
          </a:xfrm>
        </p:spPr>
      </p:pic>
    </p:spTree>
    <p:extLst>
      <p:ext uri="{BB962C8B-B14F-4D97-AF65-F5344CB8AC3E}">
        <p14:creationId xmlns:p14="http://schemas.microsoft.com/office/powerpoint/2010/main" val="21549977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70475C5-5F87-AD48-ADE7-F26A3E86A7A2}"/>
              </a:ext>
            </a:extLst>
          </p:cNvPr>
          <p:cNvSpPr>
            <a:spLocks noGrp="1"/>
          </p:cNvSpPr>
          <p:nvPr>
            <p:ph type="title"/>
          </p:nvPr>
        </p:nvSpPr>
        <p:spPr/>
        <p:txBody>
          <a:bodyPr/>
          <a:lstStyle/>
          <a:p>
            <a:r>
              <a:rPr lang="en-US" dirty="0"/>
              <a:t>Figure 21.1  Diversity among the Crustacea (Part 3) </a:t>
            </a:r>
          </a:p>
        </p:txBody>
      </p:sp>
      <p:pic>
        <p:nvPicPr>
          <p:cNvPr id="6" name="Content Placeholder 5" descr=" A photo of tadpole shrimp."/>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452171" y="479425"/>
            <a:ext cx="7287658" cy="6300788"/>
          </a:xfrm>
        </p:spPr>
      </p:pic>
    </p:spTree>
    <p:extLst>
      <p:ext uri="{BB962C8B-B14F-4D97-AF65-F5344CB8AC3E}">
        <p14:creationId xmlns:p14="http://schemas.microsoft.com/office/powerpoint/2010/main" val="128247780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6D57340-FDEF-DC41-B2E9-E94B4604C41C}"/>
              </a:ext>
            </a:extLst>
          </p:cNvPr>
          <p:cNvSpPr>
            <a:spLocks noGrp="1"/>
          </p:cNvSpPr>
          <p:nvPr>
            <p:ph type="title"/>
          </p:nvPr>
        </p:nvSpPr>
        <p:spPr/>
        <p:txBody>
          <a:bodyPr/>
          <a:lstStyle/>
          <a:p>
            <a:r>
              <a:rPr lang="en-US" dirty="0"/>
              <a:t>Figure 21.10  External anatomy and diversity in decapod shrimps (Part 5) </a:t>
            </a:r>
          </a:p>
        </p:txBody>
      </p:sp>
      <p:pic>
        <p:nvPicPr>
          <p:cNvPr id="6" name="Content Placeholder 5" descr=" An illustration depicts the lateral view of stenopodid shrimp."/>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388910" y="479425"/>
            <a:ext cx="7414180" cy="6300788"/>
          </a:xfrm>
        </p:spPr>
      </p:pic>
    </p:spTree>
    <p:extLst>
      <p:ext uri="{BB962C8B-B14F-4D97-AF65-F5344CB8AC3E}">
        <p14:creationId xmlns:p14="http://schemas.microsoft.com/office/powerpoint/2010/main" val="388308820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7D217BE-6FCD-A34D-A517-38281AEFF3CF}"/>
              </a:ext>
            </a:extLst>
          </p:cNvPr>
          <p:cNvSpPr>
            <a:spLocks noGrp="1"/>
          </p:cNvSpPr>
          <p:nvPr>
            <p:ph type="title"/>
          </p:nvPr>
        </p:nvSpPr>
        <p:spPr/>
        <p:txBody>
          <a:bodyPr/>
          <a:lstStyle/>
          <a:p>
            <a:r>
              <a:rPr lang="en-US" dirty="0"/>
              <a:t>Figure 21.11 (1)  Anatomy and diversity of the “true,” or brachyuran, crabs (</a:t>
            </a:r>
            <a:r>
              <a:rPr lang="en-US" dirty="0" err="1"/>
              <a:t>Decapoda</a:t>
            </a:r>
            <a:r>
              <a:rPr lang="en-US" dirty="0"/>
              <a:t>: </a:t>
            </a:r>
            <a:r>
              <a:rPr lang="en-US" dirty="0" err="1"/>
              <a:t>Brachyura</a:t>
            </a:r>
            <a:r>
              <a:rPr lang="en-US" dirty="0"/>
              <a:t>) </a:t>
            </a:r>
          </a:p>
        </p:txBody>
      </p:sp>
      <p:pic>
        <p:nvPicPr>
          <p:cNvPr id="6" name="Content Placeholder 5" descr=" An illustration depicts a frontal view of a swimming crab with its major features labeled. The labels are as follows. Palp of maxilliped, Carapace, Antennule, Antenna, Orbit, Compound eye, Carpus, Third maxilliped, Abdomen, Dactyl, and Claw which includes Propodus, and fixed finger.&#10; An illustration depicts a ventral view of a swimming crab with its major features labeled. The labels are as follows. Carpus, Carapace, Propodus, Dactyl, Carpus, Merus, Fifth Pereopod, Ischium, Basis, Coxa, Abdomen, Thoracic sterna, Basi-ischium, Third maxilliped, and Claw of cheliped.&#10; An illustration depicts the frontal view of a spider crab.&#10; An illustration depicts the frontal view of an arrow crab.&#10; An illustration depicts the frontal view of the cancer crab."/>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857041" y="479425"/>
            <a:ext cx="6477918" cy="6300788"/>
          </a:xfrm>
        </p:spPr>
      </p:pic>
    </p:spTree>
    <p:extLst>
      <p:ext uri="{BB962C8B-B14F-4D97-AF65-F5344CB8AC3E}">
        <p14:creationId xmlns:p14="http://schemas.microsoft.com/office/powerpoint/2010/main" val="220915201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A38AE5D-DD90-3F4B-9641-F1A12209C7A1}"/>
              </a:ext>
            </a:extLst>
          </p:cNvPr>
          <p:cNvSpPr>
            <a:spLocks noGrp="1"/>
          </p:cNvSpPr>
          <p:nvPr>
            <p:ph type="title"/>
          </p:nvPr>
        </p:nvSpPr>
        <p:spPr/>
        <p:txBody>
          <a:bodyPr/>
          <a:lstStyle/>
          <a:p>
            <a:r>
              <a:rPr lang="en-US" dirty="0"/>
              <a:t>Figure 21.11 (2)  Anatomy and diversity of the “true,” or brachyuran, crabs (</a:t>
            </a:r>
            <a:r>
              <a:rPr lang="en-US" dirty="0" err="1"/>
              <a:t>Decapoda</a:t>
            </a:r>
            <a:r>
              <a:rPr lang="en-US" dirty="0"/>
              <a:t>: </a:t>
            </a:r>
            <a:r>
              <a:rPr lang="en-US" dirty="0" err="1"/>
              <a:t>Brachyura</a:t>
            </a:r>
            <a:r>
              <a:rPr lang="en-US" dirty="0"/>
              <a:t>) </a:t>
            </a:r>
          </a:p>
        </p:txBody>
      </p:sp>
      <p:pic>
        <p:nvPicPr>
          <p:cNvPr id="6" name="Content Placeholder 5" descr=" An illustration depicts the frontal view of the grapsid crab.&#10; An illustration depicts a frontal view of pea crab.&#10; An illustration depicts the frontal view of the dromiid crab.&#10; A photo of ventral view of Cyrtograpsus angulatus on the top and a photo of ventral view of male Cyrtograpsus angulatus on the bottom."/>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161171" y="479425"/>
            <a:ext cx="7869658" cy="6300788"/>
          </a:xfrm>
        </p:spPr>
      </p:pic>
    </p:spTree>
    <p:extLst>
      <p:ext uri="{BB962C8B-B14F-4D97-AF65-F5344CB8AC3E}">
        <p14:creationId xmlns:p14="http://schemas.microsoft.com/office/powerpoint/2010/main" val="304236697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8C04F20-36EA-4242-ABE5-C52068E73A54}"/>
              </a:ext>
            </a:extLst>
          </p:cNvPr>
          <p:cNvSpPr>
            <a:spLocks noGrp="1"/>
          </p:cNvSpPr>
          <p:nvPr>
            <p:ph type="title"/>
          </p:nvPr>
        </p:nvSpPr>
        <p:spPr/>
        <p:txBody>
          <a:bodyPr/>
          <a:lstStyle/>
          <a:p>
            <a:r>
              <a:rPr lang="en-US" dirty="0"/>
              <a:t>Figure 21.11  Anatomy and diversity of the “true,” or brachyuran, crabs (</a:t>
            </a:r>
            <a:r>
              <a:rPr lang="en-US" dirty="0" err="1"/>
              <a:t>Decapoda</a:t>
            </a:r>
            <a:r>
              <a:rPr lang="en-US" dirty="0"/>
              <a:t>: </a:t>
            </a:r>
            <a:r>
              <a:rPr lang="en-US" dirty="0" err="1"/>
              <a:t>Brachyura</a:t>
            </a:r>
            <a:r>
              <a:rPr lang="en-US" dirty="0"/>
              <a:t>) (Part 1) </a:t>
            </a:r>
          </a:p>
        </p:txBody>
      </p:sp>
      <p:pic>
        <p:nvPicPr>
          <p:cNvPr id="6" name="Content Placeholder 5" descr=" An illustration depicts a frontal view of a swimming crab with its major features labeled. The labels are as follows. Palp of maxilliped, Carapace, Antennule, Antenna, Orbit, Compound eye, Carpus, Third maxilliped, Abdomen, Dactyl, and Claw which includes Propodus, and fixed finger."/>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661410" y="479425"/>
            <a:ext cx="8869181" cy="6300788"/>
          </a:xfrm>
        </p:spPr>
      </p:pic>
    </p:spTree>
    <p:extLst>
      <p:ext uri="{BB962C8B-B14F-4D97-AF65-F5344CB8AC3E}">
        <p14:creationId xmlns:p14="http://schemas.microsoft.com/office/powerpoint/2010/main" val="6619586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D6F55D-3919-784A-B7EE-74F6965464A0}"/>
              </a:ext>
            </a:extLst>
          </p:cNvPr>
          <p:cNvSpPr>
            <a:spLocks noGrp="1"/>
          </p:cNvSpPr>
          <p:nvPr>
            <p:ph type="title"/>
          </p:nvPr>
        </p:nvSpPr>
        <p:spPr/>
        <p:txBody>
          <a:bodyPr/>
          <a:lstStyle/>
          <a:p>
            <a:r>
              <a:rPr lang="en-US" dirty="0"/>
              <a:t>Figure 21.11  Anatomy and diversity of the “true,” or brachyuran, crabs (</a:t>
            </a:r>
            <a:r>
              <a:rPr lang="en-US" dirty="0" err="1"/>
              <a:t>Decapoda</a:t>
            </a:r>
            <a:r>
              <a:rPr lang="en-US" dirty="0"/>
              <a:t>: </a:t>
            </a:r>
            <a:r>
              <a:rPr lang="en-US" dirty="0" err="1"/>
              <a:t>Brachyura</a:t>
            </a:r>
            <a:r>
              <a:rPr lang="en-US" dirty="0"/>
              <a:t>) (Part 2) </a:t>
            </a:r>
          </a:p>
        </p:txBody>
      </p:sp>
      <p:pic>
        <p:nvPicPr>
          <p:cNvPr id="6" name="Content Placeholder 5" descr=" An illustration depicts a ventral view of a swimming crab with its major features labeled. The labels are as follows. Carpus, Carapace, Propodus, Dactyl, Carpus, Merus, Fifth Pereopod, Ischium, Basis, Coxa, Abdomen, Thoracic sterna, Basi-ischium, Third maxilliped, and Claw of cheliped."/>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882823" y="479425"/>
            <a:ext cx="8426355" cy="6300788"/>
          </a:xfrm>
        </p:spPr>
      </p:pic>
    </p:spTree>
    <p:extLst>
      <p:ext uri="{BB962C8B-B14F-4D97-AF65-F5344CB8AC3E}">
        <p14:creationId xmlns:p14="http://schemas.microsoft.com/office/powerpoint/2010/main" val="54222521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E0CA000-6CC6-4242-A474-6CA3E6E16D97}"/>
              </a:ext>
            </a:extLst>
          </p:cNvPr>
          <p:cNvSpPr>
            <a:spLocks noGrp="1"/>
          </p:cNvSpPr>
          <p:nvPr>
            <p:ph type="title"/>
          </p:nvPr>
        </p:nvSpPr>
        <p:spPr/>
        <p:txBody>
          <a:bodyPr/>
          <a:lstStyle/>
          <a:p>
            <a:r>
              <a:rPr lang="en-US" dirty="0"/>
              <a:t>Figure 21.11  Anatomy and diversity of the “true,” or brachyuran, crabs (</a:t>
            </a:r>
            <a:r>
              <a:rPr lang="en-US" dirty="0" err="1"/>
              <a:t>Decapoda</a:t>
            </a:r>
            <a:r>
              <a:rPr lang="en-US" dirty="0"/>
              <a:t>: </a:t>
            </a:r>
            <a:r>
              <a:rPr lang="en-US" dirty="0" err="1"/>
              <a:t>Brachyura</a:t>
            </a:r>
            <a:r>
              <a:rPr lang="en-US" dirty="0"/>
              <a:t>) (Part 3) </a:t>
            </a:r>
          </a:p>
        </p:txBody>
      </p:sp>
      <p:pic>
        <p:nvPicPr>
          <p:cNvPr id="6" name="Content Placeholder 5" descr=" An illustration depicts the frontal view of a spider crab."/>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483802" y="479425"/>
            <a:ext cx="7224397" cy="6300788"/>
          </a:xfrm>
        </p:spPr>
      </p:pic>
    </p:spTree>
    <p:extLst>
      <p:ext uri="{BB962C8B-B14F-4D97-AF65-F5344CB8AC3E}">
        <p14:creationId xmlns:p14="http://schemas.microsoft.com/office/powerpoint/2010/main" val="321514405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C6FED69-D03E-024B-AB5D-7F915FC8396D}"/>
              </a:ext>
            </a:extLst>
          </p:cNvPr>
          <p:cNvSpPr>
            <a:spLocks noGrp="1"/>
          </p:cNvSpPr>
          <p:nvPr>
            <p:ph type="title"/>
          </p:nvPr>
        </p:nvSpPr>
        <p:spPr/>
        <p:txBody>
          <a:bodyPr/>
          <a:lstStyle/>
          <a:p>
            <a:r>
              <a:rPr lang="en-US" dirty="0"/>
              <a:t>Figure 21.11  Anatomy and diversity of the “true,” or brachyuran, crabs (</a:t>
            </a:r>
            <a:r>
              <a:rPr lang="en-US" dirty="0" err="1"/>
              <a:t>Decapoda</a:t>
            </a:r>
            <a:r>
              <a:rPr lang="en-US" dirty="0"/>
              <a:t>: </a:t>
            </a:r>
            <a:r>
              <a:rPr lang="en-US" dirty="0" err="1"/>
              <a:t>Brachyura</a:t>
            </a:r>
            <a:r>
              <a:rPr lang="en-US" dirty="0"/>
              <a:t>) (Part 4) </a:t>
            </a:r>
          </a:p>
        </p:txBody>
      </p:sp>
      <p:pic>
        <p:nvPicPr>
          <p:cNvPr id="6" name="Content Placeholder 5" descr=" An illustration depicts the frontal view of an arrow crab."/>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800106" y="479425"/>
            <a:ext cx="6591788" cy="6300788"/>
          </a:xfrm>
        </p:spPr>
      </p:pic>
    </p:spTree>
    <p:extLst>
      <p:ext uri="{BB962C8B-B14F-4D97-AF65-F5344CB8AC3E}">
        <p14:creationId xmlns:p14="http://schemas.microsoft.com/office/powerpoint/2010/main" val="294989025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3F83D5-BF72-8041-95C4-D4931E550D20}"/>
              </a:ext>
            </a:extLst>
          </p:cNvPr>
          <p:cNvSpPr>
            <a:spLocks noGrp="1"/>
          </p:cNvSpPr>
          <p:nvPr>
            <p:ph type="title"/>
          </p:nvPr>
        </p:nvSpPr>
        <p:spPr/>
        <p:txBody>
          <a:bodyPr/>
          <a:lstStyle/>
          <a:p>
            <a:r>
              <a:rPr lang="en-US" dirty="0"/>
              <a:t>Figure 21.11  Anatomy and diversity of the “true,” or brachyuran, crabs (</a:t>
            </a:r>
            <a:r>
              <a:rPr lang="en-US" dirty="0" err="1"/>
              <a:t>Decapoda</a:t>
            </a:r>
            <a:r>
              <a:rPr lang="en-US" dirty="0"/>
              <a:t>: </a:t>
            </a:r>
            <a:r>
              <a:rPr lang="en-US" dirty="0" err="1"/>
              <a:t>Brachyura</a:t>
            </a:r>
            <a:r>
              <a:rPr lang="en-US" dirty="0"/>
              <a:t>) (Part 5) </a:t>
            </a:r>
          </a:p>
        </p:txBody>
      </p:sp>
      <p:pic>
        <p:nvPicPr>
          <p:cNvPr id="6" name="Content Placeholder 5" descr=" An illustration depicts the frontal view of the cancer crab."/>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851193" y="479425"/>
            <a:ext cx="8489615" cy="6300788"/>
          </a:xfrm>
        </p:spPr>
      </p:pic>
    </p:spTree>
    <p:extLst>
      <p:ext uri="{BB962C8B-B14F-4D97-AF65-F5344CB8AC3E}">
        <p14:creationId xmlns:p14="http://schemas.microsoft.com/office/powerpoint/2010/main" val="11450536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DB8D6E-64F6-614E-AF5D-04458522E413}"/>
              </a:ext>
            </a:extLst>
          </p:cNvPr>
          <p:cNvSpPr>
            <a:spLocks noGrp="1"/>
          </p:cNvSpPr>
          <p:nvPr>
            <p:ph type="title"/>
          </p:nvPr>
        </p:nvSpPr>
        <p:spPr/>
        <p:txBody>
          <a:bodyPr/>
          <a:lstStyle/>
          <a:p>
            <a:r>
              <a:rPr lang="en-US" dirty="0"/>
              <a:t>Figure 21.11  Anatomy and diversity of the “true,” or brachyuran, crabs (</a:t>
            </a:r>
            <a:r>
              <a:rPr lang="en-US" dirty="0" err="1"/>
              <a:t>Decapoda</a:t>
            </a:r>
            <a:r>
              <a:rPr lang="en-US" dirty="0"/>
              <a:t>: </a:t>
            </a:r>
            <a:r>
              <a:rPr lang="en-US" dirty="0" err="1"/>
              <a:t>Brachyura</a:t>
            </a:r>
            <a:r>
              <a:rPr lang="en-US" dirty="0"/>
              <a:t>) (Part 6) </a:t>
            </a:r>
          </a:p>
        </p:txBody>
      </p:sp>
      <p:pic>
        <p:nvPicPr>
          <p:cNvPr id="6" name="Content Placeholder 5" descr=" An illustration depicts the frontal view of the grapsid crab."/>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920780" y="479425"/>
            <a:ext cx="8350441" cy="6300788"/>
          </a:xfrm>
        </p:spPr>
      </p:pic>
    </p:spTree>
    <p:extLst>
      <p:ext uri="{BB962C8B-B14F-4D97-AF65-F5344CB8AC3E}">
        <p14:creationId xmlns:p14="http://schemas.microsoft.com/office/powerpoint/2010/main" val="414414388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C6ED02E-CD13-0046-A45C-DF4E1CB9DDD5}"/>
              </a:ext>
            </a:extLst>
          </p:cNvPr>
          <p:cNvSpPr>
            <a:spLocks noGrp="1"/>
          </p:cNvSpPr>
          <p:nvPr>
            <p:ph type="title"/>
          </p:nvPr>
        </p:nvSpPr>
        <p:spPr/>
        <p:txBody>
          <a:bodyPr/>
          <a:lstStyle/>
          <a:p>
            <a:r>
              <a:rPr lang="en-US" dirty="0"/>
              <a:t>Figure 21.11  Anatomy and diversity of the “true,” or brachyuran, crabs (</a:t>
            </a:r>
            <a:r>
              <a:rPr lang="en-US" dirty="0" err="1"/>
              <a:t>Decapoda</a:t>
            </a:r>
            <a:r>
              <a:rPr lang="en-US" dirty="0"/>
              <a:t>: </a:t>
            </a:r>
            <a:r>
              <a:rPr lang="en-US" dirty="0" err="1"/>
              <a:t>Brachyura</a:t>
            </a:r>
            <a:r>
              <a:rPr lang="en-US" dirty="0"/>
              <a:t>) (Part 7) </a:t>
            </a:r>
          </a:p>
        </p:txBody>
      </p:sp>
      <p:pic>
        <p:nvPicPr>
          <p:cNvPr id="6" name="Content Placeholder 5" descr=" An illustration depicts a frontal view of pea crab."/>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1241103"/>
            <a:ext cx="11376025" cy="4777431"/>
          </a:xfrm>
        </p:spPr>
      </p:pic>
    </p:spTree>
    <p:extLst>
      <p:ext uri="{BB962C8B-B14F-4D97-AF65-F5344CB8AC3E}">
        <p14:creationId xmlns:p14="http://schemas.microsoft.com/office/powerpoint/2010/main" val="33330976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60A7E65-AD7D-DB45-AA99-5AC17629233C}"/>
              </a:ext>
            </a:extLst>
          </p:cNvPr>
          <p:cNvSpPr>
            <a:spLocks noGrp="1"/>
          </p:cNvSpPr>
          <p:nvPr>
            <p:ph type="title"/>
          </p:nvPr>
        </p:nvSpPr>
        <p:spPr/>
        <p:txBody>
          <a:bodyPr/>
          <a:lstStyle/>
          <a:p>
            <a:r>
              <a:rPr lang="en-US" dirty="0"/>
              <a:t>Figure 21.1  Diversity among the Crustacea (Part 4) </a:t>
            </a:r>
          </a:p>
        </p:txBody>
      </p:sp>
      <p:pic>
        <p:nvPicPr>
          <p:cNvPr id="6" name="Content Placeholder 5" descr=" A photo of Clam shrimp."/>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756301" y="479425"/>
            <a:ext cx="8679398" cy="6300788"/>
          </a:xfrm>
        </p:spPr>
      </p:pic>
    </p:spTree>
    <p:extLst>
      <p:ext uri="{BB962C8B-B14F-4D97-AF65-F5344CB8AC3E}">
        <p14:creationId xmlns:p14="http://schemas.microsoft.com/office/powerpoint/2010/main" val="49292162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CCFC147-F532-0B45-9A8F-DDB37A3748B1}"/>
              </a:ext>
            </a:extLst>
          </p:cNvPr>
          <p:cNvSpPr>
            <a:spLocks noGrp="1"/>
          </p:cNvSpPr>
          <p:nvPr>
            <p:ph type="title"/>
          </p:nvPr>
        </p:nvSpPr>
        <p:spPr/>
        <p:txBody>
          <a:bodyPr/>
          <a:lstStyle/>
          <a:p>
            <a:r>
              <a:rPr lang="en-US" dirty="0"/>
              <a:t>Figure 21.11  Anatomy and diversity of the “true,” or brachyuran, crabs (</a:t>
            </a:r>
            <a:r>
              <a:rPr lang="en-US" dirty="0" err="1"/>
              <a:t>Decapoda</a:t>
            </a:r>
            <a:r>
              <a:rPr lang="en-US" dirty="0"/>
              <a:t>: </a:t>
            </a:r>
            <a:r>
              <a:rPr lang="en-US" dirty="0" err="1"/>
              <a:t>Brachyura</a:t>
            </a:r>
            <a:r>
              <a:rPr lang="en-US" dirty="0"/>
              <a:t>) (Part 8) </a:t>
            </a:r>
          </a:p>
        </p:txBody>
      </p:sp>
      <p:pic>
        <p:nvPicPr>
          <p:cNvPr id="6" name="Content Placeholder 5" descr=" An illustration depicts the frontal view of the dromiid crab."/>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561286"/>
            <a:ext cx="11376025" cy="6137066"/>
          </a:xfrm>
        </p:spPr>
      </p:pic>
    </p:spTree>
    <p:extLst>
      <p:ext uri="{BB962C8B-B14F-4D97-AF65-F5344CB8AC3E}">
        <p14:creationId xmlns:p14="http://schemas.microsoft.com/office/powerpoint/2010/main" val="51770653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1CD6CDD-1046-DB44-8A84-78339F760376}"/>
              </a:ext>
            </a:extLst>
          </p:cNvPr>
          <p:cNvSpPr>
            <a:spLocks noGrp="1"/>
          </p:cNvSpPr>
          <p:nvPr>
            <p:ph type="title"/>
          </p:nvPr>
        </p:nvSpPr>
        <p:spPr/>
        <p:txBody>
          <a:bodyPr/>
          <a:lstStyle/>
          <a:p>
            <a:r>
              <a:rPr lang="en-US" dirty="0"/>
              <a:t>Figure 21.11  Anatomy and diversity of the “true,” or brachyuran, crabs (</a:t>
            </a:r>
            <a:r>
              <a:rPr lang="en-US" dirty="0" err="1"/>
              <a:t>Decapoda</a:t>
            </a:r>
            <a:r>
              <a:rPr lang="en-US" dirty="0"/>
              <a:t>: </a:t>
            </a:r>
            <a:r>
              <a:rPr lang="en-US" dirty="0" err="1"/>
              <a:t>Brachyura</a:t>
            </a:r>
            <a:r>
              <a:rPr lang="en-US" dirty="0"/>
              <a:t>) (Part 9) </a:t>
            </a:r>
          </a:p>
        </p:txBody>
      </p:sp>
      <p:pic>
        <p:nvPicPr>
          <p:cNvPr id="6" name="Content Placeholder 5" descr=" A photo of ventral view of Cyrtograpsus angulatus on the top and a photo of ventral view of male Cyrtograpsus angulatus on the bottom."/>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2686237" y="479425"/>
            <a:ext cx="6819527" cy="6300788"/>
          </a:xfrm>
        </p:spPr>
      </p:pic>
    </p:spTree>
    <p:extLst>
      <p:ext uri="{BB962C8B-B14F-4D97-AF65-F5344CB8AC3E}">
        <p14:creationId xmlns:p14="http://schemas.microsoft.com/office/powerpoint/2010/main" val="107047261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A5FE142-9C1D-9A45-9295-C9BC374CC3BD}"/>
              </a:ext>
            </a:extLst>
          </p:cNvPr>
          <p:cNvSpPr>
            <a:spLocks noGrp="1"/>
          </p:cNvSpPr>
          <p:nvPr>
            <p:ph type="title"/>
          </p:nvPr>
        </p:nvSpPr>
        <p:spPr/>
        <p:txBody>
          <a:bodyPr/>
          <a:lstStyle/>
          <a:p>
            <a:r>
              <a:rPr lang="en-US" dirty="0"/>
              <a:t>Figure 21.12  External anatomy and diversity in some other reptant decapods (</a:t>
            </a:r>
            <a:r>
              <a:rPr lang="en-US" dirty="0" err="1"/>
              <a:t>Eumalacostraca</a:t>
            </a:r>
            <a:r>
              <a:rPr lang="en-US" dirty="0"/>
              <a:t>, </a:t>
            </a:r>
            <a:r>
              <a:rPr lang="en-US" dirty="0" err="1"/>
              <a:t>Eucarida</a:t>
            </a:r>
            <a:r>
              <a:rPr lang="en-US" dirty="0"/>
              <a:t>) </a:t>
            </a:r>
          </a:p>
        </p:txBody>
      </p:sp>
      <p:pic>
        <p:nvPicPr>
          <p:cNvPr id="6" name="Content Placeholder 5" descr=" An illustration depicts the lateral view of mud shrimp with its parts labeled as follows. Antenna, Antennule, Minor Cheliped, Pereopods, Cepholothorax or carapace, Pleon, Telson, and Uropod.&#10; An illustration depicts the lateral view of spiny lobster with its parts labeled as follows. Antenna, Antennule, Third maxilliped, Pereopods, Cehapholothorax or carapace, Pleon, Pleopods, Telson, and Uropod.&#10; An illustration depicts the hermit crabs in its shell, exposing the walking legs and Chela.&#10; An illustration depicts the lateral view of the hermit crab with its parts labeled as follows. Chelipod or pereopod 1, Pereopods 1 to 5, Pleopod, Telson, and Uropod.&#10; An illustration depicts the dorsal view of a porcelain crab.&#10; An illustration depicts the dorsal view of sand crab.&#10; An illustration depicts the ventral view of the umbrella crab."/>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110085" y="479425"/>
            <a:ext cx="5971831" cy="6300788"/>
          </a:xfrm>
        </p:spPr>
      </p:pic>
    </p:spTree>
    <p:extLst>
      <p:ext uri="{BB962C8B-B14F-4D97-AF65-F5344CB8AC3E}">
        <p14:creationId xmlns:p14="http://schemas.microsoft.com/office/powerpoint/2010/main" val="111622017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D2A494E-0B33-0D4A-80B5-F7AC2FF9866E}"/>
              </a:ext>
            </a:extLst>
          </p:cNvPr>
          <p:cNvSpPr>
            <a:spLocks noGrp="1"/>
          </p:cNvSpPr>
          <p:nvPr>
            <p:ph type="title"/>
          </p:nvPr>
        </p:nvSpPr>
        <p:spPr/>
        <p:txBody>
          <a:bodyPr/>
          <a:lstStyle/>
          <a:p>
            <a:r>
              <a:rPr lang="en-US" dirty="0"/>
              <a:t>Figure 21.12  External anatomy and diversity in some other reptant decapods (</a:t>
            </a:r>
            <a:r>
              <a:rPr lang="en-US" dirty="0" err="1"/>
              <a:t>Eumalacostraca</a:t>
            </a:r>
            <a:r>
              <a:rPr lang="en-US" dirty="0"/>
              <a:t>, </a:t>
            </a:r>
            <a:r>
              <a:rPr lang="en-US" dirty="0" err="1"/>
              <a:t>Eucarida</a:t>
            </a:r>
            <a:r>
              <a:rPr lang="en-US" dirty="0"/>
              <a:t>) (Part 1) </a:t>
            </a:r>
          </a:p>
        </p:txBody>
      </p:sp>
      <p:pic>
        <p:nvPicPr>
          <p:cNvPr id="6" name="Content Placeholder 5" descr=" An illustration depicts the lateral view of mud shrimp with its parts labeled as follows. Antenna, Antennule, Minor Cheliped, Pereopods, Cepholothorax or carapace, Pleon, Telson, and Uropod."/>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07988" y="823234"/>
            <a:ext cx="11376025" cy="5613170"/>
          </a:xfrm>
        </p:spPr>
      </p:pic>
    </p:spTree>
    <p:extLst>
      <p:ext uri="{BB962C8B-B14F-4D97-AF65-F5344CB8AC3E}">
        <p14:creationId xmlns:p14="http://schemas.microsoft.com/office/powerpoint/2010/main" val="422956896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481A8B7-7609-374D-95A7-D0E2ED93A13C}"/>
              </a:ext>
            </a:extLst>
          </p:cNvPr>
          <p:cNvSpPr>
            <a:spLocks noGrp="1"/>
          </p:cNvSpPr>
          <p:nvPr>
            <p:ph type="title"/>
          </p:nvPr>
        </p:nvSpPr>
        <p:spPr/>
        <p:txBody>
          <a:bodyPr/>
          <a:lstStyle/>
          <a:p>
            <a:r>
              <a:rPr lang="en-US" dirty="0"/>
              <a:t>Figure 21.12  External anatomy and diversity in some other reptant decapods (</a:t>
            </a:r>
            <a:r>
              <a:rPr lang="en-US" dirty="0" err="1"/>
              <a:t>Eumalacostraca</a:t>
            </a:r>
            <a:r>
              <a:rPr lang="en-US" dirty="0"/>
              <a:t>, </a:t>
            </a:r>
            <a:r>
              <a:rPr lang="en-US" dirty="0" err="1"/>
              <a:t>Eucarida</a:t>
            </a:r>
            <a:r>
              <a:rPr lang="en-US" dirty="0"/>
              <a:t>) (Part 2) </a:t>
            </a:r>
          </a:p>
        </p:txBody>
      </p:sp>
      <p:pic>
        <p:nvPicPr>
          <p:cNvPr id="6" name="Content Placeholder 5" descr=" An illustration depicts the lateral view of spiny lobster with its parts labeled as follows. Antenna, Antennule, Third maxilliped, Pereopods, Cehapholothorax or carapace, Pleon, Pleopods, Telson, and Uropod."/>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775279" y="479425"/>
            <a:ext cx="8641442" cy="6300788"/>
          </a:xfrm>
        </p:spPr>
      </p:pic>
    </p:spTree>
    <p:extLst>
      <p:ext uri="{BB962C8B-B14F-4D97-AF65-F5344CB8AC3E}">
        <p14:creationId xmlns:p14="http://schemas.microsoft.com/office/powerpoint/2010/main" val="246806281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D6081F4-9F0C-AE4D-A94F-1D3070BBACBC}"/>
              </a:ext>
            </a:extLst>
          </p:cNvPr>
          <p:cNvSpPr>
            <a:spLocks noGrp="1"/>
          </p:cNvSpPr>
          <p:nvPr>
            <p:ph type="title"/>
          </p:nvPr>
        </p:nvSpPr>
        <p:spPr/>
        <p:txBody>
          <a:bodyPr/>
          <a:lstStyle/>
          <a:p>
            <a:r>
              <a:rPr lang="en-US" dirty="0"/>
              <a:t>Figure 21.12  External anatomy and diversity in some other reptant decapods (</a:t>
            </a:r>
            <a:r>
              <a:rPr lang="en-US" dirty="0" err="1"/>
              <a:t>Eumalacostraca</a:t>
            </a:r>
            <a:r>
              <a:rPr lang="en-US" dirty="0"/>
              <a:t>, </a:t>
            </a:r>
            <a:r>
              <a:rPr lang="en-US" dirty="0" err="1"/>
              <a:t>Eucarida</a:t>
            </a:r>
            <a:r>
              <a:rPr lang="en-US" dirty="0"/>
              <a:t>) (Part 3) </a:t>
            </a:r>
          </a:p>
        </p:txBody>
      </p:sp>
      <p:pic>
        <p:nvPicPr>
          <p:cNvPr id="6" name="Content Placeholder 5" descr=" An illustration depicts the hermit crabs in its shell, exposing the walking legs and Chela."/>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794258" y="479425"/>
            <a:ext cx="8603485" cy="6300788"/>
          </a:xfrm>
        </p:spPr>
      </p:pic>
    </p:spTree>
    <p:extLst>
      <p:ext uri="{BB962C8B-B14F-4D97-AF65-F5344CB8AC3E}">
        <p14:creationId xmlns:p14="http://schemas.microsoft.com/office/powerpoint/2010/main" val="356111495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6C66AF-81AB-C942-B89E-47E7432B613D}"/>
              </a:ext>
            </a:extLst>
          </p:cNvPr>
          <p:cNvSpPr>
            <a:spLocks noGrp="1"/>
          </p:cNvSpPr>
          <p:nvPr>
            <p:ph type="title"/>
          </p:nvPr>
        </p:nvSpPr>
        <p:spPr/>
        <p:txBody>
          <a:bodyPr/>
          <a:lstStyle/>
          <a:p>
            <a:r>
              <a:rPr lang="en-US" dirty="0"/>
              <a:t>Figure 21.12  External anatomy and diversity in some other reptant decapods (</a:t>
            </a:r>
            <a:r>
              <a:rPr lang="en-US" dirty="0" err="1"/>
              <a:t>Eumalacostraca</a:t>
            </a:r>
            <a:r>
              <a:rPr lang="en-US" dirty="0"/>
              <a:t>, </a:t>
            </a:r>
            <a:r>
              <a:rPr lang="en-US" dirty="0" err="1"/>
              <a:t>Eucarida</a:t>
            </a:r>
            <a:r>
              <a:rPr lang="en-US" dirty="0"/>
              <a:t>) (Part 4) </a:t>
            </a:r>
          </a:p>
        </p:txBody>
      </p:sp>
      <p:pic>
        <p:nvPicPr>
          <p:cNvPr id="6" name="Content Placeholder 5" descr=" An illustration depicts the lateral view of the hermit crab with its parts labeled as follows. Chelipod or pereopod 1, Pereopods 1 to 5, Pleopod, Telson, and Uropod."/>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256540" y="479425"/>
            <a:ext cx="9678921" cy="6300788"/>
          </a:xfrm>
        </p:spPr>
      </p:pic>
    </p:spTree>
    <p:extLst>
      <p:ext uri="{BB962C8B-B14F-4D97-AF65-F5344CB8AC3E}">
        <p14:creationId xmlns:p14="http://schemas.microsoft.com/office/powerpoint/2010/main" val="385101414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8BB20C0-BB09-CA41-B9CB-6EEBCE358C23}"/>
              </a:ext>
            </a:extLst>
          </p:cNvPr>
          <p:cNvSpPr>
            <a:spLocks noGrp="1"/>
          </p:cNvSpPr>
          <p:nvPr>
            <p:ph type="title"/>
          </p:nvPr>
        </p:nvSpPr>
        <p:spPr/>
        <p:txBody>
          <a:bodyPr/>
          <a:lstStyle/>
          <a:p>
            <a:r>
              <a:rPr lang="en-US" dirty="0"/>
              <a:t>Figure 21.12  External anatomy and diversity in some other reptant decapods (</a:t>
            </a:r>
            <a:r>
              <a:rPr lang="en-US" dirty="0" err="1"/>
              <a:t>Eumalacostraca</a:t>
            </a:r>
            <a:r>
              <a:rPr lang="en-US" dirty="0"/>
              <a:t>, </a:t>
            </a:r>
            <a:r>
              <a:rPr lang="en-US" dirty="0" err="1"/>
              <a:t>Eucarida</a:t>
            </a:r>
            <a:r>
              <a:rPr lang="en-US" dirty="0"/>
              <a:t>) (Part 5) </a:t>
            </a:r>
          </a:p>
        </p:txBody>
      </p:sp>
      <p:pic>
        <p:nvPicPr>
          <p:cNvPr id="6" name="Content Placeholder 5" descr=" An illustration depicts the dorsal view of a porcelain crab."/>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154368" y="479425"/>
            <a:ext cx="5883265" cy="6300788"/>
          </a:xfrm>
        </p:spPr>
      </p:pic>
    </p:spTree>
    <p:extLst>
      <p:ext uri="{BB962C8B-B14F-4D97-AF65-F5344CB8AC3E}">
        <p14:creationId xmlns:p14="http://schemas.microsoft.com/office/powerpoint/2010/main" val="304319863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A25BA15-733E-0144-91F3-36D8C57F3C60}"/>
              </a:ext>
            </a:extLst>
          </p:cNvPr>
          <p:cNvSpPr>
            <a:spLocks noGrp="1"/>
          </p:cNvSpPr>
          <p:nvPr>
            <p:ph type="title"/>
          </p:nvPr>
        </p:nvSpPr>
        <p:spPr/>
        <p:txBody>
          <a:bodyPr/>
          <a:lstStyle/>
          <a:p>
            <a:r>
              <a:rPr lang="en-US" dirty="0"/>
              <a:t>Figure 21.12  External anatomy and diversity in some other reptant decapods (</a:t>
            </a:r>
            <a:r>
              <a:rPr lang="en-US" dirty="0" err="1"/>
              <a:t>Eumalacostraca</a:t>
            </a:r>
            <a:r>
              <a:rPr lang="en-US" dirty="0"/>
              <a:t>, </a:t>
            </a:r>
            <a:r>
              <a:rPr lang="en-US" dirty="0" err="1"/>
              <a:t>Eucarida</a:t>
            </a:r>
            <a:r>
              <a:rPr lang="en-US" dirty="0"/>
              <a:t>) (Part 6) </a:t>
            </a:r>
          </a:p>
        </p:txBody>
      </p:sp>
      <p:pic>
        <p:nvPicPr>
          <p:cNvPr id="6" name="Content Placeholder 5" descr=" An illustration depicts the dorsal view of sand crab."/>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438564" y="479425"/>
            <a:ext cx="3314872" cy="6300788"/>
          </a:xfrm>
        </p:spPr>
      </p:pic>
    </p:spTree>
    <p:extLst>
      <p:ext uri="{BB962C8B-B14F-4D97-AF65-F5344CB8AC3E}">
        <p14:creationId xmlns:p14="http://schemas.microsoft.com/office/powerpoint/2010/main" val="218146663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DB48C2B-BA9D-2045-88BB-A331D66ACD03}"/>
              </a:ext>
            </a:extLst>
          </p:cNvPr>
          <p:cNvSpPr>
            <a:spLocks noGrp="1"/>
          </p:cNvSpPr>
          <p:nvPr>
            <p:ph type="title"/>
          </p:nvPr>
        </p:nvSpPr>
        <p:spPr/>
        <p:txBody>
          <a:bodyPr/>
          <a:lstStyle/>
          <a:p>
            <a:r>
              <a:rPr lang="en-US" dirty="0"/>
              <a:t>Figure 21.12  External anatomy and diversity in some other reptant decapods (</a:t>
            </a:r>
            <a:r>
              <a:rPr lang="en-US" dirty="0" err="1"/>
              <a:t>Eumalacostraca</a:t>
            </a:r>
            <a:r>
              <a:rPr lang="en-US" dirty="0"/>
              <a:t>, </a:t>
            </a:r>
            <a:r>
              <a:rPr lang="en-US" dirty="0" err="1"/>
              <a:t>Eucarida</a:t>
            </a:r>
            <a:r>
              <a:rPr lang="en-US" dirty="0"/>
              <a:t>) (Part 7) </a:t>
            </a:r>
          </a:p>
        </p:txBody>
      </p:sp>
      <p:pic>
        <p:nvPicPr>
          <p:cNvPr id="6" name="Content Placeholder 5" descr=" An illustration depicts the ventral view of the umbrella crab."/>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509584" y="479425"/>
            <a:ext cx="9172833" cy="6300788"/>
          </a:xfrm>
        </p:spPr>
      </p:pic>
    </p:spTree>
    <p:extLst>
      <p:ext uri="{BB962C8B-B14F-4D97-AF65-F5344CB8AC3E}">
        <p14:creationId xmlns:p14="http://schemas.microsoft.com/office/powerpoint/2010/main" val="1645914546"/>
      </p:ext>
    </p:extLst>
  </p:cSld>
  <p:clrMapOvr>
    <a:masterClrMapping/>
  </p:clrMapOvr>
</p:sld>
</file>

<file path=ppt/theme/theme1.xml><?xml version="1.0" encoding="utf-8"?>
<a:theme xmlns:a="http://schemas.openxmlformats.org/drawingml/2006/main" name="Figure-Only Templates">
  <a:themeElements>
    <a:clrScheme name="Custom 85">
      <a:dk1>
        <a:srgbClr val="000000"/>
      </a:dk1>
      <a:lt1>
        <a:srgbClr val="FFFFFF"/>
      </a:lt1>
      <a:dk2>
        <a:srgbClr val="1F497D"/>
      </a:dk2>
      <a:lt2>
        <a:srgbClr val="EEECE1"/>
      </a:lt2>
      <a:accent1>
        <a:srgbClr val="4F3868"/>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xford Template 2020-05-05" id="{B78F6A64-C076-4E15-90E5-9A59F0E29698}" vid="{18DFF3BF-7F46-4B14-BD35-A03A2976456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034735E286A8A478CDABE780C9EC78F" ma:contentTypeVersion="13" ma:contentTypeDescription="Create a new document." ma:contentTypeScope="" ma:versionID="9b8825675e62d57985c81b74d5b14a7f">
  <xsd:schema xmlns:xsd="http://www.w3.org/2001/XMLSchema" xmlns:xs="http://www.w3.org/2001/XMLSchema" xmlns:p="http://schemas.microsoft.com/office/2006/metadata/properties" xmlns:ns3="fd39d560-5c7d-4158-98a0-f420f8fdebce" xmlns:ns4="a6c716b4-9090-4de7-aadc-2aa5f812ad24" targetNamespace="http://schemas.microsoft.com/office/2006/metadata/properties" ma:root="true" ma:fieldsID="bdbc9fd47a72f6438c4442bb9222e145" ns3:_="" ns4:_="">
    <xsd:import namespace="fd39d560-5c7d-4158-98a0-f420f8fdebce"/>
    <xsd:import namespace="a6c716b4-9090-4de7-aadc-2aa5f812ad24"/>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d39d560-5c7d-4158-98a0-f420f8fdebc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6c716b4-9090-4de7-aadc-2aa5f812ad24"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SharingHintHash" ma:index="19"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E307B2A-FA70-43CE-A010-B3D8154DEA0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d39d560-5c7d-4158-98a0-f420f8fdebce"/>
    <ds:schemaRef ds:uri="a6c716b4-9090-4de7-aadc-2aa5f812ad2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B57C1AB-C2BF-4446-AECB-681D5785527F}">
  <ds:schemaRefs>
    <ds:schemaRef ds:uri="http://schemas.microsoft.com/sharepoint/v3/contenttype/forms"/>
  </ds:schemaRefs>
</ds:datastoreItem>
</file>

<file path=customXml/itemProps3.xml><?xml version="1.0" encoding="utf-8"?>
<ds:datastoreItem xmlns:ds="http://schemas.openxmlformats.org/officeDocument/2006/customXml" ds:itemID="{2856919D-3723-464B-9967-427A087CBD61}">
  <ds:schemaRefs>
    <ds:schemaRef ds:uri="http://schemas.microsoft.com/office/2006/metadata/properties"/>
    <ds:schemaRef ds:uri="fd39d560-5c7d-4158-98a0-f420f8fdebce"/>
    <ds:schemaRef ds:uri="http://schemas.microsoft.com/office/2006/documentManagement/types"/>
    <ds:schemaRef ds:uri="http://purl.org/dc/terms/"/>
    <ds:schemaRef ds:uri="http://schemas.openxmlformats.org/package/2006/metadata/core-properties"/>
    <ds:schemaRef ds:uri="http://purl.org/dc/elements/1.1/"/>
    <ds:schemaRef ds:uri="http://purl.org/dc/dcmitype/"/>
    <ds:schemaRef ds:uri="http://schemas.microsoft.com/office/infopath/2007/PartnerControls"/>
    <ds:schemaRef ds:uri="a6c716b4-9090-4de7-aadc-2aa5f812ad24"/>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Oxford Template 2020-05-05</Template>
  <TotalTime>197</TotalTime>
  <Words>30173</Words>
  <Application>Microsoft Macintosh PowerPoint</Application>
  <PresentationFormat>Widescreen</PresentationFormat>
  <Paragraphs>579</Paragraphs>
  <Slides>148</Slides>
  <Notes>148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148</vt:i4>
      </vt:variant>
    </vt:vector>
  </HeadingPairs>
  <TitlesOfParts>
    <vt:vector size="151" baseType="lpstr">
      <vt:lpstr>Arial</vt:lpstr>
      <vt:lpstr>Calibri</vt:lpstr>
      <vt:lpstr>Figure-Only Templates</vt:lpstr>
      <vt:lpstr>Chapter 21 Opener </vt:lpstr>
      <vt:lpstr>Figure 21.1 (1)  Diversity among the Crustacea </vt:lpstr>
      <vt:lpstr>Figure 21.1 (2)  Diversity among the Crustacea </vt:lpstr>
      <vt:lpstr>Figure 21.1 (3)  Diversity among the Crustacea </vt:lpstr>
      <vt:lpstr>Figure 21.1 (4)  Diversity among the Crustacea </vt:lpstr>
      <vt:lpstr>Figure 21.1  Diversity among the Crustacea (Part 1) </vt:lpstr>
      <vt:lpstr>Figure 21.1  Diversity among the Crustacea (Part 2) </vt:lpstr>
      <vt:lpstr>Figure 21.1  Diversity among the Crustacea (Part 3) </vt:lpstr>
      <vt:lpstr>Figure 21.1  Diversity among the Crustacea (Part 4) </vt:lpstr>
      <vt:lpstr>Figure 21.1  Diversity among the Crustacea (Part 5) </vt:lpstr>
      <vt:lpstr>Figure 21.1  Diversity among the Crustacea (Part 6) </vt:lpstr>
      <vt:lpstr>Figure 21.1  Diversity among the Crustacea (Part 7) </vt:lpstr>
      <vt:lpstr>Figure 21.1  Diversity among the Crustacea (Part 8) </vt:lpstr>
      <vt:lpstr>Figure 21.1  Diversity among the Crustacea (Part 9) </vt:lpstr>
      <vt:lpstr>Figure 21.1  Diversity among the Crustacea (Part 10) </vt:lpstr>
      <vt:lpstr>Figure 21.1  Diversity among the Crustacea (Part 11) </vt:lpstr>
      <vt:lpstr>Figure 21.1  Diversity among the Crustacea (Part 12) </vt:lpstr>
      <vt:lpstr>Figure 21.1  Diversity among the Crustacea (Part 13) </vt:lpstr>
      <vt:lpstr>Figure 21.1  Diversity among the Crustacea (Part 14) </vt:lpstr>
      <vt:lpstr>Figure 21.1  Diversity among the Crustacea (Part 15) </vt:lpstr>
      <vt:lpstr>Figure 21.1  Diversity among the Crustacea (Part 16) </vt:lpstr>
      <vt:lpstr>Figure 21.1  Diversity among the Crustacea (Part 17) </vt:lpstr>
      <vt:lpstr>Figure 21.1  Diversity among the Crustacea (Part 18) </vt:lpstr>
      <vt:lpstr>Figure 21.1  Diversity among the Crustacea (Part 19) </vt:lpstr>
      <vt:lpstr>Figure 21.1  Diversity among the Crustacea (Part 20) </vt:lpstr>
      <vt:lpstr>Figure 21.1  Diversity among the Crustacea (Part 21) </vt:lpstr>
      <vt:lpstr>Figure 21.1  Diversity among the Crustacea (Part 22) </vt:lpstr>
      <vt:lpstr>Figure 21.2  General crustacean external morphology: a crayfish (Malacostraca: Astacidea) </vt:lpstr>
      <vt:lpstr>Figure 21.2  General crustacean external morphology: a crayfish (Malacostraca: Astacidea) (Part 1) </vt:lpstr>
      <vt:lpstr>Figure 21.2  General crustacean external morphology: a crayfish (Malacostraca: Astacidea) (Part 2) </vt:lpstr>
      <vt:lpstr>Figure 21.3 (1)  Anatomy and diversity in the class Ostracoda </vt:lpstr>
      <vt:lpstr>Figure 21.3 (2)  Anatomy and diversity in the class Ostracoda </vt:lpstr>
      <vt:lpstr>Figure 21.3  Anatomy and diversity in the class Ostracoda (Part 1) </vt:lpstr>
      <vt:lpstr>Figure 21.3  Anatomy and diversity in the class Ostracoda (Part 2) </vt:lpstr>
      <vt:lpstr>Figure 21.3  Anatomy and diversity in the class Ostracoda (Part 3) </vt:lpstr>
      <vt:lpstr>Figure 21.3  Anatomy and diversity in the class Ostracoda (Part 4) </vt:lpstr>
      <vt:lpstr>Figure 21.3  Anatomy and diversity in the class Ostracoda (Part 5) </vt:lpstr>
      <vt:lpstr>Figure 21.4 (1)  Anatomy of the classes Mystacocarida, Copepoda, and Branchiura </vt:lpstr>
      <vt:lpstr>Figure 21.4 (2)  Anatomy of the classes Mystacocarida, Copepoda, and Branchiura </vt:lpstr>
      <vt:lpstr>Figure 21.4  Anatomy of the classes Mystacocarida, Copepoda, and Branchiura (Part 1) </vt:lpstr>
      <vt:lpstr>Figure 21.4  Anatomy of the classes Mystacocarida, Copepoda, and Branchiura (Part 2) </vt:lpstr>
      <vt:lpstr>Figure 21.4  Anatomy of the classes Mystacocarida, Copepoda, and Branchiura (Part 3) </vt:lpstr>
      <vt:lpstr>Figure 21.4  Anatomy of the classes Mystacocarida, Copepoda, and Branchiura (Part 4) </vt:lpstr>
      <vt:lpstr>Figure 21.4  Anatomy of the classes Mystacocarida, Copepoda, and Branchiura (Part 5) </vt:lpstr>
      <vt:lpstr>Figure 21.4  Anatomy of the classes Mystacocarida, Copepoda, and Branchiura (Part 6) </vt:lpstr>
      <vt:lpstr>Figure 21.4  Anatomy of the classes Mystacocarida, Copepoda, and Branchiura (Part 7) </vt:lpstr>
      <vt:lpstr>Figure 21.4  Anatomy of the classes Mystacocarida, Copepoda, and Branchiura (Part 8) </vt:lpstr>
      <vt:lpstr>Figure 21.4  Anatomy of the classes Mystacocarida, Copepoda, and Branchiura (Part 9) </vt:lpstr>
      <vt:lpstr>Figure 21.4  Anatomy of the classes Mystacocarida, Copepoda, and Branchiura (Part 10) </vt:lpstr>
      <vt:lpstr>Figure 21.4  Anatomy of the classes Mystacocarida, Copepoda, and Branchiura (Part 11) </vt:lpstr>
      <vt:lpstr>Figure 21.4  Anatomy of the classes Mystacocarida, Copepoda, and Branchiura (Part 12) </vt:lpstr>
      <vt:lpstr>Figure 21.4  Anatomy of the classes Mystacocarida, Copepoda, and Branchiura (Part 13) </vt:lpstr>
      <vt:lpstr>Figure 21.5  Anatomy and diversity in the class Pentastomida </vt:lpstr>
      <vt:lpstr>Figure 21.5  Anatomy and diversity in the class Pentastomida (Part 1) </vt:lpstr>
      <vt:lpstr>Figure 21.5  Anatomy and diversity in the class Pentastomida (Part 2) </vt:lpstr>
      <vt:lpstr>Figure 21.5  Anatomy and diversity in the class Pentastomida (Part 3) </vt:lpstr>
      <vt:lpstr>Figure 21.5  Anatomy and diversity in the class Pentastomida (Part 4) </vt:lpstr>
      <vt:lpstr>Figure 21.5  Anatomy and diversity in the class Pentastomida (Part 5) </vt:lpstr>
      <vt:lpstr>Figure 21.6  Anatomy of leptostracans (class Malacostraca, subclass Phyllocarida) </vt:lpstr>
      <vt:lpstr>Figure 21.6  Anatomy of leptostracans (class Malacostraca, subclass Phyllocarida) (Part 1) </vt:lpstr>
      <vt:lpstr>Figure 21.6  Anatomy of leptostracans (class Malacostraca, subclass Phyllocarida) (Part 2) </vt:lpstr>
      <vt:lpstr>Figure 21.6  Anatomy of leptostracans (class Malacostraca, subclass Phyllocarida) (Part 3) </vt:lpstr>
      <vt:lpstr>Figure 21.6  Anatomy of leptostracans (class Malacostraca, subclass Phyllocarida) (Part 4) </vt:lpstr>
      <vt:lpstr>Figure 21.7  The basic eumala­costracan body plan and the “caridoid facies” </vt:lpstr>
      <vt:lpstr>Figure 21.8  External anatomy in the class Malacostraca, subclasses Hoplocarida (stomatopods) and Eumalacostraca (syncarids) </vt:lpstr>
      <vt:lpstr>Figure 21.8  External anatomy in the class Malacostraca, subclasses Hoplocarida (stomatopods) and Eumalacostraca (syncarids) (Part 1) </vt:lpstr>
      <vt:lpstr>Figure 21.8  External anatomy in the class Malacostraca, subclasses Hoplocarida (stomatopods) and Eumalacostraca (syncarids) (Part 2) </vt:lpstr>
      <vt:lpstr>Figure 21.8  External anatomy in the class Malacostraca, subclasses Hoplocarida (stomatopods) and Eumalacostraca (syncarids) (Part 3) </vt:lpstr>
      <vt:lpstr>Figure 21.8  External anatomy in the class Malacostraca, subclasses Hoplocarida (stomatopods) and Eumalacostraca (syncarids) (Part 4) </vt:lpstr>
      <vt:lpstr>Figure 21.8  External anatomy in the class Malacostraca, subclasses Hoplocarida (stomatopods) and Eumalacostraca (syncarids) (Part 5) </vt:lpstr>
      <vt:lpstr>Figure 21.8  External anatomy in the class Malacostraca, subclasses Hoplocarida (stomatopods) and Eumalacostraca (syncarids) (Part 6) </vt:lpstr>
      <vt:lpstr>Figure 21.9  Anatomy of Malacostraca, superorder Eucarida—euphausiaceans </vt:lpstr>
      <vt:lpstr>Figure 21.9  Anatomy of Malacostraca, superorder Eucarida—euphausiaceans (Part 1) </vt:lpstr>
      <vt:lpstr>Figure 21.9  Anatomy of Malacostraca, superorder Eucarida—euphausiaceans (Part 2) </vt:lpstr>
      <vt:lpstr>Figure 21.10  External anatomy and diversity in decapod shrimps </vt:lpstr>
      <vt:lpstr>Figure 21.10  External anatomy and diversity in decapod shrimps (Part 1) </vt:lpstr>
      <vt:lpstr>Figure 21.10  External anatomy and diversity in decapod shrimps (Part 2) </vt:lpstr>
      <vt:lpstr>Figure 21.10  External anatomy and diversity in decapod shrimps (Part 3) </vt:lpstr>
      <vt:lpstr>Figure 21.10  External anatomy and diversity in decapod shrimps (Part 4) </vt:lpstr>
      <vt:lpstr>Figure 21.10  External anatomy and diversity in decapod shrimps (Part 5) </vt:lpstr>
      <vt:lpstr>Figure 21.11 (1)  Anatomy and diversity of the “true,” or brachyuran, crabs (Decapoda: Brachyura) </vt:lpstr>
      <vt:lpstr>Figure 21.11 (2)  Anatomy and diversity of the “true,” or brachyuran, crabs (Decapoda: Brachyura) </vt:lpstr>
      <vt:lpstr>Figure 21.11  Anatomy and diversity of the “true,” or brachyuran, crabs (Decapoda: Brachyura) (Part 1) </vt:lpstr>
      <vt:lpstr>Figure 21.11  Anatomy and diversity of the “true,” or brachyuran, crabs (Decapoda: Brachyura) (Part 2) </vt:lpstr>
      <vt:lpstr>Figure 21.11  Anatomy and diversity of the “true,” or brachyuran, crabs (Decapoda: Brachyura) (Part 3) </vt:lpstr>
      <vt:lpstr>Figure 21.11  Anatomy and diversity of the “true,” or brachyuran, crabs (Decapoda: Brachyura) (Part 4) </vt:lpstr>
      <vt:lpstr>Figure 21.11  Anatomy and diversity of the “true,” or brachyuran, crabs (Decapoda: Brachyura) (Part 5) </vt:lpstr>
      <vt:lpstr>Figure 21.11  Anatomy and diversity of the “true,” or brachyuran, crabs (Decapoda: Brachyura) (Part 6) </vt:lpstr>
      <vt:lpstr>Figure 21.11  Anatomy and diversity of the “true,” or brachyuran, crabs (Decapoda: Brachyura) (Part 7) </vt:lpstr>
      <vt:lpstr>Figure 21.11  Anatomy and diversity of the “true,” or brachyuran, crabs (Decapoda: Brachyura) (Part 8) </vt:lpstr>
      <vt:lpstr>Figure 21.11  Anatomy and diversity of the “true,” or brachyuran, crabs (Decapoda: Brachyura) (Part 9) </vt:lpstr>
      <vt:lpstr>Figure 21.12  External anatomy and diversity in some other reptant decapods (Eumalacostraca, Eucarida) </vt:lpstr>
      <vt:lpstr>Figure 21.12  External anatomy and diversity in some other reptant decapods (Eumalacostraca, Eucarida) (Part 1) </vt:lpstr>
      <vt:lpstr>Figure 21.12  External anatomy and diversity in some other reptant decapods (Eumalacostraca, Eucarida) (Part 2) </vt:lpstr>
      <vt:lpstr>Figure 21.12  External anatomy and diversity in some other reptant decapods (Eumalacostraca, Eucarida) (Part 3) </vt:lpstr>
      <vt:lpstr>Figure 21.12  External anatomy and diversity in some other reptant decapods (Eumalacostraca, Eucarida) (Part 4) </vt:lpstr>
      <vt:lpstr>Figure 21.12  External anatomy and diversity in some other reptant decapods (Eumalacostraca, Eucarida) (Part 5) </vt:lpstr>
      <vt:lpstr>Figure 21.12  External anatomy and diversity in some other reptant decapods (Eumalacostraca, Eucarida) (Part 6) </vt:lpstr>
      <vt:lpstr>Figure 21.12  External anatomy and diversity in some other reptant decapods (Eumalacostraca, Eucarida) (Part 7) </vt:lpstr>
      <vt:lpstr>Figure 21.13  Anatomy and diversity in some peracarid crustaceans (Eumalacostraca, Peracarida)—mysidans, lophogastrids, cumaceans, and tanaidaceans </vt:lpstr>
      <vt:lpstr>Figure 21.13  Anatomy and diversity in some peracarid crustaceans (Eumalacostraca, Peracarida)—mysidans, lophogastrids, cumaceans, and tanaidaceans (Part 1) </vt:lpstr>
      <vt:lpstr>Figure 21.13  Anatomy and diversity in some peracarid crustaceans (Eumalacostraca, Peracarida)—mysidans, lophogastrids, cumaceans, and tanaidaceans (Part 2) </vt:lpstr>
      <vt:lpstr>Figure 21.13  Anatomy and diversity in some peracarid crustaceans (Eumalacostraca, Peracarida)—mysidans, lophogastrids, cumaceans, and tanaidaceans (Part 3) </vt:lpstr>
      <vt:lpstr>Figure 21.13  Anatomy and diversity in some peracarid crustaceans (Eumalacostraca, Peracarida)—mysidans, lophogastrids, cumaceans, and tanaidaceans (Part 4) </vt:lpstr>
      <vt:lpstr>Figure 21.13  Anatomy and diversity in some peracarid crustaceans (Eumalacostraca, Peracarida)—mysidans, lophogastrids, cumaceans, and tanaidaceans (Part 5) </vt:lpstr>
      <vt:lpstr>Figure 21.13  Anatomy and diversity in some peracarid crustaceans (Eumalacostraca, Peracarida)—mysidans, lophogastrids, cumaceans, and tanaidaceans (Part 6) </vt:lpstr>
      <vt:lpstr>Figure 21.13  Anatomy and diversity in some peracarid crustaceans (Eumalacostraca, Peracarida)—mysidans, lophogastrids, cumaceans, and tanaidaceans (Part 7) </vt:lpstr>
      <vt:lpstr>Figure 21.13  Anatomy and diversity in some peracarid crustaceans (Eumalacostraca, Peracarida)—mysidans, lophogastrids, cumaceans, and tanaidaceans (Part 8) </vt:lpstr>
      <vt:lpstr>Figure 21.14  More peracarids </vt:lpstr>
      <vt:lpstr>Figure 21.14  More peracarids (Part 1) </vt:lpstr>
      <vt:lpstr>Figure 21.14  More peracarids (Part 2) </vt:lpstr>
      <vt:lpstr>Figure 21.14  More peracarids (Part 3) </vt:lpstr>
      <vt:lpstr>Figure 21.14  More peracarids (Part 4) </vt:lpstr>
      <vt:lpstr>Figure 21.14  More peracarids (Part 5) </vt:lpstr>
      <vt:lpstr>Figure 21.15  More peracarids: the order Isopoda </vt:lpstr>
      <vt:lpstr>Figure 21.15  More peracarids: the order Isopoda (Part 1)</vt:lpstr>
      <vt:lpstr>Figure 21.15  More peracarids: the order Isopoda (Part 2)</vt:lpstr>
      <vt:lpstr>Figure 21.15  More peracarids: the order Isopoda (Part 3)</vt:lpstr>
      <vt:lpstr>Figure 21.15  More peracarids: the order Isopoda (Part 4)</vt:lpstr>
      <vt:lpstr>Figure 21.15  More peracarids: the order Isopoda (Part 5)</vt:lpstr>
      <vt:lpstr>Figure 21.15  More peracarids: the order Isopoda (Part 6)</vt:lpstr>
      <vt:lpstr>Figure 21.15  More peracarids: the order Isopoda (Part 7)</vt:lpstr>
      <vt:lpstr>Figure 21.15  More peracarids: the order Isopoda (Part 8)</vt:lpstr>
      <vt:lpstr>Figure 21.16 (1)  And still more peracarids: amphipods and ingolfiellidans </vt:lpstr>
      <vt:lpstr>Figure 21.16 (2)  And still more peracarids: amphipods and ingolfiellidans </vt:lpstr>
      <vt:lpstr>Figure 21.16  And still more peracarids: amphipods and ingolfiellidans (Part 1) </vt:lpstr>
      <vt:lpstr>Figure 21.16  And still more peracarids: amphipods and ingolfiellidans (Part 2) </vt:lpstr>
      <vt:lpstr>Figure 21.16  And still more peracarids: amphipods and ingolfiellidans (Part 3) </vt:lpstr>
      <vt:lpstr>Figure 21.16  And still more peracarids: amphipods and ingolfiellidans (Part 4) </vt:lpstr>
      <vt:lpstr>Figure 21.16  And still more peracarids: amphipods and ingolfiellidans (Part 5) </vt:lpstr>
      <vt:lpstr>Figure 21.16  And still more peracarids: amphipods and ingolfiellidans (Part 6) </vt:lpstr>
      <vt:lpstr>Figure 21.16  And still more peracarids: amphipods and ingolfiellidans (Part 7) </vt:lpstr>
      <vt:lpstr>Figure 21.16  And still more peracarids: amphipods and ingolfiellidans (Part 8) </vt:lpstr>
      <vt:lpstr>Figure 21.16  And still more peracarids: amphipods and ingolfiellidans (Part 9) </vt:lpstr>
      <vt:lpstr>Figure 21.16  And still more peracarids: amphipods and ingolfiellidans (Part 10) </vt:lpstr>
      <vt:lpstr>Figure 21.16  And still more peracarids: amphipods and ingolfiellidans (Part 11) </vt:lpstr>
      <vt:lpstr>Figure 21.16  And still more peracarids: amphipods and ingolfiellidans (Part 12) </vt:lpstr>
      <vt:lpstr>Figure 21.16  And still more peracarids: amphipods and ingolfiellidans (Part 13) </vt:lpstr>
      <vt:lpstr>Figure 21.17  Anatomy and diversity in the class Thecostraca—barnacles and their kin </vt:lpstr>
      <vt:lpstr>Figure 21.17  Anatomy and diversity in the class Thecostraca—barnacles and their kin (Part 1)</vt:lpstr>
      <vt:lpstr>Figure 21.17  Anatomy and diversity in the class Thecostraca—barnacles and their kin (Part 2)</vt:lpstr>
      <vt:lpstr>Figure 21.17  Anatomy and diversity in the class Thecostraca—barnacles and their kin (Part 3)</vt:lpstr>
      <vt:lpstr>Figure 21.17  Anatomy and diversity in the class Thecostraca—barnacles and their kin (Part 4)</vt:lpstr>
      <vt:lpstr>Figure 21.17  Anatomy and diversity in the class Thecostraca—barnacles and their kin (Part 5)</vt:lpstr>
      <vt:lpstr>Figure 21.17  Anatomy and diversity in the class Thecostraca—barnacles and their kin (Part 6)</vt:lpstr>
      <vt:lpstr>Figure 21.17  Anatomy and diversity in the class Thecostraca—barnacles and their kin (Part 7)</vt:lpstr>
      <vt:lpstr>Figure 21.17  Anatomy and diversity in the class Thecostraca—barnacles and their kin (Part 8)</vt:lpstr>
      <vt:lpstr>Figure 21.17  Anatomy and diversity in the class Thecostraca—barnacles and their kin (Part 9)</vt:lpstr>
    </vt:vector>
  </TitlesOfParts>
  <Manager>Sumanas, Inc.</Manager>
  <Company>Oxford University Press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Invertebrates</dc:title>
  <dc:subject/>
  <dc:creator>Richard C. Brusca </dc:creator>
  <cp:keywords/>
  <dc:description/>
  <cp:lastModifiedBy>Sumanas Inc</cp:lastModifiedBy>
  <cp:revision>37</cp:revision>
  <dcterms:created xsi:type="dcterms:W3CDTF">2021-01-21T20:31:29Z</dcterms:created>
  <dcterms:modified xsi:type="dcterms:W3CDTF">2022-03-30T04:24:10Z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9f61502-7731-4690-a118-333634878cc9_Enabled">
    <vt:lpwstr>true</vt:lpwstr>
  </property>
  <property fmtid="{D5CDD505-2E9C-101B-9397-08002B2CF9AE}" pid="3" name="MSIP_Label_89f61502-7731-4690-a118-333634878cc9_SetDate">
    <vt:lpwstr>2020-04-27T21:10:48Z</vt:lpwstr>
  </property>
  <property fmtid="{D5CDD505-2E9C-101B-9397-08002B2CF9AE}" pid="4" name="MSIP_Label_89f61502-7731-4690-a118-333634878cc9_Method">
    <vt:lpwstr>Standard</vt:lpwstr>
  </property>
  <property fmtid="{D5CDD505-2E9C-101B-9397-08002B2CF9AE}" pid="5" name="MSIP_Label_89f61502-7731-4690-a118-333634878cc9_Name">
    <vt:lpwstr>Internal</vt:lpwstr>
  </property>
  <property fmtid="{D5CDD505-2E9C-101B-9397-08002B2CF9AE}" pid="6" name="MSIP_Label_89f61502-7731-4690-a118-333634878cc9_SiteId">
    <vt:lpwstr>91761b62-4c45-43f5-9f0e-be8ad9b551ff</vt:lpwstr>
  </property>
  <property fmtid="{D5CDD505-2E9C-101B-9397-08002B2CF9AE}" pid="7" name="MSIP_Label_89f61502-7731-4690-a118-333634878cc9_ActionId">
    <vt:lpwstr>69912cf1-8f32-4f1f-9ade-00009ae8a75a</vt:lpwstr>
  </property>
  <property fmtid="{D5CDD505-2E9C-101B-9397-08002B2CF9AE}" pid="8" name="MSIP_Label_89f61502-7731-4690-a118-333634878cc9_ContentBits">
    <vt:lpwstr>0</vt:lpwstr>
  </property>
  <property fmtid="{D5CDD505-2E9C-101B-9397-08002B2CF9AE}" pid="9" name="ContentTypeId">
    <vt:lpwstr>0x0101006034735E286A8A478CDABE780C9EC78F</vt:lpwstr>
  </property>
</Properties>
</file>