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4"/>
  </p:sldMasterIdLst>
  <p:notesMasterIdLst>
    <p:notesMasterId r:id="rId155"/>
  </p:notesMasterIdLst>
  <p:handoutMasterIdLst>
    <p:handoutMasterId r:id="rId156"/>
  </p:handout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78" r:id="rId17"/>
    <p:sldId id="283" r:id="rId18"/>
    <p:sldId id="269" r:id="rId19"/>
    <p:sldId id="270" r:id="rId20"/>
    <p:sldId id="271" r:id="rId21"/>
    <p:sldId id="272" r:id="rId22"/>
    <p:sldId id="273" r:id="rId23"/>
    <p:sldId id="274" r:id="rId24"/>
    <p:sldId id="275" r:id="rId25"/>
    <p:sldId id="276" r:id="rId26"/>
    <p:sldId id="277" r:id="rId27"/>
    <p:sldId id="279" r:id="rId28"/>
    <p:sldId id="280" r:id="rId29"/>
    <p:sldId id="281" r:id="rId30"/>
    <p:sldId id="282" r:id="rId31"/>
    <p:sldId id="398" r:id="rId32"/>
    <p:sldId id="400" r:id="rId33"/>
    <p:sldId id="401" r:id="rId34"/>
    <p:sldId id="402" r:id="rId35"/>
    <p:sldId id="399" r:id="rId36"/>
    <p:sldId id="403" r:id="rId37"/>
    <p:sldId id="404" r:id="rId38"/>
    <p:sldId id="405" r:id="rId39"/>
    <p:sldId id="406" r:id="rId40"/>
    <p:sldId id="284" r:id="rId41"/>
    <p:sldId id="285" r:id="rId42"/>
    <p:sldId id="286" r:id="rId43"/>
    <p:sldId id="287" r:id="rId44"/>
    <p:sldId id="288" r:id="rId45"/>
    <p:sldId id="289" r:id="rId46"/>
    <p:sldId id="290"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303" r:id="rId60"/>
    <p:sldId id="304" r:id="rId61"/>
    <p:sldId id="305" r:id="rId62"/>
    <p:sldId id="306" r:id="rId63"/>
    <p:sldId id="307" r:id="rId64"/>
    <p:sldId id="308" r:id="rId65"/>
    <p:sldId id="309" r:id="rId66"/>
    <p:sldId id="310" r:id="rId67"/>
    <p:sldId id="311" r:id="rId68"/>
    <p:sldId id="312" r:id="rId69"/>
    <p:sldId id="313" r:id="rId70"/>
    <p:sldId id="314" r:id="rId71"/>
    <p:sldId id="316" r:id="rId72"/>
    <p:sldId id="315" r:id="rId73"/>
    <p:sldId id="317" r:id="rId74"/>
    <p:sldId id="318" r:id="rId75"/>
    <p:sldId id="319" r:id="rId76"/>
    <p:sldId id="320" r:id="rId77"/>
    <p:sldId id="321" r:id="rId78"/>
    <p:sldId id="322" r:id="rId79"/>
    <p:sldId id="323" r:id="rId80"/>
    <p:sldId id="324" r:id="rId81"/>
    <p:sldId id="325" r:id="rId82"/>
    <p:sldId id="327" r:id="rId83"/>
    <p:sldId id="326" r:id="rId84"/>
    <p:sldId id="328" r:id="rId85"/>
    <p:sldId id="329" r:id="rId86"/>
    <p:sldId id="330" r:id="rId87"/>
    <p:sldId id="331" r:id="rId88"/>
    <p:sldId id="332" r:id="rId89"/>
    <p:sldId id="333" r:id="rId90"/>
    <p:sldId id="334" r:id="rId91"/>
    <p:sldId id="335" r:id="rId92"/>
    <p:sldId id="336" r:id="rId93"/>
    <p:sldId id="337" r:id="rId94"/>
    <p:sldId id="338" r:id="rId95"/>
    <p:sldId id="339" r:id="rId96"/>
    <p:sldId id="340" r:id="rId97"/>
    <p:sldId id="341" r:id="rId98"/>
    <p:sldId id="342" r:id="rId99"/>
    <p:sldId id="343" r:id="rId100"/>
    <p:sldId id="344" r:id="rId101"/>
    <p:sldId id="345" r:id="rId102"/>
    <p:sldId id="346" r:id="rId103"/>
    <p:sldId id="347" r:id="rId104"/>
    <p:sldId id="348" r:id="rId105"/>
    <p:sldId id="349" r:id="rId106"/>
    <p:sldId id="350" r:id="rId107"/>
    <p:sldId id="351" r:id="rId108"/>
    <p:sldId id="352" r:id="rId109"/>
    <p:sldId id="353" r:id="rId110"/>
    <p:sldId id="354" r:id="rId111"/>
    <p:sldId id="355" r:id="rId112"/>
    <p:sldId id="356" r:id="rId113"/>
    <p:sldId id="357" r:id="rId114"/>
    <p:sldId id="358" r:id="rId115"/>
    <p:sldId id="359" r:id="rId116"/>
    <p:sldId id="360" r:id="rId117"/>
    <p:sldId id="361" r:id="rId118"/>
    <p:sldId id="362" r:id="rId119"/>
    <p:sldId id="363" r:id="rId120"/>
    <p:sldId id="364" r:id="rId121"/>
    <p:sldId id="365" r:id="rId122"/>
    <p:sldId id="366" r:id="rId123"/>
    <p:sldId id="367" r:id="rId124"/>
    <p:sldId id="368" r:id="rId125"/>
    <p:sldId id="369" r:id="rId126"/>
    <p:sldId id="370" r:id="rId127"/>
    <p:sldId id="371" r:id="rId128"/>
    <p:sldId id="381" r:id="rId129"/>
    <p:sldId id="387" r:id="rId130"/>
    <p:sldId id="372" r:id="rId131"/>
    <p:sldId id="373" r:id="rId132"/>
    <p:sldId id="374" r:id="rId133"/>
    <p:sldId id="375" r:id="rId134"/>
    <p:sldId id="376" r:id="rId135"/>
    <p:sldId id="377" r:id="rId136"/>
    <p:sldId id="378" r:id="rId137"/>
    <p:sldId id="379" r:id="rId138"/>
    <p:sldId id="380" r:id="rId139"/>
    <p:sldId id="382" r:id="rId140"/>
    <p:sldId id="383" r:id="rId141"/>
    <p:sldId id="384" r:id="rId142"/>
    <p:sldId id="385" r:id="rId143"/>
    <p:sldId id="386" r:id="rId144"/>
    <p:sldId id="388" r:id="rId145"/>
    <p:sldId id="389" r:id="rId146"/>
    <p:sldId id="390" r:id="rId147"/>
    <p:sldId id="391" r:id="rId148"/>
    <p:sldId id="392" r:id="rId149"/>
    <p:sldId id="393" r:id="rId150"/>
    <p:sldId id="394" r:id="rId151"/>
    <p:sldId id="395" r:id="rId152"/>
    <p:sldId id="396" r:id="rId153"/>
    <p:sldId id="397" r:id="rId1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503868"/>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13" autoAdjust="0"/>
    <p:restoredTop sz="77002" autoAdjust="0"/>
  </p:normalViewPr>
  <p:slideViewPr>
    <p:cSldViewPr snapToGrid="0" snapToObjects="1">
      <p:cViewPr varScale="1">
        <p:scale>
          <a:sx n="151" d="100"/>
          <a:sy n="151" d="100"/>
        </p:scale>
        <p:origin x="232" y="2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54" d="100"/>
        <a:sy n="54" d="100"/>
      </p:scale>
      <p:origin x="0" y="16848"/>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tableStyles" Target="tableStyle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notesMaster" Target="notesMasters/notesMaster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handoutMaster" Target="handoutMasters/handout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3/29/22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3/29/22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21.18  Anatomy in the class </a:t>
            </a:r>
            <a:r>
              <a:rPr lang="en-US" sz="1200" b="1" kern="1200" dirty="0" err="1">
                <a:solidFill>
                  <a:schemeClr val="tx1"/>
                </a:solidFill>
                <a:effectLst/>
                <a:latin typeface="+mn-lt"/>
                <a:ea typeface="+mn-ea"/>
                <a:cs typeface="+mn-cs"/>
              </a:rPr>
              <a:t>Tantulocarida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An adult </a:t>
            </a:r>
            <a:r>
              <a:rPr lang="en-US" sz="1200" i="1" kern="1200" dirty="0" err="1">
                <a:solidFill>
                  <a:schemeClr val="tx1"/>
                </a:solidFill>
                <a:effectLst/>
                <a:latin typeface="+mn-lt"/>
                <a:ea typeface="+mn-ea"/>
                <a:cs typeface="+mn-cs"/>
              </a:rPr>
              <a:t>Basipodella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atlantica</a:t>
            </a:r>
            <a:r>
              <a:rPr lang="en-US" sz="1200" kern="1200" dirty="0">
                <a:solidFill>
                  <a:schemeClr val="tx1"/>
                </a:solidFill>
                <a:effectLst/>
                <a:latin typeface="+mn-lt"/>
                <a:ea typeface="+mn-ea"/>
                <a:cs typeface="+mn-cs"/>
              </a:rPr>
              <a:t>. Note the absence of an abdomen and the modifications for para­sitic life. (B) </a:t>
            </a:r>
            <a:r>
              <a:rPr lang="en-US" sz="1200" i="1" kern="1200" dirty="0" err="1">
                <a:solidFill>
                  <a:schemeClr val="tx1"/>
                </a:solidFill>
                <a:effectLst/>
                <a:latin typeface="+mn-lt"/>
                <a:ea typeface="+mn-ea"/>
                <a:cs typeface="+mn-cs"/>
              </a:rPr>
              <a:t>Basipodella</a:t>
            </a:r>
            <a:r>
              <a:rPr lang="en-US" sz="1200" kern="1200" dirty="0">
                <a:solidFill>
                  <a:schemeClr val="tx1"/>
                </a:solidFill>
                <a:effectLst/>
                <a:latin typeface="+mn-lt"/>
                <a:ea typeface="+mn-ea"/>
                <a:cs typeface="+mn-cs"/>
              </a:rPr>
              <a:t> attached to the antenna of a copepod host. (C,D) </a:t>
            </a:r>
            <a:r>
              <a:rPr lang="en-US" sz="1200" i="1" kern="1200" dirty="0" err="1">
                <a:solidFill>
                  <a:schemeClr val="tx1"/>
                </a:solidFill>
                <a:effectLst/>
                <a:latin typeface="+mn-lt"/>
                <a:ea typeface="+mn-ea"/>
                <a:cs typeface="+mn-cs"/>
              </a:rPr>
              <a:t>Microdajus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pectinatus</a:t>
            </a:r>
            <a:r>
              <a:rPr lang="en-US" sz="1200" kern="1200" dirty="0">
                <a:solidFill>
                  <a:schemeClr val="tx1"/>
                </a:solidFill>
                <a:effectLst/>
                <a:latin typeface="+mn-lt"/>
                <a:ea typeface="+mn-ea"/>
                <a:cs typeface="+mn-cs"/>
              </a:rPr>
              <a:t> on a crustacean host, adult (C), and juvenile (D) (SEM). (A,B after G. A. </a:t>
            </a:r>
            <a:r>
              <a:rPr lang="en-US" sz="1200" kern="1200" dirty="0" err="1">
                <a:solidFill>
                  <a:schemeClr val="tx1"/>
                </a:solidFill>
                <a:effectLst/>
                <a:latin typeface="+mn-lt"/>
                <a:ea typeface="+mn-ea"/>
                <a:cs typeface="+mn-cs"/>
              </a:rPr>
              <a:t>Boxshall</a:t>
            </a:r>
            <a:r>
              <a:rPr lang="en-US" sz="1200" kern="1200" dirty="0">
                <a:solidFill>
                  <a:schemeClr val="tx1"/>
                </a:solidFill>
                <a:effectLst/>
                <a:latin typeface="+mn-lt"/>
                <a:ea typeface="+mn-ea"/>
                <a:cs typeface="+mn-cs"/>
              </a:rPr>
              <a:t> and R. J. Lincoln.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1–16.)</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a:t>
            </a:fld>
            <a:endParaRPr lang="en-US"/>
          </a:p>
        </p:txBody>
      </p:sp>
    </p:spTree>
    <p:extLst>
      <p:ext uri="{BB962C8B-B14F-4D97-AF65-F5344CB8AC3E}">
        <p14:creationId xmlns:p14="http://schemas.microsoft.com/office/powerpoint/2010/main" val="94059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a:t>
            </a:fld>
            <a:endParaRPr lang="en-US"/>
          </a:p>
        </p:txBody>
      </p:sp>
    </p:spTree>
    <p:extLst>
      <p:ext uri="{BB962C8B-B14F-4D97-AF65-F5344CB8AC3E}">
        <p14:creationId xmlns:p14="http://schemas.microsoft.com/office/powerpoint/2010/main" val="353592933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21.29  Central nervous systems of four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ladderlike system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Note the absence of well-developed ganglia in the posterior, apodous, portion of the trunk. (B) Elongate metameric system of a crayfish. (C) Highly compacted system of a brachyuran crab, wherein all thoracic ganglia have fused and the abdominal ganglia are reduced. (D) Nervous system of a hyperiid amphipod. Note the loss of the </a:t>
            </a:r>
            <a:r>
              <a:rPr lang="en-US" sz="1200" kern="1200" dirty="0" err="1">
                <a:solidFill>
                  <a:schemeClr val="tx1"/>
                </a:solidFill>
                <a:effectLst/>
                <a:latin typeface="+mn-lt"/>
                <a:ea typeface="+mn-ea"/>
                <a:cs typeface="+mn-cs"/>
              </a:rPr>
              <a:t>urosomal</a:t>
            </a:r>
            <a:r>
              <a:rPr lang="en-US" sz="1200" kern="1200" dirty="0">
                <a:solidFill>
                  <a:schemeClr val="tx1"/>
                </a:solidFill>
                <a:effectLst/>
                <a:latin typeface="+mn-lt"/>
                <a:ea typeface="+mn-ea"/>
                <a:cs typeface="+mn-cs"/>
              </a:rPr>
              <a:t> ganglia typical of all amphipods. (D after G. J. </a:t>
            </a:r>
            <a:r>
              <a:rPr lang="en-US" sz="1200" kern="1200" dirty="0" err="1">
                <a:solidFill>
                  <a:schemeClr val="tx1"/>
                </a:solidFill>
                <a:effectLst/>
                <a:latin typeface="+mn-lt"/>
                <a:ea typeface="+mn-ea"/>
                <a:cs typeface="+mn-cs"/>
              </a:rPr>
              <a:t>Brusca</a:t>
            </a:r>
            <a:r>
              <a:rPr lang="en-US" sz="1200" kern="1200" dirty="0">
                <a:solidFill>
                  <a:schemeClr val="tx1"/>
                </a:solidFill>
                <a:effectLst/>
                <a:latin typeface="+mn-lt"/>
                <a:ea typeface="+mn-ea"/>
                <a:cs typeface="+mn-cs"/>
              </a:rPr>
              <a:t>. 1981.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1: 358–375.)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100</a:t>
            </a:fld>
            <a:endParaRPr lang="en-US"/>
          </a:p>
        </p:txBody>
      </p:sp>
    </p:spTree>
    <p:extLst>
      <p:ext uri="{BB962C8B-B14F-4D97-AF65-F5344CB8AC3E}">
        <p14:creationId xmlns:p14="http://schemas.microsoft.com/office/powerpoint/2010/main" val="37519476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21.29  Central nervous systems of four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ladderlike system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Note the absence of well-developed ganglia in the posterior, apodous, portion of the trunk. (B) Elongate metameric system of a crayfish. (C) Highly compacted system of a brachyuran crab, wherein all thoracic ganglia have fused and the abdominal ganglia are reduced. (D) Nervous system of a hyperiid amphipod. Note the loss of the </a:t>
            </a:r>
            <a:r>
              <a:rPr lang="en-US" sz="1200" kern="1200" dirty="0" err="1">
                <a:solidFill>
                  <a:schemeClr val="tx1"/>
                </a:solidFill>
                <a:effectLst/>
                <a:latin typeface="+mn-lt"/>
                <a:ea typeface="+mn-ea"/>
                <a:cs typeface="+mn-cs"/>
              </a:rPr>
              <a:t>urosomal</a:t>
            </a:r>
            <a:r>
              <a:rPr lang="en-US" sz="1200" kern="1200" dirty="0">
                <a:solidFill>
                  <a:schemeClr val="tx1"/>
                </a:solidFill>
                <a:effectLst/>
                <a:latin typeface="+mn-lt"/>
                <a:ea typeface="+mn-ea"/>
                <a:cs typeface="+mn-cs"/>
              </a:rPr>
              <a:t> ganglia typical of all amphipods. (D after G. J. </a:t>
            </a:r>
            <a:r>
              <a:rPr lang="en-US" sz="1200" kern="1200" dirty="0" err="1">
                <a:solidFill>
                  <a:schemeClr val="tx1"/>
                </a:solidFill>
                <a:effectLst/>
                <a:latin typeface="+mn-lt"/>
                <a:ea typeface="+mn-ea"/>
                <a:cs typeface="+mn-cs"/>
              </a:rPr>
              <a:t>Brusca</a:t>
            </a:r>
            <a:r>
              <a:rPr lang="en-US" sz="1200" kern="1200" dirty="0">
                <a:solidFill>
                  <a:schemeClr val="tx1"/>
                </a:solidFill>
                <a:effectLst/>
                <a:latin typeface="+mn-lt"/>
                <a:ea typeface="+mn-ea"/>
                <a:cs typeface="+mn-cs"/>
              </a:rPr>
              <a:t>. 1981.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1: 358–375.)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101</a:t>
            </a:fld>
            <a:endParaRPr lang="en-US"/>
          </a:p>
        </p:txBody>
      </p:sp>
    </p:spTree>
    <p:extLst>
      <p:ext uri="{BB962C8B-B14F-4D97-AF65-F5344CB8AC3E}">
        <p14:creationId xmlns:p14="http://schemas.microsoft.com/office/powerpoint/2010/main" val="33049066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102</a:t>
            </a:fld>
            <a:endParaRPr lang="en-US"/>
          </a:p>
        </p:txBody>
      </p:sp>
    </p:spTree>
    <p:extLst>
      <p:ext uri="{BB962C8B-B14F-4D97-AF65-F5344CB8AC3E}">
        <p14:creationId xmlns:p14="http://schemas.microsoft.com/office/powerpoint/2010/main" val="38417785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103</a:t>
            </a:fld>
            <a:endParaRPr lang="en-US"/>
          </a:p>
        </p:txBody>
      </p:sp>
    </p:spTree>
    <p:extLst>
      <p:ext uri="{BB962C8B-B14F-4D97-AF65-F5344CB8AC3E}">
        <p14:creationId xmlns:p14="http://schemas.microsoft.com/office/powerpoint/2010/main" val="39826504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104</a:t>
            </a:fld>
            <a:endParaRPr lang="en-US"/>
          </a:p>
        </p:txBody>
      </p:sp>
    </p:spTree>
    <p:extLst>
      <p:ext uri="{BB962C8B-B14F-4D97-AF65-F5344CB8AC3E}">
        <p14:creationId xmlns:p14="http://schemas.microsoft.com/office/powerpoint/2010/main" val="110995928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105</a:t>
            </a:fld>
            <a:endParaRPr lang="en-US"/>
          </a:p>
        </p:txBody>
      </p:sp>
    </p:spTree>
    <p:extLst>
      <p:ext uri="{BB962C8B-B14F-4D97-AF65-F5344CB8AC3E}">
        <p14:creationId xmlns:p14="http://schemas.microsoft.com/office/powerpoint/2010/main" val="14964776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106</a:t>
            </a:fld>
            <a:endParaRPr lang="en-US"/>
          </a:p>
        </p:txBody>
      </p:sp>
    </p:spTree>
    <p:extLst>
      <p:ext uri="{BB962C8B-B14F-4D97-AF65-F5344CB8AC3E}">
        <p14:creationId xmlns:p14="http://schemas.microsoft.com/office/powerpoint/2010/main" val="26756775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21.30  Some crustacean sense organs. 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Aesthetascs</a:t>
            </a:r>
            <a:r>
              <a:rPr lang="en-US" sz="1200" kern="1200" dirty="0">
                <a:solidFill>
                  <a:schemeClr val="tx1"/>
                </a:solidFill>
                <a:effectLst/>
                <a:latin typeface="+mn-lt"/>
                <a:ea typeface="+mn-ea"/>
                <a:cs typeface="+mn-cs"/>
              </a:rPr>
              <a:t> on the antenna of the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(B) Closed statocysts in the </a:t>
            </a:r>
            <a:r>
              <a:rPr lang="en-US" sz="1200" kern="1200" dirty="0" err="1">
                <a:solidFill>
                  <a:schemeClr val="tx1"/>
                </a:solidFill>
                <a:effectLst/>
                <a:latin typeface="+mn-lt"/>
                <a:ea typeface="+mn-ea"/>
                <a:cs typeface="+mn-cs"/>
              </a:rPr>
              <a:t>uropodal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(C) Open statocyst in the antennules of a lobster (cutaway view). (D) A median simple eye of the copepod </a:t>
            </a:r>
            <a:r>
              <a:rPr lang="en-US" sz="1200" i="1" kern="1200" dirty="0" err="1">
                <a:solidFill>
                  <a:schemeClr val="tx1"/>
                </a:solidFill>
                <a:effectLst/>
                <a:latin typeface="+mn-lt"/>
                <a:ea typeface="+mn-ea"/>
                <a:cs typeface="+mn-cs"/>
              </a:rPr>
              <a:t>Eucalanus</a:t>
            </a:r>
            <a:r>
              <a:rPr lang="en-US" sz="1200" kern="1200" dirty="0">
                <a:solidFill>
                  <a:schemeClr val="tx1"/>
                </a:solidFill>
                <a:effectLst/>
                <a:latin typeface="+mn-lt"/>
                <a:ea typeface="+mn-ea"/>
                <a:cs typeface="+mn-cs"/>
              </a:rPr>
              <a:t> (surface view). (E) Complex compound eyes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Hemisquilla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californiensis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107</a:t>
            </a:fld>
            <a:endParaRPr lang="en-US"/>
          </a:p>
        </p:txBody>
      </p:sp>
    </p:spTree>
    <p:extLst>
      <p:ext uri="{BB962C8B-B14F-4D97-AF65-F5344CB8AC3E}">
        <p14:creationId xmlns:p14="http://schemas.microsoft.com/office/powerpoint/2010/main" val="90096621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108</a:t>
            </a:fld>
            <a:endParaRPr lang="en-US"/>
          </a:p>
        </p:txBody>
      </p:sp>
    </p:spTree>
    <p:extLst>
      <p:ext uri="{BB962C8B-B14F-4D97-AF65-F5344CB8AC3E}">
        <p14:creationId xmlns:p14="http://schemas.microsoft.com/office/powerpoint/2010/main" val="401810347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109</a:t>
            </a:fld>
            <a:endParaRPr lang="en-US"/>
          </a:p>
        </p:txBody>
      </p:sp>
    </p:spTree>
    <p:extLst>
      <p:ext uri="{BB962C8B-B14F-4D97-AF65-F5344CB8AC3E}">
        <p14:creationId xmlns:p14="http://schemas.microsoft.com/office/powerpoint/2010/main" val="1839716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a:t>
            </a:fld>
            <a:endParaRPr lang="en-US"/>
          </a:p>
        </p:txBody>
      </p:sp>
    </p:spTree>
    <p:extLst>
      <p:ext uri="{BB962C8B-B14F-4D97-AF65-F5344CB8AC3E}">
        <p14:creationId xmlns:p14="http://schemas.microsoft.com/office/powerpoint/2010/main" val="323752730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110</a:t>
            </a:fld>
            <a:endParaRPr lang="en-US"/>
          </a:p>
        </p:txBody>
      </p:sp>
    </p:spTree>
    <p:extLst>
      <p:ext uri="{BB962C8B-B14F-4D97-AF65-F5344CB8AC3E}">
        <p14:creationId xmlns:p14="http://schemas.microsoft.com/office/powerpoint/2010/main" val="425919756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111</a:t>
            </a:fld>
            <a:endParaRPr lang="en-US"/>
          </a:p>
        </p:txBody>
      </p:sp>
    </p:spTree>
    <p:extLst>
      <p:ext uri="{BB962C8B-B14F-4D97-AF65-F5344CB8AC3E}">
        <p14:creationId xmlns:p14="http://schemas.microsoft.com/office/powerpoint/2010/main" val="209806739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112</a:t>
            </a:fld>
            <a:endParaRPr lang="en-US"/>
          </a:p>
        </p:txBody>
      </p:sp>
    </p:spTree>
    <p:extLst>
      <p:ext uri="{BB962C8B-B14F-4D97-AF65-F5344CB8AC3E}">
        <p14:creationId xmlns:p14="http://schemas.microsoft.com/office/powerpoint/2010/main" val="19858255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113</a:t>
            </a:fld>
            <a:endParaRPr lang="en-US"/>
          </a:p>
        </p:txBody>
      </p:sp>
    </p:spTree>
    <p:extLst>
      <p:ext uri="{BB962C8B-B14F-4D97-AF65-F5344CB8AC3E}">
        <p14:creationId xmlns:p14="http://schemas.microsoft.com/office/powerpoint/2010/main" val="6279679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21.31  Sensilla of selected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Serrate seta (mechanoreceptor) of the second maxilliped of the </a:t>
            </a:r>
            <a:r>
              <a:rPr lang="en-US" sz="1200" kern="1200" dirty="0" err="1">
                <a:solidFill>
                  <a:schemeClr val="tx1"/>
                </a:solidFill>
                <a:effectLst/>
                <a:latin typeface="+mn-lt"/>
                <a:ea typeface="+mn-ea"/>
                <a:cs typeface="+mn-cs"/>
              </a:rPr>
              <a:t>anomuran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armatus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428). (B) Sockets of serrate setae of the third maxilliped of the cleaning shrimp </a:t>
            </a:r>
            <a:r>
              <a:rPr lang="en-US" sz="1200" i="1" kern="1200" dirty="0" err="1">
                <a:solidFill>
                  <a:schemeClr val="tx1"/>
                </a:solidFill>
                <a:effectLst/>
                <a:latin typeface="+mn-lt"/>
                <a:ea typeface="+mn-ea"/>
                <a:cs typeface="+mn-cs"/>
              </a:rPr>
              <a:t>Stenopus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hispidus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228). (C) Current receptor from the anterior trunk limbs of the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Chemosensory seta from the first pereopod of the freshwater shrimp </a:t>
            </a:r>
            <a:r>
              <a:rPr lang="en-US" sz="1200" i="1" kern="1200" dirty="0" err="1">
                <a:solidFill>
                  <a:schemeClr val="tx1"/>
                </a:solidFill>
                <a:effectLst/>
                <a:latin typeface="+mn-lt"/>
                <a:ea typeface="+mn-ea"/>
                <a:cs typeface="+mn-cs"/>
              </a:rPr>
              <a:t>Atya</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5,700); note the characteristic apical pore. (E) A dual receptor (mechanoreceptor and chemoreceptor) seta from the maxilla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4,560). (F) Cross section of a dual receptor (micrograph and interpretive drawing). Note the micro­tubules within the dendrites and the dendritic sheath that attaches to the cuticle of the </a:t>
            </a:r>
            <a:r>
              <a:rPr lang="en-US" sz="1200" kern="1200" dirty="0" err="1">
                <a:solidFill>
                  <a:schemeClr val="tx1"/>
                </a:solidFill>
                <a:effectLst/>
                <a:latin typeface="+mn-lt"/>
                <a:ea typeface="+mn-ea"/>
                <a:cs typeface="+mn-cs"/>
              </a:rPr>
              <a:t>setal</a:t>
            </a:r>
            <a:r>
              <a:rPr lang="en-US" sz="1200" kern="1200" dirty="0">
                <a:solidFill>
                  <a:schemeClr val="tx1"/>
                </a:solidFill>
                <a:effectLst/>
                <a:latin typeface="+mn-lt"/>
                <a:ea typeface="+mn-ea"/>
                <a:cs typeface="+mn-cs"/>
              </a:rPr>
              <a:t> shaft (</a:t>
            </a:r>
            <a:r>
              <a:rPr lang="en-US" sz="1200" u="none" strike="no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17,100).</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114</a:t>
            </a:fld>
            <a:endParaRPr lang="en-US"/>
          </a:p>
        </p:txBody>
      </p:sp>
    </p:spTree>
    <p:extLst>
      <p:ext uri="{BB962C8B-B14F-4D97-AF65-F5344CB8AC3E}">
        <p14:creationId xmlns:p14="http://schemas.microsoft.com/office/powerpoint/2010/main" val="240200582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115</a:t>
            </a:fld>
            <a:endParaRPr lang="en-US"/>
          </a:p>
        </p:txBody>
      </p:sp>
    </p:spTree>
    <p:extLst>
      <p:ext uri="{BB962C8B-B14F-4D97-AF65-F5344CB8AC3E}">
        <p14:creationId xmlns:p14="http://schemas.microsoft.com/office/powerpoint/2010/main" val="57282897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116</a:t>
            </a:fld>
            <a:endParaRPr lang="en-US"/>
          </a:p>
        </p:txBody>
      </p:sp>
    </p:spTree>
    <p:extLst>
      <p:ext uri="{BB962C8B-B14F-4D97-AF65-F5344CB8AC3E}">
        <p14:creationId xmlns:p14="http://schemas.microsoft.com/office/powerpoint/2010/main" val="4050531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117</a:t>
            </a:fld>
            <a:endParaRPr lang="en-US"/>
          </a:p>
        </p:txBody>
      </p:sp>
    </p:spTree>
    <p:extLst>
      <p:ext uri="{BB962C8B-B14F-4D97-AF65-F5344CB8AC3E}">
        <p14:creationId xmlns:p14="http://schemas.microsoft.com/office/powerpoint/2010/main" val="172080696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118</a:t>
            </a:fld>
            <a:endParaRPr lang="en-US"/>
          </a:p>
        </p:txBody>
      </p:sp>
    </p:spTree>
    <p:extLst>
      <p:ext uri="{BB962C8B-B14F-4D97-AF65-F5344CB8AC3E}">
        <p14:creationId xmlns:p14="http://schemas.microsoft.com/office/powerpoint/2010/main" val="239387629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119</a:t>
            </a:fld>
            <a:endParaRPr lang="en-US"/>
          </a:p>
        </p:txBody>
      </p:sp>
    </p:spTree>
    <p:extLst>
      <p:ext uri="{BB962C8B-B14F-4D97-AF65-F5344CB8AC3E}">
        <p14:creationId xmlns:p14="http://schemas.microsoft.com/office/powerpoint/2010/main" val="1707809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a:t>
            </a:fld>
            <a:endParaRPr lang="en-US"/>
          </a:p>
        </p:txBody>
      </p:sp>
    </p:spTree>
    <p:extLst>
      <p:ext uri="{BB962C8B-B14F-4D97-AF65-F5344CB8AC3E}">
        <p14:creationId xmlns:p14="http://schemas.microsoft.com/office/powerpoint/2010/main" val="205285910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120</a:t>
            </a:fld>
            <a:endParaRPr lang="en-US"/>
          </a:p>
        </p:txBody>
      </p:sp>
    </p:spTree>
    <p:extLst>
      <p:ext uri="{BB962C8B-B14F-4D97-AF65-F5344CB8AC3E}">
        <p14:creationId xmlns:p14="http://schemas.microsoft.com/office/powerpoint/2010/main" val="347711272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121</a:t>
            </a:fld>
            <a:endParaRPr lang="en-US"/>
          </a:p>
        </p:txBody>
      </p:sp>
    </p:spTree>
    <p:extLst>
      <p:ext uri="{BB962C8B-B14F-4D97-AF65-F5344CB8AC3E}">
        <p14:creationId xmlns:p14="http://schemas.microsoft.com/office/powerpoint/2010/main" val="185894447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122</a:t>
            </a:fld>
            <a:endParaRPr lang="en-US"/>
          </a:p>
        </p:txBody>
      </p:sp>
    </p:spTree>
    <p:extLst>
      <p:ext uri="{BB962C8B-B14F-4D97-AF65-F5344CB8AC3E}">
        <p14:creationId xmlns:p14="http://schemas.microsoft.com/office/powerpoint/2010/main" val="405773014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123</a:t>
            </a:fld>
            <a:endParaRPr lang="en-US"/>
          </a:p>
        </p:txBody>
      </p:sp>
    </p:spTree>
    <p:extLst>
      <p:ext uri="{BB962C8B-B14F-4D97-AF65-F5344CB8AC3E}">
        <p14:creationId xmlns:p14="http://schemas.microsoft.com/office/powerpoint/2010/main" val="279848702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21.32  Reproduction in Crustacea. 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 Mating behaviors of the fiddler crab </a:t>
            </a:r>
            <a:r>
              <a:rPr lang="en-US" sz="1200" i="1" kern="1200" dirty="0" err="1">
                <a:solidFill>
                  <a:schemeClr val="tx1"/>
                </a:solidFill>
                <a:effectLst/>
                <a:latin typeface="+mn-lt"/>
                <a:ea typeface="+mn-ea"/>
                <a:cs typeface="+mn-cs"/>
              </a:rPr>
              <a:t>Uca</a:t>
            </a:r>
            <a:r>
              <a:rPr lang="en-US" sz="1200" kern="1200" dirty="0">
                <a:solidFill>
                  <a:schemeClr val="tx1"/>
                </a:solidFill>
                <a:effectLst/>
                <a:latin typeface="+mn-lt"/>
                <a:ea typeface="+mn-ea"/>
                <a:cs typeface="+mn-cs"/>
              </a:rPr>
              <a:t>. (A) Two males in ritualized combat for the favor of a female, while she watches (B). (C) A single male waving his enlarged cheliped to attract a female. (D) A male fiddler crab engaged in claw-waving behavior to attract a female. (E)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with cirri and groping penis extended, impregnating a neighbor. The advantage of a long penis in sessile animals is made obvious by this illustration. (F) Ventral views of a female and male brachyuran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magister</a:t>
            </a:r>
            <a:r>
              <a:rPr lang="en-US" sz="1200" kern="1200" dirty="0">
                <a:solidFill>
                  <a:schemeClr val="tx1"/>
                </a:solidFill>
                <a:effectLst/>
                <a:latin typeface="+mn-lt"/>
                <a:ea typeface="+mn-ea"/>
                <a:cs typeface="+mn-cs"/>
              </a:rPr>
              <a:t>, showing the modified pleopods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appendages to retain eggs in female; modified as gonopod in male). (G) A copulating pair of </a:t>
            </a:r>
            <a:r>
              <a:rPr lang="en-US" sz="1200" i="1" kern="1200" dirty="0" err="1">
                <a:solidFill>
                  <a:schemeClr val="tx1"/>
                </a:solidFill>
                <a:effectLst/>
                <a:latin typeface="+mn-lt"/>
                <a:ea typeface="+mn-ea"/>
                <a:cs typeface="+mn-cs"/>
              </a:rPr>
              <a:t>Hemigrapsus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sexdentatus</a:t>
            </a:r>
            <a:r>
              <a:rPr lang="en-US" sz="1200" kern="1200" dirty="0">
                <a:solidFill>
                  <a:schemeClr val="tx1"/>
                </a:solidFill>
                <a:effectLst/>
                <a:latin typeface="+mn-lt"/>
                <a:ea typeface="+mn-ea"/>
                <a:cs typeface="+mn-cs"/>
              </a:rPr>
              <a:t>. (H) Gravid female cancer crab, </a:t>
            </a:r>
            <a:r>
              <a:rPr lang="en-US" sz="1200" i="1" kern="1200" dirty="0" err="1">
                <a:solidFill>
                  <a:schemeClr val="tx1"/>
                </a:solidFill>
                <a:effectLst/>
                <a:latin typeface="+mn-lt"/>
                <a:ea typeface="+mn-ea"/>
                <a:cs typeface="+mn-cs"/>
              </a:rPr>
              <a:t>Metacarcinus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with clutch of developing eggs/embryos. (I) The planktonic copepod </a:t>
            </a:r>
            <a:r>
              <a:rPr lang="en-US" sz="1200" i="1" kern="1200" dirty="0" err="1">
                <a:solidFill>
                  <a:schemeClr val="tx1"/>
                </a:solidFill>
                <a:effectLst/>
                <a:latin typeface="+mn-lt"/>
                <a:ea typeface="+mn-ea"/>
                <a:cs typeface="+mn-cs"/>
              </a:rPr>
              <a:t>Sapphirina</a:t>
            </a:r>
            <a:r>
              <a:rPr lang="en-US" sz="1200" kern="1200" dirty="0">
                <a:solidFill>
                  <a:schemeClr val="tx1"/>
                </a:solidFill>
                <a:effectLst/>
                <a:latin typeface="+mn-lt"/>
                <a:ea typeface="+mn-ea"/>
                <a:cs typeface="+mn-cs"/>
              </a:rPr>
              <a:t>, with egg sacs. (E after G. Gerlach and C. </a:t>
            </a:r>
            <a:r>
              <a:rPr lang="en-US" sz="1200" kern="1200" dirty="0" err="1">
                <a:solidFill>
                  <a:schemeClr val="tx1"/>
                </a:solidFill>
                <a:effectLst/>
                <a:latin typeface="+mn-lt"/>
                <a:ea typeface="+mn-ea"/>
                <a:cs typeface="+mn-cs"/>
              </a:rPr>
              <a:t>Hinz</a:t>
            </a:r>
            <a:r>
              <a:rPr lang="en-US" sz="1200" kern="1200" dirty="0">
                <a:solidFill>
                  <a:schemeClr val="tx1"/>
                </a:solidFill>
                <a:effectLst/>
                <a:latin typeface="+mn-lt"/>
                <a:ea typeface="+mn-ea"/>
                <a:cs typeface="+mn-cs"/>
              </a:rPr>
              <a:t>. 2012. In C. </a:t>
            </a:r>
            <a:r>
              <a:rPr lang="en-US" sz="1200" kern="1200" dirty="0" err="1">
                <a:solidFill>
                  <a:schemeClr val="tx1"/>
                </a:solidFill>
                <a:effectLst/>
                <a:latin typeface="+mn-lt"/>
                <a:ea typeface="+mn-ea"/>
                <a:cs typeface="+mn-cs"/>
              </a:rPr>
              <a:t>Brönmark</a:t>
            </a:r>
            <a:r>
              <a:rPr lang="en-US" sz="1200" kern="1200" dirty="0">
                <a:solidFill>
                  <a:schemeClr val="tx1"/>
                </a:solidFill>
                <a:effectLst/>
                <a:latin typeface="+mn-lt"/>
                <a:ea typeface="+mn-ea"/>
                <a:cs typeface="+mn-cs"/>
              </a:rPr>
              <a:t> and L.-A. Hansson [Eds.], </a:t>
            </a:r>
            <a:r>
              <a:rPr lang="en-US" sz="1200" i="1" kern="1200" dirty="0">
                <a:solidFill>
                  <a:schemeClr val="tx1"/>
                </a:solidFill>
                <a:effectLst/>
                <a:latin typeface="+mn-lt"/>
                <a:ea typeface="+mn-ea"/>
                <a:cs typeface="+mn-cs"/>
              </a:rPr>
              <a:t>Chemical Ecology in Aquatic Systems</a:t>
            </a:r>
            <a:r>
              <a:rPr lang="en-US" sz="1200" kern="1200" dirty="0">
                <a:solidFill>
                  <a:schemeClr val="tx1"/>
                </a:solidFill>
                <a:effectLst/>
                <a:latin typeface="+mn-lt"/>
                <a:ea typeface="+mn-ea"/>
                <a:cs typeface="+mn-cs"/>
              </a:rPr>
              <a:t>. Oxford University Press, Oxford, UK.)</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124</a:t>
            </a:fld>
            <a:endParaRPr lang="en-US"/>
          </a:p>
        </p:txBody>
      </p:sp>
    </p:spTree>
    <p:extLst>
      <p:ext uri="{BB962C8B-B14F-4D97-AF65-F5344CB8AC3E}">
        <p14:creationId xmlns:p14="http://schemas.microsoft.com/office/powerpoint/2010/main" val="235610773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125</a:t>
            </a:fld>
            <a:endParaRPr lang="en-US"/>
          </a:p>
        </p:txBody>
      </p:sp>
    </p:spTree>
    <p:extLst>
      <p:ext uri="{BB962C8B-B14F-4D97-AF65-F5344CB8AC3E}">
        <p14:creationId xmlns:p14="http://schemas.microsoft.com/office/powerpoint/2010/main" val="429314854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126</a:t>
            </a:fld>
            <a:endParaRPr lang="en-US"/>
          </a:p>
        </p:txBody>
      </p:sp>
    </p:spTree>
    <p:extLst>
      <p:ext uri="{BB962C8B-B14F-4D97-AF65-F5344CB8AC3E}">
        <p14:creationId xmlns:p14="http://schemas.microsoft.com/office/powerpoint/2010/main" val="180517999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127</a:t>
            </a:fld>
            <a:endParaRPr lang="en-US"/>
          </a:p>
        </p:txBody>
      </p:sp>
    </p:spTree>
    <p:extLst>
      <p:ext uri="{BB962C8B-B14F-4D97-AF65-F5344CB8AC3E}">
        <p14:creationId xmlns:p14="http://schemas.microsoft.com/office/powerpoint/2010/main" val="302363850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128</a:t>
            </a:fld>
            <a:endParaRPr lang="en-US"/>
          </a:p>
        </p:txBody>
      </p:sp>
    </p:spTree>
    <p:extLst>
      <p:ext uri="{BB962C8B-B14F-4D97-AF65-F5344CB8AC3E}">
        <p14:creationId xmlns:p14="http://schemas.microsoft.com/office/powerpoint/2010/main" val="4812817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129</a:t>
            </a:fld>
            <a:endParaRPr lang="en-US"/>
          </a:p>
        </p:txBody>
      </p:sp>
    </p:spTree>
    <p:extLst>
      <p:ext uri="{BB962C8B-B14F-4D97-AF65-F5344CB8AC3E}">
        <p14:creationId xmlns:p14="http://schemas.microsoft.com/office/powerpoint/2010/main" val="3792803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a:t>
            </a:fld>
            <a:endParaRPr lang="en-US"/>
          </a:p>
        </p:txBody>
      </p:sp>
    </p:spTree>
    <p:extLst>
      <p:ext uri="{BB962C8B-B14F-4D97-AF65-F5344CB8AC3E}">
        <p14:creationId xmlns:p14="http://schemas.microsoft.com/office/powerpoint/2010/main" val="144196468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130</a:t>
            </a:fld>
            <a:endParaRPr lang="en-US"/>
          </a:p>
        </p:txBody>
      </p:sp>
    </p:spTree>
    <p:extLst>
      <p:ext uri="{BB962C8B-B14F-4D97-AF65-F5344CB8AC3E}">
        <p14:creationId xmlns:p14="http://schemas.microsoft.com/office/powerpoint/2010/main" val="410570567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131</a:t>
            </a:fld>
            <a:endParaRPr lang="en-US"/>
          </a:p>
        </p:txBody>
      </p:sp>
    </p:spTree>
    <p:extLst>
      <p:ext uri="{BB962C8B-B14F-4D97-AF65-F5344CB8AC3E}">
        <p14:creationId xmlns:p14="http://schemas.microsoft.com/office/powerpoint/2010/main" val="64694347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132</a:t>
            </a:fld>
            <a:endParaRPr lang="en-US"/>
          </a:p>
        </p:txBody>
      </p:sp>
    </p:spTree>
    <p:extLst>
      <p:ext uri="{BB962C8B-B14F-4D97-AF65-F5344CB8AC3E}">
        <p14:creationId xmlns:p14="http://schemas.microsoft.com/office/powerpoint/2010/main" val="194335019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133</a:t>
            </a:fld>
            <a:endParaRPr lang="en-US"/>
          </a:p>
        </p:txBody>
      </p:sp>
    </p:spTree>
    <p:extLst>
      <p:ext uri="{BB962C8B-B14F-4D97-AF65-F5344CB8AC3E}">
        <p14:creationId xmlns:p14="http://schemas.microsoft.com/office/powerpoint/2010/main" val="82218477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134</a:t>
            </a:fld>
            <a:endParaRPr lang="en-US"/>
          </a:p>
        </p:txBody>
      </p:sp>
    </p:spTree>
    <p:extLst>
      <p:ext uri="{BB962C8B-B14F-4D97-AF65-F5344CB8AC3E}">
        <p14:creationId xmlns:p14="http://schemas.microsoft.com/office/powerpoint/2010/main" val="209796932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135</a:t>
            </a:fld>
            <a:endParaRPr lang="en-US"/>
          </a:p>
        </p:txBody>
      </p:sp>
    </p:spTree>
    <p:extLst>
      <p:ext uri="{BB962C8B-B14F-4D97-AF65-F5344CB8AC3E}">
        <p14:creationId xmlns:p14="http://schemas.microsoft.com/office/powerpoint/2010/main" val="118110572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136</a:t>
            </a:fld>
            <a:endParaRPr lang="en-US"/>
          </a:p>
        </p:txBody>
      </p:sp>
    </p:spTree>
    <p:extLst>
      <p:ext uri="{BB962C8B-B14F-4D97-AF65-F5344CB8AC3E}">
        <p14:creationId xmlns:p14="http://schemas.microsoft.com/office/powerpoint/2010/main" val="155071872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137</a:t>
            </a:fld>
            <a:endParaRPr lang="en-US"/>
          </a:p>
        </p:txBody>
      </p:sp>
    </p:spTree>
    <p:extLst>
      <p:ext uri="{BB962C8B-B14F-4D97-AF65-F5344CB8AC3E}">
        <p14:creationId xmlns:p14="http://schemas.microsoft.com/office/powerpoint/2010/main" val="40116821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138</a:t>
            </a:fld>
            <a:endParaRPr lang="en-US"/>
          </a:p>
        </p:txBody>
      </p:sp>
    </p:spTree>
    <p:extLst>
      <p:ext uri="{BB962C8B-B14F-4D97-AF65-F5344CB8AC3E}">
        <p14:creationId xmlns:p14="http://schemas.microsoft.com/office/powerpoint/2010/main" val="62718558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139</a:t>
            </a:fld>
            <a:endParaRPr lang="en-US"/>
          </a:p>
        </p:txBody>
      </p:sp>
    </p:spTree>
    <p:extLst>
      <p:ext uri="{BB962C8B-B14F-4D97-AF65-F5344CB8AC3E}">
        <p14:creationId xmlns:p14="http://schemas.microsoft.com/office/powerpoint/2010/main" val="3412325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a:t>
            </a:fld>
            <a:endParaRPr lang="en-US"/>
          </a:p>
        </p:txBody>
      </p:sp>
    </p:spTree>
    <p:extLst>
      <p:ext uri="{BB962C8B-B14F-4D97-AF65-F5344CB8AC3E}">
        <p14:creationId xmlns:p14="http://schemas.microsoft.com/office/powerpoint/2010/main" val="387322326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21.33  Cleavage and </a:t>
            </a:r>
            <a:r>
              <a:rPr lang="en-US" sz="1200" b="1" kern="1200" dirty="0" err="1">
                <a:solidFill>
                  <a:schemeClr val="tx1"/>
                </a:solidFill>
                <a:effectLst/>
                <a:latin typeface="+mn-lt"/>
                <a:ea typeface="+mn-ea"/>
                <a:cs typeface="+mn-cs"/>
              </a:rPr>
              <a:t>posthatching</a:t>
            </a:r>
            <a:r>
              <a:rPr lang="en-US" sz="1200" b="1" kern="1200" dirty="0">
                <a:solidFill>
                  <a:schemeClr val="tx1"/>
                </a:solidFill>
                <a:effectLst/>
                <a:latin typeface="+mn-lt"/>
                <a:ea typeface="+mn-ea"/>
                <a:cs typeface="+mn-cs"/>
              </a:rPr>
              <a:t> stages among crustaceans. 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Modified holoblastic cleavage has produced a 28-cell embryo of the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Tetraclita</a:t>
            </a:r>
            <a:r>
              <a:rPr lang="en-US" sz="1200" kern="1200" dirty="0">
                <a:solidFill>
                  <a:schemeClr val="tx1"/>
                </a:solidFill>
                <a:effectLst/>
                <a:latin typeface="+mn-lt"/>
                <a:ea typeface="+mn-ea"/>
                <a:cs typeface="+mn-cs"/>
              </a:rPr>
              <a:t>. The cells are labeled as in Wilson’s coding system. (B) A fate map of a </a:t>
            </a:r>
            <a:r>
              <a:rPr lang="en-US" sz="1200" kern="1200" dirty="0" err="1">
                <a:solidFill>
                  <a:schemeClr val="tx1"/>
                </a:solidFill>
                <a:effectLst/>
                <a:latin typeface="+mn-lt"/>
                <a:ea typeface="+mn-ea"/>
                <a:cs typeface="+mn-cs"/>
              </a:rPr>
              <a:t>cirripede</a:t>
            </a:r>
            <a:r>
              <a:rPr lang="en-US" sz="1200" kern="1200" dirty="0">
                <a:solidFill>
                  <a:schemeClr val="tx1"/>
                </a:solidFill>
                <a:effectLst/>
                <a:latin typeface="+mn-lt"/>
                <a:ea typeface="+mn-ea"/>
                <a:cs typeface="+mn-cs"/>
              </a:rPr>
              <a:t> blastula (right-side view). (C) </a:t>
            </a:r>
            <a:r>
              <a:rPr lang="en-US" sz="1200" kern="1200" dirty="0" err="1">
                <a:solidFill>
                  <a:schemeClr val="tx1"/>
                </a:solidFill>
                <a:effectLst/>
                <a:latin typeface="+mn-lt"/>
                <a:ea typeface="+mn-ea"/>
                <a:cs typeface="+mn-cs"/>
              </a:rPr>
              <a:t>Intralecithal</a:t>
            </a:r>
            <a:r>
              <a:rPr lang="en-US" sz="1200" kern="1200" dirty="0">
                <a:solidFill>
                  <a:schemeClr val="tx1"/>
                </a:solidFill>
                <a:effectLst/>
                <a:latin typeface="+mn-lt"/>
                <a:ea typeface="+mn-ea"/>
                <a:cs typeface="+mn-cs"/>
              </a:rPr>
              <a:t> nuclear divisions in the early cleavage of a </a:t>
            </a:r>
            <a:r>
              <a:rPr lang="en-US" sz="1200" kern="1200" dirty="0" err="1">
                <a:solidFill>
                  <a:schemeClr val="tx1"/>
                </a:solidFill>
                <a:effectLst/>
                <a:latin typeface="+mn-lt"/>
                <a:ea typeface="+mn-ea"/>
                <a:cs typeface="+mn-cs"/>
              </a:rPr>
              <a:t>mysidan</a:t>
            </a:r>
            <a:r>
              <a:rPr lang="en-US" sz="1200" kern="1200" dirty="0">
                <a:solidFill>
                  <a:schemeClr val="tx1"/>
                </a:solidFill>
                <a:effectLst/>
                <a:latin typeface="+mn-lt"/>
                <a:ea typeface="+mn-ea"/>
                <a:cs typeface="+mn-cs"/>
              </a:rPr>
              <a:t>. (D) Newly hatched copepod </a:t>
            </a:r>
            <a:r>
              <a:rPr lang="en-US" sz="1200" kern="1200" dirty="0" err="1">
                <a:solidFill>
                  <a:schemeClr val="tx1"/>
                </a:solidFill>
                <a:effectLst/>
                <a:latin typeface="+mn-lt"/>
                <a:ea typeface="+mn-ea"/>
                <a:cs typeface="+mn-cs"/>
              </a:rPr>
              <a:t>nauplius</a:t>
            </a:r>
            <a:r>
              <a:rPr lang="en-US" sz="1200" kern="1200" dirty="0">
                <a:solidFill>
                  <a:schemeClr val="tx1"/>
                </a:solidFill>
                <a:effectLst/>
                <a:latin typeface="+mn-lt"/>
                <a:ea typeface="+mn-ea"/>
                <a:cs typeface="+mn-cs"/>
              </a:rPr>
              <a:t> larva. (E) Nauplius of a copepod. (F) Settling and metamorphosis of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(G) The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mysis</a:t>
            </a:r>
            <a:r>
              <a:rPr lang="en-US" sz="1200" kern="1200" dirty="0">
                <a:solidFill>
                  <a:schemeClr val="tx1"/>
                </a:solidFill>
                <a:effectLst/>
                <a:latin typeface="+mn-lt"/>
                <a:ea typeface="+mn-ea"/>
                <a:cs typeface="+mn-cs"/>
              </a:rPr>
              <a:t>”) stage larva of the dendrobranchiate shrimp </a:t>
            </a:r>
            <a:r>
              <a:rPr lang="en-US" sz="1200" i="1" kern="1200" dirty="0" err="1">
                <a:solidFill>
                  <a:schemeClr val="tx1"/>
                </a:solidFill>
                <a:effectLst/>
                <a:latin typeface="+mn-lt"/>
                <a:ea typeface="+mn-ea"/>
                <a:cs typeface="+mn-cs"/>
              </a:rPr>
              <a:t>Penaeus</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the brachyuran crab </a:t>
            </a:r>
            <a:r>
              <a:rPr lang="en-US" sz="1200" i="1" kern="1200" dirty="0" err="1">
                <a:solidFill>
                  <a:schemeClr val="tx1"/>
                </a:solidFill>
                <a:effectLst/>
                <a:latin typeface="+mn-lt"/>
                <a:ea typeface="+mn-ea"/>
                <a:cs typeface="+mn-cs"/>
              </a:rPr>
              <a:t>Callinectes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sapidus</a:t>
            </a:r>
            <a:r>
              <a:rPr lang="en-US" sz="1200" kern="1200" dirty="0">
                <a:solidFill>
                  <a:schemeClr val="tx1"/>
                </a:solidFill>
                <a:effectLst/>
                <a:latin typeface="+mn-lt"/>
                <a:ea typeface="+mn-ea"/>
                <a:cs typeface="+mn-cs"/>
              </a:rPr>
              <a:t>. (I) </a:t>
            </a:r>
            <a:r>
              <a:rPr lang="en-US" sz="1200" kern="1200" dirty="0" err="1">
                <a:solidFill>
                  <a:schemeClr val="tx1"/>
                </a:solidFill>
                <a:effectLst/>
                <a:latin typeface="+mn-lt"/>
                <a:ea typeface="+mn-ea"/>
                <a:cs typeface="+mn-cs"/>
              </a:rPr>
              <a:t>Zoea</a:t>
            </a:r>
            <a:r>
              <a:rPr lang="en-US" sz="1200" kern="1200" dirty="0">
                <a:solidFill>
                  <a:schemeClr val="tx1"/>
                </a:solidFill>
                <a:effectLst/>
                <a:latin typeface="+mn-lt"/>
                <a:ea typeface="+mn-ea"/>
                <a:cs typeface="+mn-cs"/>
              </a:rPr>
              <a:t> larva of a porcelain crab. (J) Megalopa larva of the </a:t>
            </a:r>
            <a:r>
              <a:rPr lang="en-US" sz="1200" kern="1200" dirty="0" err="1">
                <a:solidFill>
                  <a:schemeClr val="tx1"/>
                </a:solidFill>
                <a:effectLst/>
                <a:latin typeface="+mn-lt"/>
                <a:ea typeface="+mn-ea"/>
                <a:cs typeface="+mn-cs"/>
              </a:rPr>
              <a:t>xanthid</a:t>
            </a:r>
            <a:r>
              <a:rPr lang="en-US" sz="1200" kern="1200" dirty="0">
                <a:solidFill>
                  <a:schemeClr val="tx1"/>
                </a:solidFill>
                <a:effectLst/>
                <a:latin typeface="+mn-lt"/>
                <a:ea typeface="+mn-ea"/>
                <a:cs typeface="+mn-cs"/>
              </a:rPr>
              <a:t> crab </a:t>
            </a:r>
            <a:r>
              <a:rPr lang="en-US" sz="1200" i="1" kern="1200" dirty="0" err="1">
                <a:solidFill>
                  <a:schemeClr val="tx1"/>
                </a:solidFill>
                <a:effectLst/>
                <a:latin typeface="+mn-lt"/>
                <a:ea typeface="+mn-ea"/>
                <a:cs typeface="+mn-cs"/>
              </a:rPr>
              <a:t>Menippe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adina</a:t>
            </a:r>
            <a:r>
              <a:rPr lang="en-US" sz="1200" kern="1200" dirty="0">
                <a:solidFill>
                  <a:schemeClr val="tx1"/>
                </a:solidFill>
                <a:effectLst/>
                <a:latin typeface="+mn-lt"/>
                <a:ea typeface="+mn-ea"/>
                <a:cs typeface="+mn-cs"/>
              </a:rPr>
              <a:t>. (K) The characteristic </a:t>
            </a:r>
            <a:r>
              <a:rPr lang="en-US" sz="1200" kern="1200" dirty="0" err="1">
                <a:solidFill>
                  <a:schemeClr val="tx1"/>
                </a:solidFill>
                <a:effectLst/>
                <a:latin typeface="+mn-lt"/>
                <a:ea typeface="+mn-ea"/>
                <a:cs typeface="+mn-cs"/>
              </a:rPr>
              <a:t>antizoea</a:t>
            </a:r>
            <a:r>
              <a:rPr lang="en-US" sz="1200" kern="1200" dirty="0">
                <a:solidFill>
                  <a:schemeClr val="tx1"/>
                </a:solidFill>
                <a:effectLst/>
                <a:latin typeface="+mn-lt"/>
                <a:ea typeface="+mn-ea"/>
                <a:cs typeface="+mn-cs"/>
              </a:rPr>
              <a:t> larva of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(L) The translucent, paper-thin </a:t>
            </a:r>
            <a:r>
              <a:rPr lang="en-US" sz="1200" kern="1200" dirty="0" err="1">
                <a:solidFill>
                  <a:schemeClr val="tx1"/>
                </a:solidFill>
                <a:effectLst/>
                <a:latin typeface="+mn-lt"/>
                <a:ea typeface="+mn-ea"/>
                <a:cs typeface="+mn-cs"/>
              </a:rPr>
              <a:t>phyllosoma</a:t>
            </a:r>
            <a:r>
              <a:rPr lang="en-US" sz="1200" kern="1200" dirty="0">
                <a:solidFill>
                  <a:schemeClr val="tx1"/>
                </a:solidFill>
                <a:effectLst/>
                <a:latin typeface="+mn-lt"/>
                <a:ea typeface="+mn-ea"/>
                <a:cs typeface="+mn-cs"/>
              </a:rPr>
              <a:t> larva of the lobster </a:t>
            </a:r>
            <a:r>
              <a:rPr lang="en-US" sz="1200" i="1" kern="1200" dirty="0" err="1">
                <a:solidFill>
                  <a:schemeClr val="tx1"/>
                </a:solidFill>
                <a:effectLst/>
                <a:latin typeface="+mn-lt"/>
                <a:ea typeface="+mn-ea"/>
                <a:cs typeface="+mn-cs"/>
              </a:rPr>
              <a:t>Jasus</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Cryptoniscus</a:t>
            </a:r>
            <a:r>
              <a:rPr lang="en-US" sz="1200" kern="1200" dirty="0">
                <a:solidFill>
                  <a:schemeClr val="tx1"/>
                </a:solidFill>
                <a:effectLst/>
                <a:latin typeface="+mn-lt"/>
                <a:ea typeface="+mn-ea"/>
                <a:cs typeface="+mn-cs"/>
              </a:rPr>
              <a:t> stage (not a true larva) of the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i="1" kern="1200" dirty="0" err="1">
                <a:solidFill>
                  <a:schemeClr val="tx1"/>
                </a:solidFill>
                <a:effectLst/>
                <a:latin typeface="+mn-lt"/>
                <a:ea typeface="+mn-ea"/>
                <a:cs typeface="+mn-cs"/>
              </a:rPr>
              <a:t>Probopyrus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bithynis</a:t>
            </a:r>
            <a:r>
              <a:rPr lang="en-US" sz="1200" kern="1200" dirty="0">
                <a:solidFill>
                  <a:schemeClr val="tx1"/>
                </a:solidFill>
                <a:effectLst/>
                <a:latin typeface="+mn-lt"/>
                <a:ea typeface="+mn-ea"/>
                <a:cs typeface="+mn-cs"/>
              </a:rPr>
              <a:t>. (N) Cyprid larva of a barnacle. (M after W. E. Dale and G. Anderson.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392–409.)</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140</a:t>
            </a:fld>
            <a:endParaRPr lang="en-US"/>
          </a:p>
        </p:txBody>
      </p:sp>
    </p:spTree>
    <p:extLst>
      <p:ext uri="{BB962C8B-B14F-4D97-AF65-F5344CB8AC3E}">
        <p14:creationId xmlns:p14="http://schemas.microsoft.com/office/powerpoint/2010/main" val="15497777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21.34  Crustacean phylogeny. 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current view of relationships among the </a:t>
            </a:r>
            <a:r>
              <a:rPr lang="en-US" sz="1200" kern="1200" dirty="0" err="1">
                <a:solidFill>
                  <a:schemeClr val="tx1"/>
                </a:solidFill>
                <a:effectLst/>
                <a:latin typeface="+mn-lt"/>
                <a:ea typeface="+mn-ea"/>
                <a:cs typeface="+mn-cs"/>
              </a:rPr>
              <a:t>Pancrustacea</a:t>
            </a:r>
            <a:r>
              <a:rPr lang="en-US" sz="1200" kern="1200" dirty="0">
                <a:solidFill>
                  <a:schemeClr val="tx1"/>
                </a:solidFill>
                <a:effectLst/>
                <a:latin typeface="+mn-lt"/>
                <a:ea typeface="+mn-ea"/>
                <a:cs typeface="+mn-cs"/>
              </a:rPr>
              <a:t>. (B) A phylo­geny of the class Malacostraca.</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141</a:t>
            </a:fld>
            <a:endParaRPr lang="en-US"/>
          </a:p>
        </p:txBody>
      </p:sp>
    </p:spTree>
    <p:extLst>
      <p:ext uri="{BB962C8B-B14F-4D97-AF65-F5344CB8AC3E}">
        <p14:creationId xmlns:p14="http://schemas.microsoft.com/office/powerpoint/2010/main" val="353097983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21.34  Crustacean phylogeny. 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current view of relationships among the </a:t>
            </a:r>
            <a:r>
              <a:rPr lang="en-US" sz="1200" kern="1200" dirty="0" err="1">
                <a:solidFill>
                  <a:schemeClr val="tx1"/>
                </a:solidFill>
                <a:effectLst/>
                <a:latin typeface="+mn-lt"/>
                <a:ea typeface="+mn-ea"/>
                <a:cs typeface="+mn-cs"/>
              </a:rPr>
              <a:t>Pancrustacea</a:t>
            </a:r>
            <a:r>
              <a:rPr lang="en-US" sz="1200" kern="1200" dirty="0">
                <a:solidFill>
                  <a:schemeClr val="tx1"/>
                </a:solidFill>
                <a:effectLst/>
                <a:latin typeface="+mn-lt"/>
                <a:ea typeface="+mn-ea"/>
                <a:cs typeface="+mn-cs"/>
              </a:rPr>
              <a:t>. (B) A phylo­geny of the class Malacostraca.</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142</a:t>
            </a:fld>
            <a:endParaRPr lang="en-US"/>
          </a:p>
        </p:txBody>
      </p:sp>
    </p:spTree>
    <p:extLst>
      <p:ext uri="{BB962C8B-B14F-4D97-AF65-F5344CB8AC3E}">
        <p14:creationId xmlns:p14="http://schemas.microsoft.com/office/powerpoint/2010/main" val="367516403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21.34  Crustacean phylogeny. 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current view of relationships among the </a:t>
            </a:r>
            <a:r>
              <a:rPr lang="en-US" sz="1200" kern="1200" dirty="0" err="1">
                <a:solidFill>
                  <a:schemeClr val="tx1"/>
                </a:solidFill>
                <a:effectLst/>
                <a:latin typeface="+mn-lt"/>
                <a:ea typeface="+mn-ea"/>
                <a:cs typeface="+mn-cs"/>
              </a:rPr>
              <a:t>Pancrustacea</a:t>
            </a:r>
            <a:r>
              <a:rPr lang="en-US" sz="1200" kern="1200" dirty="0">
                <a:solidFill>
                  <a:schemeClr val="tx1"/>
                </a:solidFill>
                <a:effectLst/>
                <a:latin typeface="+mn-lt"/>
                <a:ea typeface="+mn-ea"/>
                <a:cs typeface="+mn-cs"/>
              </a:rPr>
              <a:t>. (B) A phylo­geny of the class Malacostraca.</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143</a:t>
            </a:fld>
            <a:endParaRPr lang="en-US"/>
          </a:p>
        </p:txBody>
      </p:sp>
    </p:spTree>
    <p:extLst>
      <p:ext uri="{BB962C8B-B14F-4D97-AF65-F5344CB8AC3E}">
        <p14:creationId xmlns:p14="http://schemas.microsoft.com/office/powerpoint/2010/main" val="127190464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144</a:t>
            </a:fld>
            <a:endParaRPr lang="en-US"/>
          </a:p>
        </p:txBody>
      </p:sp>
    </p:spTree>
    <p:extLst>
      <p:ext uri="{BB962C8B-B14F-4D97-AF65-F5344CB8AC3E}">
        <p14:creationId xmlns:p14="http://schemas.microsoft.com/office/powerpoint/2010/main" val="145702483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145</a:t>
            </a:fld>
            <a:endParaRPr lang="en-US"/>
          </a:p>
        </p:txBody>
      </p:sp>
    </p:spTree>
    <p:extLst>
      <p:ext uri="{BB962C8B-B14F-4D97-AF65-F5344CB8AC3E}">
        <p14:creationId xmlns:p14="http://schemas.microsoft.com/office/powerpoint/2010/main" val="328262102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146</a:t>
            </a:fld>
            <a:endParaRPr lang="en-US"/>
          </a:p>
        </p:txBody>
      </p:sp>
    </p:spTree>
    <p:extLst>
      <p:ext uri="{BB962C8B-B14F-4D97-AF65-F5344CB8AC3E}">
        <p14:creationId xmlns:p14="http://schemas.microsoft.com/office/powerpoint/2010/main" val="180926068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147</a:t>
            </a:fld>
            <a:endParaRPr lang="en-US"/>
          </a:p>
        </p:txBody>
      </p:sp>
    </p:spTree>
    <p:extLst>
      <p:ext uri="{BB962C8B-B14F-4D97-AF65-F5344CB8AC3E}">
        <p14:creationId xmlns:p14="http://schemas.microsoft.com/office/powerpoint/2010/main" val="81986205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148</a:t>
            </a:fld>
            <a:endParaRPr lang="en-US"/>
          </a:p>
        </p:txBody>
      </p:sp>
    </p:spTree>
    <p:extLst>
      <p:ext uri="{BB962C8B-B14F-4D97-AF65-F5344CB8AC3E}">
        <p14:creationId xmlns:p14="http://schemas.microsoft.com/office/powerpoint/2010/main" val="364746719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149</a:t>
            </a:fld>
            <a:endParaRPr lang="en-US"/>
          </a:p>
        </p:txBody>
      </p:sp>
    </p:spTree>
    <p:extLst>
      <p:ext uri="{BB962C8B-B14F-4D97-AF65-F5344CB8AC3E}">
        <p14:creationId xmlns:p14="http://schemas.microsoft.com/office/powerpoint/2010/main" val="3839400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15</a:t>
            </a:fld>
            <a:endParaRPr lang="en-US"/>
          </a:p>
        </p:txBody>
      </p:sp>
    </p:spTree>
    <p:extLst>
      <p:ext uri="{BB962C8B-B14F-4D97-AF65-F5344CB8AC3E}">
        <p14:creationId xmlns:p14="http://schemas.microsoft.com/office/powerpoint/2010/main" val="121471299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21.35  (A–E) Examples of upper Cambrian (~510 Ma), probably meiofaunal crustacean fossils from the spectacular Swedish </a:t>
            </a:r>
            <a:r>
              <a:rPr lang="en-US" sz="1200" b="1" kern="1200" dirty="0" err="1">
                <a:solidFill>
                  <a:schemeClr val="tx1"/>
                </a:solidFill>
                <a:effectLst/>
                <a:latin typeface="+mn-lt"/>
                <a:ea typeface="+mn-ea"/>
                <a:cs typeface="+mn-cs"/>
              </a:rPr>
              <a:t>Orsten</a:t>
            </a:r>
            <a:r>
              <a:rPr lang="en-US" sz="1200" b="1" kern="1200" dirty="0">
                <a:solidFill>
                  <a:schemeClr val="tx1"/>
                </a:solidFill>
                <a:effectLst/>
                <a:latin typeface="+mn-lt"/>
                <a:ea typeface="+mn-ea"/>
                <a:cs typeface="+mn-cs"/>
              </a:rPr>
              <a:t> deposits. 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ancient crustacean fauna possessed the key attributes of modern Crustacea, including compound eyes, head shields/carapaces, naupliar larvae (with </a:t>
            </a:r>
            <a:r>
              <a:rPr lang="en-US" sz="1200" kern="1200" dirty="0" err="1">
                <a:solidFill>
                  <a:schemeClr val="tx1"/>
                </a:solidFill>
                <a:effectLst/>
                <a:latin typeface="+mn-lt"/>
                <a:ea typeface="+mn-ea"/>
                <a:cs typeface="+mn-cs"/>
              </a:rPr>
              <a:t>locomotory</a:t>
            </a:r>
            <a:r>
              <a:rPr lang="en-US" sz="1200" kern="1200" dirty="0">
                <a:solidFill>
                  <a:schemeClr val="tx1"/>
                </a:solidFill>
                <a:effectLst/>
                <a:latin typeface="+mn-lt"/>
                <a:ea typeface="+mn-ea"/>
                <a:cs typeface="+mn-cs"/>
              </a:rPr>
              <a:t> first antennae), and biramous appendages on the second and third head segments (the second antennae and mandibles). (A) </a:t>
            </a:r>
            <a:r>
              <a:rPr lang="en-US" sz="1200" i="1" kern="1200" dirty="0" err="1">
                <a:solidFill>
                  <a:schemeClr val="tx1"/>
                </a:solidFill>
                <a:effectLst/>
                <a:latin typeface="+mn-lt"/>
                <a:ea typeface="+mn-ea"/>
                <a:cs typeface="+mn-cs"/>
              </a:rPr>
              <a:t>Bredocaris</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Rehbachiella</a:t>
            </a:r>
            <a:r>
              <a:rPr lang="en-US" sz="1200" kern="1200" dirty="0">
                <a:solidFill>
                  <a:schemeClr val="tx1"/>
                </a:solidFill>
                <a:effectLst/>
                <a:latin typeface="+mn-lt"/>
                <a:ea typeface="+mn-ea"/>
                <a:cs typeface="+mn-cs"/>
              </a:rPr>
              <a:t>, an early branchiopod, lateral (drawing) and ventral (SEM) views. (C) </a:t>
            </a:r>
            <a:r>
              <a:rPr lang="en-US" sz="1200" i="1" kern="1200" dirty="0" err="1">
                <a:solidFill>
                  <a:schemeClr val="tx1"/>
                </a:solidFill>
                <a:effectLst/>
                <a:latin typeface="+mn-lt"/>
                <a:ea typeface="+mn-ea"/>
                <a:cs typeface="+mn-cs"/>
              </a:rPr>
              <a:t>Skara</a:t>
            </a:r>
            <a:r>
              <a:rPr lang="en-US" sz="1200" kern="1200" dirty="0">
                <a:solidFill>
                  <a:schemeClr val="tx1"/>
                </a:solidFill>
                <a:effectLst/>
                <a:latin typeface="+mn-lt"/>
                <a:ea typeface="+mn-ea"/>
                <a:cs typeface="+mn-cs"/>
              </a:rPr>
              <a:t>, drawing and SEM. (D) </a:t>
            </a:r>
            <a:r>
              <a:rPr lang="en-US" sz="1200" i="1" kern="1200" dirty="0" err="1">
                <a:solidFill>
                  <a:schemeClr val="tx1"/>
                </a:solidFill>
                <a:effectLst/>
                <a:latin typeface="+mn-lt"/>
                <a:ea typeface="+mn-ea"/>
                <a:cs typeface="+mn-cs"/>
              </a:rPr>
              <a:t>Cambropachycope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clarksoni</a:t>
            </a:r>
            <a:r>
              <a:rPr lang="en-US" sz="1200" kern="1200" dirty="0">
                <a:solidFill>
                  <a:schemeClr val="tx1"/>
                </a:solidFill>
                <a:effectLst/>
                <a:latin typeface="+mn-lt"/>
                <a:ea typeface="+mn-ea"/>
                <a:cs typeface="+mn-cs"/>
              </a:rPr>
              <a:t>, a bizarre species with an expanded head and two pairs of enlarged thoracopods, drawing and SEM. (E) </a:t>
            </a:r>
            <a:r>
              <a:rPr lang="en-US" sz="1200" i="1" kern="1200" dirty="0" err="1">
                <a:solidFill>
                  <a:schemeClr val="tx1"/>
                </a:solidFill>
                <a:effectLst/>
                <a:latin typeface="+mn-lt"/>
                <a:ea typeface="+mn-ea"/>
                <a:cs typeface="+mn-cs"/>
              </a:rPr>
              <a:t>Martinssonia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elongata</a:t>
            </a:r>
            <a:r>
              <a:rPr lang="en-US" sz="1200" kern="1200" dirty="0">
                <a:solidFill>
                  <a:schemeClr val="tx1"/>
                </a:solidFill>
                <a:effectLst/>
                <a:latin typeface="+mn-lt"/>
                <a:ea typeface="+mn-ea"/>
                <a:cs typeface="+mn-cs"/>
              </a:rPr>
              <a:t>, SEMs of first larva and </a:t>
            </a:r>
            <a:r>
              <a:rPr lang="en-US" sz="1200" kern="1200" dirty="0" err="1">
                <a:solidFill>
                  <a:schemeClr val="tx1"/>
                </a:solidFill>
                <a:effectLst/>
                <a:latin typeface="+mn-lt"/>
                <a:ea typeface="+mn-ea"/>
                <a:cs typeface="+mn-cs"/>
              </a:rPr>
              <a:t>postlarval</a:t>
            </a:r>
            <a:r>
              <a:rPr lang="en-US" sz="1200" kern="1200" dirty="0">
                <a:solidFill>
                  <a:schemeClr val="tx1"/>
                </a:solidFill>
                <a:effectLst/>
                <a:latin typeface="+mn-lt"/>
                <a:ea typeface="+mn-ea"/>
                <a:cs typeface="+mn-cs"/>
              </a:rPr>
              <a:t> stage. (F) </a:t>
            </a:r>
            <a:r>
              <a:rPr lang="en-US" sz="1200" i="1" kern="1200" dirty="0" err="1">
                <a:solidFill>
                  <a:schemeClr val="tx1"/>
                </a:solidFill>
                <a:effectLst/>
                <a:latin typeface="+mn-lt"/>
                <a:ea typeface="+mn-ea"/>
                <a:cs typeface="+mn-cs"/>
              </a:rPr>
              <a:t>Ercaia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minuscula</a:t>
            </a:r>
            <a:r>
              <a:rPr lang="en-US" sz="1200" kern="1200" dirty="0">
                <a:solidFill>
                  <a:schemeClr val="tx1"/>
                </a:solidFill>
                <a:effectLst/>
                <a:latin typeface="+mn-lt"/>
                <a:ea typeface="+mn-ea"/>
                <a:cs typeface="+mn-cs"/>
              </a:rPr>
              <a:t>, an early Cambrian (520 Ma) crustacean from South China.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150</a:t>
            </a:fld>
            <a:endParaRPr lang="en-US"/>
          </a:p>
        </p:txBody>
      </p:sp>
    </p:spTree>
    <p:extLst>
      <p:ext uri="{BB962C8B-B14F-4D97-AF65-F5344CB8AC3E}">
        <p14:creationId xmlns:p14="http://schemas.microsoft.com/office/powerpoint/2010/main" val="2387607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16</a:t>
            </a:fld>
            <a:endParaRPr lang="en-US"/>
          </a:p>
        </p:txBody>
      </p:sp>
    </p:spTree>
    <p:extLst>
      <p:ext uri="{BB962C8B-B14F-4D97-AF65-F5344CB8AC3E}">
        <p14:creationId xmlns:p14="http://schemas.microsoft.com/office/powerpoint/2010/main" val="3350574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17</a:t>
            </a:fld>
            <a:endParaRPr lang="en-US"/>
          </a:p>
        </p:txBody>
      </p:sp>
    </p:spTree>
    <p:extLst>
      <p:ext uri="{BB962C8B-B14F-4D97-AF65-F5344CB8AC3E}">
        <p14:creationId xmlns:p14="http://schemas.microsoft.com/office/powerpoint/2010/main" val="12957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18</a:t>
            </a:fld>
            <a:endParaRPr lang="en-US"/>
          </a:p>
        </p:txBody>
      </p:sp>
    </p:spTree>
    <p:extLst>
      <p:ext uri="{BB962C8B-B14F-4D97-AF65-F5344CB8AC3E}">
        <p14:creationId xmlns:p14="http://schemas.microsoft.com/office/powerpoint/2010/main" val="2542357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19</a:t>
            </a:fld>
            <a:endParaRPr lang="en-US"/>
          </a:p>
        </p:txBody>
      </p:sp>
    </p:spTree>
    <p:extLst>
      <p:ext uri="{BB962C8B-B14F-4D97-AF65-F5344CB8AC3E}">
        <p14:creationId xmlns:p14="http://schemas.microsoft.com/office/powerpoint/2010/main" val="274234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21.18  Anatomy in the class </a:t>
            </a:r>
            <a:r>
              <a:rPr lang="en-US" sz="1200" b="1" kern="1200" dirty="0" err="1">
                <a:solidFill>
                  <a:schemeClr val="tx1"/>
                </a:solidFill>
                <a:effectLst/>
                <a:latin typeface="+mn-lt"/>
                <a:ea typeface="+mn-ea"/>
                <a:cs typeface="+mn-cs"/>
              </a:rPr>
              <a:t>Tantulocarida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An adult </a:t>
            </a:r>
            <a:r>
              <a:rPr lang="en-US" sz="1200" i="1" kern="1200" dirty="0" err="1">
                <a:solidFill>
                  <a:schemeClr val="tx1"/>
                </a:solidFill>
                <a:effectLst/>
                <a:latin typeface="+mn-lt"/>
                <a:ea typeface="+mn-ea"/>
                <a:cs typeface="+mn-cs"/>
              </a:rPr>
              <a:t>Basipodella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atlantica</a:t>
            </a:r>
            <a:r>
              <a:rPr lang="en-US" sz="1200" kern="1200" dirty="0">
                <a:solidFill>
                  <a:schemeClr val="tx1"/>
                </a:solidFill>
                <a:effectLst/>
                <a:latin typeface="+mn-lt"/>
                <a:ea typeface="+mn-ea"/>
                <a:cs typeface="+mn-cs"/>
              </a:rPr>
              <a:t>. Note the absence of an abdomen and the modifications for para­sitic life. (B) </a:t>
            </a:r>
            <a:r>
              <a:rPr lang="en-US" sz="1200" i="1" kern="1200" dirty="0" err="1">
                <a:solidFill>
                  <a:schemeClr val="tx1"/>
                </a:solidFill>
                <a:effectLst/>
                <a:latin typeface="+mn-lt"/>
                <a:ea typeface="+mn-ea"/>
                <a:cs typeface="+mn-cs"/>
              </a:rPr>
              <a:t>Basipodella</a:t>
            </a:r>
            <a:r>
              <a:rPr lang="en-US" sz="1200" kern="1200" dirty="0">
                <a:solidFill>
                  <a:schemeClr val="tx1"/>
                </a:solidFill>
                <a:effectLst/>
                <a:latin typeface="+mn-lt"/>
                <a:ea typeface="+mn-ea"/>
                <a:cs typeface="+mn-cs"/>
              </a:rPr>
              <a:t> attached to the antenna of a copepod host. (C,D) </a:t>
            </a:r>
            <a:r>
              <a:rPr lang="en-US" sz="1200" i="1" kern="1200" dirty="0" err="1">
                <a:solidFill>
                  <a:schemeClr val="tx1"/>
                </a:solidFill>
                <a:effectLst/>
                <a:latin typeface="+mn-lt"/>
                <a:ea typeface="+mn-ea"/>
                <a:cs typeface="+mn-cs"/>
              </a:rPr>
              <a:t>Microdajus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pectinatus</a:t>
            </a:r>
            <a:r>
              <a:rPr lang="en-US" sz="1200" kern="1200" dirty="0">
                <a:solidFill>
                  <a:schemeClr val="tx1"/>
                </a:solidFill>
                <a:effectLst/>
                <a:latin typeface="+mn-lt"/>
                <a:ea typeface="+mn-ea"/>
                <a:cs typeface="+mn-cs"/>
              </a:rPr>
              <a:t> on a crustacean host, adult (C), and juvenile (D) (SEM). (A,B after G. A. </a:t>
            </a:r>
            <a:r>
              <a:rPr lang="en-US" sz="1200" kern="1200" dirty="0" err="1">
                <a:solidFill>
                  <a:schemeClr val="tx1"/>
                </a:solidFill>
                <a:effectLst/>
                <a:latin typeface="+mn-lt"/>
                <a:ea typeface="+mn-ea"/>
                <a:cs typeface="+mn-cs"/>
              </a:rPr>
              <a:t>Boxshall</a:t>
            </a:r>
            <a:r>
              <a:rPr lang="en-US" sz="1200" kern="1200" dirty="0">
                <a:solidFill>
                  <a:schemeClr val="tx1"/>
                </a:solidFill>
                <a:effectLst/>
                <a:latin typeface="+mn-lt"/>
                <a:ea typeface="+mn-ea"/>
                <a:cs typeface="+mn-cs"/>
              </a:rPr>
              <a:t> and R. J. Lincoln.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1–16.)</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a:t>
            </a:fld>
            <a:endParaRPr lang="en-US"/>
          </a:p>
        </p:txBody>
      </p:sp>
    </p:spTree>
    <p:extLst>
      <p:ext uri="{BB962C8B-B14F-4D97-AF65-F5344CB8AC3E}">
        <p14:creationId xmlns:p14="http://schemas.microsoft.com/office/powerpoint/2010/main" val="2163510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20</a:t>
            </a:fld>
            <a:endParaRPr lang="en-US"/>
          </a:p>
        </p:txBody>
      </p:sp>
    </p:spTree>
    <p:extLst>
      <p:ext uri="{BB962C8B-B14F-4D97-AF65-F5344CB8AC3E}">
        <p14:creationId xmlns:p14="http://schemas.microsoft.com/office/powerpoint/2010/main" val="318945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21</a:t>
            </a:fld>
            <a:endParaRPr lang="en-US"/>
          </a:p>
        </p:txBody>
      </p:sp>
    </p:spTree>
    <p:extLst>
      <p:ext uri="{BB962C8B-B14F-4D97-AF65-F5344CB8AC3E}">
        <p14:creationId xmlns:p14="http://schemas.microsoft.com/office/powerpoint/2010/main" val="1920659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22</a:t>
            </a:fld>
            <a:endParaRPr lang="en-US"/>
          </a:p>
        </p:txBody>
      </p:sp>
    </p:spTree>
    <p:extLst>
      <p:ext uri="{BB962C8B-B14F-4D97-AF65-F5344CB8AC3E}">
        <p14:creationId xmlns:p14="http://schemas.microsoft.com/office/powerpoint/2010/main" val="3407240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23</a:t>
            </a:fld>
            <a:endParaRPr lang="en-US"/>
          </a:p>
        </p:txBody>
      </p:sp>
    </p:spTree>
    <p:extLst>
      <p:ext uri="{BB962C8B-B14F-4D97-AF65-F5344CB8AC3E}">
        <p14:creationId xmlns:p14="http://schemas.microsoft.com/office/powerpoint/2010/main" val="1129761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24</a:t>
            </a:fld>
            <a:endParaRPr lang="en-US"/>
          </a:p>
        </p:txBody>
      </p:sp>
    </p:spTree>
    <p:extLst>
      <p:ext uri="{BB962C8B-B14F-4D97-AF65-F5344CB8AC3E}">
        <p14:creationId xmlns:p14="http://schemas.microsoft.com/office/powerpoint/2010/main" val="3699790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25</a:t>
            </a:fld>
            <a:endParaRPr lang="en-US"/>
          </a:p>
        </p:txBody>
      </p:sp>
    </p:spTree>
    <p:extLst>
      <p:ext uri="{BB962C8B-B14F-4D97-AF65-F5344CB8AC3E}">
        <p14:creationId xmlns:p14="http://schemas.microsoft.com/office/powerpoint/2010/main" val="3597063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26</a:t>
            </a:fld>
            <a:endParaRPr lang="en-US"/>
          </a:p>
        </p:txBody>
      </p:sp>
    </p:spTree>
    <p:extLst>
      <p:ext uri="{BB962C8B-B14F-4D97-AF65-F5344CB8AC3E}">
        <p14:creationId xmlns:p14="http://schemas.microsoft.com/office/powerpoint/2010/main" val="61219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21.20  Anatomy and diversity in the class </a:t>
            </a:r>
            <a:r>
              <a:rPr lang="en-US" sz="1200" b="1" kern="1200" dirty="0" err="1">
                <a:solidFill>
                  <a:schemeClr val="tx1"/>
                </a:solidFill>
                <a:effectLst/>
                <a:latin typeface="+mn-lt"/>
                <a:ea typeface="+mn-ea"/>
                <a:cs typeface="+mn-cs"/>
              </a:rPr>
              <a:t>Branchiopoda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Branchinecta</a:t>
            </a:r>
            <a:r>
              <a:rPr lang="en-US" sz="1200" kern="1200" dirty="0">
                <a:solidFill>
                  <a:schemeClr val="tx1"/>
                </a:solidFill>
                <a:effectLst/>
                <a:latin typeface="+mn-lt"/>
                <a:ea typeface="+mn-ea"/>
                <a:cs typeface="+mn-cs"/>
              </a:rPr>
              <a:t>) in swimming posture. (B)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Branchipus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schaefferi</a:t>
            </a:r>
            <a:r>
              <a:rPr lang="en-US" sz="1200" kern="1200" dirty="0">
                <a:solidFill>
                  <a:schemeClr val="tx1"/>
                </a:solidFill>
                <a:effectLst/>
                <a:latin typeface="+mn-lt"/>
                <a:ea typeface="+mn-ea"/>
                <a:cs typeface="+mn-cs"/>
              </a:rPr>
              <a:t>, swimming. (C) Trunk limb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Linderiella</a:t>
            </a:r>
            <a:r>
              <a:rPr lang="en-US" sz="1200" kern="1200" dirty="0">
                <a:solidFill>
                  <a:schemeClr val="tx1"/>
                </a:solidFill>
                <a:effectLst/>
                <a:latin typeface="+mn-lt"/>
                <a:ea typeface="+mn-ea"/>
                <a:cs typeface="+mn-cs"/>
              </a:rPr>
              <a:t>). (D,E) A </a:t>
            </a:r>
            <a:r>
              <a:rPr lang="en-US" sz="1200" kern="1200" dirty="0" err="1">
                <a:solidFill>
                  <a:schemeClr val="tx1"/>
                </a:solidFill>
                <a:effectLst/>
                <a:latin typeface="+mn-lt"/>
                <a:ea typeface="+mn-ea"/>
                <a:cs typeface="+mn-cs"/>
              </a:rPr>
              <a:t>notostracan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Triops</a:t>
            </a:r>
            <a:r>
              <a:rPr lang="en-US" sz="1200" kern="1200" dirty="0">
                <a:solidFill>
                  <a:schemeClr val="tx1"/>
                </a:solidFill>
                <a:effectLst/>
                <a:latin typeface="+mn-lt"/>
                <a:ea typeface="+mn-ea"/>
                <a:cs typeface="+mn-cs"/>
              </a:rPr>
              <a:t>: (D) dorsal and (E) ventral views. (F,G) Two </a:t>
            </a:r>
            <a:r>
              <a:rPr lang="en-US" sz="1200" kern="1200" dirty="0" err="1">
                <a:solidFill>
                  <a:schemeClr val="tx1"/>
                </a:solidFill>
                <a:effectLst/>
                <a:latin typeface="+mn-lt"/>
                <a:ea typeface="+mn-ea"/>
                <a:cs typeface="+mn-cs"/>
              </a:rPr>
              <a:t>cladocerans</a:t>
            </a:r>
            <a:r>
              <a:rPr lang="en-US" sz="1200" kern="1200" dirty="0">
                <a:solidFill>
                  <a:schemeClr val="tx1"/>
                </a:solidFill>
                <a:effectLst/>
                <a:latin typeface="+mn-lt"/>
                <a:ea typeface="+mn-ea"/>
                <a:cs typeface="+mn-cs"/>
              </a:rPr>
              <a:t>: (F)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and (G) </a:t>
            </a:r>
            <a:r>
              <a:rPr lang="en-US" sz="1200" i="1" kern="1200" dirty="0" err="1">
                <a:solidFill>
                  <a:schemeClr val="tx1"/>
                </a:solidFill>
                <a:effectLst/>
                <a:latin typeface="+mn-lt"/>
                <a:ea typeface="+mn-ea"/>
                <a:cs typeface="+mn-cs"/>
              </a:rPr>
              <a:t>Leptodora</a:t>
            </a:r>
            <a:r>
              <a:rPr lang="en-US" sz="1200" kern="1200" dirty="0">
                <a:solidFill>
                  <a:schemeClr val="tx1"/>
                </a:solidFill>
                <a:effectLst/>
                <a:latin typeface="+mn-lt"/>
                <a:ea typeface="+mn-ea"/>
                <a:cs typeface="+mn-cs"/>
              </a:rPr>
              <a:t>. (H) The shed carapace, or ephippium,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with the embryos enclosed. (I) Two extreme stages in the seasonal change in head form of </a:t>
            </a:r>
            <a:r>
              <a:rPr lang="en-US" sz="1200" i="1" kern="1200" dirty="0">
                <a:solidFill>
                  <a:schemeClr val="tx1"/>
                </a:solidFill>
                <a:effectLst/>
                <a:latin typeface="+mn-lt"/>
                <a:ea typeface="+mn-ea"/>
                <a:cs typeface="+mn-cs"/>
              </a:rPr>
              <a:t>Daphnia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cyclomorphosis</a:t>
            </a:r>
            <a:r>
              <a:rPr lang="en-US" sz="1200" kern="1200" dirty="0">
                <a:solidFill>
                  <a:schemeClr val="tx1"/>
                </a:solidFill>
                <a:effectLst/>
                <a:latin typeface="+mn-lt"/>
                <a:ea typeface="+mn-ea"/>
                <a:cs typeface="+mn-cs"/>
              </a:rPr>
              <a:t>). (J–L) A clam shrimp (</a:t>
            </a:r>
            <a:r>
              <a:rPr lang="en-US" sz="1200" kern="1200" dirty="0" err="1">
                <a:solidFill>
                  <a:schemeClr val="tx1"/>
                </a:solidFill>
                <a:effectLst/>
                <a:latin typeface="+mn-lt"/>
                <a:ea typeface="+mn-ea"/>
                <a:cs typeface="+mn-cs"/>
              </a:rPr>
              <a:t>Laevicaudata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Lynceus</a:t>
            </a:r>
            <a:r>
              <a:rPr lang="en-US" sz="1200" kern="1200" dirty="0">
                <a:solidFill>
                  <a:schemeClr val="tx1"/>
                </a:solidFill>
                <a:effectLst/>
                <a:latin typeface="+mn-lt"/>
                <a:ea typeface="+mn-ea"/>
                <a:cs typeface="+mn-cs"/>
              </a:rPr>
              <a:t>: (J) the valves are partially open (ventral view); (K) the head (ventral view); (L) the whole animal, with one valve removed. (M) A </a:t>
            </a:r>
            <a:r>
              <a:rPr lang="en-US" sz="1200" kern="1200" dirty="0" err="1">
                <a:solidFill>
                  <a:schemeClr val="tx1"/>
                </a:solidFill>
                <a:effectLst/>
                <a:latin typeface="+mn-lt"/>
                <a:ea typeface="+mn-ea"/>
                <a:cs typeface="+mn-cs"/>
              </a:rPr>
              <a:t>cyclestherid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Cyclestheria</a:t>
            </a:r>
            <a:r>
              <a:rPr lang="en-US" sz="1200" kern="1200" dirty="0">
                <a:solidFill>
                  <a:schemeClr val="tx1"/>
                </a:solidFill>
                <a:effectLst/>
                <a:latin typeface="+mn-lt"/>
                <a:ea typeface="+mn-ea"/>
                <a:cs typeface="+mn-cs"/>
              </a:rPr>
              <a:t>. SEM photo, with one valve removed (the specimen is slightly distorted; in life the shell is round). (C after A. </a:t>
            </a:r>
            <a:r>
              <a:rPr lang="en-US" sz="1200" kern="1200" dirty="0" err="1">
                <a:solidFill>
                  <a:schemeClr val="tx1"/>
                </a:solidFill>
                <a:effectLst/>
                <a:latin typeface="+mn-lt"/>
                <a:ea typeface="+mn-ea"/>
                <a:cs typeface="+mn-cs"/>
              </a:rPr>
              <a:t>Thiery</a:t>
            </a:r>
            <a:r>
              <a:rPr lang="en-US" sz="1200" kern="1200" dirty="0">
                <a:solidFill>
                  <a:schemeClr val="tx1"/>
                </a:solidFill>
                <a:effectLst/>
                <a:latin typeface="+mn-lt"/>
                <a:ea typeface="+mn-ea"/>
                <a:cs typeface="+mn-cs"/>
              </a:rPr>
              <a:t> and A. </a:t>
            </a:r>
            <a:r>
              <a:rPr lang="en-US" sz="1200" kern="1200" dirty="0" err="1">
                <a:solidFill>
                  <a:schemeClr val="tx1"/>
                </a:solidFill>
                <a:effectLst/>
                <a:latin typeface="+mn-lt"/>
                <a:ea typeface="+mn-ea"/>
                <a:cs typeface="+mn-cs"/>
              </a:rPr>
              <a:t>Champeau</a:t>
            </a:r>
            <a:r>
              <a:rPr lang="en-US" sz="1200" kern="1200" dirty="0">
                <a:solidFill>
                  <a:schemeClr val="tx1"/>
                </a:solidFill>
                <a:effectLst/>
                <a:latin typeface="+mn-lt"/>
                <a:ea typeface="+mn-ea"/>
                <a:cs typeface="+mn-cs"/>
              </a:rPr>
              <a:t>. 1988.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8: 70–78.)</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27</a:t>
            </a:fld>
            <a:endParaRPr lang="en-US"/>
          </a:p>
        </p:txBody>
      </p:sp>
    </p:spTree>
    <p:extLst>
      <p:ext uri="{BB962C8B-B14F-4D97-AF65-F5344CB8AC3E}">
        <p14:creationId xmlns:p14="http://schemas.microsoft.com/office/powerpoint/2010/main" val="2113788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21.1  Comparison of Distinguishing Features among the 11 Crustacean Classes (and in the Subclasses of Class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28</a:t>
            </a:fld>
            <a:endParaRPr lang="en-US"/>
          </a:p>
        </p:txBody>
      </p:sp>
    </p:spTree>
    <p:extLst>
      <p:ext uri="{BB962C8B-B14F-4D97-AF65-F5344CB8AC3E}">
        <p14:creationId xmlns:p14="http://schemas.microsoft.com/office/powerpoint/2010/main" val="42524990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21.1  Comparison of Distinguishing Features among the 11 Crustacean Classes (and in the Subclasses of Class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29</a:t>
            </a:fld>
            <a:endParaRPr lang="en-US"/>
          </a:p>
        </p:txBody>
      </p:sp>
    </p:spTree>
    <p:extLst>
      <p:ext uri="{BB962C8B-B14F-4D97-AF65-F5344CB8AC3E}">
        <p14:creationId xmlns:p14="http://schemas.microsoft.com/office/powerpoint/2010/main" val="1971663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21.18  Anatomy in the class </a:t>
            </a:r>
            <a:r>
              <a:rPr lang="en-US" sz="1200" b="1" kern="1200" dirty="0" err="1">
                <a:solidFill>
                  <a:schemeClr val="tx1"/>
                </a:solidFill>
                <a:effectLst/>
                <a:latin typeface="+mn-lt"/>
                <a:ea typeface="+mn-ea"/>
                <a:cs typeface="+mn-cs"/>
              </a:rPr>
              <a:t>Tantulocarida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An adult </a:t>
            </a:r>
            <a:r>
              <a:rPr lang="en-US" sz="1200" i="1" kern="1200" dirty="0" err="1">
                <a:solidFill>
                  <a:schemeClr val="tx1"/>
                </a:solidFill>
                <a:effectLst/>
                <a:latin typeface="+mn-lt"/>
                <a:ea typeface="+mn-ea"/>
                <a:cs typeface="+mn-cs"/>
              </a:rPr>
              <a:t>Basipodella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atlantica</a:t>
            </a:r>
            <a:r>
              <a:rPr lang="en-US" sz="1200" kern="1200" dirty="0">
                <a:solidFill>
                  <a:schemeClr val="tx1"/>
                </a:solidFill>
                <a:effectLst/>
                <a:latin typeface="+mn-lt"/>
                <a:ea typeface="+mn-ea"/>
                <a:cs typeface="+mn-cs"/>
              </a:rPr>
              <a:t>. Note the absence of an abdomen and the modifications for para­sitic life. (B) </a:t>
            </a:r>
            <a:r>
              <a:rPr lang="en-US" sz="1200" i="1" kern="1200" dirty="0" err="1">
                <a:solidFill>
                  <a:schemeClr val="tx1"/>
                </a:solidFill>
                <a:effectLst/>
                <a:latin typeface="+mn-lt"/>
                <a:ea typeface="+mn-ea"/>
                <a:cs typeface="+mn-cs"/>
              </a:rPr>
              <a:t>Basipodella</a:t>
            </a:r>
            <a:r>
              <a:rPr lang="en-US" sz="1200" kern="1200" dirty="0">
                <a:solidFill>
                  <a:schemeClr val="tx1"/>
                </a:solidFill>
                <a:effectLst/>
                <a:latin typeface="+mn-lt"/>
                <a:ea typeface="+mn-ea"/>
                <a:cs typeface="+mn-cs"/>
              </a:rPr>
              <a:t> attached to the antenna of a copepod host. (C,D) </a:t>
            </a:r>
            <a:r>
              <a:rPr lang="en-US" sz="1200" i="1" kern="1200" dirty="0" err="1">
                <a:solidFill>
                  <a:schemeClr val="tx1"/>
                </a:solidFill>
                <a:effectLst/>
                <a:latin typeface="+mn-lt"/>
                <a:ea typeface="+mn-ea"/>
                <a:cs typeface="+mn-cs"/>
              </a:rPr>
              <a:t>Microdajus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pectinatus</a:t>
            </a:r>
            <a:r>
              <a:rPr lang="en-US" sz="1200" kern="1200" dirty="0">
                <a:solidFill>
                  <a:schemeClr val="tx1"/>
                </a:solidFill>
                <a:effectLst/>
                <a:latin typeface="+mn-lt"/>
                <a:ea typeface="+mn-ea"/>
                <a:cs typeface="+mn-cs"/>
              </a:rPr>
              <a:t> on a crustacean host, adult (C), and juvenile (D) (SEM). (A,B after G. A. </a:t>
            </a:r>
            <a:r>
              <a:rPr lang="en-US" sz="1200" kern="1200" dirty="0" err="1">
                <a:solidFill>
                  <a:schemeClr val="tx1"/>
                </a:solidFill>
                <a:effectLst/>
                <a:latin typeface="+mn-lt"/>
                <a:ea typeface="+mn-ea"/>
                <a:cs typeface="+mn-cs"/>
              </a:rPr>
              <a:t>Boxshall</a:t>
            </a:r>
            <a:r>
              <a:rPr lang="en-US" sz="1200" kern="1200" dirty="0">
                <a:solidFill>
                  <a:schemeClr val="tx1"/>
                </a:solidFill>
                <a:effectLst/>
                <a:latin typeface="+mn-lt"/>
                <a:ea typeface="+mn-ea"/>
                <a:cs typeface="+mn-cs"/>
              </a:rPr>
              <a:t> and R. J. Lincoln.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1–16.)</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a:t>
            </a:fld>
            <a:endParaRPr lang="en-US"/>
          </a:p>
        </p:txBody>
      </p:sp>
    </p:spTree>
    <p:extLst>
      <p:ext uri="{BB962C8B-B14F-4D97-AF65-F5344CB8AC3E}">
        <p14:creationId xmlns:p14="http://schemas.microsoft.com/office/powerpoint/2010/main" val="4125580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21.1  Comparison of Distinguishing Features among the 11 Crustacean Classes (and in the Subclasses of Class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30</a:t>
            </a:fld>
            <a:endParaRPr lang="en-US"/>
          </a:p>
        </p:txBody>
      </p:sp>
    </p:spTree>
    <p:extLst>
      <p:ext uri="{BB962C8B-B14F-4D97-AF65-F5344CB8AC3E}">
        <p14:creationId xmlns:p14="http://schemas.microsoft.com/office/powerpoint/2010/main" val="1353904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21.1  Comparison of Distinguishing Features among the 11 Crustacean Classes (and in the Subclasses of Class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31</a:t>
            </a:fld>
            <a:endParaRPr lang="en-US"/>
          </a:p>
        </p:txBody>
      </p:sp>
    </p:spTree>
    <p:extLst>
      <p:ext uri="{BB962C8B-B14F-4D97-AF65-F5344CB8AC3E}">
        <p14:creationId xmlns:p14="http://schemas.microsoft.com/office/powerpoint/2010/main" val="1773215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21.2  Summary of Crustacean Reproductive Features in Major Groups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32</a:t>
            </a:fld>
            <a:endParaRPr lang="en-US"/>
          </a:p>
        </p:txBody>
      </p:sp>
    </p:spTree>
    <p:extLst>
      <p:ext uri="{BB962C8B-B14F-4D97-AF65-F5344CB8AC3E}">
        <p14:creationId xmlns:p14="http://schemas.microsoft.com/office/powerpoint/2010/main" val="4071206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21.2  Summary of Crustacean Reproductive Features in Major Groups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33</a:t>
            </a:fld>
            <a:endParaRPr lang="en-US"/>
          </a:p>
        </p:txBody>
      </p:sp>
    </p:spTree>
    <p:extLst>
      <p:ext uri="{BB962C8B-B14F-4D97-AF65-F5344CB8AC3E}">
        <p14:creationId xmlns:p14="http://schemas.microsoft.com/office/powerpoint/2010/main" val="13037245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21.2  Summary of Crustacean Reproductive Features in Major Groups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34</a:t>
            </a:fld>
            <a:endParaRPr lang="en-US"/>
          </a:p>
        </p:txBody>
      </p:sp>
    </p:spTree>
    <p:extLst>
      <p:ext uri="{BB962C8B-B14F-4D97-AF65-F5344CB8AC3E}">
        <p14:creationId xmlns:p14="http://schemas.microsoft.com/office/powerpoint/2010/main" val="10506095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21.2  Summary of Crustacean Reproductive Features in Major Groups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35</a:t>
            </a:fld>
            <a:endParaRPr lang="en-US"/>
          </a:p>
        </p:txBody>
      </p:sp>
    </p:spTree>
    <p:extLst>
      <p:ext uri="{BB962C8B-B14F-4D97-AF65-F5344CB8AC3E}">
        <p14:creationId xmlns:p14="http://schemas.microsoft.com/office/powerpoint/2010/main" val="3295802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Table 21.2  Summary of Crustacean Reproductive Features in Major Groups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36</a:t>
            </a:fld>
            <a:endParaRPr lang="en-US"/>
          </a:p>
        </p:txBody>
      </p:sp>
    </p:spTree>
    <p:extLst>
      <p:ext uri="{BB962C8B-B14F-4D97-AF65-F5344CB8AC3E}">
        <p14:creationId xmlns:p14="http://schemas.microsoft.com/office/powerpoint/2010/main" val="28112896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37</a:t>
            </a:fld>
            <a:endParaRPr lang="en-US"/>
          </a:p>
        </p:txBody>
      </p:sp>
    </p:spTree>
    <p:extLst>
      <p:ext uri="{BB962C8B-B14F-4D97-AF65-F5344CB8AC3E}">
        <p14:creationId xmlns:p14="http://schemas.microsoft.com/office/powerpoint/2010/main" val="30687346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38</a:t>
            </a:fld>
            <a:endParaRPr lang="en-US"/>
          </a:p>
        </p:txBody>
      </p:sp>
    </p:spTree>
    <p:extLst>
      <p:ext uri="{BB962C8B-B14F-4D97-AF65-F5344CB8AC3E}">
        <p14:creationId xmlns:p14="http://schemas.microsoft.com/office/powerpoint/2010/main" val="9213301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39</a:t>
            </a:fld>
            <a:endParaRPr lang="en-US"/>
          </a:p>
        </p:txBody>
      </p:sp>
    </p:spTree>
    <p:extLst>
      <p:ext uri="{BB962C8B-B14F-4D97-AF65-F5344CB8AC3E}">
        <p14:creationId xmlns:p14="http://schemas.microsoft.com/office/powerpoint/2010/main" val="632494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21.18  Anatomy in the class </a:t>
            </a:r>
            <a:r>
              <a:rPr lang="en-US" sz="1200" b="1" kern="1200" dirty="0" err="1">
                <a:solidFill>
                  <a:schemeClr val="tx1"/>
                </a:solidFill>
                <a:effectLst/>
                <a:latin typeface="+mn-lt"/>
                <a:ea typeface="+mn-ea"/>
                <a:cs typeface="+mn-cs"/>
              </a:rPr>
              <a:t>Tantulocarida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An adult </a:t>
            </a:r>
            <a:r>
              <a:rPr lang="en-US" sz="1200" i="1" kern="1200" dirty="0" err="1">
                <a:solidFill>
                  <a:schemeClr val="tx1"/>
                </a:solidFill>
                <a:effectLst/>
                <a:latin typeface="+mn-lt"/>
                <a:ea typeface="+mn-ea"/>
                <a:cs typeface="+mn-cs"/>
              </a:rPr>
              <a:t>Basipodella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atlantica</a:t>
            </a:r>
            <a:r>
              <a:rPr lang="en-US" sz="1200" kern="1200" dirty="0">
                <a:solidFill>
                  <a:schemeClr val="tx1"/>
                </a:solidFill>
                <a:effectLst/>
                <a:latin typeface="+mn-lt"/>
                <a:ea typeface="+mn-ea"/>
                <a:cs typeface="+mn-cs"/>
              </a:rPr>
              <a:t>. Note the absence of an abdomen and the modifications for para­sitic life. (B) </a:t>
            </a:r>
            <a:r>
              <a:rPr lang="en-US" sz="1200" i="1" kern="1200" dirty="0" err="1">
                <a:solidFill>
                  <a:schemeClr val="tx1"/>
                </a:solidFill>
                <a:effectLst/>
                <a:latin typeface="+mn-lt"/>
                <a:ea typeface="+mn-ea"/>
                <a:cs typeface="+mn-cs"/>
              </a:rPr>
              <a:t>Basipodella</a:t>
            </a:r>
            <a:r>
              <a:rPr lang="en-US" sz="1200" kern="1200" dirty="0">
                <a:solidFill>
                  <a:schemeClr val="tx1"/>
                </a:solidFill>
                <a:effectLst/>
                <a:latin typeface="+mn-lt"/>
                <a:ea typeface="+mn-ea"/>
                <a:cs typeface="+mn-cs"/>
              </a:rPr>
              <a:t> attached to the antenna of a copepod host. (C,D) </a:t>
            </a:r>
            <a:r>
              <a:rPr lang="en-US" sz="1200" i="1" kern="1200" dirty="0" err="1">
                <a:solidFill>
                  <a:schemeClr val="tx1"/>
                </a:solidFill>
                <a:effectLst/>
                <a:latin typeface="+mn-lt"/>
                <a:ea typeface="+mn-ea"/>
                <a:cs typeface="+mn-cs"/>
              </a:rPr>
              <a:t>Microdajus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pectinatus</a:t>
            </a:r>
            <a:r>
              <a:rPr lang="en-US" sz="1200" kern="1200" dirty="0">
                <a:solidFill>
                  <a:schemeClr val="tx1"/>
                </a:solidFill>
                <a:effectLst/>
                <a:latin typeface="+mn-lt"/>
                <a:ea typeface="+mn-ea"/>
                <a:cs typeface="+mn-cs"/>
              </a:rPr>
              <a:t> on a crustacean host, adult (C), and juvenile (D) (SEM). (A,B after G. A. </a:t>
            </a:r>
            <a:r>
              <a:rPr lang="en-US" sz="1200" kern="1200" dirty="0" err="1">
                <a:solidFill>
                  <a:schemeClr val="tx1"/>
                </a:solidFill>
                <a:effectLst/>
                <a:latin typeface="+mn-lt"/>
                <a:ea typeface="+mn-ea"/>
                <a:cs typeface="+mn-cs"/>
              </a:rPr>
              <a:t>Boxshall</a:t>
            </a:r>
            <a:r>
              <a:rPr lang="en-US" sz="1200" kern="1200" dirty="0">
                <a:solidFill>
                  <a:schemeClr val="tx1"/>
                </a:solidFill>
                <a:effectLst/>
                <a:latin typeface="+mn-lt"/>
                <a:ea typeface="+mn-ea"/>
                <a:cs typeface="+mn-cs"/>
              </a:rPr>
              <a:t> and R. J. Lincoln.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1–16.)</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a:t>
            </a:fld>
            <a:endParaRPr lang="en-US"/>
          </a:p>
        </p:txBody>
      </p:sp>
    </p:spTree>
    <p:extLst>
      <p:ext uri="{BB962C8B-B14F-4D97-AF65-F5344CB8AC3E}">
        <p14:creationId xmlns:p14="http://schemas.microsoft.com/office/powerpoint/2010/main" val="37568063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40</a:t>
            </a:fld>
            <a:endParaRPr lang="en-US"/>
          </a:p>
        </p:txBody>
      </p:sp>
    </p:spTree>
    <p:extLst>
      <p:ext uri="{BB962C8B-B14F-4D97-AF65-F5344CB8AC3E}">
        <p14:creationId xmlns:p14="http://schemas.microsoft.com/office/powerpoint/2010/main" val="1625728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41</a:t>
            </a:fld>
            <a:endParaRPr lang="en-US"/>
          </a:p>
        </p:txBody>
      </p:sp>
    </p:spTree>
    <p:extLst>
      <p:ext uri="{BB962C8B-B14F-4D97-AF65-F5344CB8AC3E}">
        <p14:creationId xmlns:p14="http://schemas.microsoft.com/office/powerpoint/2010/main" val="2793865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42</a:t>
            </a:fld>
            <a:endParaRPr lang="en-US"/>
          </a:p>
        </p:txBody>
      </p:sp>
    </p:spTree>
    <p:extLst>
      <p:ext uri="{BB962C8B-B14F-4D97-AF65-F5344CB8AC3E}">
        <p14:creationId xmlns:p14="http://schemas.microsoft.com/office/powerpoint/2010/main" val="30175991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43</a:t>
            </a:fld>
            <a:endParaRPr lang="en-US"/>
          </a:p>
        </p:txBody>
      </p:sp>
    </p:spTree>
    <p:extLst>
      <p:ext uri="{BB962C8B-B14F-4D97-AF65-F5344CB8AC3E}">
        <p14:creationId xmlns:p14="http://schemas.microsoft.com/office/powerpoint/2010/main" val="33496442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44</a:t>
            </a:fld>
            <a:endParaRPr lang="en-US"/>
          </a:p>
        </p:txBody>
      </p:sp>
    </p:spTree>
    <p:extLst>
      <p:ext uri="{BB962C8B-B14F-4D97-AF65-F5344CB8AC3E}">
        <p14:creationId xmlns:p14="http://schemas.microsoft.com/office/powerpoint/2010/main" val="26399214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45</a:t>
            </a:fld>
            <a:endParaRPr lang="en-US"/>
          </a:p>
        </p:txBody>
      </p:sp>
    </p:spTree>
    <p:extLst>
      <p:ext uri="{BB962C8B-B14F-4D97-AF65-F5344CB8AC3E}">
        <p14:creationId xmlns:p14="http://schemas.microsoft.com/office/powerpoint/2010/main" val="7033365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21.21  Generalized thoracic appendages of various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 Biramous,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thoracopods. (A)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Dashed lines indicate fold or “hinge” lines. (C) </a:t>
            </a:r>
            <a:r>
              <a:rPr lang="en-US" sz="1200" kern="1200" dirty="0" err="1">
                <a:solidFill>
                  <a:schemeClr val="tx1"/>
                </a:solidFill>
                <a:effectLst/>
                <a:latin typeface="+mn-lt"/>
                <a:ea typeface="+mn-ea"/>
                <a:cs typeface="+mn-cs"/>
              </a:rPr>
              <a:t>Leptostraca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Phyllocarida</a:t>
            </a:r>
            <a:r>
              <a:rPr lang="en-US" sz="1200" kern="1200" dirty="0">
                <a:solidFill>
                  <a:schemeClr val="tx1"/>
                </a:solidFill>
                <a:effectLst/>
                <a:latin typeface="+mn-lt"/>
                <a:ea typeface="+mn-ea"/>
                <a:cs typeface="+mn-cs"/>
              </a:rPr>
              <a:t>). (D) A biramous, flattened, but </a:t>
            </a:r>
            <a:r>
              <a:rPr lang="en-US" sz="1200" kern="1200" dirty="0" err="1">
                <a:solidFill>
                  <a:schemeClr val="tx1"/>
                </a:solidFill>
                <a:effectLst/>
                <a:latin typeface="+mn-lt"/>
                <a:ea typeface="+mn-ea"/>
                <a:cs typeface="+mn-cs"/>
              </a:rPr>
              <a:t>nonphyllo­podous</a:t>
            </a:r>
            <a:r>
              <a:rPr lang="en-US" sz="1200" kern="1200" dirty="0">
                <a:solidFill>
                  <a:schemeClr val="tx1"/>
                </a:solidFill>
                <a:effectLst/>
                <a:latin typeface="+mn-lt"/>
                <a:ea typeface="+mn-ea"/>
                <a:cs typeface="+mn-cs"/>
              </a:rPr>
              <a:t> thoracopod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(E–I) </a:t>
            </a:r>
            <a:r>
              <a:rPr lang="en-US" sz="1200" kern="1200" dirty="0" err="1">
                <a:solidFill>
                  <a:schemeClr val="tx1"/>
                </a:solidFill>
                <a:effectLst/>
                <a:latin typeface="+mn-lt"/>
                <a:ea typeface="+mn-ea"/>
                <a:cs typeface="+mn-cs"/>
              </a:rPr>
              <a:t>Stenopodous</a:t>
            </a:r>
            <a:r>
              <a:rPr lang="en-US" sz="1200" kern="1200" dirty="0">
                <a:solidFill>
                  <a:schemeClr val="tx1"/>
                </a:solidFill>
                <a:effectLst/>
                <a:latin typeface="+mn-lt"/>
                <a:ea typeface="+mn-ea"/>
                <a:cs typeface="+mn-cs"/>
              </a:rPr>
              <a:t> thoracopods. (E) </a:t>
            </a:r>
            <a:r>
              <a:rPr lang="en-US" sz="1200" kern="1200" dirty="0" err="1">
                <a:solidFill>
                  <a:schemeClr val="tx1"/>
                </a:solidFill>
                <a:effectLst/>
                <a:latin typeface="+mn-lt"/>
                <a:ea typeface="+mn-ea"/>
                <a:cs typeface="+mn-cs"/>
              </a:rPr>
              <a:t>Euphausiacea</a:t>
            </a:r>
            <a:r>
              <a:rPr lang="en-US" sz="1200" kern="1200" dirty="0">
                <a:solidFill>
                  <a:schemeClr val="tx1"/>
                </a:solidFill>
                <a:effectLst/>
                <a:latin typeface="+mn-lt"/>
                <a:ea typeface="+mn-ea"/>
                <a:cs typeface="+mn-cs"/>
              </a:rPr>
              <a:t>. (F)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Decapoda</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Lophogastrida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(H) </a:t>
            </a:r>
            <a:r>
              <a:rPr lang="en-US" sz="1200" kern="1200" dirty="0" err="1">
                <a:solidFill>
                  <a:schemeClr val="tx1"/>
                </a:solidFill>
                <a:effectLst/>
                <a:latin typeface="+mn-lt"/>
                <a:ea typeface="+mn-ea"/>
                <a:cs typeface="+mn-cs"/>
              </a:rPr>
              <a:t>Spelaeogriphacea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(I) Isopoda (</a:t>
            </a:r>
            <a:r>
              <a:rPr lang="en-US" sz="1200" kern="1200" dirty="0" err="1">
                <a:solidFill>
                  <a:schemeClr val="tx1"/>
                </a:solidFill>
                <a:effectLst/>
                <a:latin typeface="+mn-lt"/>
                <a:ea typeface="+mn-ea"/>
                <a:cs typeface="+mn-cs"/>
              </a:rPr>
              <a:t>Peracarida</a:t>
            </a:r>
            <a:r>
              <a:rPr lang="en-US" sz="1200" kern="1200" dirty="0">
                <a:solidFill>
                  <a:schemeClr val="tx1"/>
                </a:solidFill>
                <a:effectLst/>
                <a:latin typeface="+mn-lt"/>
                <a:ea typeface="+mn-ea"/>
                <a:cs typeface="+mn-cs"/>
              </a:rPr>
              <a:t>). Because of the presence of large epipods on the legs of the cephalocarids, branchiopods, and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some authors refer to them as “</a:t>
            </a:r>
            <a:r>
              <a:rPr lang="en-US" sz="1200" kern="1200" dirty="0" err="1">
                <a:solidFill>
                  <a:schemeClr val="tx1"/>
                </a:solidFill>
                <a:effectLst/>
                <a:latin typeface="+mn-lt"/>
                <a:ea typeface="+mn-ea"/>
                <a:cs typeface="+mn-cs"/>
              </a:rPr>
              <a:t>triramous</a:t>
            </a:r>
            <a:r>
              <a:rPr lang="en-US" sz="1200" kern="1200" dirty="0">
                <a:solidFill>
                  <a:schemeClr val="tx1"/>
                </a:solidFill>
                <a:effectLst/>
                <a:latin typeface="+mn-lt"/>
                <a:ea typeface="+mn-ea"/>
                <a:cs typeface="+mn-cs"/>
              </a:rPr>
              <a:t>” appendages. However, smaller epipods also occur on many typical “biramous” legs, so this distinction seems unwarranted (and confusing). Note that in four groups of crustaceans (cephalocarids, branchiopods, </a:t>
            </a:r>
            <a:r>
              <a:rPr lang="en-US" sz="1200" kern="1200" dirty="0" err="1">
                <a:solidFill>
                  <a:schemeClr val="tx1"/>
                </a:solidFill>
                <a:effectLst/>
                <a:latin typeface="+mn-lt"/>
                <a:ea typeface="+mn-ea"/>
                <a:cs typeface="+mn-cs"/>
              </a:rPr>
              <a:t>phyllocarids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is composed of a single article. And in branchiopods and </a:t>
            </a:r>
            <a:r>
              <a:rPr lang="en-US" sz="1200" kern="1200" dirty="0" err="1">
                <a:solidFill>
                  <a:schemeClr val="tx1"/>
                </a:solidFill>
                <a:effectLst/>
                <a:latin typeface="+mn-lt"/>
                <a:ea typeface="+mn-ea"/>
                <a:cs typeface="+mn-cs"/>
              </a:rPr>
              <a:t>leptostracans</a:t>
            </a:r>
            <a:r>
              <a:rPr lang="en-US" sz="1200" kern="1200" dirty="0">
                <a:solidFill>
                  <a:schemeClr val="tx1"/>
                </a:solidFill>
                <a:effectLst/>
                <a:latin typeface="+mn-lt"/>
                <a:ea typeface="+mn-ea"/>
                <a:cs typeface="+mn-cs"/>
              </a:rPr>
              <a:t> the articles of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are not clearly separated from one another. In other crustaceans (Malacostraca and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protopod</a:t>
            </a:r>
            <a:r>
              <a:rPr lang="en-US" sz="1200" kern="1200" dirty="0">
                <a:solidFill>
                  <a:schemeClr val="tx1"/>
                </a:solidFill>
                <a:effectLst/>
                <a:latin typeface="+mn-lt"/>
                <a:ea typeface="+mn-ea"/>
                <a:cs typeface="+mn-cs"/>
              </a:rPr>
              <a:t> comprises two or three separate articles, although in most former </a:t>
            </a:r>
            <a:r>
              <a:rPr lang="en-US" sz="1200" kern="1200" dirty="0" err="1">
                <a:solidFill>
                  <a:schemeClr val="tx1"/>
                </a:solidFill>
                <a:effectLst/>
                <a:latin typeface="+mn-lt"/>
                <a:ea typeface="+mn-ea"/>
                <a:cs typeface="+mn-cs"/>
              </a:rPr>
              <a:t>maxillopodans</a:t>
            </a:r>
            <a:r>
              <a:rPr lang="en-US" sz="1200" kern="1200" dirty="0">
                <a:solidFill>
                  <a:schemeClr val="tx1"/>
                </a:solidFill>
                <a:effectLst/>
                <a:latin typeface="+mn-lt"/>
                <a:ea typeface="+mn-ea"/>
                <a:cs typeface="+mn-cs"/>
              </a:rPr>
              <a:t> these may be reduced and not easily observed. In the </a:t>
            </a:r>
            <a:r>
              <a:rPr lang="en-US" sz="1200" kern="1200" dirty="0" err="1">
                <a:solidFill>
                  <a:schemeClr val="tx1"/>
                </a:solidFill>
                <a:effectLst/>
                <a:latin typeface="+mn-lt"/>
                <a:ea typeface="+mn-ea"/>
                <a:cs typeface="+mn-cs"/>
              </a:rPr>
              <a:t>lophogastridans</a:t>
            </a:r>
            <a:r>
              <a:rPr lang="en-US" sz="1200" kern="1200" dirty="0">
                <a:solidFill>
                  <a:schemeClr val="tx1"/>
                </a:solidFill>
                <a:effectLst/>
                <a:latin typeface="+mn-lt"/>
                <a:ea typeface="+mn-ea"/>
                <a:cs typeface="+mn-cs"/>
              </a:rPr>
              <a:t> (G), the large marsupial </a:t>
            </a:r>
            <a:r>
              <a:rPr lang="en-US" sz="1200" kern="1200" dirty="0" err="1">
                <a:solidFill>
                  <a:schemeClr val="tx1"/>
                </a:solidFill>
                <a:effectLst/>
                <a:latin typeface="+mn-lt"/>
                <a:ea typeface="+mn-ea"/>
                <a:cs typeface="+mn-cs"/>
              </a:rPr>
              <a:t>oostegite</a:t>
            </a:r>
            <a:r>
              <a:rPr lang="en-US" sz="1200" kern="1200" dirty="0">
                <a:solidFill>
                  <a:schemeClr val="tx1"/>
                </a:solidFill>
                <a:effectLst/>
                <a:latin typeface="+mn-lt"/>
                <a:ea typeface="+mn-ea"/>
                <a:cs typeface="+mn-cs"/>
              </a:rPr>
              <a:t> characteristic of most female peracarids is shown arising from the coxa. In two groups (amphipods and isopods) all traces of the exopods have disappeared, and only the </a:t>
            </a:r>
            <a:r>
              <a:rPr lang="en-US" sz="1200" kern="1200" dirty="0" err="1">
                <a:solidFill>
                  <a:schemeClr val="tx1"/>
                </a:solidFill>
                <a:effectLst/>
                <a:latin typeface="+mn-lt"/>
                <a:ea typeface="+mn-ea"/>
                <a:cs typeface="+mn-cs"/>
              </a:rPr>
              <a:t>endopod</a:t>
            </a:r>
            <a:r>
              <a:rPr lang="en-US" sz="1200" kern="1200" dirty="0">
                <a:solidFill>
                  <a:schemeClr val="tx1"/>
                </a:solidFill>
                <a:effectLst/>
                <a:latin typeface="+mn-lt"/>
                <a:ea typeface="+mn-ea"/>
                <a:cs typeface="+mn-cs"/>
              </a:rPr>
              <a:t> remains as a long, powerful, uniramous walking leg.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46</a:t>
            </a:fld>
            <a:endParaRPr lang="en-US"/>
          </a:p>
        </p:txBody>
      </p:sp>
    </p:spTree>
    <p:extLst>
      <p:ext uri="{BB962C8B-B14F-4D97-AF65-F5344CB8AC3E}">
        <p14:creationId xmlns:p14="http://schemas.microsoft.com/office/powerpoint/2010/main" val="34757472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47</a:t>
            </a:fld>
            <a:endParaRPr lang="en-US"/>
          </a:p>
        </p:txBody>
      </p:sp>
    </p:spTree>
    <p:extLst>
      <p:ext uri="{BB962C8B-B14F-4D97-AF65-F5344CB8AC3E}">
        <p14:creationId xmlns:p14="http://schemas.microsoft.com/office/powerpoint/2010/main" val="2562211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48</a:t>
            </a:fld>
            <a:endParaRPr lang="en-US"/>
          </a:p>
        </p:txBody>
      </p:sp>
    </p:spTree>
    <p:extLst>
      <p:ext uri="{BB962C8B-B14F-4D97-AF65-F5344CB8AC3E}">
        <p14:creationId xmlns:p14="http://schemas.microsoft.com/office/powerpoint/2010/main" val="647205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49</a:t>
            </a:fld>
            <a:endParaRPr lang="en-US"/>
          </a:p>
        </p:txBody>
      </p:sp>
    </p:spTree>
    <p:extLst>
      <p:ext uri="{BB962C8B-B14F-4D97-AF65-F5344CB8AC3E}">
        <p14:creationId xmlns:p14="http://schemas.microsoft.com/office/powerpoint/2010/main" val="918100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21.18  Anatomy in the class </a:t>
            </a:r>
            <a:r>
              <a:rPr lang="en-US" sz="1200" b="1" kern="1200" dirty="0" err="1">
                <a:solidFill>
                  <a:schemeClr val="tx1"/>
                </a:solidFill>
                <a:effectLst/>
                <a:latin typeface="+mn-lt"/>
                <a:ea typeface="+mn-ea"/>
                <a:cs typeface="+mn-cs"/>
              </a:rPr>
              <a:t>Tantulocarida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An adult </a:t>
            </a:r>
            <a:r>
              <a:rPr lang="en-US" sz="1200" i="1" kern="1200" dirty="0" err="1">
                <a:solidFill>
                  <a:schemeClr val="tx1"/>
                </a:solidFill>
                <a:effectLst/>
                <a:latin typeface="+mn-lt"/>
                <a:ea typeface="+mn-ea"/>
                <a:cs typeface="+mn-cs"/>
              </a:rPr>
              <a:t>Basipodella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atlantica</a:t>
            </a:r>
            <a:r>
              <a:rPr lang="en-US" sz="1200" kern="1200" dirty="0">
                <a:solidFill>
                  <a:schemeClr val="tx1"/>
                </a:solidFill>
                <a:effectLst/>
                <a:latin typeface="+mn-lt"/>
                <a:ea typeface="+mn-ea"/>
                <a:cs typeface="+mn-cs"/>
              </a:rPr>
              <a:t>. Note the absence of an abdomen and the modifications for para­sitic life. (B) </a:t>
            </a:r>
            <a:r>
              <a:rPr lang="en-US" sz="1200" i="1" kern="1200" dirty="0" err="1">
                <a:solidFill>
                  <a:schemeClr val="tx1"/>
                </a:solidFill>
                <a:effectLst/>
                <a:latin typeface="+mn-lt"/>
                <a:ea typeface="+mn-ea"/>
                <a:cs typeface="+mn-cs"/>
              </a:rPr>
              <a:t>Basipodella</a:t>
            </a:r>
            <a:r>
              <a:rPr lang="en-US" sz="1200" kern="1200" dirty="0">
                <a:solidFill>
                  <a:schemeClr val="tx1"/>
                </a:solidFill>
                <a:effectLst/>
                <a:latin typeface="+mn-lt"/>
                <a:ea typeface="+mn-ea"/>
                <a:cs typeface="+mn-cs"/>
              </a:rPr>
              <a:t> attached to the antenna of a copepod host. (C,D) </a:t>
            </a:r>
            <a:r>
              <a:rPr lang="en-US" sz="1200" i="1" kern="1200" dirty="0" err="1">
                <a:solidFill>
                  <a:schemeClr val="tx1"/>
                </a:solidFill>
                <a:effectLst/>
                <a:latin typeface="+mn-lt"/>
                <a:ea typeface="+mn-ea"/>
                <a:cs typeface="+mn-cs"/>
              </a:rPr>
              <a:t>Microdajus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pectinatus</a:t>
            </a:r>
            <a:r>
              <a:rPr lang="en-US" sz="1200" kern="1200" dirty="0">
                <a:solidFill>
                  <a:schemeClr val="tx1"/>
                </a:solidFill>
                <a:effectLst/>
                <a:latin typeface="+mn-lt"/>
                <a:ea typeface="+mn-ea"/>
                <a:cs typeface="+mn-cs"/>
              </a:rPr>
              <a:t> on a crustacean host, adult (C), and juvenile (D) (SEM). (A,B after G. A. </a:t>
            </a:r>
            <a:r>
              <a:rPr lang="en-US" sz="1200" kern="1200" dirty="0" err="1">
                <a:solidFill>
                  <a:schemeClr val="tx1"/>
                </a:solidFill>
                <a:effectLst/>
                <a:latin typeface="+mn-lt"/>
                <a:ea typeface="+mn-ea"/>
                <a:cs typeface="+mn-cs"/>
              </a:rPr>
              <a:t>Boxshall</a:t>
            </a:r>
            <a:r>
              <a:rPr lang="en-US" sz="1200" kern="1200" dirty="0">
                <a:solidFill>
                  <a:schemeClr val="tx1"/>
                </a:solidFill>
                <a:effectLst/>
                <a:latin typeface="+mn-lt"/>
                <a:ea typeface="+mn-ea"/>
                <a:cs typeface="+mn-cs"/>
              </a:rPr>
              <a:t> and R. J. Lincoln.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1–16.)</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a:t>
            </a:fld>
            <a:endParaRPr lang="en-US"/>
          </a:p>
        </p:txBody>
      </p:sp>
    </p:spTree>
    <p:extLst>
      <p:ext uri="{BB962C8B-B14F-4D97-AF65-F5344CB8AC3E}">
        <p14:creationId xmlns:p14="http://schemas.microsoft.com/office/powerpoint/2010/main" val="27479426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50</a:t>
            </a:fld>
            <a:endParaRPr lang="en-US"/>
          </a:p>
        </p:txBody>
      </p:sp>
    </p:spTree>
    <p:extLst>
      <p:ext uri="{BB962C8B-B14F-4D97-AF65-F5344CB8AC3E}">
        <p14:creationId xmlns:p14="http://schemas.microsoft.com/office/powerpoint/2010/main" val="12064630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51</a:t>
            </a:fld>
            <a:endParaRPr lang="en-US"/>
          </a:p>
        </p:txBody>
      </p:sp>
    </p:spTree>
    <p:extLst>
      <p:ext uri="{BB962C8B-B14F-4D97-AF65-F5344CB8AC3E}">
        <p14:creationId xmlns:p14="http://schemas.microsoft.com/office/powerpoint/2010/main" val="18894565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52</a:t>
            </a:fld>
            <a:endParaRPr lang="en-US"/>
          </a:p>
        </p:txBody>
      </p:sp>
    </p:spTree>
    <p:extLst>
      <p:ext uri="{BB962C8B-B14F-4D97-AF65-F5344CB8AC3E}">
        <p14:creationId xmlns:p14="http://schemas.microsoft.com/office/powerpoint/2010/main" val="41386955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21.22  Some aspects of locomotion (and feeding) in three crustaceans (also see Chapter 20). 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Generation of swimming and feeding currents in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(A)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swimming on its back by metachronal beating of the trunk limbs. The limbs are hinged to fold on the recovery stroke, thereby reducing resistance. (B) Water is drawn from anterior to posterior along the midline and into the interlimb spaces, and food particles are trapped on the medial sides of the </a:t>
            </a:r>
            <a:r>
              <a:rPr lang="en-US" sz="1200" kern="1200" dirty="0" err="1">
                <a:solidFill>
                  <a:schemeClr val="tx1"/>
                </a:solidFill>
                <a:effectLst/>
                <a:latin typeface="+mn-lt"/>
                <a:ea typeface="+mn-ea"/>
                <a:cs typeface="+mn-cs"/>
              </a:rPr>
              <a:t>endites</a:t>
            </a:r>
            <a:r>
              <a:rPr lang="en-US" sz="1200" kern="1200" dirty="0">
                <a:solidFill>
                  <a:schemeClr val="tx1"/>
                </a:solidFill>
                <a:effectLst/>
                <a:latin typeface="+mn-lt"/>
                <a:ea typeface="+mn-ea"/>
                <a:cs typeface="+mn-cs"/>
              </a:rPr>
              <a:t>; excess water is pressed out laterally, and the trapped food is moved anteriorly to the mouth. (C–E) Locomotion in the </a:t>
            </a:r>
            <a:r>
              <a:rPr lang="en-US" sz="1200" kern="1200" dirty="0" err="1">
                <a:solidFill>
                  <a:schemeClr val="tx1"/>
                </a:solidFill>
                <a:effectLst/>
                <a:latin typeface="+mn-lt"/>
                <a:ea typeface="+mn-ea"/>
                <a:cs typeface="+mn-cs"/>
              </a:rPr>
              <a:t>postlarva</a:t>
            </a:r>
            <a:r>
              <a:rPr lang="en-US" sz="1200"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Panulirus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argus</a:t>
            </a:r>
            <a:r>
              <a:rPr lang="en-US" sz="1200" kern="1200" dirty="0">
                <a:solidFill>
                  <a:schemeClr val="tx1"/>
                </a:solidFill>
                <a:effectLst/>
                <a:latin typeface="+mn-lt"/>
                <a:ea typeface="+mn-ea"/>
                <a:cs typeface="+mn-cs"/>
              </a:rPr>
              <a:t>. (C) Normal swimming posture when moving forward slowly. (D) Sinking posture with appendages flared to reduce sinking rate. (E) A quick retreat by rapid tail flexure (the “</a:t>
            </a:r>
            <a:r>
              <a:rPr lang="en-US" sz="1200" kern="1200" dirty="0" err="1">
                <a:solidFill>
                  <a:schemeClr val="tx1"/>
                </a:solidFill>
                <a:effectLst/>
                <a:latin typeface="+mn-lt"/>
                <a:ea typeface="+mn-ea"/>
                <a:cs typeface="+mn-cs"/>
              </a:rPr>
              <a:t>caridoid</a:t>
            </a:r>
            <a:r>
              <a:rPr lang="en-US" sz="1200" kern="1200" dirty="0">
                <a:solidFill>
                  <a:schemeClr val="tx1"/>
                </a:solidFill>
                <a:effectLst/>
                <a:latin typeface="+mn-lt"/>
                <a:ea typeface="+mn-ea"/>
                <a:cs typeface="+mn-cs"/>
              </a:rPr>
              <a:t> escape reaction”), a method commonly employed by crustaceans with well-developed abdomens and tail fans. (F) A swimming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Note the metachronal waves of appendage movement. (C,E after M. D. </a:t>
            </a:r>
            <a:r>
              <a:rPr lang="en-US" sz="1200" kern="1200" dirty="0" err="1">
                <a:solidFill>
                  <a:schemeClr val="tx1"/>
                </a:solidFill>
                <a:effectLst/>
                <a:latin typeface="+mn-lt"/>
                <a:ea typeface="+mn-ea"/>
                <a:cs typeface="+mn-cs"/>
              </a:rPr>
              <a:t>Calinski</a:t>
            </a:r>
            <a:r>
              <a:rPr lang="en-US" sz="1200" kern="1200" dirty="0">
                <a:solidFill>
                  <a:schemeClr val="tx1"/>
                </a:solidFill>
                <a:effectLst/>
                <a:latin typeface="+mn-lt"/>
                <a:ea typeface="+mn-ea"/>
                <a:cs typeface="+mn-cs"/>
              </a:rPr>
              <a:t> and W. G. Lyons. 1983.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3: 329–335.)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53</a:t>
            </a:fld>
            <a:endParaRPr lang="en-US"/>
          </a:p>
        </p:txBody>
      </p:sp>
    </p:spTree>
    <p:extLst>
      <p:ext uri="{BB962C8B-B14F-4D97-AF65-F5344CB8AC3E}">
        <p14:creationId xmlns:p14="http://schemas.microsoft.com/office/powerpoint/2010/main" val="379701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21.23  Amphipod “houses.” 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complex sequence of steps in the construction of a “bivalve pod” from the brown alga </a:t>
            </a:r>
            <a:r>
              <a:rPr lang="en-US" sz="1200" i="1" kern="1200" dirty="0" err="1">
                <a:solidFill>
                  <a:schemeClr val="tx1"/>
                </a:solidFill>
                <a:effectLst/>
                <a:latin typeface="+mn-lt"/>
                <a:ea typeface="+mn-ea"/>
                <a:cs typeface="+mn-cs"/>
              </a:rPr>
              <a:t>Dictyota</a:t>
            </a:r>
            <a:r>
              <a:rPr lang="en-US" sz="1200" kern="1200" dirty="0">
                <a:solidFill>
                  <a:schemeClr val="tx1"/>
                </a:solidFill>
                <a:effectLst/>
                <a:latin typeface="+mn-lt"/>
                <a:ea typeface="+mn-ea"/>
                <a:cs typeface="+mn-cs"/>
              </a:rPr>
              <a:t> by the Caribbean amphipod </a:t>
            </a:r>
            <a:r>
              <a:rPr lang="en-US" sz="1200" i="1" kern="1200" dirty="0" err="1">
                <a:solidFill>
                  <a:schemeClr val="tx1"/>
                </a:solidFill>
                <a:effectLst/>
                <a:latin typeface="+mn-lt"/>
                <a:ea typeface="+mn-ea"/>
                <a:cs typeface="+mn-cs"/>
              </a:rPr>
              <a:t>Pseudamphithoides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incurvaria</a:t>
            </a:r>
            <a:r>
              <a:rPr lang="en-US" sz="1200" kern="1200" dirty="0">
                <a:solidFill>
                  <a:schemeClr val="tx1"/>
                </a:solidFill>
                <a:effectLst/>
                <a:latin typeface="+mn-lt"/>
                <a:ea typeface="+mn-ea"/>
                <a:cs typeface="+mn-cs"/>
              </a:rPr>
              <a:t>: (1) Initiation of cut and notch; the upper flap of the alga forms the first “valve.” (2) Continuation of the cut across the algal thallus. (3) Measuring and clearing algal hairs off the second branch tip. (4) Cutting of the second valve. (5) Completed “pod” with valves attached along margins by threadlike secretions. (B) The </a:t>
            </a:r>
            <a:r>
              <a:rPr lang="en-US" sz="1200" kern="1200" dirty="0" err="1">
                <a:solidFill>
                  <a:schemeClr val="tx1"/>
                </a:solidFill>
                <a:effectLst/>
                <a:latin typeface="+mn-lt"/>
                <a:ea typeface="+mn-ea"/>
                <a:cs typeface="+mn-cs"/>
              </a:rPr>
              <a:t>gammaridean</a:t>
            </a:r>
            <a:r>
              <a:rPr lang="en-US" sz="1200" kern="1200" dirty="0">
                <a:solidFill>
                  <a:schemeClr val="tx1"/>
                </a:solidFill>
                <a:effectLst/>
                <a:latin typeface="+mn-lt"/>
                <a:ea typeface="+mn-ea"/>
                <a:cs typeface="+mn-cs"/>
              </a:rPr>
              <a:t> amphipod </a:t>
            </a:r>
            <a:r>
              <a:rPr lang="en-US" sz="1200" i="1" kern="1200" dirty="0" err="1">
                <a:solidFill>
                  <a:schemeClr val="tx1"/>
                </a:solidFill>
                <a:effectLst/>
                <a:latin typeface="+mn-lt"/>
                <a:ea typeface="+mn-ea"/>
                <a:cs typeface="+mn-cs"/>
              </a:rPr>
              <a:t>Grandiderella</a:t>
            </a:r>
            <a:r>
              <a:rPr lang="en-US" sz="1200" kern="1200" dirty="0">
                <a:solidFill>
                  <a:schemeClr val="tx1"/>
                </a:solidFill>
                <a:effectLst/>
                <a:latin typeface="+mn-lt"/>
                <a:ea typeface="+mn-ea"/>
                <a:cs typeface="+mn-cs"/>
              </a:rPr>
              <a:t> produces silk-lined tubes in which the male and female reside. (C) </a:t>
            </a:r>
            <a:r>
              <a:rPr lang="en-US" sz="1200" i="1" kern="1200" dirty="0" err="1">
                <a:solidFill>
                  <a:schemeClr val="tx1"/>
                </a:solidFill>
                <a:effectLst/>
                <a:latin typeface="+mn-lt"/>
                <a:ea typeface="+mn-ea"/>
                <a:cs typeface="+mn-cs"/>
              </a:rPr>
              <a:t>Photis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conchicola</a:t>
            </a:r>
            <a:r>
              <a:rPr lang="en-US" sz="1200" kern="1200" dirty="0">
                <a:solidFill>
                  <a:schemeClr val="tx1"/>
                </a:solidFill>
                <a:effectLst/>
                <a:latin typeface="+mn-lt"/>
                <a:ea typeface="+mn-ea"/>
                <a:cs typeface="+mn-cs"/>
              </a:rPr>
              <a:t>, a temperate eastern Pacific amphipod that spins its silken tube inside a minute snail shell, which is then carried about in the style of hermit crabs. (C from J. W. Carter.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328–341.)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54</a:t>
            </a:fld>
            <a:endParaRPr lang="en-US"/>
          </a:p>
        </p:txBody>
      </p:sp>
    </p:spTree>
    <p:extLst>
      <p:ext uri="{BB962C8B-B14F-4D97-AF65-F5344CB8AC3E}">
        <p14:creationId xmlns:p14="http://schemas.microsoft.com/office/powerpoint/2010/main" val="27338749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21.23  Amphipod “houses.” 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complex sequence of steps in the construction of a “bivalve pod” from the brown alga </a:t>
            </a:r>
            <a:r>
              <a:rPr lang="en-US" sz="1200" i="1" kern="1200" dirty="0" err="1">
                <a:solidFill>
                  <a:schemeClr val="tx1"/>
                </a:solidFill>
                <a:effectLst/>
                <a:latin typeface="+mn-lt"/>
                <a:ea typeface="+mn-ea"/>
                <a:cs typeface="+mn-cs"/>
              </a:rPr>
              <a:t>Dictyota</a:t>
            </a:r>
            <a:r>
              <a:rPr lang="en-US" sz="1200" kern="1200" dirty="0">
                <a:solidFill>
                  <a:schemeClr val="tx1"/>
                </a:solidFill>
                <a:effectLst/>
                <a:latin typeface="+mn-lt"/>
                <a:ea typeface="+mn-ea"/>
                <a:cs typeface="+mn-cs"/>
              </a:rPr>
              <a:t> by the Caribbean amphipod </a:t>
            </a:r>
            <a:r>
              <a:rPr lang="en-US" sz="1200" i="1" kern="1200" dirty="0" err="1">
                <a:solidFill>
                  <a:schemeClr val="tx1"/>
                </a:solidFill>
                <a:effectLst/>
                <a:latin typeface="+mn-lt"/>
                <a:ea typeface="+mn-ea"/>
                <a:cs typeface="+mn-cs"/>
              </a:rPr>
              <a:t>Pseudamphithoides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incurvaria</a:t>
            </a:r>
            <a:r>
              <a:rPr lang="en-US" sz="1200" kern="1200" dirty="0">
                <a:solidFill>
                  <a:schemeClr val="tx1"/>
                </a:solidFill>
                <a:effectLst/>
                <a:latin typeface="+mn-lt"/>
                <a:ea typeface="+mn-ea"/>
                <a:cs typeface="+mn-cs"/>
              </a:rPr>
              <a:t>: (1) Initiation of cut and notch; the upper flap of the alga forms the first “valve.” (2) Continuation of the cut across the algal thallus. (3) Measuring and clearing algal hairs off the second branch tip. (4) Cutting of the second valve. (5) Completed “pod” with valves attached along margins by threadlike secretions. (B) The </a:t>
            </a:r>
            <a:r>
              <a:rPr lang="en-US" sz="1200" kern="1200" dirty="0" err="1">
                <a:solidFill>
                  <a:schemeClr val="tx1"/>
                </a:solidFill>
                <a:effectLst/>
                <a:latin typeface="+mn-lt"/>
                <a:ea typeface="+mn-ea"/>
                <a:cs typeface="+mn-cs"/>
              </a:rPr>
              <a:t>gammaridean</a:t>
            </a:r>
            <a:r>
              <a:rPr lang="en-US" sz="1200" kern="1200" dirty="0">
                <a:solidFill>
                  <a:schemeClr val="tx1"/>
                </a:solidFill>
                <a:effectLst/>
                <a:latin typeface="+mn-lt"/>
                <a:ea typeface="+mn-ea"/>
                <a:cs typeface="+mn-cs"/>
              </a:rPr>
              <a:t> amphipod </a:t>
            </a:r>
            <a:r>
              <a:rPr lang="en-US" sz="1200" i="1" kern="1200" dirty="0" err="1">
                <a:solidFill>
                  <a:schemeClr val="tx1"/>
                </a:solidFill>
                <a:effectLst/>
                <a:latin typeface="+mn-lt"/>
                <a:ea typeface="+mn-ea"/>
                <a:cs typeface="+mn-cs"/>
              </a:rPr>
              <a:t>Grandiderella</a:t>
            </a:r>
            <a:r>
              <a:rPr lang="en-US" sz="1200" kern="1200" dirty="0">
                <a:solidFill>
                  <a:schemeClr val="tx1"/>
                </a:solidFill>
                <a:effectLst/>
                <a:latin typeface="+mn-lt"/>
                <a:ea typeface="+mn-ea"/>
                <a:cs typeface="+mn-cs"/>
              </a:rPr>
              <a:t> produces silk-lined tubes in which the male and female reside. (C) </a:t>
            </a:r>
            <a:r>
              <a:rPr lang="en-US" sz="1200" i="1" kern="1200" dirty="0" err="1">
                <a:solidFill>
                  <a:schemeClr val="tx1"/>
                </a:solidFill>
                <a:effectLst/>
                <a:latin typeface="+mn-lt"/>
                <a:ea typeface="+mn-ea"/>
                <a:cs typeface="+mn-cs"/>
              </a:rPr>
              <a:t>Photis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conchicola</a:t>
            </a:r>
            <a:r>
              <a:rPr lang="en-US" sz="1200" kern="1200" dirty="0">
                <a:solidFill>
                  <a:schemeClr val="tx1"/>
                </a:solidFill>
                <a:effectLst/>
                <a:latin typeface="+mn-lt"/>
                <a:ea typeface="+mn-ea"/>
                <a:cs typeface="+mn-cs"/>
              </a:rPr>
              <a:t>, a temperate eastern Pacific amphipod that spins its silken tube inside a minute snail shell, which is then carried about in the style of hermit crabs. (C from J. W. Carter.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328–341.)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55</a:t>
            </a:fld>
            <a:endParaRPr lang="en-US"/>
          </a:p>
        </p:txBody>
      </p:sp>
    </p:spTree>
    <p:extLst>
      <p:ext uri="{BB962C8B-B14F-4D97-AF65-F5344CB8AC3E}">
        <p14:creationId xmlns:p14="http://schemas.microsoft.com/office/powerpoint/2010/main" val="15922546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21.23  Amphipod “houses.” 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complex sequence of steps in the construction of a “bivalve pod” from the brown alga </a:t>
            </a:r>
            <a:r>
              <a:rPr lang="en-US" sz="1200" i="1" kern="1200" dirty="0" err="1">
                <a:solidFill>
                  <a:schemeClr val="tx1"/>
                </a:solidFill>
                <a:effectLst/>
                <a:latin typeface="+mn-lt"/>
                <a:ea typeface="+mn-ea"/>
                <a:cs typeface="+mn-cs"/>
              </a:rPr>
              <a:t>Dictyota</a:t>
            </a:r>
            <a:r>
              <a:rPr lang="en-US" sz="1200" kern="1200" dirty="0">
                <a:solidFill>
                  <a:schemeClr val="tx1"/>
                </a:solidFill>
                <a:effectLst/>
                <a:latin typeface="+mn-lt"/>
                <a:ea typeface="+mn-ea"/>
                <a:cs typeface="+mn-cs"/>
              </a:rPr>
              <a:t> by the Caribbean amphipod </a:t>
            </a:r>
            <a:r>
              <a:rPr lang="en-US" sz="1200" i="1" kern="1200" dirty="0" err="1">
                <a:solidFill>
                  <a:schemeClr val="tx1"/>
                </a:solidFill>
                <a:effectLst/>
                <a:latin typeface="+mn-lt"/>
                <a:ea typeface="+mn-ea"/>
                <a:cs typeface="+mn-cs"/>
              </a:rPr>
              <a:t>Pseudamphithoides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incurvaria</a:t>
            </a:r>
            <a:r>
              <a:rPr lang="en-US" sz="1200" kern="1200" dirty="0">
                <a:solidFill>
                  <a:schemeClr val="tx1"/>
                </a:solidFill>
                <a:effectLst/>
                <a:latin typeface="+mn-lt"/>
                <a:ea typeface="+mn-ea"/>
                <a:cs typeface="+mn-cs"/>
              </a:rPr>
              <a:t>: (1) Initiation of cut and notch; the upper flap of the alga forms the first “valve.” (2) Continuation of the cut across the algal thallus. (3) Measuring and clearing algal hairs off the second branch tip. (4) Cutting of the second valve. (5) Completed “pod” with valves attached along margins by threadlike secretions. (B) The </a:t>
            </a:r>
            <a:r>
              <a:rPr lang="en-US" sz="1200" kern="1200" dirty="0" err="1">
                <a:solidFill>
                  <a:schemeClr val="tx1"/>
                </a:solidFill>
                <a:effectLst/>
                <a:latin typeface="+mn-lt"/>
                <a:ea typeface="+mn-ea"/>
                <a:cs typeface="+mn-cs"/>
              </a:rPr>
              <a:t>gammaridean</a:t>
            </a:r>
            <a:r>
              <a:rPr lang="en-US" sz="1200" kern="1200" dirty="0">
                <a:solidFill>
                  <a:schemeClr val="tx1"/>
                </a:solidFill>
                <a:effectLst/>
                <a:latin typeface="+mn-lt"/>
                <a:ea typeface="+mn-ea"/>
                <a:cs typeface="+mn-cs"/>
              </a:rPr>
              <a:t> amphipod </a:t>
            </a:r>
            <a:r>
              <a:rPr lang="en-US" sz="1200" i="1" kern="1200" dirty="0" err="1">
                <a:solidFill>
                  <a:schemeClr val="tx1"/>
                </a:solidFill>
                <a:effectLst/>
                <a:latin typeface="+mn-lt"/>
                <a:ea typeface="+mn-ea"/>
                <a:cs typeface="+mn-cs"/>
              </a:rPr>
              <a:t>Grandiderella</a:t>
            </a:r>
            <a:r>
              <a:rPr lang="en-US" sz="1200" kern="1200" dirty="0">
                <a:solidFill>
                  <a:schemeClr val="tx1"/>
                </a:solidFill>
                <a:effectLst/>
                <a:latin typeface="+mn-lt"/>
                <a:ea typeface="+mn-ea"/>
                <a:cs typeface="+mn-cs"/>
              </a:rPr>
              <a:t> produces silk-lined tubes in which the male and female reside. (C) </a:t>
            </a:r>
            <a:r>
              <a:rPr lang="en-US" sz="1200" i="1" kern="1200" dirty="0" err="1">
                <a:solidFill>
                  <a:schemeClr val="tx1"/>
                </a:solidFill>
                <a:effectLst/>
                <a:latin typeface="+mn-lt"/>
                <a:ea typeface="+mn-ea"/>
                <a:cs typeface="+mn-cs"/>
              </a:rPr>
              <a:t>Photis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conchicola</a:t>
            </a:r>
            <a:r>
              <a:rPr lang="en-US" sz="1200" kern="1200" dirty="0">
                <a:solidFill>
                  <a:schemeClr val="tx1"/>
                </a:solidFill>
                <a:effectLst/>
                <a:latin typeface="+mn-lt"/>
                <a:ea typeface="+mn-ea"/>
                <a:cs typeface="+mn-cs"/>
              </a:rPr>
              <a:t>, a temperate eastern Pacific amphipod that spins its silken tube inside a minute snail shell, which is then carried about in the style of hermit crabs. (C from J. W. Carter.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328–341.)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56</a:t>
            </a:fld>
            <a:endParaRPr lang="en-US"/>
          </a:p>
        </p:txBody>
      </p:sp>
    </p:spTree>
    <p:extLst>
      <p:ext uri="{BB962C8B-B14F-4D97-AF65-F5344CB8AC3E}">
        <p14:creationId xmlns:p14="http://schemas.microsoft.com/office/powerpoint/2010/main" val="12071779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21.23  Amphipod “houses.” 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complex sequence of steps in the construction of a “bivalve pod” from the brown alga </a:t>
            </a:r>
            <a:r>
              <a:rPr lang="en-US" sz="1200" i="1" kern="1200" dirty="0" err="1">
                <a:solidFill>
                  <a:schemeClr val="tx1"/>
                </a:solidFill>
                <a:effectLst/>
                <a:latin typeface="+mn-lt"/>
                <a:ea typeface="+mn-ea"/>
                <a:cs typeface="+mn-cs"/>
              </a:rPr>
              <a:t>Dictyota</a:t>
            </a:r>
            <a:r>
              <a:rPr lang="en-US" sz="1200" kern="1200" dirty="0">
                <a:solidFill>
                  <a:schemeClr val="tx1"/>
                </a:solidFill>
                <a:effectLst/>
                <a:latin typeface="+mn-lt"/>
                <a:ea typeface="+mn-ea"/>
                <a:cs typeface="+mn-cs"/>
              </a:rPr>
              <a:t> by the Caribbean amphipod </a:t>
            </a:r>
            <a:r>
              <a:rPr lang="en-US" sz="1200" i="1" kern="1200" dirty="0" err="1">
                <a:solidFill>
                  <a:schemeClr val="tx1"/>
                </a:solidFill>
                <a:effectLst/>
                <a:latin typeface="+mn-lt"/>
                <a:ea typeface="+mn-ea"/>
                <a:cs typeface="+mn-cs"/>
              </a:rPr>
              <a:t>Pseudamphithoides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incurvaria</a:t>
            </a:r>
            <a:r>
              <a:rPr lang="en-US" sz="1200" kern="1200" dirty="0">
                <a:solidFill>
                  <a:schemeClr val="tx1"/>
                </a:solidFill>
                <a:effectLst/>
                <a:latin typeface="+mn-lt"/>
                <a:ea typeface="+mn-ea"/>
                <a:cs typeface="+mn-cs"/>
              </a:rPr>
              <a:t>: (1) Initiation of cut and notch; the upper flap of the alga forms the first “valve.” (2) Continuation of the cut across the algal thallus. (3) Measuring and clearing algal hairs off the second branch tip. (4) Cutting of the second valve. (5) Completed “pod” with valves attached along margins by threadlike secretions. (B) The </a:t>
            </a:r>
            <a:r>
              <a:rPr lang="en-US" sz="1200" kern="1200" dirty="0" err="1">
                <a:solidFill>
                  <a:schemeClr val="tx1"/>
                </a:solidFill>
                <a:effectLst/>
                <a:latin typeface="+mn-lt"/>
                <a:ea typeface="+mn-ea"/>
                <a:cs typeface="+mn-cs"/>
              </a:rPr>
              <a:t>gammaridean</a:t>
            </a:r>
            <a:r>
              <a:rPr lang="en-US" sz="1200" kern="1200" dirty="0">
                <a:solidFill>
                  <a:schemeClr val="tx1"/>
                </a:solidFill>
                <a:effectLst/>
                <a:latin typeface="+mn-lt"/>
                <a:ea typeface="+mn-ea"/>
                <a:cs typeface="+mn-cs"/>
              </a:rPr>
              <a:t> amphipod </a:t>
            </a:r>
            <a:r>
              <a:rPr lang="en-US" sz="1200" i="1" kern="1200" dirty="0" err="1">
                <a:solidFill>
                  <a:schemeClr val="tx1"/>
                </a:solidFill>
                <a:effectLst/>
                <a:latin typeface="+mn-lt"/>
                <a:ea typeface="+mn-ea"/>
                <a:cs typeface="+mn-cs"/>
              </a:rPr>
              <a:t>Grandiderella</a:t>
            </a:r>
            <a:r>
              <a:rPr lang="en-US" sz="1200" kern="1200" dirty="0">
                <a:solidFill>
                  <a:schemeClr val="tx1"/>
                </a:solidFill>
                <a:effectLst/>
                <a:latin typeface="+mn-lt"/>
                <a:ea typeface="+mn-ea"/>
                <a:cs typeface="+mn-cs"/>
              </a:rPr>
              <a:t> produces silk-lined tubes in which the male and female reside. (C) </a:t>
            </a:r>
            <a:r>
              <a:rPr lang="en-US" sz="1200" i="1" kern="1200" dirty="0" err="1">
                <a:solidFill>
                  <a:schemeClr val="tx1"/>
                </a:solidFill>
                <a:effectLst/>
                <a:latin typeface="+mn-lt"/>
                <a:ea typeface="+mn-ea"/>
                <a:cs typeface="+mn-cs"/>
              </a:rPr>
              <a:t>Photis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conchicola</a:t>
            </a:r>
            <a:r>
              <a:rPr lang="en-US" sz="1200" kern="1200" dirty="0">
                <a:solidFill>
                  <a:schemeClr val="tx1"/>
                </a:solidFill>
                <a:effectLst/>
                <a:latin typeface="+mn-lt"/>
                <a:ea typeface="+mn-ea"/>
                <a:cs typeface="+mn-cs"/>
              </a:rPr>
              <a:t>, a temperate eastern Pacific amphipod that spins its silken tube inside a minute snail shell, which is then carried about in the style of hermit crabs. (C from J. W. Carter. 1982.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2: 328–341.)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57</a:t>
            </a:fld>
            <a:endParaRPr lang="en-US"/>
          </a:p>
        </p:txBody>
      </p:sp>
    </p:spTree>
    <p:extLst>
      <p:ext uri="{BB962C8B-B14F-4D97-AF65-F5344CB8AC3E}">
        <p14:creationId xmlns:p14="http://schemas.microsoft.com/office/powerpoint/2010/main" val="32832385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58</a:t>
            </a:fld>
            <a:endParaRPr lang="en-US"/>
          </a:p>
        </p:txBody>
      </p:sp>
    </p:spTree>
    <p:extLst>
      <p:ext uri="{BB962C8B-B14F-4D97-AF65-F5344CB8AC3E}">
        <p14:creationId xmlns:p14="http://schemas.microsoft.com/office/powerpoint/2010/main" val="12930831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59</a:t>
            </a:fld>
            <a:endParaRPr lang="en-US"/>
          </a:p>
        </p:txBody>
      </p:sp>
    </p:spTree>
    <p:extLst>
      <p:ext uri="{BB962C8B-B14F-4D97-AF65-F5344CB8AC3E}">
        <p14:creationId xmlns:p14="http://schemas.microsoft.com/office/powerpoint/2010/main" val="4180591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a:t>
            </a:fld>
            <a:endParaRPr lang="en-US"/>
          </a:p>
        </p:txBody>
      </p:sp>
    </p:spTree>
    <p:extLst>
      <p:ext uri="{BB962C8B-B14F-4D97-AF65-F5344CB8AC3E}">
        <p14:creationId xmlns:p14="http://schemas.microsoft.com/office/powerpoint/2010/main" val="39094388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60</a:t>
            </a:fld>
            <a:endParaRPr lang="en-US"/>
          </a:p>
        </p:txBody>
      </p:sp>
    </p:spTree>
    <p:extLst>
      <p:ext uri="{BB962C8B-B14F-4D97-AF65-F5344CB8AC3E}">
        <p14:creationId xmlns:p14="http://schemas.microsoft.com/office/powerpoint/2010/main" val="6743901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61</a:t>
            </a:fld>
            <a:endParaRPr lang="en-US"/>
          </a:p>
        </p:txBody>
      </p:sp>
    </p:spTree>
    <p:extLst>
      <p:ext uri="{BB962C8B-B14F-4D97-AF65-F5344CB8AC3E}">
        <p14:creationId xmlns:p14="http://schemas.microsoft.com/office/powerpoint/2010/main" val="19832922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62</a:t>
            </a:fld>
            <a:endParaRPr lang="en-US"/>
          </a:p>
        </p:txBody>
      </p:sp>
    </p:spTree>
    <p:extLst>
      <p:ext uri="{BB962C8B-B14F-4D97-AF65-F5344CB8AC3E}">
        <p14:creationId xmlns:p14="http://schemas.microsoft.com/office/powerpoint/2010/main" val="3909731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21.24  Some crustacean feeding mechanisms (see also Figure 21.22). </a:t>
            </a:r>
          </a:p>
          <a:p>
            <a:r>
              <a:rPr lang="en-US" sz="1200" kern="1200" dirty="0">
                <a:solidFill>
                  <a:schemeClr val="tx1"/>
                </a:solidFill>
                <a:effectLst/>
                <a:latin typeface="+mn-lt"/>
                <a:ea typeface="+mn-ea"/>
                <a:cs typeface="+mn-cs"/>
              </a:rPr>
              <a:t>(A) Suspension feeding in the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The arrows point seaward and indicate the direction of water movement as waves recede. The antennules direct water through branchial chambers. The antennae remove food particles from the water and then brush them onto the mouthparts. (B) The sand crab </a:t>
            </a:r>
            <a:r>
              <a:rPr lang="en-US" sz="1200" i="1" kern="1200" dirty="0" err="1">
                <a:solidFill>
                  <a:schemeClr val="tx1"/>
                </a:solidFill>
                <a:effectLst/>
                <a:latin typeface="+mn-lt"/>
                <a:ea typeface="+mn-ea"/>
                <a:cs typeface="+mn-cs"/>
              </a:rPr>
              <a:t>Blepharipoda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occidentalis</a:t>
            </a:r>
            <a:r>
              <a:rPr lang="en-US" sz="1200" kern="1200" dirty="0">
                <a:solidFill>
                  <a:schemeClr val="tx1"/>
                </a:solidFill>
                <a:effectLst/>
                <a:latin typeface="+mn-lt"/>
                <a:ea typeface="+mn-ea"/>
                <a:cs typeface="+mn-cs"/>
              </a:rPr>
              <a:t> suspension feeding with its feathery antennae; the antennules are interlocked with stiff setae that form a channel between them for water to circulate down to the gills. (C,D) The suspension-feeding hermit crabs (C) </a:t>
            </a:r>
            <a:r>
              <a:rPr lang="en-US" sz="1200" i="1" kern="1200" dirty="0" err="1">
                <a:solidFill>
                  <a:schemeClr val="tx1"/>
                </a:solidFill>
                <a:effectLst/>
                <a:latin typeface="+mn-lt"/>
                <a:ea typeface="+mn-ea"/>
                <a:cs typeface="+mn-cs"/>
              </a:rPr>
              <a:t>Lophopagurus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Australeremus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cooki</a:t>
            </a:r>
            <a:r>
              <a:rPr lang="en-US" sz="1200" kern="1200" dirty="0">
                <a:solidFill>
                  <a:schemeClr val="tx1"/>
                </a:solidFill>
                <a:effectLst/>
                <a:latin typeface="+mn-lt"/>
                <a:ea typeface="+mn-ea"/>
                <a:cs typeface="+mn-cs"/>
              </a:rPr>
              <a:t> and (D) </a:t>
            </a:r>
            <a:r>
              <a:rPr lang="en-US" sz="1200" i="1" kern="1200" dirty="0" err="1">
                <a:solidFill>
                  <a:schemeClr val="tx1"/>
                </a:solidFill>
                <a:effectLst/>
                <a:latin typeface="+mn-lt"/>
                <a:ea typeface="+mn-ea"/>
                <a:cs typeface="+mn-cs"/>
              </a:rPr>
              <a:t>Areopaguristes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pilosus</a:t>
            </a:r>
            <a:r>
              <a:rPr lang="en-US" sz="1200" kern="1200" dirty="0">
                <a:solidFill>
                  <a:schemeClr val="tx1"/>
                </a:solidFill>
                <a:effectLst/>
                <a:latin typeface="+mn-lt"/>
                <a:ea typeface="+mn-ea"/>
                <a:cs typeface="+mn-cs"/>
              </a:rPr>
              <a:t> twirl their antennae, in either a circle or a figure eight, to create water currents that pull food particles to the mouth region. (E) The predatory shrimp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is shown here munching on another shrimp (</a:t>
            </a:r>
            <a:r>
              <a:rPr lang="en-US" sz="1200" i="1" kern="1200" dirty="0" err="1">
                <a:solidFill>
                  <a:schemeClr val="tx1"/>
                </a:solidFill>
                <a:effectLst/>
                <a:latin typeface="+mn-lt"/>
                <a:ea typeface="+mn-ea"/>
                <a:cs typeface="+mn-cs"/>
              </a:rPr>
              <a:t>Typhlatya</a:t>
            </a:r>
            <a:r>
              <a:rPr lang="en-US" sz="1200" kern="1200" dirty="0">
                <a:solidFill>
                  <a:schemeClr val="tx1"/>
                </a:solidFill>
                <a:effectLst/>
                <a:latin typeface="+mn-lt"/>
                <a:ea typeface="+mn-ea"/>
                <a:cs typeface="+mn-cs"/>
              </a:rPr>
              <a:t>) as it holds the prey in a “cage” formed by the </a:t>
            </a:r>
            <a:r>
              <a:rPr lang="en-US" sz="1200" kern="1200" dirty="0" err="1">
                <a:solidFill>
                  <a:schemeClr val="tx1"/>
                </a:solidFill>
                <a:effectLst/>
                <a:latin typeface="+mn-lt"/>
                <a:ea typeface="+mn-ea"/>
                <a:cs typeface="+mn-cs"/>
              </a:rPr>
              <a:t>pereo­podal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endopods</a:t>
            </a:r>
            <a:r>
              <a:rPr lang="en-US" sz="1200" kern="1200" dirty="0">
                <a:solidFill>
                  <a:schemeClr val="tx1"/>
                </a:solidFill>
                <a:effectLst/>
                <a:latin typeface="+mn-lt"/>
                <a:ea typeface="+mn-ea"/>
                <a:cs typeface="+mn-cs"/>
              </a:rPr>
              <a:t>. (E from L. G. Abele and B. E. </a:t>
            </a:r>
            <a:r>
              <a:rPr lang="en-US" sz="1200" kern="1200" dirty="0" err="1">
                <a:solidFill>
                  <a:schemeClr val="tx1"/>
                </a:solidFill>
                <a:effectLst/>
                <a:latin typeface="+mn-lt"/>
                <a:ea typeface="+mn-ea"/>
                <a:cs typeface="+mn-cs"/>
              </a:rPr>
              <a:t>Felgenhauer</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15–24.)</a:t>
            </a:r>
          </a:p>
        </p:txBody>
      </p:sp>
      <p:sp>
        <p:nvSpPr>
          <p:cNvPr id="4" name="Slide Number Placeholder 3"/>
          <p:cNvSpPr>
            <a:spLocks noGrp="1"/>
          </p:cNvSpPr>
          <p:nvPr>
            <p:ph type="sldNum" sz="quarter" idx="5"/>
          </p:nvPr>
        </p:nvSpPr>
        <p:spPr/>
        <p:txBody>
          <a:bodyPr/>
          <a:lstStyle/>
          <a:p>
            <a:fld id="{556C0744-2FEF-4441-821D-70180A370937}" type="slidenum">
              <a:rPr lang="en-US" smtClean="0"/>
              <a:t>63</a:t>
            </a:fld>
            <a:endParaRPr lang="en-US"/>
          </a:p>
        </p:txBody>
      </p:sp>
    </p:spTree>
    <p:extLst>
      <p:ext uri="{BB962C8B-B14F-4D97-AF65-F5344CB8AC3E}">
        <p14:creationId xmlns:p14="http://schemas.microsoft.com/office/powerpoint/2010/main" val="1736805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21.25  The remarkable life cycle of the rhizocephalan </a:t>
            </a:r>
            <a:r>
              <a:rPr lang="en-US" sz="1200" b="1" kern="1200" dirty="0" err="1">
                <a:solidFill>
                  <a:schemeClr val="tx1"/>
                </a:solidFill>
                <a:effectLst/>
                <a:latin typeface="+mn-lt"/>
                <a:ea typeface="+mn-ea"/>
                <a:cs typeface="+mn-cs"/>
              </a:rPr>
              <a:t>cirripede</a:t>
            </a:r>
            <a:r>
              <a:rPr lang="en-US" sz="1200" b="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Peltogaster</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paguri</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kentrogonid</a:t>
            </a:r>
            <a:r>
              <a:rPr lang="en-US" sz="1200" b="1" kern="1200" dirty="0">
                <a:solidFill>
                  <a:schemeClr val="tx1"/>
                </a:solidFill>
                <a:effectLst/>
                <a:latin typeface="+mn-lt"/>
                <a:ea typeface="+mn-ea"/>
                <a:cs typeface="+mn-cs"/>
              </a:rPr>
              <a:t> parasite of hermit crabs. 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mature reproductive portion of the parasite (externa) produces numerous broods of male and female larvae, which are released as </a:t>
            </a:r>
            <a:r>
              <a:rPr lang="en-US" sz="1200" kern="1200" dirty="0" err="1">
                <a:solidFill>
                  <a:schemeClr val="tx1"/>
                </a:solidFill>
                <a:effectLst/>
                <a:latin typeface="+mn-lt"/>
                <a:ea typeface="+mn-ea"/>
                <a:cs typeface="+mn-cs"/>
              </a:rPr>
              <a:t>nauplii</a:t>
            </a:r>
            <a:r>
              <a:rPr lang="en-US" sz="1200" kern="1200" dirty="0">
                <a:solidFill>
                  <a:schemeClr val="tx1"/>
                </a:solidFill>
                <a:effectLst/>
                <a:latin typeface="+mn-lt"/>
                <a:ea typeface="+mn-ea"/>
                <a:cs typeface="+mn-cs"/>
              </a:rPr>
              <a:t> (B,C) and eventually metamorphose into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larvae (D). Female cyprids settle on the thorax and limbs of host crabs (E) and undergo a major internal metamorphosis into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 (F), which is provided with a pair of antennules and an injection stylet. The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viscera metamorphoses into an infective stage,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which is transferred to the host through the hollow stylet. Inside the host,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grows with rootlets that ramify throughout much of the host’s body; it is now called the </a:t>
            </a:r>
            <a:r>
              <a:rPr lang="en-US" sz="1200" kern="1200" dirty="0" err="1">
                <a:solidFill>
                  <a:schemeClr val="tx1"/>
                </a:solidFill>
                <a:effectLst/>
                <a:latin typeface="+mn-lt"/>
                <a:ea typeface="+mn-ea"/>
                <a:cs typeface="+mn-cs"/>
              </a:rPr>
              <a:t>interna</a:t>
            </a:r>
            <a:r>
              <a:rPr lang="en-US" sz="1200" kern="1200" dirty="0">
                <a:solidFill>
                  <a:schemeClr val="tx1"/>
                </a:solidFill>
                <a:effectLst/>
                <a:latin typeface="+mn-lt"/>
                <a:ea typeface="+mn-ea"/>
                <a:cs typeface="+mn-cs"/>
              </a:rPr>
              <a:t> (G). Eventually the female parasite emerges on the abdomen of the host as a virginal externa (H). When the externa acquires a mantle pore, or aperture, it becomes attractive to male cyprids (I). Male cyprids settle within the aperture, transform into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form, and implant part of their body contents in the female’s receptacles (J). The deposit proceeds to differentiate into spermatozoa, which fertilize the eggs of the female. (K) The dissected externa, with its rootlets, of </a:t>
            </a:r>
            <a:r>
              <a:rPr lang="en-US" sz="1200" i="1" kern="1200" dirty="0" err="1">
                <a:solidFill>
                  <a:schemeClr val="tx1"/>
                </a:solidFill>
                <a:effectLst/>
                <a:latin typeface="+mn-lt"/>
                <a:ea typeface="+mn-ea"/>
                <a:cs typeface="+mn-cs"/>
              </a:rPr>
              <a:t>Peltogaster</a:t>
            </a:r>
            <a:r>
              <a:rPr lang="en-US" sz="1200" kern="1200" dirty="0">
                <a:solidFill>
                  <a:schemeClr val="tx1"/>
                </a:solidFill>
                <a:effectLst/>
                <a:latin typeface="+mn-lt"/>
                <a:ea typeface="+mn-ea"/>
                <a:cs typeface="+mn-cs"/>
              </a:rPr>
              <a:t>, removed from its host. Note the mantle aperture. </a:t>
            </a:r>
          </a:p>
        </p:txBody>
      </p:sp>
      <p:sp>
        <p:nvSpPr>
          <p:cNvPr id="4" name="Slide Number Placeholder 3"/>
          <p:cNvSpPr>
            <a:spLocks noGrp="1"/>
          </p:cNvSpPr>
          <p:nvPr>
            <p:ph type="sldNum" sz="quarter" idx="5"/>
          </p:nvPr>
        </p:nvSpPr>
        <p:spPr/>
        <p:txBody>
          <a:bodyPr/>
          <a:lstStyle/>
          <a:p>
            <a:fld id="{556C0744-2FEF-4441-821D-70180A370937}" type="slidenum">
              <a:rPr lang="en-US" smtClean="0"/>
              <a:t>64</a:t>
            </a:fld>
            <a:endParaRPr lang="en-US"/>
          </a:p>
        </p:txBody>
      </p:sp>
    </p:spTree>
    <p:extLst>
      <p:ext uri="{BB962C8B-B14F-4D97-AF65-F5344CB8AC3E}">
        <p14:creationId xmlns:p14="http://schemas.microsoft.com/office/powerpoint/2010/main" val="13957862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21.25  The remarkable life cycle of the rhizocephalan </a:t>
            </a:r>
            <a:r>
              <a:rPr lang="en-US" sz="1200" b="1" kern="1200" dirty="0" err="1">
                <a:solidFill>
                  <a:schemeClr val="tx1"/>
                </a:solidFill>
                <a:effectLst/>
                <a:latin typeface="+mn-lt"/>
                <a:ea typeface="+mn-ea"/>
                <a:cs typeface="+mn-cs"/>
              </a:rPr>
              <a:t>cirripede</a:t>
            </a:r>
            <a:r>
              <a:rPr lang="en-US" sz="1200" b="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Peltogaster</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paguri</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kentrogonid</a:t>
            </a:r>
            <a:r>
              <a:rPr lang="en-US" sz="1200" b="1" kern="1200" dirty="0">
                <a:solidFill>
                  <a:schemeClr val="tx1"/>
                </a:solidFill>
                <a:effectLst/>
                <a:latin typeface="+mn-lt"/>
                <a:ea typeface="+mn-ea"/>
                <a:cs typeface="+mn-cs"/>
              </a:rPr>
              <a:t> parasite of hermit crabs. 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mature reproductive portion of the parasite (externa) produces numerous broods of male and female larvae, which are released as </a:t>
            </a:r>
            <a:r>
              <a:rPr lang="en-US" sz="1200" kern="1200" dirty="0" err="1">
                <a:solidFill>
                  <a:schemeClr val="tx1"/>
                </a:solidFill>
                <a:effectLst/>
                <a:latin typeface="+mn-lt"/>
                <a:ea typeface="+mn-ea"/>
                <a:cs typeface="+mn-cs"/>
              </a:rPr>
              <a:t>nauplii</a:t>
            </a:r>
            <a:r>
              <a:rPr lang="en-US" sz="1200" kern="1200" dirty="0">
                <a:solidFill>
                  <a:schemeClr val="tx1"/>
                </a:solidFill>
                <a:effectLst/>
                <a:latin typeface="+mn-lt"/>
                <a:ea typeface="+mn-ea"/>
                <a:cs typeface="+mn-cs"/>
              </a:rPr>
              <a:t> (B,C) and eventually metamorphose into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larvae (D). Female cyprids settle on the thorax and limbs of host crabs (E) and undergo a major internal metamorphosis into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 (F), which is provided with a pair of antennules and an injection stylet. The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viscera metamorphoses into an infective stage,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which is transferred to the host through the hollow stylet. Inside the host,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grows with rootlets that ramify throughout much of the host’s body; it is now called the </a:t>
            </a:r>
            <a:r>
              <a:rPr lang="en-US" sz="1200" kern="1200" dirty="0" err="1">
                <a:solidFill>
                  <a:schemeClr val="tx1"/>
                </a:solidFill>
                <a:effectLst/>
                <a:latin typeface="+mn-lt"/>
                <a:ea typeface="+mn-ea"/>
                <a:cs typeface="+mn-cs"/>
              </a:rPr>
              <a:t>interna</a:t>
            </a:r>
            <a:r>
              <a:rPr lang="en-US" sz="1200" kern="1200" dirty="0">
                <a:solidFill>
                  <a:schemeClr val="tx1"/>
                </a:solidFill>
                <a:effectLst/>
                <a:latin typeface="+mn-lt"/>
                <a:ea typeface="+mn-ea"/>
                <a:cs typeface="+mn-cs"/>
              </a:rPr>
              <a:t> (G). Eventually the female parasite emerges on the abdomen of the host as a virginal externa (H). When the externa acquires a mantle pore, or aperture, it becomes attractive to male cyprids (I). Male cyprids settle within the aperture, transform into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form, and implant part of their body contents in the female’s receptacles (J). The deposit proceeds to differentiate into spermatozoa, which fertilize the eggs of the female. (K) The dissected externa, with its rootlets, of </a:t>
            </a:r>
            <a:r>
              <a:rPr lang="en-US" sz="1200" i="1" kern="1200" dirty="0" err="1">
                <a:solidFill>
                  <a:schemeClr val="tx1"/>
                </a:solidFill>
                <a:effectLst/>
                <a:latin typeface="+mn-lt"/>
                <a:ea typeface="+mn-ea"/>
                <a:cs typeface="+mn-cs"/>
              </a:rPr>
              <a:t>Peltogaster</a:t>
            </a:r>
            <a:r>
              <a:rPr lang="en-US" sz="1200" kern="1200" dirty="0">
                <a:solidFill>
                  <a:schemeClr val="tx1"/>
                </a:solidFill>
                <a:effectLst/>
                <a:latin typeface="+mn-lt"/>
                <a:ea typeface="+mn-ea"/>
                <a:cs typeface="+mn-cs"/>
              </a:rPr>
              <a:t>, removed from its host. Note the mantle aperture.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65</a:t>
            </a:fld>
            <a:endParaRPr lang="en-US"/>
          </a:p>
        </p:txBody>
      </p:sp>
    </p:spTree>
    <p:extLst>
      <p:ext uri="{BB962C8B-B14F-4D97-AF65-F5344CB8AC3E}">
        <p14:creationId xmlns:p14="http://schemas.microsoft.com/office/powerpoint/2010/main" val="20736344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21.25  The remarkable life cycle of the rhizocephalan </a:t>
            </a:r>
            <a:r>
              <a:rPr lang="en-US" sz="1200" b="1" kern="1200" dirty="0" err="1">
                <a:solidFill>
                  <a:schemeClr val="tx1"/>
                </a:solidFill>
                <a:effectLst/>
                <a:latin typeface="+mn-lt"/>
                <a:ea typeface="+mn-ea"/>
                <a:cs typeface="+mn-cs"/>
              </a:rPr>
              <a:t>cirripede</a:t>
            </a:r>
            <a:r>
              <a:rPr lang="en-US" sz="1200" b="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Peltogaster</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paguri</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kentrogonid</a:t>
            </a:r>
            <a:r>
              <a:rPr lang="en-US" sz="1200" b="1" kern="1200" dirty="0">
                <a:solidFill>
                  <a:schemeClr val="tx1"/>
                </a:solidFill>
                <a:effectLst/>
                <a:latin typeface="+mn-lt"/>
                <a:ea typeface="+mn-ea"/>
                <a:cs typeface="+mn-cs"/>
              </a:rPr>
              <a:t> parasite of hermit crabs. 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mature reproductive portion of the parasite (externa) produces numerous broods of male and female larvae, which are released as </a:t>
            </a:r>
            <a:r>
              <a:rPr lang="en-US" sz="1200" kern="1200" dirty="0" err="1">
                <a:solidFill>
                  <a:schemeClr val="tx1"/>
                </a:solidFill>
                <a:effectLst/>
                <a:latin typeface="+mn-lt"/>
                <a:ea typeface="+mn-ea"/>
                <a:cs typeface="+mn-cs"/>
              </a:rPr>
              <a:t>nauplii</a:t>
            </a:r>
            <a:r>
              <a:rPr lang="en-US" sz="1200" kern="1200" dirty="0">
                <a:solidFill>
                  <a:schemeClr val="tx1"/>
                </a:solidFill>
                <a:effectLst/>
                <a:latin typeface="+mn-lt"/>
                <a:ea typeface="+mn-ea"/>
                <a:cs typeface="+mn-cs"/>
              </a:rPr>
              <a:t> (B,C) and eventually metamorphose into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larvae (D). Female cyprids settle on the thorax and limbs of host crabs (E) and undergo a major internal metamorphosis into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 (F), which is provided with a pair of antennules and an injection stylet. The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viscera metamorphoses into an infective stage,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which is transferred to the host through the hollow stylet. Inside the host, the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grows with rootlets that ramify throughout much of the host’s body; it is now called the </a:t>
            </a:r>
            <a:r>
              <a:rPr lang="en-US" sz="1200" kern="1200" dirty="0" err="1">
                <a:solidFill>
                  <a:schemeClr val="tx1"/>
                </a:solidFill>
                <a:effectLst/>
                <a:latin typeface="+mn-lt"/>
                <a:ea typeface="+mn-ea"/>
                <a:cs typeface="+mn-cs"/>
              </a:rPr>
              <a:t>interna</a:t>
            </a:r>
            <a:r>
              <a:rPr lang="en-US" sz="1200" kern="1200" dirty="0">
                <a:solidFill>
                  <a:schemeClr val="tx1"/>
                </a:solidFill>
                <a:effectLst/>
                <a:latin typeface="+mn-lt"/>
                <a:ea typeface="+mn-ea"/>
                <a:cs typeface="+mn-cs"/>
              </a:rPr>
              <a:t> (G). Eventually the female parasite emerges on the abdomen of the host as a virginal externa (H). When the externa acquires a mantle pore, or aperture, it becomes attractive to male cyprids (I). Male cyprids settle within the aperture, transform into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form, and implant part of their body contents in the female’s receptacles (J). The deposit proceeds to differentiate into spermatozoa, which fertilize the eggs of the female. (K) The dissected externa, with its rootlets, of </a:t>
            </a:r>
            <a:r>
              <a:rPr lang="en-US" sz="1200" i="1" kern="1200" dirty="0" err="1">
                <a:solidFill>
                  <a:schemeClr val="tx1"/>
                </a:solidFill>
                <a:effectLst/>
                <a:latin typeface="+mn-lt"/>
                <a:ea typeface="+mn-ea"/>
                <a:cs typeface="+mn-cs"/>
              </a:rPr>
              <a:t>Peltogaster</a:t>
            </a:r>
            <a:r>
              <a:rPr lang="en-US" sz="1200" kern="1200" dirty="0">
                <a:solidFill>
                  <a:schemeClr val="tx1"/>
                </a:solidFill>
                <a:effectLst/>
                <a:latin typeface="+mn-lt"/>
                <a:ea typeface="+mn-ea"/>
                <a:cs typeface="+mn-cs"/>
              </a:rPr>
              <a:t>, removed from its host. Note the mantle aperture.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66</a:t>
            </a:fld>
            <a:endParaRPr lang="en-US"/>
          </a:p>
        </p:txBody>
      </p:sp>
    </p:spTree>
    <p:extLst>
      <p:ext uri="{BB962C8B-B14F-4D97-AF65-F5344CB8AC3E}">
        <p14:creationId xmlns:p14="http://schemas.microsoft.com/office/powerpoint/2010/main" val="2905466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67</a:t>
            </a:fld>
            <a:endParaRPr lang="en-US"/>
          </a:p>
        </p:txBody>
      </p:sp>
    </p:spTree>
    <p:extLst>
      <p:ext uri="{BB962C8B-B14F-4D97-AF65-F5344CB8AC3E}">
        <p14:creationId xmlns:p14="http://schemas.microsoft.com/office/powerpoint/2010/main" val="3146177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68</a:t>
            </a:fld>
            <a:endParaRPr lang="en-US"/>
          </a:p>
        </p:txBody>
      </p:sp>
    </p:spTree>
    <p:extLst>
      <p:ext uri="{BB962C8B-B14F-4D97-AF65-F5344CB8AC3E}">
        <p14:creationId xmlns:p14="http://schemas.microsoft.com/office/powerpoint/2010/main" val="41010051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69</a:t>
            </a:fld>
            <a:endParaRPr lang="en-US"/>
          </a:p>
        </p:txBody>
      </p:sp>
    </p:spTree>
    <p:extLst>
      <p:ext uri="{BB962C8B-B14F-4D97-AF65-F5344CB8AC3E}">
        <p14:creationId xmlns:p14="http://schemas.microsoft.com/office/powerpoint/2010/main" val="1405981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a:t>
            </a:fld>
            <a:endParaRPr lang="en-US"/>
          </a:p>
        </p:txBody>
      </p:sp>
    </p:spTree>
    <p:extLst>
      <p:ext uri="{BB962C8B-B14F-4D97-AF65-F5344CB8AC3E}">
        <p14:creationId xmlns:p14="http://schemas.microsoft.com/office/powerpoint/2010/main" val="25006083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70</a:t>
            </a:fld>
            <a:endParaRPr lang="en-US"/>
          </a:p>
        </p:txBody>
      </p:sp>
    </p:spTree>
    <p:extLst>
      <p:ext uri="{BB962C8B-B14F-4D97-AF65-F5344CB8AC3E}">
        <p14:creationId xmlns:p14="http://schemas.microsoft.com/office/powerpoint/2010/main" val="33509768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71</a:t>
            </a:fld>
            <a:endParaRPr lang="en-US"/>
          </a:p>
        </p:txBody>
      </p:sp>
    </p:spTree>
    <p:extLst>
      <p:ext uri="{BB962C8B-B14F-4D97-AF65-F5344CB8AC3E}">
        <p14:creationId xmlns:p14="http://schemas.microsoft.com/office/powerpoint/2010/main" val="20098369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72</a:t>
            </a:fld>
            <a:endParaRPr lang="en-US"/>
          </a:p>
        </p:txBody>
      </p:sp>
    </p:spTree>
    <p:extLst>
      <p:ext uri="{BB962C8B-B14F-4D97-AF65-F5344CB8AC3E}">
        <p14:creationId xmlns:p14="http://schemas.microsoft.com/office/powerpoint/2010/main" val="9401328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73</a:t>
            </a:fld>
            <a:endParaRPr lang="en-US"/>
          </a:p>
        </p:txBody>
      </p:sp>
    </p:spTree>
    <p:extLst>
      <p:ext uri="{BB962C8B-B14F-4D97-AF65-F5344CB8AC3E}">
        <p14:creationId xmlns:p14="http://schemas.microsoft.com/office/powerpoint/2010/main" val="151133716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74</a:t>
            </a:fld>
            <a:endParaRPr lang="en-US"/>
          </a:p>
        </p:txBody>
      </p:sp>
    </p:spTree>
    <p:extLst>
      <p:ext uri="{BB962C8B-B14F-4D97-AF65-F5344CB8AC3E}">
        <p14:creationId xmlns:p14="http://schemas.microsoft.com/office/powerpoint/2010/main" val="38116025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75</a:t>
            </a:fld>
            <a:endParaRPr lang="en-US"/>
          </a:p>
        </p:txBody>
      </p:sp>
    </p:spTree>
    <p:extLst>
      <p:ext uri="{BB962C8B-B14F-4D97-AF65-F5344CB8AC3E}">
        <p14:creationId xmlns:p14="http://schemas.microsoft.com/office/powerpoint/2010/main" val="9910466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76</a:t>
            </a:fld>
            <a:endParaRPr lang="en-US"/>
          </a:p>
        </p:txBody>
      </p:sp>
    </p:spTree>
    <p:extLst>
      <p:ext uri="{BB962C8B-B14F-4D97-AF65-F5344CB8AC3E}">
        <p14:creationId xmlns:p14="http://schemas.microsoft.com/office/powerpoint/2010/main" val="6346394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21.26  Various stages in the life cycle of parasitic rhizocephalans. 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Figure 21.25 for a full description of a rhizocephalan [</a:t>
            </a:r>
            <a:r>
              <a:rPr lang="en-US" sz="1200" kern="1200" dirty="0" err="1">
                <a:solidFill>
                  <a:schemeClr val="tx1"/>
                </a:solidFill>
                <a:effectLst/>
                <a:latin typeface="+mn-lt"/>
                <a:ea typeface="+mn-ea"/>
                <a:cs typeface="+mn-cs"/>
              </a:rPr>
              <a:t>kentrogonid</a:t>
            </a:r>
            <a:r>
              <a:rPr lang="en-US" sz="1200" kern="1200" dirty="0">
                <a:solidFill>
                  <a:schemeClr val="tx1"/>
                </a:solidFill>
                <a:effectLst/>
                <a:latin typeface="+mn-lt"/>
                <a:ea typeface="+mn-ea"/>
                <a:cs typeface="+mn-cs"/>
              </a:rPr>
              <a:t>] life cycle.) (A–D) Larvae of </a:t>
            </a:r>
            <a:r>
              <a:rPr lang="en-US" sz="1200" i="1" kern="1200" dirty="0" err="1">
                <a:solidFill>
                  <a:schemeClr val="tx1"/>
                </a:solidFill>
                <a:effectLst/>
                <a:latin typeface="+mn-lt"/>
                <a:ea typeface="+mn-ea"/>
                <a:cs typeface="+mn-cs"/>
              </a:rPr>
              <a:t>Lernaeodiscus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porcellanae</a:t>
            </a:r>
            <a:r>
              <a:rPr lang="en-US" sz="1200" kern="1200" dirty="0">
                <a:solidFill>
                  <a:schemeClr val="tx1"/>
                </a:solidFill>
                <a:effectLst/>
                <a:latin typeface="+mn-lt"/>
                <a:ea typeface="+mn-ea"/>
                <a:cs typeface="+mn-cs"/>
              </a:rPr>
              <a:t>: (A) A live cyprid. (B) A cyprid (lateral view; SEM). (C,D) Diagrams of cyprid larvae before and after settlement (right side of carapace removed; naupliar eye omitted). The dotted line in the second antennular article indicates the primordial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cuticle, and the placement of muscle fibers in the cyprid is indicated by arrows; the muscles are hypothesized to effect formation of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and separation of the old cyprid from the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 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formation is complete. (E) A whole gill (SEM) of a host crab, </a:t>
            </a:r>
            <a:r>
              <a:rPr lang="en-US" sz="1200" i="1" kern="1200" dirty="0" err="1">
                <a:solidFill>
                  <a:schemeClr val="tx1"/>
                </a:solidFill>
                <a:effectLst/>
                <a:latin typeface="+mn-lt"/>
                <a:ea typeface="+mn-ea"/>
                <a:cs typeface="+mn-cs"/>
              </a:rPr>
              <a:t>Petrolisthes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cabrilloi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several attached </a:t>
            </a:r>
            <a:r>
              <a:rPr lang="en-US" sz="1200" kern="1200" dirty="0" err="1">
                <a:solidFill>
                  <a:schemeClr val="tx1"/>
                </a:solidFill>
                <a:effectLst/>
                <a:latin typeface="+mn-lt"/>
                <a:ea typeface="+mn-ea"/>
                <a:cs typeface="+mn-cs"/>
              </a:rPr>
              <a:t>kentrogons</a:t>
            </a:r>
            <a:r>
              <a:rPr lang="en-US" sz="1200" kern="1200" dirty="0">
                <a:solidFill>
                  <a:schemeClr val="tx1"/>
                </a:solidFill>
                <a:effectLst/>
                <a:latin typeface="+mn-lt"/>
                <a:ea typeface="+mn-ea"/>
                <a:cs typeface="+mn-cs"/>
              </a:rPr>
              <a:t> (arrows). (F) A 2-hour-old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(sagittal section). (G) A </a:t>
            </a:r>
            <a:r>
              <a:rPr lang="en-US" sz="1200" kern="1200" dirty="0" err="1">
                <a:solidFill>
                  <a:schemeClr val="tx1"/>
                </a:solidFill>
                <a:effectLst/>
                <a:latin typeface="+mn-lt"/>
                <a:ea typeface="+mn-ea"/>
                <a:cs typeface="+mn-cs"/>
              </a:rPr>
              <a:t>kentrogon</a:t>
            </a:r>
            <a:r>
              <a:rPr lang="en-US" sz="1200" kern="1200" dirty="0">
                <a:solidFill>
                  <a:schemeClr val="tx1"/>
                </a:solidFill>
                <a:effectLst/>
                <a:latin typeface="+mn-lt"/>
                <a:ea typeface="+mn-ea"/>
                <a:cs typeface="+mn-cs"/>
              </a:rPr>
              <a:t> injecting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via the stylet. (H) A </a:t>
            </a:r>
            <a:r>
              <a:rPr lang="en-US" sz="1200" kern="1200" dirty="0" err="1">
                <a:solidFill>
                  <a:schemeClr val="tx1"/>
                </a:solidFill>
                <a:effectLst/>
                <a:latin typeface="+mn-lt"/>
                <a:ea typeface="+mn-ea"/>
                <a:cs typeface="+mn-cs"/>
              </a:rPr>
              <a:t>vermigon</a:t>
            </a:r>
            <a:r>
              <a:rPr lang="en-US" sz="1200" kern="1200" dirty="0">
                <a:solidFill>
                  <a:schemeClr val="tx1"/>
                </a:solidFill>
                <a:effectLst/>
                <a:latin typeface="+mn-lt"/>
                <a:ea typeface="+mn-ea"/>
                <a:cs typeface="+mn-cs"/>
              </a:rPr>
              <a:t>. (I) A </a:t>
            </a:r>
            <a:r>
              <a:rPr lang="en-US" sz="1200" kern="1200" dirty="0" err="1">
                <a:solidFill>
                  <a:schemeClr val="tx1"/>
                </a:solidFill>
                <a:effectLst/>
                <a:latin typeface="+mn-lt"/>
                <a:ea typeface="+mn-ea"/>
                <a:cs typeface="+mn-cs"/>
              </a:rPr>
              <a:t>trichogon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77</a:t>
            </a:fld>
            <a:endParaRPr lang="en-US"/>
          </a:p>
        </p:txBody>
      </p:sp>
    </p:spTree>
    <p:extLst>
      <p:ext uri="{BB962C8B-B14F-4D97-AF65-F5344CB8AC3E}">
        <p14:creationId xmlns:p14="http://schemas.microsoft.com/office/powerpoint/2010/main" val="4616162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78</a:t>
            </a:fld>
            <a:endParaRPr lang="en-US"/>
          </a:p>
        </p:txBody>
      </p:sp>
    </p:spTree>
    <p:extLst>
      <p:ext uri="{BB962C8B-B14F-4D97-AF65-F5344CB8AC3E}">
        <p14:creationId xmlns:p14="http://schemas.microsoft.com/office/powerpoint/2010/main" val="27504499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79</a:t>
            </a:fld>
            <a:endParaRPr lang="en-US"/>
          </a:p>
        </p:txBody>
      </p:sp>
    </p:spTree>
    <p:extLst>
      <p:ext uri="{BB962C8B-B14F-4D97-AF65-F5344CB8AC3E}">
        <p14:creationId xmlns:p14="http://schemas.microsoft.com/office/powerpoint/2010/main" val="4170999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a:t>
            </a:fld>
            <a:endParaRPr lang="en-US"/>
          </a:p>
        </p:txBody>
      </p:sp>
    </p:spTree>
    <p:extLst>
      <p:ext uri="{BB962C8B-B14F-4D97-AF65-F5344CB8AC3E}">
        <p14:creationId xmlns:p14="http://schemas.microsoft.com/office/powerpoint/2010/main" val="16851168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80</a:t>
            </a:fld>
            <a:endParaRPr lang="en-US"/>
          </a:p>
        </p:txBody>
      </p:sp>
    </p:spTree>
    <p:extLst>
      <p:ext uri="{BB962C8B-B14F-4D97-AF65-F5344CB8AC3E}">
        <p14:creationId xmlns:p14="http://schemas.microsoft.com/office/powerpoint/2010/main" val="19871570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81</a:t>
            </a:fld>
            <a:endParaRPr lang="en-US"/>
          </a:p>
        </p:txBody>
      </p:sp>
    </p:spTree>
    <p:extLst>
      <p:ext uri="{BB962C8B-B14F-4D97-AF65-F5344CB8AC3E}">
        <p14:creationId xmlns:p14="http://schemas.microsoft.com/office/powerpoint/2010/main" val="17332554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82</a:t>
            </a:fld>
            <a:endParaRPr lang="en-US"/>
          </a:p>
        </p:txBody>
      </p:sp>
    </p:spTree>
    <p:extLst>
      <p:ext uri="{BB962C8B-B14F-4D97-AF65-F5344CB8AC3E}">
        <p14:creationId xmlns:p14="http://schemas.microsoft.com/office/powerpoint/2010/main" val="407427639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83</a:t>
            </a:fld>
            <a:endParaRPr lang="en-US"/>
          </a:p>
        </p:txBody>
      </p:sp>
    </p:spTree>
    <p:extLst>
      <p:ext uri="{BB962C8B-B14F-4D97-AF65-F5344CB8AC3E}">
        <p14:creationId xmlns:p14="http://schemas.microsoft.com/office/powerpoint/2010/main" val="3601003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84</a:t>
            </a:fld>
            <a:endParaRPr lang="en-US"/>
          </a:p>
        </p:txBody>
      </p:sp>
    </p:spTree>
    <p:extLst>
      <p:ext uri="{BB962C8B-B14F-4D97-AF65-F5344CB8AC3E}">
        <p14:creationId xmlns:p14="http://schemas.microsoft.com/office/powerpoint/2010/main" val="29660523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85</a:t>
            </a:fld>
            <a:endParaRPr lang="en-US"/>
          </a:p>
        </p:txBody>
      </p:sp>
    </p:spTree>
    <p:extLst>
      <p:ext uri="{BB962C8B-B14F-4D97-AF65-F5344CB8AC3E}">
        <p14:creationId xmlns:p14="http://schemas.microsoft.com/office/powerpoint/2010/main" val="7367100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86</a:t>
            </a:fld>
            <a:endParaRPr lang="en-US"/>
          </a:p>
        </p:txBody>
      </p:sp>
    </p:spTree>
    <p:extLst>
      <p:ext uri="{BB962C8B-B14F-4D97-AF65-F5344CB8AC3E}">
        <p14:creationId xmlns:p14="http://schemas.microsoft.com/office/powerpoint/2010/main" val="12666665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21.27  Internal anatomy of representative crustaceans. 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 calanoid copepod. (B) A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barnacle. (C)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barnacle. (D) A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 after S. M. Marshall and A. P. Orr. 1955. </a:t>
            </a:r>
            <a:r>
              <a:rPr lang="en-US" sz="1200" i="1" kern="1200" dirty="0">
                <a:solidFill>
                  <a:schemeClr val="tx1"/>
                </a:solidFill>
                <a:effectLst/>
                <a:latin typeface="+mn-lt"/>
                <a:ea typeface="+mn-ea"/>
                <a:cs typeface="+mn-cs"/>
              </a:rPr>
              <a:t>The Biology of a Marine Copepod</a:t>
            </a:r>
            <a:r>
              <a:rPr lang="en-US" sz="1200" kern="1200" dirty="0">
                <a:solidFill>
                  <a:schemeClr val="tx1"/>
                </a:solidFill>
                <a:effectLst/>
                <a:latin typeface="+mn-lt"/>
                <a:ea typeface="+mn-ea"/>
                <a:cs typeface="+mn-cs"/>
              </a:rPr>
              <a:t>. Springer Verlag, New York, https://</a:t>
            </a:r>
            <a:r>
              <a:rPr lang="en-US" sz="1200" kern="1200" dirty="0" err="1">
                <a:solidFill>
                  <a:schemeClr val="tx1"/>
                </a:solidFill>
                <a:effectLst/>
                <a:latin typeface="+mn-lt"/>
                <a:ea typeface="+mn-ea"/>
                <a:cs typeface="+mn-cs"/>
              </a:rPr>
              <a:t>link.springer.com</a:t>
            </a:r>
            <a:r>
              <a:rPr lang="en-US" sz="1200" kern="1200" dirty="0">
                <a:solidFill>
                  <a:schemeClr val="tx1"/>
                </a:solidFill>
                <a:effectLst/>
                <a:latin typeface="+mn-lt"/>
                <a:ea typeface="+mn-ea"/>
                <a:cs typeface="+mn-cs"/>
              </a:rPr>
              <a:t>/chapter/10.1007/978-3-662-13138-1_2 [and see credits].). (E) A crayfish. (F) An amphipod. (G) The stomach of a crayfish. (H) A brachyuran crab, dorsal view with carapace removed.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87</a:t>
            </a:fld>
            <a:endParaRPr lang="en-US"/>
          </a:p>
        </p:txBody>
      </p:sp>
    </p:spTree>
    <p:extLst>
      <p:ext uri="{BB962C8B-B14F-4D97-AF65-F5344CB8AC3E}">
        <p14:creationId xmlns:p14="http://schemas.microsoft.com/office/powerpoint/2010/main" val="4649807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88</a:t>
            </a:fld>
            <a:endParaRPr lang="en-US"/>
          </a:p>
        </p:txBody>
      </p:sp>
    </p:spTree>
    <p:extLst>
      <p:ext uri="{BB962C8B-B14F-4D97-AF65-F5344CB8AC3E}">
        <p14:creationId xmlns:p14="http://schemas.microsoft.com/office/powerpoint/2010/main" val="21915814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89</a:t>
            </a:fld>
            <a:endParaRPr lang="en-US"/>
          </a:p>
        </p:txBody>
      </p:sp>
    </p:spTree>
    <p:extLst>
      <p:ext uri="{BB962C8B-B14F-4D97-AF65-F5344CB8AC3E}">
        <p14:creationId xmlns:p14="http://schemas.microsoft.com/office/powerpoint/2010/main" val="3104794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21.19  Anatomy in the classes </a:t>
            </a:r>
            <a:r>
              <a:rPr lang="en-US" sz="1200" b="1" kern="1200" dirty="0" err="1">
                <a:solidFill>
                  <a:schemeClr val="tx1"/>
                </a:solidFill>
                <a:effectLst/>
                <a:latin typeface="+mn-lt"/>
                <a:ea typeface="+mn-ea"/>
                <a:cs typeface="+mn-cs"/>
              </a:rPr>
              <a:t>Remipedia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Cephalocarida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cephalocarid </a:t>
            </a:r>
            <a:r>
              <a:rPr lang="en-US" sz="1200" i="1" kern="1200" dirty="0" err="1">
                <a:solidFill>
                  <a:schemeClr val="tx1"/>
                </a:solidFill>
                <a:effectLst/>
                <a:latin typeface="+mn-lt"/>
                <a:ea typeface="+mn-ea"/>
                <a:cs typeface="+mn-cs"/>
              </a:rPr>
              <a:t>Hutchinsoniella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macracantha</a:t>
            </a:r>
            <a:r>
              <a:rPr lang="en-US" sz="1200" kern="1200" dirty="0">
                <a:solidFill>
                  <a:schemeClr val="tx1"/>
                </a:solidFill>
                <a:effectLst/>
                <a:latin typeface="+mn-lt"/>
                <a:ea typeface="+mn-ea"/>
                <a:cs typeface="+mn-cs"/>
              </a:rPr>
              <a:t> (lateral view). (B) SEM of head and thorax of a cephalocarid. (C) First trunk limb of the cephalocarid </a:t>
            </a:r>
            <a:r>
              <a:rPr lang="en-US" sz="1200" i="1" kern="1200" dirty="0" err="1">
                <a:solidFill>
                  <a:schemeClr val="tx1"/>
                </a:solidFill>
                <a:effectLst/>
                <a:latin typeface="+mn-lt"/>
                <a:ea typeface="+mn-ea"/>
                <a:cs typeface="+mn-cs"/>
              </a:rPr>
              <a:t>Lightiella</a:t>
            </a:r>
            <a:r>
              <a:rPr lang="en-US" sz="1200" kern="1200" dirty="0">
                <a:solidFill>
                  <a:schemeClr val="tx1"/>
                </a:solidFill>
                <a:effectLst/>
                <a:latin typeface="+mn-lt"/>
                <a:ea typeface="+mn-ea"/>
                <a:cs typeface="+mn-cs"/>
              </a:rPr>
              <a:t>. (D)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(ventral view). (E) Tenth trunk limb of the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Lasionectes</a:t>
            </a:r>
            <a:r>
              <a:rPr lang="en-US" sz="1200" kern="1200" dirty="0">
                <a:solidFill>
                  <a:schemeClr val="tx1"/>
                </a:solidFill>
                <a:effectLst/>
                <a:latin typeface="+mn-lt"/>
                <a:ea typeface="+mn-ea"/>
                <a:cs typeface="+mn-cs"/>
              </a:rPr>
              <a:t>. (F) The anterior end of a </a:t>
            </a:r>
            <a:r>
              <a:rPr lang="en-US" sz="1200" kern="1200" dirty="0" err="1">
                <a:solidFill>
                  <a:schemeClr val="tx1"/>
                </a:solidFill>
                <a:effectLst/>
                <a:latin typeface="+mn-lt"/>
                <a:ea typeface="+mn-ea"/>
                <a:cs typeface="+mn-cs"/>
              </a:rPr>
              <a:t>remipede</a:t>
            </a:r>
            <a:r>
              <a:rPr lang="en-US" sz="1200" kern="1200" dirty="0">
                <a:solidFill>
                  <a:schemeClr val="tx1"/>
                </a:solidFill>
                <a:effectLst/>
                <a:latin typeface="+mn-lt"/>
                <a:ea typeface="+mn-ea"/>
                <a:cs typeface="+mn-cs"/>
              </a:rPr>
              <a:t> (ventral view). In both the cephalocarids and the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trunk is a long,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series of </a:t>
            </a:r>
            <a:r>
              <a:rPr lang="en-US" sz="1200" kern="1200" dirty="0" err="1">
                <a:solidFill>
                  <a:schemeClr val="tx1"/>
                </a:solidFill>
                <a:effectLst/>
                <a:latin typeface="+mn-lt"/>
                <a:ea typeface="+mn-ea"/>
                <a:cs typeface="+mn-cs"/>
              </a:rPr>
              <a:t>somites</a:t>
            </a:r>
            <a:r>
              <a:rPr lang="en-US" sz="1200" kern="1200" dirty="0">
                <a:solidFill>
                  <a:schemeClr val="tx1"/>
                </a:solidFill>
                <a:effectLst/>
                <a:latin typeface="+mn-lt"/>
                <a:ea typeface="+mn-ea"/>
                <a:cs typeface="+mn-cs"/>
              </a:rPr>
              <a:t> with biramous swimming appendages. In cephalocarids the first trunk appendages are like all the others, which bear large swimming epipods (</a:t>
            </a:r>
            <a:r>
              <a:rPr lang="en-US" sz="1200" kern="1200" dirty="0" err="1">
                <a:solidFill>
                  <a:schemeClr val="tx1"/>
                </a:solidFill>
                <a:effectLst/>
                <a:latin typeface="+mn-lt"/>
                <a:ea typeface="+mn-ea"/>
                <a:cs typeface="+mn-cs"/>
              </a:rPr>
              <a:t>exites</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remipedes</a:t>
            </a:r>
            <a:r>
              <a:rPr lang="en-US" sz="1200" kern="1200" dirty="0">
                <a:solidFill>
                  <a:schemeClr val="tx1"/>
                </a:solidFill>
                <a:effectLst/>
                <a:latin typeface="+mn-lt"/>
                <a:ea typeface="+mn-ea"/>
                <a:cs typeface="+mn-cs"/>
              </a:rPr>
              <a:t> the first trunk somite is fused to the head, and its appendages are maxillipeds. See chapter opener photo of </a:t>
            </a:r>
            <a:r>
              <a:rPr lang="en-US" sz="1200" i="1" kern="1200" dirty="0" err="1">
                <a:solidFill>
                  <a:schemeClr val="tx1"/>
                </a:solidFill>
                <a:effectLst/>
                <a:latin typeface="+mn-lt"/>
                <a:ea typeface="+mn-ea"/>
                <a:cs typeface="+mn-cs"/>
              </a:rPr>
              <a:t>Xibalbanus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tulumensis</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a:t>
            </a:fld>
            <a:endParaRPr lang="en-US"/>
          </a:p>
        </p:txBody>
      </p:sp>
    </p:spTree>
    <p:extLst>
      <p:ext uri="{BB962C8B-B14F-4D97-AF65-F5344CB8AC3E}">
        <p14:creationId xmlns:p14="http://schemas.microsoft.com/office/powerpoint/2010/main" val="322095409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90</a:t>
            </a:fld>
            <a:endParaRPr lang="en-US"/>
          </a:p>
        </p:txBody>
      </p:sp>
    </p:spTree>
    <p:extLst>
      <p:ext uri="{BB962C8B-B14F-4D97-AF65-F5344CB8AC3E}">
        <p14:creationId xmlns:p14="http://schemas.microsoft.com/office/powerpoint/2010/main" val="30476146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91</a:t>
            </a:fld>
            <a:endParaRPr lang="en-US"/>
          </a:p>
        </p:txBody>
      </p:sp>
    </p:spTree>
    <p:extLst>
      <p:ext uri="{BB962C8B-B14F-4D97-AF65-F5344CB8AC3E}">
        <p14:creationId xmlns:p14="http://schemas.microsoft.com/office/powerpoint/2010/main" val="259404889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92</a:t>
            </a:fld>
            <a:endParaRPr lang="en-US"/>
          </a:p>
        </p:txBody>
      </p:sp>
    </p:spTree>
    <p:extLst>
      <p:ext uri="{BB962C8B-B14F-4D97-AF65-F5344CB8AC3E}">
        <p14:creationId xmlns:p14="http://schemas.microsoft.com/office/powerpoint/2010/main" val="383239119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93</a:t>
            </a:fld>
            <a:endParaRPr lang="en-US"/>
          </a:p>
        </p:txBody>
      </p:sp>
    </p:spTree>
    <p:extLst>
      <p:ext uri="{BB962C8B-B14F-4D97-AF65-F5344CB8AC3E}">
        <p14:creationId xmlns:p14="http://schemas.microsoft.com/office/powerpoint/2010/main" val="25709185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94</a:t>
            </a:fld>
            <a:endParaRPr lang="en-US"/>
          </a:p>
        </p:txBody>
      </p:sp>
    </p:spTree>
    <p:extLst>
      <p:ext uri="{BB962C8B-B14F-4D97-AF65-F5344CB8AC3E}">
        <p14:creationId xmlns:p14="http://schemas.microsoft.com/office/powerpoint/2010/main" val="104685645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95</a:t>
            </a:fld>
            <a:endParaRPr lang="en-US"/>
          </a:p>
        </p:txBody>
      </p:sp>
    </p:spTree>
    <p:extLst>
      <p:ext uri="{BB962C8B-B14F-4D97-AF65-F5344CB8AC3E}">
        <p14:creationId xmlns:p14="http://schemas.microsoft.com/office/powerpoint/2010/main" val="23539060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21.28  Gas exchange structures. 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Maxilla of the shrimp </a:t>
            </a:r>
            <a:r>
              <a:rPr lang="en-US" sz="1200" i="1" kern="1200" dirty="0" err="1">
                <a:solidFill>
                  <a:schemeClr val="tx1"/>
                </a:solidFill>
                <a:effectLst/>
                <a:latin typeface="+mn-lt"/>
                <a:ea typeface="+mn-ea"/>
                <a:cs typeface="+mn-cs"/>
              </a:rPr>
              <a:t>Pandalus</a:t>
            </a:r>
            <a:r>
              <a:rPr lang="en-US" sz="1200" kern="1200" dirty="0">
                <a:solidFill>
                  <a:schemeClr val="tx1"/>
                </a:solidFill>
                <a:effectLst/>
                <a:latin typeface="+mn-lt"/>
                <a:ea typeface="+mn-ea"/>
                <a:cs typeface="+mn-cs"/>
              </a:rPr>
              <a:t>. Note the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scaphagnathite</a:t>
            </a:r>
            <a:r>
              <a:rPr lang="en-US" sz="1200" kern="1200" dirty="0">
                <a:solidFill>
                  <a:schemeClr val="tx1"/>
                </a:solidFill>
                <a:effectLst/>
                <a:latin typeface="+mn-lt"/>
                <a:ea typeface="+mn-ea"/>
                <a:cs typeface="+mn-cs"/>
              </a:rPr>
              <a:t> used to generate the ventilating current. (B–D) Cross sections of types of decapod gills: (B) Dendrobranchiate. (C) </a:t>
            </a:r>
            <a:r>
              <a:rPr lang="en-US" sz="1200" kern="1200" dirty="0" err="1">
                <a:solidFill>
                  <a:schemeClr val="tx1"/>
                </a:solidFill>
                <a:effectLst/>
                <a:latin typeface="+mn-lt"/>
                <a:ea typeface="+mn-ea"/>
                <a:cs typeface="+mn-cs"/>
              </a:rPr>
              <a:t>Trichobranchiate</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(E,F) Paths of ventilating currents through the left branchial chambers of (E) a shrimp and (F) a brachyuran crab. (G) The branchial chamber (cross section) of a brachyuran crab, showing the position of a single </a:t>
            </a:r>
            <a:r>
              <a:rPr lang="en-US" sz="1200" kern="1200" dirty="0" err="1">
                <a:solidFill>
                  <a:schemeClr val="tx1"/>
                </a:solidFill>
                <a:effectLst/>
                <a:latin typeface="+mn-lt"/>
                <a:ea typeface="+mn-ea"/>
                <a:cs typeface="+mn-cs"/>
              </a:rPr>
              <a:t>phyllobranchiate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podobranch</a:t>
            </a:r>
            <a:r>
              <a:rPr lang="en-US" sz="1200" kern="1200" dirty="0">
                <a:solidFill>
                  <a:schemeClr val="tx1"/>
                </a:solidFill>
                <a:effectLst/>
                <a:latin typeface="+mn-lt"/>
                <a:ea typeface="+mn-ea"/>
                <a:cs typeface="+mn-cs"/>
              </a:rPr>
              <a:t>. (H,I) A pleopod of the terrestrial isopod </a:t>
            </a:r>
            <a:r>
              <a:rPr lang="en-US" sz="1200" i="1" kern="1200" dirty="0" err="1">
                <a:solidFill>
                  <a:schemeClr val="tx1"/>
                </a:solidFill>
                <a:effectLst/>
                <a:latin typeface="+mn-lt"/>
                <a:ea typeface="+mn-ea"/>
                <a:cs typeface="+mn-cs"/>
              </a:rPr>
              <a:t>Porcellio</a:t>
            </a:r>
            <a:r>
              <a:rPr lang="en-US" sz="1200" kern="1200" dirty="0">
                <a:solidFill>
                  <a:schemeClr val="tx1"/>
                </a:solidFill>
                <a:effectLst/>
                <a:latin typeface="+mn-lt"/>
                <a:ea typeface="+mn-ea"/>
                <a:cs typeface="+mn-cs"/>
              </a:rPr>
              <a:t> (surface view and section). Note the </a:t>
            </a:r>
            <a:r>
              <a:rPr lang="en-US" sz="1200" kern="1200" dirty="0" err="1">
                <a:solidFill>
                  <a:schemeClr val="tx1"/>
                </a:solidFill>
                <a:effectLst/>
                <a:latin typeface="+mn-lt"/>
                <a:ea typeface="+mn-ea"/>
                <a:cs typeface="+mn-cs"/>
              </a:rPr>
              <a:t>pseudotracheae</a:t>
            </a:r>
            <a:r>
              <a:rPr lang="en-US" sz="1200" kern="1200" dirty="0">
                <a:solidFill>
                  <a:schemeClr val="tx1"/>
                </a:solidFill>
                <a:effectLst/>
                <a:latin typeface="+mn-lt"/>
                <a:ea typeface="+mn-ea"/>
                <a:cs typeface="+mn-cs"/>
              </a:rPr>
              <a:t>. (B–D after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96</a:t>
            </a:fld>
            <a:endParaRPr lang="en-US"/>
          </a:p>
        </p:txBody>
      </p:sp>
    </p:spTree>
    <p:extLst>
      <p:ext uri="{BB962C8B-B14F-4D97-AF65-F5344CB8AC3E}">
        <p14:creationId xmlns:p14="http://schemas.microsoft.com/office/powerpoint/2010/main" val="19684916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21.29  Central nervous systems of four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ladderlike system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Note the absence of well-developed ganglia in the posterior, apodous, portion of the trunk. (B) Elongate metameric system of a crayfish. (C) Highly compacted system of a brachyuran crab, wherein all thoracic ganglia have fused and the abdominal ganglia are reduced. (D) Nervous system of a hyperiid amphipod. Note the loss of the </a:t>
            </a:r>
            <a:r>
              <a:rPr lang="en-US" sz="1200" kern="1200" dirty="0" err="1">
                <a:solidFill>
                  <a:schemeClr val="tx1"/>
                </a:solidFill>
                <a:effectLst/>
                <a:latin typeface="+mn-lt"/>
                <a:ea typeface="+mn-ea"/>
                <a:cs typeface="+mn-cs"/>
              </a:rPr>
              <a:t>urosomal</a:t>
            </a:r>
            <a:r>
              <a:rPr lang="en-US" sz="1200" kern="1200" dirty="0">
                <a:solidFill>
                  <a:schemeClr val="tx1"/>
                </a:solidFill>
                <a:effectLst/>
                <a:latin typeface="+mn-lt"/>
                <a:ea typeface="+mn-ea"/>
                <a:cs typeface="+mn-cs"/>
              </a:rPr>
              <a:t> ganglia typical of all amphipods. (D after G. J. </a:t>
            </a:r>
            <a:r>
              <a:rPr lang="en-US" sz="1200" kern="1200" dirty="0" err="1">
                <a:solidFill>
                  <a:schemeClr val="tx1"/>
                </a:solidFill>
                <a:effectLst/>
                <a:latin typeface="+mn-lt"/>
                <a:ea typeface="+mn-ea"/>
                <a:cs typeface="+mn-cs"/>
              </a:rPr>
              <a:t>Brusca</a:t>
            </a:r>
            <a:r>
              <a:rPr lang="en-US" sz="1200" kern="1200" dirty="0">
                <a:solidFill>
                  <a:schemeClr val="tx1"/>
                </a:solidFill>
                <a:effectLst/>
                <a:latin typeface="+mn-lt"/>
                <a:ea typeface="+mn-ea"/>
                <a:cs typeface="+mn-cs"/>
              </a:rPr>
              <a:t>. 1981.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1: 358–375.)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97</a:t>
            </a:fld>
            <a:endParaRPr lang="en-US"/>
          </a:p>
        </p:txBody>
      </p:sp>
    </p:spTree>
    <p:extLst>
      <p:ext uri="{BB962C8B-B14F-4D97-AF65-F5344CB8AC3E}">
        <p14:creationId xmlns:p14="http://schemas.microsoft.com/office/powerpoint/2010/main" val="7085259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21.29  Central nervous systems of four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ladderlike system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Note the absence of well-developed ganglia in the posterior, apodous, portion of the trunk. (B) Elongate metameric system of a crayfish. (C) Highly compacted system of a brachyuran crab, wherein all thoracic ganglia have fused and the abdominal ganglia are reduced. (D) Nervous system of a hyperiid amphipod. Note the loss of the </a:t>
            </a:r>
            <a:r>
              <a:rPr lang="en-US" sz="1200" kern="1200" dirty="0" err="1">
                <a:solidFill>
                  <a:schemeClr val="tx1"/>
                </a:solidFill>
                <a:effectLst/>
                <a:latin typeface="+mn-lt"/>
                <a:ea typeface="+mn-ea"/>
                <a:cs typeface="+mn-cs"/>
              </a:rPr>
              <a:t>urosomal</a:t>
            </a:r>
            <a:r>
              <a:rPr lang="en-US" sz="1200" kern="1200" dirty="0">
                <a:solidFill>
                  <a:schemeClr val="tx1"/>
                </a:solidFill>
                <a:effectLst/>
                <a:latin typeface="+mn-lt"/>
                <a:ea typeface="+mn-ea"/>
                <a:cs typeface="+mn-cs"/>
              </a:rPr>
              <a:t> ganglia typical of all amphipods. (D after G. J. </a:t>
            </a:r>
            <a:r>
              <a:rPr lang="en-US" sz="1200" kern="1200" dirty="0" err="1">
                <a:solidFill>
                  <a:schemeClr val="tx1"/>
                </a:solidFill>
                <a:effectLst/>
                <a:latin typeface="+mn-lt"/>
                <a:ea typeface="+mn-ea"/>
                <a:cs typeface="+mn-cs"/>
              </a:rPr>
              <a:t>Brusca</a:t>
            </a:r>
            <a:r>
              <a:rPr lang="en-US" sz="1200" kern="1200" dirty="0">
                <a:solidFill>
                  <a:schemeClr val="tx1"/>
                </a:solidFill>
                <a:effectLst/>
                <a:latin typeface="+mn-lt"/>
                <a:ea typeface="+mn-ea"/>
                <a:cs typeface="+mn-cs"/>
              </a:rPr>
              <a:t>. 1981.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1: 358–375.)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98</a:t>
            </a:fld>
            <a:endParaRPr lang="en-US"/>
          </a:p>
        </p:txBody>
      </p:sp>
    </p:spTree>
    <p:extLst>
      <p:ext uri="{BB962C8B-B14F-4D97-AF65-F5344CB8AC3E}">
        <p14:creationId xmlns:p14="http://schemas.microsoft.com/office/powerpoint/2010/main" val="114395222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21.29  Central nervous systems of four crustaceans. 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ladderlike system of an </a:t>
            </a:r>
            <a:r>
              <a:rPr lang="en-US" sz="1200" kern="1200" dirty="0" err="1">
                <a:solidFill>
                  <a:schemeClr val="tx1"/>
                </a:solidFill>
                <a:effectLst/>
                <a:latin typeface="+mn-lt"/>
                <a:ea typeface="+mn-ea"/>
                <a:cs typeface="+mn-cs"/>
              </a:rPr>
              <a:t>anostracan</a:t>
            </a:r>
            <a:r>
              <a:rPr lang="en-US" sz="1200" kern="1200" dirty="0">
                <a:solidFill>
                  <a:schemeClr val="tx1"/>
                </a:solidFill>
                <a:effectLst/>
                <a:latin typeface="+mn-lt"/>
                <a:ea typeface="+mn-ea"/>
                <a:cs typeface="+mn-cs"/>
              </a:rPr>
              <a:t>. Note the absence of well-developed ganglia in the posterior, apodous, portion of the trunk. (B) Elongate metameric system of a crayfish. (C) Highly compacted system of a brachyuran crab, wherein all thoracic ganglia have fused and the abdominal ganglia are reduced. (D) Nervous system of a hyperiid amphipod. Note the loss of the </a:t>
            </a:r>
            <a:r>
              <a:rPr lang="en-US" sz="1200" kern="1200" dirty="0" err="1">
                <a:solidFill>
                  <a:schemeClr val="tx1"/>
                </a:solidFill>
                <a:effectLst/>
                <a:latin typeface="+mn-lt"/>
                <a:ea typeface="+mn-ea"/>
                <a:cs typeface="+mn-cs"/>
              </a:rPr>
              <a:t>urosomal</a:t>
            </a:r>
            <a:r>
              <a:rPr lang="en-US" sz="1200" kern="1200" dirty="0">
                <a:solidFill>
                  <a:schemeClr val="tx1"/>
                </a:solidFill>
                <a:effectLst/>
                <a:latin typeface="+mn-lt"/>
                <a:ea typeface="+mn-ea"/>
                <a:cs typeface="+mn-cs"/>
              </a:rPr>
              <a:t> ganglia typical of all amphipods. (D after G. J. </a:t>
            </a:r>
            <a:r>
              <a:rPr lang="en-US" sz="1200" kern="1200" dirty="0" err="1">
                <a:solidFill>
                  <a:schemeClr val="tx1"/>
                </a:solidFill>
                <a:effectLst/>
                <a:latin typeface="+mn-lt"/>
                <a:ea typeface="+mn-ea"/>
                <a:cs typeface="+mn-cs"/>
              </a:rPr>
              <a:t>Brusca</a:t>
            </a:r>
            <a:r>
              <a:rPr lang="en-US" sz="1200" kern="1200" dirty="0">
                <a:solidFill>
                  <a:schemeClr val="tx1"/>
                </a:solidFill>
                <a:effectLst/>
                <a:latin typeface="+mn-lt"/>
                <a:ea typeface="+mn-ea"/>
                <a:cs typeface="+mn-cs"/>
              </a:rPr>
              <a:t>. 1981.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1: 358–375.)</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99</a:t>
            </a:fld>
            <a:endParaRPr lang="en-US"/>
          </a:p>
        </p:txBody>
      </p:sp>
    </p:spTree>
    <p:extLst>
      <p:ext uri="{BB962C8B-B14F-4D97-AF65-F5344CB8AC3E}">
        <p14:creationId xmlns:p14="http://schemas.microsoft.com/office/powerpoint/2010/main" val="825186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479776"/>
            <a:ext cx="11375136" cy="6300216"/>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2834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21792"/>
          </a:xfrm>
        </p:spPr>
        <p:txBody>
          <a:bodyPr/>
          <a:lstStyle>
            <a:lvl1pPr>
              <a:defRPr/>
            </a:lvl1pPr>
          </a:lstStyle>
          <a:p>
            <a:r>
              <a:rPr lang="en-US" dirty="0"/>
              <a:t>Click to edit Master title style</a:t>
            </a:r>
          </a:p>
        </p:txBody>
      </p:sp>
      <p:sp>
        <p:nvSpPr>
          <p:cNvPr id="5" name="Content Placeholder 4">
            <a:extLst>
              <a:ext uri="{FF2B5EF4-FFF2-40B4-BE49-F238E27FC236}">
                <a16:creationId xmlns:a16="http://schemas.microsoft.com/office/drawing/2014/main" id="{8DBA5D03-AECA-2B4D-AD11-BC8666A45DCD}"/>
              </a:ext>
            </a:extLst>
          </p:cNvPr>
          <p:cNvSpPr>
            <a:spLocks noGrp="1"/>
          </p:cNvSpPr>
          <p:nvPr>
            <p:ph sz="quarter" idx="10"/>
          </p:nvPr>
        </p:nvSpPr>
        <p:spPr>
          <a:xfrm>
            <a:off x="408432" y="668867"/>
            <a:ext cx="11375136" cy="6108042"/>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9804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541020"/>
            <a:ext cx="11375136" cy="6154420"/>
          </a:xfrm>
          <a:prstGeom prst="rect">
            <a:avLst/>
          </a:prstGeom>
        </p:spPr>
        <p:txBody>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139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 with foot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521148"/>
            <a:ext cx="11375136" cy="5234193"/>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68334"/>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3162388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with head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475191"/>
            <a:ext cx="11375136" cy="500169"/>
          </a:xfrm>
          <a:prstGeom prst="rect">
            <a:avLst/>
          </a:prstGeom>
        </p:spPr>
        <p:txBody>
          <a:bodyPr anchor="t"/>
          <a:lstStyle>
            <a:lvl1pPr marL="0" indent="0">
              <a:buNone/>
              <a:tabLst/>
              <a:defRPr sz="28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066800"/>
            <a:ext cx="11375136" cy="5628640"/>
          </a:xfrm>
          <a:prstGeom prst="rect">
            <a:avLst/>
          </a:prstGeom>
        </p:spPr>
        <p:txBody>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02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with header and foot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475191"/>
            <a:ext cx="11375136" cy="490009"/>
          </a:xfrm>
          <a:prstGeom prst="rect">
            <a:avLst/>
          </a:prstGeom>
        </p:spPr>
        <p:txBody>
          <a:bodyPr anchor="t"/>
          <a:lstStyle>
            <a:lvl1pPr marL="0" indent="0">
              <a:buNone/>
              <a:tabLst/>
              <a:defRPr sz="20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076960"/>
            <a:ext cx="11375136" cy="4622799"/>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32475"/>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689483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with header and footer 2 lin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21792"/>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719031"/>
            <a:ext cx="11375136" cy="1071669"/>
          </a:xfrm>
          <a:prstGeom prst="rect">
            <a:avLst/>
          </a:prstGeom>
        </p:spPr>
        <p:txBody>
          <a:bodyPr anchor="t"/>
          <a:lstStyle>
            <a:lvl1pPr marL="0" indent="0">
              <a:buNone/>
              <a:tabLst/>
              <a:defRPr sz="20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874520"/>
            <a:ext cx="11375136" cy="3825239"/>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32475"/>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3449943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018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3" r:id="rId3"/>
    <p:sldLayoutId id="2147483684" r:id="rId4"/>
    <p:sldLayoutId id="2147483685" r:id="rId5"/>
    <p:sldLayoutId id="2147483686" r:id="rId6"/>
    <p:sldLayoutId id="2147483687" r:id="rId7"/>
    <p:sldLayoutId id="2147483688" r:id="rId8"/>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1C359-A071-2D4F-A0D8-8319D260665C}"/>
              </a:ext>
            </a:extLst>
          </p:cNvPr>
          <p:cNvSpPr>
            <a:spLocks noGrp="1"/>
          </p:cNvSpPr>
          <p:nvPr>
            <p:ph type="title"/>
          </p:nvPr>
        </p:nvSpPr>
        <p:spPr/>
        <p:txBody>
          <a:bodyPr/>
          <a:lstStyle/>
          <a:p>
            <a:r>
              <a:rPr lang="en-US" dirty="0"/>
              <a:t>Figure 21.18  Anatomy in the class </a:t>
            </a:r>
            <a:r>
              <a:rPr lang="en-US" dirty="0" err="1"/>
              <a:t>Tantulocarida</a:t>
            </a:r>
            <a:r>
              <a:rPr lang="en-US" dirty="0"/>
              <a:t> </a:t>
            </a:r>
          </a:p>
        </p:txBody>
      </p:sp>
      <p:pic>
        <p:nvPicPr>
          <p:cNvPr id="6" name="Content Placeholder 5" descr=" An illustration depicts the longitudinal section of Basipodella Atlantica with its parts labeled as follows. Rostrum, Host antennule, Cephalic stylet, Cuticular ornamentation, and ovary.&#10; An illustration depicts the anterior portion of copepod with antenna, where Basipodella is attached.&#10; A scanning electron microscopic image of the lateral view of an adult Microdajus pectinatus.&#10; A scanning electron microscopic image of dorsal view of juvenile Microdajus pectinat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64585" y="479425"/>
            <a:ext cx="6262831" cy="6300788"/>
          </a:xfrm>
        </p:spPr>
      </p:pic>
    </p:spTree>
    <p:extLst>
      <p:ext uri="{BB962C8B-B14F-4D97-AF65-F5344CB8AC3E}">
        <p14:creationId xmlns:p14="http://schemas.microsoft.com/office/powerpoint/2010/main" val="2765022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435D3-9CF4-0A4D-B2F6-69B1ED33BF95}"/>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4)</a:t>
            </a:r>
          </a:p>
        </p:txBody>
      </p:sp>
      <p:pic>
        <p:nvPicPr>
          <p:cNvPr id="6" name="Content Placeholder 5" descr=" An illustration depicts the ventral view of Morlockia ondina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56803" y="479425"/>
            <a:ext cx="5478395" cy="6300788"/>
          </a:xfrm>
        </p:spPr>
      </p:pic>
    </p:spTree>
    <p:extLst>
      <p:ext uri="{BB962C8B-B14F-4D97-AF65-F5344CB8AC3E}">
        <p14:creationId xmlns:p14="http://schemas.microsoft.com/office/powerpoint/2010/main" val="5018563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1E17-5BBE-CA41-9AD2-405DD310DE07}"/>
              </a:ext>
            </a:extLst>
          </p:cNvPr>
          <p:cNvSpPr>
            <a:spLocks noGrp="1"/>
          </p:cNvSpPr>
          <p:nvPr>
            <p:ph type="title"/>
          </p:nvPr>
        </p:nvSpPr>
        <p:spPr/>
        <p:txBody>
          <a:bodyPr/>
          <a:lstStyle/>
          <a:p>
            <a:r>
              <a:rPr lang="en-US" dirty="0"/>
              <a:t>Figure 21.29  Central nervous systems of four crustaceans (Part 3)</a:t>
            </a:r>
          </a:p>
        </p:txBody>
      </p:sp>
      <p:pic>
        <p:nvPicPr>
          <p:cNvPr id="6" name="Content Placeholder 5" descr=" An illustration depicts the dorsal view of the central nervous system of brachyuran crab with labels as follows. Antennulary nerve, Antennary nerve, Optic nerve, Esophagus, Mandibular nerve, Thoracic nerve plate, Pleon gangl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65325" y="479425"/>
            <a:ext cx="4061351" cy="6300788"/>
          </a:xfrm>
        </p:spPr>
      </p:pic>
    </p:spTree>
    <p:extLst>
      <p:ext uri="{BB962C8B-B14F-4D97-AF65-F5344CB8AC3E}">
        <p14:creationId xmlns:p14="http://schemas.microsoft.com/office/powerpoint/2010/main" val="21986428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23F79-E1C5-F246-A11F-FE7A9EC543C3}"/>
              </a:ext>
            </a:extLst>
          </p:cNvPr>
          <p:cNvSpPr>
            <a:spLocks noGrp="1"/>
          </p:cNvSpPr>
          <p:nvPr>
            <p:ph type="title"/>
          </p:nvPr>
        </p:nvSpPr>
        <p:spPr/>
        <p:txBody>
          <a:bodyPr/>
          <a:lstStyle/>
          <a:p>
            <a:r>
              <a:rPr lang="en-US" dirty="0"/>
              <a:t>Figure 21.29  Central nervous systems of four crustaceans (Part 4)</a:t>
            </a:r>
          </a:p>
        </p:txBody>
      </p:sp>
      <p:pic>
        <p:nvPicPr>
          <p:cNvPr id="6" name="Content Placeholder 5" descr=" An illustration depicts the dorsal view of the central nervous system of hyperiid amphipod with labels as follows. Antennulary nerve, Optic nerve, Brain, Esophagus, Circumenteric connectives, Subenteric ganglion, Thoracic nerves, Nerves of Pleon, Nerves of urosom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609369" y="479425"/>
            <a:ext cx="2973263" cy="6300788"/>
          </a:xfrm>
        </p:spPr>
      </p:pic>
    </p:spTree>
    <p:extLst>
      <p:ext uri="{BB962C8B-B14F-4D97-AF65-F5344CB8AC3E}">
        <p14:creationId xmlns:p14="http://schemas.microsoft.com/office/powerpoint/2010/main" val="403109179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2A6ED-8837-3B41-B469-5F0D05AD9E39}"/>
              </a:ext>
            </a:extLst>
          </p:cNvPr>
          <p:cNvSpPr>
            <a:spLocks noGrp="1"/>
          </p:cNvSpPr>
          <p:nvPr>
            <p:ph type="title"/>
          </p:nvPr>
        </p:nvSpPr>
        <p:spPr/>
        <p:txBody>
          <a:bodyPr/>
          <a:lstStyle/>
          <a:p>
            <a:r>
              <a:rPr lang="en-US" dirty="0"/>
              <a:t>Figure 21.30  Some crustacean sense organs </a:t>
            </a:r>
          </a:p>
        </p:txBody>
      </p:sp>
      <p:pic>
        <p:nvPicPr>
          <p:cNvPr id="6" name="Content Placeholder 5" descr=" An illustration depicts the dorsal view of the central nervous system of hyperiid amphipod with labels as follows. Antennulary nerve, Optic nerve, Brain, Esophagus, Circumenteric connectives, Subenteric ganglion, Thoracic nerves, Nerves of Pleon, Nerves of urosome.&#10; An illustration depicts the dorsal view of uropodal endopods of a mysid with labels as follows Chromatophores, Statocyst at the base of endopod, Exopod, and Telson.&#10; An illustration depicts the cutaway view of antennules of a lobster with labels as follows. Outer row of free hairs, Inner rows of hair supporting statolith, Statolith, Large free anterolateral hairs, Thread hairs, Edge of the cutaway cuticle, Opening to statocyst.&#10; An illustration depicts the cross-section of the Compound eye of the Hemisquilla Californiensis with labels as follows. Convex side of pigment cup of ventral ocellus, Frontal nerve, Suspensory band, Retinal cell, Connective tissue cover, Optic nerve, Pigment cup, Retinal cell.&#10; A photo of Compond eye of Hemisquilla californiens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24909" y="479425"/>
            <a:ext cx="9742182" cy="6300788"/>
          </a:xfrm>
        </p:spPr>
      </p:pic>
    </p:spTree>
    <p:extLst>
      <p:ext uri="{BB962C8B-B14F-4D97-AF65-F5344CB8AC3E}">
        <p14:creationId xmlns:p14="http://schemas.microsoft.com/office/powerpoint/2010/main" val="241427588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5114E-7D1D-B841-968D-F484A2314A52}"/>
              </a:ext>
            </a:extLst>
          </p:cNvPr>
          <p:cNvSpPr>
            <a:spLocks noGrp="1"/>
          </p:cNvSpPr>
          <p:nvPr>
            <p:ph type="title"/>
          </p:nvPr>
        </p:nvSpPr>
        <p:spPr/>
        <p:txBody>
          <a:bodyPr/>
          <a:lstStyle/>
          <a:p>
            <a:r>
              <a:rPr lang="en-US" dirty="0"/>
              <a:t>Figure 21.30  Some crustacean sense organs (Part 1)</a:t>
            </a:r>
          </a:p>
        </p:txBody>
      </p:sp>
      <p:pic>
        <p:nvPicPr>
          <p:cNvPr id="6" name="Content Placeholder 5" descr=" An illustration depicts the dorsal view of the central nervous system of hyperiid amphipod with labels as follows. Antennulary nerve, Optic nerve, Brain, Esophagus, Circumenteric connectives, Subenteric ganglion, Thoracic nerves, Nerves of Pleon, Nerves of urosom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31259" y="479425"/>
            <a:ext cx="4529482" cy="6300788"/>
          </a:xfrm>
        </p:spPr>
      </p:pic>
    </p:spTree>
    <p:extLst>
      <p:ext uri="{BB962C8B-B14F-4D97-AF65-F5344CB8AC3E}">
        <p14:creationId xmlns:p14="http://schemas.microsoft.com/office/powerpoint/2010/main" val="292474809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3EE6-3DD3-AF46-A2E7-3C1B7ABEE14C}"/>
              </a:ext>
            </a:extLst>
          </p:cNvPr>
          <p:cNvSpPr>
            <a:spLocks noGrp="1"/>
          </p:cNvSpPr>
          <p:nvPr>
            <p:ph type="title"/>
          </p:nvPr>
        </p:nvSpPr>
        <p:spPr/>
        <p:txBody>
          <a:bodyPr/>
          <a:lstStyle/>
          <a:p>
            <a:r>
              <a:rPr lang="en-US" dirty="0"/>
              <a:t>Figure 21.30  Some crustacean sense organs (Part 2)</a:t>
            </a:r>
          </a:p>
        </p:txBody>
      </p:sp>
      <p:pic>
        <p:nvPicPr>
          <p:cNvPr id="6" name="Content Placeholder 5" descr=" An illustration depicts the dorsal view of uropodal endopods of a mysid with labels as follows Chromatophores, Statocyst at the base of endopod, Ex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28084" y="479425"/>
            <a:ext cx="7135832" cy="6300788"/>
          </a:xfrm>
        </p:spPr>
      </p:pic>
    </p:spTree>
    <p:extLst>
      <p:ext uri="{BB962C8B-B14F-4D97-AF65-F5344CB8AC3E}">
        <p14:creationId xmlns:p14="http://schemas.microsoft.com/office/powerpoint/2010/main" val="2047512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E9374-EF6B-7743-A5AB-73B77B918A09}"/>
              </a:ext>
            </a:extLst>
          </p:cNvPr>
          <p:cNvSpPr>
            <a:spLocks noGrp="1"/>
          </p:cNvSpPr>
          <p:nvPr>
            <p:ph type="title"/>
          </p:nvPr>
        </p:nvSpPr>
        <p:spPr/>
        <p:txBody>
          <a:bodyPr/>
          <a:lstStyle/>
          <a:p>
            <a:r>
              <a:rPr lang="en-US" dirty="0"/>
              <a:t>Figure 21.30  Some crustacean sense organs (Part 3)</a:t>
            </a:r>
          </a:p>
        </p:txBody>
      </p:sp>
      <p:pic>
        <p:nvPicPr>
          <p:cNvPr id="6" name="Content Placeholder 5" descr=" An illustration depicts the cutaway view of antennules of a lobster with labels as follows. Outer row of free hairs, Inner rows of hair supporting statolith, Statolith, Large free anterolateral hairs, Thread hairs, Edge of the cutaway cuticle, Opening to statocyst."/>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234866"/>
            <a:ext cx="11376025" cy="4789905"/>
          </a:xfrm>
        </p:spPr>
      </p:pic>
    </p:spTree>
    <p:extLst>
      <p:ext uri="{BB962C8B-B14F-4D97-AF65-F5344CB8AC3E}">
        <p14:creationId xmlns:p14="http://schemas.microsoft.com/office/powerpoint/2010/main" val="19776306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F745D-3580-3143-91AF-8A8CD5543308}"/>
              </a:ext>
            </a:extLst>
          </p:cNvPr>
          <p:cNvSpPr>
            <a:spLocks noGrp="1"/>
          </p:cNvSpPr>
          <p:nvPr>
            <p:ph type="title"/>
          </p:nvPr>
        </p:nvSpPr>
        <p:spPr/>
        <p:txBody>
          <a:bodyPr/>
          <a:lstStyle/>
          <a:p>
            <a:r>
              <a:rPr lang="en-US" dirty="0"/>
              <a:t>Figure 21.30  Some crustacean sense organs (Part 4)</a:t>
            </a:r>
          </a:p>
        </p:txBody>
      </p:sp>
      <p:pic>
        <p:nvPicPr>
          <p:cNvPr id="6" name="Content Placeholder 5" descr=" An illustration depicts the cross-section of the Compound eye of the Hemisquilla Californiensis with labels as follows. Convex side of pigment cup of ventral ocellus, Frontal nerve, Suspensory band, Retinal cell, Connective tissue cover, Optic nerve, Pigment cup, Retinal cel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83563" y="479425"/>
            <a:ext cx="6224874" cy="6300788"/>
          </a:xfrm>
        </p:spPr>
      </p:pic>
    </p:spTree>
    <p:extLst>
      <p:ext uri="{BB962C8B-B14F-4D97-AF65-F5344CB8AC3E}">
        <p14:creationId xmlns:p14="http://schemas.microsoft.com/office/powerpoint/2010/main" val="174628159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4C565-28E0-3047-8ACA-61CE47A94200}"/>
              </a:ext>
            </a:extLst>
          </p:cNvPr>
          <p:cNvSpPr>
            <a:spLocks noGrp="1"/>
          </p:cNvSpPr>
          <p:nvPr>
            <p:ph type="title"/>
          </p:nvPr>
        </p:nvSpPr>
        <p:spPr/>
        <p:txBody>
          <a:bodyPr/>
          <a:lstStyle/>
          <a:p>
            <a:r>
              <a:rPr lang="en-US" dirty="0"/>
              <a:t>Figure 21.30  Some crustacean sense organs (Part 5)</a:t>
            </a:r>
          </a:p>
        </p:txBody>
      </p:sp>
      <p:pic>
        <p:nvPicPr>
          <p:cNvPr id="6" name="Content Placeholder 5" descr=" A photo of Compond eye of Hemisquilla californiens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88170" y="479425"/>
            <a:ext cx="9615660" cy="6300788"/>
          </a:xfrm>
        </p:spPr>
      </p:pic>
    </p:spTree>
    <p:extLst>
      <p:ext uri="{BB962C8B-B14F-4D97-AF65-F5344CB8AC3E}">
        <p14:creationId xmlns:p14="http://schemas.microsoft.com/office/powerpoint/2010/main" val="367895353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CF232-D294-0E40-A385-E2F30C6A0C5D}"/>
              </a:ext>
            </a:extLst>
          </p:cNvPr>
          <p:cNvSpPr>
            <a:spLocks noGrp="1"/>
          </p:cNvSpPr>
          <p:nvPr>
            <p:ph type="title"/>
          </p:nvPr>
        </p:nvSpPr>
        <p:spPr/>
        <p:txBody>
          <a:bodyPr/>
          <a:lstStyle/>
          <a:p>
            <a:r>
              <a:rPr lang="en-US" dirty="0"/>
              <a:t>Figure 21.31  Sensilla of selected crustaceans </a:t>
            </a:r>
          </a:p>
        </p:txBody>
      </p:sp>
      <p:pic>
        <p:nvPicPr>
          <p:cNvPr id="6" name="Content Placeholder 5" descr=" A scanning electron microscopic image of Serrate seta of Petrolisthes armatus.&#10; A scanning electron microscopic image of Serrate seta of Stenopus hispidus.&#10; A scanning electron microscopic image of Serrate seta of Stenopus hispidus.&#10; A scanning electron microscopic image of the first pereopod of Atya.&#10; A scanning electron microscopic image of seta of the Xibalbanus tulumensis.&#10; A micrographic image of the cross-section of microtubules within the dendrites accompanied by an illustration depicting the microtubules within the dendrites with labels as follows. Microtubules, Dendritic sheath, and Cuti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02780" y="479425"/>
            <a:ext cx="7186440" cy="6300788"/>
          </a:xfrm>
        </p:spPr>
      </p:pic>
    </p:spTree>
    <p:extLst>
      <p:ext uri="{BB962C8B-B14F-4D97-AF65-F5344CB8AC3E}">
        <p14:creationId xmlns:p14="http://schemas.microsoft.com/office/powerpoint/2010/main" val="206101651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E10FD-7912-B045-A0A4-C2A5B617F649}"/>
              </a:ext>
            </a:extLst>
          </p:cNvPr>
          <p:cNvSpPr>
            <a:spLocks noGrp="1"/>
          </p:cNvSpPr>
          <p:nvPr>
            <p:ph type="title"/>
          </p:nvPr>
        </p:nvSpPr>
        <p:spPr/>
        <p:txBody>
          <a:bodyPr/>
          <a:lstStyle/>
          <a:p>
            <a:r>
              <a:rPr lang="en-US" dirty="0"/>
              <a:t>Figure 21.31  Sensilla of selected crustaceans (Part 1)</a:t>
            </a:r>
          </a:p>
        </p:txBody>
      </p:sp>
      <p:pic>
        <p:nvPicPr>
          <p:cNvPr id="6" name="Content Placeholder 5" descr=" A scanning electron microscopic image of Serrate seta of Petrolisthes armat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03257" y="479425"/>
            <a:ext cx="9185486" cy="6300788"/>
          </a:xfrm>
        </p:spPr>
      </p:pic>
    </p:spTree>
    <p:extLst>
      <p:ext uri="{BB962C8B-B14F-4D97-AF65-F5344CB8AC3E}">
        <p14:creationId xmlns:p14="http://schemas.microsoft.com/office/powerpoint/2010/main" val="1159840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A1E73-0E35-5A4C-8783-EFC1B55D53D5}"/>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5)</a:t>
            </a:r>
          </a:p>
        </p:txBody>
      </p:sp>
      <p:pic>
        <p:nvPicPr>
          <p:cNvPr id="6" name="Content Placeholder 5" descr=" An illustration depicts the Tenth trunk limb of Morlockia ondinae with labels as follows. Exopod, Protopod, and End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80149" y="479425"/>
            <a:ext cx="7831702" cy="6300788"/>
          </a:xfrm>
        </p:spPr>
      </p:pic>
    </p:spTree>
    <p:extLst>
      <p:ext uri="{BB962C8B-B14F-4D97-AF65-F5344CB8AC3E}">
        <p14:creationId xmlns:p14="http://schemas.microsoft.com/office/powerpoint/2010/main" val="30456777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E0443-5B2F-AB4F-AD3E-5F0776B50A11}"/>
              </a:ext>
            </a:extLst>
          </p:cNvPr>
          <p:cNvSpPr>
            <a:spLocks noGrp="1"/>
          </p:cNvSpPr>
          <p:nvPr>
            <p:ph type="title"/>
          </p:nvPr>
        </p:nvSpPr>
        <p:spPr/>
        <p:txBody>
          <a:bodyPr/>
          <a:lstStyle/>
          <a:p>
            <a:r>
              <a:rPr lang="en-US" dirty="0"/>
              <a:t>Figure 21.31  Sensilla of selected crustaceans (Part 2)</a:t>
            </a:r>
          </a:p>
        </p:txBody>
      </p:sp>
      <p:pic>
        <p:nvPicPr>
          <p:cNvPr id="6" name="Content Placeholder 5" descr=" A scanning electron microscopic image of Serrate seta of Stenopus hispid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27344" y="479425"/>
            <a:ext cx="9337312" cy="6300788"/>
          </a:xfrm>
        </p:spPr>
      </p:pic>
    </p:spTree>
    <p:extLst>
      <p:ext uri="{BB962C8B-B14F-4D97-AF65-F5344CB8AC3E}">
        <p14:creationId xmlns:p14="http://schemas.microsoft.com/office/powerpoint/2010/main" val="12482644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58F4C-AC19-3746-B42E-2ABB8610CBE3}"/>
              </a:ext>
            </a:extLst>
          </p:cNvPr>
          <p:cNvSpPr>
            <a:spLocks noGrp="1"/>
          </p:cNvSpPr>
          <p:nvPr>
            <p:ph type="title"/>
          </p:nvPr>
        </p:nvSpPr>
        <p:spPr/>
        <p:txBody>
          <a:bodyPr/>
          <a:lstStyle/>
          <a:p>
            <a:r>
              <a:rPr lang="en-US" dirty="0"/>
              <a:t>Figure 21.31  Sensilla of selected crustaceans (Part 3)</a:t>
            </a:r>
          </a:p>
        </p:txBody>
      </p:sp>
      <p:pic>
        <p:nvPicPr>
          <p:cNvPr id="6" name="Content Placeholder 5" descr=" A scanning electron microscopic image of Serrate seta of Stenopus hispid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03257" y="479425"/>
            <a:ext cx="9185486" cy="6300788"/>
          </a:xfrm>
        </p:spPr>
      </p:pic>
    </p:spTree>
    <p:extLst>
      <p:ext uri="{BB962C8B-B14F-4D97-AF65-F5344CB8AC3E}">
        <p14:creationId xmlns:p14="http://schemas.microsoft.com/office/powerpoint/2010/main" val="163176837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EC274-AF6F-9D41-A561-4A85C58DB42B}"/>
              </a:ext>
            </a:extLst>
          </p:cNvPr>
          <p:cNvSpPr>
            <a:spLocks noGrp="1"/>
          </p:cNvSpPr>
          <p:nvPr>
            <p:ph type="title"/>
          </p:nvPr>
        </p:nvSpPr>
        <p:spPr/>
        <p:txBody>
          <a:bodyPr/>
          <a:lstStyle/>
          <a:p>
            <a:r>
              <a:rPr lang="en-US" dirty="0"/>
              <a:t>Figure 21.31  Sensilla of selected crustaceans (Part 4)</a:t>
            </a:r>
          </a:p>
        </p:txBody>
      </p:sp>
      <p:pic>
        <p:nvPicPr>
          <p:cNvPr id="6" name="Content Placeholder 5" descr=" A scanning electron microscopic image of the first pereopod of Aty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71627" y="479425"/>
            <a:ext cx="9248747" cy="6300788"/>
          </a:xfrm>
        </p:spPr>
      </p:pic>
    </p:spTree>
    <p:extLst>
      <p:ext uri="{BB962C8B-B14F-4D97-AF65-F5344CB8AC3E}">
        <p14:creationId xmlns:p14="http://schemas.microsoft.com/office/powerpoint/2010/main" val="40052049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CAB66-93AD-504C-A9A9-32AAF89EBB9D}"/>
              </a:ext>
            </a:extLst>
          </p:cNvPr>
          <p:cNvSpPr>
            <a:spLocks noGrp="1"/>
          </p:cNvSpPr>
          <p:nvPr>
            <p:ph type="title"/>
          </p:nvPr>
        </p:nvSpPr>
        <p:spPr/>
        <p:txBody>
          <a:bodyPr/>
          <a:lstStyle/>
          <a:p>
            <a:r>
              <a:rPr lang="en-US" dirty="0"/>
              <a:t>Figure 21.31  Sensilla of selected crustaceans (Part 5)</a:t>
            </a:r>
          </a:p>
        </p:txBody>
      </p:sp>
      <p:pic>
        <p:nvPicPr>
          <p:cNvPr id="6" name="Content Placeholder 5" descr=" A scanning electron microscopic image of seta of the Xibalbanus tulumens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13236" y="479425"/>
            <a:ext cx="8565529" cy="6300788"/>
          </a:xfrm>
        </p:spPr>
      </p:pic>
    </p:spTree>
    <p:extLst>
      <p:ext uri="{BB962C8B-B14F-4D97-AF65-F5344CB8AC3E}">
        <p14:creationId xmlns:p14="http://schemas.microsoft.com/office/powerpoint/2010/main" val="35442475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397B9-EB4F-1048-8599-41ED6D3C0C5F}"/>
              </a:ext>
            </a:extLst>
          </p:cNvPr>
          <p:cNvSpPr>
            <a:spLocks noGrp="1"/>
          </p:cNvSpPr>
          <p:nvPr>
            <p:ph type="title"/>
          </p:nvPr>
        </p:nvSpPr>
        <p:spPr/>
        <p:txBody>
          <a:bodyPr/>
          <a:lstStyle/>
          <a:p>
            <a:r>
              <a:rPr lang="en-US" dirty="0"/>
              <a:t>Figure 21.31  Sensilla of selected crustaceans (Part 6)</a:t>
            </a:r>
          </a:p>
        </p:txBody>
      </p:sp>
      <p:pic>
        <p:nvPicPr>
          <p:cNvPr id="6" name="Content Placeholder 5" descr=" A micrographic image of the cross-section of microtubules within the dendrites accompanied by an illustration depicting the microtubules within the dendrites with labels as follows. Microtubules, Dendritic sheath, and Cuti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079409" y="479425"/>
            <a:ext cx="10033182" cy="6300788"/>
          </a:xfrm>
        </p:spPr>
      </p:pic>
    </p:spTree>
    <p:extLst>
      <p:ext uri="{BB962C8B-B14F-4D97-AF65-F5344CB8AC3E}">
        <p14:creationId xmlns:p14="http://schemas.microsoft.com/office/powerpoint/2010/main" val="215381176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213D-7532-D547-83AF-F9F1CD9F32D5}"/>
              </a:ext>
            </a:extLst>
          </p:cNvPr>
          <p:cNvSpPr>
            <a:spLocks noGrp="1"/>
          </p:cNvSpPr>
          <p:nvPr>
            <p:ph type="title"/>
          </p:nvPr>
        </p:nvSpPr>
        <p:spPr/>
        <p:txBody>
          <a:bodyPr/>
          <a:lstStyle/>
          <a:p>
            <a:r>
              <a:rPr lang="en-US" dirty="0"/>
              <a:t>Figure 21.32  Reproduction in Crustacea </a:t>
            </a:r>
          </a:p>
        </p:txBody>
      </p:sp>
      <p:pic>
        <p:nvPicPr>
          <p:cNvPr id="6" name="Content Placeholder 5" descr=" A micrographic image of the cross-section of microtubules within the dendrites accompanied by an illustration depicting the microtubules within the dendrites with labels as follows. Microtubules, Dendritic sheath, and Cuticle.&#10; An illustration depicts a female Fiddler crab.&#10; An illustration depicts the male Fiddler crab waving its enlarged claw to attract females to its burrow.&#10; An illustration depicts the male Fiddler crab waving its enlarged claw to attract females to its burrow.&#10; An illustration depicts the barnacle with cirri with extended groping penis impregnating the neighbor.&#10; Two scanning electron microscopic image of ventral view of brachyuran crab. The image on the left shows a female brachyuran crab, and the image on the right shows a male brachyuran crab.&#10; A photo of copulating pair of common rock crabs.&#10; A photo of copulating pair of common rock crabs.&#10; A photo of Sapphirina with egg sac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36105" y="479425"/>
            <a:ext cx="8919790" cy="6300788"/>
          </a:xfrm>
        </p:spPr>
      </p:pic>
    </p:spTree>
    <p:extLst>
      <p:ext uri="{BB962C8B-B14F-4D97-AF65-F5344CB8AC3E}">
        <p14:creationId xmlns:p14="http://schemas.microsoft.com/office/powerpoint/2010/main" val="278756291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CCF61-C851-0145-881E-35CFD90E4329}"/>
              </a:ext>
            </a:extLst>
          </p:cNvPr>
          <p:cNvSpPr>
            <a:spLocks noGrp="1"/>
          </p:cNvSpPr>
          <p:nvPr>
            <p:ph type="title"/>
          </p:nvPr>
        </p:nvSpPr>
        <p:spPr/>
        <p:txBody>
          <a:bodyPr/>
          <a:lstStyle/>
          <a:p>
            <a:r>
              <a:rPr lang="en-US" dirty="0"/>
              <a:t>Figure 21.32  Reproduction in Crustacea (Part 1)</a:t>
            </a:r>
          </a:p>
        </p:txBody>
      </p:sp>
      <p:pic>
        <p:nvPicPr>
          <p:cNvPr id="6" name="Content Placeholder 5" descr=" A micrographic image of the cross-section of microtubules within the dendrites accompanied by an illustration depicting the microtubules within the dendrites with labels as follows. Microtubules, Dendritic sheath, and Cuti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34888" y="479425"/>
            <a:ext cx="9122225" cy="6300788"/>
          </a:xfrm>
        </p:spPr>
      </p:pic>
    </p:spTree>
    <p:extLst>
      <p:ext uri="{BB962C8B-B14F-4D97-AF65-F5344CB8AC3E}">
        <p14:creationId xmlns:p14="http://schemas.microsoft.com/office/powerpoint/2010/main" val="379599870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A1F29-156E-AA44-9BA1-37C521658AD3}"/>
              </a:ext>
            </a:extLst>
          </p:cNvPr>
          <p:cNvSpPr>
            <a:spLocks noGrp="1"/>
          </p:cNvSpPr>
          <p:nvPr>
            <p:ph type="title"/>
          </p:nvPr>
        </p:nvSpPr>
        <p:spPr/>
        <p:txBody>
          <a:bodyPr/>
          <a:lstStyle/>
          <a:p>
            <a:r>
              <a:rPr lang="en-US" dirty="0"/>
              <a:t>Figure 21.32  Reproduction in Crustacea (Part 2)</a:t>
            </a:r>
          </a:p>
        </p:txBody>
      </p:sp>
      <p:pic>
        <p:nvPicPr>
          <p:cNvPr id="6" name="Content Placeholder 5" descr=" An illustration depicts a female Fiddler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72844" y="479425"/>
            <a:ext cx="9046312" cy="6300788"/>
          </a:xfrm>
        </p:spPr>
      </p:pic>
    </p:spTree>
    <p:extLst>
      <p:ext uri="{BB962C8B-B14F-4D97-AF65-F5344CB8AC3E}">
        <p14:creationId xmlns:p14="http://schemas.microsoft.com/office/powerpoint/2010/main" val="72010638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83BF5-3CD9-D346-ACEE-9353A31B6076}"/>
              </a:ext>
            </a:extLst>
          </p:cNvPr>
          <p:cNvSpPr>
            <a:spLocks noGrp="1"/>
          </p:cNvSpPr>
          <p:nvPr>
            <p:ph type="title"/>
          </p:nvPr>
        </p:nvSpPr>
        <p:spPr/>
        <p:txBody>
          <a:bodyPr/>
          <a:lstStyle/>
          <a:p>
            <a:r>
              <a:rPr lang="en-US" dirty="0"/>
              <a:t>Figure 21.32  Reproduction in Crustacea (Part 3)</a:t>
            </a:r>
          </a:p>
        </p:txBody>
      </p:sp>
      <p:pic>
        <p:nvPicPr>
          <p:cNvPr id="6" name="Content Placeholder 5" descr=" An illustration depicts the male Fiddler crab waving its enlarged claw to attract females to its burrow."/>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01324" y="479425"/>
            <a:ext cx="6389353" cy="6300788"/>
          </a:xfrm>
        </p:spPr>
      </p:pic>
    </p:spTree>
    <p:extLst>
      <p:ext uri="{BB962C8B-B14F-4D97-AF65-F5344CB8AC3E}">
        <p14:creationId xmlns:p14="http://schemas.microsoft.com/office/powerpoint/2010/main" val="244236431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46C22-C9B3-8C4E-9090-CB5C469D7373}"/>
              </a:ext>
            </a:extLst>
          </p:cNvPr>
          <p:cNvSpPr>
            <a:spLocks noGrp="1"/>
          </p:cNvSpPr>
          <p:nvPr>
            <p:ph type="title"/>
          </p:nvPr>
        </p:nvSpPr>
        <p:spPr/>
        <p:txBody>
          <a:bodyPr/>
          <a:lstStyle/>
          <a:p>
            <a:r>
              <a:rPr lang="en-US" dirty="0"/>
              <a:t>Figure 21.32  Reproduction in Crustacea (Part 4)</a:t>
            </a:r>
          </a:p>
        </p:txBody>
      </p:sp>
      <p:pic>
        <p:nvPicPr>
          <p:cNvPr id="6" name="Content Placeholder 5" descr=" An illustration depicts the male Fiddler crab waving its enlarged claw to attract females to its burrow."/>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00345" y="479425"/>
            <a:ext cx="7591310" cy="6300788"/>
          </a:xfrm>
        </p:spPr>
      </p:pic>
    </p:spTree>
    <p:extLst>
      <p:ext uri="{BB962C8B-B14F-4D97-AF65-F5344CB8AC3E}">
        <p14:creationId xmlns:p14="http://schemas.microsoft.com/office/powerpoint/2010/main" val="3719170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2364F-ACCF-F14A-827D-C967DE805044}"/>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6)</a:t>
            </a:r>
          </a:p>
        </p:txBody>
      </p:sp>
      <p:pic>
        <p:nvPicPr>
          <p:cNvPr id="6" name="Content Placeholder 5" descr=" A scanning electron microscopic image of ventral view of the anterior end of the Morlockia ondina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93542" y="479425"/>
            <a:ext cx="5604917" cy="6300788"/>
          </a:xfrm>
        </p:spPr>
      </p:pic>
    </p:spTree>
    <p:extLst>
      <p:ext uri="{BB962C8B-B14F-4D97-AF65-F5344CB8AC3E}">
        <p14:creationId xmlns:p14="http://schemas.microsoft.com/office/powerpoint/2010/main" val="16987371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396D1-493F-4244-B440-F9433398B12A}"/>
              </a:ext>
            </a:extLst>
          </p:cNvPr>
          <p:cNvSpPr>
            <a:spLocks noGrp="1"/>
          </p:cNvSpPr>
          <p:nvPr>
            <p:ph type="title"/>
          </p:nvPr>
        </p:nvSpPr>
        <p:spPr/>
        <p:txBody>
          <a:bodyPr/>
          <a:lstStyle/>
          <a:p>
            <a:r>
              <a:rPr lang="en-US" dirty="0"/>
              <a:t>Figure 21.32  Reproduction in Crustacea (Part 5)</a:t>
            </a:r>
          </a:p>
        </p:txBody>
      </p:sp>
      <p:pic>
        <p:nvPicPr>
          <p:cNvPr id="6" name="Content Placeholder 5" descr=" An illustration depicts the barnacle with cirri with extended groping penis impregnating the neighbo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629891"/>
            <a:ext cx="11376025" cy="5999855"/>
          </a:xfrm>
        </p:spPr>
      </p:pic>
    </p:spTree>
    <p:extLst>
      <p:ext uri="{BB962C8B-B14F-4D97-AF65-F5344CB8AC3E}">
        <p14:creationId xmlns:p14="http://schemas.microsoft.com/office/powerpoint/2010/main" val="33962895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61236-52D2-2943-921D-DCCCB94BF6DB}"/>
              </a:ext>
            </a:extLst>
          </p:cNvPr>
          <p:cNvSpPr>
            <a:spLocks noGrp="1"/>
          </p:cNvSpPr>
          <p:nvPr>
            <p:ph type="title"/>
          </p:nvPr>
        </p:nvSpPr>
        <p:spPr/>
        <p:txBody>
          <a:bodyPr/>
          <a:lstStyle/>
          <a:p>
            <a:r>
              <a:rPr lang="en-US" dirty="0"/>
              <a:t>Figure 21.32  Reproduction in Crustacea (Part 6)</a:t>
            </a:r>
          </a:p>
        </p:txBody>
      </p:sp>
      <p:pic>
        <p:nvPicPr>
          <p:cNvPr id="6" name="Content Placeholder 5" descr=" Two scanning electron micrographs of ventral view of brachyuran crab. The image on the left shows a female brachyuran crab, and the image on the right shows a male brachyuran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378314"/>
            <a:ext cx="11376025" cy="4503009"/>
          </a:xfrm>
        </p:spPr>
      </p:pic>
    </p:spTree>
    <p:extLst>
      <p:ext uri="{BB962C8B-B14F-4D97-AF65-F5344CB8AC3E}">
        <p14:creationId xmlns:p14="http://schemas.microsoft.com/office/powerpoint/2010/main" val="419384850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708FD-F282-734C-853A-BBACF4B9AE8C}"/>
              </a:ext>
            </a:extLst>
          </p:cNvPr>
          <p:cNvSpPr>
            <a:spLocks noGrp="1"/>
          </p:cNvSpPr>
          <p:nvPr>
            <p:ph type="title"/>
          </p:nvPr>
        </p:nvSpPr>
        <p:spPr/>
        <p:txBody>
          <a:bodyPr/>
          <a:lstStyle/>
          <a:p>
            <a:r>
              <a:rPr lang="en-US" dirty="0"/>
              <a:t>Figure 21.32  Reproduction in Crustacea (Part 7)</a:t>
            </a:r>
          </a:p>
        </p:txBody>
      </p:sp>
      <p:pic>
        <p:nvPicPr>
          <p:cNvPr id="6" name="Content Placeholder 5" descr=" A photo of copulating pair of common rock crab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99605" y="479425"/>
            <a:ext cx="9792790" cy="6300788"/>
          </a:xfrm>
        </p:spPr>
      </p:pic>
    </p:spTree>
    <p:extLst>
      <p:ext uri="{BB962C8B-B14F-4D97-AF65-F5344CB8AC3E}">
        <p14:creationId xmlns:p14="http://schemas.microsoft.com/office/powerpoint/2010/main" val="327317760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A9B70-5201-8C43-A75C-F5CFA59B56C3}"/>
              </a:ext>
            </a:extLst>
          </p:cNvPr>
          <p:cNvSpPr>
            <a:spLocks noGrp="1"/>
          </p:cNvSpPr>
          <p:nvPr>
            <p:ph type="title"/>
          </p:nvPr>
        </p:nvSpPr>
        <p:spPr/>
        <p:txBody>
          <a:bodyPr/>
          <a:lstStyle/>
          <a:p>
            <a:r>
              <a:rPr lang="en-US" dirty="0"/>
              <a:t>Figure 21.32  Reproduction in Crustacea (Part 8)</a:t>
            </a:r>
          </a:p>
        </p:txBody>
      </p:sp>
      <p:pic>
        <p:nvPicPr>
          <p:cNvPr id="6" name="Content Placeholder 5" descr=" A photo of copulating pair of common rock crab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24909" y="479425"/>
            <a:ext cx="9742182" cy="6300788"/>
          </a:xfrm>
        </p:spPr>
      </p:pic>
    </p:spTree>
    <p:extLst>
      <p:ext uri="{BB962C8B-B14F-4D97-AF65-F5344CB8AC3E}">
        <p14:creationId xmlns:p14="http://schemas.microsoft.com/office/powerpoint/2010/main" val="27108583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4E549-85DC-9C40-B3EE-1198964EC784}"/>
              </a:ext>
            </a:extLst>
          </p:cNvPr>
          <p:cNvSpPr>
            <a:spLocks noGrp="1"/>
          </p:cNvSpPr>
          <p:nvPr>
            <p:ph type="title"/>
          </p:nvPr>
        </p:nvSpPr>
        <p:spPr/>
        <p:txBody>
          <a:bodyPr/>
          <a:lstStyle/>
          <a:p>
            <a:r>
              <a:rPr lang="en-US" dirty="0"/>
              <a:t>Figure 21.32  Reproduction in Crustacea (Part 9)</a:t>
            </a:r>
          </a:p>
        </p:txBody>
      </p:sp>
      <p:pic>
        <p:nvPicPr>
          <p:cNvPr id="6" name="Content Placeholder 5" descr=" A photo of Sapphirina with egg sac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990844" y="479425"/>
            <a:ext cx="10210313" cy="6300788"/>
          </a:xfrm>
        </p:spPr>
      </p:pic>
    </p:spTree>
    <p:extLst>
      <p:ext uri="{BB962C8B-B14F-4D97-AF65-F5344CB8AC3E}">
        <p14:creationId xmlns:p14="http://schemas.microsoft.com/office/powerpoint/2010/main" val="321092648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D19C8-AAC9-9542-8753-44797DB63D3C}"/>
              </a:ext>
            </a:extLst>
          </p:cNvPr>
          <p:cNvSpPr>
            <a:spLocks noGrp="1"/>
          </p:cNvSpPr>
          <p:nvPr>
            <p:ph type="title"/>
          </p:nvPr>
        </p:nvSpPr>
        <p:spPr/>
        <p:txBody>
          <a:bodyPr/>
          <a:lstStyle/>
          <a:p>
            <a:r>
              <a:rPr lang="en-US" dirty="0"/>
              <a:t>Figure 21.33 (1)  Cleavage and </a:t>
            </a:r>
            <a:r>
              <a:rPr lang="en-US" dirty="0" err="1"/>
              <a:t>posthatching</a:t>
            </a:r>
            <a:r>
              <a:rPr lang="en-US" dirty="0"/>
              <a:t> stages among crustaceans </a:t>
            </a:r>
          </a:p>
        </p:txBody>
      </p:sp>
      <p:pic>
        <p:nvPicPr>
          <p:cNvPr id="6" name="Content Placeholder 5" descr=" A photo of Sapphirina with egg sacs.&#10; An illustration depicts the right-side view of the fate map of a cirripede blastula with labels as follows. Dorsal extraembryonic ectoderm; 1 d, Antennular ectoderm; 1 c and 1 b, Protocerebral ectoderm, Stomodeum, Antennal ectoderm; 2 c and 2 b, Mandibular ectoderm; 2 d and 3 c, Postnaupliar ectoderm; 3 d, Midgut entoderm; 4 D, Mesoderm; 3 C and 3 B.&#10; An illustration depicts the yolk of mysid with intralecithal nuclei division.&#10; An illustration depicts the dorsal view of the nauplius larva of copepod.&#10; An illustration depicts the dorsal view of the nauplius larva of copepod.&#10; An illustration depicts the three stages of cypris larva of lepadomorph barnacle.&#10; An illustration depicts the lateral view of Zoea larva of shrimp Penaeus with labels as follows. Antennule, Antenna, First maxilliped, First pereopod, Fifth pereopod, Eyestalk, Carapace, Abdomen, Uropod, and Telson.&#10; An illustration depicts the lateral view of Zoea larva of shrimp Penaeus with labels as follows. Antennule, Antenna, First maxilliped, First pereopod, Fifth pereopod, Eyestalk, Carapace, Abdomen,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46323" y="479425"/>
            <a:ext cx="9299355" cy="6300788"/>
          </a:xfrm>
        </p:spPr>
      </p:pic>
    </p:spTree>
    <p:extLst>
      <p:ext uri="{BB962C8B-B14F-4D97-AF65-F5344CB8AC3E}">
        <p14:creationId xmlns:p14="http://schemas.microsoft.com/office/powerpoint/2010/main" val="392141696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1278-C8A4-274E-9892-0FB32602B08C}"/>
              </a:ext>
            </a:extLst>
          </p:cNvPr>
          <p:cNvSpPr>
            <a:spLocks noGrp="1"/>
          </p:cNvSpPr>
          <p:nvPr>
            <p:ph type="title"/>
          </p:nvPr>
        </p:nvSpPr>
        <p:spPr/>
        <p:txBody>
          <a:bodyPr/>
          <a:lstStyle/>
          <a:p>
            <a:r>
              <a:rPr lang="en-US" dirty="0"/>
              <a:t>Figure 21.33 (2)  Cleavage and </a:t>
            </a:r>
            <a:r>
              <a:rPr lang="en-US" dirty="0" err="1"/>
              <a:t>posthatching</a:t>
            </a:r>
            <a:r>
              <a:rPr lang="en-US" dirty="0"/>
              <a:t> stages among crustaceans </a:t>
            </a:r>
          </a:p>
        </p:txBody>
      </p:sp>
      <p:pic>
        <p:nvPicPr>
          <p:cNvPr id="6" name="Content Placeholder 5" descr=" An illustration depicts the lateral view of Zoea larva of shrimp Penaeus with labels as follows. Antennule, Antenna, First maxilliped, First pereopod, Fifth pereopod, Eyestalk, Carapace, Abdomen, Uropod, and Telson.&#10; An illustration depicts the dorsal view of the megalopa larva of the xanthid crab.&#10; An illustration depicts the dorsal view of the antizoea larva of a stomatopod with labels as follows. Antennule, Antenna, First thoracopod, Second thoracopod, Gill, and Pleotelson.&#10; An illustration depicts the dorsal view of the antizoea larva of a stomatopod with labels as follows. Antennule, Antenna, First thoracopod, Second thoracopod, Gill, and Pleotelson.&#10; An illustration depicts the ventral view of the Cryptoniscus stage of Probopyrus bithynis.&#10; A microscopic image of cyprid larva of barna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850715" y="479425"/>
            <a:ext cx="6490570" cy="6300788"/>
          </a:xfrm>
        </p:spPr>
      </p:pic>
    </p:spTree>
    <p:extLst>
      <p:ext uri="{BB962C8B-B14F-4D97-AF65-F5344CB8AC3E}">
        <p14:creationId xmlns:p14="http://schemas.microsoft.com/office/powerpoint/2010/main" val="15549866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F7B91-1532-F94C-A1C0-ADA5350B6435}"/>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a:t>
            </a:r>
          </a:p>
        </p:txBody>
      </p:sp>
      <p:pic>
        <p:nvPicPr>
          <p:cNvPr id="6" name="Content Placeholder 5" descr=" A photo of Sapphirina with egg sac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36129" y="479425"/>
            <a:ext cx="3719742" cy="6300788"/>
          </a:xfrm>
        </p:spPr>
      </p:pic>
    </p:spTree>
    <p:extLst>
      <p:ext uri="{BB962C8B-B14F-4D97-AF65-F5344CB8AC3E}">
        <p14:creationId xmlns:p14="http://schemas.microsoft.com/office/powerpoint/2010/main" val="30688790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D7D2A-4B83-1047-9D37-FE2110F78AA7}"/>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2)</a:t>
            </a:r>
          </a:p>
        </p:txBody>
      </p:sp>
      <p:pic>
        <p:nvPicPr>
          <p:cNvPr id="6" name="Content Placeholder 5" descr=" An illustration depicts the right-side view of the fate map of a cirripede blastula with labels as follows. Dorsal extraembryonic ectoderm; 1 d, Antennular ectoderm; 1 c and 1 b, Protocerebral ectoderm, Stomodeum, Antennal ectoderm; 2 c and 2 b, Mandibular ectoderm; 2 d and 3 c, Postnaupliar ectoderm; 3 d, Midgut entoderm; 4 D, Mesoderm; 3 C and 3 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29779" y="479425"/>
            <a:ext cx="8932442" cy="6300788"/>
          </a:xfrm>
        </p:spPr>
      </p:pic>
    </p:spTree>
    <p:extLst>
      <p:ext uri="{BB962C8B-B14F-4D97-AF65-F5344CB8AC3E}">
        <p14:creationId xmlns:p14="http://schemas.microsoft.com/office/powerpoint/2010/main" val="224190909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70C94-6CCD-7641-9E0E-A3AE44B92B48}"/>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3)</a:t>
            </a:r>
          </a:p>
        </p:txBody>
      </p:sp>
      <p:pic>
        <p:nvPicPr>
          <p:cNvPr id="6" name="Content Placeholder 5" descr=" An illustration depicts the yolk of mysid with intralecithal nuclei divisi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23955" y="479425"/>
            <a:ext cx="5744091" cy="6300788"/>
          </a:xfrm>
        </p:spPr>
      </p:pic>
    </p:spTree>
    <p:extLst>
      <p:ext uri="{BB962C8B-B14F-4D97-AF65-F5344CB8AC3E}">
        <p14:creationId xmlns:p14="http://schemas.microsoft.com/office/powerpoint/2010/main" val="539335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5F67E-CFB1-5C4A-8C80-F80C9BD6B2B5}"/>
              </a:ext>
            </a:extLst>
          </p:cNvPr>
          <p:cNvSpPr>
            <a:spLocks noGrp="1"/>
          </p:cNvSpPr>
          <p:nvPr>
            <p:ph type="title"/>
          </p:nvPr>
        </p:nvSpPr>
        <p:spPr/>
        <p:txBody>
          <a:bodyPr/>
          <a:lstStyle/>
          <a:p>
            <a:r>
              <a:rPr lang="en-US" dirty="0"/>
              <a:t>Figure 21.20 (1)  Anatomy and diversity in the class </a:t>
            </a:r>
            <a:r>
              <a:rPr lang="en-US" dirty="0" err="1"/>
              <a:t>Branchiopoda</a:t>
            </a:r>
            <a:r>
              <a:rPr lang="en-US" dirty="0"/>
              <a:t> </a:t>
            </a:r>
          </a:p>
        </p:txBody>
      </p:sp>
      <p:pic>
        <p:nvPicPr>
          <p:cNvPr id="6" name="Content Placeholder 5" descr=" An illustration depicts the lateral view of a female Fairy shrimp with labels as follows. Antennule, Antenna, Ovisac, Telson, and Caudal ramus.&#10; An illustration depicts the lateral view of a female Fairy shrimp with labels as follows. Antennule, Antenna, Ovisac, Telson, and Caudal ramus.&#10; An illustration depicts the Trunk limb of Linderiella with labels as follows. Endites, Protopod, Preepipods, Epipod, Endopod, and Exopod.&#10; An illustration depicts the dorsal view of Triops with labels as follows. Maxillary gland, Carapace, Telson, and Caudal ramus.&#10; An illustration depicts the ventral view of Triops with labels as follows. Subfrontal plate, Antennule, Antenna, First trunk appendage, Exite, Epipod, Labrum, Mandible, Food grove, Row of exites, paragnath, Maxillule, Maxilla, Egg pouch of eleventh trunk appendage, Abdominal phyllopodia, Telson, Caudal ramus, and Anus.&#10; A photo of the lateral view of Daphnia with labels as follows. Antenna, Compound eye, Food string, Rostrum, Antennule, Labrum, Heart, Carapace, Brood chamber, Midgut, Postabdomen, Thoracic appendage, and Anus.&#10; An illustration depicts the lateral view of Leptodor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935497"/>
            <a:ext cx="11376025" cy="5388643"/>
          </a:xfrm>
        </p:spPr>
      </p:pic>
    </p:spTree>
    <p:extLst>
      <p:ext uri="{BB962C8B-B14F-4D97-AF65-F5344CB8AC3E}">
        <p14:creationId xmlns:p14="http://schemas.microsoft.com/office/powerpoint/2010/main" val="340123276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8E01F-4C11-A642-8A36-85272C7029DE}"/>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4)</a:t>
            </a:r>
          </a:p>
        </p:txBody>
      </p:sp>
      <p:pic>
        <p:nvPicPr>
          <p:cNvPr id="6" name="Content Placeholder 5" descr=" An illustration depicts the dorsal view of the nauplius larva of cope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15432" y="479425"/>
            <a:ext cx="7161136" cy="6300788"/>
          </a:xfrm>
        </p:spPr>
      </p:pic>
    </p:spTree>
    <p:extLst>
      <p:ext uri="{BB962C8B-B14F-4D97-AF65-F5344CB8AC3E}">
        <p14:creationId xmlns:p14="http://schemas.microsoft.com/office/powerpoint/2010/main" val="124846777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1DBA3-2391-D946-9DA5-31B0A8DB0A16}"/>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5)</a:t>
            </a:r>
          </a:p>
        </p:txBody>
      </p:sp>
      <p:pic>
        <p:nvPicPr>
          <p:cNvPr id="6" name="Content Placeholder 5" descr=" An illustration depicts the dorsal view of the nauplius larva of cope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00345" y="479425"/>
            <a:ext cx="7591310" cy="6300788"/>
          </a:xfrm>
        </p:spPr>
      </p:pic>
    </p:spTree>
    <p:extLst>
      <p:ext uri="{BB962C8B-B14F-4D97-AF65-F5344CB8AC3E}">
        <p14:creationId xmlns:p14="http://schemas.microsoft.com/office/powerpoint/2010/main" val="50740912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42B51-0A51-F042-9D96-BCEA97D96BD9}"/>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6)</a:t>
            </a:r>
          </a:p>
        </p:txBody>
      </p:sp>
      <p:pic>
        <p:nvPicPr>
          <p:cNvPr id="6" name="Content Placeholder 5" descr=" An illustration depicts the three stages of cypris larva of lepadomorph barna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54344" y="479425"/>
            <a:ext cx="11083313" cy="6300788"/>
          </a:xfrm>
        </p:spPr>
      </p:pic>
    </p:spTree>
    <p:extLst>
      <p:ext uri="{BB962C8B-B14F-4D97-AF65-F5344CB8AC3E}">
        <p14:creationId xmlns:p14="http://schemas.microsoft.com/office/powerpoint/2010/main" val="12140032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6C13-5563-4847-9808-66466594428B}"/>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7)</a:t>
            </a:r>
          </a:p>
        </p:txBody>
      </p:sp>
      <p:pic>
        <p:nvPicPr>
          <p:cNvPr id="6" name="Content Placeholder 5" descr=" An illustration depicts the lateral view of Zoea larva of shrimp Penaeus with labels as follows. Antennule, Antenna, First maxilliped, First pereopod, Fifth pereopod, Eyestalk, Carapace, Abdomen,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927583" y="479425"/>
            <a:ext cx="10336834" cy="6300788"/>
          </a:xfrm>
        </p:spPr>
      </p:pic>
    </p:spTree>
    <p:extLst>
      <p:ext uri="{BB962C8B-B14F-4D97-AF65-F5344CB8AC3E}">
        <p14:creationId xmlns:p14="http://schemas.microsoft.com/office/powerpoint/2010/main" val="362501499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AF92E-FC67-6C4F-B036-7BE232833C40}"/>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8)</a:t>
            </a:r>
          </a:p>
        </p:txBody>
      </p:sp>
      <p:pic>
        <p:nvPicPr>
          <p:cNvPr id="6" name="Content Placeholder 5" descr=" An illustration depicts the lateral view of Zoea larva of shrimp Penaeus with labels as follows. Antennule, Antenna, First maxilliped, First pereopod, Fifth pereopod, Eyestalk, Carapace, Abdomen,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61911" y="479425"/>
            <a:ext cx="5668178" cy="6300788"/>
          </a:xfrm>
        </p:spPr>
      </p:pic>
    </p:spTree>
    <p:extLst>
      <p:ext uri="{BB962C8B-B14F-4D97-AF65-F5344CB8AC3E}">
        <p14:creationId xmlns:p14="http://schemas.microsoft.com/office/powerpoint/2010/main" val="37885701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06A3F-B6D6-E848-A0AC-18A893BBC0F6}"/>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9)</a:t>
            </a:r>
          </a:p>
        </p:txBody>
      </p:sp>
      <p:pic>
        <p:nvPicPr>
          <p:cNvPr id="6" name="Content Placeholder 5" descr=" An illustration depicts the lateral view of Zoea larva of shrimp Penaeus with labels as follows. Antennule, Antenna, First maxilliped, First pereopod, Fifth pereopod, Eyestalk, Carapace, Abdomen,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2108026"/>
            <a:ext cx="11376025" cy="3043585"/>
          </a:xfrm>
        </p:spPr>
      </p:pic>
    </p:spTree>
    <p:extLst>
      <p:ext uri="{BB962C8B-B14F-4D97-AF65-F5344CB8AC3E}">
        <p14:creationId xmlns:p14="http://schemas.microsoft.com/office/powerpoint/2010/main" val="92477838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55A09-2F45-994D-8DE6-C229E88042C8}"/>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10)</a:t>
            </a:r>
          </a:p>
        </p:txBody>
      </p:sp>
      <p:pic>
        <p:nvPicPr>
          <p:cNvPr id="6" name="Content Placeholder 5" descr=" An illustration depicts the dorsal view of the megalopa larva of the xanthid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17151" y="479425"/>
            <a:ext cx="3757698" cy="6300788"/>
          </a:xfrm>
        </p:spPr>
      </p:pic>
    </p:spTree>
    <p:extLst>
      <p:ext uri="{BB962C8B-B14F-4D97-AF65-F5344CB8AC3E}">
        <p14:creationId xmlns:p14="http://schemas.microsoft.com/office/powerpoint/2010/main" val="354743050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98412-6E2F-1C4E-B09F-3CA81E046698}"/>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11)</a:t>
            </a:r>
          </a:p>
        </p:txBody>
      </p:sp>
      <p:pic>
        <p:nvPicPr>
          <p:cNvPr id="6" name="Content Placeholder 5" descr=" An illustration depicts the dorsal view of the antizoea larva of a stomatopod with labels as follows. Antennule, Antenna, First thoracopod, Second thoracopod, Gill, and Pleo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964107" y="479425"/>
            <a:ext cx="4263786" cy="6300788"/>
          </a:xfrm>
        </p:spPr>
      </p:pic>
    </p:spTree>
    <p:extLst>
      <p:ext uri="{BB962C8B-B14F-4D97-AF65-F5344CB8AC3E}">
        <p14:creationId xmlns:p14="http://schemas.microsoft.com/office/powerpoint/2010/main" val="353387547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C2A6B-3FE9-F843-9225-9C7ABA0BCCF7}"/>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12)</a:t>
            </a:r>
          </a:p>
        </p:txBody>
      </p:sp>
      <p:pic>
        <p:nvPicPr>
          <p:cNvPr id="6" name="Content Placeholder 5" descr=" An illustration depicts the dorsal view of the antizoea larva of a stomatopod with labels as follows. Antennule, Antenna, First thoracopod, Second thoracopod, Gill, and Pleo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79433" y="479425"/>
            <a:ext cx="4833134" cy="6300788"/>
          </a:xfrm>
        </p:spPr>
      </p:pic>
    </p:spTree>
    <p:extLst>
      <p:ext uri="{BB962C8B-B14F-4D97-AF65-F5344CB8AC3E}">
        <p14:creationId xmlns:p14="http://schemas.microsoft.com/office/powerpoint/2010/main" val="260378517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80E67-437B-EE42-A72D-D7B98D982250}"/>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13)</a:t>
            </a:r>
          </a:p>
        </p:txBody>
      </p:sp>
      <p:pic>
        <p:nvPicPr>
          <p:cNvPr id="6" name="Content Placeholder 5" descr=" An illustration depicts the ventral view of the Cryptoniscus stage of Probopyrus bithyn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324695" y="479425"/>
            <a:ext cx="3542611" cy="6300788"/>
          </a:xfrm>
        </p:spPr>
      </p:pic>
    </p:spTree>
    <p:extLst>
      <p:ext uri="{BB962C8B-B14F-4D97-AF65-F5344CB8AC3E}">
        <p14:creationId xmlns:p14="http://schemas.microsoft.com/office/powerpoint/2010/main" val="230301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82D45-E78C-CF48-86A8-9CE5AFEDA1D4}"/>
              </a:ext>
            </a:extLst>
          </p:cNvPr>
          <p:cNvSpPr>
            <a:spLocks noGrp="1"/>
          </p:cNvSpPr>
          <p:nvPr>
            <p:ph type="title"/>
          </p:nvPr>
        </p:nvSpPr>
        <p:spPr/>
        <p:txBody>
          <a:bodyPr/>
          <a:lstStyle/>
          <a:p>
            <a:r>
              <a:rPr lang="en-US" dirty="0"/>
              <a:t>Figure 21.20 (2)  Anatomy and diversity in the class </a:t>
            </a:r>
            <a:r>
              <a:rPr lang="en-US" dirty="0" err="1"/>
              <a:t>Branchiopoda</a:t>
            </a:r>
            <a:r>
              <a:rPr lang="en-US" dirty="0"/>
              <a:t> </a:t>
            </a:r>
          </a:p>
        </p:txBody>
      </p:sp>
      <p:pic>
        <p:nvPicPr>
          <p:cNvPr id="6" name="Content Placeholder 5" descr=" An illustration depicts the frontal view of the shed carapace of the Daphnia with two embryos.&#10; Two illustrations depict the two stages of the head of Daphnia.&#10; An illustration depicts the ventral view of clam shrimp with a partially opened valve with its parts labeled as follows. Compound eye, Sensory field, Antenna, Rostrum, First thoracopod; modified as a clasper, Opercular lamellae; covering anal somite, Carapace; shell, and Cercopods; caudal rami.&#10; A scanning electron microscopic image of ventral view of the head of Clam shrimp.&#10; A scanning electron microscopic image of ventral view of Clam shrimp indicating Rostrum, Antenna, Clasper, Thoracopod, Carapace, Anal somite, Hinge, Adductor muscle, Mandible, Occipital notch, and Sensory field.&#10; A scanning electron microscopic image of Cyclestheria with one valve removed.&#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85813"/>
            <a:ext cx="11376025" cy="5688012"/>
          </a:xfrm>
        </p:spPr>
      </p:pic>
    </p:spTree>
    <p:extLst>
      <p:ext uri="{BB962C8B-B14F-4D97-AF65-F5344CB8AC3E}">
        <p14:creationId xmlns:p14="http://schemas.microsoft.com/office/powerpoint/2010/main" val="400887549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3C990-E266-054D-AC2B-7A0E89DCD71B}"/>
              </a:ext>
            </a:extLst>
          </p:cNvPr>
          <p:cNvSpPr>
            <a:spLocks noGrp="1"/>
          </p:cNvSpPr>
          <p:nvPr>
            <p:ph type="title"/>
          </p:nvPr>
        </p:nvSpPr>
        <p:spPr/>
        <p:txBody>
          <a:bodyPr/>
          <a:lstStyle/>
          <a:p>
            <a:r>
              <a:rPr lang="en-US" dirty="0"/>
              <a:t>Figure 21.33  Cleavage and </a:t>
            </a:r>
            <a:r>
              <a:rPr lang="en-US" dirty="0" err="1"/>
              <a:t>posthatching</a:t>
            </a:r>
            <a:r>
              <a:rPr lang="en-US" dirty="0"/>
              <a:t> stages among crustaceans (Part 14)</a:t>
            </a:r>
          </a:p>
        </p:txBody>
      </p:sp>
      <p:pic>
        <p:nvPicPr>
          <p:cNvPr id="6" name="Content Placeholder 5" descr=" A microscopic image of cyprid larva of barna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44866" y="479425"/>
            <a:ext cx="8502268" cy="6300788"/>
          </a:xfrm>
        </p:spPr>
      </p:pic>
    </p:spTree>
    <p:extLst>
      <p:ext uri="{BB962C8B-B14F-4D97-AF65-F5344CB8AC3E}">
        <p14:creationId xmlns:p14="http://schemas.microsoft.com/office/powerpoint/2010/main" val="228604382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4EBB0-C2B8-FF45-9006-0578EA9498B9}"/>
              </a:ext>
            </a:extLst>
          </p:cNvPr>
          <p:cNvSpPr>
            <a:spLocks noGrp="1"/>
          </p:cNvSpPr>
          <p:nvPr>
            <p:ph type="title"/>
          </p:nvPr>
        </p:nvSpPr>
        <p:spPr/>
        <p:txBody>
          <a:bodyPr/>
          <a:lstStyle/>
          <a:p>
            <a:r>
              <a:rPr lang="en-US" dirty="0"/>
              <a:t>Figure 21.34  Crustacean phylogeny </a:t>
            </a:r>
          </a:p>
        </p:txBody>
      </p:sp>
      <p:pic>
        <p:nvPicPr>
          <p:cNvPr id="6" name="Content Placeholder 5" descr=" A phylogenetic tree of Clade Mandibulata shows two main branches. The first branch is labeled as Chelicerat, and the other branch is further divided into Myriopod, and the other branch is further divided into two, one is labeled as Oligostraca; Ostracoda, Mystacocarida, Branchiura, Pentastomida, and the second one is further divided into two branches. The first branch is divided into three sub branches with labels as follows. Thecostraca; Barnacles and their kin, Copepod, Malacostraca, and the second branch are further divided into four sub branches with labels as follows. Cephalocarida, Branchiopoda, Remipedia, Hexapoda. Remipedia, Hexapoda belongs to Labiocarida. Cephalocarida, Branchiopoda, Remipedia, Hexapoda belongs to Allotriocarida. Thecostraca; Barnacles, and their kin, Copepod, Malacostraca belongs to Multicrustacea. The Labiocarida, Allotriocarida, and Multicrustacea belongs to Altocrustacea.&#10; A phylogenetic tree of Clade Malacostraca shows two main branches. The first branch is labeled as Leptostraca, and the second main branch is further divided into two. The first one is labeled as Hoplocarida or Stomatopods. The second one is further divided into two branches. One branch is labeled as Mysida and Peracarida, and the other branch is labeled Anaspidacea and Euphysiacea with is again divided into two branches. One branch is labeled as Dendrobranchiata; Penaid, and sergestid shrimp, and the other branch is further divided into two branches with labels as follows. Caridea, Stenopodidea, Achelata, Axiidea, Brachyura, Anomura, Astacidea. Achelata, Axiidea, Brachyura, Anomura, Astacidea belongs to Reptantia. Stenopodidea, Achelata, Axiidea, Brachyura, Anomura, Astacidea, Achelata, Axiidea, Brachyura, Anomura, Astacidea belongs to Pleocyemata. Dendrobranchiata, Stenopodidea, Achelata, Axiidea, Brachyura, Anomura, Astacidea, Achelata, Axiidea, Brachyura, Anomura, Astacidea belongs to Decapoda. Reptantia, Pleocyemata, Decapoda belongs to Eumalacostrac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972918"/>
            <a:ext cx="11376025" cy="5313801"/>
          </a:xfrm>
        </p:spPr>
      </p:pic>
    </p:spTree>
    <p:extLst>
      <p:ext uri="{BB962C8B-B14F-4D97-AF65-F5344CB8AC3E}">
        <p14:creationId xmlns:p14="http://schemas.microsoft.com/office/powerpoint/2010/main" val="315192759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05E66-72D2-3F40-B305-048D91B3F499}"/>
              </a:ext>
            </a:extLst>
          </p:cNvPr>
          <p:cNvSpPr>
            <a:spLocks noGrp="1"/>
          </p:cNvSpPr>
          <p:nvPr>
            <p:ph type="title"/>
          </p:nvPr>
        </p:nvSpPr>
        <p:spPr/>
        <p:txBody>
          <a:bodyPr/>
          <a:lstStyle/>
          <a:p>
            <a:r>
              <a:rPr lang="en-US" dirty="0"/>
              <a:t>Figure 21.34  Crustacean phylogeny (Part 1)</a:t>
            </a:r>
          </a:p>
        </p:txBody>
      </p:sp>
      <p:pic>
        <p:nvPicPr>
          <p:cNvPr id="6" name="Content Placeholder 5" descr=" A phylogenetic tree of Clade Mandibulata shows two main branches. The first branch is labeled as Chelicerat, and the other branch is further divided into Myriopod, and the other branch is further divided into two, one is labeled as Oligostraca; Ostracoda, Mystacocarida, Branchiura, Pentastomida, and the second one is further divided into two branches. The first branch is divided into three sub branches with labels as follows. Thecostraca; Barnacles and their kin, Copepod, Malacostraca, and the second branch are further divided into four sub branches with labels as follows. Cephalocarida, Branchiopoda, Remipedia, Hexapoda. Remipedia, Hexapoda belongs to Labiocarida. Cephalocarida, Branchiopoda, Remipedia, Hexapoda belongs to Allotriocarida. Thecostraca; Barnacles, and their kin, Copepod, Malacostraca belongs to Multicrustacea. The Labiocarida, Allotriocarida, and Multicrustacea belongs to Altocrustace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262389" y="479425"/>
            <a:ext cx="7667223" cy="6300788"/>
          </a:xfrm>
        </p:spPr>
      </p:pic>
    </p:spTree>
    <p:extLst>
      <p:ext uri="{BB962C8B-B14F-4D97-AF65-F5344CB8AC3E}">
        <p14:creationId xmlns:p14="http://schemas.microsoft.com/office/powerpoint/2010/main" val="260366456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9542C-9D86-424D-9A7A-6B27683EDF6B}"/>
              </a:ext>
            </a:extLst>
          </p:cNvPr>
          <p:cNvSpPr>
            <a:spLocks noGrp="1"/>
          </p:cNvSpPr>
          <p:nvPr>
            <p:ph type="title"/>
          </p:nvPr>
        </p:nvSpPr>
        <p:spPr/>
        <p:txBody>
          <a:bodyPr/>
          <a:lstStyle/>
          <a:p>
            <a:r>
              <a:rPr lang="en-US" dirty="0"/>
              <a:t>Figure 21.34  Crustacean phylogeny (Part 2)</a:t>
            </a:r>
          </a:p>
        </p:txBody>
      </p:sp>
      <p:pic>
        <p:nvPicPr>
          <p:cNvPr id="6" name="Content Placeholder 5" descr=" A phylogenetic tree of Clade Malacostraca shows two main branches. The first branch is labeled as Leptostraca, and the second main branch is further divided into two. The first one is labeled as Hoplocarida or Stomatopods. The second one is further divided into two branches. One branch is labeled as Mysida and Peracarida, and the other branch is labeled Anaspidacea and Euphysiacea with is again divided into two branches. One branch is labeled as Dendrobranchiata; Penaid, and sergestid shrimp, and the other branch is further divided into two branches with labels as follows. Caridea, Stenopodidea, Achelata, Axiidea, Brachyura, Anomura, Astacidea. Achelata, Axiidea, Brachyura, Anomura, Astacidea belongs to Reptantia. Stenopodidea, Achelata, Axiidea, Brachyura, Anomura, Astacidea, Achelata, Axiidea, Brachyura, Anomura, Astacidea belongs to Pleocyemata. Dendrobranchiata, Stenopodidea, Achelata, Axiidea, Brachyura, Anomura, Astacidea, Achelata, Axiidea, Brachyura, Anomura, Astacidea belongs to Decapoda. Reptantia, Pleocyemata, Decapoda belongs to Eumalacostrac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82584" y="479425"/>
            <a:ext cx="7426832" cy="6300788"/>
          </a:xfrm>
        </p:spPr>
      </p:pic>
    </p:spTree>
    <p:extLst>
      <p:ext uri="{BB962C8B-B14F-4D97-AF65-F5344CB8AC3E}">
        <p14:creationId xmlns:p14="http://schemas.microsoft.com/office/powerpoint/2010/main" val="416302285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D7C8-9B18-454B-8E2D-E0319272FEBD}"/>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a:t>
            </a:r>
          </a:p>
        </p:txBody>
      </p:sp>
      <p:pic>
        <p:nvPicPr>
          <p:cNvPr id="6" name="Content Placeholder 5" descr=" An illustration depicts the lateral view of Bredocaris.&#10; An illustration on the left depicts the lateral view of Rehbachiella kinnekullensis Müller accompanied by a scanning electron microscopic image of the ventral view of Rehbachiella kinnekullensis Müller on the right.&#10; An illustration on the left depicts the lateral view of Rehbachiella kinnekullensis Müller accompanied by a scanning electron microscopic image of the ventral view of Rehbachiella kinnekullensis Müller on the right.&#10; An illustration on the left depicts the lateral view of Cambropachycope clarksoni accompanied by a scanning electron microscopic image of the lateral view of Cambropachycope clarksoni on the right.&#10; Two scanning electron microscopic images show the two stages of Martinssonia elongate. The image on the left with the magnification of 30 micrometers shows the first larva stage. The image on the right shows the postlarval stage.&#10; An illustration depicts the dorsal view of the Ercaia minuscu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925402" y="668338"/>
            <a:ext cx="8341196" cy="6108700"/>
          </a:xfrm>
        </p:spPr>
      </p:pic>
    </p:spTree>
    <p:extLst>
      <p:ext uri="{BB962C8B-B14F-4D97-AF65-F5344CB8AC3E}">
        <p14:creationId xmlns:p14="http://schemas.microsoft.com/office/powerpoint/2010/main" val="109075884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73B9EC-55CC-CC4B-BD04-9D805FF99050}"/>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1)</a:t>
            </a:r>
          </a:p>
        </p:txBody>
      </p:sp>
      <p:pic>
        <p:nvPicPr>
          <p:cNvPr id="6" name="Content Placeholder 5" descr=" An illustration depicts the lateral view of Bredocar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04050"/>
            <a:ext cx="11376025" cy="6037276"/>
          </a:xfrm>
        </p:spPr>
      </p:pic>
    </p:spTree>
    <p:extLst>
      <p:ext uri="{BB962C8B-B14F-4D97-AF65-F5344CB8AC3E}">
        <p14:creationId xmlns:p14="http://schemas.microsoft.com/office/powerpoint/2010/main" val="212327469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9E4FC8-940D-1147-B8EF-DFC6BDF01233}"/>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2)</a:t>
            </a:r>
          </a:p>
        </p:txBody>
      </p:sp>
      <p:pic>
        <p:nvPicPr>
          <p:cNvPr id="6" name="Content Placeholder 5" descr=" An illustration on the left depicts the lateral view of Rehbachiella kinnekullensis Müller accompanied by a scanning electron microscopic image of the ventral view of Rehbachiella kinnekullensis Müller on the right."/>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658289"/>
            <a:ext cx="11376025" cy="4128798"/>
          </a:xfrm>
        </p:spPr>
      </p:pic>
    </p:spTree>
    <p:extLst>
      <p:ext uri="{BB962C8B-B14F-4D97-AF65-F5344CB8AC3E}">
        <p14:creationId xmlns:p14="http://schemas.microsoft.com/office/powerpoint/2010/main" val="224878936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082534-BA81-AC41-8646-03F904FAAB4D}"/>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3)</a:t>
            </a:r>
          </a:p>
        </p:txBody>
      </p:sp>
      <p:pic>
        <p:nvPicPr>
          <p:cNvPr id="6" name="Content Placeholder 5" descr=" An illustration on the left depicts the lateral view of Rehbachiella kinnekullensis Müller accompanied by a scanning electron microscopic image of the ventral view of Rehbachiella kinnekullensis Müller on the right."/>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645815"/>
            <a:ext cx="11376025" cy="4153745"/>
          </a:xfrm>
        </p:spPr>
      </p:pic>
    </p:spTree>
    <p:extLst>
      <p:ext uri="{BB962C8B-B14F-4D97-AF65-F5344CB8AC3E}">
        <p14:creationId xmlns:p14="http://schemas.microsoft.com/office/powerpoint/2010/main" val="225399913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17DBB5-BC7C-D34A-9290-AA452B74CF47}"/>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4)</a:t>
            </a:r>
          </a:p>
        </p:txBody>
      </p:sp>
      <p:pic>
        <p:nvPicPr>
          <p:cNvPr id="6" name="Content Placeholder 5" descr=" An illustration on the left depicts the lateral view of Cambropachycope clarksoni accompanied by a scanning electron microscopic image of the lateral view of Cambropachycope clarksoni on the right."/>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851631"/>
            <a:ext cx="11376025" cy="3742113"/>
          </a:xfrm>
        </p:spPr>
      </p:pic>
    </p:spTree>
    <p:extLst>
      <p:ext uri="{BB962C8B-B14F-4D97-AF65-F5344CB8AC3E}">
        <p14:creationId xmlns:p14="http://schemas.microsoft.com/office/powerpoint/2010/main" val="342074416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90C1E2-0966-BB4A-82E4-9AC7818C060D}"/>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5)</a:t>
            </a:r>
          </a:p>
        </p:txBody>
      </p:sp>
      <p:pic>
        <p:nvPicPr>
          <p:cNvPr id="6" name="Content Placeholder 5" descr=" Two scanning electron microscopic images show the two stages of Martinssonia elongate. The image on the left with the magnification of 30 micrometers shows the first larva stage. The image on the right shows the postlarval stag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602157"/>
            <a:ext cx="11376025" cy="4241061"/>
          </a:xfrm>
        </p:spPr>
      </p:pic>
    </p:spTree>
    <p:extLst>
      <p:ext uri="{BB962C8B-B14F-4D97-AF65-F5344CB8AC3E}">
        <p14:creationId xmlns:p14="http://schemas.microsoft.com/office/powerpoint/2010/main" val="2711170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03FFE-4322-C04C-8FCC-15A80F95D395}"/>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1)</a:t>
            </a:r>
          </a:p>
        </p:txBody>
      </p:sp>
      <p:pic>
        <p:nvPicPr>
          <p:cNvPr id="6" name="Content Placeholder 5" descr=" An illustration depicts the lateral view of a female Fairy shrimp with labels as follows. Antennule, Antenna, Ovisac, Telson, and Caudal ra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833605"/>
            <a:ext cx="11376025" cy="3592428"/>
          </a:xfrm>
        </p:spPr>
      </p:pic>
    </p:spTree>
    <p:extLst>
      <p:ext uri="{BB962C8B-B14F-4D97-AF65-F5344CB8AC3E}">
        <p14:creationId xmlns:p14="http://schemas.microsoft.com/office/powerpoint/2010/main" val="62276839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523C90-8D97-BD46-AF50-591BF1722736}"/>
              </a:ext>
            </a:extLst>
          </p:cNvPr>
          <p:cNvSpPr>
            <a:spLocks noGrp="1"/>
          </p:cNvSpPr>
          <p:nvPr>
            <p:ph type="title"/>
          </p:nvPr>
        </p:nvSpPr>
        <p:spPr/>
        <p:txBody>
          <a:bodyPr/>
          <a:lstStyle/>
          <a:p>
            <a:r>
              <a:rPr lang="en-US" dirty="0"/>
              <a:t>Figure 21.35  (A–E) Examples of upper Cambrian (~510 Ma), probably meiofaunal crustacean fossils from the spectacular Swedish </a:t>
            </a:r>
            <a:r>
              <a:rPr lang="en-US" dirty="0" err="1"/>
              <a:t>Orsten</a:t>
            </a:r>
            <a:r>
              <a:rPr lang="en-US" dirty="0"/>
              <a:t> deposits (Part 6)</a:t>
            </a:r>
          </a:p>
        </p:txBody>
      </p:sp>
      <p:pic>
        <p:nvPicPr>
          <p:cNvPr id="6" name="Content Placeholder 5" descr=" An illustration depicts the dorsal view of the Ercaia minuscu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00832" y="668338"/>
            <a:ext cx="3790337" cy="6108700"/>
          </a:xfrm>
        </p:spPr>
      </p:pic>
    </p:spTree>
    <p:extLst>
      <p:ext uri="{BB962C8B-B14F-4D97-AF65-F5344CB8AC3E}">
        <p14:creationId xmlns:p14="http://schemas.microsoft.com/office/powerpoint/2010/main" val="2643067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B2716-A436-B54B-99A1-A931A9E887BE}"/>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2)</a:t>
            </a:r>
          </a:p>
        </p:txBody>
      </p:sp>
      <p:pic>
        <p:nvPicPr>
          <p:cNvPr id="6" name="Content Placeholder 5" descr=" An illustration depicts the lateral view of a female Fairy shrimp with labels as follows. Antennule, Antenna, Ovisac, Telson, and Caudal ra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573760"/>
            <a:ext cx="11376025" cy="6112118"/>
          </a:xfrm>
        </p:spPr>
      </p:pic>
    </p:spTree>
    <p:extLst>
      <p:ext uri="{BB962C8B-B14F-4D97-AF65-F5344CB8AC3E}">
        <p14:creationId xmlns:p14="http://schemas.microsoft.com/office/powerpoint/2010/main" val="2413540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2419F-691D-DD48-A812-619934EFC0E4}"/>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3)</a:t>
            </a:r>
          </a:p>
        </p:txBody>
      </p:sp>
      <p:pic>
        <p:nvPicPr>
          <p:cNvPr id="6" name="Content Placeholder 5" descr=" An illustration depicts the Trunk limb of Linderiella with labels as follows. Endites, Protopod, Preepipods, Epipod, Endo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37824" y="479425"/>
            <a:ext cx="5516352" cy="6300788"/>
          </a:xfrm>
        </p:spPr>
      </p:pic>
    </p:spTree>
    <p:extLst>
      <p:ext uri="{BB962C8B-B14F-4D97-AF65-F5344CB8AC3E}">
        <p14:creationId xmlns:p14="http://schemas.microsoft.com/office/powerpoint/2010/main" val="1486925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1443F-EE23-FD44-B957-343E48AF26F3}"/>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4)</a:t>
            </a:r>
          </a:p>
        </p:txBody>
      </p:sp>
      <p:pic>
        <p:nvPicPr>
          <p:cNvPr id="6" name="Content Placeholder 5" descr=" An illustration depicts the dorsal view of Triops with labels as follows. Maxillary gland, Carapace, Telson, and Caudal ra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419586" y="479425"/>
            <a:ext cx="3352828" cy="6300788"/>
          </a:xfrm>
        </p:spPr>
      </p:pic>
    </p:spTree>
    <p:extLst>
      <p:ext uri="{BB962C8B-B14F-4D97-AF65-F5344CB8AC3E}">
        <p14:creationId xmlns:p14="http://schemas.microsoft.com/office/powerpoint/2010/main" val="3346947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9C3A-8EF1-D94C-801E-495DA4C14CB4}"/>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5)</a:t>
            </a:r>
          </a:p>
        </p:txBody>
      </p:sp>
      <p:pic>
        <p:nvPicPr>
          <p:cNvPr id="6" name="Content Placeholder 5" descr=" An illustration depicts the ventral view of Triops with labels as follows. Subfrontal plate, Antennule, Antenna, First trunk appendage, Exite, Epipod, Labrum, Mandible, Food grove, Row of exites, paragnath, Maxillule, Maxilla, Egg pouch of eleventh trunk appendage, Abdominal phyllopodia, Telson, Caudal ramus,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83563" y="479425"/>
            <a:ext cx="6224874" cy="6300788"/>
          </a:xfrm>
        </p:spPr>
      </p:pic>
    </p:spTree>
    <p:extLst>
      <p:ext uri="{BB962C8B-B14F-4D97-AF65-F5344CB8AC3E}">
        <p14:creationId xmlns:p14="http://schemas.microsoft.com/office/powerpoint/2010/main" val="393537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98F94-A2E2-7243-8F17-94BFA2E5E9E5}"/>
              </a:ext>
            </a:extLst>
          </p:cNvPr>
          <p:cNvSpPr>
            <a:spLocks noGrp="1"/>
          </p:cNvSpPr>
          <p:nvPr>
            <p:ph type="title"/>
          </p:nvPr>
        </p:nvSpPr>
        <p:spPr/>
        <p:txBody>
          <a:bodyPr/>
          <a:lstStyle/>
          <a:p>
            <a:r>
              <a:rPr lang="en-US" dirty="0"/>
              <a:t>Figure 21.18  Anatomy in the class </a:t>
            </a:r>
            <a:r>
              <a:rPr lang="en-US" dirty="0" err="1"/>
              <a:t>Tantulocarida</a:t>
            </a:r>
            <a:r>
              <a:rPr lang="en-US" dirty="0"/>
              <a:t> (Part 1)</a:t>
            </a:r>
          </a:p>
        </p:txBody>
      </p:sp>
      <p:pic>
        <p:nvPicPr>
          <p:cNvPr id="6" name="Content Placeholder 5" descr=" An illustration depicts the longitudinal section of Basipodella Atlantica with its parts labeled as follows. Rostrum, Host antennule, Cephalic stylet, Cuticular ornamentation, and ovar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05692" y="479425"/>
            <a:ext cx="8780616" cy="6300788"/>
          </a:xfrm>
        </p:spPr>
      </p:pic>
    </p:spTree>
    <p:extLst>
      <p:ext uri="{BB962C8B-B14F-4D97-AF65-F5344CB8AC3E}">
        <p14:creationId xmlns:p14="http://schemas.microsoft.com/office/powerpoint/2010/main" val="795685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3F997-C5E9-2747-B4C5-58F14F555940}"/>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6)</a:t>
            </a:r>
          </a:p>
        </p:txBody>
      </p:sp>
      <p:pic>
        <p:nvPicPr>
          <p:cNvPr id="6" name="Content Placeholder 5" descr=" A photo of the lateral view of Daphnia with labels as follows. Antenna, Compound eye, Food string, Rostrum, Antennule, Labrum, Heart, Carapace, Brood chamber, Midgut, Postabdomen, Thoracic appendage,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66041" y="479425"/>
            <a:ext cx="7059919" cy="6300788"/>
          </a:xfrm>
        </p:spPr>
      </p:pic>
    </p:spTree>
    <p:extLst>
      <p:ext uri="{BB962C8B-B14F-4D97-AF65-F5344CB8AC3E}">
        <p14:creationId xmlns:p14="http://schemas.microsoft.com/office/powerpoint/2010/main" val="1529201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D74D9-026B-CA4C-B285-3F442DC1181F}"/>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7)</a:t>
            </a:r>
          </a:p>
        </p:txBody>
      </p:sp>
      <p:pic>
        <p:nvPicPr>
          <p:cNvPr id="6" name="Content Placeholder 5" descr=" An illustration depicts the lateral view of Leptodor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26867" y="479425"/>
            <a:ext cx="7338267" cy="6300788"/>
          </a:xfrm>
        </p:spPr>
      </p:pic>
    </p:spTree>
    <p:extLst>
      <p:ext uri="{BB962C8B-B14F-4D97-AF65-F5344CB8AC3E}">
        <p14:creationId xmlns:p14="http://schemas.microsoft.com/office/powerpoint/2010/main" val="3992561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4B7F9-14C4-4244-B451-21C80661515C}"/>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8)</a:t>
            </a:r>
          </a:p>
        </p:txBody>
      </p:sp>
      <p:pic>
        <p:nvPicPr>
          <p:cNvPr id="6" name="Content Placeholder 5" descr=" An illustration depicts the frontal view of the shed carapace of the Daphnia with two embryo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328419"/>
            <a:ext cx="11376025" cy="4602799"/>
          </a:xfrm>
        </p:spPr>
      </p:pic>
    </p:spTree>
    <p:extLst>
      <p:ext uri="{BB962C8B-B14F-4D97-AF65-F5344CB8AC3E}">
        <p14:creationId xmlns:p14="http://schemas.microsoft.com/office/powerpoint/2010/main" val="36983419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6FA8B-CAA0-3D4C-BCF7-B46D82B18400}"/>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9)</a:t>
            </a:r>
          </a:p>
        </p:txBody>
      </p:sp>
      <p:pic>
        <p:nvPicPr>
          <p:cNvPr id="6" name="Content Placeholder 5" descr=" Two illustrations depict the two stages of the head of Daphn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50954" y="479425"/>
            <a:ext cx="7490093" cy="6300788"/>
          </a:xfrm>
        </p:spPr>
      </p:pic>
    </p:spTree>
    <p:extLst>
      <p:ext uri="{BB962C8B-B14F-4D97-AF65-F5344CB8AC3E}">
        <p14:creationId xmlns:p14="http://schemas.microsoft.com/office/powerpoint/2010/main" val="427098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9EF19-4371-0248-972A-CD65FCE11148}"/>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10)</a:t>
            </a:r>
          </a:p>
        </p:txBody>
      </p:sp>
      <p:pic>
        <p:nvPicPr>
          <p:cNvPr id="6" name="Content Placeholder 5" descr=" An illustration depicts the ventral view of clam shrimp with a partially opened valve with its parts labeled as follows. Compound eye, Sensory field, Antenna, Rostrum, First thoracopod; modified as a clasper, Opercular lamellae; covering anal somite, Carapace; shell, and Cercopods; caudal rami."/>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53389" y="479425"/>
            <a:ext cx="7085223" cy="6300788"/>
          </a:xfrm>
        </p:spPr>
      </p:pic>
    </p:spTree>
    <p:extLst>
      <p:ext uri="{BB962C8B-B14F-4D97-AF65-F5344CB8AC3E}">
        <p14:creationId xmlns:p14="http://schemas.microsoft.com/office/powerpoint/2010/main" val="673929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238A0-FDC0-4046-866E-40411F23C0E0}"/>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11)</a:t>
            </a:r>
          </a:p>
        </p:txBody>
      </p:sp>
      <p:pic>
        <p:nvPicPr>
          <p:cNvPr id="6" name="Content Placeholder 5" descr=" A scanning electron microscopic image of ventral view of the head of Clam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96454" y="479425"/>
            <a:ext cx="7199093" cy="6300788"/>
          </a:xfrm>
        </p:spPr>
      </p:pic>
    </p:spTree>
    <p:extLst>
      <p:ext uri="{BB962C8B-B14F-4D97-AF65-F5344CB8AC3E}">
        <p14:creationId xmlns:p14="http://schemas.microsoft.com/office/powerpoint/2010/main" val="41059455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9F3F6-9AB2-5348-9CFF-A30BA178B74D}"/>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12)</a:t>
            </a:r>
          </a:p>
        </p:txBody>
      </p:sp>
      <p:pic>
        <p:nvPicPr>
          <p:cNvPr id="6" name="Content Placeholder 5" descr=" A scanning electron microscopic image of ventral view of Clam shrimp indicating Rostrum, Antenna, Clasper, Thoracopod, Carapace, Anal somite, Hinge, Adductor muscle, Mandible, Occipital notch, and Sensory fiel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28824" y="479425"/>
            <a:ext cx="4934352" cy="6300788"/>
          </a:xfrm>
        </p:spPr>
      </p:pic>
    </p:spTree>
    <p:extLst>
      <p:ext uri="{BB962C8B-B14F-4D97-AF65-F5344CB8AC3E}">
        <p14:creationId xmlns:p14="http://schemas.microsoft.com/office/powerpoint/2010/main" val="253016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CCC20-AFE3-4549-AABD-0D488C9B9E99}"/>
              </a:ext>
            </a:extLst>
          </p:cNvPr>
          <p:cNvSpPr>
            <a:spLocks noGrp="1"/>
          </p:cNvSpPr>
          <p:nvPr>
            <p:ph type="title"/>
          </p:nvPr>
        </p:nvSpPr>
        <p:spPr/>
        <p:txBody>
          <a:bodyPr/>
          <a:lstStyle/>
          <a:p>
            <a:r>
              <a:rPr lang="en-US" dirty="0"/>
              <a:t>Figure 21.20  Anatomy and diversity in the class </a:t>
            </a:r>
            <a:r>
              <a:rPr lang="en-US" dirty="0" err="1"/>
              <a:t>Branchiopoda</a:t>
            </a:r>
            <a:r>
              <a:rPr lang="en-US" dirty="0"/>
              <a:t> (Part 13)</a:t>
            </a:r>
          </a:p>
        </p:txBody>
      </p:sp>
      <p:pic>
        <p:nvPicPr>
          <p:cNvPr id="6" name="Content Placeholder 5" descr=" A scanning electron microscopic image of Cyclestheria with one valve remove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040975" y="479425"/>
            <a:ext cx="8110050" cy="6300788"/>
          </a:xfrm>
        </p:spPr>
      </p:pic>
    </p:spTree>
    <p:extLst>
      <p:ext uri="{BB962C8B-B14F-4D97-AF65-F5344CB8AC3E}">
        <p14:creationId xmlns:p14="http://schemas.microsoft.com/office/powerpoint/2010/main" val="39314360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021E96-7A08-3043-B2C2-F5D40145C389}"/>
              </a:ext>
            </a:extLst>
          </p:cNvPr>
          <p:cNvSpPr>
            <a:spLocks noGrp="1"/>
          </p:cNvSpPr>
          <p:nvPr>
            <p:ph type="title"/>
          </p:nvPr>
        </p:nvSpPr>
        <p:spPr>
          <a:xfrm>
            <a:off x="0" y="0"/>
            <a:ext cx="12192000" cy="621792"/>
          </a:xfrm>
        </p:spPr>
        <p:txBody>
          <a:bodyPr/>
          <a:lstStyle/>
          <a:p>
            <a:r>
              <a:rPr lang="en-US" dirty="0"/>
              <a:t>TABLE 21.1 (1)  Comparison of Distinguishing Features among the 11 Crustacean Classes (and in the Subclasses of Class </a:t>
            </a:r>
            <a:r>
              <a:rPr lang="en-US" dirty="0" err="1"/>
              <a:t>Eumalacostraca</a:t>
            </a:r>
            <a:r>
              <a:rPr lang="en-US" dirty="0"/>
              <a:t>)</a:t>
            </a:r>
          </a:p>
        </p:txBody>
      </p:sp>
      <p:graphicFrame>
        <p:nvGraphicFramePr>
          <p:cNvPr id="14" name="Table 14" descr="Table data">
            <a:extLst>
              <a:ext uri="{FF2B5EF4-FFF2-40B4-BE49-F238E27FC236}">
                <a16:creationId xmlns:a16="http://schemas.microsoft.com/office/drawing/2014/main" id="{52988B87-0789-5649-8959-E0987933F12B}"/>
              </a:ext>
            </a:extLst>
          </p:cNvPr>
          <p:cNvGraphicFramePr>
            <a:graphicFrameLocks noGrp="1"/>
          </p:cNvGraphicFramePr>
          <p:nvPr>
            <p:ph sz="quarter" idx="10"/>
            <p:extLst>
              <p:ext uri="{D42A27DB-BD31-4B8C-83A1-F6EECF244321}">
                <p14:modId xmlns:p14="http://schemas.microsoft.com/office/powerpoint/2010/main" val="1832373640"/>
              </p:ext>
            </p:extLst>
          </p:nvPr>
        </p:nvGraphicFramePr>
        <p:xfrm>
          <a:off x="324496" y="1044021"/>
          <a:ext cx="11543008" cy="5364480"/>
        </p:xfrm>
        <a:graphic>
          <a:graphicData uri="http://schemas.openxmlformats.org/drawingml/2006/table">
            <a:tbl>
              <a:tblPr firstRow="1" bandRow="1">
                <a:tableStyleId>{69012ECD-51FC-41F1-AA8D-1B2483CD663E}</a:tableStyleId>
              </a:tblPr>
              <a:tblGrid>
                <a:gridCol w="2628416">
                  <a:extLst>
                    <a:ext uri="{9D8B030D-6E8A-4147-A177-3AD203B41FA5}">
                      <a16:colId xmlns:a16="http://schemas.microsoft.com/office/drawing/2014/main" val="2328104072"/>
                    </a:ext>
                  </a:extLst>
                </a:gridCol>
                <a:gridCol w="2869776">
                  <a:extLst>
                    <a:ext uri="{9D8B030D-6E8A-4147-A177-3AD203B41FA5}">
                      <a16:colId xmlns:a16="http://schemas.microsoft.com/office/drawing/2014/main" val="513909049"/>
                    </a:ext>
                  </a:extLst>
                </a:gridCol>
                <a:gridCol w="3009424">
                  <a:extLst>
                    <a:ext uri="{9D8B030D-6E8A-4147-A177-3AD203B41FA5}">
                      <a16:colId xmlns:a16="http://schemas.microsoft.com/office/drawing/2014/main" val="2953318096"/>
                    </a:ext>
                  </a:extLst>
                </a:gridCol>
                <a:gridCol w="3035392">
                  <a:extLst>
                    <a:ext uri="{9D8B030D-6E8A-4147-A177-3AD203B41FA5}">
                      <a16:colId xmlns:a16="http://schemas.microsoft.com/office/drawing/2014/main" val="1340909386"/>
                    </a:ext>
                  </a:extLst>
                </a:gridCol>
              </a:tblGrid>
              <a:tr h="702095">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a:effectLst/>
                          <a:latin typeface="+mn-lt"/>
                        </a:rPr>
                        <a:t>Carapace or Cephalic Shield</a:t>
                      </a:r>
                      <a:endParaRPr lang="en-US" sz="1600">
                        <a:effectLst/>
                        <a:latin typeface="+mn-lt"/>
                      </a:endParaRPr>
                    </a:p>
                  </a:txBody>
                  <a:tcPr marT="91440" marB="91440" anchor="b"/>
                </a:tc>
                <a:tc>
                  <a:txBody>
                    <a:bodyPr/>
                    <a:lstStyle/>
                    <a:p>
                      <a:r>
                        <a:rPr lang="en-US" sz="1600" b="1">
                          <a:effectLst/>
                          <a:latin typeface="+mn-lt"/>
                        </a:rPr>
                        <a:t>Body Tagmata and Number of Segments in Each (excluding telson)</a:t>
                      </a:r>
                      <a:endParaRPr lang="en-US" sz="1600">
                        <a:effectLst/>
                        <a:latin typeface="+mn-lt"/>
                      </a:endParaRPr>
                    </a:p>
                  </a:txBody>
                  <a:tcPr marT="91440" marB="91440" anchor="b"/>
                </a:tc>
                <a:tc>
                  <a:txBody>
                    <a:bodyPr/>
                    <a:lstStyle/>
                    <a:p>
                      <a:r>
                        <a:rPr lang="en-US" sz="1600" b="1" dirty="0">
                          <a:effectLst/>
                          <a:latin typeface="+mn-lt"/>
                        </a:rPr>
                        <a:t>Thoracopods</a:t>
                      </a:r>
                      <a:endParaRPr lang="en-US" sz="1600" dirty="0">
                        <a:effectLst/>
                        <a:latin typeface="+mn-lt"/>
                      </a:endParaRPr>
                    </a:p>
                  </a:txBody>
                  <a:tcPr marT="91440" marB="91440" anchor="b"/>
                </a:tc>
                <a:extLst>
                  <a:ext uri="{0D108BD9-81ED-4DB2-BD59-A6C34878D82A}">
                    <a16:rowId xmlns:a16="http://schemas.microsoft.com/office/drawing/2014/main" val="4127702768"/>
                  </a:ext>
                </a:extLst>
              </a:tr>
              <a:tr h="514870">
                <a:tc>
                  <a:txBody>
                    <a:bodyPr/>
                    <a:lstStyle/>
                    <a:p>
                      <a:r>
                        <a:rPr lang="en-US" sz="1600" dirty="0">
                          <a:effectLst/>
                          <a:latin typeface="+mn-lt"/>
                        </a:rPr>
                        <a:t>Class Ostracoda</a:t>
                      </a:r>
                    </a:p>
                  </a:txBody>
                  <a:tcPr marT="91440" marB="91440"/>
                </a:tc>
                <a:tc>
                  <a:txBody>
                    <a:bodyPr/>
                    <a:lstStyle/>
                    <a:p>
                      <a:r>
                        <a:rPr lang="en-US" sz="1600">
                          <a:effectLst/>
                          <a:latin typeface="+mn-lt"/>
                        </a:rPr>
                        <a:t>Carapace, bivalved</a:t>
                      </a:r>
                    </a:p>
                  </a:txBody>
                  <a:tcPr marT="91440" marB="91440"/>
                </a:tc>
                <a:tc>
                  <a:txBody>
                    <a:bodyPr/>
                    <a:lstStyle/>
                    <a:p>
                      <a:r>
                        <a:rPr lang="en-US" sz="1600" dirty="0">
                          <a:effectLst/>
                          <a:latin typeface="+mn-lt"/>
                        </a:rPr>
                        <a:t>Subdivisions not clear; 6–8 pairs of limbs</a:t>
                      </a:r>
                    </a:p>
                  </a:txBody>
                  <a:tcPr marT="91440" marB="91440"/>
                </a:tc>
                <a:tc>
                  <a:txBody>
                    <a:bodyPr/>
                    <a:lstStyle/>
                    <a:p>
                      <a:r>
                        <a:rPr lang="en-US" sz="1600">
                          <a:effectLst/>
                          <a:latin typeface="+mn-lt"/>
                        </a:rPr>
                        <a:t>Not phyllopodous, reduced</a:t>
                      </a:r>
                    </a:p>
                  </a:txBody>
                  <a:tcPr marT="91440" marB="91440"/>
                </a:tc>
                <a:extLst>
                  <a:ext uri="{0D108BD9-81ED-4DB2-BD59-A6C34878D82A}">
                    <a16:rowId xmlns:a16="http://schemas.microsoft.com/office/drawing/2014/main" val="2194284021"/>
                  </a:ext>
                </a:extLst>
              </a:tr>
              <a:tr h="327644">
                <a:tc>
                  <a:txBody>
                    <a:bodyPr/>
                    <a:lstStyle/>
                    <a:p>
                      <a:r>
                        <a:rPr lang="en-US" sz="1600" dirty="0">
                          <a:effectLst/>
                          <a:latin typeface="+mn-lt"/>
                        </a:rPr>
                        <a:t>Class </a:t>
                      </a:r>
                      <a:r>
                        <a:rPr lang="en-US" sz="1600" dirty="0" err="1">
                          <a:effectLst/>
                          <a:latin typeface="+mn-lt"/>
                        </a:rPr>
                        <a:t>Mystacocarida</a:t>
                      </a:r>
                      <a:endParaRPr lang="en-US" sz="1600" dirty="0">
                        <a:effectLst/>
                        <a:latin typeface="+mn-lt"/>
                      </a:endParaRPr>
                    </a:p>
                  </a:txBody>
                  <a:tcPr marT="91440" marB="91440"/>
                </a:tc>
                <a:tc>
                  <a:txBody>
                    <a:bodyPr/>
                    <a:lstStyle/>
                    <a:p>
                      <a:r>
                        <a:rPr lang="en-US" sz="1600">
                          <a:effectLst/>
                          <a:latin typeface="+mn-lt"/>
                        </a:rPr>
                        <a:t>Cephalic shield</a:t>
                      </a:r>
                    </a:p>
                  </a:txBody>
                  <a:tcPr marT="91440" marB="91440"/>
                </a:tc>
                <a:tc>
                  <a:txBody>
                    <a:bodyPr/>
                    <a:lstStyle/>
                    <a:p>
                      <a:r>
                        <a:rPr lang="en-US" sz="1600">
                          <a:effectLst/>
                          <a:latin typeface="+mn-lt"/>
                        </a:rPr>
                        <a:t>Cephalon (6), trunk (10)</a:t>
                      </a:r>
                    </a:p>
                  </a:txBody>
                  <a:tcPr marT="91440" marB="91440"/>
                </a:tc>
                <a:tc>
                  <a:txBody>
                    <a:bodyPr/>
                    <a:lstStyle/>
                    <a:p>
                      <a:r>
                        <a:rPr lang="en-US" sz="1600">
                          <a:effectLst/>
                          <a:latin typeface="+mn-lt"/>
                        </a:rPr>
                        <a:t>Not phyllopodous</a:t>
                      </a:r>
                    </a:p>
                  </a:txBody>
                  <a:tcPr marT="91440" marB="91440"/>
                </a:tc>
                <a:extLst>
                  <a:ext uri="{0D108BD9-81ED-4DB2-BD59-A6C34878D82A}">
                    <a16:rowId xmlns:a16="http://schemas.microsoft.com/office/drawing/2014/main" val="187241201"/>
                  </a:ext>
                </a:extLst>
              </a:tr>
              <a:tr h="514870">
                <a:tc>
                  <a:txBody>
                    <a:bodyPr/>
                    <a:lstStyle/>
                    <a:p>
                      <a:r>
                        <a:rPr lang="en-US" sz="1600" dirty="0">
                          <a:effectLst/>
                          <a:latin typeface="+mn-lt"/>
                        </a:rPr>
                        <a:t>Class </a:t>
                      </a:r>
                      <a:r>
                        <a:rPr lang="en-US" sz="1600" dirty="0" err="1">
                          <a:effectLst/>
                          <a:latin typeface="+mn-lt"/>
                        </a:rPr>
                        <a:t>Branchiura</a:t>
                      </a:r>
                      <a:endParaRPr lang="en-US" sz="1600" dirty="0">
                        <a:effectLst/>
                        <a:latin typeface="+mn-lt"/>
                      </a:endParaRPr>
                    </a:p>
                  </a:txBody>
                  <a:tcPr marT="91440" marB="91440"/>
                </a:tc>
                <a:tc>
                  <a:txBody>
                    <a:bodyPr/>
                    <a:lstStyle/>
                    <a:p>
                      <a:r>
                        <a:rPr lang="en-US" sz="1600" dirty="0">
                          <a:effectLst/>
                          <a:latin typeface="+mn-lt"/>
                        </a:rPr>
                        <a:t>Carapace broad, covering head and trunk</a:t>
                      </a:r>
                    </a:p>
                  </a:txBody>
                  <a:tcPr marT="91440" marB="91440"/>
                </a:tc>
                <a:tc>
                  <a:txBody>
                    <a:bodyPr/>
                    <a:lstStyle/>
                    <a:p>
                      <a:r>
                        <a:rPr lang="en-US" sz="1600">
                          <a:effectLst/>
                          <a:latin typeface="+mn-lt"/>
                        </a:rPr>
                        <a:t>Cephalon (6), thorax (6), abdomen (4?)</a:t>
                      </a:r>
                    </a:p>
                  </a:txBody>
                  <a:tcPr marT="91440" marB="91440"/>
                </a:tc>
                <a:tc>
                  <a:txBody>
                    <a:bodyPr/>
                    <a:lstStyle/>
                    <a:p>
                      <a:r>
                        <a:rPr lang="en-US" sz="1600">
                          <a:effectLst/>
                          <a:latin typeface="+mn-lt"/>
                        </a:rPr>
                        <a:t>Not phyllopodous (but all natatory)</a:t>
                      </a:r>
                    </a:p>
                  </a:txBody>
                  <a:tcPr marT="91440" marB="91440"/>
                </a:tc>
                <a:extLst>
                  <a:ext uri="{0D108BD9-81ED-4DB2-BD59-A6C34878D82A}">
                    <a16:rowId xmlns:a16="http://schemas.microsoft.com/office/drawing/2014/main" val="3340623331"/>
                  </a:ext>
                </a:extLst>
              </a:tr>
              <a:tr h="514870">
                <a:tc>
                  <a:txBody>
                    <a:bodyPr/>
                    <a:lstStyle/>
                    <a:p>
                      <a:r>
                        <a:rPr lang="en-US" sz="1600">
                          <a:effectLst/>
                          <a:latin typeface="+mn-lt"/>
                        </a:rPr>
                        <a:t>Class Pentastomida</a:t>
                      </a:r>
                    </a:p>
                  </a:txBody>
                  <a:tcPr marT="91440" marB="91440"/>
                </a:tc>
                <a:tc>
                  <a:txBody>
                    <a:bodyPr/>
                    <a:lstStyle/>
                    <a:p>
                      <a:r>
                        <a:rPr lang="en-US" sz="1600" dirty="0">
                          <a:effectLst/>
                          <a:latin typeface="+mn-lt"/>
                        </a:rPr>
                        <a:t>None</a:t>
                      </a:r>
                    </a:p>
                  </a:txBody>
                  <a:tcPr marT="91440" marB="91440"/>
                </a:tc>
                <a:tc>
                  <a:txBody>
                    <a:bodyPr/>
                    <a:lstStyle/>
                    <a:p>
                      <a:r>
                        <a:rPr lang="en-US" sz="1600">
                          <a:effectLst/>
                          <a:latin typeface="+mn-lt"/>
                        </a:rPr>
                        <a:t>Not distinguishable; body vermiform</a:t>
                      </a:r>
                    </a:p>
                  </a:txBody>
                  <a:tcPr marT="91440" marB="91440"/>
                </a:tc>
                <a:tc>
                  <a:txBody>
                    <a:bodyPr/>
                    <a:lstStyle/>
                    <a:p>
                      <a:r>
                        <a:rPr lang="en-US" sz="1600">
                          <a:effectLst/>
                          <a:latin typeface="+mn-lt"/>
                        </a:rPr>
                        <a:t>None</a:t>
                      </a:r>
                    </a:p>
                  </a:txBody>
                  <a:tcPr marT="91440" marB="91440"/>
                </a:tc>
                <a:extLst>
                  <a:ext uri="{0D108BD9-81ED-4DB2-BD59-A6C34878D82A}">
                    <a16:rowId xmlns:a16="http://schemas.microsoft.com/office/drawing/2014/main" val="3218284478"/>
                  </a:ext>
                </a:extLst>
              </a:tr>
              <a:tr h="514870">
                <a:tc>
                  <a:txBody>
                    <a:bodyPr/>
                    <a:lstStyle/>
                    <a:p>
                      <a:r>
                        <a:rPr lang="en-US" sz="1600">
                          <a:effectLst/>
                          <a:latin typeface="+mn-lt"/>
                        </a:rPr>
                        <a:t>Class Malacostraca, subclass Phyllocarida</a:t>
                      </a:r>
                    </a:p>
                  </a:txBody>
                  <a:tcPr marT="91440" marB="91440"/>
                </a:tc>
                <a:tc>
                  <a:txBody>
                    <a:bodyPr/>
                    <a:lstStyle/>
                    <a:p>
                      <a:r>
                        <a:rPr lang="en-US" sz="1600" dirty="0">
                          <a:effectLst/>
                          <a:latin typeface="+mn-lt"/>
                        </a:rPr>
                        <a:t>Large, folded carapace covers thorax</a:t>
                      </a:r>
                    </a:p>
                  </a:txBody>
                  <a:tcPr marT="91440" marB="91440"/>
                </a:tc>
                <a:tc>
                  <a:txBody>
                    <a:bodyPr/>
                    <a:lstStyle/>
                    <a:p>
                      <a:r>
                        <a:rPr lang="en-US" sz="1600">
                          <a:effectLst/>
                          <a:latin typeface="+mn-lt"/>
                        </a:rPr>
                        <a:t>Cephalon (6), thorax (8), abdomen (7)</a:t>
                      </a:r>
                    </a:p>
                  </a:txBody>
                  <a:tcPr marT="91440" marB="91440"/>
                </a:tc>
                <a:tc>
                  <a:txBody>
                    <a:bodyPr/>
                    <a:lstStyle/>
                    <a:p>
                      <a:r>
                        <a:rPr lang="en-US" sz="1600">
                          <a:effectLst/>
                          <a:latin typeface="+mn-lt"/>
                        </a:rPr>
                        <a:t>Phyllopodous</a:t>
                      </a:r>
                    </a:p>
                  </a:txBody>
                  <a:tcPr marT="91440" marB="91440"/>
                </a:tc>
                <a:extLst>
                  <a:ext uri="{0D108BD9-81ED-4DB2-BD59-A6C34878D82A}">
                    <a16:rowId xmlns:a16="http://schemas.microsoft.com/office/drawing/2014/main" val="112662855"/>
                  </a:ext>
                </a:extLst>
              </a:tr>
              <a:tr h="514870">
                <a:tc>
                  <a:txBody>
                    <a:bodyPr/>
                    <a:lstStyle/>
                    <a:p>
                      <a:r>
                        <a:rPr lang="en-US" sz="1600">
                          <a:effectLst/>
                          <a:latin typeface="+mn-lt"/>
                        </a:rPr>
                        <a:t>Class Malacostraca, subclass Hoplocarida</a:t>
                      </a:r>
                    </a:p>
                  </a:txBody>
                  <a:tcPr marT="91440" marB="91440"/>
                </a:tc>
                <a:tc>
                  <a:txBody>
                    <a:bodyPr/>
                    <a:lstStyle/>
                    <a:p>
                      <a:r>
                        <a:rPr lang="en-US" sz="1600">
                          <a:effectLst/>
                          <a:latin typeface="+mn-lt"/>
                        </a:rPr>
                        <a:t>Well-developed carapace covers thorax</a:t>
                      </a:r>
                    </a:p>
                  </a:txBody>
                  <a:tcPr marT="91440" marB="91440"/>
                </a:tc>
                <a:tc>
                  <a:txBody>
                    <a:bodyPr/>
                    <a:lstStyle/>
                    <a:p>
                      <a:r>
                        <a:rPr lang="en-US" sz="1600">
                          <a:effectLst/>
                          <a:latin typeface="+mn-lt"/>
                        </a:rPr>
                        <a:t>Cephalon (6), thorax (8), abdomen (6)</a:t>
                      </a:r>
                    </a:p>
                  </a:txBody>
                  <a:tcPr marT="91440" marB="91440"/>
                </a:tc>
                <a:tc>
                  <a:txBody>
                    <a:bodyPr/>
                    <a:lstStyle/>
                    <a:p>
                      <a:r>
                        <a:rPr lang="en-US" sz="1600">
                          <a:effectLst/>
                          <a:latin typeface="+mn-lt"/>
                        </a:rPr>
                        <a:t>Not phyllopodous</a:t>
                      </a:r>
                    </a:p>
                  </a:txBody>
                  <a:tcPr marT="91440" marB="91440"/>
                </a:tc>
                <a:extLst>
                  <a:ext uri="{0D108BD9-81ED-4DB2-BD59-A6C34878D82A}">
                    <a16:rowId xmlns:a16="http://schemas.microsoft.com/office/drawing/2014/main" val="508309373"/>
                  </a:ext>
                </a:extLst>
              </a:tr>
              <a:tr h="514870">
                <a:tc>
                  <a:txBody>
                    <a:bodyPr/>
                    <a:lstStyle/>
                    <a:p>
                      <a:r>
                        <a:rPr lang="en-US" sz="1600" dirty="0">
                          <a:effectLst/>
                          <a:latin typeface="+mn-lt"/>
                        </a:rPr>
                        <a:t>Class Malacostraca, subclass </a:t>
                      </a:r>
                      <a:r>
                        <a:rPr lang="en-US" sz="1600" dirty="0" err="1">
                          <a:effectLst/>
                          <a:latin typeface="+mn-lt"/>
                        </a:rPr>
                        <a:t>Eumalacostraca</a:t>
                      </a:r>
                      <a:endParaRPr lang="en-US" sz="1600" dirty="0">
                        <a:effectLst/>
                        <a:latin typeface="+mn-lt"/>
                      </a:endParaRPr>
                    </a:p>
                  </a:txBody>
                  <a:tcPr marT="91440" marB="91440"/>
                </a:tc>
                <a:tc>
                  <a:txBody>
                    <a:bodyPr/>
                    <a:lstStyle/>
                    <a:p>
                      <a:r>
                        <a:rPr lang="en-US" sz="1600">
                          <a:effectLst/>
                          <a:latin typeface="+mn-lt"/>
                        </a:rPr>
                        <a:t>Carapace well developed or secondarily reduced or lost</a:t>
                      </a:r>
                    </a:p>
                  </a:txBody>
                  <a:tcPr marT="91440" marB="91440"/>
                </a:tc>
                <a:tc>
                  <a:txBody>
                    <a:bodyPr/>
                    <a:lstStyle/>
                    <a:p>
                      <a:r>
                        <a:rPr lang="en-US" sz="1600" dirty="0">
                          <a:effectLst/>
                          <a:latin typeface="+mn-lt"/>
                        </a:rPr>
                        <a:t>Cephalon (6), thorax (8), abdomen (6)</a:t>
                      </a:r>
                    </a:p>
                  </a:txBody>
                  <a:tcPr marT="91440" marB="91440"/>
                </a:tc>
                <a:tc>
                  <a:txBody>
                    <a:bodyPr/>
                    <a:lstStyle/>
                    <a:p>
                      <a:r>
                        <a:rPr lang="en-US" sz="1600" dirty="0">
                          <a:effectLst/>
                          <a:latin typeface="+mn-lt"/>
                        </a:rPr>
                        <a:t>Not </a:t>
                      </a:r>
                      <a:r>
                        <a:rPr lang="en-US" sz="1600" dirty="0" err="1">
                          <a:effectLst/>
                          <a:latin typeface="+mn-lt"/>
                        </a:rPr>
                        <a:t>phyllopodous</a:t>
                      </a:r>
                      <a:r>
                        <a:rPr lang="en-US" sz="1600" dirty="0">
                          <a:effectLst/>
                          <a:latin typeface="+mn-lt"/>
                        </a:rPr>
                        <a:t>, uniramous in many</a:t>
                      </a:r>
                    </a:p>
                  </a:txBody>
                  <a:tcPr marT="91440" marB="91440"/>
                </a:tc>
                <a:extLst>
                  <a:ext uri="{0D108BD9-81ED-4DB2-BD59-A6C34878D82A}">
                    <a16:rowId xmlns:a16="http://schemas.microsoft.com/office/drawing/2014/main" val="4222094704"/>
                  </a:ext>
                </a:extLst>
              </a:tr>
            </a:tbl>
          </a:graphicData>
        </a:graphic>
      </p:graphicFrame>
    </p:spTree>
    <p:extLst>
      <p:ext uri="{BB962C8B-B14F-4D97-AF65-F5344CB8AC3E}">
        <p14:creationId xmlns:p14="http://schemas.microsoft.com/office/powerpoint/2010/main" val="85564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021E96-7A08-3043-B2C2-F5D40145C389}"/>
              </a:ext>
            </a:extLst>
          </p:cNvPr>
          <p:cNvSpPr>
            <a:spLocks noGrp="1"/>
          </p:cNvSpPr>
          <p:nvPr>
            <p:ph type="title"/>
          </p:nvPr>
        </p:nvSpPr>
        <p:spPr>
          <a:xfrm>
            <a:off x="0" y="0"/>
            <a:ext cx="12192000" cy="621792"/>
          </a:xfrm>
        </p:spPr>
        <p:txBody>
          <a:bodyPr/>
          <a:lstStyle/>
          <a:p>
            <a:r>
              <a:rPr lang="en-US" dirty="0"/>
              <a:t>TABLE 21.1 (2)  Comparison of Distinguishing Features among the 11 Crustacean Classes (and in the Subclasses of Class </a:t>
            </a:r>
            <a:r>
              <a:rPr lang="en-US" dirty="0" err="1"/>
              <a:t>Eumalacostraca</a:t>
            </a:r>
            <a:r>
              <a:rPr lang="en-US" dirty="0"/>
              <a:t>)</a:t>
            </a:r>
          </a:p>
        </p:txBody>
      </p:sp>
      <p:graphicFrame>
        <p:nvGraphicFramePr>
          <p:cNvPr id="14" name="Table 14" descr="Table data">
            <a:extLst>
              <a:ext uri="{FF2B5EF4-FFF2-40B4-BE49-F238E27FC236}">
                <a16:creationId xmlns:a16="http://schemas.microsoft.com/office/drawing/2014/main" id="{52988B87-0789-5649-8959-E0987933F12B}"/>
              </a:ext>
            </a:extLst>
          </p:cNvPr>
          <p:cNvGraphicFramePr>
            <a:graphicFrameLocks noGrp="1"/>
          </p:cNvGraphicFramePr>
          <p:nvPr>
            <p:ph sz="quarter" idx="10"/>
            <p:extLst>
              <p:ext uri="{D42A27DB-BD31-4B8C-83A1-F6EECF244321}">
                <p14:modId xmlns:p14="http://schemas.microsoft.com/office/powerpoint/2010/main" val="1029888401"/>
              </p:ext>
            </p:extLst>
          </p:nvPr>
        </p:nvGraphicFramePr>
        <p:xfrm>
          <a:off x="324496" y="1042416"/>
          <a:ext cx="11543008" cy="4937760"/>
        </p:xfrm>
        <a:graphic>
          <a:graphicData uri="http://schemas.openxmlformats.org/drawingml/2006/table">
            <a:tbl>
              <a:tblPr firstRow="1" bandRow="1">
                <a:tableStyleId>{69012ECD-51FC-41F1-AA8D-1B2483CD663E}</a:tableStyleId>
              </a:tblPr>
              <a:tblGrid>
                <a:gridCol w="2628416">
                  <a:extLst>
                    <a:ext uri="{9D8B030D-6E8A-4147-A177-3AD203B41FA5}">
                      <a16:colId xmlns:a16="http://schemas.microsoft.com/office/drawing/2014/main" val="2328104072"/>
                    </a:ext>
                  </a:extLst>
                </a:gridCol>
                <a:gridCol w="2869776">
                  <a:extLst>
                    <a:ext uri="{9D8B030D-6E8A-4147-A177-3AD203B41FA5}">
                      <a16:colId xmlns:a16="http://schemas.microsoft.com/office/drawing/2014/main" val="513909049"/>
                    </a:ext>
                  </a:extLst>
                </a:gridCol>
                <a:gridCol w="3016513">
                  <a:extLst>
                    <a:ext uri="{9D8B030D-6E8A-4147-A177-3AD203B41FA5}">
                      <a16:colId xmlns:a16="http://schemas.microsoft.com/office/drawing/2014/main" val="2953318096"/>
                    </a:ext>
                  </a:extLst>
                </a:gridCol>
                <a:gridCol w="3028303">
                  <a:extLst>
                    <a:ext uri="{9D8B030D-6E8A-4147-A177-3AD203B41FA5}">
                      <a16:colId xmlns:a16="http://schemas.microsoft.com/office/drawing/2014/main" val="1340909386"/>
                    </a:ext>
                  </a:extLst>
                </a:gridCol>
              </a:tblGrid>
              <a:tr h="436666">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a:effectLst/>
                          <a:latin typeface="+mn-lt"/>
                        </a:rPr>
                        <a:t>Carapace or Cephalic Shield</a:t>
                      </a:r>
                      <a:endParaRPr lang="en-US" sz="1600" dirty="0">
                        <a:effectLst/>
                        <a:latin typeface="+mn-lt"/>
                      </a:endParaRPr>
                    </a:p>
                  </a:txBody>
                  <a:tcPr marT="91440" marB="91440" anchor="b"/>
                </a:tc>
                <a:tc>
                  <a:txBody>
                    <a:bodyPr/>
                    <a:lstStyle/>
                    <a:p>
                      <a:r>
                        <a:rPr lang="en-US" sz="1600" b="1">
                          <a:effectLst/>
                          <a:latin typeface="+mn-lt"/>
                        </a:rPr>
                        <a:t>Body Tagmata and Number of Segments in Each (excluding telson)</a:t>
                      </a:r>
                      <a:endParaRPr lang="en-US" sz="1600">
                        <a:effectLst/>
                        <a:latin typeface="+mn-lt"/>
                      </a:endParaRPr>
                    </a:p>
                  </a:txBody>
                  <a:tcPr marT="91440" marB="91440" anchor="b"/>
                </a:tc>
                <a:tc>
                  <a:txBody>
                    <a:bodyPr/>
                    <a:lstStyle/>
                    <a:p>
                      <a:r>
                        <a:rPr lang="en-US" sz="1600" b="1">
                          <a:effectLst/>
                          <a:latin typeface="+mn-lt"/>
                        </a:rPr>
                        <a:t>Thoracopods</a:t>
                      </a:r>
                      <a:endParaRPr lang="en-US" sz="1600" dirty="0">
                        <a:effectLst/>
                        <a:latin typeface="+mn-lt"/>
                      </a:endParaRPr>
                    </a:p>
                  </a:txBody>
                  <a:tcPr marT="91440" marB="91440" anchor="b"/>
                </a:tc>
                <a:extLst>
                  <a:ext uri="{0D108BD9-81ED-4DB2-BD59-A6C34878D82A}">
                    <a16:rowId xmlns:a16="http://schemas.microsoft.com/office/drawing/2014/main" val="4127702768"/>
                  </a:ext>
                </a:extLst>
              </a:tr>
              <a:tr h="370840">
                <a:tc>
                  <a:txBody>
                    <a:bodyPr/>
                    <a:lstStyle/>
                    <a:p>
                      <a:r>
                        <a:rPr lang="en-US" sz="1600" dirty="0">
                          <a:effectLst/>
                          <a:latin typeface="+mn-lt"/>
                        </a:rPr>
                        <a:t>Class </a:t>
                      </a:r>
                      <a:r>
                        <a:rPr lang="en-US" sz="1600" dirty="0" err="1">
                          <a:effectLst/>
                          <a:latin typeface="+mn-lt"/>
                        </a:rPr>
                        <a:t>Copepoda</a:t>
                      </a:r>
                      <a:endParaRPr lang="en-US" sz="1600" dirty="0">
                        <a:effectLst/>
                        <a:latin typeface="+mn-lt"/>
                      </a:endParaRPr>
                    </a:p>
                  </a:txBody>
                  <a:tcPr marT="91440" marB="91440"/>
                </a:tc>
                <a:tc>
                  <a:txBody>
                    <a:bodyPr/>
                    <a:lstStyle/>
                    <a:p>
                      <a:r>
                        <a:rPr lang="en-US" sz="1600">
                          <a:effectLst/>
                          <a:latin typeface="+mn-lt"/>
                        </a:rPr>
                        <a:t>Cephalic shield</a:t>
                      </a:r>
                    </a:p>
                  </a:txBody>
                  <a:tcPr marT="91440" marB="91440"/>
                </a:tc>
                <a:tc>
                  <a:txBody>
                    <a:bodyPr/>
                    <a:lstStyle/>
                    <a:p>
                      <a:r>
                        <a:rPr lang="en-US" sz="1600">
                          <a:effectLst/>
                          <a:latin typeface="+mn-lt"/>
                        </a:rPr>
                        <a:t>Cephalon (6), thorax (6), abdomen (5)</a:t>
                      </a:r>
                    </a:p>
                  </a:txBody>
                  <a:tcPr marT="91440" marB="91440"/>
                </a:tc>
                <a:tc>
                  <a:txBody>
                    <a:bodyPr/>
                    <a:lstStyle/>
                    <a:p>
                      <a:r>
                        <a:rPr lang="en-US" sz="1600">
                          <a:effectLst/>
                          <a:latin typeface="+mn-lt"/>
                        </a:rPr>
                        <a:t>Not phyllopodous, natatory, often reduced</a:t>
                      </a:r>
                      <a:endParaRPr lang="en-US" sz="1600" dirty="0">
                        <a:effectLst/>
                        <a:latin typeface="+mn-lt"/>
                      </a:endParaRPr>
                    </a:p>
                  </a:txBody>
                  <a:tcPr marT="91440" marB="91440"/>
                </a:tc>
                <a:extLst>
                  <a:ext uri="{0D108BD9-81ED-4DB2-BD59-A6C34878D82A}">
                    <a16:rowId xmlns:a16="http://schemas.microsoft.com/office/drawing/2014/main" val="1717169472"/>
                  </a:ext>
                </a:extLst>
              </a:tr>
              <a:tr h="370840">
                <a:tc>
                  <a:txBody>
                    <a:bodyPr/>
                    <a:lstStyle/>
                    <a:p>
                      <a:r>
                        <a:rPr lang="en-US" sz="1600">
                          <a:effectLst/>
                          <a:latin typeface="+mn-lt"/>
                        </a:rPr>
                        <a:t>Class Thecostraca</a:t>
                      </a:r>
                    </a:p>
                  </a:txBody>
                  <a:tcPr marT="91440" marB="91440"/>
                </a:tc>
                <a:tc>
                  <a:txBody>
                    <a:bodyPr/>
                    <a:lstStyle/>
                    <a:p>
                      <a:r>
                        <a:rPr lang="en-US" sz="1600">
                          <a:effectLst/>
                          <a:latin typeface="+mn-lt"/>
                        </a:rPr>
                        <a:t>Carapace bivalved (at some stage), often modified as a mantle</a:t>
                      </a:r>
                      <a:endParaRPr lang="en-US" sz="1600" dirty="0">
                        <a:effectLst/>
                        <a:latin typeface="+mn-lt"/>
                      </a:endParaRPr>
                    </a:p>
                  </a:txBody>
                  <a:tcPr marT="91440" marB="91440"/>
                </a:tc>
                <a:tc>
                  <a:txBody>
                    <a:bodyPr/>
                    <a:lstStyle/>
                    <a:p>
                      <a:r>
                        <a:rPr lang="en-US" sz="1600">
                          <a:effectLst/>
                          <a:latin typeface="+mn-lt"/>
                        </a:rPr>
                        <a:t>Cephalon (6), thorax (6), abdomen (4)</a:t>
                      </a:r>
                      <a:endParaRPr lang="en-US" sz="1600" dirty="0">
                        <a:effectLst/>
                        <a:latin typeface="+mn-lt"/>
                      </a:endParaRPr>
                    </a:p>
                  </a:txBody>
                  <a:tcPr marT="91440" marB="91440"/>
                </a:tc>
                <a:tc>
                  <a:txBody>
                    <a:bodyPr/>
                    <a:lstStyle/>
                    <a:p>
                      <a:r>
                        <a:rPr lang="en-US" sz="1600">
                          <a:effectLst/>
                          <a:latin typeface="+mn-lt"/>
                        </a:rPr>
                        <a:t>Not phyllopodous, </a:t>
                      </a:r>
                      <a:br>
                        <a:rPr lang="en-US" sz="1600">
                          <a:effectLst/>
                          <a:latin typeface="+mn-lt"/>
                        </a:rPr>
                      </a:br>
                      <a:r>
                        <a:rPr lang="en-US" sz="1600">
                          <a:effectLst/>
                          <a:latin typeface="+mn-lt"/>
                        </a:rPr>
                        <a:t>often reduced</a:t>
                      </a:r>
                    </a:p>
                  </a:txBody>
                  <a:tcPr marT="91440" marB="91440"/>
                </a:tc>
                <a:extLst>
                  <a:ext uri="{0D108BD9-81ED-4DB2-BD59-A6C34878D82A}">
                    <a16:rowId xmlns:a16="http://schemas.microsoft.com/office/drawing/2014/main" val="3249573970"/>
                  </a:ext>
                </a:extLst>
              </a:tr>
              <a:tr h="370840">
                <a:tc>
                  <a:txBody>
                    <a:bodyPr/>
                    <a:lstStyle/>
                    <a:p>
                      <a:r>
                        <a:rPr lang="en-US" sz="1600">
                          <a:effectLst/>
                          <a:latin typeface="+mn-lt"/>
                        </a:rPr>
                        <a:t>Class Tantulocarida</a:t>
                      </a:r>
                      <a:endParaRPr lang="en-US" sz="1600" dirty="0">
                        <a:effectLst/>
                        <a:latin typeface="+mn-lt"/>
                      </a:endParaRPr>
                    </a:p>
                  </a:txBody>
                  <a:tcPr marT="91440" marB="91440"/>
                </a:tc>
                <a:tc>
                  <a:txBody>
                    <a:bodyPr/>
                    <a:lstStyle/>
                    <a:p>
                      <a:r>
                        <a:rPr lang="en-US" sz="1600">
                          <a:effectLst/>
                          <a:latin typeface="+mn-lt"/>
                        </a:rPr>
                        <a:t>Cephalic shield</a:t>
                      </a:r>
                    </a:p>
                  </a:txBody>
                  <a:tcPr marT="91440" marB="91440"/>
                </a:tc>
                <a:tc>
                  <a:txBody>
                    <a:bodyPr/>
                    <a:lstStyle/>
                    <a:p>
                      <a:r>
                        <a:rPr lang="en-US" sz="1600">
                          <a:effectLst/>
                          <a:latin typeface="+mn-lt"/>
                        </a:rPr>
                        <a:t>Cephalon (6), thorax (6), abdomen (up to 7)</a:t>
                      </a:r>
                      <a:endParaRPr lang="en-US" sz="1600" dirty="0">
                        <a:effectLst/>
                        <a:latin typeface="+mn-lt"/>
                      </a:endParaRPr>
                    </a:p>
                  </a:txBody>
                  <a:tcPr marT="91440" marB="91440"/>
                </a:tc>
                <a:tc>
                  <a:txBody>
                    <a:bodyPr/>
                    <a:lstStyle/>
                    <a:p>
                      <a:r>
                        <a:rPr lang="en-US" sz="1600">
                          <a:effectLst/>
                          <a:latin typeface="+mn-lt"/>
                        </a:rPr>
                        <a:t>Not phyllopodous, </a:t>
                      </a:r>
                      <a:br>
                        <a:rPr lang="en-US" sz="1600">
                          <a:effectLst/>
                          <a:latin typeface="+mn-lt"/>
                        </a:rPr>
                      </a:br>
                      <a:r>
                        <a:rPr lang="en-US" sz="1600">
                          <a:effectLst/>
                          <a:latin typeface="+mn-lt"/>
                        </a:rPr>
                        <a:t>greatly reduced</a:t>
                      </a:r>
                      <a:endParaRPr lang="en-US" sz="1600" dirty="0">
                        <a:effectLst/>
                        <a:latin typeface="+mn-lt"/>
                      </a:endParaRPr>
                    </a:p>
                  </a:txBody>
                  <a:tcPr marT="91440" marB="91440"/>
                </a:tc>
                <a:extLst>
                  <a:ext uri="{0D108BD9-81ED-4DB2-BD59-A6C34878D82A}">
                    <a16:rowId xmlns:a16="http://schemas.microsoft.com/office/drawing/2014/main" val="4047565169"/>
                  </a:ext>
                </a:extLst>
              </a:tr>
              <a:tr h="370840">
                <a:tc>
                  <a:txBody>
                    <a:bodyPr/>
                    <a:lstStyle/>
                    <a:p>
                      <a:r>
                        <a:rPr lang="en-US" sz="1600">
                          <a:effectLst/>
                          <a:latin typeface="+mn-lt"/>
                        </a:rPr>
                        <a:t>Class Cephalocarida</a:t>
                      </a:r>
                    </a:p>
                  </a:txBody>
                  <a:tcPr marT="91440" marB="91440"/>
                </a:tc>
                <a:tc>
                  <a:txBody>
                    <a:bodyPr/>
                    <a:lstStyle/>
                    <a:p>
                      <a:r>
                        <a:rPr lang="en-US" sz="1600">
                          <a:effectLst/>
                          <a:latin typeface="+mn-lt"/>
                        </a:rPr>
                        <a:t>Cephalic shield</a:t>
                      </a:r>
                    </a:p>
                  </a:txBody>
                  <a:tcPr marT="91440" marB="91440"/>
                </a:tc>
                <a:tc>
                  <a:txBody>
                    <a:bodyPr/>
                    <a:lstStyle/>
                    <a:p>
                      <a:r>
                        <a:rPr lang="en-US" sz="1600">
                          <a:effectLst/>
                          <a:latin typeface="+mn-lt"/>
                        </a:rPr>
                        <a:t>Cephalon (6), thorax (8), abdomen (11)</a:t>
                      </a:r>
                    </a:p>
                  </a:txBody>
                  <a:tcPr marT="91440" marB="91440"/>
                </a:tc>
                <a:tc>
                  <a:txBody>
                    <a:bodyPr/>
                    <a:lstStyle/>
                    <a:p>
                      <a:r>
                        <a:rPr lang="en-US" sz="1600">
                          <a:effectLst/>
                          <a:latin typeface="+mn-lt"/>
                        </a:rPr>
                        <a:t>Phyllopodous</a:t>
                      </a:r>
                      <a:endParaRPr lang="en-US" sz="1600" dirty="0">
                        <a:effectLst/>
                        <a:latin typeface="+mn-lt"/>
                      </a:endParaRPr>
                    </a:p>
                  </a:txBody>
                  <a:tcPr marT="91440" marB="91440"/>
                </a:tc>
                <a:extLst>
                  <a:ext uri="{0D108BD9-81ED-4DB2-BD59-A6C34878D82A}">
                    <a16:rowId xmlns:a16="http://schemas.microsoft.com/office/drawing/2014/main" val="2732814445"/>
                  </a:ext>
                </a:extLst>
              </a:tr>
              <a:tr h="370840">
                <a:tc>
                  <a:txBody>
                    <a:bodyPr/>
                    <a:lstStyle/>
                    <a:p>
                      <a:r>
                        <a:rPr lang="en-US" sz="1600">
                          <a:effectLst/>
                          <a:latin typeface="+mn-lt"/>
                        </a:rPr>
                        <a:t>Class Branchiopoda</a:t>
                      </a:r>
                    </a:p>
                  </a:txBody>
                  <a:tcPr marT="91440" marB="91440"/>
                </a:tc>
                <a:tc>
                  <a:txBody>
                    <a:bodyPr/>
                    <a:lstStyle/>
                    <a:p>
                      <a:r>
                        <a:rPr lang="en-US" sz="1600">
                          <a:effectLst/>
                          <a:latin typeface="+mn-lt"/>
                        </a:rPr>
                        <a:t>Cephalic shield or carapace</a:t>
                      </a:r>
                    </a:p>
                  </a:txBody>
                  <a:tcPr marT="91440" marB="91440"/>
                </a:tc>
                <a:tc>
                  <a:txBody>
                    <a:bodyPr/>
                    <a:lstStyle/>
                    <a:p>
                      <a:r>
                        <a:rPr lang="en-US" sz="1600">
                          <a:effectLst/>
                          <a:latin typeface="+mn-lt"/>
                        </a:rPr>
                        <a:t>Cephalon (6), thorax (usually 10–32), abdomen (8 to many)</a:t>
                      </a:r>
                    </a:p>
                  </a:txBody>
                  <a:tcPr marT="91440" marB="91440"/>
                </a:tc>
                <a:tc>
                  <a:txBody>
                    <a:bodyPr/>
                    <a:lstStyle/>
                    <a:p>
                      <a:r>
                        <a:rPr lang="en-US" sz="1600">
                          <a:effectLst/>
                          <a:latin typeface="+mn-lt"/>
                        </a:rPr>
                        <a:t>Phyllopodous</a:t>
                      </a:r>
                      <a:endParaRPr lang="en-US" sz="1600" dirty="0">
                        <a:effectLst/>
                        <a:latin typeface="+mn-lt"/>
                      </a:endParaRPr>
                    </a:p>
                  </a:txBody>
                  <a:tcPr marT="91440" marB="91440"/>
                </a:tc>
                <a:extLst>
                  <a:ext uri="{0D108BD9-81ED-4DB2-BD59-A6C34878D82A}">
                    <a16:rowId xmlns:a16="http://schemas.microsoft.com/office/drawing/2014/main" val="4222094704"/>
                  </a:ext>
                </a:extLst>
              </a:tr>
              <a:tr h="370840">
                <a:tc>
                  <a:txBody>
                    <a:bodyPr/>
                    <a:lstStyle/>
                    <a:p>
                      <a:r>
                        <a:rPr lang="en-US" sz="1600">
                          <a:effectLst/>
                          <a:latin typeface="+mn-lt"/>
                        </a:rPr>
                        <a:t>Class Remipedia</a:t>
                      </a:r>
                    </a:p>
                  </a:txBody>
                  <a:tcPr marT="91440" marB="91440"/>
                </a:tc>
                <a:tc>
                  <a:txBody>
                    <a:bodyPr/>
                    <a:lstStyle/>
                    <a:p>
                      <a:r>
                        <a:rPr lang="en-US" sz="1600">
                          <a:effectLst/>
                          <a:latin typeface="+mn-lt"/>
                        </a:rPr>
                        <a:t>Cephalic shield</a:t>
                      </a:r>
                    </a:p>
                  </a:txBody>
                  <a:tcPr marT="91440" marB="91440"/>
                </a:tc>
                <a:tc>
                  <a:txBody>
                    <a:bodyPr/>
                    <a:lstStyle/>
                    <a:p>
                      <a:r>
                        <a:rPr lang="en-US" sz="1600">
                          <a:effectLst/>
                          <a:latin typeface="+mn-lt"/>
                        </a:rPr>
                        <a:t>Cephalon (6), trunk (up to 32)</a:t>
                      </a:r>
                    </a:p>
                  </a:txBody>
                  <a:tcPr marT="91440" marB="91440"/>
                </a:tc>
                <a:tc>
                  <a:txBody>
                    <a:bodyPr/>
                    <a:lstStyle/>
                    <a:p>
                      <a:r>
                        <a:rPr lang="en-US" sz="1600" dirty="0">
                          <a:effectLst/>
                          <a:latin typeface="+mn-lt"/>
                        </a:rPr>
                        <a:t>Not </a:t>
                      </a:r>
                      <a:r>
                        <a:rPr lang="en-US" sz="1600" dirty="0" err="1">
                          <a:effectLst/>
                          <a:latin typeface="+mn-lt"/>
                        </a:rPr>
                        <a:t>phyllopodous</a:t>
                      </a:r>
                      <a:endParaRPr lang="en-US" sz="1600" dirty="0">
                        <a:effectLst/>
                        <a:latin typeface="+mn-lt"/>
                      </a:endParaRPr>
                    </a:p>
                  </a:txBody>
                  <a:tcPr marT="91440" marB="91440"/>
                </a:tc>
                <a:extLst>
                  <a:ext uri="{0D108BD9-81ED-4DB2-BD59-A6C34878D82A}">
                    <a16:rowId xmlns:a16="http://schemas.microsoft.com/office/drawing/2014/main" val="204411851"/>
                  </a:ext>
                </a:extLst>
              </a:tr>
            </a:tbl>
          </a:graphicData>
        </a:graphic>
      </p:graphicFrame>
    </p:spTree>
    <p:extLst>
      <p:ext uri="{BB962C8B-B14F-4D97-AF65-F5344CB8AC3E}">
        <p14:creationId xmlns:p14="http://schemas.microsoft.com/office/powerpoint/2010/main" val="1896431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B50B9-F826-3F4F-9753-87AA9D88A593}"/>
              </a:ext>
            </a:extLst>
          </p:cNvPr>
          <p:cNvSpPr>
            <a:spLocks noGrp="1"/>
          </p:cNvSpPr>
          <p:nvPr>
            <p:ph type="title"/>
          </p:nvPr>
        </p:nvSpPr>
        <p:spPr/>
        <p:txBody>
          <a:bodyPr/>
          <a:lstStyle/>
          <a:p>
            <a:r>
              <a:rPr lang="en-US" dirty="0"/>
              <a:t>Figure 21.18  Anatomy in the class </a:t>
            </a:r>
            <a:r>
              <a:rPr lang="en-US" dirty="0" err="1"/>
              <a:t>Tantulocarida</a:t>
            </a:r>
            <a:r>
              <a:rPr lang="en-US" dirty="0"/>
              <a:t> (Part 2)</a:t>
            </a:r>
          </a:p>
        </p:txBody>
      </p:sp>
      <p:pic>
        <p:nvPicPr>
          <p:cNvPr id="6" name="Content Placeholder 5" descr=" An illustration depicts the anterior portion of copepod with antenna, where Basipodella is attache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17151" y="479425"/>
            <a:ext cx="3757698" cy="6300788"/>
          </a:xfrm>
        </p:spPr>
      </p:pic>
    </p:spTree>
    <p:extLst>
      <p:ext uri="{BB962C8B-B14F-4D97-AF65-F5344CB8AC3E}">
        <p14:creationId xmlns:p14="http://schemas.microsoft.com/office/powerpoint/2010/main" val="21038542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021E96-7A08-3043-B2C2-F5D40145C389}"/>
              </a:ext>
            </a:extLst>
          </p:cNvPr>
          <p:cNvSpPr>
            <a:spLocks noGrp="1"/>
          </p:cNvSpPr>
          <p:nvPr>
            <p:ph type="title"/>
          </p:nvPr>
        </p:nvSpPr>
        <p:spPr>
          <a:xfrm>
            <a:off x="0" y="0"/>
            <a:ext cx="12192000" cy="621792"/>
          </a:xfrm>
        </p:spPr>
        <p:txBody>
          <a:bodyPr/>
          <a:lstStyle/>
          <a:p>
            <a:r>
              <a:rPr lang="en-US" dirty="0">
                <a:latin typeface="+mn-lt"/>
              </a:rPr>
              <a:t>TABLE 21.1 (3)  Comparison of Distinguishing Features among the 11 Crustacean Classes (and in the Subclasses of Class </a:t>
            </a:r>
            <a:r>
              <a:rPr lang="en-US" dirty="0" err="1">
                <a:latin typeface="+mn-lt"/>
              </a:rPr>
              <a:t>Eumalacostraca</a:t>
            </a:r>
            <a:r>
              <a:rPr lang="en-US" dirty="0">
                <a:latin typeface="+mn-lt"/>
              </a:rPr>
              <a:t>)</a:t>
            </a:r>
          </a:p>
        </p:txBody>
      </p:sp>
      <p:graphicFrame>
        <p:nvGraphicFramePr>
          <p:cNvPr id="14" name="Table 14" descr="Table data">
            <a:extLst>
              <a:ext uri="{FF2B5EF4-FFF2-40B4-BE49-F238E27FC236}">
                <a16:creationId xmlns:a16="http://schemas.microsoft.com/office/drawing/2014/main" id="{52988B87-0789-5649-8959-E0987933F12B}"/>
              </a:ext>
            </a:extLst>
          </p:cNvPr>
          <p:cNvGraphicFramePr>
            <a:graphicFrameLocks noGrp="1"/>
          </p:cNvGraphicFramePr>
          <p:nvPr>
            <p:ph sz="quarter" idx="10"/>
            <p:extLst>
              <p:ext uri="{D42A27DB-BD31-4B8C-83A1-F6EECF244321}">
                <p14:modId xmlns:p14="http://schemas.microsoft.com/office/powerpoint/2010/main" val="3774124726"/>
              </p:ext>
            </p:extLst>
          </p:nvPr>
        </p:nvGraphicFramePr>
        <p:xfrm>
          <a:off x="324496" y="1042416"/>
          <a:ext cx="11543008" cy="4849640"/>
        </p:xfrm>
        <a:graphic>
          <a:graphicData uri="http://schemas.openxmlformats.org/drawingml/2006/table">
            <a:tbl>
              <a:tblPr firstRow="1" bandRow="1">
                <a:tableStyleId>{69012ECD-51FC-41F1-AA8D-1B2483CD663E}</a:tableStyleId>
              </a:tblPr>
              <a:tblGrid>
                <a:gridCol w="2140916">
                  <a:extLst>
                    <a:ext uri="{9D8B030D-6E8A-4147-A177-3AD203B41FA5}">
                      <a16:colId xmlns:a16="http://schemas.microsoft.com/office/drawing/2014/main" val="2328104072"/>
                    </a:ext>
                  </a:extLst>
                </a:gridCol>
                <a:gridCol w="2140916">
                  <a:extLst>
                    <a:ext uri="{9D8B030D-6E8A-4147-A177-3AD203B41FA5}">
                      <a16:colId xmlns:a16="http://schemas.microsoft.com/office/drawing/2014/main" val="3367572027"/>
                    </a:ext>
                  </a:extLst>
                </a:gridCol>
                <a:gridCol w="2337510">
                  <a:extLst>
                    <a:ext uri="{9D8B030D-6E8A-4147-A177-3AD203B41FA5}">
                      <a16:colId xmlns:a16="http://schemas.microsoft.com/office/drawing/2014/main" val="513909049"/>
                    </a:ext>
                  </a:extLst>
                </a:gridCol>
                <a:gridCol w="2457031">
                  <a:extLst>
                    <a:ext uri="{9D8B030D-6E8A-4147-A177-3AD203B41FA5}">
                      <a16:colId xmlns:a16="http://schemas.microsoft.com/office/drawing/2014/main" val="2953318096"/>
                    </a:ext>
                  </a:extLst>
                </a:gridCol>
                <a:gridCol w="2466635">
                  <a:extLst>
                    <a:ext uri="{9D8B030D-6E8A-4147-A177-3AD203B41FA5}">
                      <a16:colId xmlns:a16="http://schemas.microsoft.com/office/drawing/2014/main" val="1340909386"/>
                    </a:ext>
                  </a:extLst>
                </a:gridCol>
              </a:tblGrid>
              <a:tr h="734840">
                <a:tc>
                  <a:txBody>
                    <a:bodyPr/>
                    <a:lstStyle/>
                    <a:p>
                      <a:r>
                        <a:rPr lang="en-US" b="1">
                          <a:effectLst/>
                          <a:latin typeface="Avenir LT Std" panose="020B0503020203020204" pitchFamily="34" charset="77"/>
                        </a:rPr>
                        <a:t>Maxillipeds</a:t>
                      </a:r>
                      <a:endParaRPr lang="en-US">
                        <a:effectLst/>
                        <a:latin typeface="Avenir LT Std" panose="020B0503020203020204" pitchFamily="34" charset="77"/>
                      </a:endParaRPr>
                    </a:p>
                  </a:txBody>
                  <a:tcPr marT="91440" marB="91440" anchor="b"/>
                </a:tc>
                <a:tc>
                  <a:txBody>
                    <a:bodyPr/>
                    <a:lstStyle/>
                    <a:p>
                      <a:r>
                        <a:rPr lang="en-US" b="1">
                          <a:effectLst/>
                          <a:latin typeface="Avenir LT Std" panose="020B0503020203020204" pitchFamily="34" charset="77"/>
                        </a:rPr>
                        <a:t>Antennules</a:t>
                      </a:r>
                      <a:endParaRPr lang="en-US">
                        <a:effectLst/>
                        <a:latin typeface="Avenir LT Std" panose="020B0503020203020204" pitchFamily="34" charset="77"/>
                      </a:endParaRPr>
                    </a:p>
                  </a:txBody>
                  <a:tcPr marT="91440" marB="91440" anchor="b"/>
                </a:tc>
                <a:tc>
                  <a:txBody>
                    <a:bodyPr/>
                    <a:lstStyle/>
                    <a:p>
                      <a:r>
                        <a:rPr lang="en-US" b="1">
                          <a:effectLst/>
                          <a:latin typeface="Avenir LT Std" panose="020B0503020203020204" pitchFamily="34" charset="77"/>
                        </a:rPr>
                        <a:t>Antennae</a:t>
                      </a:r>
                      <a:endParaRPr lang="en-US">
                        <a:effectLst/>
                        <a:latin typeface="Avenir LT Std" panose="020B0503020203020204" pitchFamily="34" charset="77"/>
                      </a:endParaRPr>
                    </a:p>
                  </a:txBody>
                  <a:tcPr marT="91440" marB="91440" anchor="b"/>
                </a:tc>
                <a:tc>
                  <a:txBody>
                    <a:bodyPr/>
                    <a:lstStyle/>
                    <a:p>
                      <a:r>
                        <a:rPr lang="en-US" b="1">
                          <a:effectLst/>
                          <a:latin typeface="Avenir LT Std" panose="020B0503020203020204" pitchFamily="34" charset="77"/>
                        </a:rPr>
                        <a:t>Compound Eyes</a:t>
                      </a:r>
                      <a:endParaRPr lang="en-US">
                        <a:effectLst/>
                        <a:latin typeface="Avenir LT Std" panose="020B0503020203020204" pitchFamily="34" charset="77"/>
                      </a:endParaRPr>
                    </a:p>
                  </a:txBody>
                  <a:tcPr marT="91440" marB="91440" anchor="b"/>
                </a:tc>
                <a:tc>
                  <a:txBody>
                    <a:bodyPr/>
                    <a:lstStyle/>
                    <a:p>
                      <a:r>
                        <a:rPr lang="en-US" b="1">
                          <a:effectLst/>
                          <a:latin typeface="Avenir LT Std" panose="020B0503020203020204" pitchFamily="34" charset="77"/>
                        </a:rPr>
                        <a:t>Abdominal Appendages</a:t>
                      </a:r>
                      <a:endParaRPr lang="en-US">
                        <a:effectLst/>
                        <a:latin typeface="Avenir LT Std" panose="020B0503020203020204" pitchFamily="34" charset="77"/>
                      </a:endParaRPr>
                    </a:p>
                  </a:txBody>
                  <a:tcPr marT="91440" marB="91440" anchor="b"/>
                </a:tc>
                <a:extLst>
                  <a:ext uri="{0D108BD9-81ED-4DB2-BD59-A6C34878D82A}">
                    <a16:rowId xmlns:a16="http://schemas.microsoft.com/office/drawing/2014/main" val="4127702768"/>
                  </a:ext>
                </a:extLst>
              </a:tr>
              <a:tr h="342925">
                <a:tc>
                  <a:txBody>
                    <a:bodyPr/>
                    <a:lstStyle/>
                    <a:p>
                      <a:r>
                        <a:rPr lang="en-US">
                          <a:effectLst/>
                          <a:latin typeface="Avenir LT Std" panose="020B0503020203020204" pitchFamily="34" charset="77"/>
                        </a:rPr>
                        <a:t>None</a:t>
                      </a:r>
                    </a:p>
                  </a:txBody>
                  <a:tcPr marT="91440" marB="91440"/>
                </a:tc>
                <a:tc>
                  <a:txBody>
                    <a:bodyPr/>
                    <a:lstStyle/>
                    <a:p>
                      <a:r>
                        <a:rPr lang="en-US" dirty="0">
                          <a:effectLst/>
                          <a:latin typeface="Avenir LT Std" panose="020B0503020203020204" pitchFamily="34" charset="77"/>
                        </a:rPr>
                        <a:t>Uniramous</a:t>
                      </a:r>
                    </a:p>
                  </a:txBody>
                  <a:tcPr marT="91440" marB="91440"/>
                </a:tc>
                <a:tc>
                  <a:txBody>
                    <a:bodyPr/>
                    <a:lstStyle/>
                    <a:p>
                      <a:r>
                        <a:rPr lang="en-US">
                          <a:effectLst/>
                          <a:latin typeface="Avenir LT Std" panose="020B0503020203020204" pitchFamily="34" charset="77"/>
                        </a:rPr>
                        <a:t>Biramous</a:t>
                      </a:r>
                    </a:p>
                  </a:txBody>
                  <a:tcPr marT="91440" marB="91440"/>
                </a:tc>
                <a:tc>
                  <a:txBody>
                    <a:bodyPr/>
                    <a:lstStyle/>
                    <a:p>
                      <a:r>
                        <a:rPr lang="en-US">
                          <a:effectLst/>
                          <a:latin typeface="Avenir LT Std" panose="020B0503020203020204" pitchFamily="34" charset="77"/>
                        </a:rPr>
                        <a:t>Absent (typically)</a:t>
                      </a:r>
                    </a:p>
                  </a:txBody>
                  <a:tcPr marT="91440" marB="91440"/>
                </a:tc>
                <a:tc>
                  <a:txBody>
                    <a:bodyPr/>
                    <a:lstStyle/>
                    <a:p>
                      <a:r>
                        <a:rPr lang="en-US">
                          <a:effectLst/>
                          <a:latin typeface="Avenir LT Std" panose="020B0503020203020204" pitchFamily="34" charset="77"/>
                        </a:rPr>
                        <a:t>None</a:t>
                      </a:r>
                    </a:p>
                  </a:txBody>
                  <a:tcPr marT="91440" marB="91440"/>
                </a:tc>
                <a:extLst>
                  <a:ext uri="{0D108BD9-81ED-4DB2-BD59-A6C34878D82A}">
                    <a16:rowId xmlns:a16="http://schemas.microsoft.com/office/drawing/2014/main" val="1717169472"/>
                  </a:ext>
                </a:extLst>
              </a:tr>
              <a:tr h="342925">
                <a:tc>
                  <a:txBody>
                    <a:bodyPr/>
                    <a:lstStyle/>
                    <a:p>
                      <a:r>
                        <a:rPr lang="en-US" dirty="0">
                          <a:effectLst/>
                          <a:latin typeface="Avenir LT Std" panose="020B0503020203020204" pitchFamily="34" charset="77"/>
                        </a:rPr>
                        <a:t>1 pair</a:t>
                      </a:r>
                    </a:p>
                  </a:txBody>
                  <a:tcPr marT="91440" marB="91440"/>
                </a:tc>
                <a:tc>
                  <a:txBody>
                    <a:bodyPr/>
                    <a:lstStyle/>
                    <a:p>
                      <a:r>
                        <a:rPr lang="en-US">
                          <a:effectLst/>
                          <a:latin typeface="Avenir LT Std" panose="020B0503020203020204" pitchFamily="34" charset="77"/>
                        </a:rPr>
                        <a:t>Uniramous</a:t>
                      </a:r>
                    </a:p>
                  </a:txBody>
                  <a:tcPr marT="91440" marB="91440"/>
                </a:tc>
                <a:tc>
                  <a:txBody>
                    <a:bodyPr/>
                    <a:lstStyle/>
                    <a:p>
                      <a:r>
                        <a:rPr lang="en-US">
                          <a:effectLst/>
                          <a:latin typeface="Avenir LT Std" panose="020B0503020203020204" pitchFamily="34" charset="77"/>
                        </a:rPr>
                        <a:t>Biramous</a:t>
                      </a:r>
                    </a:p>
                  </a:txBody>
                  <a:tcPr marT="91440" marB="91440"/>
                </a:tc>
                <a:tc>
                  <a:txBody>
                    <a:bodyPr/>
                    <a:lstStyle/>
                    <a:p>
                      <a:r>
                        <a:rPr lang="en-US">
                          <a:effectLst/>
                          <a:latin typeface="Avenir LT Std" panose="020B0503020203020204" pitchFamily="34" charset="77"/>
                        </a:rPr>
                        <a:t>Absent</a:t>
                      </a:r>
                    </a:p>
                  </a:txBody>
                  <a:tcPr marT="91440" marB="91440"/>
                </a:tc>
                <a:tc>
                  <a:txBody>
                    <a:bodyPr/>
                    <a:lstStyle/>
                    <a:p>
                      <a:r>
                        <a:rPr lang="en-US">
                          <a:effectLst/>
                          <a:latin typeface="Avenir LT Std" panose="020B0503020203020204" pitchFamily="34" charset="77"/>
                        </a:rPr>
                        <a:t>None</a:t>
                      </a:r>
                    </a:p>
                  </a:txBody>
                  <a:tcPr marT="91440" marB="91440"/>
                </a:tc>
                <a:extLst>
                  <a:ext uri="{0D108BD9-81ED-4DB2-BD59-A6C34878D82A}">
                    <a16:rowId xmlns:a16="http://schemas.microsoft.com/office/drawing/2014/main" val="3249573970"/>
                  </a:ext>
                </a:extLst>
              </a:tr>
              <a:tr h="342925">
                <a:tc>
                  <a:txBody>
                    <a:bodyPr/>
                    <a:lstStyle/>
                    <a:p>
                      <a:r>
                        <a:rPr lang="en-US">
                          <a:effectLst/>
                          <a:latin typeface="Avenir LT Std" panose="020B0503020203020204" pitchFamily="34" charset="77"/>
                        </a:rPr>
                        <a:t>None</a:t>
                      </a:r>
                    </a:p>
                  </a:txBody>
                  <a:tcPr marT="91440" marB="91440"/>
                </a:tc>
                <a:tc>
                  <a:txBody>
                    <a:bodyPr/>
                    <a:lstStyle/>
                    <a:p>
                      <a:r>
                        <a:rPr lang="en-US">
                          <a:effectLst/>
                          <a:latin typeface="Avenir LT Std" panose="020B0503020203020204" pitchFamily="34" charset="77"/>
                        </a:rPr>
                        <a:t>Uniramous, </a:t>
                      </a:r>
                      <a:br>
                        <a:rPr lang="en-US">
                          <a:effectLst/>
                          <a:latin typeface="Avenir LT Std" panose="020B0503020203020204" pitchFamily="34" charset="77"/>
                        </a:rPr>
                      </a:br>
                      <a:r>
                        <a:rPr lang="en-US">
                          <a:effectLst/>
                          <a:latin typeface="Avenir LT Std" panose="020B0503020203020204" pitchFamily="34" charset="77"/>
                        </a:rPr>
                        <a:t>reduced</a:t>
                      </a:r>
                    </a:p>
                  </a:txBody>
                  <a:tcPr marT="91440" marB="91440"/>
                </a:tc>
                <a:tc>
                  <a:txBody>
                    <a:bodyPr/>
                    <a:lstStyle/>
                    <a:p>
                      <a:r>
                        <a:rPr lang="en-US">
                          <a:effectLst/>
                          <a:latin typeface="Avenir LT Std" panose="020B0503020203020204" pitchFamily="34" charset="77"/>
                        </a:rPr>
                        <a:t>Biramous, reduced</a:t>
                      </a:r>
                    </a:p>
                  </a:txBody>
                  <a:tcPr marT="91440" marB="91440"/>
                </a:tc>
                <a:tc>
                  <a:txBody>
                    <a:bodyPr/>
                    <a:lstStyle/>
                    <a:p>
                      <a:r>
                        <a:rPr lang="en-US" dirty="0">
                          <a:effectLst/>
                          <a:latin typeface="Avenir LT Std" panose="020B0503020203020204" pitchFamily="34" charset="77"/>
                        </a:rPr>
                        <a:t>Present</a:t>
                      </a:r>
                    </a:p>
                  </a:txBody>
                  <a:tcPr marT="91440" marB="91440"/>
                </a:tc>
                <a:tc>
                  <a:txBody>
                    <a:bodyPr/>
                    <a:lstStyle/>
                    <a:p>
                      <a:r>
                        <a:rPr lang="en-US">
                          <a:effectLst/>
                          <a:latin typeface="Avenir LT Std" panose="020B0503020203020204" pitchFamily="34" charset="77"/>
                        </a:rPr>
                        <a:t>None</a:t>
                      </a:r>
                    </a:p>
                  </a:txBody>
                  <a:tcPr marT="91440" marB="91440"/>
                </a:tc>
                <a:extLst>
                  <a:ext uri="{0D108BD9-81ED-4DB2-BD59-A6C34878D82A}">
                    <a16:rowId xmlns:a16="http://schemas.microsoft.com/office/drawing/2014/main" val="4047565169"/>
                  </a:ext>
                </a:extLst>
              </a:tr>
              <a:tr h="342925">
                <a:tc>
                  <a:txBody>
                    <a:bodyPr/>
                    <a:lstStyle/>
                    <a:p>
                      <a:r>
                        <a:rPr lang="en-US">
                          <a:effectLst/>
                          <a:latin typeface="Avenir LT Std" panose="020B0503020203020204" pitchFamily="34" charset="77"/>
                        </a:rPr>
                        <a:t>None</a:t>
                      </a:r>
                    </a:p>
                  </a:txBody>
                  <a:tcPr marT="91440" marB="91440"/>
                </a:tc>
                <a:tc>
                  <a:txBody>
                    <a:bodyPr/>
                    <a:lstStyle/>
                    <a:p>
                      <a:r>
                        <a:rPr lang="en-US">
                          <a:effectLst/>
                          <a:latin typeface="Avenir LT Std" panose="020B0503020203020204" pitchFamily="34" charset="77"/>
                        </a:rPr>
                        <a:t>None</a:t>
                      </a:r>
                    </a:p>
                  </a:txBody>
                  <a:tcPr marT="91440" marB="91440"/>
                </a:tc>
                <a:tc>
                  <a:txBody>
                    <a:bodyPr/>
                    <a:lstStyle/>
                    <a:p>
                      <a:r>
                        <a:rPr lang="en-US">
                          <a:effectLst/>
                          <a:latin typeface="Avenir LT Std" panose="020B0503020203020204" pitchFamily="34" charset="77"/>
                        </a:rPr>
                        <a:t>None</a:t>
                      </a:r>
                    </a:p>
                  </a:txBody>
                  <a:tcPr marT="91440" marB="91440"/>
                </a:tc>
                <a:tc>
                  <a:txBody>
                    <a:bodyPr/>
                    <a:lstStyle/>
                    <a:p>
                      <a:r>
                        <a:rPr lang="en-US">
                          <a:effectLst/>
                          <a:latin typeface="Avenir LT Std" panose="020B0503020203020204" pitchFamily="34" charset="77"/>
                        </a:rPr>
                        <a:t>Absent</a:t>
                      </a:r>
                    </a:p>
                  </a:txBody>
                  <a:tcPr marT="91440" marB="91440"/>
                </a:tc>
                <a:tc>
                  <a:txBody>
                    <a:bodyPr/>
                    <a:lstStyle/>
                    <a:p>
                      <a:r>
                        <a:rPr lang="en-US">
                          <a:effectLst/>
                          <a:latin typeface="Avenir LT Std" panose="020B0503020203020204" pitchFamily="34" charset="77"/>
                        </a:rPr>
                        <a:t>None</a:t>
                      </a:r>
                    </a:p>
                  </a:txBody>
                  <a:tcPr marT="91440" marB="91440"/>
                </a:tc>
                <a:extLst>
                  <a:ext uri="{0D108BD9-81ED-4DB2-BD59-A6C34878D82A}">
                    <a16:rowId xmlns:a16="http://schemas.microsoft.com/office/drawing/2014/main" val="2732814445"/>
                  </a:ext>
                </a:extLst>
              </a:tr>
              <a:tr h="342925">
                <a:tc>
                  <a:txBody>
                    <a:bodyPr/>
                    <a:lstStyle/>
                    <a:p>
                      <a:r>
                        <a:rPr lang="en-US">
                          <a:effectLst/>
                          <a:latin typeface="Avenir LT Std" panose="020B0503020203020204" pitchFamily="34" charset="77"/>
                        </a:rPr>
                        <a:t>None</a:t>
                      </a:r>
                    </a:p>
                  </a:txBody>
                  <a:tcPr marT="91440" marB="91440"/>
                </a:tc>
                <a:tc>
                  <a:txBody>
                    <a:bodyPr/>
                    <a:lstStyle/>
                    <a:p>
                      <a:r>
                        <a:rPr lang="en-US">
                          <a:effectLst/>
                          <a:latin typeface="Avenir LT Std" panose="020B0503020203020204" pitchFamily="34" charset="77"/>
                        </a:rPr>
                        <a:t>Biramous</a:t>
                      </a:r>
                    </a:p>
                  </a:txBody>
                  <a:tcPr marT="91440" marB="91440"/>
                </a:tc>
                <a:tc>
                  <a:txBody>
                    <a:bodyPr/>
                    <a:lstStyle/>
                    <a:p>
                      <a:r>
                        <a:rPr lang="en-US">
                          <a:effectLst/>
                          <a:latin typeface="Avenir LT Std" panose="020B0503020203020204" pitchFamily="34" charset="77"/>
                        </a:rPr>
                        <a:t>Uniramous</a:t>
                      </a:r>
                    </a:p>
                  </a:txBody>
                  <a:tcPr marT="91440" marB="91440"/>
                </a:tc>
                <a:tc>
                  <a:txBody>
                    <a:bodyPr/>
                    <a:lstStyle/>
                    <a:p>
                      <a:r>
                        <a:rPr lang="en-US">
                          <a:effectLst/>
                          <a:latin typeface="Avenir LT Std" panose="020B0503020203020204" pitchFamily="34" charset="77"/>
                        </a:rPr>
                        <a:t>Present</a:t>
                      </a:r>
                    </a:p>
                  </a:txBody>
                  <a:tcPr marT="91440" marB="91440"/>
                </a:tc>
                <a:tc>
                  <a:txBody>
                    <a:bodyPr/>
                    <a:lstStyle/>
                    <a:p>
                      <a:r>
                        <a:rPr lang="en-US">
                          <a:effectLst/>
                          <a:latin typeface="Avenir LT Std" panose="020B0503020203020204" pitchFamily="34" charset="77"/>
                        </a:rPr>
                        <a:t>Pleopods </a:t>
                      </a:r>
                      <a:br>
                        <a:rPr lang="en-US">
                          <a:effectLst/>
                          <a:latin typeface="Avenir LT Std" panose="020B0503020203020204" pitchFamily="34" charset="77"/>
                        </a:rPr>
                      </a:br>
                      <a:r>
                        <a:rPr lang="en-US">
                          <a:effectLst/>
                          <a:latin typeface="Avenir LT Std" panose="020B0503020203020204" pitchFamily="34" charset="77"/>
                        </a:rPr>
                        <a:t>(posteriorly reduced)</a:t>
                      </a:r>
                    </a:p>
                  </a:txBody>
                  <a:tcPr marT="91440" marB="91440"/>
                </a:tc>
                <a:extLst>
                  <a:ext uri="{0D108BD9-81ED-4DB2-BD59-A6C34878D82A}">
                    <a16:rowId xmlns:a16="http://schemas.microsoft.com/office/drawing/2014/main" val="4222094704"/>
                  </a:ext>
                </a:extLst>
              </a:tr>
              <a:tr h="342925">
                <a:tc>
                  <a:txBody>
                    <a:bodyPr/>
                    <a:lstStyle/>
                    <a:p>
                      <a:r>
                        <a:rPr lang="en-US">
                          <a:effectLst/>
                          <a:latin typeface="Avenir LT Std" panose="020B0503020203020204" pitchFamily="34" charset="77"/>
                        </a:rPr>
                        <a:t>5 pairs of thoracopods referred to as maxillipeds</a:t>
                      </a:r>
                    </a:p>
                  </a:txBody>
                  <a:tcPr marT="91440" marB="91440"/>
                </a:tc>
                <a:tc>
                  <a:txBody>
                    <a:bodyPr/>
                    <a:lstStyle/>
                    <a:p>
                      <a:r>
                        <a:rPr lang="en-US">
                          <a:effectLst/>
                          <a:latin typeface="Avenir LT Std" panose="020B0503020203020204" pitchFamily="34" charset="77"/>
                        </a:rPr>
                        <a:t>Triramous</a:t>
                      </a:r>
                    </a:p>
                  </a:txBody>
                  <a:tcPr marT="91440" marB="91440"/>
                </a:tc>
                <a:tc>
                  <a:txBody>
                    <a:bodyPr/>
                    <a:lstStyle/>
                    <a:p>
                      <a:r>
                        <a:rPr lang="en-US">
                          <a:effectLst/>
                          <a:latin typeface="Avenir LT Std" panose="020B0503020203020204" pitchFamily="34" charset="77"/>
                        </a:rPr>
                        <a:t>Biramous</a:t>
                      </a:r>
                    </a:p>
                  </a:txBody>
                  <a:tcPr marT="91440" marB="91440"/>
                </a:tc>
                <a:tc>
                  <a:txBody>
                    <a:bodyPr/>
                    <a:lstStyle/>
                    <a:p>
                      <a:r>
                        <a:rPr lang="en-US">
                          <a:effectLst/>
                          <a:latin typeface="Avenir LT Std" panose="020B0503020203020204" pitchFamily="34" charset="77"/>
                        </a:rPr>
                        <a:t>Present, well developed</a:t>
                      </a:r>
                    </a:p>
                  </a:txBody>
                  <a:tcPr marT="91440" marB="91440"/>
                </a:tc>
                <a:tc>
                  <a:txBody>
                    <a:bodyPr/>
                    <a:lstStyle/>
                    <a:p>
                      <a:r>
                        <a:rPr lang="en-US" dirty="0">
                          <a:effectLst/>
                          <a:latin typeface="Avenir LT Std" panose="020B0503020203020204" pitchFamily="34" charset="77"/>
                        </a:rPr>
                        <a:t>Well developed pleopods with gills, 1 pair of </a:t>
                      </a:r>
                      <a:r>
                        <a:rPr lang="en-US" dirty="0" err="1">
                          <a:effectLst/>
                          <a:latin typeface="Avenir LT Std" panose="020B0503020203020204" pitchFamily="34" charset="77"/>
                        </a:rPr>
                        <a:t>uropods</a:t>
                      </a:r>
                      <a:endParaRPr lang="en-US" dirty="0">
                        <a:effectLst/>
                        <a:latin typeface="Avenir LT Std" panose="020B0503020203020204" pitchFamily="34" charset="77"/>
                      </a:endParaRPr>
                    </a:p>
                  </a:txBody>
                  <a:tcPr marT="91440" marB="91440"/>
                </a:tc>
                <a:extLst>
                  <a:ext uri="{0D108BD9-81ED-4DB2-BD59-A6C34878D82A}">
                    <a16:rowId xmlns:a16="http://schemas.microsoft.com/office/drawing/2014/main" val="204411851"/>
                  </a:ext>
                </a:extLst>
              </a:tr>
            </a:tbl>
          </a:graphicData>
        </a:graphic>
      </p:graphicFrame>
    </p:spTree>
    <p:extLst>
      <p:ext uri="{BB962C8B-B14F-4D97-AF65-F5344CB8AC3E}">
        <p14:creationId xmlns:p14="http://schemas.microsoft.com/office/powerpoint/2010/main" val="32414832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021E96-7A08-3043-B2C2-F5D40145C389}"/>
              </a:ext>
            </a:extLst>
          </p:cNvPr>
          <p:cNvSpPr>
            <a:spLocks noGrp="1"/>
          </p:cNvSpPr>
          <p:nvPr>
            <p:ph type="title"/>
          </p:nvPr>
        </p:nvSpPr>
        <p:spPr>
          <a:xfrm>
            <a:off x="0" y="0"/>
            <a:ext cx="12192000" cy="621792"/>
          </a:xfrm>
        </p:spPr>
        <p:txBody>
          <a:bodyPr/>
          <a:lstStyle/>
          <a:p>
            <a:r>
              <a:rPr lang="en-US" dirty="0"/>
              <a:t>TABLE 21.1 (4)  Comparison of Distinguishing Features among the 11 Crustacean Classes (and in the Subclasses of Class </a:t>
            </a:r>
            <a:r>
              <a:rPr lang="en-US" dirty="0" err="1"/>
              <a:t>Eumalacostraca</a:t>
            </a:r>
            <a:r>
              <a:rPr lang="en-US" dirty="0"/>
              <a:t>)</a:t>
            </a:r>
          </a:p>
        </p:txBody>
      </p:sp>
      <p:graphicFrame>
        <p:nvGraphicFramePr>
          <p:cNvPr id="14" name="Table 14" descr="Table data">
            <a:extLst>
              <a:ext uri="{FF2B5EF4-FFF2-40B4-BE49-F238E27FC236}">
                <a16:creationId xmlns:a16="http://schemas.microsoft.com/office/drawing/2014/main" id="{52988B87-0789-5649-8959-E0987933F12B}"/>
              </a:ext>
            </a:extLst>
          </p:cNvPr>
          <p:cNvGraphicFramePr>
            <a:graphicFrameLocks noGrp="1"/>
          </p:cNvGraphicFramePr>
          <p:nvPr>
            <p:ph sz="quarter" idx="10"/>
            <p:extLst>
              <p:ext uri="{D42A27DB-BD31-4B8C-83A1-F6EECF244321}">
                <p14:modId xmlns:p14="http://schemas.microsoft.com/office/powerpoint/2010/main" val="1842005726"/>
              </p:ext>
            </p:extLst>
          </p:nvPr>
        </p:nvGraphicFramePr>
        <p:xfrm>
          <a:off x="324496" y="1042416"/>
          <a:ext cx="11543008" cy="5123960"/>
        </p:xfrm>
        <a:graphic>
          <a:graphicData uri="http://schemas.openxmlformats.org/drawingml/2006/table">
            <a:tbl>
              <a:tblPr firstRow="1" bandRow="1">
                <a:tableStyleId>{69012ECD-51FC-41F1-AA8D-1B2483CD663E}</a:tableStyleId>
              </a:tblPr>
              <a:tblGrid>
                <a:gridCol w="2140916">
                  <a:extLst>
                    <a:ext uri="{9D8B030D-6E8A-4147-A177-3AD203B41FA5}">
                      <a16:colId xmlns:a16="http://schemas.microsoft.com/office/drawing/2014/main" val="2328104072"/>
                    </a:ext>
                  </a:extLst>
                </a:gridCol>
                <a:gridCol w="2140916">
                  <a:extLst>
                    <a:ext uri="{9D8B030D-6E8A-4147-A177-3AD203B41FA5}">
                      <a16:colId xmlns:a16="http://schemas.microsoft.com/office/drawing/2014/main" val="3367572027"/>
                    </a:ext>
                  </a:extLst>
                </a:gridCol>
                <a:gridCol w="2337510">
                  <a:extLst>
                    <a:ext uri="{9D8B030D-6E8A-4147-A177-3AD203B41FA5}">
                      <a16:colId xmlns:a16="http://schemas.microsoft.com/office/drawing/2014/main" val="513909049"/>
                    </a:ext>
                  </a:extLst>
                </a:gridCol>
                <a:gridCol w="2457031">
                  <a:extLst>
                    <a:ext uri="{9D8B030D-6E8A-4147-A177-3AD203B41FA5}">
                      <a16:colId xmlns:a16="http://schemas.microsoft.com/office/drawing/2014/main" val="2953318096"/>
                    </a:ext>
                  </a:extLst>
                </a:gridCol>
                <a:gridCol w="2466635">
                  <a:extLst>
                    <a:ext uri="{9D8B030D-6E8A-4147-A177-3AD203B41FA5}">
                      <a16:colId xmlns:a16="http://schemas.microsoft.com/office/drawing/2014/main" val="1340909386"/>
                    </a:ext>
                  </a:extLst>
                </a:gridCol>
              </a:tblGrid>
              <a:tr h="734840">
                <a:tc>
                  <a:txBody>
                    <a:bodyPr/>
                    <a:lstStyle/>
                    <a:p>
                      <a:r>
                        <a:rPr lang="en-US" b="1">
                          <a:effectLst/>
                          <a:latin typeface="+mn-lt"/>
                        </a:rPr>
                        <a:t>Maxillipeds</a:t>
                      </a:r>
                      <a:endParaRPr lang="en-US">
                        <a:effectLst/>
                        <a:latin typeface="+mn-lt"/>
                      </a:endParaRPr>
                    </a:p>
                  </a:txBody>
                  <a:tcPr marT="91440" marB="91440" anchor="b"/>
                </a:tc>
                <a:tc>
                  <a:txBody>
                    <a:bodyPr/>
                    <a:lstStyle/>
                    <a:p>
                      <a:r>
                        <a:rPr lang="en-US" b="1">
                          <a:effectLst/>
                          <a:latin typeface="+mn-lt"/>
                        </a:rPr>
                        <a:t>Antennules</a:t>
                      </a:r>
                      <a:endParaRPr lang="en-US">
                        <a:effectLst/>
                        <a:latin typeface="+mn-lt"/>
                      </a:endParaRPr>
                    </a:p>
                  </a:txBody>
                  <a:tcPr marT="91440" marB="91440" anchor="b"/>
                </a:tc>
                <a:tc>
                  <a:txBody>
                    <a:bodyPr/>
                    <a:lstStyle/>
                    <a:p>
                      <a:r>
                        <a:rPr lang="en-US" b="1">
                          <a:effectLst/>
                          <a:latin typeface="+mn-lt"/>
                        </a:rPr>
                        <a:t>Antennae</a:t>
                      </a:r>
                      <a:endParaRPr lang="en-US">
                        <a:effectLst/>
                        <a:latin typeface="+mn-lt"/>
                      </a:endParaRPr>
                    </a:p>
                  </a:txBody>
                  <a:tcPr marT="91440" marB="91440" anchor="b"/>
                </a:tc>
                <a:tc>
                  <a:txBody>
                    <a:bodyPr/>
                    <a:lstStyle/>
                    <a:p>
                      <a:r>
                        <a:rPr lang="en-US" b="1">
                          <a:effectLst/>
                          <a:latin typeface="+mn-lt"/>
                        </a:rPr>
                        <a:t>Compound Eyes</a:t>
                      </a:r>
                      <a:endParaRPr lang="en-US">
                        <a:effectLst/>
                        <a:latin typeface="+mn-lt"/>
                      </a:endParaRPr>
                    </a:p>
                  </a:txBody>
                  <a:tcPr marT="91440" marB="91440" anchor="b"/>
                </a:tc>
                <a:tc>
                  <a:txBody>
                    <a:bodyPr/>
                    <a:lstStyle/>
                    <a:p>
                      <a:r>
                        <a:rPr lang="en-US" b="1">
                          <a:effectLst/>
                          <a:latin typeface="+mn-lt"/>
                        </a:rPr>
                        <a:t>Abdominal Appendages</a:t>
                      </a:r>
                      <a:endParaRPr lang="en-US">
                        <a:effectLst/>
                        <a:latin typeface="+mn-lt"/>
                      </a:endParaRPr>
                    </a:p>
                  </a:txBody>
                  <a:tcPr marT="91440" marB="91440" anchor="b"/>
                </a:tc>
                <a:extLst>
                  <a:ext uri="{0D108BD9-81ED-4DB2-BD59-A6C34878D82A}">
                    <a16:rowId xmlns:a16="http://schemas.microsoft.com/office/drawing/2014/main" val="4127702768"/>
                  </a:ext>
                </a:extLst>
              </a:tr>
              <a:tr h="342925">
                <a:tc>
                  <a:txBody>
                    <a:bodyPr/>
                    <a:lstStyle/>
                    <a:p>
                      <a:r>
                        <a:rPr lang="en-US">
                          <a:effectLst/>
                          <a:latin typeface="+mn-lt"/>
                        </a:rPr>
                        <a:t>0–3 pairs</a:t>
                      </a:r>
                    </a:p>
                  </a:txBody>
                  <a:tcPr marT="91440" marB="91440"/>
                </a:tc>
                <a:tc>
                  <a:txBody>
                    <a:bodyPr/>
                    <a:lstStyle/>
                    <a:p>
                      <a:r>
                        <a:rPr lang="en-US">
                          <a:effectLst/>
                          <a:latin typeface="+mn-lt"/>
                        </a:rPr>
                        <a:t>Uniramous or biramous</a:t>
                      </a:r>
                    </a:p>
                  </a:txBody>
                  <a:tcPr marT="91440" marB="91440"/>
                </a:tc>
                <a:tc>
                  <a:txBody>
                    <a:bodyPr/>
                    <a:lstStyle/>
                    <a:p>
                      <a:r>
                        <a:rPr lang="en-US">
                          <a:effectLst/>
                          <a:latin typeface="+mn-lt"/>
                        </a:rPr>
                        <a:t>Uniramous or biramous</a:t>
                      </a:r>
                    </a:p>
                  </a:txBody>
                  <a:tcPr marT="91440" marB="91440"/>
                </a:tc>
                <a:tc>
                  <a:txBody>
                    <a:bodyPr/>
                    <a:lstStyle/>
                    <a:p>
                      <a:r>
                        <a:rPr lang="en-US">
                          <a:effectLst/>
                          <a:latin typeface="+mn-lt"/>
                        </a:rPr>
                        <a:t>Present, well developed</a:t>
                      </a:r>
                    </a:p>
                  </a:txBody>
                  <a:tcPr marT="91440" marB="91440"/>
                </a:tc>
                <a:tc>
                  <a:txBody>
                    <a:bodyPr/>
                    <a:lstStyle/>
                    <a:p>
                      <a:r>
                        <a:rPr lang="en-US">
                          <a:effectLst/>
                          <a:latin typeface="+mn-lt"/>
                        </a:rPr>
                        <a:t>Usually 5 pairs of pleopods, 1 pair of uropods</a:t>
                      </a:r>
                    </a:p>
                  </a:txBody>
                  <a:tcPr marT="91440" marB="91440"/>
                </a:tc>
                <a:extLst>
                  <a:ext uri="{0D108BD9-81ED-4DB2-BD59-A6C34878D82A}">
                    <a16:rowId xmlns:a16="http://schemas.microsoft.com/office/drawing/2014/main" val="1717169472"/>
                  </a:ext>
                </a:extLst>
              </a:tr>
              <a:tr h="342925">
                <a:tc>
                  <a:txBody>
                    <a:bodyPr/>
                    <a:lstStyle/>
                    <a:p>
                      <a:r>
                        <a:rPr lang="en-US" dirty="0">
                          <a:effectLst/>
                          <a:latin typeface="+mn-lt"/>
                        </a:rPr>
                        <a:t>Usually 1 pair</a:t>
                      </a:r>
                    </a:p>
                  </a:txBody>
                  <a:tcPr marT="91440" marB="91440"/>
                </a:tc>
                <a:tc>
                  <a:txBody>
                    <a:bodyPr/>
                    <a:lstStyle/>
                    <a:p>
                      <a:r>
                        <a:rPr lang="en-US" dirty="0">
                          <a:effectLst/>
                          <a:latin typeface="+mn-lt"/>
                        </a:rPr>
                        <a:t>Uniramous</a:t>
                      </a:r>
                    </a:p>
                  </a:txBody>
                  <a:tcPr marT="91440" marB="91440"/>
                </a:tc>
                <a:tc>
                  <a:txBody>
                    <a:bodyPr/>
                    <a:lstStyle/>
                    <a:p>
                      <a:r>
                        <a:rPr lang="en-US">
                          <a:effectLst/>
                          <a:latin typeface="+mn-lt"/>
                        </a:rPr>
                        <a:t>Uniramous or biramous</a:t>
                      </a:r>
                    </a:p>
                  </a:txBody>
                  <a:tcPr marT="91440" marB="91440"/>
                </a:tc>
                <a:tc>
                  <a:txBody>
                    <a:bodyPr/>
                    <a:lstStyle/>
                    <a:p>
                      <a:r>
                        <a:rPr lang="en-US">
                          <a:effectLst/>
                          <a:latin typeface="+mn-lt"/>
                        </a:rPr>
                        <a:t>Absent</a:t>
                      </a:r>
                    </a:p>
                  </a:txBody>
                  <a:tcPr marT="91440" marB="91440"/>
                </a:tc>
                <a:tc>
                  <a:txBody>
                    <a:bodyPr/>
                    <a:lstStyle/>
                    <a:p>
                      <a:r>
                        <a:rPr lang="en-US">
                          <a:effectLst/>
                          <a:latin typeface="+mn-lt"/>
                        </a:rPr>
                        <a:t>None</a:t>
                      </a:r>
                    </a:p>
                  </a:txBody>
                  <a:tcPr marT="91440" marB="91440"/>
                </a:tc>
                <a:extLst>
                  <a:ext uri="{0D108BD9-81ED-4DB2-BD59-A6C34878D82A}">
                    <a16:rowId xmlns:a16="http://schemas.microsoft.com/office/drawing/2014/main" val="3249573970"/>
                  </a:ext>
                </a:extLst>
              </a:tr>
              <a:tr h="342925">
                <a:tc>
                  <a:txBody>
                    <a:bodyPr/>
                    <a:lstStyle/>
                    <a:p>
                      <a:r>
                        <a:rPr lang="en-US">
                          <a:effectLst/>
                          <a:latin typeface="+mn-lt"/>
                        </a:rPr>
                        <a:t>None</a:t>
                      </a:r>
                    </a:p>
                  </a:txBody>
                  <a:tcPr marT="91440" marB="91440"/>
                </a:tc>
                <a:tc>
                  <a:txBody>
                    <a:bodyPr/>
                    <a:lstStyle/>
                    <a:p>
                      <a:r>
                        <a:rPr lang="en-US">
                          <a:effectLst/>
                          <a:latin typeface="+mn-lt"/>
                        </a:rPr>
                        <a:t>Uniramous</a:t>
                      </a:r>
                    </a:p>
                  </a:txBody>
                  <a:tcPr marT="91440" marB="91440"/>
                </a:tc>
                <a:tc>
                  <a:txBody>
                    <a:bodyPr/>
                    <a:lstStyle/>
                    <a:p>
                      <a:r>
                        <a:rPr lang="en-US">
                          <a:effectLst/>
                          <a:latin typeface="+mn-lt"/>
                        </a:rPr>
                        <a:t>Biramous</a:t>
                      </a:r>
                    </a:p>
                  </a:txBody>
                  <a:tcPr marT="91440" marB="91440"/>
                </a:tc>
                <a:tc>
                  <a:txBody>
                    <a:bodyPr/>
                    <a:lstStyle/>
                    <a:p>
                      <a:r>
                        <a:rPr lang="en-US">
                          <a:effectLst/>
                          <a:latin typeface="+mn-lt"/>
                        </a:rPr>
                        <a:t>Absent (in adults)</a:t>
                      </a:r>
                    </a:p>
                  </a:txBody>
                  <a:tcPr marT="91440" marB="91440"/>
                </a:tc>
                <a:tc>
                  <a:txBody>
                    <a:bodyPr/>
                    <a:lstStyle/>
                    <a:p>
                      <a:r>
                        <a:rPr lang="en-US">
                          <a:effectLst/>
                          <a:latin typeface="+mn-lt"/>
                        </a:rPr>
                        <a:t>None</a:t>
                      </a:r>
                    </a:p>
                  </a:txBody>
                  <a:tcPr marT="91440" marB="91440"/>
                </a:tc>
                <a:extLst>
                  <a:ext uri="{0D108BD9-81ED-4DB2-BD59-A6C34878D82A}">
                    <a16:rowId xmlns:a16="http://schemas.microsoft.com/office/drawing/2014/main" val="4047565169"/>
                  </a:ext>
                </a:extLst>
              </a:tr>
              <a:tr h="342925">
                <a:tc>
                  <a:txBody>
                    <a:bodyPr/>
                    <a:lstStyle/>
                    <a:p>
                      <a:r>
                        <a:rPr lang="en-US">
                          <a:effectLst/>
                          <a:latin typeface="+mn-lt"/>
                        </a:rPr>
                        <a:t>None</a:t>
                      </a:r>
                    </a:p>
                  </a:txBody>
                  <a:tcPr marT="91440" marB="91440"/>
                </a:tc>
                <a:tc>
                  <a:txBody>
                    <a:bodyPr/>
                    <a:lstStyle/>
                    <a:p>
                      <a:r>
                        <a:rPr lang="en-US">
                          <a:effectLst/>
                          <a:latin typeface="+mn-lt"/>
                        </a:rPr>
                        <a:t>None (paired in </a:t>
                      </a:r>
                      <a:br>
                        <a:rPr lang="en-US">
                          <a:effectLst/>
                          <a:latin typeface="+mn-lt"/>
                        </a:rPr>
                      </a:br>
                      <a:r>
                        <a:rPr lang="en-US">
                          <a:effectLst/>
                          <a:latin typeface="+mn-lt"/>
                        </a:rPr>
                        <a:t>one stage)</a:t>
                      </a:r>
                    </a:p>
                  </a:txBody>
                  <a:tcPr marT="91440" marB="91440"/>
                </a:tc>
                <a:tc>
                  <a:txBody>
                    <a:bodyPr/>
                    <a:lstStyle/>
                    <a:p>
                      <a:r>
                        <a:rPr lang="en-US" dirty="0">
                          <a:effectLst/>
                          <a:latin typeface="+mn-lt"/>
                        </a:rPr>
                        <a:t>None</a:t>
                      </a:r>
                    </a:p>
                  </a:txBody>
                  <a:tcPr marT="91440" marB="91440"/>
                </a:tc>
                <a:tc>
                  <a:txBody>
                    <a:bodyPr/>
                    <a:lstStyle/>
                    <a:p>
                      <a:r>
                        <a:rPr lang="en-US">
                          <a:effectLst/>
                          <a:latin typeface="+mn-lt"/>
                        </a:rPr>
                        <a:t>Absent</a:t>
                      </a:r>
                    </a:p>
                  </a:txBody>
                  <a:tcPr marT="91440" marB="91440"/>
                </a:tc>
                <a:tc>
                  <a:txBody>
                    <a:bodyPr/>
                    <a:lstStyle/>
                    <a:p>
                      <a:r>
                        <a:rPr lang="en-US">
                          <a:effectLst/>
                          <a:latin typeface="+mn-lt"/>
                        </a:rPr>
                        <a:t>None</a:t>
                      </a:r>
                    </a:p>
                  </a:txBody>
                  <a:tcPr marT="91440" marB="91440"/>
                </a:tc>
                <a:extLst>
                  <a:ext uri="{0D108BD9-81ED-4DB2-BD59-A6C34878D82A}">
                    <a16:rowId xmlns:a16="http://schemas.microsoft.com/office/drawing/2014/main" val="2732814445"/>
                  </a:ext>
                </a:extLst>
              </a:tr>
              <a:tr h="342925">
                <a:tc>
                  <a:txBody>
                    <a:bodyPr/>
                    <a:lstStyle/>
                    <a:p>
                      <a:r>
                        <a:rPr lang="en-US">
                          <a:effectLst/>
                          <a:latin typeface="+mn-lt"/>
                        </a:rPr>
                        <a:t>None</a:t>
                      </a:r>
                    </a:p>
                  </a:txBody>
                  <a:tcPr marT="91440" marB="91440"/>
                </a:tc>
                <a:tc>
                  <a:txBody>
                    <a:bodyPr/>
                    <a:lstStyle/>
                    <a:p>
                      <a:r>
                        <a:rPr lang="en-US">
                          <a:effectLst/>
                          <a:latin typeface="+mn-lt"/>
                        </a:rPr>
                        <a:t>Uniramous</a:t>
                      </a:r>
                    </a:p>
                  </a:txBody>
                  <a:tcPr marT="91440" marB="91440"/>
                </a:tc>
                <a:tc>
                  <a:txBody>
                    <a:bodyPr/>
                    <a:lstStyle/>
                    <a:p>
                      <a:r>
                        <a:rPr lang="en-US">
                          <a:effectLst/>
                          <a:latin typeface="+mn-lt"/>
                        </a:rPr>
                        <a:t>Biramous</a:t>
                      </a:r>
                    </a:p>
                  </a:txBody>
                  <a:tcPr marT="91440" marB="91440"/>
                </a:tc>
                <a:tc>
                  <a:txBody>
                    <a:bodyPr/>
                    <a:lstStyle/>
                    <a:p>
                      <a:r>
                        <a:rPr lang="en-US">
                          <a:effectLst/>
                          <a:latin typeface="+mn-lt"/>
                        </a:rPr>
                        <a:t>Absent</a:t>
                      </a:r>
                    </a:p>
                  </a:txBody>
                  <a:tcPr marT="91440" marB="91440"/>
                </a:tc>
                <a:tc>
                  <a:txBody>
                    <a:bodyPr/>
                    <a:lstStyle/>
                    <a:p>
                      <a:r>
                        <a:rPr lang="en-US">
                          <a:effectLst/>
                          <a:latin typeface="+mn-lt"/>
                        </a:rPr>
                        <a:t>None</a:t>
                      </a:r>
                    </a:p>
                  </a:txBody>
                  <a:tcPr marT="91440" marB="91440"/>
                </a:tc>
                <a:extLst>
                  <a:ext uri="{0D108BD9-81ED-4DB2-BD59-A6C34878D82A}">
                    <a16:rowId xmlns:a16="http://schemas.microsoft.com/office/drawing/2014/main" val="4222094704"/>
                  </a:ext>
                </a:extLst>
              </a:tr>
              <a:tr h="342925">
                <a:tc>
                  <a:txBody>
                    <a:bodyPr/>
                    <a:lstStyle/>
                    <a:p>
                      <a:r>
                        <a:rPr lang="en-US">
                          <a:effectLst/>
                          <a:latin typeface="+mn-lt"/>
                        </a:rPr>
                        <a:t>None</a:t>
                      </a:r>
                    </a:p>
                  </a:txBody>
                  <a:tcPr marT="91440" marB="91440"/>
                </a:tc>
                <a:tc>
                  <a:txBody>
                    <a:bodyPr/>
                    <a:lstStyle/>
                    <a:p>
                      <a:r>
                        <a:rPr lang="en-US">
                          <a:effectLst/>
                          <a:latin typeface="+mn-lt"/>
                        </a:rPr>
                        <a:t>Uniramous</a:t>
                      </a:r>
                    </a:p>
                  </a:txBody>
                  <a:tcPr marT="91440" marB="91440"/>
                </a:tc>
                <a:tc>
                  <a:txBody>
                    <a:bodyPr/>
                    <a:lstStyle/>
                    <a:p>
                      <a:r>
                        <a:rPr lang="en-US">
                          <a:effectLst/>
                          <a:latin typeface="+mn-lt"/>
                        </a:rPr>
                        <a:t>Uniramous, biramous, or vestigial</a:t>
                      </a:r>
                    </a:p>
                  </a:txBody>
                  <a:tcPr marT="91440" marB="91440"/>
                </a:tc>
                <a:tc>
                  <a:txBody>
                    <a:bodyPr/>
                    <a:lstStyle/>
                    <a:p>
                      <a:r>
                        <a:rPr lang="en-US">
                          <a:effectLst/>
                          <a:latin typeface="+mn-lt"/>
                        </a:rPr>
                        <a:t>Present</a:t>
                      </a:r>
                    </a:p>
                  </a:txBody>
                  <a:tcPr marT="91440" marB="91440"/>
                </a:tc>
                <a:tc>
                  <a:txBody>
                    <a:bodyPr/>
                    <a:lstStyle/>
                    <a:p>
                      <a:r>
                        <a:rPr lang="en-US" dirty="0">
                          <a:effectLst/>
                          <a:latin typeface="+mn-lt"/>
                        </a:rPr>
                        <a:t>None, or present but often posteriorly reduced</a:t>
                      </a:r>
                    </a:p>
                  </a:txBody>
                  <a:tcPr marT="91440" marB="91440"/>
                </a:tc>
                <a:extLst>
                  <a:ext uri="{0D108BD9-81ED-4DB2-BD59-A6C34878D82A}">
                    <a16:rowId xmlns:a16="http://schemas.microsoft.com/office/drawing/2014/main" val="204411851"/>
                  </a:ext>
                </a:extLst>
              </a:tr>
            </a:tbl>
          </a:graphicData>
        </a:graphic>
      </p:graphicFrame>
    </p:spTree>
    <p:extLst>
      <p:ext uri="{BB962C8B-B14F-4D97-AF65-F5344CB8AC3E}">
        <p14:creationId xmlns:p14="http://schemas.microsoft.com/office/powerpoint/2010/main" val="240537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E2EE-898C-5C4D-92BA-109E9486D3C3}"/>
              </a:ext>
            </a:extLst>
          </p:cNvPr>
          <p:cNvSpPr>
            <a:spLocks noGrp="1"/>
          </p:cNvSpPr>
          <p:nvPr>
            <p:ph type="title"/>
          </p:nvPr>
        </p:nvSpPr>
        <p:spPr/>
        <p:txBody>
          <a:bodyPr/>
          <a:lstStyle/>
          <a:p>
            <a:r>
              <a:rPr lang="en-US" dirty="0"/>
              <a:t>Table 21.2 (1)  Summary of Crustacean Reproductive Features in Major Groups</a:t>
            </a:r>
          </a:p>
        </p:txBody>
      </p:sp>
      <p:graphicFrame>
        <p:nvGraphicFramePr>
          <p:cNvPr id="4" name="Table 4" descr="Table data">
            <a:extLst>
              <a:ext uri="{FF2B5EF4-FFF2-40B4-BE49-F238E27FC236}">
                <a16:creationId xmlns:a16="http://schemas.microsoft.com/office/drawing/2014/main" id="{0EA3DB2F-A432-EC49-AFCF-53D828ED326A}"/>
              </a:ext>
            </a:extLst>
          </p:cNvPr>
          <p:cNvGraphicFramePr>
            <a:graphicFrameLocks noGrp="1"/>
          </p:cNvGraphicFramePr>
          <p:nvPr>
            <p:ph sz="quarter" idx="10"/>
            <p:extLst>
              <p:ext uri="{D42A27DB-BD31-4B8C-83A1-F6EECF244321}">
                <p14:modId xmlns:p14="http://schemas.microsoft.com/office/powerpoint/2010/main" val="1081979200"/>
              </p:ext>
            </p:extLst>
          </p:nvPr>
        </p:nvGraphicFramePr>
        <p:xfrm>
          <a:off x="407988" y="685800"/>
          <a:ext cx="11376025" cy="5791200"/>
        </p:xfrm>
        <a:graphic>
          <a:graphicData uri="http://schemas.openxmlformats.org/drawingml/2006/table">
            <a:tbl>
              <a:tblPr firstRow="1" bandRow="1">
                <a:tableStyleId>{69012ECD-51FC-41F1-AA8D-1B2483CD663E}</a:tableStyleId>
              </a:tblPr>
              <a:tblGrid>
                <a:gridCol w="2094207">
                  <a:extLst>
                    <a:ext uri="{9D8B030D-6E8A-4147-A177-3AD203B41FA5}">
                      <a16:colId xmlns:a16="http://schemas.microsoft.com/office/drawing/2014/main" val="2624051615"/>
                    </a:ext>
                  </a:extLst>
                </a:gridCol>
                <a:gridCol w="2456203">
                  <a:extLst>
                    <a:ext uri="{9D8B030D-6E8A-4147-A177-3AD203B41FA5}">
                      <a16:colId xmlns:a16="http://schemas.microsoft.com/office/drawing/2014/main" val="966963050"/>
                    </a:ext>
                  </a:extLst>
                </a:gridCol>
                <a:gridCol w="1655053">
                  <a:extLst>
                    <a:ext uri="{9D8B030D-6E8A-4147-A177-3AD203B41FA5}">
                      <a16:colId xmlns:a16="http://schemas.microsoft.com/office/drawing/2014/main" val="3953709070"/>
                    </a:ext>
                  </a:extLst>
                </a:gridCol>
                <a:gridCol w="1715386">
                  <a:extLst>
                    <a:ext uri="{9D8B030D-6E8A-4147-A177-3AD203B41FA5}">
                      <a16:colId xmlns:a16="http://schemas.microsoft.com/office/drawing/2014/main" val="2870761821"/>
                    </a:ext>
                  </a:extLst>
                </a:gridCol>
                <a:gridCol w="3455176">
                  <a:extLst>
                    <a:ext uri="{9D8B030D-6E8A-4147-A177-3AD203B41FA5}">
                      <a16:colId xmlns:a16="http://schemas.microsoft.com/office/drawing/2014/main" val="3367451280"/>
                    </a:ext>
                  </a:extLst>
                </a:gridCol>
              </a:tblGrid>
              <a:tr h="370840">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dirty="0">
                          <a:effectLst/>
                          <a:latin typeface="+mn-lt"/>
                        </a:rPr>
                        <a:t>Development Type, or Larval Type at Hatching</a:t>
                      </a:r>
                      <a:endParaRPr lang="en-US" sz="1600" dirty="0">
                        <a:effectLst/>
                        <a:latin typeface="+mn-lt"/>
                      </a:endParaRPr>
                    </a:p>
                  </a:txBody>
                  <a:tcPr marT="91440" marB="91440" anchor="b"/>
                </a:tc>
                <a:tc>
                  <a:txBody>
                    <a:bodyPr/>
                    <a:lstStyle/>
                    <a:p>
                      <a:pPr algn="l"/>
                      <a:r>
                        <a:rPr lang="en-US" sz="1600" b="1" dirty="0">
                          <a:effectLst/>
                          <a:latin typeface="+mn-lt"/>
                        </a:rPr>
                        <a:t>Hermaphroditic (at Least Some Species)</a:t>
                      </a:r>
                      <a:endParaRPr lang="en-US" sz="1600" dirty="0">
                        <a:effectLst/>
                        <a:latin typeface="+mn-lt"/>
                      </a:endParaRPr>
                    </a:p>
                  </a:txBody>
                  <a:tcPr marT="91440" marB="91440" anchor="b"/>
                </a:tc>
                <a:tc>
                  <a:txBody>
                    <a:bodyPr/>
                    <a:lstStyle/>
                    <a:p>
                      <a:pPr algn="ctr"/>
                      <a:r>
                        <a:rPr lang="en-US" sz="1600" b="1" dirty="0">
                          <a:effectLst/>
                          <a:latin typeface="+mn-lt"/>
                        </a:rPr>
                        <a:t>Gonochoristic</a:t>
                      </a:r>
                      <a:endParaRPr lang="en-US" sz="1600" dirty="0">
                        <a:effectLst/>
                        <a:latin typeface="+mn-lt"/>
                      </a:endParaRPr>
                    </a:p>
                  </a:txBody>
                  <a:tcPr marT="91440" marB="91440" anchor="b"/>
                </a:tc>
                <a:tc>
                  <a:txBody>
                    <a:bodyPr/>
                    <a:lstStyle/>
                    <a:p>
                      <a:r>
                        <a:rPr lang="en-US" sz="1600" b="1" dirty="0">
                          <a:effectLst/>
                          <a:latin typeface="+mn-lt"/>
                        </a:rPr>
                        <a:t>Comments</a:t>
                      </a:r>
                      <a:endParaRPr lang="en-US" sz="1600" dirty="0">
                        <a:effectLst/>
                        <a:latin typeface="+mn-lt"/>
                      </a:endParaRPr>
                    </a:p>
                  </a:txBody>
                  <a:tcPr marT="91440" marB="91440" anchor="b"/>
                </a:tc>
                <a:extLst>
                  <a:ext uri="{0D108BD9-81ED-4DB2-BD59-A6C34878D82A}">
                    <a16:rowId xmlns:a16="http://schemas.microsoft.com/office/drawing/2014/main" val="2332118862"/>
                  </a:ext>
                </a:extLst>
              </a:tr>
              <a:tr h="370840">
                <a:tc>
                  <a:txBody>
                    <a:bodyPr/>
                    <a:lstStyle/>
                    <a:p>
                      <a:r>
                        <a:rPr lang="en-US" sz="1600" dirty="0">
                          <a:effectLst/>
                          <a:latin typeface="+mn-lt"/>
                        </a:rPr>
                        <a:t>Class Ostracoda</a:t>
                      </a:r>
                    </a:p>
                  </a:txBody>
                  <a:tcPr marT="91440" marB="91440"/>
                </a:tc>
                <a:tc>
                  <a:txBody>
                    <a:bodyPr/>
                    <a:lstStyle/>
                    <a:p>
                      <a:r>
                        <a:rPr lang="en-US" sz="1600" dirty="0">
                          <a:effectLst/>
                          <a:latin typeface="+mn-lt"/>
                        </a:rPr>
                        <a:t>Direct development, or with bivalved nauplius/</a:t>
                      </a:r>
                      <a:r>
                        <a:rPr lang="en-US" sz="1600" dirty="0" err="1">
                          <a:effectLst/>
                          <a:latin typeface="+mn-lt"/>
                        </a:rPr>
                        <a:t>metanauplius</a:t>
                      </a:r>
                      <a:r>
                        <a:rPr lang="en-US" sz="1600" dirty="0">
                          <a:effectLst/>
                          <a:latin typeface="+mn-lt"/>
                        </a:rPr>
                        <a:t> with anamorphic development</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a:effectLst/>
                          <a:latin typeface="+mn-lt"/>
                        </a:rPr>
                        <a:t>Embryos usually deposited directly on substratum; many myodocopans and some podocopans brood embryos between valves until hatching as reduced adults; no metamorphosis; up to 8 preadult instars.</a:t>
                      </a:r>
                    </a:p>
                  </a:txBody>
                  <a:tcPr marT="91440" marB="91440"/>
                </a:tc>
                <a:extLst>
                  <a:ext uri="{0D108BD9-81ED-4DB2-BD59-A6C34878D82A}">
                    <a16:rowId xmlns:a16="http://schemas.microsoft.com/office/drawing/2014/main" val="3623201932"/>
                  </a:ext>
                </a:extLst>
              </a:tr>
              <a:tr h="370840">
                <a:tc>
                  <a:txBody>
                    <a:bodyPr/>
                    <a:lstStyle/>
                    <a:p>
                      <a:r>
                        <a:rPr lang="en-US" sz="1600">
                          <a:effectLst/>
                          <a:latin typeface="+mn-lt"/>
                        </a:rPr>
                        <a:t>Class Mystacocarida</a:t>
                      </a:r>
                    </a:p>
                  </a:txBody>
                  <a:tcPr marT="91440" marB="91440"/>
                </a:tc>
                <a:tc>
                  <a:txBody>
                    <a:bodyPr/>
                    <a:lstStyle/>
                    <a:p>
                      <a:r>
                        <a:rPr lang="en-US" sz="1600" dirty="0" err="1">
                          <a:effectLst/>
                          <a:latin typeface="+mn-lt"/>
                        </a:rPr>
                        <a:t>Metanauplius</a:t>
                      </a:r>
                      <a:r>
                        <a:rPr lang="en-US" sz="1600" dirty="0">
                          <a:effectLst/>
                          <a:latin typeface="+mn-lt"/>
                        </a:rPr>
                        <a:t> (partly anamorphic)</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a:effectLst/>
                          <a:latin typeface="+mn-lt"/>
                        </a:rPr>
                        <a:t>Little studied, but apparently the eggs are laid free and up to 7 preadult stages may occur.</a:t>
                      </a:r>
                    </a:p>
                  </a:txBody>
                  <a:tcPr marT="91440" marB="91440"/>
                </a:tc>
                <a:extLst>
                  <a:ext uri="{0D108BD9-81ED-4DB2-BD59-A6C34878D82A}">
                    <a16:rowId xmlns:a16="http://schemas.microsoft.com/office/drawing/2014/main" val="1584583640"/>
                  </a:ext>
                </a:extLst>
              </a:tr>
              <a:tr h="370840">
                <a:tc>
                  <a:txBody>
                    <a:bodyPr/>
                    <a:lstStyle/>
                    <a:p>
                      <a:r>
                        <a:rPr lang="en-US" sz="1600">
                          <a:effectLst/>
                          <a:latin typeface="+mn-lt"/>
                        </a:rPr>
                        <a:t>Class Branchiura</a:t>
                      </a:r>
                    </a:p>
                  </a:txBody>
                  <a:tcPr marT="91440" marB="91440"/>
                </a:tc>
                <a:tc>
                  <a:txBody>
                    <a:bodyPr/>
                    <a:lstStyle/>
                    <a:p>
                      <a:r>
                        <a:rPr lang="en-US" sz="1600">
                          <a:effectLst/>
                          <a:latin typeface="+mn-lt"/>
                        </a:rPr>
                        <a:t>Metanauplius-like (partly anamorphic), or with direct development</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a:effectLst/>
                          <a:latin typeface="+mn-lt"/>
                        </a:rPr>
                        <a:t>Embryos are deposited; only </a:t>
                      </a:r>
                      <a:r>
                        <a:rPr lang="en-US" sz="1600" i="1">
                          <a:effectLst/>
                          <a:latin typeface="+mn-lt"/>
                        </a:rPr>
                        <a:t>Argulus</a:t>
                      </a:r>
                      <a:r>
                        <a:rPr lang="en-US" sz="1600">
                          <a:effectLst/>
                          <a:latin typeface="+mn-lt"/>
                        </a:rPr>
                        <a:t> is known to hatch as metanauplii; others have direct development and hatch as juveniles.</a:t>
                      </a:r>
                    </a:p>
                  </a:txBody>
                  <a:tcPr marT="91440" marB="91440"/>
                </a:tc>
                <a:extLst>
                  <a:ext uri="{0D108BD9-81ED-4DB2-BD59-A6C34878D82A}">
                    <a16:rowId xmlns:a16="http://schemas.microsoft.com/office/drawing/2014/main" val="2887295135"/>
                  </a:ext>
                </a:extLst>
              </a:tr>
              <a:tr h="370840">
                <a:tc>
                  <a:txBody>
                    <a:bodyPr/>
                    <a:lstStyle/>
                    <a:p>
                      <a:r>
                        <a:rPr lang="en-US" sz="1600" dirty="0">
                          <a:effectLst/>
                          <a:latin typeface="+mn-lt"/>
                        </a:rPr>
                        <a:t>Class Malacostraca,</a:t>
                      </a:r>
                    </a:p>
                    <a:p>
                      <a:pPr marL="231775" indent="0">
                        <a:tabLst/>
                      </a:pPr>
                      <a:r>
                        <a:rPr lang="en-US" sz="1600" dirty="0">
                          <a:effectLst/>
                          <a:latin typeface="+mn-lt"/>
                        </a:rPr>
                        <a:t>subclass </a:t>
                      </a:r>
                      <a:r>
                        <a:rPr lang="en-US" sz="1600" dirty="0" err="1">
                          <a:effectLst/>
                          <a:latin typeface="+mn-lt"/>
                        </a:rPr>
                        <a:t>Phyllocarida</a:t>
                      </a:r>
                      <a:endParaRPr lang="en-US" sz="1600" dirty="0">
                        <a:effectLst/>
                        <a:latin typeface="+mn-lt"/>
                      </a:endParaRPr>
                    </a:p>
                  </a:txBody>
                  <a:tcPr marT="91440" marB="91440"/>
                </a:tc>
                <a:tc>
                  <a:txBody>
                    <a:bodyPr/>
                    <a:lstStyle/>
                    <a:p>
                      <a:r>
                        <a:rPr lang="en-US" sz="1600">
                          <a:effectLst/>
                          <a:latin typeface="+mn-lt"/>
                        </a:rPr>
                        <a:t>Direct development</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dirty="0">
                          <a:effectLst/>
                          <a:latin typeface="+mn-lt"/>
                        </a:rPr>
                        <a:t>Undergo direct development in the female brood pouch, emerging as a </a:t>
                      </a:r>
                      <a:r>
                        <a:rPr lang="en-US" sz="1600" dirty="0" err="1">
                          <a:effectLst/>
                          <a:latin typeface="+mn-lt"/>
                        </a:rPr>
                        <a:t>postlarval</a:t>
                      </a:r>
                      <a:r>
                        <a:rPr lang="en-US" sz="1600" dirty="0">
                          <a:effectLst/>
                          <a:latin typeface="+mn-lt"/>
                        </a:rPr>
                        <a:t>/</a:t>
                      </a:r>
                      <a:r>
                        <a:rPr lang="en-US" sz="1600" dirty="0" err="1">
                          <a:effectLst/>
                          <a:latin typeface="+mn-lt"/>
                        </a:rPr>
                        <a:t>prejuvenile</a:t>
                      </a:r>
                      <a:r>
                        <a:rPr lang="en-US" sz="1600" dirty="0">
                          <a:effectLst/>
                          <a:latin typeface="+mn-lt"/>
                        </a:rPr>
                        <a:t> stage called a “</a:t>
                      </a:r>
                      <a:r>
                        <a:rPr lang="en-US" sz="1600" dirty="0" err="1">
                          <a:effectLst/>
                          <a:latin typeface="+mn-lt"/>
                        </a:rPr>
                        <a:t>manca</a:t>
                      </a:r>
                      <a:r>
                        <a:rPr lang="en-US" sz="1600" dirty="0">
                          <a:effectLst/>
                          <a:latin typeface="+mn-lt"/>
                        </a:rPr>
                        <a:t>.”</a:t>
                      </a:r>
                    </a:p>
                  </a:txBody>
                  <a:tcPr marT="91440" marB="91440"/>
                </a:tc>
                <a:extLst>
                  <a:ext uri="{0D108BD9-81ED-4DB2-BD59-A6C34878D82A}">
                    <a16:rowId xmlns:a16="http://schemas.microsoft.com/office/drawing/2014/main" val="1422208621"/>
                  </a:ext>
                </a:extLst>
              </a:tr>
            </a:tbl>
          </a:graphicData>
        </a:graphic>
      </p:graphicFrame>
    </p:spTree>
    <p:extLst>
      <p:ext uri="{BB962C8B-B14F-4D97-AF65-F5344CB8AC3E}">
        <p14:creationId xmlns:p14="http://schemas.microsoft.com/office/powerpoint/2010/main" val="2158527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E2EE-898C-5C4D-92BA-109E9486D3C3}"/>
              </a:ext>
            </a:extLst>
          </p:cNvPr>
          <p:cNvSpPr>
            <a:spLocks noGrp="1"/>
          </p:cNvSpPr>
          <p:nvPr>
            <p:ph type="title"/>
          </p:nvPr>
        </p:nvSpPr>
        <p:spPr/>
        <p:txBody>
          <a:bodyPr/>
          <a:lstStyle/>
          <a:p>
            <a:r>
              <a:rPr lang="en-US" dirty="0"/>
              <a:t>Table 21.2 (2)  Summary of Crustacean Reproductive Features in Major Groups</a:t>
            </a:r>
          </a:p>
        </p:txBody>
      </p:sp>
      <p:graphicFrame>
        <p:nvGraphicFramePr>
          <p:cNvPr id="4" name="Table 4" descr="Table data">
            <a:extLst>
              <a:ext uri="{FF2B5EF4-FFF2-40B4-BE49-F238E27FC236}">
                <a16:creationId xmlns:a16="http://schemas.microsoft.com/office/drawing/2014/main" id="{0EA3DB2F-A432-EC49-AFCF-53D828ED326A}"/>
              </a:ext>
            </a:extLst>
          </p:cNvPr>
          <p:cNvGraphicFramePr>
            <a:graphicFrameLocks noGrp="1"/>
          </p:cNvGraphicFramePr>
          <p:nvPr>
            <p:ph sz="quarter" idx="10"/>
            <p:extLst>
              <p:ext uri="{D42A27DB-BD31-4B8C-83A1-F6EECF244321}">
                <p14:modId xmlns:p14="http://schemas.microsoft.com/office/powerpoint/2010/main" val="3478258757"/>
              </p:ext>
            </p:extLst>
          </p:nvPr>
        </p:nvGraphicFramePr>
        <p:xfrm>
          <a:off x="407988" y="685800"/>
          <a:ext cx="11376025" cy="6096000"/>
        </p:xfrm>
        <a:graphic>
          <a:graphicData uri="http://schemas.openxmlformats.org/drawingml/2006/table">
            <a:tbl>
              <a:tblPr firstRow="1" bandRow="1">
                <a:tableStyleId>{69012ECD-51FC-41F1-AA8D-1B2483CD663E}</a:tableStyleId>
              </a:tblPr>
              <a:tblGrid>
                <a:gridCol w="2094207">
                  <a:extLst>
                    <a:ext uri="{9D8B030D-6E8A-4147-A177-3AD203B41FA5}">
                      <a16:colId xmlns:a16="http://schemas.microsoft.com/office/drawing/2014/main" val="2624051615"/>
                    </a:ext>
                  </a:extLst>
                </a:gridCol>
                <a:gridCol w="2456203">
                  <a:extLst>
                    <a:ext uri="{9D8B030D-6E8A-4147-A177-3AD203B41FA5}">
                      <a16:colId xmlns:a16="http://schemas.microsoft.com/office/drawing/2014/main" val="966963050"/>
                    </a:ext>
                  </a:extLst>
                </a:gridCol>
                <a:gridCol w="1598346">
                  <a:extLst>
                    <a:ext uri="{9D8B030D-6E8A-4147-A177-3AD203B41FA5}">
                      <a16:colId xmlns:a16="http://schemas.microsoft.com/office/drawing/2014/main" val="3953709070"/>
                    </a:ext>
                  </a:extLst>
                </a:gridCol>
                <a:gridCol w="1587796">
                  <a:extLst>
                    <a:ext uri="{9D8B030D-6E8A-4147-A177-3AD203B41FA5}">
                      <a16:colId xmlns:a16="http://schemas.microsoft.com/office/drawing/2014/main" val="2870761821"/>
                    </a:ext>
                  </a:extLst>
                </a:gridCol>
                <a:gridCol w="3639473">
                  <a:extLst>
                    <a:ext uri="{9D8B030D-6E8A-4147-A177-3AD203B41FA5}">
                      <a16:colId xmlns:a16="http://schemas.microsoft.com/office/drawing/2014/main" val="3367451280"/>
                    </a:ext>
                  </a:extLst>
                </a:gridCol>
              </a:tblGrid>
              <a:tr h="370840">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dirty="0">
                          <a:effectLst/>
                          <a:latin typeface="+mn-lt"/>
                        </a:rPr>
                        <a:t>Development Type, or Larval Type at Hatching</a:t>
                      </a:r>
                      <a:endParaRPr lang="en-US" sz="1600" dirty="0">
                        <a:effectLst/>
                        <a:latin typeface="+mn-lt"/>
                      </a:endParaRPr>
                    </a:p>
                  </a:txBody>
                  <a:tcPr marT="91440" marB="91440" anchor="b"/>
                </a:tc>
                <a:tc>
                  <a:txBody>
                    <a:bodyPr/>
                    <a:lstStyle/>
                    <a:p>
                      <a:pPr algn="l"/>
                      <a:r>
                        <a:rPr lang="en-US" sz="1600" b="1" dirty="0">
                          <a:effectLst/>
                          <a:latin typeface="+mn-lt"/>
                        </a:rPr>
                        <a:t>Hermaphroditic (at Least Some Species)</a:t>
                      </a:r>
                      <a:endParaRPr lang="en-US" sz="1600" dirty="0">
                        <a:effectLst/>
                        <a:latin typeface="+mn-lt"/>
                      </a:endParaRPr>
                    </a:p>
                  </a:txBody>
                  <a:tcPr marT="91440" marB="91440" anchor="b"/>
                </a:tc>
                <a:tc>
                  <a:txBody>
                    <a:bodyPr/>
                    <a:lstStyle/>
                    <a:p>
                      <a:pPr algn="ctr"/>
                      <a:r>
                        <a:rPr lang="en-US" sz="1600" b="1" dirty="0">
                          <a:effectLst/>
                          <a:latin typeface="+mn-lt"/>
                        </a:rPr>
                        <a:t>Gonochoristic</a:t>
                      </a:r>
                      <a:endParaRPr lang="en-US" sz="1600" dirty="0">
                        <a:effectLst/>
                        <a:latin typeface="+mn-lt"/>
                      </a:endParaRPr>
                    </a:p>
                  </a:txBody>
                  <a:tcPr marT="91440" marB="91440" anchor="b"/>
                </a:tc>
                <a:tc>
                  <a:txBody>
                    <a:bodyPr/>
                    <a:lstStyle/>
                    <a:p>
                      <a:r>
                        <a:rPr lang="en-US" sz="1600" b="1" dirty="0">
                          <a:effectLst/>
                          <a:latin typeface="+mn-lt"/>
                        </a:rPr>
                        <a:t>Comments</a:t>
                      </a:r>
                      <a:endParaRPr lang="en-US" sz="1600" dirty="0">
                        <a:effectLst/>
                        <a:latin typeface="+mn-lt"/>
                      </a:endParaRPr>
                    </a:p>
                  </a:txBody>
                  <a:tcPr marT="91440" marB="91440" anchor="b"/>
                </a:tc>
                <a:extLst>
                  <a:ext uri="{0D108BD9-81ED-4DB2-BD59-A6C34878D82A}">
                    <a16:rowId xmlns:a16="http://schemas.microsoft.com/office/drawing/2014/main" val="2332118862"/>
                  </a:ext>
                </a:extLst>
              </a:tr>
              <a:tr h="370840">
                <a:tc>
                  <a:txBody>
                    <a:bodyPr/>
                    <a:lstStyle/>
                    <a:p>
                      <a:r>
                        <a:rPr lang="en-US" sz="1600" dirty="0">
                          <a:effectLst/>
                          <a:latin typeface="+mn-lt"/>
                        </a:rPr>
                        <a:t>Class Malacostraca,</a:t>
                      </a:r>
                    </a:p>
                    <a:p>
                      <a:pPr marL="176213" indent="0">
                        <a:tabLst/>
                      </a:pPr>
                      <a:r>
                        <a:rPr lang="en-US" sz="1600" dirty="0">
                          <a:effectLst/>
                          <a:latin typeface="+mn-lt"/>
                        </a:rPr>
                        <a:t>subclass Hoplocarida</a:t>
                      </a:r>
                    </a:p>
                  </a:txBody>
                  <a:tcPr marT="91440" marB="91440"/>
                </a:tc>
                <a:tc>
                  <a:txBody>
                    <a:bodyPr/>
                    <a:lstStyle/>
                    <a:p>
                      <a:r>
                        <a:rPr lang="en-US" sz="1600">
                          <a:effectLst/>
                          <a:latin typeface="+mn-lt"/>
                        </a:rPr>
                        <a:t>Zoea larva (“antizoea” or “pseudozoea”) (metamorphic)</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a:effectLst/>
                          <a:latin typeface="+mn-lt"/>
                        </a:rPr>
                        <a:t>Eggs brooded or deposited in burrow; hatch late as clawed pseudozoea larvae, or earlier as unclawed antizoea larvae. Both molt into distinct ericthus (and some into alima) larvae before settling on bottom as postlarvae or juveniles.</a:t>
                      </a:r>
                    </a:p>
                  </a:txBody>
                  <a:tcPr marT="91440" marB="91440"/>
                </a:tc>
                <a:extLst>
                  <a:ext uri="{0D108BD9-81ED-4DB2-BD59-A6C34878D82A}">
                    <a16:rowId xmlns:a16="http://schemas.microsoft.com/office/drawing/2014/main" val="3623201932"/>
                  </a:ext>
                </a:extLst>
              </a:tr>
              <a:tr h="370840">
                <a:tc>
                  <a:txBody>
                    <a:bodyPr/>
                    <a:lstStyle/>
                    <a:p>
                      <a:r>
                        <a:rPr lang="en-US" sz="1600" dirty="0">
                          <a:effectLst/>
                          <a:latin typeface="+mn-lt"/>
                        </a:rPr>
                        <a:t>Class Malacostraca,</a:t>
                      </a:r>
                    </a:p>
                    <a:p>
                      <a:pPr marL="176213" indent="0">
                        <a:tabLst/>
                      </a:pPr>
                      <a:r>
                        <a:rPr lang="en-US" sz="1600" dirty="0">
                          <a:effectLst/>
                          <a:latin typeface="+mn-lt"/>
                        </a:rPr>
                        <a:t>subclass </a:t>
                      </a:r>
                      <a:r>
                        <a:rPr lang="en-US" sz="1600" dirty="0" err="1">
                          <a:effectLst/>
                          <a:latin typeface="+mn-lt"/>
                        </a:rPr>
                        <a:t>Eumalacostraca</a:t>
                      </a:r>
                      <a:r>
                        <a:rPr lang="en-US" sz="1600" dirty="0">
                          <a:effectLst/>
                          <a:latin typeface="+mn-lt"/>
                        </a:rPr>
                        <a:t>, superorder </a:t>
                      </a:r>
                      <a:r>
                        <a:rPr lang="en-US" sz="1600" dirty="0" err="1">
                          <a:effectLst/>
                          <a:latin typeface="+mn-lt"/>
                        </a:rPr>
                        <a:t>Syncarida</a:t>
                      </a:r>
                      <a:endParaRPr lang="en-US" sz="1600" dirty="0">
                        <a:effectLst/>
                        <a:latin typeface="+mn-lt"/>
                      </a:endParaRPr>
                    </a:p>
                  </a:txBody>
                  <a:tcPr marT="91440" marB="91440"/>
                </a:tc>
                <a:tc>
                  <a:txBody>
                    <a:bodyPr/>
                    <a:lstStyle/>
                    <a:p>
                      <a:r>
                        <a:rPr lang="en-US" sz="1600">
                          <a:effectLst/>
                          <a:latin typeface="+mn-lt"/>
                        </a:rPr>
                        <a:t>Direct development</a:t>
                      </a:r>
                    </a:p>
                  </a:txBody>
                  <a:tcPr marT="91440" marB="91440"/>
                </a:tc>
                <a:tc>
                  <a:txBody>
                    <a:bodyPr/>
                    <a:lstStyle/>
                    <a:p>
                      <a:pPr algn="ctr"/>
                      <a:r>
                        <a:rPr lang="en-US" sz="1600">
                          <a:effectLst/>
                          <a:latin typeface="+mn-lt"/>
                        </a:rPr>
                        <a:t>No</a:t>
                      </a:r>
                    </a:p>
                  </a:txBody>
                  <a:tcPr marT="91440" marB="91440"/>
                </a:tc>
                <a:tc>
                  <a:txBody>
                    <a:bodyPr/>
                    <a:lstStyle/>
                    <a:p>
                      <a:pPr algn="ctr"/>
                      <a:r>
                        <a:rPr lang="en-US" sz="1600">
                          <a:effectLst/>
                          <a:latin typeface="+mn-lt"/>
                        </a:rPr>
                        <a:t>Yes</a:t>
                      </a:r>
                    </a:p>
                  </a:txBody>
                  <a:tcPr marT="91440" marB="91440"/>
                </a:tc>
                <a:tc>
                  <a:txBody>
                    <a:bodyPr/>
                    <a:lstStyle/>
                    <a:p>
                      <a:r>
                        <a:rPr lang="en-US" sz="1600">
                          <a:effectLst/>
                          <a:latin typeface="+mn-lt"/>
                        </a:rPr>
                        <a:t>All free larval stages have been lost; eggs deposited on substratum.</a:t>
                      </a:r>
                    </a:p>
                  </a:txBody>
                  <a:tcPr marT="91440" marB="91440"/>
                </a:tc>
                <a:extLst>
                  <a:ext uri="{0D108BD9-81ED-4DB2-BD59-A6C34878D82A}">
                    <a16:rowId xmlns:a16="http://schemas.microsoft.com/office/drawing/2014/main" val="1584583640"/>
                  </a:ext>
                </a:extLst>
              </a:tr>
              <a:tr h="370840">
                <a:tc>
                  <a:txBody>
                    <a:bodyPr/>
                    <a:lstStyle/>
                    <a:p>
                      <a:r>
                        <a:rPr lang="en-US" sz="1600" dirty="0">
                          <a:effectLst/>
                          <a:latin typeface="+mn-lt"/>
                        </a:rPr>
                        <a:t>Class Malacostraca,</a:t>
                      </a:r>
                    </a:p>
                    <a:p>
                      <a:pPr marL="176213" indent="0">
                        <a:tabLst/>
                      </a:pPr>
                      <a:r>
                        <a:rPr lang="en-US" sz="1600" dirty="0">
                          <a:effectLst/>
                          <a:latin typeface="+mn-lt"/>
                        </a:rPr>
                        <a:t>subclass </a:t>
                      </a:r>
                      <a:r>
                        <a:rPr lang="en-US" sz="1600" dirty="0" err="1">
                          <a:effectLst/>
                          <a:latin typeface="+mn-lt"/>
                        </a:rPr>
                        <a:t>Eumalacostraca</a:t>
                      </a:r>
                      <a:r>
                        <a:rPr lang="en-US" sz="1600" dirty="0">
                          <a:effectLst/>
                          <a:latin typeface="+mn-lt"/>
                        </a:rPr>
                        <a:t>, superorder </a:t>
                      </a:r>
                      <a:r>
                        <a:rPr lang="en-US" sz="1600" dirty="0" err="1">
                          <a:effectLst/>
                          <a:latin typeface="+mn-lt"/>
                        </a:rPr>
                        <a:t>Peracarida</a:t>
                      </a:r>
                      <a:endParaRPr lang="en-US" sz="1600" dirty="0">
                        <a:effectLst/>
                        <a:latin typeface="+mn-lt"/>
                      </a:endParaRPr>
                    </a:p>
                  </a:txBody>
                  <a:tcPr marT="91440" marB="91440"/>
                </a:tc>
                <a:tc>
                  <a:txBody>
                    <a:bodyPr/>
                    <a:lstStyle/>
                    <a:p>
                      <a:r>
                        <a:rPr lang="en-US" sz="1600">
                          <a:effectLst/>
                          <a:latin typeface="+mn-lt"/>
                        </a:rPr>
                        <a:t>Direct development</a:t>
                      </a:r>
                    </a:p>
                  </a:txBody>
                  <a:tcPr marT="91440" marB="91440"/>
                </a:tc>
                <a:tc>
                  <a:txBody>
                    <a:bodyPr/>
                    <a:lstStyle/>
                    <a:p>
                      <a:pPr algn="ctr"/>
                      <a:r>
                        <a:rPr lang="en-US" sz="1600">
                          <a:effectLst/>
                          <a:latin typeface="+mn-lt"/>
                        </a:rPr>
                        <a:t>No</a:t>
                      </a:r>
                    </a:p>
                  </a:txBody>
                  <a:tcPr marT="91440" marB="91440"/>
                </a:tc>
                <a:tc>
                  <a:txBody>
                    <a:bodyPr/>
                    <a:lstStyle/>
                    <a:p>
                      <a:pPr algn="ctr"/>
                      <a:r>
                        <a:rPr lang="en-US" sz="1600">
                          <a:effectLst/>
                          <a:latin typeface="+mn-lt"/>
                        </a:rPr>
                        <a:t>Yes</a:t>
                      </a:r>
                    </a:p>
                  </a:txBody>
                  <a:tcPr marT="91440" marB="91440"/>
                </a:tc>
                <a:tc>
                  <a:txBody>
                    <a:bodyPr/>
                    <a:lstStyle/>
                    <a:p>
                      <a:r>
                        <a:rPr lang="en-US" sz="1600" dirty="0">
                          <a:effectLst/>
                          <a:latin typeface="+mn-lt"/>
                        </a:rPr>
                        <a:t>Embryos brooded in marsupium of female, typically formed from ventral </a:t>
                      </a:r>
                      <a:r>
                        <a:rPr lang="en-US" sz="1600" dirty="0" err="1">
                          <a:effectLst/>
                          <a:latin typeface="+mn-lt"/>
                        </a:rPr>
                        <a:t>coxal</a:t>
                      </a:r>
                      <a:r>
                        <a:rPr lang="en-US" sz="1600" dirty="0">
                          <a:effectLst/>
                          <a:latin typeface="+mn-lt"/>
                        </a:rPr>
                        <a:t> plates called </a:t>
                      </a:r>
                      <a:r>
                        <a:rPr lang="en-US" sz="1600" dirty="0" err="1">
                          <a:effectLst/>
                          <a:latin typeface="+mn-lt"/>
                        </a:rPr>
                        <a:t>oostegites</a:t>
                      </a:r>
                      <a:r>
                        <a:rPr lang="en-US" sz="1600" dirty="0">
                          <a:effectLst/>
                          <a:latin typeface="+mn-lt"/>
                        </a:rPr>
                        <a:t>; usually released as </a:t>
                      </a:r>
                      <a:r>
                        <a:rPr lang="en-US" sz="1600" dirty="0" err="1">
                          <a:effectLst/>
                          <a:latin typeface="+mn-lt"/>
                        </a:rPr>
                        <a:t>mancas</a:t>
                      </a:r>
                      <a:r>
                        <a:rPr lang="en-US" sz="1600" dirty="0">
                          <a:effectLst/>
                          <a:latin typeface="+mn-lt"/>
                        </a:rPr>
                        <a:t> (</a:t>
                      </a:r>
                      <a:r>
                        <a:rPr lang="en-US" sz="1600" dirty="0" err="1">
                          <a:effectLst/>
                          <a:latin typeface="+mn-lt"/>
                        </a:rPr>
                        <a:t>subjuveniles</a:t>
                      </a:r>
                      <a:r>
                        <a:rPr lang="en-US" sz="1600" dirty="0">
                          <a:effectLst/>
                          <a:latin typeface="+mn-lt"/>
                        </a:rPr>
                        <a:t> with incompletely developed eighth thoracopods). Brood pouch (marsupium) in </a:t>
                      </a:r>
                      <a:r>
                        <a:rPr lang="en-US" sz="1600" dirty="0" err="1">
                          <a:effectLst/>
                          <a:latin typeface="+mn-lt"/>
                        </a:rPr>
                        <a:t>Thermosbaenacea</a:t>
                      </a:r>
                      <a:r>
                        <a:rPr lang="en-US" sz="1600" dirty="0">
                          <a:effectLst/>
                          <a:latin typeface="+mn-lt"/>
                        </a:rPr>
                        <a:t> formed by dorsal carapace chamber.</a:t>
                      </a:r>
                    </a:p>
                  </a:txBody>
                  <a:tcPr marT="91440" marB="91440"/>
                </a:tc>
                <a:extLst>
                  <a:ext uri="{0D108BD9-81ED-4DB2-BD59-A6C34878D82A}">
                    <a16:rowId xmlns:a16="http://schemas.microsoft.com/office/drawing/2014/main" val="2887295135"/>
                  </a:ext>
                </a:extLst>
              </a:tr>
            </a:tbl>
          </a:graphicData>
        </a:graphic>
      </p:graphicFrame>
    </p:spTree>
    <p:extLst>
      <p:ext uri="{BB962C8B-B14F-4D97-AF65-F5344CB8AC3E}">
        <p14:creationId xmlns:p14="http://schemas.microsoft.com/office/powerpoint/2010/main" val="22445299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E2EE-898C-5C4D-92BA-109E9486D3C3}"/>
              </a:ext>
            </a:extLst>
          </p:cNvPr>
          <p:cNvSpPr>
            <a:spLocks noGrp="1"/>
          </p:cNvSpPr>
          <p:nvPr>
            <p:ph type="title"/>
          </p:nvPr>
        </p:nvSpPr>
        <p:spPr/>
        <p:txBody>
          <a:bodyPr/>
          <a:lstStyle/>
          <a:p>
            <a:r>
              <a:rPr lang="en-US" dirty="0"/>
              <a:t>Table 21.2 (3)  Summary of Crustacean Reproductive Features in Major Groups</a:t>
            </a:r>
          </a:p>
        </p:txBody>
      </p:sp>
      <p:graphicFrame>
        <p:nvGraphicFramePr>
          <p:cNvPr id="4" name="Table 4" descr="Table data">
            <a:extLst>
              <a:ext uri="{FF2B5EF4-FFF2-40B4-BE49-F238E27FC236}">
                <a16:creationId xmlns:a16="http://schemas.microsoft.com/office/drawing/2014/main" id="{0EA3DB2F-A432-EC49-AFCF-53D828ED326A}"/>
              </a:ext>
            </a:extLst>
          </p:cNvPr>
          <p:cNvGraphicFramePr>
            <a:graphicFrameLocks noGrp="1"/>
          </p:cNvGraphicFramePr>
          <p:nvPr>
            <p:ph sz="quarter" idx="10"/>
            <p:extLst>
              <p:ext uri="{D42A27DB-BD31-4B8C-83A1-F6EECF244321}">
                <p14:modId xmlns:p14="http://schemas.microsoft.com/office/powerpoint/2010/main" val="349375545"/>
              </p:ext>
            </p:extLst>
          </p:nvPr>
        </p:nvGraphicFramePr>
        <p:xfrm>
          <a:off x="407988" y="685800"/>
          <a:ext cx="11376025" cy="5303520"/>
        </p:xfrm>
        <a:graphic>
          <a:graphicData uri="http://schemas.openxmlformats.org/drawingml/2006/table">
            <a:tbl>
              <a:tblPr firstRow="1" bandRow="1">
                <a:tableStyleId>{69012ECD-51FC-41F1-AA8D-1B2483CD663E}</a:tableStyleId>
              </a:tblPr>
              <a:tblGrid>
                <a:gridCol w="2094207">
                  <a:extLst>
                    <a:ext uri="{9D8B030D-6E8A-4147-A177-3AD203B41FA5}">
                      <a16:colId xmlns:a16="http://schemas.microsoft.com/office/drawing/2014/main" val="2624051615"/>
                    </a:ext>
                  </a:extLst>
                </a:gridCol>
                <a:gridCol w="2456203">
                  <a:extLst>
                    <a:ext uri="{9D8B030D-6E8A-4147-A177-3AD203B41FA5}">
                      <a16:colId xmlns:a16="http://schemas.microsoft.com/office/drawing/2014/main" val="966963050"/>
                    </a:ext>
                  </a:extLst>
                </a:gridCol>
                <a:gridCol w="1655053">
                  <a:extLst>
                    <a:ext uri="{9D8B030D-6E8A-4147-A177-3AD203B41FA5}">
                      <a16:colId xmlns:a16="http://schemas.microsoft.com/office/drawing/2014/main" val="3953709070"/>
                    </a:ext>
                  </a:extLst>
                </a:gridCol>
                <a:gridCol w="1715386">
                  <a:extLst>
                    <a:ext uri="{9D8B030D-6E8A-4147-A177-3AD203B41FA5}">
                      <a16:colId xmlns:a16="http://schemas.microsoft.com/office/drawing/2014/main" val="2870761821"/>
                    </a:ext>
                  </a:extLst>
                </a:gridCol>
                <a:gridCol w="3455176">
                  <a:extLst>
                    <a:ext uri="{9D8B030D-6E8A-4147-A177-3AD203B41FA5}">
                      <a16:colId xmlns:a16="http://schemas.microsoft.com/office/drawing/2014/main" val="3367451280"/>
                    </a:ext>
                  </a:extLst>
                </a:gridCol>
              </a:tblGrid>
              <a:tr h="370840">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dirty="0">
                          <a:effectLst/>
                          <a:latin typeface="+mn-lt"/>
                        </a:rPr>
                        <a:t>Development Type, or Larval Type at Hatching</a:t>
                      </a:r>
                      <a:endParaRPr lang="en-US" sz="1600" dirty="0">
                        <a:effectLst/>
                        <a:latin typeface="+mn-lt"/>
                      </a:endParaRPr>
                    </a:p>
                  </a:txBody>
                  <a:tcPr marT="91440" marB="91440" anchor="b"/>
                </a:tc>
                <a:tc>
                  <a:txBody>
                    <a:bodyPr/>
                    <a:lstStyle/>
                    <a:p>
                      <a:pPr algn="l"/>
                      <a:r>
                        <a:rPr lang="en-US" sz="1600" b="1" dirty="0">
                          <a:effectLst/>
                          <a:latin typeface="+mn-lt"/>
                        </a:rPr>
                        <a:t>Hermaphroditic (at Least Some Species)</a:t>
                      </a:r>
                      <a:endParaRPr lang="en-US" sz="1600" dirty="0">
                        <a:effectLst/>
                        <a:latin typeface="+mn-lt"/>
                      </a:endParaRPr>
                    </a:p>
                  </a:txBody>
                  <a:tcPr marT="91440" marB="91440" anchor="b"/>
                </a:tc>
                <a:tc>
                  <a:txBody>
                    <a:bodyPr/>
                    <a:lstStyle/>
                    <a:p>
                      <a:pPr algn="ctr"/>
                      <a:r>
                        <a:rPr lang="en-US" sz="1600" b="1" dirty="0">
                          <a:effectLst/>
                          <a:latin typeface="+mn-lt"/>
                        </a:rPr>
                        <a:t>Gonochoristic</a:t>
                      </a:r>
                      <a:endParaRPr lang="en-US" sz="1600" dirty="0">
                        <a:effectLst/>
                        <a:latin typeface="+mn-lt"/>
                      </a:endParaRPr>
                    </a:p>
                  </a:txBody>
                  <a:tcPr marT="91440" marB="91440" anchor="b"/>
                </a:tc>
                <a:tc>
                  <a:txBody>
                    <a:bodyPr/>
                    <a:lstStyle/>
                    <a:p>
                      <a:r>
                        <a:rPr lang="en-US" sz="1600" b="1" dirty="0">
                          <a:effectLst/>
                          <a:latin typeface="+mn-lt"/>
                        </a:rPr>
                        <a:t>Comments</a:t>
                      </a:r>
                      <a:endParaRPr lang="en-US" sz="1600" dirty="0">
                        <a:effectLst/>
                        <a:latin typeface="+mn-lt"/>
                      </a:endParaRPr>
                    </a:p>
                  </a:txBody>
                  <a:tcPr marT="91440" marB="91440" anchor="b"/>
                </a:tc>
                <a:extLst>
                  <a:ext uri="{0D108BD9-81ED-4DB2-BD59-A6C34878D82A}">
                    <a16:rowId xmlns:a16="http://schemas.microsoft.com/office/drawing/2014/main" val="2332118862"/>
                  </a:ext>
                </a:extLst>
              </a:tr>
              <a:tr h="370840">
                <a:tc>
                  <a:txBody>
                    <a:bodyPr/>
                    <a:lstStyle/>
                    <a:p>
                      <a:r>
                        <a:rPr lang="en-US" sz="1600" dirty="0">
                          <a:effectLst/>
                          <a:latin typeface="+mn-lt"/>
                        </a:rPr>
                        <a:t>Class Malacostraca,</a:t>
                      </a:r>
                    </a:p>
                    <a:p>
                      <a:pPr marL="176213" indent="0">
                        <a:tabLst/>
                      </a:pPr>
                      <a:r>
                        <a:rPr lang="en-US" sz="1600" dirty="0">
                          <a:effectLst/>
                          <a:latin typeface="+mn-lt"/>
                        </a:rPr>
                        <a:t>subclass </a:t>
                      </a:r>
                      <a:r>
                        <a:rPr lang="en-US" sz="1600" dirty="0" err="1">
                          <a:effectLst/>
                          <a:latin typeface="+mn-lt"/>
                        </a:rPr>
                        <a:t>Eumalacostraca</a:t>
                      </a:r>
                      <a:r>
                        <a:rPr lang="en-US" sz="1600" dirty="0">
                          <a:effectLst/>
                          <a:latin typeface="+mn-lt"/>
                        </a:rPr>
                        <a:t>, superorder </a:t>
                      </a:r>
                      <a:r>
                        <a:rPr lang="en-US" sz="1600" dirty="0" err="1">
                          <a:effectLst/>
                          <a:latin typeface="+mn-lt"/>
                        </a:rPr>
                        <a:t>Eucarida</a:t>
                      </a:r>
                      <a:r>
                        <a:rPr lang="en-US" sz="1600" dirty="0">
                          <a:effectLst/>
                          <a:latin typeface="+mn-lt"/>
                        </a:rPr>
                        <a:t>, </a:t>
                      </a:r>
                      <a:br>
                        <a:rPr lang="en-US" sz="1600" dirty="0">
                          <a:effectLst/>
                          <a:latin typeface="+mn-lt"/>
                        </a:rPr>
                      </a:br>
                      <a:r>
                        <a:rPr lang="en-US" sz="1600" dirty="0">
                          <a:effectLst/>
                          <a:latin typeface="+mn-lt"/>
                        </a:rPr>
                        <a:t>order </a:t>
                      </a:r>
                      <a:r>
                        <a:rPr lang="en-US" sz="1600" dirty="0" err="1">
                          <a:effectLst/>
                          <a:latin typeface="+mn-lt"/>
                        </a:rPr>
                        <a:t>Euphausiacea</a:t>
                      </a:r>
                      <a:endParaRPr lang="en-US" sz="1600" dirty="0">
                        <a:effectLst/>
                        <a:latin typeface="+mn-lt"/>
                      </a:endParaRPr>
                    </a:p>
                  </a:txBody>
                  <a:tcPr marT="91440" marB="91440"/>
                </a:tc>
                <a:tc>
                  <a:txBody>
                    <a:bodyPr/>
                    <a:lstStyle/>
                    <a:p>
                      <a:r>
                        <a:rPr lang="en-US" sz="1600" dirty="0">
                          <a:effectLst/>
                          <a:latin typeface="+mn-lt"/>
                        </a:rPr>
                        <a:t>Nauplius (metamorphic)</a:t>
                      </a:r>
                    </a:p>
                  </a:txBody>
                  <a:tcPr marT="91440" marB="91440"/>
                </a:tc>
                <a:tc>
                  <a:txBody>
                    <a:bodyPr/>
                    <a:lstStyle/>
                    <a:p>
                      <a:pPr algn="ctr"/>
                      <a:r>
                        <a:rPr lang="en-US" sz="1600">
                          <a:effectLst/>
                          <a:latin typeface="+mn-lt"/>
                        </a:rPr>
                        <a:t>No</a:t>
                      </a:r>
                    </a:p>
                  </a:txBody>
                  <a:tcPr marT="91440" marB="91440"/>
                </a:tc>
                <a:tc>
                  <a:txBody>
                    <a:bodyPr/>
                    <a:lstStyle/>
                    <a:p>
                      <a:pPr algn="ctr"/>
                      <a:r>
                        <a:rPr lang="en-US" sz="1600">
                          <a:effectLst/>
                          <a:latin typeface="+mn-lt"/>
                        </a:rPr>
                        <a:t>Yes</a:t>
                      </a:r>
                    </a:p>
                  </a:txBody>
                  <a:tcPr marT="91440" marB="91440"/>
                </a:tc>
                <a:tc>
                  <a:txBody>
                    <a:bodyPr/>
                    <a:lstStyle/>
                    <a:p>
                      <a:r>
                        <a:rPr lang="en-US" sz="1600">
                          <a:effectLst/>
                          <a:latin typeface="+mn-lt"/>
                        </a:rPr>
                        <a:t>Embryos shed or briefly brooded; typically undergo nauplius-metanauplius-calyptopis-furcilia-juvenile developmental series.</a:t>
                      </a:r>
                    </a:p>
                  </a:txBody>
                  <a:tcPr marT="91440" marB="91440"/>
                </a:tc>
                <a:extLst>
                  <a:ext uri="{0D108BD9-81ED-4DB2-BD59-A6C34878D82A}">
                    <a16:rowId xmlns:a16="http://schemas.microsoft.com/office/drawing/2014/main" val="3623201932"/>
                  </a:ext>
                </a:extLst>
              </a:tr>
              <a:tr h="370840">
                <a:tc>
                  <a:txBody>
                    <a:bodyPr/>
                    <a:lstStyle/>
                    <a:p>
                      <a:r>
                        <a:rPr lang="en-US" sz="1600" dirty="0">
                          <a:effectLst/>
                          <a:latin typeface="+mn-lt"/>
                        </a:rPr>
                        <a:t>Class Malacostraca,</a:t>
                      </a:r>
                    </a:p>
                    <a:p>
                      <a:pPr marL="176213" indent="0">
                        <a:tabLst/>
                      </a:pPr>
                      <a:r>
                        <a:rPr lang="en-US" sz="1600" dirty="0">
                          <a:effectLst/>
                          <a:latin typeface="+mn-lt"/>
                        </a:rPr>
                        <a:t>subclass </a:t>
                      </a:r>
                      <a:r>
                        <a:rPr lang="en-US" sz="1600" dirty="0" err="1">
                          <a:effectLst/>
                          <a:latin typeface="+mn-lt"/>
                        </a:rPr>
                        <a:t>Eumalacostraca</a:t>
                      </a:r>
                      <a:r>
                        <a:rPr lang="en-US" sz="1600" dirty="0">
                          <a:effectLst/>
                          <a:latin typeface="+mn-lt"/>
                        </a:rPr>
                        <a:t>, superorder </a:t>
                      </a:r>
                      <a:r>
                        <a:rPr lang="en-US" sz="1600" dirty="0" err="1">
                          <a:effectLst/>
                          <a:latin typeface="+mn-lt"/>
                        </a:rPr>
                        <a:t>Eucarida</a:t>
                      </a:r>
                      <a:r>
                        <a:rPr lang="en-US" sz="1600" dirty="0">
                          <a:effectLst/>
                          <a:latin typeface="+mn-lt"/>
                        </a:rPr>
                        <a:t>, order Decapoda</a:t>
                      </a:r>
                    </a:p>
                  </a:txBody>
                  <a:tcPr marT="91440" marB="91440"/>
                </a:tc>
                <a:tc>
                  <a:txBody>
                    <a:bodyPr/>
                    <a:lstStyle/>
                    <a:p>
                      <a:r>
                        <a:rPr lang="en-US" sz="1600">
                          <a:effectLst/>
                          <a:latin typeface="+mn-lt"/>
                        </a:rPr>
                        <a:t>Prezoea or zoea larva, and with a nauplius in Dendrobranchiata (metamorphic), or direct development</a:t>
                      </a:r>
                    </a:p>
                  </a:txBody>
                  <a:tcPr marT="91440" marB="91440"/>
                </a:tc>
                <a:tc>
                  <a:txBody>
                    <a:bodyPr/>
                    <a:lstStyle/>
                    <a:p>
                      <a:pPr algn="ctr"/>
                      <a:r>
                        <a:rPr lang="en-US" sz="1600">
                          <a:effectLst/>
                          <a:latin typeface="+mn-lt"/>
                        </a:rPr>
                        <a:t>Rare</a:t>
                      </a:r>
                    </a:p>
                  </a:txBody>
                  <a:tcPr marT="91440" marB="91440"/>
                </a:tc>
                <a:tc>
                  <a:txBody>
                    <a:bodyPr/>
                    <a:lstStyle/>
                    <a:p>
                      <a:pPr algn="ctr"/>
                      <a:r>
                        <a:rPr lang="en-US" sz="1600">
                          <a:effectLst/>
                          <a:latin typeface="+mn-lt"/>
                        </a:rPr>
                        <a:t>Yes</a:t>
                      </a:r>
                    </a:p>
                  </a:txBody>
                  <a:tcPr marT="91440" marB="91440"/>
                </a:tc>
                <a:tc>
                  <a:txBody>
                    <a:bodyPr/>
                    <a:lstStyle/>
                    <a:p>
                      <a:r>
                        <a:rPr lang="en-US" sz="1600">
                          <a:effectLst/>
                          <a:latin typeface="+mn-lt"/>
                        </a:rPr>
                        <a:t>Dendrobranchiata shed embryos to hatch in water as nauplii or prezoea larvae; all others brood embryos (on pleopods), which do not hatch until a prezoeal or zoeal stage (or later).</a:t>
                      </a:r>
                    </a:p>
                  </a:txBody>
                  <a:tcPr marT="91440" marB="91440"/>
                </a:tc>
                <a:extLst>
                  <a:ext uri="{0D108BD9-81ED-4DB2-BD59-A6C34878D82A}">
                    <a16:rowId xmlns:a16="http://schemas.microsoft.com/office/drawing/2014/main" val="3348851176"/>
                  </a:ext>
                </a:extLst>
              </a:tr>
              <a:tr h="370840">
                <a:tc>
                  <a:txBody>
                    <a:bodyPr/>
                    <a:lstStyle/>
                    <a:p>
                      <a:r>
                        <a:rPr lang="en-US" sz="1600" dirty="0">
                          <a:effectLst/>
                          <a:latin typeface="+mn-lt"/>
                        </a:rPr>
                        <a:t>Class </a:t>
                      </a:r>
                      <a:r>
                        <a:rPr lang="en-US" sz="1600" dirty="0" err="1">
                          <a:effectLst/>
                          <a:latin typeface="+mn-lt"/>
                        </a:rPr>
                        <a:t>Copepoda</a:t>
                      </a:r>
                      <a:endParaRPr lang="en-US" sz="1600" dirty="0">
                        <a:effectLst/>
                        <a:latin typeface="+mn-lt"/>
                      </a:endParaRPr>
                    </a:p>
                  </a:txBody>
                  <a:tcPr marT="91440" marB="91440"/>
                </a:tc>
                <a:tc>
                  <a:txBody>
                    <a:bodyPr/>
                    <a:lstStyle/>
                    <a:p>
                      <a:r>
                        <a:rPr lang="en-US" sz="1600">
                          <a:effectLst/>
                          <a:latin typeface="+mn-lt"/>
                        </a:rPr>
                        <a:t>Nauplius (metamorphic)</a:t>
                      </a:r>
                    </a:p>
                  </a:txBody>
                  <a:tcPr marT="91440" marB="91440"/>
                </a:tc>
                <a:tc>
                  <a:txBody>
                    <a:bodyPr/>
                    <a:lstStyle/>
                    <a:p>
                      <a:pPr algn="ctr"/>
                      <a:r>
                        <a:rPr lang="en-US" sz="1600">
                          <a:effectLst/>
                          <a:latin typeface="+mn-lt"/>
                        </a:rPr>
                        <a:t>No</a:t>
                      </a:r>
                    </a:p>
                  </a:txBody>
                  <a:tcPr marT="91440" marB="91440"/>
                </a:tc>
                <a:tc>
                  <a:txBody>
                    <a:bodyPr/>
                    <a:lstStyle/>
                    <a:p>
                      <a:pPr algn="ctr"/>
                      <a:r>
                        <a:rPr lang="en-US" sz="1600">
                          <a:effectLst/>
                          <a:latin typeface="+mn-lt"/>
                        </a:rPr>
                        <a:t>Yes</a:t>
                      </a:r>
                    </a:p>
                  </a:txBody>
                  <a:tcPr marT="91440" marB="91440"/>
                </a:tc>
                <a:tc>
                  <a:txBody>
                    <a:bodyPr/>
                    <a:lstStyle/>
                    <a:p>
                      <a:r>
                        <a:rPr lang="en-US" sz="1600">
                          <a:effectLst/>
                          <a:latin typeface="+mn-lt"/>
                        </a:rPr>
                        <a:t>Usually with 6 naupliar stages leading to a second series of 5 “larval” stages called copepodites.</a:t>
                      </a:r>
                    </a:p>
                  </a:txBody>
                  <a:tcPr marT="91440" marB="91440"/>
                </a:tc>
                <a:extLst>
                  <a:ext uri="{0D108BD9-81ED-4DB2-BD59-A6C34878D82A}">
                    <a16:rowId xmlns:a16="http://schemas.microsoft.com/office/drawing/2014/main" val="1584583640"/>
                  </a:ext>
                </a:extLst>
              </a:tr>
              <a:tr h="370840">
                <a:tc>
                  <a:txBody>
                    <a:bodyPr/>
                    <a:lstStyle/>
                    <a:p>
                      <a:r>
                        <a:rPr lang="en-US" sz="1600">
                          <a:effectLst/>
                          <a:latin typeface="+mn-lt"/>
                        </a:rPr>
                        <a:t>Class Thecostraca</a:t>
                      </a:r>
                    </a:p>
                  </a:txBody>
                  <a:tcPr marT="91440" marB="91440"/>
                </a:tc>
                <a:tc>
                  <a:txBody>
                    <a:bodyPr/>
                    <a:lstStyle/>
                    <a:p>
                      <a:r>
                        <a:rPr lang="en-US" sz="1600">
                          <a:effectLst/>
                          <a:latin typeface="+mn-lt"/>
                        </a:rPr>
                        <a:t>?</a:t>
                      </a:r>
                    </a:p>
                  </a:txBody>
                  <a:tcPr marT="91440" marB="91440"/>
                </a:tc>
                <a:tc>
                  <a:txBody>
                    <a:bodyPr/>
                    <a:lstStyle/>
                    <a:p>
                      <a:pPr algn="ctr"/>
                      <a:r>
                        <a:rPr lang="en-US" sz="1600">
                          <a:effectLst/>
                          <a:latin typeface="+mn-lt"/>
                        </a:rPr>
                        <a:t>Yes</a:t>
                      </a:r>
                    </a:p>
                  </a:txBody>
                  <a:tcPr marT="91440" marB="91440"/>
                </a:tc>
                <a:tc>
                  <a:txBody>
                    <a:bodyPr/>
                    <a:lstStyle/>
                    <a:p>
                      <a:pPr algn="ctr"/>
                      <a:r>
                        <a:rPr lang="en-US" sz="1600">
                          <a:effectLst/>
                          <a:latin typeface="+mn-lt"/>
                        </a:rPr>
                        <a:t>Yes</a:t>
                      </a:r>
                    </a:p>
                  </a:txBody>
                  <a:tcPr marT="91440" marB="91440"/>
                </a:tc>
                <a:tc>
                  <a:txBody>
                    <a:bodyPr/>
                    <a:lstStyle/>
                    <a:p>
                      <a:r>
                        <a:rPr lang="en-US" sz="1600" dirty="0">
                          <a:effectLst/>
                          <a:latin typeface="+mn-lt"/>
                        </a:rPr>
                        <a:t>Six naupliar stages followed by a unique larval form called a cypris larva.</a:t>
                      </a:r>
                    </a:p>
                  </a:txBody>
                  <a:tcPr marT="91440" marB="91440"/>
                </a:tc>
                <a:extLst>
                  <a:ext uri="{0D108BD9-81ED-4DB2-BD59-A6C34878D82A}">
                    <a16:rowId xmlns:a16="http://schemas.microsoft.com/office/drawing/2014/main" val="2887295135"/>
                  </a:ext>
                </a:extLst>
              </a:tr>
            </a:tbl>
          </a:graphicData>
        </a:graphic>
      </p:graphicFrame>
    </p:spTree>
    <p:extLst>
      <p:ext uri="{BB962C8B-B14F-4D97-AF65-F5344CB8AC3E}">
        <p14:creationId xmlns:p14="http://schemas.microsoft.com/office/powerpoint/2010/main" val="12295635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E2EE-898C-5C4D-92BA-109E9486D3C3}"/>
              </a:ext>
            </a:extLst>
          </p:cNvPr>
          <p:cNvSpPr>
            <a:spLocks noGrp="1"/>
          </p:cNvSpPr>
          <p:nvPr>
            <p:ph type="title"/>
          </p:nvPr>
        </p:nvSpPr>
        <p:spPr/>
        <p:txBody>
          <a:bodyPr/>
          <a:lstStyle/>
          <a:p>
            <a:r>
              <a:rPr lang="en-US" dirty="0"/>
              <a:t>Table 21.2 (4)  Summary of Crustacean Reproductive Features in Major Groups</a:t>
            </a:r>
          </a:p>
        </p:txBody>
      </p:sp>
      <p:graphicFrame>
        <p:nvGraphicFramePr>
          <p:cNvPr id="4" name="Table 4" descr="Table data">
            <a:extLst>
              <a:ext uri="{FF2B5EF4-FFF2-40B4-BE49-F238E27FC236}">
                <a16:creationId xmlns:a16="http://schemas.microsoft.com/office/drawing/2014/main" id="{0EA3DB2F-A432-EC49-AFCF-53D828ED326A}"/>
              </a:ext>
            </a:extLst>
          </p:cNvPr>
          <p:cNvGraphicFramePr>
            <a:graphicFrameLocks noGrp="1"/>
          </p:cNvGraphicFramePr>
          <p:nvPr>
            <p:ph sz="quarter" idx="10"/>
            <p:extLst>
              <p:ext uri="{D42A27DB-BD31-4B8C-83A1-F6EECF244321}">
                <p14:modId xmlns:p14="http://schemas.microsoft.com/office/powerpoint/2010/main" val="2105325005"/>
              </p:ext>
            </p:extLst>
          </p:nvPr>
        </p:nvGraphicFramePr>
        <p:xfrm>
          <a:off x="407988" y="685800"/>
          <a:ext cx="11376025" cy="3230880"/>
        </p:xfrm>
        <a:graphic>
          <a:graphicData uri="http://schemas.openxmlformats.org/drawingml/2006/table">
            <a:tbl>
              <a:tblPr firstRow="1" bandRow="1">
                <a:tableStyleId>{69012ECD-51FC-41F1-AA8D-1B2483CD663E}</a:tableStyleId>
              </a:tblPr>
              <a:tblGrid>
                <a:gridCol w="2094207">
                  <a:extLst>
                    <a:ext uri="{9D8B030D-6E8A-4147-A177-3AD203B41FA5}">
                      <a16:colId xmlns:a16="http://schemas.microsoft.com/office/drawing/2014/main" val="2624051615"/>
                    </a:ext>
                  </a:extLst>
                </a:gridCol>
                <a:gridCol w="2456203">
                  <a:extLst>
                    <a:ext uri="{9D8B030D-6E8A-4147-A177-3AD203B41FA5}">
                      <a16:colId xmlns:a16="http://schemas.microsoft.com/office/drawing/2014/main" val="966963050"/>
                    </a:ext>
                  </a:extLst>
                </a:gridCol>
                <a:gridCol w="1655053">
                  <a:extLst>
                    <a:ext uri="{9D8B030D-6E8A-4147-A177-3AD203B41FA5}">
                      <a16:colId xmlns:a16="http://schemas.microsoft.com/office/drawing/2014/main" val="3953709070"/>
                    </a:ext>
                  </a:extLst>
                </a:gridCol>
                <a:gridCol w="1715386">
                  <a:extLst>
                    <a:ext uri="{9D8B030D-6E8A-4147-A177-3AD203B41FA5}">
                      <a16:colId xmlns:a16="http://schemas.microsoft.com/office/drawing/2014/main" val="2870761821"/>
                    </a:ext>
                  </a:extLst>
                </a:gridCol>
                <a:gridCol w="3455176">
                  <a:extLst>
                    <a:ext uri="{9D8B030D-6E8A-4147-A177-3AD203B41FA5}">
                      <a16:colId xmlns:a16="http://schemas.microsoft.com/office/drawing/2014/main" val="3367451280"/>
                    </a:ext>
                  </a:extLst>
                </a:gridCol>
              </a:tblGrid>
              <a:tr h="370840">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dirty="0">
                          <a:effectLst/>
                          <a:latin typeface="+mn-lt"/>
                        </a:rPr>
                        <a:t>Development Type, or Larval Type at Hatching</a:t>
                      </a:r>
                      <a:endParaRPr lang="en-US" sz="1600" dirty="0">
                        <a:effectLst/>
                        <a:latin typeface="+mn-lt"/>
                      </a:endParaRPr>
                    </a:p>
                  </a:txBody>
                  <a:tcPr marT="91440" marB="91440" anchor="b"/>
                </a:tc>
                <a:tc>
                  <a:txBody>
                    <a:bodyPr/>
                    <a:lstStyle/>
                    <a:p>
                      <a:pPr algn="l"/>
                      <a:r>
                        <a:rPr lang="en-US" sz="1600" b="1" dirty="0">
                          <a:effectLst/>
                          <a:latin typeface="+mn-lt"/>
                        </a:rPr>
                        <a:t>Hermaphroditic (at Least Some Species)</a:t>
                      </a:r>
                      <a:endParaRPr lang="en-US" sz="1600" dirty="0">
                        <a:effectLst/>
                        <a:latin typeface="+mn-lt"/>
                      </a:endParaRPr>
                    </a:p>
                  </a:txBody>
                  <a:tcPr marT="91440" marB="91440" anchor="b"/>
                </a:tc>
                <a:tc>
                  <a:txBody>
                    <a:bodyPr/>
                    <a:lstStyle/>
                    <a:p>
                      <a:pPr algn="ctr"/>
                      <a:r>
                        <a:rPr lang="en-US" sz="1600" b="1" dirty="0">
                          <a:effectLst/>
                          <a:latin typeface="+mn-lt"/>
                        </a:rPr>
                        <a:t>Gonochoristic</a:t>
                      </a:r>
                      <a:endParaRPr lang="en-US" sz="1600" dirty="0">
                        <a:effectLst/>
                        <a:latin typeface="+mn-lt"/>
                      </a:endParaRPr>
                    </a:p>
                  </a:txBody>
                  <a:tcPr marT="91440" marB="91440" anchor="b"/>
                </a:tc>
                <a:tc>
                  <a:txBody>
                    <a:bodyPr/>
                    <a:lstStyle/>
                    <a:p>
                      <a:r>
                        <a:rPr lang="en-US" sz="1600" b="1" dirty="0">
                          <a:effectLst/>
                          <a:latin typeface="+mn-lt"/>
                        </a:rPr>
                        <a:t>Comments</a:t>
                      </a:r>
                      <a:endParaRPr lang="en-US" sz="1600" dirty="0">
                        <a:effectLst/>
                        <a:latin typeface="+mn-lt"/>
                      </a:endParaRPr>
                    </a:p>
                  </a:txBody>
                  <a:tcPr marT="91440" marB="91440" anchor="b"/>
                </a:tc>
                <a:extLst>
                  <a:ext uri="{0D108BD9-81ED-4DB2-BD59-A6C34878D82A}">
                    <a16:rowId xmlns:a16="http://schemas.microsoft.com/office/drawing/2014/main" val="2332118862"/>
                  </a:ext>
                </a:extLst>
              </a:tr>
              <a:tr h="370840">
                <a:tc>
                  <a:txBody>
                    <a:bodyPr/>
                    <a:lstStyle/>
                    <a:p>
                      <a:r>
                        <a:rPr lang="en-US" sz="1600" dirty="0">
                          <a:effectLst/>
                          <a:latin typeface="+mn-lt"/>
                        </a:rPr>
                        <a:t>Class </a:t>
                      </a:r>
                      <a:r>
                        <a:rPr lang="en-US" sz="1600" dirty="0" err="1">
                          <a:effectLst/>
                          <a:latin typeface="+mn-lt"/>
                        </a:rPr>
                        <a:t>Tantulocarida</a:t>
                      </a:r>
                      <a:endParaRPr lang="en-US" sz="1600" dirty="0">
                        <a:effectLst/>
                        <a:latin typeface="+mn-lt"/>
                      </a:endParaRPr>
                    </a:p>
                  </a:txBody>
                  <a:tcPr marT="91440" marB="91440"/>
                </a:tc>
                <a:tc>
                  <a:txBody>
                    <a:bodyPr/>
                    <a:lstStyle/>
                    <a:p>
                      <a:r>
                        <a:rPr lang="en-US" sz="1600">
                          <a:effectLst/>
                          <a:latin typeface="+mn-lt"/>
                        </a:rPr>
                        <a:t>Nauplius? + tantulus (metamorphic)</a:t>
                      </a:r>
                    </a:p>
                  </a:txBody>
                  <a:tcPr marT="91440" marB="91440"/>
                </a:tc>
                <a:tc>
                  <a:txBody>
                    <a:bodyPr/>
                    <a:lstStyle/>
                    <a:p>
                      <a:pPr algn="ctr"/>
                      <a:r>
                        <a:rPr lang="en-US" sz="1600">
                          <a:effectLst/>
                          <a:latin typeface="+mn-lt"/>
                        </a:rPr>
                        <a:t>No</a:t>
                      </a:r>
                    </a:p>
                  </a:txBody>
                  <a:tcPr marT="91440" marB="91440"/>
                </a:tc>
                <a:tc>
                  <a:txBody>
                    <a:bodyPr/>
                    <a:lstStyle/>
                    <a:p>
                      <a:pPr algn="ctr"/>
                      <a:r>
                        <a:rPr lang="en-US" sz="1600" dirty="0">
                          <a:effectLst/>
                          <a:latin typeface="+mn-lt"/>
                        </a:rPr>
                        <a:t>Yes</a:t>
                      </a:r>
                    </a:p>
                  </a:txBody>
                  <a:tcPr marT="91440" marB="91440"/>
                </a:tc>
                <a:tc>
                  <a:txBody>
                    <a:bodyPr/>
                    <a:lstStyle/>
                    <a:p>
                      <a:r>
                        <a:rPr lang="en-US" sz="1600">
                          <a:effectLst/>
                          <a:latin typeface="+mn-lt"/>
                        </a:rPr>
                        <a:t>A benthic nonfeeding stage, possibly a nauplius, has been reported but not formally described. Development entails complex metamorphosis with infective “tantulus larva.”</a:t>
                      </a:r>
                    </a:p>
                  </a:txBody>
                  <a:tcPr marT="91440" marB="91440"/>
                </a:tc>
                <a:extLst>
                  <a:ext uri="{0D108BD9-81ED-4DB2-BD59-A6C34878D82A}">
                    <a16:rowId xmlns:a16="http://schemas.microsoft.com/office/drawing/2014/main" val="3623201932"/>
                  </a:ext>
                </a:extLst>
              </a:tr>
              <a:tr h="370840">
                <a:tc>
                  <a:txBody>
                    <a:bodyPr/>
                    <a:lstStyle/>
                    <a:p>
                      <a:r>
                        <a:rPr lang="en-US" sz="1600">
                          <a:effectLst/>
                          <a:latin typeface="+mn-lt"/>
                        </a:rPr>
                        <a:t>Class Cephalocarida</a:t>
                      </a:r>
                    </a:p>
                  </a:txBody>
                  <a:tcPr marT="91440" marB="91440"/>
                </a:tc>
                <a:tc>
                  <a:txBody>
                    <a:bodyPr/>
                    <a:lstStyle/>
                    <a:p>
                      <a:r>
                        <a:rPr lang="en-US" sz="1600">
                          <a:effectLst/>
                          <a:latin typeface="+mn-lt"/>
                        </a:rPr>
                        <a:t>Metanauplius (anamorphic)</a:t>
                      </a:r>
                    </a:p>
                  </a:txBody>
                  <a:tcPr marT="91440" marB="91440"/>
                </a:tc>
                <a:tc>
                  <a:txBody>
                    <a:bodyPr/>
                    <a:lstStyle/>
                    <a:p>
                      <a:pPr algn="ctr"/>
                      <a:r>
                        <a:rPr lang="en-US" sz="1600" dirty="0">
                          <a:effectLst/>
                          <a:latin typeface="+mn-lt"/>
                        </a:rPr>
                        <a:t>Yes</a:t>
                      </a:r>
                    </a:p>
                  </a:txBody>
                  <a:tcPr marT="91440" marB="91440"/>
                </a:tc>
                <a:tc>
                  <a:txBody>
                    <a:bodyPr/>
                    <a:lstStyle/>
                    <a:p>
                      <a:pPr algn="ctr"/>
                      <a:r>
                        <a:rPr lang="en-US" sz="1600">
                          <a:effectLst/>
                          <a:latin typeface="+mn-lt"/>
                        </a:rPr>
                        <a:t>No</a:t>
                      </a:r>
                    </a:p>
                  </a:txBody>
                  <a:tcPr marT="91440" marB="91440"/>
                </a:tc>
                <a:tc>
                  <a:txBody>
                    <a:bodyPr/>
                    <a:lstStyle/>
                    <a:p>
                      <a:r>
                        <a:rPr lang="en-US" sz="1600" dirty="0">
                          <a:effectLst/>
                          <a:latin typeface="+mn-lt"/>
                        </a:rPr>
                        <a:t>One or 2 eggs at a time are fertilized and carried on genital processes of the first pleonites.</a:t>
                      </a:r>
                    </a:p>
                  </a:txBody>
                  <a:tcPr marT="91440" marB="91440"/>
                </a:tc>
                <a:extLst>
                  <a:ext uri="{0D108BD9-81ED-4DB2-BD59-A6C34878D82A}">
                    <a16:rowId xmlns:a16="http://schemas.microsoft.com/office/drawing/2014/main" val="3348851176"/>
                  </a:ext>
                </a:extLst>
              </a:tr>
            </a:tbl>
          </a:graphicData>
        </a:graphic>
      </p:graphicFrame>
    </p:spTree>
    <p:extLst>
      <p:ext uri="{BB962C8B-B14F-4D97-AF65-F5344CB8AC3E}">
        <p14:creationId xmlns:p14="http://schemas.microsoft.com/office/powerpoint/2010/main" val="2701346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E2EE-898C-5C4D-92BA-109E9486D3C3}"/>
              </a:ext>
            </a:extLst>
          </p:cNvPr>
          <p:cNvSpPr>
            <a:spLocks noGrp="1"/>
          </p:cNvSpPr>
          <p:nvPr>
            <p:ph type="title"/>
          </p:nvPr>
        </p:nvSpPr>
        <p:spPr/>
        <p:txBody>
          <a:bodyPr/>
          <a:lstStyle/>
          <a:p>
            <a:r>
              <a:rPr lang="en-US" dirty="0"/>
              <a:t>Table 21.2 (5)  Summary of Crustacean Reproductive Features in Major Groups</a:t>
            </a:r>
          </a:p>
        </p:txBody>
      </p:sp>
      <p:graphicFrame>
        <p:nvGraphicFramePr>
          <p:cNvPr id="4" name="Table 4" descr="Table data">
            <a:extLst>
              <a:ext uri="{FF2B5EF4-FFF2-40B4-BE49-F238E27FC236}">
                <a16:creationId xmlns:a16="http://schemas.microsoft.com/office/drawing/2014/main" id="{0EA3DB2F-A432-EC49-AFCF-53D828ED326A}"/>
              </a:ext>
            </a:extLst>
          </p:cNvPr>
          <p:cNvGraphicFramePr>
            <a:graphicFrameLocks noGrp="1"/>
          </p:cNvGraphicFramePr>
          <p:nvPr>
            <p:ph sz="quarter" idx="10"/>
            <p:extLst>
              <p:ext uri="{D42A27DB-BD31-4B8C-83A1-F6EECF244321}">
                <p14:modId xmlns:p14="http://schemas.microsoft.com/office/powerpoint/2010/main" val="3682332398"/>
              </p:ext>
            </p:extLst>
          </p:nvPr>
        </p:nvGraphicFramePr>
        <p:xfrm>
          <a:off x="407988" y="685800"/>
          <a:ext cx="11376025" cy="5669280"/>
        </p:xfrm>
        <a:graphic>
          <a:graphicData uri="http://schemas.openxmlformats.org/drawingml/2006/table">
            <a:tbl>
              <a:tblPr firstRow="1" bandRow="1">
                <a:tableStyleId>{69012ECD-51FC-41F1-AA8D-1B2483CD663E}</a:tableStyleId>
              </a:tblPr>
              <a:tblGrid>
                <a:gridCol w="2094207">
                  <a:extLst>
                    <a:ext uri="{9D8B030D-6E8A-4147-A177-3AD203B41FA5}">
                      <a16:colId xmlns:a16="http://schemas.microsoft.com/office/drawing/2014/main" val="2624051615"/>
                    </a:ext>
                  </a:extLst>
                </a:gridCol>
                <a:gridCol w="2456203">
                  <a:extLst>
                    <a:ext uri="{9D8B030D-6E8A-4147-A177-3AD203B41FA5}">
                      <a16:colId xmlns:a16="http://schemas.microsoft.com/office/drawing/2014/main" val="966963050"/>
                    </a:ext>
                  </a:extLst>
                </a:gridCol>
                <a:gridCol w="1655053">
                  <a:extLst>
                    <a:ext uri="{9D8B030D-6E8A-4147-A177-3AD203B41FA5}">
                      <a16:colId xmlns:a16="http://schemas.microsoft.com/office/drawing/2014/main" val="3953709070"/>
                    </a:ext>
                  </a:extLst>
                </a:gridCol>
                <a:gridCol w="1715386">
                  <a:extLst>
                    <a:ext uri="{9D8B030D-6E8A-4147-A177-3AD203B41FA5}">
                      <a16:colId xmlns:a16="http://schemas.microsoft.com/office/drawing/2014/main" val="2870761821"/>
                    </a:ext>
                  </a:extLst>
                </a:gridCol>
                <a:gridCol w="3455176">
                  <a:extLst>
                    <a:ext uri="{9D8B030D-6E8A-4147-A177-3AD203B41FA5}">
                      <a16:colId xmlns:a16="http://schemas.microsoft.com/office/drawing/2014/main" val="3367451280"/>
                    </a:ext>
                  </a:extLst>
                </a:gridCol>
              </a:tblGrid>
              <a:tr h="370840">
                <a:tc>
                  <a:txBody>
                    <a:bodyPr/>
                    <a:lstStyle/>
                    <a:p>
                      <a:r>
                        <a:rPr lang="en-US" sz="1600" b="1" dirty="0">
                          <a:effectLst/>
                          <a:latin typeface="+mn-lt"/>
                        </a:rPr>
                        <a:t>Taxon</a:t>
                      </a:r>
                      <a:endParaRPr lang="en-US" sz="1600" dirty="0">
                        <a:effectLst/>
                        <a:latin typeface="+mn-lt"/>
                      </a:endParaRPr>
                    </a:p>
                  </a:txBody>
                  <a:tcPr marT="91440" marB="91440" anchor="b"/>
                </a:tc>
                <a:tc>
                  <a:txBody>
                    <a:bodyPr/>
                    <a:lstStyle/>
                    <a:p>
                      <a:r>
                        <a:rPr lang="en-US" sz="1600" b="1" dirty="0">
                          <a:effectLst/>
                          <a:latin typeface="+mn-lt"/>
                        </a:rPr>
                        <a:t>Development Type, or Larval Type at Hatching</a:t>
                      </a:r>
                      <a:endParaRPr lang="en-US" sz="1600" dirty="0">
                        <a:effectLst/>
                        <a:latin typeface="+mn-lt"/>
                      </a:endParaRPr>
                    </a:p>
                  </a:txBody>
                  <a:tcPr marT="91440" marB="91440" anchor="b"/>
                </a:tc>
                <a:tc>
                  <a:txBody>
                    <a:bodyPr/>
                    <a:lstStyle/>
                    <a:p>
                      <a:pPr algn="l"/>
                      <a:r>
                        <a:rPr lang="en-US" sz="1600" b="1" dirty="0">
                          <a:effectLst/>
                          <a:latin typeface="+mn-lt"/>
                        </a:rPr>
                        <a:t>Hermaphroditic (at Least Some Species)</a:t>
                      </a:r>
                      <a:endParaRPr lang="en-US" sz="1600" dirty="0">
                        <a:effectLst/>
                        <a:latin typeface="+mn-lt"/>
                      </a:endParaRPr>
                    </a:p>
                  </a:txBody>
                  <a:tcPr marT="91440" marB="91440" anchor="b"/>
                </a:tc>
                <a:tc>
                  <a:txBody>
                    <a:bodyPr/>
                    <a:lstStyle/>
                    <a:p>
                      <a:pPr algn="ctr"/>
                      <a:r>
                        <a:rPr lang="en-US" sz="1600" b="1" dirty="0">
                          <a:effectLst/>
                          <a:latin typeface="+mn-lt"/>
                        </a:rPr>
                        <a:t>Gonochoristic</a:t>
                      </a:r>
                      <a:endParaRPr lang="en-US" sz="1600" dirty="0">
                        <a:effectLst/>
                        <a:latin typeface="+mn-lt"/>
                      </a:endParaRPr>
                    </a:p>
                  </a:txBody>
                  <a:tcPr marT="91440" marB="91440" anchor="b"/>
                </a:tc>
                <a:tc>
                  <a:txBody>
                    <a:bodyPr/>
                    <a:lstStyle/>
                    <a:p>
                      <a:r>
                        <a:rPr lang="en-US" sz="1600" b="1" dirty="0">
                          <a:effectLst/>
                          <a:latin typeface="+mn-lt"/>
                        </a:rPr>
                        <a:t>Comments</a:t>
                      </a:r>
                      <a:endParaRPr lang="en-US" sz="1600" dirty="0">
                        <a:effectLst/>
                        <a:latin typeface="+mn-lt"/>
                      </a:endParaRPr>
                    </a:p>
                  </a:txBody>
                  <a:tcPr marT="91440" marB="91440" anchor="b"/>
                </a:tc>
                <a:extLst>
                  <a:ext uri="{0D108BD9-81ED-4DB2-BD59-A6C34878D82A}">
                    <a16:rowId xmlns:a16="http://schemas.microsoft.com/office/drawing/2014/main" val="2332118862"/>
                  </a:ext>
                </a:extLst>
              </a:tr>
              <a:tr h="370840">
                <a:tc>
                  <a:txBody>
                    <a:bodyPr/>
                    <a:lstStyle/>
                    <a:p>
                      <a:r>
                        <a:rPr lang="en-US" sz="1600" dirty="0">
                          <a:effectLst/>
                          <a:latin typeface="+mn-lt"/>
                        </a:rPr>
                        <a:t>Class Branchiopoda</a:t>
                      </a:r>
                    </a:p>
                  </a:txBody>
                  <a:tcPr marT="91440" marB="91440"/>
                </a:tc>
                <a:tc>
                  <a:txBody>
                    <a:bodyPr/>
                    <a:lstStyle/>
                    <a:p>
                      <a:r>
                        <a:rPr lang="en-US" sz="1600" dirty="0">
                          <a:effectLst/>
                          <a:latin typeface="+mn-lt"/>
                        </a:rPr>
                        <a:t>Nauplius or </a:t>
                      </a:r>
                      <a:r>
                        <a:rPr lang="en-US" sz="1600" dirty="0" err="1">
                          <a:effectLst/>
                          <a:latin typeface="+mn-lt"/>
                        </a:rPr>
                        <a:t>metanauplius</a:t>
                      </a:r>
                      <a:r>
                        <a:rPr lang="en-US" sz="1600" dirty="0">
                          <a:effectLst/>
                          <a:latin typeface="+mn-lt"/>
                        </a:rPr>
                        <a:t> (anamorphic), or direct development</a:t>
                      </a:r>
                    </a:p>
                  </a:txBody>
                  <a:tcPr marT="91440" marB="91440"/>
                </a:tc>
                <a:tc>
                  <a:txBody>
                    <a:bodyPr/>
                    <a:lstStyle/>
                    <a:p>
                      <a:pPr algn="ctr"/>
                      <a:r>
                        <a:rPr lang="en-US" sz="1600">
                          <a:effectLst/>
                          <a:latin typeface="+mn-lt"/>
                        </a:rPr>
                        <a:t>Yes/no</a:t>
                      </a:r>
                    </a:p>
                  </a:txBody>
                  <a:tcPr marT="91440" marB="91440"/>
                </a:tc>
                <a:tc>
                  <a:txBody>
                    <a:bodyPr/>
                    <a:lstStyle/>
                    <a:p>
                      <a:pPr algn="ctr"/>
                      <a:r>
                        <a:rPr lang="en-US" sz="1600">
                          <a:effectLst/>
                          <a:latin typeface="+mn-lt"/>
                        </a:rPr>
                        <a:t>Yes</a:t>
                      </a:r>
                    </a:p>
                  </a:txBody>
                  <a:tcPr marT="91440" marB="91440"/>
                </a:tc>
                <a:tc>
                  <a:txBody>
                    <a:bodyPr/>
                    <a:lstStyle/>
                    <a:p>
                      <a:r>
                        <a:rPr lang="en-US" sz="1600">
                          <a:effectLst/>
                          <a:latin typeface="+mn-lt"/>
                        </a:rPr>
                        <a:t>Anostraca: embryos usually shed from ovisac early in development; resistant (cryptobiotic) fertilized eggs accommodate unfavorable conditions.</a:t>
                      </a:r>
                    </a:p>
                    <a:p>
                      <a:r>
                        <a:rPr lang="en-US" sz="1600">
                          <a:effectLst/>
                          <a:latin typeface="+mn-lt"/>
                        </a:rPr>
                        <a:t>Notostraca: eggs briefly brooded, then deposited on substratum; resistant (cryptobiotic) fertilized eggs accommodate unfavorable conditions.</a:t>
                      </a:r>
                    </a:p>
                    <a:p>
                      <a:r>
                        <a:rPr lang="en-US" sz="1600">
                          <a:effectLst/>
                          <a:latin typeface="+mn-lt"/>
                        </a:rPr>
                        <a:t>Diplostraca: most cladocerans undergo direct development (</a:t>
                      </a:r>
                      <a:r>
                        <a:rPr lang="en-US" sz="1600" i="1">
                          <a:effectLst/>
                          <a:latin typeface="+mn-lt"/>
                        </a:rPr>
                        <a:t>Leptodora</a:t>
                      </a:r>
                      <a:r>
                        <a:rPr lang="en-US" sz="1600">
                          <a:effectLst/>
                          <a:latin typeface="+mn-lt"/>
                        </a:rPr>
                        <a:t> hatches as nauplii or metanauplii). Clam shrimps carry developing embryos on the thoracopods prior to releasing them as nauplii or metanauplii.</a:t>
                      </a:r>
                    </a:p>
                  </a:txBody>
                  <a:tcPr marT="91440" marB="91440"/>
                </a:tc>
                <a:extLst>
                  <a:ext uri="{0D108BD9-81ED-4DB2-BD59-A6C34878D82A}">
                    <a16:rowId xmlns:a16="http://schemas.microsoft.com/office/drawing/2014/main" val="3623201932"/>
                  </a:ext>
                </a:extLst>
              </a:tr>
              <a:tr h="370840">
                <a:tc>
                  <a:txBody>
                    <a:bodyPr/>
                    <a:lstStyle/>
                    <a:p>
                      <a:r>
                        <a:rPr lang="en-US" sz="1600">
                          <a:effectLst/>
                          <a:latin typeface="+mn-lt"/>
                        </a:rPr>
                        <a:t>Class Remipedia</a:t>
                      </a:r>
                    </a:p>
                  </a:txBody>
                  <a:tcPr marT="91440" marB="91440"/>
                </a:tc>
                <a:tc>
                  <a:txBody>
                    <a:bodyPr/>
                    <a:lstStyle/>
                    <a:p>
                      <a:r>
                        <a:rPr lang="en-US" sz="1600">
                          <a:effectLst/>
                          <a:latin typeface="+mn-lt"/>
                        </a:rPr>
                        <a:t>Nauplius (anamorphic)</a:t>
                      </a:r>
                    </a:p>
                  </a:txBody>
                  <a:tcPr marT="91440" marB="91440"/>
                </a:tc>
                <a:tc>
                  <a:txBody>
                    <a:bodyPr/>
                    <a:lstStyle/>
                    <a:p>
                      <a:pPr algn="ctr"/>
                      <a:r>
                        <a:rPr lang="en-US" sz="1600">
                          <a:effectLst/>
                          <a:latin typeface="+mn-lt"/>
                        </a:rPr>
                        <a:t>Yes</a:t>
                      </a:r>
                    </a:p>
                  </a:txBody>
                  <a:tcPr marT="91440" marB="91440"/>
                </a:tc>
                <a:tc>
                  <a:txBody>
                    <a:bodyPr/>
                    <a:lstStyle/>
                    <a:p>
                      <a:pPr algn="ctr"/>
                      <a:r>
                        <a:rPr lang="en-US" sz="1600">
                          <a:effectLst/>
                          <a:latin typeface="+mn-lt"/>
                        </a:rPr>
                        <a:t>No</a:t>
                      </a:r>
                    </a:p>
                  </a:txBody>
                  <a:tcPr marT="91440" marB="91440"/>
                </a:tc>
                <a:tc>
                  <a:txBody>
                    <a:bodyPr/>
                    <a:lstStyle/>
                    <a:p>
                      <a:r>
                        <a:rPr lang="en-US" sz="1600" dirty="0">
                          <a:effectLst/>
                          <a:latin typeface="+mn-lt"/>
                        </a:rPr>
                        <a:t>Eight naupliar stages (2 </a:t>
                      </a:r>
                      <a:r>
                        <a:rPr lang="en-US" sz="1600" dirty="0" err="1">
                          <a:effectLst/>
                          <a:latin typeface="+mn-lt"/>
                        </a:rPr>
                        <a:t>orthonauplii</a:t>
                      </a:r>
                      <a:r>
                        <a:rPr lang="en-US" sz="1600" dirty="0">
                          <a:effectLst/>
                          <a:latin typeface="+mn-lt"/>
                        </a:rPr>
                        <a:t> and 6 </a:t>
                      </a:r>
                      <a:r>
                        <a:rPr lang="en-US" sz="1600" dirty="0" err="1">
                          <a:effectLst/>
                          <a:latin typeface="+mn-lt"/>
                        </a:rPr>
                        <a:t>metanauplii</a:t>
                      </a:r>
                      <a:r>
                        <a:rPr lang="en-US" sz="1600" dirty="0">
                          <a:effectLst/>
                          <a:latin typeface="+mn-lt"/>
                        </a:rPr>
                        <a:t>), followed by a “</a:t>
                      </a:r>
                      <a:r>
                        <a:rPr lang="en-US" sz="1600" dirty="0" err="1">
                          <a:effectLst/>
                          <a:latin typeface="+mn-lt"/>
                        </a:rPr>
                        <a:t>prejuvenile</a:t>
                      </a:r>
                      <a:r>
                        <a:rPr lang="en-US" sz="1600" dirty="0">
                          <a:effectLst/>
                          <a:latin typeface="+mn-lt"/>
                        </a:rPr>
                        <a:t>” stage, have been reported.</a:t>
                      </a:r>
                    </a:p>
                  </a:txBody>
                  <a:tcPr marT="91440" marB="91440"/>
                </a:tc>
                <a:extLst>
                  <a:ext uri="{0D108BD9-81ED-4DB2-BD59-A6C34878D82A}">
                    <a16:rowId xmlns:a16="http://schemas.microsoft.com/office/drawing/2014/main" val="3348851176"/>
                  </a:ext>
                </a:extLst>
              </a:tr>
            </a:tbl>
          </a:graphicData>
        </a:graphic>
      </p:graphicFrame>
    </p:spTree>
    <p:extLst>
      <p:ext uri="{BB962C8B-B14F-4D97-AF65-F5344CB8AC3E}">
        <p14:creationId xmlns:p14="http://schemas.microsoft.com/office/powerpoint/2010/main" val="2932851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FAAD0-0FEF-A844-8072-8F7D2040246E}"/>
              </a:ext>
            </a:extLst>
          </p:cNvPr>
          <p:cNvSpPr>
            <a:spLocks noGrp="1"/>
          </p:cNvSpPr>
          <p:nvPr>
            <p:ph type="title"/>
          </p:nvPr>
        </p:nvSpPr>
        <p:spPr/>
        <p:txBody>
          <a:bodyPr/>
          <a:lstStyle/>
          <a:p>
            <a:r>
              <a:rPr lang="en-US" dirty="0"/>
              <a:t>Figure 21.21  Generalized thoracic appendages of various crustaceans </a:t>
            </a:r>
          </a:p>
        </p:txBody>
      </p:sp>
      <p:pic>
        <p:nvPicPr>
          <p:cNvPr id="6" name="Content Placeholder 5" descr=" An illustration depicts the thoracopod of Cephalocarida with labels as follows. Protopod, Epipod, Endites, Endopod, and Exopod.&#10; An illustration depicts the thoracopod of Branchiopoda with labels as follows. Protopod, Epipod, Endites, Endopod, and Exopod.&#10; An illustration depicts the thoracopod of Leptostraca with labels as follows. Protopod, Epipod, Endopod, and Exopod.&#10; An illustration depicts the thoracopod of Remipedia with labels as follows. Protopod, Endopod, and Exopod.&#10; An illustration depicts the thoracopod of Euphausiacea with labels as follows. Endopod includes Basis, Ischium, Merus, Coxa, Epipod, Exopod, Carpus, Propodus, and Dactyl.&#10; An illustration depicts the thoracopod of Caridea with labels as follows. Coxa, Basis, Ischium, Merus, Carpus, Propodus, and Dactyl.&#10; An illustration depicts the thoracopod of Lophogastrida with labels as follows. Oostegite, Coxa, Exopod, and Endopod, which include Basis, Ischium, Merus, Carpo-propodus, and Dactyl.&#10;An illustration depicts the thoracopod of Spelaeogriphacea with labels as follows. Coxa, Exopod, Endopod which include Basis, Ischium, Merus, Carpus, Propodus, Dactyl.&#10; An illustration depicts the thoracopod of Isopoda with labels as follows. Coxa, Basis, Ischium, Merus, Carpus, Propodus, Dactyl.&#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92085" y="479425"/>
            <a:ext cx="4807830" cy="6300788"/>
          </a:xfrm>
        </p:spPr>
      </p:pic>
    </p:spTree>
    <p:extLst>
      <p:ext uri="{BB962C8B-B14F-4D97-AF65-F5344CB8AC3E}">
        <p14:creationId xmlns:p14="http://schemas.microsoft.com/office/powerpoint/2010/main" val="32532159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66073-0E3B-7747-B153-F0E70062224B}"/>
              </a:ext>
            </a:extLst>
          </p:cNvPr>
          <p:cNvSpPr>
            <a:spLocks noGrp="1"/>
          </p:cNvSpPr>
          <p:nvPr>
            <p:ph type="title"/>
          </p:nvPr>
        </p:nvSpPr>
        <p:spPr/>
        <p:txBody>
          <a:bodyPr/>
          <a:lstStyle/>
          <a:p>
            <a:r>
              <a:rPr lang="en-US" dirty="0"/>
              <a:t>Figure 21.21  Generalized thoracic appendages of various crustaceans (Part 1)</a:t>
            </a:r>
          </a:p>
        </p:txBody>
      </p:sp>
      <p:pic>
        <p:nvPicPr>
          <p:cNvPr id="6" name="Content Placeholder 5" descr=" An illustration depicts the thoracopod of Cephalocarida with labels as follows. Protopod, Epipod, Endites, Endo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736845" y="479425"/>
            <a:ext cx="6718310" cy="6300788"/>
          </a:xfrm>
        </p:spPr>
      </p:pic>
    </p:spTree>
    <p:extLst>
      <p:ext uri="{BB962C8B-B14F-4D97-AF65-F5344CB8AC3E}">
        <p14:creationId xmlns:p14="http://schemas.microsoft.com/office/powerpoint/2010/main" val="3483352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A386B-8BB9-A640-8DCC-A49C010BB3C8}"/>
              </a:ext>
            </a:extLst>
          </p:cNvPr>
          <p:cNvSpPr>
            <a:spLocks noGrp="1"/>
          </p:cNvSpPr>
          <p:nvPr>
            <p:ph type="title"/>
          </p:nvPr>
        </p:nvSpPr>
        <p:spPr/>
        <p:txBody>
          <a:bodyPr/>
          <a:lstStyle/>
          <a:p>
            <a:r>
              <a:rPr lang="en-US" dirty="0"/>
              <a:t>Figure 21.21  Generalized thoracic appendages of various crustaceans (Part 2)</a:t>
            </a:r>
          </a:p>
        </p:txBody>
      </p:sp>
      <p:pic>
        <p:nvPicPr>
          <p:cNvPr id="6" name="Content Placeholder 5" descr=" An illustration depicts the thoracopod of Branchiopoda with labels as follows. Protopod, Epipod, Endites, Endo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50476" y="479425"/>
            <a:ext cx="5491048" cy="6300788"/>
          </a:xfrm>
        </p:spPr>
      </p:pic>
    </p:spTree>
    <p:extLst>
      <p:ext uri="{BB962C8B-B14F-4D97-AF65-F5344CB8AC3E}">
        <p14:creationId xmlns:p14="http://schemas.microsoft.com/office/powerpoint/2010/main" val="3896354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176E4-6F69-5B4F-BBEF-96A1AABEFF89}"/>
              </a:ext>
            </a:extLst>
          </p:cNvPr>
          <p:cNvSpPr>
            <a:spLocks noGrp="1"/>
          </p:cNvSpPr>
          <p:nvPr>
            <p:ph type="title"/>
          </p:nvPr>
        </p:nvSpPr>
        <p:spPr/>
        <p:txBody>
          <a:bodyPr/>
          <a:lstStyle/>
          <a:p>
            <a:r>
              <a:rPr lang="en-US" dirty="0"/>
              <a:t>Figure 21.18  Anatomy in the class </a:t>
            </a:r>
            <a:r>
              <a:rPr lang="en-US" dirty="0" err="1"/>
              <a:t>Tantulocarida</a:t>
            </a:r>
            <a:r>
              <a:rPr lang="en-US" dirty="0"/>
              <a:t> (Part 3)</a:t>
            </a:r>
          </a:p>
        </p:txBody>
      </p:sp>
      <p:pic>
        <p:nvPicPr>
          <p:cNvPr id="6" name="Content Placeholder 5" descr=" A scanning electron microscopic image of the lateral view of an adult Microdajus pectinat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23955" y="479425"/>
            <a:ext cx="5744091" cy="6300788"/>
          </a:xfrm>
        </p:spPr>
      </p:pic>
    </p:spTree>
    <p:extLst>
      <p:ext uri="{BB962C8B-B14F-4D97-AF65-F5344CB8AC3E}">
        <p14:creationId xmlns:p14="http://schemas.microsoft.com/office/powerpoint/2010/main" val="2337561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4626A-C56F-4542-B599-153DFFE3CF8A}"/>
              </a:ext>
            </a:extLst>
          </p:cNvPr>
          <p:cNvSpPr>
            <a:spLocks noGrp="1"/>
          </p:cNvSpPr>
          <p:nvPr>
            <p:ph type="title"/>
          </p:nvPr>
        </p:nvSpPr>
        <p:spPr/>
        <p:txBody>
          <a:bodyPr/>
          <a:lstStyle/>
          <a:p>
            <a:r>
              <a:rPr lang="en-US" dirty="0"/>
              <a:t>Figure 21.21  Generalized thoracic appendages of various crustaceans (Part 3)</a:t>
            </a:r>
          </a:p>
        </p:txBody>
      </p:sp>
      <p:pic>
        <p:nvPicPr>
          <p:cNvPr id="6" name="Content Placeholder 5" descr=" An illustration depicts the thoracopod of Leptostraca with labels as follows. Protopod, Epipod, Endo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742694" y="479425"/>
            <a:ext cx="4706612" cy="6300788"/>
          </a:xfrm>
        </p:spPr>
      </p:pic>
    </p:spTree>
    <p:extLst>
      <p:ext uri="{BB962C8B-B14F-4D97-AF65-F5344CB8AC3E}">
        <p14:creationId xmlns:p14="http://schemas.microsoft.com/office/powerpoint/2010/main" val="32193763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56D02-313D-DF43-A833-DD0017B26DAC}"/>
              </a:ext>
            </a:extLst>
          </p:cNvPr>
          <p:cNvSpPr>
            <a:spLocks noGrp="1"/>
          </p:cNvSpPr>
          <p:nvPr>
            <p:ph type="title"/>
          </p:nvPr>
        </p:nvSpPr>
        <p:spPr/>
        <p:txBody>
          <a:bodyPr/>
          <a:lstStyle/>
          <a:p>
            <a:r>
              <a:rPr lang="en-US" dirty="0"/>
              <a:t>Figure 21.21  Generalized thoracic appendages of various crustaceans (Part 4)</a:t>
            </a:r>
          </a:p>
        </p:txBody>
      </p:sp>
      <p:pic>
        <p:nvPicPr>
          <p:cNvPr id="6" name="Content Placeholder 5" descr=" An illustration depicts the thoracopod of Remipedia with labels as follows. Protopod, Endo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40020" y="479425"/>
            <a:ext cx="4111960" cy="6300788"/>
          </a:xfrm>
        </p:spPr>
      </p:pic>
    </p:spTree>
    <p:extLst>
      <p:ext uri="{BB962C8B-B14F-4D97-AF65-F5344CB8AC3E}">
        <p14:creationId xmlns:p14="http://schemas.microsoft.com/office/powerpoint/2010/main" val="35847330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574DF-0E5B-D848-9FB4-3CB735BF79FF}"/>
              </a:ext>
            </a:extLst>
          </p:cNvPr>
          <p:cNvSpPr>
            <a:spLocks noGrp="1"/>
          </p:cNvSpPr>
          <p:nvPr>
            <p:ph type="title"/>
          </p:nvPr>
        </p:nvSpPr>
        <p:spPr/>
        <p:txBody>
          <a:bodyPr/>
          <a:lstStyle/>
          <a:p>
            <a:r>
              <a:rPr lang="en-US" dirty="0"/>
              <a:t>Figure 21.21  Generalized thoracic appendages of various crustaceans (Part 5)</a:t>
            </a:r>
          </a:p>
        </p:txBody>
      </p:sp>
      <p:pic>
        <p:nvPicPr>
          <p:cNvPr id="6" name="Content Placeholder 5" descr=" An illustration depicts the thoracopod of Euphausiacea with labels as follows. Endopod includes Basis, Ischium, Merus, Coxa, Epipod, Exopod, Carpus, Propodus, and Dacty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81868" y="479425"/>
            <a:ext cx="4428264" cy="6300788"/>
          </a:xfrm>
        </p:spPr>
      </p:pic>
    </p:spTree>
    <p:extLst>
      <p:ext uri="{BB962C8B-B14F-4D97-AF65-F5344CB8AC3E}">
        <p14:creationId xmlns:p14="http://schemas.microsoft.com/office/powerpoint/2010/main" val="35878571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FD4D9-C19E-D94D-A7A1-6B5D546EC97E}"/>
              </a:ext>
            </a:extLst>
          </p:cNvPr>
          <p:cNvSpPr>
            <a:spLocks noGrp="1"/>
          </p:cNvSpPr>
          <p:nvPr>
            <p:ph type="title"/>
          </p:nvPr>
        </p:nvSpPr>
        <p:spPr/>
        <p:txBody>
          <a:bodyPr/>
          <a:lstStyle/>
          <a:p>
            <a:r>
              <a:rPr lang="en-US" dirty="0"/>
              <a:t>Figure 21.21  Generalized thoracic appendages of various crustaceans (Part 6)</a:t>
            </a:r>
          </a:p>
        </p:txBody>
      </p:sp>
      <p:pic>
        <p:nvPicPr>
          <p:cNvPr id="9" name="Content Placeholder 8" descr=" An illustration depicts the thoracopod of Caridea with labels as follows. Coxa, Basis, Ischium, Merus, Carpus, Propodus, and Dactyl.">
            <a:extLst>
              <a:ext uri="{FF2B5EF4-FFF2-40B4-BE49-F238E27FC236}">
                <a16:creationId xmlns:a16="http://schemas.microsoft.com/office/drawing/2014/main" id="{93BFC86D-9CFE-A145-8EB7-3FD339107B8D}"/>
              </a:ext>
            </a:extLst>
          </p:cNvPr>
          <p:cNvPicPr>
            <a:picLocks noGrp="1" noChangeAspect="1"/>
          </p:cNvPicPr>
          <p:nvPr>
            <p:ph sz="quarter" idx="10"/>
          </p:nvPr>
        </p:nvPicPr>
        <p:blipFill>
          <a:blip r:embed="rId3"/>
          <a:stretch>
            <a:fillRect/>
          </a:stretch>
        </p:blipFill>
        <p:spPr>
          <a:xfrm>
            <a:off x="4147564" y="479425"/>
            <a:ext cx="3896872" cy="6300788"/>
          </a:xfrm>
        </p:spPr>
      </p:pic>
    </p:spTree>
    <p:extLst>
      <p:ext uri="{BB962C8B-B14F-4D97-AF65-F5344CB8AC3E}">
        <p14:creationId xmlns:p14="http://schemas.microsoft.com/office/powerpoint/2010/main" val="17393084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D3A12-0159-694D-83FD-FA99CC729B80}"/>
              </a:ext>
            </a:extLst>
          </p:cNvPr>
          <p:cNvSpPr>
            <a:spLocks noGrp="1"/>
          </p:cNvSpPr>
          <p:nvPr>
            <p:ph type="title"/>
          </p:nvPr>
        </p:nvSpPr>
        <p:spPr/>
        <p:txBody>
          <a:bodyPr/>
          <a:lstStyle/>
          <a:p>
            <a:r>
              <a:rPr lang="en-US" dirty="0"/>
              <a:t>Figure 21.21  Generalized thoracic appendages of various crustaceans (Part 7)</a:t>
            </a:r>
          </a:p>
        </p:txBody>
      </p:sp>
      <p:pic>
        <p:nvPicPr>
          <p:cNvPr id="6" name="Content Placeholder 5" descr=" An illustration depicts the thoracopod of Lophogastrida with labels as follows. Oostegite, Coxa, Exopod, and Endopod, which include Basis, Ischium, Merus, Carpo-propodus, and Dacty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502303" y="479425"/>
            <a:ext cx="5187395" cy="6300788"/>
          </a:xfrm>
        </p:spPr>
      </p:pic>
    </p:spTree>
    <p:extLst>
      <p:ext uri="{BB962C8B-B14F-4D97-AF65-F5344CB8AC3E}">
        <p14:creationId xmlns:p14="http://schemas.microsoft.com/office/powerpoint/2010/main" val="641127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82A0B-E469-174B-93F9-B03230E1624C}"/>
              </a:ext>
            </a:extLst>
          </p:cNvPr>
          <p:cNvSpPr>
            <a:spLocks noGrp="1"/>
          </p:cNvSpPr>
          <p:nvPr>
            <p:ph type="title"/>
          </p:nvPr>
        </p:nvSpPr>
        <p:spPr/>
        <p:txBody>
          <a:bodyPr/>
          <a:lstStyle/>
          <a:p>
            <a:r>
              <a:rPr lang="en-US" dirty="0"/>
              <a:t>Figure 21.21  Generalized thoracic appendages of various crustaceans (Part 8)</a:t>
            </a:r>
          </a:p>
        </p:txBody>
      </p:sp>
      <p:pic>
        <p:nvPicPr>
          <p:cNvPr id="6" name="Content Placeholder 5" descr="An illustration depicts the thoracopod of Spelaeogriphacea with labels as follows. Coxa, Exopod, Endopod which include Basis, Ischium, Merus, Carpus, Propodus, Dacty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641954" y="479425"/>
            <a:ext cx="6908092" cy="6300788"/>
          </a:xfrm>
        </p:spPr>
      </p:pic>
    </p:spTree>
    <p:extLst>
      <p:ext uri="{BB962C8B-B14F-4D97-AF65-F5344CB8AC3E}">
        <p14:creationId xmlns:p14="http://schemas.microsoft.com/office/powerpoint/2010/main" val="35575895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F8C5-76B5-6E46-B840-7AC7C989BB7C}"/>
              </a:ext>
            </a:extLst>
          </p:cNvPr>
          <p:cNvSpPr>
            <a:spLocks noGrp="1"/>
          </p:cNvSpPr>
          <p:nvPr>
            <p:ph type="title"/>
          </p:nvPr>
        </p:nvSpPr>
        <p:spPr/>
        <p:txBody>
          <a:bodyPr/>
          <a:lstStyle/>
          <a:p>
            <a:r>
              <a:rPr lang="en-US" dirty="0"/>
              <a:t>Figure 21.21  Generalized thoracic appendages of various crustaceans (Part 9)</a:t>
            </a:r>
          </a:p>
        </p:txBody>
      </p:sp>
      <p:pic>
        <p:nvPicPr>
          <p:cNvPr id="6" name="Content Placeholder 5" descr=" An illustration depicts the thoracopod of Isopoda with labels as follows. Coxa, Basis, Ischium, Merus, Carpus, Propodus, Dacty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45845" y="479425"/>
            <a:ext cx="7300310" cy="6300788"/>
          </a:xfrm>
        </p:spPr>
      </p:pic>
    </p:spTree>
    <p:extLst>
      <p:ext uri="{BB962C8B-B14F-4D97-AF65-F5344CB8AC3E}">
        <p14:creationId xmlns:p14="http://schemas.microsoft.com/office/powerpoint/2010/main" val="3852748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6A091-7507-B440-A9D6-17B1086B4FF0}"/>
              </a:ext>
            </a:extLst>
          </p:cNvPr>
          <p:cNvSpPr>
            <a:spLocks noGrp="1"/>
          </p:cNvSpPr>
          <p:nvPr>
            <p:ph type="title"/>
          </p:nvPr>
        </p:nvSpPr>
        <p:spPr/>
        <p:txBody>
          <a:bodyPr/>
          <a:lstStyle/>
          <a:p>
            <a:r>
              <a:rPr lang="en-US" dirty="0"/>
              <a:t>Figure 21.22  Some aspects of locomotion (and feeding) in three crustaceans (also see Chapter 20) </a:t>
            </a:r>
          </a:p>
        </p:txBody>
      </p:sp>
      <p:pic>
        <p:nvPicPr>
          <p:cNvPr id="6" name="Content Placeholder 5" descr=" An illustration depicts the swimming position of the fairy shrimp with labels as follows Water out, food groove, water in the midline, brood pouch, and thoracic limb.&#10; An illustration depicts the locomotion and feeding of an anostracan showing the water drawn from interlimb space entering through filter setae and passeing through endlite with filter setae. The excess water leaves under epipods, and the trapped food is moved anteriorly to the mouth through median space.&#10; An illustration depicts the swimming posture of fairy shrimp.&#10; An illustration depicts the sinking posture of fairly shrimp.&#10; An illustration depicts the caridoid escape reaction showing the well-developed abdomen and tail fans of crustaceans.&#10; A photo of the swimming posture of the remiped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946084" y="479425"/>
            <a:ext cx="8299833" cy="6300788"/>
          </a:xfrm>
        </p:spPr>
      </p:pic>
    </p:spTree>
    <p:extLst>
      <p:ext uri="{BB962C8B-B14F-4D97-AF65-F5344CB8AC3E}">
        <p14:creationId xmlns:p14="http://schemas.microsoft.com/office/powerpoint/2010/main" val="35135716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A2F39-EC01-214F-B063-DCBF44E297DE}"/>
              </a:ext>
            </a:extLst>
          </p:cNvPr>
          <p:cNvSpPr>
            <a:spLocks noGrp="1"/>
          </p:cNvSpPr>
          <p:nvPr>
            <p:ph type="title"/>
          </p:nvPr>
        </p:nvSpPr>
        <p:spPr/>
        <p:txBody>
          <a:bodyPr/>
          <a:lstStyle/>
          <a:p>
            <a:r>
              <a:rPr lang="en-US" dirty="0"/>
              <a:t>Figure 21.22  Some aspects of locomotion (and feeding) in three crustaceans (also see Chapter 20) (Part 1)</a:t>
            </a:r>
          </a:p>
        </p:txBody>
      </p:sp>
      <p:pic>
        <p:nvPicPr>
          <p:cNvPr id="6" name="Content Placeholder 5" descr=" An illustration depicts the swimming position of the fairy shrimp with labels as follows Water out, food groove, water in the midline, brood pouch, and thoracic lim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60655"/>
            <a:ext cx="11376025" cy="5538327"/>
          </a:xfrm>
        </p:spPr>
      </p:pic>
    </p:spTree>
    <p:extLst>
      <p:ext uri="{BB962C8B-B14F-4D97-AF65-F5344CB8AC3E}">
        <p14:creationId xmlns:p14="http://schemas.microsoft.com/office/powerpoint/2010/main" val="31526910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2EE32-E71E-2B44-BA6A-FF5CBD521E5F}"/>
              </a:ext>
            </a:extLst>
          </p:cNvPr>
          <p:cNvSpPr>
            <a:spLocks noGrp="1"/>
          </p:cNvSpPr>
          <p:nvPr>
            <p:ph type="title"/>
          </p:nvPr>
        </p:nvSpPr>
        <p:spPr/>
        <p:txBody>
          <a:bodyPr/>
          <a:lstStyle/>
          <a:p>
            <a:r>
              <a:rPr lang="en-US" dirty="0"/>
              <a:t>Figure 21.22  Some aspects of locomotion (and feeding) in three crustaceans (also see Chapter 20) (Part 2)</a:t>
            </a:r>
          </a:p>
        </p:txBody>
      </p:sp>
      <p:pic>
        <p:nvPicPr>
          <p:cNvPr id="6" name="Content Placeholder 5" descr=" An illustration depicts the locomotion and feeding of an anostracan showing the water drawn from interlimb space entering through filter setae and passeing through endlite with filter setae. The excess water leaves under epipods, and the trapped food is moved anteriorly to the mouth through median spac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078454" y="479425"/>
            <a:ext cx="6035092" cy="6300788"/>
          </a:xfrm>
        </p:spPr>
      </p:pic>
    </p:spTree>
    <p:extLst>
      <p:ext uri="{BB962C8B-B14F-4D97-AF65-F5344CB8AC3E}">
        <p14:creationId xmlns:p14="http://schemas.microsoft.com/office/powerpoint/2010/main" val="3127947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798FD-372A-0645-B314-5CF25B98C257}"/>
              </a:ext>
            </a:extLst>
          </p:cNvPr>
          <p:cNvSpPr>
            <a:spLocks noGrp="1"/>
          </p:cNvSpPr>
          <p:nvPr>
            <p:ph type="title"/>
          </p:nvPr>
        </p:nvSpPr>
        <p:spPr/>
        <p:txBody>
          <a:bodyPr/>
          <a:lstStyle/>
          <a:p>
            <a:r>
              <a:rPr lang="en-US" dirty="0"/>
              <a:t>Figure 21.18  Anatomy in the class </a:t>
            </a:r>
            <a:r>
              <a:rPr lang="en-US" dirty="0" err="1"/>
              <a:t>Tantulocarida</a:t>
            </a:r>
            <a:r>
              <a:rPr lang="en-US" dirty="0"/>
              <a:t> (Part 4)</a:t>
            </a:r>
          </a:p>
        </p:txBody>
      </p:sp>
      <p:pic>
        <p:nvPicPr>
          <p:cNvPr id="6" name="Content Placeholder 5" descr=" A scanning electron microscopic image of dorsal view of juvenile Microdajus pectinat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01324" y="479425"/>
            <a:ext cx="6389353" cy="6300788"/>
          </a:xfrm>
        </p:spPr>
      </p:pic>
    </p:spTree>
    <p:extLst>
      <p:ext uri="{BB962C8B-B14F-4D97-AF65-F5344CB8AC3E}">
        <p14:creationId xmlns:p14="http://schemas.microsoft.com/office/powerpoint/2010/main" val="5891583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56BDE-77F8-7547-B59F-03DA3BA286C6}"/>
              </a:ext>
            </a:extLst>
          </p:cNvPr>
          <p:cNvSpPr>
            <a:spLocks noGrp="1"/>
          </p:cNvSpPr>
          <p:nvPr>
            <p:ph type="title"/>
          </p:nvPr>
        </p:nvSpPr>
        <p:spPr/>
        <p:txBody>
          <a:bodyPr/>
          <a:lstStyle/>
          <a:p>
            <a:r>
              <a:rPr lang="en-US" dirty="0"/>
              <a:t>Figure 21.22  Some aspects of locomotion (and feeding) in three crustaceans (also see Chapter 20) (Part 3)</a:t>
            </a:r>
          </a:p>
        </p:txBody>
      </p:sp>
      <p:pic>
        <p:nvPicPr>
          <p:cNvPr id="6" name="Content Placeholder 5" descr=" An illustration depicts the swimming posture of fairy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2357500"/>
            <a:ext cx="11376025" cy="2544637"/>
          </a:xfrm>
        </p:spPr>
      </p:pic>
    </p:spTree>
    <p:extLst>
      <p:ext uri="{BB962C8B-B14F-4D97-AF65-F5344CB8AC3E}">
        <p14:creationId xmlns:p14="http://schemas.microsoft.com/office/powerpoint/2010/main" val="11188060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27D3A-C655-B841-BAC7-33264C842FF6}"/>
              </a:ext>
            </a:extLst>
          </p:cNvPr>
          <p:cNvSpPr>
            <a:spLocks noGrp="1"/>
          </p:cNvSpPr>
          <p:nvPr>
            <p:ph type="title"/>
          </p:nvPr>
        </p:nvSpPr>
        <p:spPr/>
        <p:txBody>
          <a:bodyPr/>
          <a:lstStyle/>
          <a:p>
            <a:r>
              <a:rPr lang="en-US" dirty="0"/>
              <a:t>Figure 21.22  Some aspects of locomotion (and feeding) in three crustaceans (also see Chapter 20) (Part 4)</a:t>
            </a:r>
          </a:p>
        </p:txBody>
      </p:sp>
      <p:pic>
        <p:nvPicPr>
          <p:cNvPr id="6" name="Content Placeholder 5" descr=" An illustration depicts the sinking posture of fairly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98626" y="479425"/>
            <a:ext cx="10994748" cy="6300788"/>
          </a:xfrm>
        </p:spPr>
      </p:pic>
    </p:spTree>
    <p:extLst>
      <p:ext uri="{BB962C8B-B14F-4D97-AF65-F5344CB8AC3E}">
        <p14:creationId xmlns:p14="http://schemas.microsoft.com/office/powerpoint/2010/main" val="14094743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36473-D659-1C43-99E8-BED7749284F0}"/>
              </a:ext>
            </a:extLst>
          </p:cNvPr>
          <p:cNvSpPr>
            <a:spLocks noGrp="1"/>
          </p:cNvSpPr>
          <p:nvPr>
            <p:ph type="title"/>
          </p:nvPr>
        </p:nvSpPr>
        <p:spPr/>
        <p:txBody>
          <a:bodyPr/>
          <a:lstStyle/>
          <a:p>
            <a:r>
              <a:rPr lang="en-US" dirty="0"/>
              <a:t>Figure 21.22  Some aspects of locomotion (and feeding) in three crustaceans (also see Chapter 20) (Part 5)</a:t>
            </a:r>
          </a:p>
        </p:txBody>
      </p:sp>
      <p:pic>
        <p:nvPicPr>
          <p:cNvPr id="6" name="Content Placeholder 5" descr=" An illustration depicts the caridoid escape reaction showing the well-developed abdomen and tail fans of crustacean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2744185"/>
            <a:ext cx="11376025" cy="1771267"/>
          </a:xfrm>
        </p:spPr>
      </p:pic>
    </p:spTree>
    <p:extLst>
      <p:ext uri="{BB962C8B-B14F-4D97-AF65-F5344CB8AC3E}">
        <p14:creationId xmlns:p14="http://schemas.microsoft.com/office/powerpoint/2010/main" val="19922926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176E0-620A-BD48-8744-CA62E2309EB2}"/>
              </a:ext>
            </a:extLst>
          </p:cNvPr>
          <p:cNvSpPr>
            <a:spLocks noGrp="1"/>
          </p:cNvSpPr>
          <p:nvPr>
            <p:ph type="title"/>
          </p:nvPr>
        </p:nvSpPr>
        <p:spPr/>
        <p:txBody>
          <a:bodyPr/>
          <a:lstStyle/>
          <a:p>
            <a:r>
              <a:rPr lang="en-US" dirty="0"/>
              <a:t>Figure 21.22  Some aspects of locomotion (and feeding) in three crustaceans (also see Chapter 20) (Part 6)</a:t>
            </a:r>
          </a:p>
        </p:txBody>
      </p:sp>
      <p:pic>
        <p:nvPicPr>
          <p:cNvPr id="6" name="Content Placeholder 5" descr=" A photo of the swimming posture of the remiped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66781" y="479425"/>
            <a:ext cx="4858438" cy="6300788"/>
          </a:xfrm>
        </p:spPr>
      </p:pic>
    </p:spTree>
    <p:extLst>
      <p:ext uri="{BB962C8B-B14F-4D97-AF65-F5344CB8AC3E}">
        <p14:creationId xmlns:p14="http://schemas.microsoft.com/office/powerpoint/2010/main" val="39636408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0F4DB-4E2D-0143-953A-E1A25F4FD5B3}"/>
              </a:ext>
            </a:extLst>
          </p:cNvPr>
          <p:cNvSpPr>
            <a:spLocks noGrp="1"/>
          </p:cNvSpPr>
          <p:nvPr>
            <p:ph type="title"/>
          </p:nvPr>
        </p:nvSpPr>
        <p:spPr/>
        <p:txBody>
          <a:bodyPr/>
          <a:lstStyle/>
          <a:p>
            <a:r>
              <a:rPr lang="en-US" dirty="0"/>
              <a:t>Figure 21.23  Amphipod “houses” </a:t>
            </a:r>
          </a:p>
        </p:txBody>
      </p:sp>
      <p:pic>
        <p:nvPicPr>
          <p:cNvPr id="6" name="Content Placeholder 5" descr=" Five illustrations, 1 through 5, depict the sequence of construction of the bivalve pod. Illustration one depicts the initiation of cut and notch. Illustration two depicts the cut across the algal thallus. Illustration three depicts the algal hairs off the second branch tip. Illustration fourth depicts the cutting of the second valve. Illustration five depicts the completed pod with valves.&#10; A photo of Grandiderella.&#10; An illustration depicts the Photis conchicola inside a minute snail shel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717867" y="479425"/>
            <a:ext cx="6756266" cy="6300788"/>
          </a:xfrm>
        </p:spPr>
      </p:pic>
    </p:spTree>
    <p:extLst>
      <p:ext uri="{BB962C8B-B14F-4D97-AF65-F5344CB8AC3E}">
        <p14:creationId xmlns:p14="http://schemas.microsoft.com/office/powerpoint/2010/main" val="29141263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F8B97-35DB-084F-B8B0-F5D8B0FD6A30}"/>
              </a:ext>
            </a:extLst>
          </p:cNvPr>
          <p:cNvSpPr>
            <a:spLocks noGrp="1"/>
          </p:cNvSpPr>
          <p:nvPr>
            <p:ph type="title"/>
          </p:nvPr>
        </p:nvSpPr>
        <p:spPr/>
        <p:txBody>
          <a:bodyPr/>
          <a:lstStyle/>
          <a:p>
            <a:r>
              <a:rPr lang="en-US" dirty="0"/>
              <a:t>Figure 21.23  Amphipod “houses” (Part 1)</a:t>
            </a:r>
          </a:p>
        </p:txBody>
      </p:sp>
      <p:pic>
        <p:nvPicPr>
          <p:cNvPr id="6" name="Content Placeholder 5" descr=" Five illustrations, 1 through 5, depict the sequence of construction of the bivalve pod. Illustration one depicts the initiation of cut and notch. Illustration two depicts the cut across the algal thallus. Illustration three depicts the algal hairs off the second branch tip. Illustration fourth depicts the cutting of the second valve. Illustration five depicts the completed pod with valve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008867" y="479425"/>
            <a:ext cx="6174266" cy="6300788"/>
          </a:xfrm>
        </p:spPr>
      </p:pic>
    </p:spTree>
    <p:extLst>
      <p:ext uri="{BB962C8B-B14F-4D97-AF65-F5344CB8AC3E}">
        <p14:creationId xmlns:p14="http://schemas.microsoft.com/office/powerpoint/2010/main" val="31573866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DFB2-EBED-E34A-A382-785949869D4C}"/>
              </a:ext>
            </a:extLst>
          </p:cNvPr>
          <p:cNvSpPr>
            <a:spLocks noGrp="1"/>
          </p:cNvSpPr>
          <p:nvPr>
            <p:ph type="title"/>
          </p:nvPr>
        </p:nvSpPr>
        <p:spPr/>
        <p:txBody>
          <a:bodyPr/>
          <a:lstStyle/>
          <a:p>
            <a:r>
              <a:rPr lang="en-US" dirty="0"/>
              <a:t>Figure 21.23  Amphipod “houses” (Part 2)</a:t>
            </a:r>
          </a:p>
        </p:txBody>
      </p:sp>
      <p:pic>
        <p:nvPicPr>
          <p:cNvPr id="6" name="Content Placeholder 5" descr=" A photo of Grandider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224432" y="479425"/>
            <a:ext cx="7743137" cy="6300788"/>
          </a:xfrm>
        </p:spPr>
      </p:pic>
    </p:spTree>
    <p:extLst>
      <p:ext uri="{BB962C8B-B14F-4D97-AF65-F5344CB8AC3E}">
        <p14:creationId xmlns:p14="http://schemas.microsoft.com/office/powerpoint/2010/main" val="30997493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9BBCA-BD8E-3840-BBC3-56BA6019F299}"/>
              </a:ext>
            </a:extLst>
          </p:cNvPr>
          <p:cNvSpPr>
            <a:spLocks noGrp="1"/>
          </p:cNvSpPr>
          <p:nvPr>
            <p:ph type="title"/>
          </p:nvPr>
        </p:nvSpPr>
        <p:spPr/>
        <p:txBody>
          <a:bodyPr/>
          <a:lstStyle/>
          <a:p>
            <a:r>
              <a:rPr lang="en-US" dirty="0"/>
              <a:t>Figure 21.23  Amphipod “houses” (Part 3)</a:t>
            </a:r>
          </a:p>
        </p:txBody>
      </p:sp>
      <p:pic>
        <p:nvPicPr>
          <p:cNvPr id="6" name="Content Placeholder 5" descr=" An illustration depicts the Photis conchicola inside a minute snail shel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58999" y="479425"/>
            <a:ext cx="4074003" cy="6300788"/>
          </a:xfrm>
        </p:spPr>
      </p:pic>
    </p:spTree>
    <p:extLst>
      <p:ext uri="{BB962C8B-B14F-4D97-AF65-F5344CB8AC3E}">
        <p14:creationId xmlns:p14="http://schemas.microsoft.com/office/powerpoint/2010/main" val="937213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D3809-8CF2-DF48-AE1E-B29785332829}"/>
              </a:ext>
            </a:extLst>
          </p:cNvPr>
          <p:cNvSpPr>
            <a:spLocks noGrp="1"/>
          </p:cNvSpPr>
          <p:nvPr>
            <p:ph type="title"/>
          </p:nvPr>
        </p:nvSpPr>
        <p:spPr/>
        <p:txBody>
          <a:bodyPr/>
          <a:lstStyle/>
          <a:p>
            <a:r>
              <a:rPr lang="en-US" dirty="0"/>
              <a:t>Figure 21.24  Some crustacean feeding mechanisms (see also Figure 21.22) </a:t>
            </a:r>
          </a:p>
        </p:txBody>
      </p:sp>
      <p:pic>
        <p:nvPicPr>
          <p:cNvPr id="6" name="Content Placeholder 5" descr=" An illustration depicts the Antennules and Antennae of sand crab involved in suspension feeding. An arrow mark indicates the direction of the water.&#10; A photo of sand crab feeding with its feathery antennae.&#10; An illustration depicts the suspension-feeding of the hermit crab.&#10; An illustration depicts the suspension-feeding of Australeremus&#10; An illustration depicts the shrimp Procaris ascensionis munching on another shrimp Typhlaty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097656"/>
            <a:ext cx="11376025" cy="5064326"/>
          </a:xfrm>
        </p:spPr>
      </p:pic>
    </p:spTree>
    <p:extLst>
      <p:ext uri="{BB962C8B-B14F-4D97-AF65-F5344CB8AC3E}">
        <p14:creationId xmlns:p14="http://schemas.microsoft.com/office/powerpoint/2010/main" val="341633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38ACE-E03D-B042-8C81-8BDF6F0A8839}"/>
              </a:ext>
            </a:extLst>
          </p:cNvPr>
          <p:cNvSpPr>
            <a:spLocks noGrp="1"/>
          </p:cNvSpPr>
          <p:nvPr>
            <p:ph type="title"/>
          </p:nvPr>
        </p:nvSpPr>
        <p:spPr/>
        <p:txBody>
          <a:bodyPr/>
          <a:lstStyle/>
          <a:p>
            <a:r>
              <a:rPr lang="en-US" dirty="0"/>
              <a:t>Figure 21.24  Some crustacean feeding mechanisms (see also Figure 21.22) (Part 1)</a:t>
            </a:r>
          </a:p>
        </p:txBody>
      </p:sp>
      <p:pic>
        <p:nvPicPr>
          <p:cNvPr id="6" name="Content Placeholder 5" descr=" An illustration depicts the Antennules and Antennae of sand crab involved in suspension feeding. An arrow mark indicates the direction of the wat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16997"/>
            <a:ext cx="11376025" cy="5625643"/>
          </a:xfrm>
        </p:spPr>
      </p:pic>
    </p:spTree>
    <p:extLst>
      <p:ext uri="{BB962C8B-B14F-4D97-AF65-F5344CB8AC3E}">
        <p14:creationId xmlns:p14="http://schemas.microsoft.com/office/powerpoint/2010/main" val="3595242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F6083-0676-444C-8EA8-60EBAF435286}"/>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a:t>
            </a:r>
          </a:p>
        </p:txBody>
      </p:sp>
      <p:pic>
        <p:nvPicPr>
          <p:cNvPr id="6" name="Content Placeholder 5" descr=" An illustration depicts the lateral view of cephalocarid Hutchinsoniella with labels as follows. Head shield, Antennule, Antenna, Thoracic appendage, Abdomen, Telson, Caudal ramus.&#10; A scanning electron microscopic image of ventral view of head and thorax of Cephalocarid.&#10; An illustration depicts the First trunk limb of Lightiella with labels as follows Protopod, Endites, Endopod, Epipod, and Exopod.&#10; An illustration depicts the ventral view of Morlockia ondinae.&#10; An illustration depicts the Tenth trunk limb of Morlockia ondinae with labels as follows. Exopod, Protopod, and Endopod.&#10; A scanning electron microscopic image of ventral view of the anterior end of the Morlockia ondinae.&#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23955" y="479425"/>
            <a:ext cx="5744091" cy="6300788"/>
          </a:xfrm>
        </p:spPr>
      </p:pic>
    </p:spTree>
    <p:extLst>
      <p:ext uri="{BB962C8B-B14F-4D97-AF65-F5344CB8AC3E}">
        <p14:creationId xmlns:p14="http://schemas.microsoft.com/office/powerpoint/2010/main" val="42891981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545D1-53F3-354D-9D58-F8869CF6B271}"/>
              </a:ext>
            </a:extLst>
          </p:cNvPr>
          <p:cNvSpPr>
            <a:spLocks noGrp="1"/>
          </p:cNvSpPr>
          <p:nvPr>
            <p:ph type="title"/>
          </p:nvPr>
        </p:nvSpPr>
        <p:spPr/>
        <p:txBody>
          <a:bodyPr/>
          <a:lstStyle/>
          <a:p>
            <a:r>
              <a:rPr lang="en-US" dirty="0"/>
              <a:t>Figure 21.24  Some crustacean feeding mechanisms (see also Figure 21.22) (Part 2)</a:t>
            </a:r>
          </a:p>
        </p:txBody>
      </p:sp>
      <p:pic>
        <p:nvPicPr>
          <p:cNvPr id="6" name="Content Placeholder 5" descr=" A photo of sand crab feeding with its feathery antenna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32214" y="479425"/>
            <a:ext cx="8527572" cy="6300788"/>
          </a:xfrm>
        </p:spPr>
      </p:pic>
    </p:spTree>
    <p:extLst>
      <p:ext uri="{BB962C8B-B14F-4D97-AF65-F5344CB8AC3E}">
        <p14:creationId xmlns:p14="http://schemas.microsoft.com/office/powerpoint/2010/main" val="9589463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D291E-A05F-1549-803C-4C983B18A19B}"/>
              </a:ext>
            </a:extLst>
          </p:cNvPr>
          <p:cNvSpPr>
            <a:spLocks noGrp="1"/>
          </p:cNvSpPr>
          <p:nvPr>
            <p:ph type="title"/>
          </p:nvPr>
        </p:nvSpPr>
        <p:spPr/>
        <p:txBody>
          <a:bodyPr/>
          <a:lstStyle/>
          <a:p>
            <a:r>
              <a:rPr lang="en-US" dirty="0"/>
              <a:t>Figure 21.24  Some crustacean feeding mechanisms (see also Figure 21.22) (Part 3)</a:t>
            </a:r>
          </a:p>
        </p:txBody>
      </p:sp>
      <p:pic>
        <p:nvPicPr>
          <p:cNvPr id="6" name="Content Placeholder 5" descr=" An illustration depicts the suspension-feeding of the hermit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55585" y="479425"/>
            <a:ext cx="5680830" cy="6300788"/>
          </a:xfrm>
        </p:spPr>
      </p:pic>
    </p:spTree>
    <p:extLst>
      <p:ext uri="{BB962C8B-B14F-4D97-AF65-F5344CB8AC3E}">
        <p14:creationId xmlns:p14="http://schemas.microsoft.com/office/powerpoint/2010/main" val="11782926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4E1CB-0133-8E42-9794-D658415497C1}"/>
              </a:ext>
            </a:extLst>
          </p:cNvPr>
          <p:cNvSpPr>
            <a:spLocks noGrp="1"/>
          </p:cNvSpPr>
          <p:nvPr>
            <p:ph type="title"/>
          </p:nvPr>
        </p:nvSpPr>
        <p:spPr/>
        <p:txBody>
          <a:bodyPr/>
          <a:lstStyle/>
          <a:p>
            <a:r>
              <a:rPr lang="en-US" dirty="0"/>
              <a:t>Figure 21.24  Some crustacean feeding mechanisms (see also Figure 21.22) (Part 4)</a:t>
            </a:r>
          </a:p>
        </p:txBody>
      </p:sp>
      <p:pic>
        <p:nvPicPr>
          <p:cNvPr id="6" name="Content Placeholder 5" descr=" An illustration depicts the suspension-feeding of Australere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45606" y="479425"/>
            <a:ext cx="6300788" cy="6300788"/>
          </a:xfrm>
        </p:spPr>
      </p:pic>
    </p:spTree>
    <p:extLst>
      <p:ext uri="{BB962C8B-B14F-4D97-AF65-F5344CB8AC3E}">
        <p14:creationId xmlns:p14="http://schemas.microsoft.com/office/powerpoint/2010/main" val="37696421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8C602-D13F-364D-9791-71CDEA8C513D}"/>
              </a:ext>
            </a:extLst>
          </p:cNvPr>
          <p:cNvSpPr>
            <a:spLocks noGrp="1"/>
          </p:cNvSpPr>
          <p:nvPr>
            <p:ph type="title"/>
          </p:nvPr>
        </p:nvSpPr>
        <p:spPr/>
        <p:txBody>
          <a:bodyPr/>
          <a:lstStyle/>
          <a:p>
            <a:r>
              <a:rPr lang="en-US" dirty="0"/>
              <a:t>Figure 21.24  Some crustacean feeding mechanisms (see also Figure 21.22) (Part 5)</a:t>
            </a:r>
          </a:p>
        </p:txBody>
      </p:sp>
      <p:pic>
        <p:nvPicPr>
          <p:cNvPr id="6" name="Content Placeholder 5" descr=" An illustration depicts the shrimp Procaris ascensionis munching on another shrimp Typhlaty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793303" y="479425"/>
            <a:ext cx="4605395" cy="6300788"/>
          </a:xfrm>
        </p:spPr>
      </p:pic>
    </p:spTree>
    <p:extLst>
      <p:ext uri="{BB962C8B-B14F-4D97-AF65-F5344CB8AC3E}">
        <p14:creationId xmlns:p14="http://schemas.microsoft.com/office/powerpoint/2010/main" val="10862646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3AC28-6E73-1F4C-82B2-293A17233251}"/>
              </a:ext>
            </a:extLst>
          </p:cNvPr>
          <p:cNvSpPr>
            <a:spLocks noGrp="1"/>
          </p:cNvSpPr>
          <p:nvPr>
            <p:ph type="title"/>
          </p:nvPr>
        </p:nvSpPr>
        <p:spPr/>
        <p:txBody>
          <a:bodyPr/>
          <a:lstStyle/>
          <a:p>
            <a:r>
              <a:rPr lang="en-US" dirty="0"/>
              <a:t>Figure 21.25  The remarkable life cycle of the rhizocephalan </a:t>
            </a:r>
            <a:r>
              <a:rPr lang="en-US" dirty="0" err="1"/>
              <a:t>cirripede</a:t>
            </a:r>
            <a:r>
              <a:rPr lang="en-US" dirty="0"/>
              <a:t> </a:t>
            </a:r>
            <a:r>
              <a:rPr lang="en-US" i="1" dirty="0" err="1"/>
              <a:t>Peltogaster</a:t>
            </a:r>
            <a:r>
              <a:rPr lang="en-US" i="1" dirty="0"/>
              <a:t> </a:t>
            </a:r>
            <a:r>
              <a:rPr lang="en-US" i="1" dirty="0" err="1"/>
              <a:t>paguri</a:t>
            </a:r>
            <a:r>
              <a:rPr lang="en-US" dirty="0"/>
              <a:t>, a </a:t>
            </a:r>
            <a:r>
              <a:rPr lang="en-US" dirty="0" err="1"/>
              <a:t>kentrogonid</a:t>
            </a:r>
            <a:r>
              <a:rPr lang="en-US" dirty="0"/>
              <a:t> parasite of hermit crabs </a:t>
            </a:r>
          </a:p>
        </p:txBody>
      </p:sp>
      <p:pic>
        <p:nvPicPr>
          <p:cNvPr id="12" name="Content Placeholder 11" descr=" Ten illustrations, A through J, depict the life cycle of the hermit crab. Illustration A depicts the dorsal view of hermit crabs. Illustration B depicts the dorsal view of the female and male Nauplius larvae. Illustration C depicts the lateral view of the female and male Cypris larvae. Female cyprid settles on the host. Illustration E depicts the female and male Cyrpis larvae. Female develops into kentrogon larva and penetrates host. Illustration F depicts the Kentrogon larvae. Kentrogen injects vermigon larva into the host. Illustration G depicts the Vermigon larvae. The root system is developed within the host. The reproductive body is developed from the root system within the host. Parasite penetrates the host abdomen. Illustration H depicts the Virginal female receptacles empty. Illustration I depicts the Male cyprid transforming into trichogyne, which invades receptacles. Illustration J depicts immature female Trichogen producing sperm in the receptacles.&#10; A scanning electron microscopic image of dissected externa with its rootlets.&#10;">
            <a:extLst>
              <a:ext uri="{FF2B5EF4-FFF2-40B4-BE49-F238E27FC236}">
                <a16:creationId xmlns:a16="http://schemas.microsoft.com/office/drawing/2014/main" id="{C122E44F-AA12-8A4A-8527-19B0329737F1}"/>
              </a:ext>
            </a:extLst>
          </p:cNvPr>
          <p:cNvPicPr>
            <a:picLocks noGrp="1" noChangeAspect="1"/>
          </p:cNvPicPr>
          <p:nvPr>
            <p:ph sz="quarter" idx="10"/>
          </p:nvPr>
        </p:nvPicPr>
        <p:blipFill>
          <a:blip r:embed="rId3"/>
          <a:stretch>
            <a:fillRect/>
          </a:stretch>
        </p:blipFill>
        <p:spPr>
          <a:xfrm>
            <a:off x="3894520" y="479425"/>
            <a:ext cx="4402960" cy="6300788"/>
          </a:xfrm>
        </p:spPr>
      </p:pic>
    </p:spTree>
    <p:extLst>
      <p:ext uri="{BB962C8B-B14F-4D97-AF65-F5344CB8AC3E}">
        <p14:creationId xmlns:p14="http://schemas.microsoft.com/office/powerpoint/2010/main" val="24159368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EFF1-4A31-AC43-BDA1-CBA337D3782C}"/>
              </a:ext>
            </a:extLst>
          </p:cNvPr>
          <p:cNvSpPr>
            <a:spLocks noGrp="1"/>
          </p:cNvSpPr>
          <p:nvPr>
            <p:ph type="title"/>
          </p:nvPr>
        </p:nvSpPr>
        <p:spPr/>
        <p:txBody>
          <a:bodyPr/>
          <a:lstStyle/>
          <a:p>
            <a:r>
              <a:rPr lang="en-US" dirty="0"/>
              <a:t>Figure 21.25  The remarkable life cycle of the rhizocephalan </a:t>
            </a:r>
            <a:r>
              <a:rPr lang="en-US" dirty="0" err="1"/>
              <a:t>cirripede</a:t>
            </a:r>
            <a:r>
              <a:rPr lang="en-US" dirty="0"/>
              <a:t> </a:t>
            </a:r>
            <a:r>
              <a:rPr lang="en-US" i="1" dirty="0" err="1"/>
              <a:t>Peltogaster</a:t>
            </a:r>
            <a:r>
              <a:rPr lang="en-US" i="1" dirty="0"/>
              <a:t> </a:t>
            </a:r>
            <a:r>
              <a:rPr lang="en-US" i="1" dirty="0" err="1"/>
              <a:t>paguri</a:t>
            </a:r>
            <a:r>
              <a:rPr lang="en-US" dirty="0"/>
              <a:t>, a </a:t>
            </a:r>
            <a:r>
              <a:rPr lang="en-US" dirty="0" err="1"/>
              <a:t>kentrogonid</a:t>
            </a:r>
            <a:r>
              <a:rPr lang="en-US" dirty="0"/>
              <a:t> parasite of hermit crabs (Part 1)</a:t>
            </a:r>
          </a:p>
        </p:txBody>
      </p:sp>
      <p:pic>
        <p:nvPicPr>
          <p:cNvPr id="12" name="Content Placeholder 11" descr=" Ten illustrations, A through J, depict the life cycle of the hermit crab. Illustration A depicts the dorsal view of hermit crabs. Illustration B depicts the dorsal view of the female and male Nauplius larvae. Illustration C depicts the lateral view of the female and male Cypris larvae. Female cyprid settles on the host. Illustration E depicts the female and male Cyrpis larvae. Female develops into kentrogon larva and penetrates host. Illustration F depicts the Kentrogon larvae. Kentrogen injects vermigon larva into the host. Illustration G depicts the Vermigon larvae. The root system is developed within the host. The reproductive body is developed from the root system within the host. Parasite penetrates the host abdomen. Illustration H depicts the Virginal female receptacles empty. Illustration I depicts the Male cyprid transforming into trichogyne, which invades receptacles. Illustration J depicts immature female Trichogen producing sperm in the receptacles.">
            <a:extLst>
              <a:ext uri="{FF2B5EF4-FFF2-40B4-BE49-F238E27FC236}">
                <a16:creationId xmlns:a16="http://schemas.microsoft.com/office/drawing/2014/main" id="{4F1B78C5-72F0-7149-893C-9333FAF2A33F}"/>
              </a:ext>
            </a:extLst>
          </p:cNvPr>
          <p:cNvPicPr>
            <a:picLocks noGrp="1" noChangeAspect="1"/>
          </p:cNvPicPr>
          <p:nvPr>
            <p:ph sz="quarter" idx="10"/>
          </p:nvPr>
        </p:nvPicPr>
        <p:blipFill>
          <a:blip r:embed="rId3"/>
          <a:stretch>
            <a:fillRect/>
          </a:stretch>
        </p:blipFill>
        <p:spPr>
          <a:xfrm>
            <a:off x="4053634" y="668338"/>
            <a:ext cx="4084733" cy="6108700"/>
          </a:xfrm>
        </p:spPr>
      </p:pic>
    </p:spTree>
    <p:extLst>
      <p:ext uri="{BB962C8B-B14F-4D97-AF65-F5344CB8AC3E}">
        <p14:creationId xmlns:p14="http://schemas.microsoft.com/office/powerpoint/2010/main" val="42833507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3EA2B8-70EE-474D-9B1D-4733DFA08BC9}"/>
              </a:ext>
            </a:extLst>
          </p:cNvPr>
          <p:cNvSpPr>
            <a:spLocks noGrp="1"/>
          </p:cNvSpPr>
          <p:nvPr>
            <p:ph type="title"/>
          </p:nvPr>
        </p:nvSpPr>
        <p:spPr/>
        <p:txBody>
          <a:bodyPr/>
          <a:lstStyle/>
          <a:p>
            <a:r>
              <a:rPr lang="en-US" dirty="0"/>
              <a:t>Figure 21.25  The remarkable life cycle of the rhizocephalan </a:t>
            </a:r>
            <a:r>
              <a:rPr lang="en-US" dirty="0" err="1"/>
              <a:t>cirripede</a:t>
            </a:r>
            <a:r>
              <a:rPr lang="en-US" dirty="0"/>
              <a:t> </a:t>
            </a:r>
            <a:r>
              <a:rPr lang="en-US" i="1" dirty="0" err="1"/>
              <a:t>Peltogaster</a:t>
            </a:r>
            <a:r>
              <a:rPr lang="en-US" i="1" dirty="0"/>
              <a:t> </a:t>
            </a:r>
            <a:r>
              <a:rPr lang="en-US" i="1" dirty="0" err="1"/>
              <a:t>paguri</a:t>
            </a:r>
            <a:r>
              <a:rPr lang="en-US" dirty="0"/>
              <a:t>, a </a:t>
            </a:r>
            <a:r>
              <a:rPr lang="en-US" dirty="0" err="1"/>
              <a:t>kentrogonid</a:t>
            </a:r>
            <a:r>
              <a:rPr lang="en-US" dirty="0"/>
              <a:t> parasite of hermit crabs (Part 2)</a:t>
            </a:r>
          </a:p>
        </p:txBody>
      </p:sp>
      <p:pic>
        <p:nvPicPr>
          <p:cNvPr id="6" name="Content Placeholder 5" descr=" A scanning electron microscopic image of dissected externa with its rootlet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072317" y="668338"/>
            <a:ext cx="6047367" cy="6108700"/>
          </a:xfrm>
        </p:spPr>
      </p:pic>
    </p:spTree>
    <p:extLst>
      <p:ext uri="{BB962C8B-B14F-4D97-AF65-F5344CB8AC3E}">
        <p14:creationId xmlns:p14="http://schemas.microsoft.com/office/powerpoint/2010/main" val="16288328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4B265-59AB-7840-B590-9AD7EFE94EAA}"/>
              </a:ext>
            </a:extLst>
          </p:cNvPr>
          <p:cNvSpPr>
            <a:spLocks noGrp="1"/>
          </p:cNvSpPr>
          <p:nvPr>
            <p:ph type="title"/>
          </p:nvPr>
        </p:nvSpPr>
        <p:spPr/>
        <p:txBody>
          <a:bodyPr/>
          <a:lstStyle/>
          <a:p>
            <a:r>
              <a:rPr lang="en-US" dirty="0"/>
              <a:t>Figure 21.26 (1)  Various stages in the life cycle of parasitic rhizocephalans </a:t>
            </a:r>
          </a:p>
        </p:txBody>
      </p:sp>
      <p:pic>
        <p:nvPicPr>
          <p:cNvPr id="6" name="Content Placeholder 5" descr=" A photo of live cyprid larvae.&#10; A scanning electron microscopic image of the lateral view of cyprid larvae.&#10; An illustration depicts the longitudinal section of cyprid larvae with the right side of carapace removed; naupliar eye omitted with a magnification of 50 micrometers with labels as follows. Antennule article 3, Antennule article 2, Anterior mantle cavity, Antennule glands, Carapace, Cement gland of Cypris, Epidermal inclusions, Epidermis, Caudal filaments, Posterior mantle cavity, Thoracopods, Cerebral ganglion, Cuticular reinforcement on antennular article 1, Cement gland canal.&#10; An illustration depicts the longitudinal section of cyprid larvae with Kentrogon formation with labels as follows. The inclusion-filled epidermis, Remnant of the anterior mantle cavity, Cement, Gill filament of the host, Cement gland of Kentrogon, and invasion cell.&#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972918"/>
            <a:ext cx="11376025" cy="5313801"/>
          </a:xfrm>
        </p:spPr>
      </p:pic>
    </p:spTree>
    <p:extLst>
      <p:ext uri="{BB962C8B-B14F-4D97-AF65-F5344CB8AC3E}">
        <p14:creationId xmlns:p14="http://schemas.microsoft.com/office/powerpoint/2010/main" val="10608777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74FC5-697E-1040-8B1B-B41DD022D71B}"/>
              </a:ext>
            </a:extLst>
          </p:cNvPr>
          <p:cNvSpPr>
            <a:spLocks noGrp="1"/>
          </p:cNvSpPr>
          <p:nvPr>
            <p:ph type="title"/>
          </p:nvPr>
        </p:nvSpPr>
        <p:spPr/>
        <p:txBody>
          <a:bodyPr/>
          <a:lstStyle/>
          <a:p>
            <a:r>
              <a:rPr lang="en-US" dirty="0"/>
              <a:t>Figure 21.26 (2)  Various stages in the life cycle of parasitic rhizocephalans </a:t>
            </a:r>
          </a:p>
        </p:txBody>
      </p:sp>
      <p:pic>
        <p:nvPicPr>
          <p:cNvPr id="6" name="Content Placeholder 5" descr=" A scanning electron microscopic image of the whole gill of a crab.&#10; An illustration depicts the sagittal section of Kentrogon with the magnification of 20 micrometers with labels as follows. Posterior muscles, Invasion cell, Anterior muscles, Cement canal pore, Antennule article 3, Inclusion-filled epidermis, Kentrogon cement gland, and cuticle.&#10; A microscopic image of Kentrogon injecting a vermigon.&#10; A microscopic image of Vermigon.&#10; A microscopic image of trichogon&#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004103"/>
            <a:ext cx="11376025" cy="5251432"/>
          </a:xfrm>
        </p:spPr>
      </p:pic>
    </p:spTree>
    <p:extLst>
      <p:ext uri="{BB962C8B-B14F-4D97-AF65-F5344CB8AC3E}">
        <p14:creationId xmlns:p14="http://schemas.microsoft.com/office/powerpoint/2010/main" val="24083517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E3489-2A44-B94A-B1A0-533C5D6679BE}"/>
              </a:ext>
            </a:extLst>
          </p:cNvPr>
          <p:cNvSpPr>
            <a:spLocks noGrp="1"/>
          </p:cNvSpPr>
          <p:nvPr>
            <p:ph type="title"/>
          </p:nvPr>
        </p:nvSpPr>
        <p:spPr/>
        <p:txBody>
          <a:bodyPr/>
          <a:lstStyle/>
          <a:p>
            <a:r>
              <a:rPr lang="en-US" dirty="0"/>
              <a:t>Figure 21.26  Various stages in the life cycle of parasitic rhizocephalans (Part 1)</a:t>
            </a:r>
          </a:p>
        </p:txBody>
      </p:sp>
      <p:pic>
        <p:nvPicPr>
          <p:cNvPr id="6" name="Content Placeholder 5" descr=" A photo of live cyprid larva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58975" y="479425"/>
            <a:ext cx="9274051" cy="6300788"/>
          </a:xfrm>
        </p:spPr>
      </p:pic>
    </p:spTree>
    <p:extLst>
      <p:ext uri="{BB962C8B-B14F-4D97-AF65-F5344CB8AC3E}">
        <p14:creationId xmlns:p14="http://schemas.microsoft.com/office/powerpoint/2010/main" val="293808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CEDBD-B98C-8E43-924D-DBBF08E2AB1B}"/>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1)</a:t>
            </a:r>
          </a:p>
        </p:txBody>
      </p:sp>
      <p:pic>
        <p:nvPicPr>
          <p:cNvPr id="6" name="Content Placeholder 5" descr=" An illustration depicts the lateral view of cephalocarid Hutchinsoniella with labels as follows. Head shield, Antennule, Antenna, Thoracic appendage, Abdomen, Telson, Caudal ra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62890" y="479425"/>
            <a:ext cx="4466221" cy="6300788"/>
          </a:xfrm>
        </p:spPr>
      </p:pic>
    </p:spTree>
    <p:extLst>
      <p:ext uri="{BB962C8B-B14F-4D97-AF65-F5344CB8AC3E}">
        <p14:creationId xmlns:p14="http://schemas.microsoft.com/office/powerpoint/2010/main" val="10947172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71E08-F7E5-F443-B3D2-0C47E4BFA948}"/>
              </a:ext>
            </a:extLst>
          </p:cNvPr>
          <p:cNvSpPr>
            <a:spLocks noGrp="1"/>
          </p:cNvSpPr>
          <p:nvPr>
            <p:ph type="title"/>
          </p:nvPr>
        </p:nvSpPr>
        <p:spPr/>
        <p:txBody>
          <a:bodyPr/>
          <a:lstStyle/>
          <a:p>
            <a:r>
              <a:rPr lang="en-US" dirty="0"/>
              <a:t>Figure 21.26  Various stages in the life cycle of parasitic rhizocephalans (Part 2)</a:t>
            </a:r>
          </a:p>
        </p:txBody>
      </p:sp>
      <p:pic>
        <p:nvPicPr>
          <p:cNvPr id="6" name="Content Placeholder 5" descr=" A scanning electron microscopic image of the lateral view of cyprid larva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7822" y="479425"/>
            <a:ext cx="11336357" cy="6300788"/>
          </a:xfrm>
        </p:spPr>
      </p:pic>
    </p:spTree>
    <p:extLst>
      <p:ext uri="{BB962C8B-B14F-4D97-AF65-F5344CB8AC3E}">
        <p14:creationId xmlns:p14="http://schemas.microsoft.com/office/powerpoint/2010/main" val="30279224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74A57-D724-5F49-98D0-2F2B57DCC837}"/>
              </a:ext>
            </a:extLst>
          </p:cNvPr>
          <p:cNvSpPr>
            <a:spLocks noGrp="1"/>
          </p:cNvSpPr>
          <p:nvPr>
            <p:ph type="title"/>
          </p:nvPr>
        </p:nvSpPr>
        <p:spPr/>
        <p:txBody>
          <a:bodyPr/>
          <a:lstStyle/>
          <a:p>
            <a:r>
              <a:rPr lang="en-US" dirty="0"/>
              <a:t>Figure 21.26  Various stages in the life cycle of parasitic rhizocephalans (Part 3)</a:t>
            </a:r>
          </a:p>
        </p:txBody>
      </p:sp>
      <p:pic>
        <p:nvPicPr>
          <p:cNvPr id="6" name="Content Placeholder 5" descr=" An illustration depicts the longitudinal section of cyprid larvae with the right side of carapace removed; naupliar eye omitted with a magnification of 50 micrometers with labels as follows. Antennule article 3, Antennule article 2, Anterior mantle cavity, Antennule glands, Carapace, Cement gland of Cypris, Epidermal inclusions, Epidermis, Caudal filaments, Posterior mantle cavity, Thoracopods, Cerebral ganglion, Cuticular reinforcement on antennular article 1, Cement gland cana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91839"/>
            <a:ext cx="11376025" cy="5475959"/>
          </a:xfrm>
        </p:spPr>
      </p:pic>
    </p:spTree>
    <p:extLst>
      <p:ext uri="{BB962C8B-B14F-4D97-AF65-F5344CB8AC3E}">
        <p14:creationId xmlns:p14="http://schemas.microsoft.com/office/powerpoint/2010/main" val="902791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0B6F6-A256-994F-A6ED-4986BB30C912}"/>
              </a:ext>
            </a:extLst>
          </p:cNvPr>
          <p:cNvSpPr>
            <a:spLocks noGrp="1"/>
          </p:cNvSpPr>
          <p:nvPr>
            <p:ph type="title"/>
          </p:nvPr>
        </p:nvSpPr>
        <p:spPr/>
        <p:txBody>
          <a:bodyPr/>
          <a:lstStyle/>
          <a:p>
            <a:r>
              <a:rPr lang="en-US" dirty="0"/>
              <a:t>Figure 21.26  Various stages in the life cycle of parasitic rhizocephalans (Part 4)</a:t>
            </a:r>
          </a:p>
        </p:txBody>
      </p:sp>
      <p:pic>
        <p:nvPicPr>
          <p:cNvPr id="6" name="Content Placeholder 5" descr=" An illustration depicts the longitudinal section of cyprid larvae with Kentrogon formation with labels as follows. The inclusion-filled epidermis, Remnant of the anterior mantle cavity, Cement, Gill filament of the host, Cement gland of Kentrogon, and invasion cel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959213" y="479425"/>
            <a:ext cx="10273574" cy="6300788"/>
          </a:xfrm>
        </p:spPr>
      </p:pic>
    </p:spTree>
    <p:extLst>
      <p:ext uri="{BB962C8B-B14F-4D97-AF65-F5344CB8AC3E}">
        <p14:creationId xmlns:p14="http://schemas.microsoft.com/office/powerpoint/2010/main" val="1758552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9571F-EB8E-764B-9932-54996FD45817}"/>
              </a:ext>
            </a:extLst>
          </p:cNvPr>
          <p:cNvSpPr>
            <a:spLocks noGrp="1"/>
          </p:cNvSpPr>
          <p:nvPr>
            <p:ph type="title"/>
          </p:nvPr>
        </p:nvSpPr>
        <p:spPr/>
        <p:txBody>
          <a:bodyPr/>
          <a:lstStyle/>
          <a:p>
            <a:r>
              <a:rPr lang="en-US" dirty="0"/>
              <a:t>Figure 21.26  Various stages in the life cycle of parasitic rhizocephalans (Part 5)</a:t>
            </a:r>
          </a:p>
        </p:txBody>
      </p:sp>
      <p:pic>
        <p:nvPicPr>
          <p:cNvPr id="6" name="Content Placeholder 5" descr=" A scanning electron microscopic image of the whole gill of a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29541" y="479425"/>
            <a:ext cx="7932919" cy="6300788"/>
          </a:xfrm>
        </p:spPr>
      </p:pic>
    </p:spTree>
    <p:extLst>
      <p:ext uri="{BB962C8B-B14F-4D97-AF65-F5344CB8AC3E}">
        <p14:creationId xmlns:p14="http://schemas.microsoft.com/office/powerpoint/2010/main" val="18486602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D9CBE-B638-C54F-A893-31FBD2E4FFCD}"/>
              </a:ext>
            </a:extLst>
          </p:cNvPr>
          <p:cNvSpPr>
            <a:spLocks noGrp="1"/>
          </p:cNvSpPr>
          <p:nvPr>
            <p:ph type="title"/>
          </p:nvPr>
        </p:nvSpPr>
        <p:spPr/>
        <p:txBody>
          <a:bodyPr/>
          <a:lstStyle/>
          <a:p>
            <a:r>
              <a:rPr lang="en-US" dirty="0"/>
              <a:t>Figure 21.26  Various stages in the life cycle of parasitic rhizocephalans (Part 6)</a:t>
            </a:r>
          </a:p>
        </p:txBody>
      </p:sp>
      <p:pic>
        <p:nvPicPr>
          <p:cNvPr id="6" name="Content Placeholder 5" descr=" An illustration depicts the sagittal section of Kentrogon with the magnification of 20 micrometers with labels as follows. Posterior muscles, Invasion cell, Anterior muscles, Cement canal pore, Antennule article 3, Inclusion-filled epidermis, Kentrogon cement gland, and cuti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586233"/>
            <a:ext cx="11376025" cy="6087171"/>
          </a:xfrm>
        </p:spPr>
      </p:pic>
    </p:spTree>
    <p:extLst>
      <p:ext uri="{BB962C8B-B14F-4D97-AF65-F5344CB8AC3E}">
        <p14:creationId xmlns:p14="http://schemas.microsoft.com/office/powerpoint/2010/main" val="6174523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280B4-AEC8-6441-BB0A-EFD3BFD228BE}"/>
              </a:ext>
            </a:extLst>
          </p:cNvPr>
          <p:cNvSpPr>
            <a:spLocks noGrp="1"/>
          </p:cNvSpPr>
          <p:nvPr>
            <p:ph type="title"/>
          </p:nvPr>
        </p:nvSpPr>
        <p:spPr/>
        <p:txBody>
          <a:bodyPr/>
          <a:lstStyle/>
          <a:p>
            <a:r>
              <a:rPr lang="en-US" dirty="0"/>
              <a:t>Figure 21.26  Various stages in the life cycle of parasitic rhizocephalans (Part 7)</a:t>
            </a:r>
          </a:p>
        </p:txBody>
      </p:sp>
      <p:pic>
        <p:nvPicPr>
          <p:cNvPr id="6" name="Content Placeholder 5" descr=" A microscopic image of Kentrogon injecting a vermig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496378"/>
            <a:ext cx="11376025" cy="6266881"/>
          </a:xfrm>
        </p:spPr>
      </p:pic>
    </p:spTree>
    <p:extLst>
      <p:ext uri="{BB962C8B-B14F-4D97-AF65-F5344CB8AC3E}">
        <p14:creationId xmlns:p14="http://schemas.microsoft.com/office/powerpoint/2010/main" val="18193939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78182-AACF-5D43-A6D0-DBCD8280CB6D}"/>
              </a:ext>
            </a:extLst>
          </p:cNvPr>
          <p:cNvSpPr>
            <a:spLocks noGrp="1"/>
          </p:cNvSpPr>
          <p:nvPr>
            <p:ph type="title"/>
          </p:nvPr>
        </p:nvSpPr>
        <p:spPr/>
        <p:txBody>
          <a:bodyPr/>
          <a:lstStyle/>
          <a:p>
            <a:r>
              <a:rPr lang="en-US" dirty="0"/>
              <a:t>Figure 21.26  Various stages in the life cycle of parasitic rhizocephalans (Part 8)</a:t>
            </a:r>
          </a:p>
        </p:txBody>
      </p:sp>
      <p:pic>
        <p:nvPicPr>
          <p:cNvPr id="6" name="Content Placeholder 5" descr=" A microscopic image of Vermig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47540" y="479425"/>
            <a:ext cx="9096920" cy="6300788"/>
          </a:xfrm>
        </p:spPr>
      </p:pic>
    </p:spTree>
    <p:extLst>
      <p:ext uri="{BB962C8B-B14F-4D97-AF65-F5344CB8AC3E}">
        <p14:creationId xmlns:p14="http://schemas.microsoft.com/office/powerpoint/2010/main" val="36088916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F866A-07D9-0645-BB41-29B1BD2CC7F5}"/>
              </a:ext>
            </a:extLst>
          </p:cNvPr>
          <p:cNvSpPr>
            <a:spLocks noGrp="1"/>
          </p:cNvSpPr>
          <p:nvPr>
            <p:ph type="title"/>
          </p:nvPr>
        </p:nvSpPr>
        <p:spPr/>
        <p:txBody>
          <a:bodyPr/>
          <a:lstStyle/>
          <a:p>
            <a:r>
              <a:rPr lang="en-US" dirty="0"/>
              <a:t>Figure 21.26  Various stages in the life cycle of parasitic rhizocephalans (Part 9)</a:t>
            </a:r>
          </a:p>
        </p:txBody>
      </p:sp>
      <p:pic>
        <p:nvPicPr>
          <p:cNvPr id="6" name="Content Placeholder 5" descr=" A microscopic image of trichog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02040" y="479425"/>
            <a:ext cx="9387921" cy="6300788"/>
          </a:xfrm>
        </p:spPr>
      </p:pic>
    </p:spTree>
    <p:extLst>
      <p:ext uri="{BB962C8B-B14F-4D97-AF65-F5344CB8AC3E}">
        <p14:creationId xmlns:p14="http://schemas.microsoft.com/office/powerpoint/2010/main" val="12929977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2FEB-ED15-9143-82B6-D3BA43D17E94}"/>
              </a:ext>
            </a:extLst>
          </p:cNvPr>
          <p:cNvSpPr>
            <a:spLocks noGrp="1"/>
          </p:cNvSpPr>
          <p:nvPr>
            <p:ph type="title"/>
          </p:nvPr>
        </p:nvSpPr>
        <p:spPr/>
        <p:txBody>
          <a:bodyPr/>
          <a:lstStyle/>
          <a:p>
            <a:r>
              <a:rPr lang="en-US" dirty="0"/>
              <a:t>Figure 21.27 (1)  Internal anatomy of representative crustaceans </a:t>
            </a:r>
          </a:p>
        </p:txBody>
      </p:sp>
      <p:pic>
        <p:nvPicPr>
          <p:cNvPr id="6" name="Content Placeholder 5" descr=" An illustration depicts the longitudinal section of the calanoid copepod with its parts labeled as follows. Accessory photoreceptor, X-organ, Frontal horn, Nauplius eye, Brain, Second antenna, Mouth, First antenna, Ventral nerve cord, Gonopore, Seminal receptacle, Gut, Ovary, Heart, Oviduct, and Anus.&#10; An illustration depicts the longitudinal section of the lepadomorph barnacle with its parts labeled as follows. Antennule, Cement gland, Ovary, Oviduct, Stomach, Digestive ceca, Maxilla, Supraesophageal ganglion, Esophagus, Labrum, Adductor muscle, Mandibular palp; mandible below, Maxillule, Scutum, Cirri, Tergum, Penis, Testis, Anus, Carina, Midgut, Testis, and Stalk; peduncle.&#10; An illustration depicts the longitudinal section of the balanomorph barnacle with its parts labeled as follows. Antennule, Seminal vesicle, Intestine, Sperm duct, Mantle cavity, Supraesophageal ganglion, Cement gland, Testis, Stomach, Egg mass in the mantle cavity, Depressor muscle or tergum, Rostrum, Rostal blood sinus, Adductor muscle of scutum, Mouth, Ventral nerve mass, Mouth, Cirri, Carina, Penis Anus, Mantle cavity.&#10; An illustration depicts the longitudinal section of stomatopod with its parts labeled as follows. Compound eye, Optic eye, Optic artery, Antennular artery, Foregut, Anterior aorta, Accessory gland, Ostia, Heart, Sperm duct, Midgut, Penis, Midgut gland, Testis, Hindgut, Posterior aorta, Supraesophageal ganglion, Esophagus, Subesophageal ganglion, Maxillary gland, Lateral artery, Subneural artery, Gills, Ventral nerve cord, Ganglion, and Anus.&#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67102"/>
            <a:ext cx="11376025" cy="5725433"/>
          </a:xfrm>
        </p:spPr>
      </p:pic>
    </p:spTree>
    <p:extLst>
      <p:ext uri="{BB962C8B-B14F-4D97-AF65-F5344CB8AC3E}">
        <p14:creationId xmlns:p14="http://schemas.microsoft.com/office/powerpoint/2010/main" val="15788035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11715-4138-5247-8369-8F08B287D033}"/>
              </a:ext>
            </a:extLst>
          </p:cNvPr>
          <p:cNvSpPr>
            <a:spLocks noGrp="1"/>
          </p:cNvSpPr>
          <p:nvPr>
            <p:ph type="title"/>
          </p:nvPr>
        </p:nvSpPr>
        <p:spPr/>
        <p:txBody>
          <a:bodyPr/>
          <a:lstStyle/>
          <a:p>
            <a:r>
              <a:rPr lang="en-US" dirty="0"/>
              <a:t>Figure 21.27 (2)  Internal anatomy of representative crustaceans </a:t>
            </a:r>
          </a:p>
        </p:txBody>
      </p:sp>
      <p:pic>
        <p:nvPicPr>
          <p:cNvPr id="6" name="Content Placeholder 5" descr=" An illustration depicts the longitudinal section of crayfish with its parts labeled as follows. Antennal nerve, Antennal gland, Ventral thoracic artery, Supraesophageal ganglion, Optic artery, Antennal artery, Cor frontale, Anterior aorta, Midgut cecum, Midgut gland, Posterior aorta, Abdominal segmental artery, Hindgut, Ventral abdominal artery, Sternal artery, Midgut, Oviduct, Pyloric stomach, Cardiac stomach, Ventral nerve cord, and Ventral thoracic artery.&#10; An illustration depicts the longitudinal amphipod with its parts labeled as follows. Eye, Foregut, Antennal gland, Circumesophageal connective, Mouth, Subesophageal ganglion, Midgut glands, Coxal gills, Ventral nerve cord, Fused ganglia, Antennular nerve, Supraesophageal ganglion, Anterior aorta, Anterior midgut cecum, Heart, Ostia, Migut, Testis, Sperm duct, Penial Papilla, Posterior aorta, Posterior midgut cecum, Hindgut, and Anus.&#10; An illustration depicts the structure of a crayfish's stomach with its parts labeled as follows. Cardiac stomach, Lateral tooth of the gastric mill, Dorsal tooth of the gastric mill, Pyloric stomach, Straining setae, and Intestine.&#10; An illustration depicts the dorsal view of brachyuran crab with carapace removed with its parts labeled as follows. Compound eye, Antenna, Anterior stomach muscle, Branchial chamber, Gill, Epipod of the first maxilliped, Anterior dorsal pyloric muscle, Ovary, Pyloric stomach, Pericardial sac, Hindgut cecum, Midgut, Antennule, Antennal gland, Lateral adductor muscle of mandible, Cheliped, Cardiac stomach, Ophthalmic artery, Digestive gland, Pereopodal muscle, Ostium, Heart, Muscles of fifth pereopod, Superior abdominal artery, Lateral abdominal artery.&#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813713" y="479425"/>
            <a:ext cx="10564574" cy="6300788"/>
          </a:xfrm>
        </p:spPr>
      </p:pic>
    </p:spTree>
    <p:extLst>
      <p:ext uri="{BB962C8B-B14F-4D97-AF65-F5344CB8AC3E}">
        <p14:creationId xmlns:p14="http://schemas.microsoft.com/office/powerpoint/2010/main" val="3738516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28A6F-81A1-1342-923F-F830A1766B7A}"/>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2)</a:t>
            </a:r>
          </a:p>
        </p:txBody>
      </p:sp>
      <p:pic>
        <p:nvPicPr>
          <p:cNvPr id="6" name="Content Placeholder 5" descr=" A scanning electron microscopic image of ventral view of head and thorax of Cephalocari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85497" y="479425"/>
            <a:ext cx="9021007" cy="6300788"/>
          </a:xfrm>
        </p:spPr>
      </p:pic>
    </p:spTree>
    <p:extLst>
      <p:ext uri="{BB962C8B-B14F-4D97-AF65-F5344CB8AC3E}">
        <p14:creationId xmlns:p14="http://schemas.microsoft.com/office/powerpoint/2010/main" val="42351370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FEC70-206E-454B-8E8B-ABBB2347C18C}"/>
              </a:ext>
            </a:extLst>
          </p:cNvPr>
          <p:cNvSpPr>
            <a:spLocks noGrp="1"/>
          </p:cNvSpPr>
          <p:nvPr>
            <p:ph type="title"/>
          </p:nvPr>
        </p:nvSpPr>
        <p:spPr/>
        <p:txBody>
          <a:bodyPr/>
          <a:lstStyle/>
          <a:p>
            <a:r>
              <a:rPr lang="en-US" dirty="0"/>
              <a:t>Figure 21.27  Internal anatomy of representative crustaceans (Part 1) </a:t>
            </a:r>
          </a:p>
        </p:txBody>
      </p:sp>
      <p:pic>
        <p:nvPicPr>
          <p:cNvPr id="6" name="Content Placeholder 5" descr=" An illustration depicts the longitudinal section of the calanoid copepod with its parts labeled as follows. Accessory photoreceptor, X-organ, Frontal horn, Nauplius eye, Brain, Second antenna, Mouth, First antenna, Ventral nerve cord, Gonopore, Seminal receptacle, Gut, Ovary, Heart, Oviduct,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98286"/>
            <a:ext cx="11376025" cy="5663065"/>
          </a:xfrm>
        </p:spPr>
      </p:pic>
    </p:spTree>
    <p:extLst>
      <p:ext uri="{BB962C8B-B14F-4D97-AF65-F5344CB8AC3E}">
        <p14:creationId xmlns:p14="http://schemas.microsoft.com/office/powerpoint/2010/main" val="23859056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98226-349A-044A-8BC2-1EC7349C2807}"/>
              </a:ext>
            </a:extLst>
          </p:cNvPr>
          <p:cNvSpPr>
            <a:spLocks noGrp="1"/>
          </p:cNvSpPr>
          <p:nvPr>
            <p:ph type="title"/>
          </p:nvPr>
        </p:nvSpPr>
        <p:spPr/>
        <p:txBody>
          <a:bodyPr/>
          <a:lstStyle/>
          <a:p>
            <a:r>
              <a:rPr lang="en-US" dirty="0"/>
              <a:t>Figure 21.27  Internal anatomy of representative crustaceans (Part 2) </a:t>
            </a:r>
          </a:p>
        </p:txBody>
      </p:sp>
      <p:pic>
        <p:nvPicPr>
          <p:cNvPr id="6" name="Content Placeholder 5" descr=" An illustration depicts the longitudinal section of the lepadomorph barnacle with its parts labeled as follows. Antennule, Cement gland, Ovary, Oviduct, Stomach, Digestive ceca, Maxilla, Supraesophageal ganglion, Esophagus, Labrum, Adductor muscle, Mandibular palp; mandible below, Maxillule, Scutum, Cirri, Tergum, Penis, Testis, Anus, Carina, Midgut, Testis, and Stalk; pedun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81868" y="479425"/>
            <a:ext cx="4428264" cy="6300788"/>
          </a:xfrm>
        </p:spPr>
      </p:pic>
    </p:spTree>
    <p:extLst>
      <p:ext uri="{BB962C8B-B14F-4D97-AF65-F5344CB8AC3E}">
        <p14:creationId xmlns:p14="http://schemas.microsoft.com/office/powerpoint/2010/main" val="27121609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5990B-B843-B840-880B-84A49982B7C0}"/>
              </a:ext>
            </a:extLst>
          </p:cNvPr>
          <p:cNvSpPr>
            <a:spLocks noGrp="1"/>
          </p:cNvSpPr>
          <p:nvPr>
            <p:ph type="title"/>
          </p:nvPr>
        </p:nvSpPr>
        <p:spPr/>
        <p:txBody>
          <a:bodyPr/>
          <a:lstStyle/>
          <a:p>
            <a:r>
              <a:rPr lang="en-US" dirty="0"/>
              <a:t>Figure 21.27  Internal anatomy of representative crustaceans (Part 3) </a:t>
            </a:r>
          </a:p>
        </p:txBody>
      </p:sp>
      <p:pic>
        <p:nvPicPr>
          <p:cNvPr id="6" name="Content Placeholder 5" descr=" An illustration depicts the longitudinal section of the balanomorph barnacle with its parts labeled as follows. Antennule, Seminal vesicle, Intestine, Sperm duct, Mantle cavity, Supraesophageal ganglion, Cement gland, Testis, Stomach, Egg mass in the mantle cavity, Depressor muscle or tergum, Rostrum, Rostal blood sinus, Adductor muscle of scutum, Mouth, Ventral nerve mass, Mouth, Cirri, Carina, Penis Anus, Mantle cavit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673585" y="479425"/>
            <a:ext cx="6844831" cy="6300788"/>
          </a:xfrm>
        </p:spPr>
      </p:pic>
    </p:spTree>
    <p:extLst>
      <p:ext uri="{BB962C8B-B14F-4D97-AF65-F5344CB8AC3E}">
        <p14:creationId xmlns:p14="http://schemas.microsoft.com/office/powerpoint/2010/main" val="32050859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118D8-1C9A-124B-8DAB-757DD6EEEFFE}"/>
              </a:ext>
            </a:extLst>
          </p:cNvPr>
          <p:cNvSpPr>
            <a:spLocks noGrp="1"/>
          </p:cNvSpPr>
          <p:nvPr>
            <p:ph type="title"/>
          </p:nvPr>
        </p:nvSpPr>
        <p:spPr/>
        <p:txBody>
          <a:bodyPr/>
          <a:lstStyle/>
          <a:p>
            <a:r>
              <a:rPr lang="en-US" dirty="0"/>
              <a:t>Figure 21.27  Internal anatomy of representative crustaceans (Part 4) </a:t>
            </a:r>
          </a:p>
        </p:txBody>
      </p:sp>
      <p:pic>
        <p:nvPicPr>
          <p:cNvPr id="6" name="Content Placeholder 5" descr=" An illustration depicts the longitudinal section of stomatopod with its parts labeled as follows. Compound eye, Optic eye, Optic artery, Antennular artery, Foregut, Anterior aorta, Accessory gland, Ostia, Heart, Sperm duct, Midgut, Penis, Midgut gland, Testis, Hindgut, Posterior aorta, Supraesophageal ganglion, Esophagus, Subesophageal ganglion, Maxillary gland, Lateral artery, Subneural artery, Gills, Ventral nerve cord, Ganglion,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84279" y="479425"/>
            <a:ext cx="9223442" cy="6300788"/>
          </a:xfrm>
        </p:spPr>
      </p:pic>
    </p:spTree>
    <p:extLst>
      <p:ext uri="{BB962C8B-B14F-4D97-AF65-F5344CB8AC3E}">
        <p14:creationId xmlns:p14="http://schemas.microsoft.com/office/powerpoint/2010/main" val="3948912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6BD6B-B243-C743-A278-8DC9861E1D89}"/>
              </a:ext>
            </a:extLst>
          </p:cNvPr>
          <p:cNvSpPr>
            <a:spLocks noGrp="1"/>
          </p:cNvSpPr>
          <p:nvPr>
            <p:ph type="title"/>
          </p:nvPr>
        </p:nvSpPr>
        <p:spPr/>
        <p:txBody>
          <a:bodyPr/>
          <a:lstStyle/>
          <a:p>
            <a:r>
              <a:rPr lang="en-US" dirty="0"/>
              <a:t>Figure 21.27  Internal anatomy of representative crustaceans (Part 5) </a:t>
            </a:r>
          </a:p>
        </p:txBody>
      </p:sp>
      <p:pic>
        <p:nvPicPr>
          <p:cNvPr id="6" name="Content Placeholder 5" descr=" An illustration depicts the longitudinal section of crayfish with its parts labeled as follows. Antennal nerve, Antennal gland, Ventral thoracic artery, Supraesophageal ganglion, Optic artery, Antennal artery, Cor frontale, Anterior aorta, Midgut cecum, Midgut gland, Posterior aorta, Abdominal segmental artery, Hindgut, Ventral abdominal artery, Sternal artery, Midgut, Oviduct, Pyloric stomach, Cardiac stomach, Ventral nerve cord, and Ventral thoracic arter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769431" y="479425"/>
            <a:ext cx="10653139" cy="6300788"/>
          </a:xfrm>
        </p:spPr>
      </p:pic>
    </p:spTree>
    <p:extLst>
      <p:ext uri="{BB962C8B-B14F-4D97-AF65-F5344CB8AC3E}">
        <p14:creationId xmlns:p14="http://schemas.microsoft.com/office/powerpoint/2010/main" val="14050864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E7337-042A-7345-98B3-09FD43969188}"/>
              </a:ext>
            </a:extLst>
          </p:cNvPr>
          <p:cNvSpPr>
            <a:spLocks noGrp="1"/>
          </p:cNvSpPr>
          <p:nvPr>
            <p:ph type="title"/>
          </p:nvPr>
        </p:nvSpPr>
        <p:spPr/>
        <p:txBody>
          <a:bodyPr/>
          <a:lstStyle/>
          <a:p>
            <a:r>
              <a:rPr lang="en-US" dirty="0"/>
              <a:t>Figure 21.27  Internal anatomy of representative crustaceans (Part 6) </a:t>
            </a:r>
          </a:p>
        </p:txBody>
      </p:sp>
      <p:pic>
        <p:nvPicPr>
          <p:cNvPr id="6" name="Content Placeholder 5" descr=" An illustration depicts the longitudinal amphipod with its parts labeled as follows. Eye, Foregut, Antennal gland, Circumesophageal connective, Mouth, Subesophageal ganglion, Midgut glands, Coxal gills, Ventral nerve cord, Fused ganglia, Antennular nerve, Supraesophageal ganglion, Anterior aorta, Anterior midgut cecum, Heart, Ostia, Migut, Testis, Sperm duct, Penial Papilla, Posterior aorta, Posterior midgut cecum, Hindgut,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097910" y="479425"/>
            <a:ext cx="7996180" cy="6300788"/>
          </a:xfrm>
        </p:spPr>
      </p:pic>
    </p:spTree>
    <p:extLst>
      <p:ext uri="{BB962C8B-B14F-4D97-AF65-F5344CB8AC3E}">
        <p14:creationId xmlns:p14="http://schemas.microsoft.com/office/powerpoint/2010/main" val="35701253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1F919-D70A-144B-B8EE-6AC42F5A8EE8}"/>
              </a:ext>
            </a:extLst>
          </p:cNvPr>
          <p:cNvSpPr>
            <a:spLocks noGrp="1"/>
          </p:cNvSpPr>
          <p:nvPr>
            <p:ph type="title"/>
          </p:nvPr>
        </p:nvSpPr>
        <p:spPr/>
        <p:txBody>
          <a:bodyPr/>
          <a:lstStyle/>
          <a:p>
            <a:r>
              <a:rPr lang="en-US" dirty="0"/>
              <a:t>Figure 21.27  Internal anatomy of representative crustaceans (Part 7) </a:t>
            </a:r>
          </a:p>
        </p:txBody>
      </p:sp>
      <p:pic>
        <p:nvPicPr>
          <p:cNvPr id="6" name="Content Placeholder 5" descr=" An illustration depicts the structure of a crayfish's stomach with its parts labeled as follows. Cardiac stomach, Lateral tooth of the gastric mill, Dorsal tooth of the gastric mill, Pyloric stomach, Straining setae, and Intestin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376736" y="479425"/>
            <a:ext cx="9438529" cy="6300788"/>
          </a:xfrm>
        </p:spPr>
      </p:pic>
    </p:spTree>
    <p:extLst>
      <p:ext uri="{BB962C8B-B14F-4D97-AF65-F5344CB8AC3E}">
        <p14:creationId xmlns:p14="http://schemas.microsoft.com/office/powerpoint/2010/main" val="6200249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EB146-9085-8D41-861B-5605C21EA28E}"/>
              </a:ext>
            </a:extLst>
          </p:cNvPr>
          <p:cNvSpPr>
            <a:spLocks noGrp="1"/>
          </p:cNvSpPr>
          <p:nvPr>
            <p:ph type="title"/>
          </p:nvPr>
        </p:nvSpPr>
        <p:spPr/>
        <p:txBody>
          <a:bodyPr/>
          <a:lstStyle/>
          <a:p>
            <a:r>
              <a:rPr lang="en-US" dirty="0"/>
              <a:t>Figure 21.27  Internal anatomy of representative crustaceans (Part 8) </a:t>
            </a:r>
          </a:p>
        </p:txBody>
      </p:sp>
      <p:pic>
        <p:nvPicPr>
          <p:cNvPr id="6" name="Content Placeholder 5" descr=" An illustration depicts the dorsal view of brachyuran crab with carapace removed with its parts labeled as follows. Compound eye, Antenna, Anterior stomach muscle, Branchial chamber, Gill, Epipod of the first maxilliped, Anterior dorsal pyloric muscle, Ovary, Pyloric stomach, Pericardial sac, Hindgut cecum, Midgut, Antennule, Antennal gland, Lateral adductor muscle of mandible, Cheliped, Cardiac stomach, Ophthalmic artery, Digestive gland, Pereopodal muscle, Ostium, Heart, Muscles of fifth pereopod, Superior abdominal artery, Lateral abdominal arter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48996" y="479425"/>
            <a:ext cx="9894008" cy="6300788"/>
          </a:xfrm>
        </p:spPr>
      </p:pic>
    </p:spTree>
    <p:extLst>
      <p:ext uri="{BB962C8B-B14F-4D97-AF65-F5344CB8AC3E}">
        <p14:creationId xmlns:p14="http://schemas.microsoft.com/office/powerpoint/2010/main" val="27506167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8529F-3A3C-1D4D-A626-0A1F0D191565}"/>
              </a:ext>
            </a:extLst>
          </p:cNvPr>
          <p:cNvSpPr>
            <a:spLocks noGrp="1"/>
          </p:cNvSpPr>
          <p:nvPr>
            <p:ph type="title"/>
          </p:nvPr>
        </p:nvSpPr>
        <p:spPr/>
        <p:txBody>
          <a:bodyPr/>
          <a:lstStyle/>
          <a:p>
            <a:r>
              <a:rPr lang="en-US" dirty="0"/>
              <a:t>Figure 21.28  Gas exchange structures </a:t>
            </a:r>
          </a:p>
        </p:txBody>
      </p:sp>
      <p:pic>
        <p:nvPicPr>
          <p:cNvPr id="6" name="Content Placeholder 5" descr=" An illustration depicts the maxilla of shrimp with labels as follows. Palp and Endite of maxilla.&#10; An illustration depicts the cross-section of Dendrobranchiate with labels as follows. Blood vessels, and Axis of the gill.&#10; An illustration depicts the cross-section of Trichobranchiate.&#10; An illustration depicts the cross-section of Phyllobranchiate.&#10; An illustration depicts the lateral view of the first leg of a shrimp with labels indicating the paths of ventilating current through the left branchial chambers. The labels are as follows. Gill, Base of the first leg, Gill bailer.&#10; An illustration depicts the lateral view of the first leg of a brachyuran crab indicating the paths of ventilating current through the left branchial chambers.&#10; An illustration depicts the cross-section of the respiratory system of a brachyuran crab with labels as follows. Gill, Body wall, Epipod of second maxilliped, Sternum, Coxa, Basi-ischium, Merus, Lateral carapace wall, Epipod of the first maxilliped, Inner carapace wall, and branchial chamber.&#10; An illustration depicts the surface view of the pleopod of Porcellio with labels as follows. Attachment point to the body wall, Protopod, Pseudotracheae, Endopod, Spiracle, and Exopod.&#10; An illustration depicts the cross-section of Pleopod of Porcellio with labels as follows Spiracle and Hemocoe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15432" y="479425"/>
            <a:ext cx="7161136" cy="6300788"/>
          </a:xfrm>
        </p:spPr>
      </p:pic>
    </p:spTree>
    <p:extLst>
      <p:ext uri="{BB962C8B-B14F-4D97-AF65-F5344CB8AC3E}">
        <p14:creationId xmlns:p14="http://schemas.microsoft.com/office/powerpoint/2010/main" val="145205077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80812-E401-544A-B253-01B49EAB157C}"/>
              </a:ext>
            </a:extLst>
          </p:cNvPr>
          <p:cNvSpPr>
            <a:spLocks noGrp="1"/>
          </p:cNvSpPr>
          <p:nvPr>
            <p:ph type="title"/>
          </p:nvPr>
        </p:nvSpPr>
        <p:spPr/>
        <p:txBody>
          <a:bodyPr/>
          <a:lstStyle/>
          <a:p>
            <a:r>
              <a:rPr lang="en-US" dirty="0"/>
              <a:t>Figure 21.28  Gas exchange structures (Part 1)</a:t>
            </a:r>
          </a:p>
        </p:txBody>
      </p:sp>
      <p:pic>
        <p:nvPicPr>
          <p:cNvPr id="6" name="Content Placeholder 5" descr=" An illustration depicts the maxilla of shrimp with labels as follows. Palp and Endite of maxi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27368" y="479425"/>
            <a:ext cx="4137264" cy="6300788"/>
          </a:xfrm>
        </p:spPr>
      </p:pic>
    </p:spTree>
    <p:extLst>
      <p:ext uri="{BB962C8B-B14F-4D97-AF65-F5344CB8AC3E}">
        <p14:creationId xmlns:p14="http://schemas.microsoft.com/office/powerpoint/2010/main" val="1656232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0C426-EB8C-6342-B9EA-69937BC8909A}"/>
              </a:ext>
            </a:extLst>
          </p:cNvPr>
          <p:cNvSpPr>
            <a:spLocks noGrp="1"/>
          </p:cNvSpPr>
          <p:nvPr>
            <p:ph type="title"/>
          </p:nvPr>
        </p:nvSpPr>
        <p:spPr/>
        <p:txBody>
          <a:bodyPr/>
          <a:lstStyle/>
          <a:p>
            <a:r>
              <a:rPr lang="en-US" dirty="0"/>
              <a:t>Figure 21.19  Anatomy in the classes </a:t>
            </a:r>
            <a:r>
              <a:rPr lang="en-US" dirty="0" err="1"/>
              <a:t>Remipedia</a:t>
            </a:r>
            <a:r>
              <a:rPr lang="en-US" dirty="0"/>
              <a:t> and </a:t>
            </a:r>
            <a:r>
              <a:rPr lang="en-US" dirty="0" err="1"/>
              <a:t>Cephalocarida</a:t>
            </a:r>
            <a:r>
              <a:rPr lang="en-US" dirty="0"/>
              <a:t> (Part 3)</a:t>
            </a:r>
          </a:p>
        </p:txBody>
      </p:sp>
      <p:pic>
        <p:nvPicPr>
          <p:cNvPr id="6" name="Content Placeholder 5" descr=" An illustration depicts the First trunk limb of Lightiella with labels as follows Protopod, Endites, Endopod, Epipod, and Ex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82107" y="479425"/>
            <a:ext cx="5427787" cy="6300788"/>
          </a:xfrm>
        </p:spPr>
      </p:pic>
    </p:spTree>
    <p:extLst>
      <p:ext uri="{BB962C8B-B14F-4D97-AF65-F5344CB8AC3E}">
        <p14:creationId xmlns:p14="http://schemas.microsoft.com/office/powerpoint/2010/main" val="14525590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47C59-28FA-1043-AFA6-C1E66345E551}"/>
              </a:ext>
            </a:extLst>
          </p:cNvPr>
          <p:cNvSpPr>
            <a:spLocks noGrp="1"/>
          </p:cNvSpPr>
          <p:nvPr>
            <p:ph type="title"/>
          </p:nvPr>
        </p:nvSpPr>
        <p:spPr/>
        <p:txBody>
          <a:bodyPr/>
          <a:lstStyle/>
          <a:p>
            <a:r>
              <a:rPr lang="en-US" dirty="0"/>
              <a:t>Figure 21.28  Gas exchange structures (Part 2)</a:t>
            </a:r>
          </a:p>
        </p:txBody>
      </p:sp>
      <p:pic>
        <p:nvPicPr>
          <p:cNvPr id="6" name="Content Placeholder 5" descr=" An illustration depicts the cross-section of Dendrobranchiate with labels as follows. Blood vessels, and Axis of the gil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91345" y="479425"/>
            <a:ext cx="7009310" cy="6300788"/>
          </a:xfrm>
        </p:spPr>
      </p:pic>
    </p:spTree>
    <p:extLst>
      <p:ext uri="{BB962C8B-B14F-4D97-AF65-F5344CB8AC3E}">
        <p14:creationId xmlns:p14="http://schemas.microsoft.com/office/powerpoint/2010/main" val="4009712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7C8FE-D939-F74B-AC87-7ACEF219CCFF}"/>
              </a:ext>
            </a:extLst>
          </p:cNvPr>
          <p:cNvSpPr>
            <a:spLocks noGrp="1"/>
          </p:cNvSpPr>
          <p:nvPr>
            <p:ph type="title"/>
          </p:nvPr>
        </p:nvSpPr>
        <p:spPr/>
        <p:txBody>
          <a:bodyPr/>
          <a:lstStyle/>
          <a:p>
            <a:r>
              <a:rPr lang="en-US" dirty="0"/>
              <a:t>Figure 21.28  Gas exchange structures (Part 3)</a:t>
            </a:r>
          </a:p>
        </p:txBody>
      </p:sp>
      <p:pic>
        <p:nvPicPr>
          <p:cNvPr id="6" name="Content Placeholder 5" descr=" An illustration depicts the cross-section of Trichobranchiat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25888" y="479425"/>
            <a:ext cx="8540224" cy="6300788"/>
          </a:xfrm>
        </p:spPr>
      </p:pic>
    </p:spTree>
    <p:extLst>
      <p:ext uri="{BB962C8B-B14F-4D97-AF65-F5344CB8AC3E}">
        <p14:creationId xmlns:p14="http://schemas.microsoft.com/office/powerpoint/2010/main" val="38227874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6D889-5A9E-8746-867B-81E0908C448D}"/>
              </a:ext>
            </a:extLst>
          </p:cNvPr>
          <p:cNvSpPr>
            <a:spLocks noGrp="1"/>
          </p:cNvSpPr>
          <p:nvPr>
            <p:ph type="title"/>
          </p:nvPr>
        </p:nvSpPr>
        <p:spPr/>
        <p:txBody>
          <a:bodyPr/>
          <a:lstStyle/>
          <a:p>
            <a:r>
              <a:rPr lang="en-US" dirty="0"/>
              <a:t>Figure 21.28  Gas exchange structures (Part 4)</a:t>
            </a:r>
          </a:p>
        </p:txBody>
      </p:sp>
      <p:pic>
        <p:nvPicPr>
          <p:cNvPr id="6" name="Content Placeholder 5" descr=" An illustration depicts the cross-section of Phyllobranchiat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261911" y="479425"/>
            <a:ext cx="5668178" cy="6300788"/>
          </a:xfrm>
        </p:spPr>
      </p:pic>
    </p:spTree>
    <p:extLst>
      <p:ext uri="{BB962C8B-B14F-4D97-AF65-F5344CB8AC3E}">
        <p14:creationId xmlns:p14="http://schemas.microsoft.com/office/powerpoint/2010/main" val="29160232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0DC4E-1939-0045-B8CC-E0A6982CBA1F}"/>
              </a:ext>
            </a:extLst>
          </p:cNvPr>
          <p:cNvSpPr>
            <a:spLocks noGrp="1"/>
          </p:cNvSpPr>
          <p:nvPr>
            <p:ph type="title"/>
          </p:nvPr>
        </p:nvSpPr>
        <p:spPr/>
        <p:txBody>
          <a:bodyPr/>
          <a:lstStyle/>
          <a:p>
            <a:r>
              <a:rPr lang="en-US" dirty="0"/>
              <a:t>Figure 21.28  Gas exchange structures (Part 5)</a:t>
            </a:r>
          </a:p>
        </p:txBody>
      </p:sp>
      <p:pic>
        <p:nvPicPr>
          <p:cNvPr id="6" name="Content Placeholder 5" descr=" An illustration depicts the lateral view of the first leg of a shrimp with labels indicating the paths of ventilating current through the left branchial chambers. The labels are as follows. Gill, Base of the first leg, Gill bail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623931" y="479425"/>
            <a:ext cx="10944139" cy="6300788"/>
          </a:xfrm>
        </p:spPr>
      </p:pic>
    </p:spTree>
    <p:extLst>
      <p:ext uri="{BB962C8B-B14F-4D97-AF65-F5344CB8AC3E}">
        <p14:creationId xmlns:p14="http://schemas.microsoft.com/office/powerpoint/2010/main" val="41773742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F2540-8135-6A48-AB80-9B3715CFA462}"/>
              </a:ext>
            </a:extLst>
          </p:cNvPr>
          <p:cNvSpPr>
            <a:spLocks noGrp="1"/>
          </p:cNvSpPr>
          <p:nvPr>
            <p:ph type="title"/>
          </p:nvPr>
        </p:nvSpPr>
        <p:spPr/>
        <p:txBody>
          <a:bodyPr/>
          <a:lstStyle/>
          <a:p>
            <a:r>
              <a:rPr lang="en-US" dirty="0"/>
              <a:t>Figure 21.28  Gas exchange structures (Part 6)</a:t>
            </a:r>
          </a:p>
        </p:txBody>
      </p:sp>
      <p:pic>
        <p:nvPicPr>
          <p:cNvPr id="6" name="Content Placeholder 5" descr=" An illustration depicts the lateral view of the first leg of a brachyuran crab indicating the paths of ventilating current through the left branchial chamber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17127" y="479425"/>
            <a:ext cx="8957746" cy="6300788"/>
          </a:xfrm>
        </p:spPr>
      </p:pic>
    </p:spTree>
    <p:extLst>
      <p:ext uri="{BB962C8B-B14F-4D97-AF65-F5344CB8AC3E}">
        <p14:creationId xmlns:p14="http://schemas.microsoft.com/office/powerpoint/2010/main" val="165308017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78002-F9EC-F54C-AC19-77E19A3E0FF5}"/>
              </a:ext>
            </a:extLst>
          </p:cNvPr>
          <p:cNvSpPr>
            <a:spLocks noGrp="1"/>
          </p:cNvSpPr>
          <p:nvPr>
            <p:ph type="title"/>
          </p:nvPr>
        </p:nvSpPr>
        <p:spPr/>
        <p:txBody>
          <a:bodyPr/>
          <a:lstStyle/>
          <a:p>
            <a:r>
              <a:rPr lang="en-US" dirty="0"/>
              <a:t>Figure 21.28  Gas exchange structures (Part 7)</a:t>
            </a:r>
          </a:p>
        </p:txBody>
      </p:sp>
      <p:pic>
        <p:nvPicPr>
          <p:cNvPr id="6" name="Content Placeholder 5" descr=" An illustration depicts the cross-section of the respiratory system of a brachyuran crab with labels as follows. Gill, Body wall, Epipod of second maxilliped, Sternum, Coxa, Basi-ischium, Merus, Lateral carapace wall, Epipod of the first maxilliped, Inner carapace wall, and branchial chamb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21758" y="479425"/>
            <a:ext cx="7148484" cy="6300788"/>
          </a:xfrm>
        </p:spPr>
      </p:pic>
    </p:spTree>
    <p:extLst>
      <p:ext uri="{BB962C8B-B14F-4D97-AF65-F5344CB8AC3E}">
        <p14:creationId xmlns:p14="http://schemas.microsoft.com/office/powerpoint/2010/main" val="32379068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E40FC-9CD7-9A4E-AE6E-AD1CA3D93ADB}"/>
              </a:ext>
            </a:extLst>
          </p:cNvPr>
          <p:cNvSpPr>
            <a:spLocks noGrp="1"/>
          </p:cNvSpPr>
          <p:nvPr>
            <p:ph type="title"/>
          </p:nvPr>
        </p:nvSpPr>
        <p:spPr/>
        <p:txBody>
          <a:bodyPr/>
          <a:lstStyle/>
          <a:p>
            <a:r>
              <a:rPr lang="en-US" dirty="0"/>
              <a:t>Figure 21.28  Gas exchange structures (Part 8)</a:t>
            </a:r>
          </a:p>
        </p:txBody>
      </p:sp>
      <p:pic>
        <p:nvPicPr>
          <p:cNvPr id="6" name="Content Placeholder 5" descr=" An illustration depicts the surface view of the pleopod of Porcellio with labels as follows. Attachment point to the body wall, Protopod, Pseudotracheae, Endopod, Spiracle, and Exopod.&#10; An illustration depicts the cross-section of Pleopod of Porcellio with labels as follows Spiracle and Hemocoe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96454" y="479425"/>
            <a:ext cx="7199093" cy="6300788"/>
          </a:xfrm>
        </p:spPr>
      </p:pic>
    </p:spTree>
    <p:extLst>
      <p:ext uri="{BB962C8B-B14F-4D97-AF65-F5344CB8AC3E}">
        <p14:creationId xmlns:p14="http://schemas.microsoft.com/office/powerpoint/2010/main" val="20029029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BAE44-7871-2144-9BA2-A1786E978F70}"/>
              </a:ext>
            </a:extLst>
          </p:cNvPr>
          <p:cNvSpPr>
            <a:spLocks noGrp="1"/>
          </p:cNvSpPr>
          <p:nvPr>
            <p:ph type="title"/>
          </p:nvPr>
        </p:nvSpPr>
        <p:spPr/>
        <p:txBody>
          <a:bodyPr/>
          <a:lstStyle/>
          <a:p>
            <a:r>
              <a:rPr lang="en-US" dirty="0"/>
              <a:t>Figure 21.29  Central nervous systems of four crustaceans </a:t>
            </a:r>
          </a:p>
        </p:txBody>
      </p:sp>
      <p:pic>
        <p:nvPicPr>
          <p:cNvPr id="6" name="Content Placeholder 5" descr=" An illustration depicts the dorsal view central nervous system of anostracan with labels as follows. Brain, Esophagus.&#10; An illustration depicts the dorsal view of the central nervous system of crayfish with labels as follows. Brain, Esophagus, Connective, Esophagus, Thoracic ganglia, and Abdominal ganglia.&#10; An illustration depicts the dorsal view of the central nervous system of brachyuran crab with labels as follows. Antennulary nerve, Antennary nerve, Optic nerve, Esophagus, Mandibular nerve, Thoracic nerve plate, Pleon ganglia.&#10; An illustration depicts the dorsal view of the central nervous system of hyperiid amphipod with labels as follows. Antennulary nerve, Optic nerve, Brain, Esophagus, Circumenteric connectives, Subenteric ganglion, Thoracic nerves, Nerves of Pleon, Nerves of urosom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93040" y="479425"/>
            <a:ext cx="8805920" cy="6300788"/>
          </a:xfrm>
        </p:spPr>
      </p:pic>
    </p:spTree>
    <p:extLst>
      <p:ext uri="{BB962C8B-B14F-4D97-AF65-F5344CB8AC3E}">
        <p14:creationId xmlns:p14="http://schemas.microsoft.com/office/powerpoint/2010/main" val="20704743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9482E-8387-6744-A37C-429229B2EECB}"/>
              </a:ext>
            </a:extLst>
          </p:cNvPr>
          <p:cNvSpPr>
            <a:spLocks noGrp="1"/>
          </p:cNvSpPr>
          <p:nvPr>
            <p:ph type="title"/>
          </p:nvPr>
        </p:nvSpPr>
        <p:spPr/>
        <p:txBody>
          <a:bodyPr/>
          <a:lstStyle/>
          <a:p>
            <a:r>
              <a:rPr lang="en-US" dirty="0"/>
              <a:t>Figure 21.29  Central nervous systems of four crustaceans (Part 1)</a:t>
            </a:r>
          </a:p>
        </p:txBody>
      </p:sp>
      <p:pic>
        <p:nvPicPr>
          <p:cNvPr id="6" name="Content Placeholder 5" descr=" An illustration depicts the dorsal view central nervous system of anostracan with labels as follows. Brain, Esophag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938326" y="479425"/>
            <a:ext cx="2315349" cy="6300788"/>
          </a:xfrm>
        </p:spPr>
      </p:pic>
    </p:spTree>
    <p:extLst>
      <p:ext uri="{BB962C8B-B14F-4D97-AF65-F5344CB8AC3E}">
        <p14:creationId xmlns:p14="http://schemas.microsoft.com/office/powerpoint/2010/main" val="28805078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08C8F-B5AC-8F41-B7B0-FF4279FFE210}"/>
              </a:ext>
            </a:extLst>
          </p:cNvPr>
          <p:cNvSpPr>
            <a:spLocks noGrp="1"/>
          </p:cNvSpPr>
          <p:nvPr>
            <p:ph type="title"/>
          </p:nvPr>
        </p:nvSpPr>
        <p:spPr/>
        <p:txBody>
          <a:bodyPr/>
          <a:lstStyle/>
          <a:p>
            <a:r>
              <a:rPr lang="en-US" dirty="0"/>
              <a:t>Figure 21.29  Central nervous systems of four crustaceans (Part 2)</a:t>
            </a:r>
          </a:p>
        </p:txBody>
      </p:sp>
      <p:pic>
        <p:nvPicPr>
          <p:cNvPr id="6" name="Content Placeholder 5" descr=" An illustration depicts the dorsal view of the central nervous system of crayfish with labels as follows. Brain, Esophagus, Connective, Esophagus, Thoracic ganglia, and Abdominal gangl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780173" y="479425"/>
            <a:ext cx="2631654" cy="6300788"/>
          </a:xfrm>
        </p:spPr>
      </p:pic>
    </p:spTree>
    <p:extLst>
      <p:ext uri="{BB962C8B-B14F-4D97-AF65-F5344CB8AC3E}">
        <p14:creationId xmlns:p14="http://schemas.microsoft.com/office/powerpoint/2010/main" val="54037051"/>
      </p:ext>
    </p:extLst>
  </p:cSld>
  <p:clrMapOvr>
    <a:masterClrMapping/>
  </p:clrMapOvr>
</p:sld>
</file>

<file path=ppt/theme/theme1.xml><?xml version="1.0" encoding="utf-8"?>
<a:theme xmlns:a="http://schemas.openxmlformats.org/drawingml/2006/main" name="Figure-Only Templates">
  <a:themeElements>
    <a:clrScheme name="Custom 86">
      <a:dk1>
        <a:srgbClr val="000000"/>
      </a:dk1>
      <a:lt1>
        <a:srgbClr val="FFFFFF"/>
      </a:lt1>
      <a:dk2>
        <a:srgbClr val="1F497D"/>
      </a:dk2>
      <a:lt2>
        <a:srgbClr val="EEECE1"/>
      </a:lt2>
      <a:accent1>
        <a:srgbClr val="001A47"/>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57C1AB-C2BF-4446-AECB-681D5785527F}">
  <ds:schemaRefs>
    <ds:schemaRef ds:uri="http://schemas.microsoft.com/sharepoint/v3/contenttype/forms"/>
  </ds:schemaRefs>
</ds:datastoreItem>
</file>

<file path=customXml/itemProps3.xml><?xml version="1.0" encoding="utf-8"?>
<ds:datastoreItem xmlns:ds="http://schemas.openxmlformats.org/officeDocument/2006/customXml" ds:itemID="{2856919D-3723-464B-9967-427A087CBD61}">
  <ds:schemaRefs>
    <ds:schemaRef ds:uri="http://schemas.microsoft.com/office/2006/metadata/properties"/>
    <ds:schemaRef ds:uri="fd39d560-5c7d-4158-98a0-f420f8fdebce"/>
    <ds:schemaRef ds:uri="http://schemas.microsoft.com/office/2006/documentManagement/type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a6c716b4-9090-4de7-aadc-2aa5f812ad2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215</TotalTime>
  <Words>28867</Words>
  <Application>Microsoft Macintosh PowerPoint</Application>
  <PresentationFormat>Widescreen</PresentationFormat>
  <Paragraphs>811</Paragraphs>
  <Slides>150</Slides>
  <Notes>150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150</vt:i4>
      </vt:variant>
    </vt:vector>
  </HeadingPairs>
  <TitlesOfParts>
    <vt:vector size="154" baseType="lpstr">
      <vt:lpstr>Arial</vt:lpstr>
      <vt:lpstr>Avenir LT Std</vt:lpstr>
      <vt:lpstr>Calibri</vt:lpstr>
      <vt:lpstr>Figure-Only Templates</vt:lpstr>
      <vt:lpstr>Figure 21.18  Anatomy in the class Tantulocarida </vt:lpstr>
      <vt:lpstr>Figure 21.18  Anatomy in the class Tantulocarida (Part 1)</vt:lpstr>
      <vt:lpstr>Figure 21.18  Anatomy in the class Tantulocarida (Part 2)</vt:lpstr>
      <vt:lpstr>Figure 21.18  Anatomy in the class Tantulocarida (Part 3)</vt:lpstr>
      <vt:lpstr>Figure 21.18  Anatomy in the class Tantulocarida (Part 4)</vt:lpstr>
      <vt:lpstr>Figure 21.19  Anatomy in the classes Remipedia and Cephalocarida </vt:lpstr>
      <vt:lpstr>Figure 21.19  Anatomy in the classes Remipedia and Cephalocarida (Part 1)</vt:lpstr>
      <vt:lpstr>Figure 21.19  Anatomy in the classes Remipedia and Cephalocarida (Part 2)</vt:lpstr>
      <vt:lpstr>Figure 21.19  Anatomy in the classes Remipedia and Cephalocarida (Part 3)</vt:lpstr>
      <vt:lpstr>Figure 21.19  Anatomy in the classes Remipedia and Cephalocarida (Part 4)</vt:lpstr>
      <vt:lpstr>Figure 21.19  Anatomy in the classes Remipedia and Cephalocarida (Part 5)</vt:lpstr>
      <vt:lpstr>Figure 21.19  Anatomy in the classes Remipedia and Cephalocarida (Part 6)</vt:lpstr>
      <vt:lpstr>Figure 21.20 (1)  Anatomy and diversity in the class Branchiopoda </vt:lpstr>
      <vt:lpstr>Figure 21.20 (2)  Anatomy and diversity in the class Branchiopoda </vt:lpstr>
      <vt:lpstr>Figure 21.20  Anatomy and diversity in the class Branchiopoda (Part 1)</vt:lpstr>
      <vt:lpstr>Figure 21.20  Anatomy and diversity in the class Branchiopoda (Part 2)</vt:lpstr>
      <vt:lpstr>Figure 21.20  Anatomy and diversity in the class Branchiopoda (Part 3)</vt:lpstr>
      <vt:lpstr>Figure 21.20  Anatomy and diversity in the class Branchiopoda (Part 4)</vt:lpstr>
      <vt:lpstr>Figure 21.20  Anatomy and diversity in the class Branchiopoda (Part 5)</vt:lpstr>
      <vt:lpstr>Figure 21.20  Anatomy and diversity in the class Branchiopoda (Part 6)</vt:lpstr>
      <vt:lpstr>Figure 21.20  Anatomy and diversity in the class Branchiopoda (Part 7)</vt:lpstr>
      <vt:lpstr>Figure 21.20  Anatomy and diversity in the class Branchiopoda (Part 8)</vt:lpstr>
      <vt:lpstr>Figure 21.20  Anatomy and diversity in the class Branchiopoda (Part 9)</vt:lpstr>
      <vt:lpstr>Figure 21.20  Anatomy and diversity in the class Branchiopoda (Part 10)</vt:lpstr>
      <vt:lpstr>Figure 21.20  Anatomy and diversity in the class Branchiopoda (Part 11)</vt:lpstr>
      <vt:lpstr>Figure 21.20  Anatomy and diversity in the class Branchiopoda (Part 12)</vt:lpstr>
      <vt:lpstr>Figure 21.20  Anatomy and diversity in the class Branchiopoda (Part 13)</vt:lpstr>
      <vt:lpstr>TABLE 21.1 (1)  Comparison of Distinguishing Features among the 11 Crustacean Classes (and in the Subclasses of Class Eumalacostraca)</vt:lpstr>
      <vt:lpstr>TABLE 21.1 (2)  Comparison of Distinguishing Features among the 11 Crustacean Classes (and in the Subclasses of Class Eumalacostraca)</vt:lpstr>
      <vt:lpstr>TABLE 21.1 (3)  Comparison of Distinguishing Features among the 11 Crustacean Classes (and in the Subclasses of Class Eumalacostraca)</vt:lpstr>
      <vt:lpstr>TABLE 21.1 (4)  Comparison of Distinguishing Features among the 11 Crustacean Classes (and in the Subclasses of Class Eumalacostraca)</vt:lpstr>
      <vt:lpstr>Table 21.2 (1)  Summary of Crustacean Reproductive Features in Major Groups</vt:lpstr>
      <vt:lpstr>Table 21.2 (2)  Summary of Crustacean Reproductive Features in Major Groups</vt:lpstr>
      <vt:lpstr>Table 21.2 (3)  Summary of Crustacean Reproductive Features in Major Groups</vt:lpstr>
      <vt:lpstr>Table 21.2 (4)  Summary of Crustacean Reproductive Features in Major Groups</vt:lpstr>
      <vt:lpstr>Table 21.2 (5)  Summary of Crustacean Reproductive Features in Major Groups</vt:lpstr>
      <vt:lpstr>Figure 21.21  Generalized thoracic appendages of various crustaceans </vt:lpstr>
      <vt:lpstr>Figure 21.21  Generalized thoracic appendages of various crustaceans (Part 1)</vt:lpstr>
      <vt:lpstr>Figure 21.21  Generalized thoracic appendages of various crustaceans (Part 2)</vt:lpstr>
      <vt:lpstr>Figure 21.21  Generalized thoracic appendages of various crustaceans (Part 3)</vt:lpstr>
      <vt:lpstr>Figure 21.21  Generalized thoracic appendages of various crustaceans (Part 4)</vt:lpstr>
      <vt:lpstr>Figure 21.21  Generalized thoracic appendages of various crustaceans (Part 5)</vt:lpstr>
      <vt:lpstr>Figure 21.21  Generalized thoracic appendages of various crustaceans (Part 6)</vt:lpstr>
      <vt:lpstr>Figure 21.21  Generalized thoracic appendages of various crustaceans (Part 7)</vt:lpstr>
      <vt:lpstr>Figure 21.21  Generalized thoracic appendages of various crustaceans (Part 8)</vt:lpstr>
      <vt:lpstr>Figure 21.21  Generalized thoracic appendages of various crustaceans (Part 9)</vt:lpstr>
      <vt:lpstr>Figure 21.22  Some aspects of locomotion (and feeding) in three crustaceans (also see Chapter 20) </vt:lpstr>
      <vt:lpstr>Figure 21.22  Some aspects of locomotion (and feeding) in three crustaceans (also see Chapter 20) (Part 1)</vt:lpstr>
      <vt:lpstr>Figure 21.22  Some aspects of locomotion (and feeding) in three crustaceans (also see Chapter 20) (Part 2)</vt:lpstr>
      <vt:lpstr>Figure 21.22  Some aspects of locomotion (and feeding) in three crustaceans (also see Chapter 20) (Part 3)</vt:lpstr>
      <vt:lpstr>Figure 21.22  Some aspects of locomotion (and feeding) in three crustaceans (also see Chapter 20) (Part 4)</vt:lpstr>
      <vt:lpstr>Figure 21.22  Some aspects of locomotion (and feeding) in three crustaceans (also see Chapter 20) (Part 5)</vt:lpstr>
      <vt:lpstr>Figure 21.22  Some aspects of locomotion (and feeding) in three crustaceans (also see Chapter 20) (Part 6)</vt:lpstr>
      <vt:lpstr>Figure 21.23  Amphipod “houses” </vt:lpstr>
      <vt:lpstr>Figure 21.23  Amphipod “houses” (Part 1)</vt:lpstr>
      <vt:lpstr>Figure 21.23  Amphipod “houses” (Part 2)</vt:lpstr>
      <vt:lpstr>Figure 21.23  Amphipod “houses” (Part 3)</vt:lpstr>
      <vt:lpstr>Figure 21.24  Some crustacean feeding mechanisms (see also Figure 21.22) </vt:lpstr>
      <vt:lpstr>Figure 21.24  Some crustacean feeding mechanisms (see also Figure 21.22) (Part 1)</vt:lpstr>
      <vt:lpstr>Figure 21.24  Some crustacean feeding mechanisms (see also Figure 21.22) (Part 2)</vt:lpstr>
      <vt:lpstr>Figure 21.24  Some crustacean feeding mechanisms (see also Figure 21.22) (Part 3)</vt:lpstr>
      <vt:lpstr>Figure 21.24  Some crustacean feeding mechanisms (see also Figure 21.22) (Part 4)</vt:lpstr>
      <vt:lpstr>Figure 21.24  Some crustacean feeding mechanisms (see also Figure 21.22) (Part 5)</vt:lpstr>
      <vt:lpstr>Figure 21.25  The remarkable life cycle of the rhizocephalan cirripede Peltogaster paguri, a kentrogonid parasite of hermit crabs </vt:lpstr>
      <vt:lpstr>Figure 21.25  The remarkable life cycle of the rhizocephalan cirripede Peltogaster paguri, a kentrogonid parasite of hermit crabs (Part 1)</vt:lpstr>
      <vt:lpstr>Figure 21.25  The remarkable life cycle of the rhizocephalan cirripede Peltogaster paguri, a kentrogonid parasite of hermit crabs (Part 2)</vt:lpstr>
      <vt:lpstr>Figure 21.26 (1)  Various stages in the life cycle of parasitic rhizocephalans </vt:lpstr>
      <vt:lpstr>Figure 21.26 (2)  Various stages in the life cycle of parasitic rhizocephalans </vt:lpstr>
      <vt:lpstr>Figure 21.26  Various stages in the life cycle of parasitic rhizocephalans (Part 1)</vt:lpstr>
      <vt:lpstr>Figure 21.26  Various stages in the life cycle of parasitic rhizocephalans (Part 2)</vt:lpstr>
      <vt:lpstr>Figure 21.26  Various stages in the life cycle of parasitic rhizocephalans (Part 3)</vt:lpstr>
      <vt:lpstr>Figure 21.26  Various stages in the life cycle of parasitic rhizocephalans (Part 4)</vt:lpstr>
      <vt:lpstr>Figure 21.26  Various stages in the life cycle of parasitic rhizocephalans (Part 5)</vt:lpstr>
      <vt:lpstr>Figure 21.26  Various stages in the life cycle of parasitic rhizocephalans (Part 6)</vt:lpstr>
      <vt:lpstr>Figure 21.26  Various stages in the life cycle of parasitic rhizocephalans (Part 7)</vt:lpstr>
      <vt:lpstr>Figure 21.26  Various stages in the life cycle of parasitic rhizocephalans (Part 8)</vt:lpstr>
      <vt:lpstr>Figure 21.26  Various stages in the life cycle of parasitic rhizocephalans (Part 9)</vt:lpstr>
      <vt:lpstr>Figure 21.27 (1)  Internal anatomy of representative crustaceans </vt:lpstr>
      <vt:lpstr>Figure 21.27 (2)  Internal anatomy of representative crustaceans </vt:lpstr>
      <vt:lpstr>Figure 21.27  Internal anatomy of representative crustaceans (Part 1) </vt:lpstr>
      <vt:lpstr>Figure 21.27  Internal anatomy of representative crustaceans (Part 2) </vt:lpstr>
      <vt:lpstr>Figure 21.27  Internal anatomy of representative crustaceans (Part 3) </vt:lpstr>
      <vt:lpstr>Figure 21.27  Internal anatomy of representative crustaceans (Part 4) </vt:lpstr>
      <vt:lpstr>Figure 21.27  Internal anatomy of representative crustaceans (Part 5) </vt:lpstr>
      <vt:lpstr>Figure 21.27  Internal anatomy of representative crustaceans (Part 6) </vt:lpstr>
      <vt:lpstr>Figure 21.27  Internal anatomy of representative crustaceans (Part 7) </vt:lpstr>
      <vt:lpstr>Figure 21.27  Internal anatomy of representative crustaceans (Part 8) </vt:lpstr>
      <vt:lpstr>Figure 21.28  Gas exchange structures </vt:lpstr>
      <vt:lpstr>Figure 21.28  Gas exchange structures (Part 1)</vt:lpstr>
      <vt:lpstr>Figure 21.28  Gas exchange structures (Part 2)</vt:lpstr>
      <vt:lpstr>Figure 21.28  Gas exchange structures (Part 3)</vt:lpstr>
      <vt:lpstr>Figure 21.28  Gas exchange structures (Part 4)</vt:lpstr>
      <vt:lpstr>Figure 21.28  Gas exchange structures (Part 5)</vt:lpstr>
      <vt:lpstr>Figure 21.28  Gas exchange structures (Part 6)</vt:lpstr>
      <vt:lpstr>Figure 21.28  Gas exchange structures (Part 7)</vt:lpstr>
      <vt:lpstr>Figure 21.28  Gas exchange structures (Part 8)</vt:lpstr>
      <vt:lpstr>Figure 21.29  Central nervous systems of four crustaceans </vt:lpstr>
      <vt:lpstr>Figure 21.29  Central nervous systems of four crustaceans (Part 1)</vt:lpstr>
      <vt:lpstr>Figure 21.29  Central nervous systems of four crustaceans (Part 2)</vt:lpstr>
      <vt:lpstr>Figure 21.29  Central nervous systems of four crustaceans (Part 3)</vt:lpstr>
      <vt:lpstr>Figure 21.29  Central nervous systems of four crustaceans (Part 4)</vt:lpstr>
      <vt:lpstr>Figure 21.30  Some crustacean sense organs </vt:lpstr>
      <vt:lpstr>Figure 21.30  Some crustacean sense organs (Part 1)</vt:lpstr>
      <vt:lpstr>Figure 21.30  Some crustacean sense organs (Part 2)</vt:lpstr>
      <vt:lpstr>Figure 21.30  Some crustacean sense organs (Part 3)</vt:lpstr>
      <vt:lpstr>Figure 21.30  Some crustacean sense organs (Part 4)</vt:lpstr>
      <vt:lpstr>Figure 21.30  Some crustacean sense organs (Part 5)</vt:lpstr>
      <vt:lpstr>Figure 21.31  Sensilla of selected crustaceans </vt:lpstr>
      <vt:lpstr>Figure 21.31  Sensilla of selected crustaceans (Part 1)</vt:lpstr>
      <vt:lpstr>Figure 21.31  Sensilla of selected crustaceans (Part 2)</vt:lpstr>
      <vt:lpstr>Figure 21.31  Sensilla of selected crustaceans (Part 3)</vt:lpstr>
      <vt:lpstr>Figure 21.31  Sensilla of selected crustaceans (Part 4)</vt:lpstr>
      <vt:lpstr>Figure 21.31  Sensilla of selected crustaceans (Part 5)</vt:lpstr>
      <vt:lpstr>Figure 21.31  Sensilla of selected crustaceans (Part 6)</vt:lpstr>
      <vt:lpstr>Figure 21.32  Reproduction in Crustacea </vt:lpstr>
      <vt:lpstr>Figure 21.32  Reproduction in Crustacea (Part 1)</vt:lpstr>
      <vt:lpstr>Figure 21.32  Reproduction in Crustacea (Part 2)</vt:lpstr>
      <vt:lpstr>Figure 21.32  Reproduction in Crustacea (Part 3)</vt:lpstr>
      <vt:lpstr>Figure 21.32  Reproduction in Crustacea (Part 4)</vt:lpstr>
      <vt:lpstr>Figure 21.32  Reproduction in Crustacea (Part 5)</vt:lpstr>
      <vt:lpstr>Figure 21.32  Reproduction in Crustacea (Part 6)</vt:lpstr>
      <vt:lpstr>Figure 21.32  Reproduction in Crustacea (Part 7)</vt:lpstr>
      <vt:lpstr>Figure 21.32  Reproduction in Crustacea (Part 8)</vt:lpstr>
      <vt:lpstr>Figure 21.32  Reproduction in Crustacea (Part 9)</vt:lpstr>
      <vt:lpstr>Figure 21.33 (1)  Cleavage and posthatching stages among crustaceans </vt:lpstr>
      <vt:lpstr>Figure 21.33 (2)  Cleavage and posthatching stages among crustaceans </vt:lpstr>
      <vt:lpstr>Figure 21.33  Cleavage and posthatching stages among crustaceans (Part 1)</vt:lpstr>
      <vt:lpstr>Figure 21.33  Cleavage and posthatching stages among crustaceans (Part 2)</vt:lpstr>
      <vt:lpstr>Figure 21.33  Cleavage and posthatching stages among crustaceans (Part 3)</vt:lpstr>
      <vt:lpstr>Figure 21.33  Cleavage and posthatching stages among crustaceans (Part 4)</vt:lpstr>
      <vt:lpstr>Figure 21.33  Cleavage and posthatching stages among crustaceans (Part 5)</vt:lpstr>
      <vt:lpstr>Figure 21.33  Cleavage and posthatching stages among crustaceans (Part 6)</vt:lpstr>
      <vt:lpstr>Figure 21.33  Cleavage and posthatching stages among crustaceans (Part 7)</vt:lpstr>
      <vt:lpstr>Figure 21.33  Cleavage and posthatching stages among crustaceans (Part 8)</vt:lpstr>
      <vt:lpstr>Figure 21.33  Cleavage and posthatching stages among crustaceans (Part 9)</vt:lpstr>
      <vt:lpstr>Figure 21.33  Cleavage and posthatching stages among crustaceans (Part 10)</vt:lpstr>
      <vt:lpstr>Figure 21.33  Cleavage and posthatching stages among crustaceans (Part 11)</vt:lpstr>
      <vt:lpstr>Figure 21.33  Cleavage and posthatching stages among crustaceans (Part 12)</vt:lpstr>
      <vt:lpstr>Figure 21.33  Cleavage and posthatching stages among crustaceans (Part 13)</vt:lpstr>
      <vt:lpstr>Figure 21.33  Cleavage and posthatching stages among crustaceans (Part 14)</vt:lpstr>
      <vt:lpstr>Figure 21.34  Crustacean phylogeny </vt:lpstr>
      <vt:lpstr>Figure 21.34  Crustacean phylogeny (Part 1)</vt:lpstr>
      <vt:lpstr>Figure 21.34  Crustacean phylogeny (Part 2)</vt:lpstr>
      <vt:lpstr>Figure 21.35  (A–E) Examples of upper Cambrian (~510 Ma), probably meiofaunal crustacean fossils from the spectacular Swedish Orsten deposits </vt:lpstr>
      <vt:lpstr>Figure 21.35  (A–E) Examples of upper Cambrian (~510 Ma), probably meiofaunal crustacean fossils from the spectacular Swedish Orsten deposits (Part 1)</vt:lpstr>
      <vt:lpstr>Figure 21.35  (A–E) Examples of upper Cambrian (~510 Ma), probably meiofaunal crustacean fossils from the spectacular Swedish Orsten deposits (Part 2)</vt:lpstr>
      <vt:lpstr>Figure 21.35  (A–E) Examples of upper Cambrian (~510 Ma), probably meiofaunal crustacean fossils from the spectacular Swedish Orsten deposits (Part 3)</vt:lpstr>
      <vt:lpstr>Figure 21.35  (A–E) Examples of upper Cambrian (~510 Ma), probably meiofaunal crustacean fossils from the spectacular Swedish Orsten deposits (Part 4)</vt:lpstr>
      <vt:lpstr>Figure 21.35  (A–E) Examples of upper Cambrian (~510 Ma), probably meiofaunal crustacean fossils from the spectacular Swedish Orsten deposits (Part 5)</vt:lpstr>
      <vt:lpstr>Figure 21.35  (A–E) Examples of upper Cambrian (~510 Ma), probably meiofaunal crustacean fossils from the spectacular Swedish Orsten deposits (Part 6)</vt:lpstr>
    </vt:vector>
  </TitlesOfParts>
  <Manager>Sumanas, Inc.</Manager>
  <Company>Oxford University Press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Invertebrates</dc:title>
  <dc:subject/>
  <dc:creator>Richard C. Brusca </dc:creator>
  <cp:keywords/>
  <dc:description/>
  <cp:lastModifiedBy>Sumanas Inc</cp:lastModifiedBy>
  <cp:revision>38</cp:revision>
  <dcterms:created xsi:type="dcterms:W3CDTF">2021-01-21T20:31:29Z</dcterms:created>
  <dcterms:modified xsi:type="dcterms:W3CDTF">2022-03-30T04:14:10Z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