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91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62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96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2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8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2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ver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Land Law 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Chris Bevan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315" y="1825585"/>
            <a:ext cx="3185371" cy="4146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2104039"/>
            <a:ext cx="8686800" cy="179985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Chapter 13</a:t>
            </a:r>
            <a:br>
              <a:rPr lang="en-US" sz="3600" dirty="0"/>
            </a:br>
            <a:br>
              <a:rPr lang="en-US" sz="3600"/>
            </a:br>
            <a:r>
              <a:rPr lang="en-US" sz="3600" i="0" spc="-5">
                <a:solidFill>
                  <a:srgbClr val="4D81BE"/>
                </a:solidFill>
              </a:rPr>
              <a:t>Mortgages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13.1 </a:t>
            </a:r>
            <a:r>
              <a:rPr lang="en-US" sz="1400" i="0" dirty="0"/>
              <a:t>Creation of a legal mortgage in registered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752554-FC63-4624-B8E8-316F68E60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20" y="851433"/>
            <a:ext cx="4275960" cy="47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13.2 </a:t>
            </a:r>
            <a:r>
              <a:rPr lang="en-US" sz="1400" i="0" dirty="0"/>
              <a:t>Protecting equitable mortgages in registered and unregistered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5D21C3-69EF-4096-B14F-74412D61B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64" y="663864"/>
            <a:ext cx="4233672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2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13.3 </a:t>
            </a:r>
            <a:r>
              <a:rPr lang="en-US" sz="1400" i="0" dirty="0"/>
              <a:t>When a mortgage will be set aside on the grounds of undue influence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C2271-CE46-4483-992C-292145CD3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8" y="994758"/>
            <a:ext cx="7014724" cy="444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7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13.4 </a:t>
            </a:r>
            <a:r>
              <a:rPr lang="en-US" sz="1400" i="0" dirty="0"/>
              <a:t>When the presumption of undue influence arises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2E6CD-42EA-4533-8EB7-0F9723C6D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09" y="750967"/>
            <a:ext cx="4888382" cy="483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13.5 </a:t>
            </a:r>
            <a:r>
              <a:rPr lang="en-US" sz="1400" i="0" dirty="0"/>
              <a:t>The </a:t>
            </a:r>
            <a:r>
              <a:rPr lang="en-US" sz="1400" dirty="0" err="1"/>
              <a:t>Etridge</a:t>
            </a:r>
            <a:r>
              <a:rPr lang="en-US" sz="1400" i="0" dirty="0"/>
              <a:t> ‘reasonable steps’ protocol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5B57D-B6E1-4218-97C3-0E6AACCDD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91" y="1038847"/>
            <a:ext cx="6021418" cy="436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9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13.6 </a:t>
            </a:r>
            <a:r>
              <a:rPr lang="en-US" sz="1400" i="0" dirty="0"/>
              <a:t>Limits on the mortgagee’s right to possession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05C77-0C86-471B-83CF-B9860A81B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74" y="1571213"/>
            <a:ext cx="7251852" cy="368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9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13.7 </a:t>
            </a:r>
            <a:r>
              <a:rPr lang="en-US" sz="1400" i="0" dirty="0"/>
              <a:t>When the power of sale arises and becomes exercisable under ss. 101 and 103 of the LPA 1925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75D61-0E63-4A2F-8631-CF67481C5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87" y="951899"/>
            <a:ext cx="5493026" cy="464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91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166</Words>
  <Application>Microsoft Office PowerPoint</Application>
  <PresentationFormat>On-screen Show (4:3)</PresentationFormat>
  <Paragraphs>33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Calibri</vt:lpstr>
      <vt:lpstr>Office Theme</vt:lpstr>
      <vt:lpstr>Land Law  by Chris Bevan</vt:lpstr>
      <vt:lpstr>Chapter 13  Mortgages</vt:lpstr>
      <vt:lpstr>Figure 13.1 Creation of a legal mortgage in registered land</vt:lpstr>
      <vt:lpstr>Figure 13.2 Protecting equitable mortgages in registered and unregistered land</vt:lpstr>
      <vt:lpstr>Figure 13.3 When a mortgage will be set aside on the grounds of undue influence</vt:lpstr>
      <vt:lpstr>Figure 13.4 When the presumption of undue influence arises</vt:lpstr>
      <vt:lpstr>Figure 13.5 The Etridge ‘reasonable steps’ protocol</vt:lpstr>
      <vt:lpstr>Figure 13.6 Limits on the mortgagee’s right to possession</vt:lpstr>
      <vt:lpstr>Figure 13.7 When the power of sale arises and becomes exercisable under ss. 101 and 103 of the LPA 1925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 Sahayaraj</cp:lastModifiedBy>
  <cp:revision>70</cp:revision>
  <dcterms:created xsi:type="dcterms:W3CDTF">2020-02-29T09:02:36Z</dcterms:created>
  <dcterms:modified xsi:type="dcterms:W3CDTF">2022-03-10T16:31:21Z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