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3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58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7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05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93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23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68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4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0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25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3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61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8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ver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Land Law 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Chris Bevan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315" y="1825585"/>
            <a:ext cx="3185371" cy="41469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11.8 </a:t>
            </a:r>
            <a:r>
              <a:rPr lang="en-US" sz="1400" i="0" dirty="0"/>
              <a:t>Reservation of an easement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2C5AB-AA4B-42CF-939D-83757B383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79" y="778648"/>
            <a:ext cx="4959843" cy="473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8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11.9 </a:t>
            </a:r>
            <a:r>
              <a:rPr lang="en-US" sz="1400" i="0" dirty="0"/>
              <a:t>The rule in </a:t>
            </a:r>
            <a:r>
              <a:rPr lang="en-US" sz="1400" dirty="0"/>
              <a:t>Wheeldon v Burrows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5A8AD9-8DAB-415F-883A-A98D5138B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65" y="689838"/>
            <a:ext cx="3951270" cy="491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8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11.10 </a:t>
            </a:r>
            <a:r>
              <a:rPr lang="en-US" sz="1400" i="0" dirty="0"/>
              <a:t>How the rule in </a:t>
            </a:r>
            <a:r>
              <a:rPr lang="en-US" sz="1400" dirty="0"/>
              <a:t>Wheeldon v Burrows </a:t>
            </a:r>
            <a:r>
              <a:rPr lang="en-US" sz="1400" i="0" dirty="0"/>
              <a:t>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54501A-4937-4EBE-8B2C-B53C8F7D5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21" y="867076"/>
            <a:ext cx="4447759" cy="45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5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11.11</a:t>
            </a:r>
            <a:r>
              <a:rPr lang="en-US" sz="1400" i="0" dirty="0"/>
              <a:t> The operation of s. 62 of the LPA 1925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1206C-89D9-48FE-8130-EF9E7EE71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52" y="691975"/>
            <a:ext cx="3816096" cy="49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4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11.12 </a:t>
            </a:r>
            <a:r>
              <a:rPr lang="en-US" sz="1400" i="0" dirty="0"/>
              <a:t>After Wood, the application of s. 62 and the rule in </a:t>
            </a:r>
            <a:r>
              <a:rPr lang="en-US" sz="1400" dirty="0"/>
              <a:t>Wheeldon v Burrows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5305D-9D55-42DB-ABF7-445B9579C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95" y="1124720"/>
            <a:ext cx="7457011" cy="43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4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11.13 </a:t>
            </a:r>
            <a:r>
              <a:rPr lang="en-US" sz="1400" i="0" dirty="0"/>
              <a:t>Effect of easements on successors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B1D6F7-FDE9-4492-8896-62F4BCBE4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6" y="1563533"/>
            <a:ext cx="5993088" cy="37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11.1 </a:t>
            </a:r>
            <a:r>
              <a:rPr lang="en-US" sz="1400" i="0" dirty="0"/>
              <a:t>Easements distinguished from leases, </a:t>
            </a:r>
            <a:r>
              <a:rPr lang="en-US" sz="1400" i="0" dirty="0" err="1"/>
              <a:t>licences</a:t>
            </a:r>
            <a:r>
              <a:rPr lang="en-US" sz="1400" i="0" dirty="0"/>
              <a:t>, covenants, and profits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E4866-9FD9-4F77-B9E6-07836EF58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22" y="708563"/>
            <a:ext cx="4719957" cy="4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1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11.2 </a:t>
            </a:r>
            <a:r>
              <a:rPr lang="en-US" sz="1400" i="0" dirty="0"/>
              <a:t>The distinction between dominant and servient tenements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F4035-82A1-4152-BB04-B161EA629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2" y="2820305"/>
            <a:ext cx="7377977" cy="12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2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11.3 </a:t>
            </a:r>
            <a:r>
              <a:rPr lang="en-US" sz="1400" dirty="0"/>
              <a:t>Wheeldon v Burrows </a:t>
            </a:r>
            <a:r>
              <a:rPr lang="en-US" sz="1400" i="0" dirty="0"/>
              <a:t>and s. 62 of the LPA 1925 compared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B6E23-9402-4446-8639-1278D1455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00" y="936538"/>
            <a:ext cx="5884201" cy="45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2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2104039"/>
            <a:ext cx="8686800" cy="179985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Chapter 11</a:t>
            </a:r>
            <a:br>
              <a:rPr lang="en-US" sz="3600" dirty="0"/>
            </a:br>
            <a:br>
              <a:rPr lang="en-US" sz="3600"/>
            </a:br>
            <a:r>
              <a:rPr lang="en-US" sz="3600" i="0" spc="-5">
                <a:solidFill>
                  <a:srgbClr val="4D81BE"/>
                </a:solidFill>
              </a:rPr>
              <a:t>Easements and Profits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11.1 </a:t>
            </a:r>
            <a:r>
              <a:rPr lang="en-US" sz="1400" i="0" dirty="0"/>
              <a:t>Some common examples of modern easement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975AD-0225-4CCF-8D1C-447B2177D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05" y="1022415"/>
            <a:ext cx="2926191" cy="442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11.2 </a:t>
            </a:r>
            <a:r>
              <a:rPr lang="en-US" sz="1400" i="0" dirty="0"/>
              <a:t>A hierarchy of rights in and over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00092-5021-4B61-8510-00A2CB0D36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73" y="1550573"/>
            <a:ext cx="6435655" cy="37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7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11.3 </a:t>
            </a:r>
            <a:r>
              <a:rPr lang="en-US" sz="1400" i="0" dirty="0"/>
              <a:t>Framework for how to approach analysis of an easements scenario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4F7E38-F7F8-4BB7-9EE7-44C134AA1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23" y="1038862"/>
            <a:ext cx="5117755" cy="44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6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11.4 </a:t>
            </a:r>
            <a:r>
              <a:rPr lang="en-US" sz="1400" i="0" dirty="0"/>
              <a:t>The essential characteristics of an easement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AA8F9-352B-4DCF-9063-93A11AA33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94" y="717795"/>
            <a:ext cx="3659612" cy="485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1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11.5 </a:t>
            </a:r>
            <a:r>
              <a:rPr lang="en-US" sz="1400" i="0" dirty="0"/>
              <a:t>The rule in </a:t>
            </a:r>
            <a:r>
              <a:rPr lang="en-US" sz="1400" dirty="0"/>
              <a:t>Harris v Flower </a:t>
            </a:r>
            <a:r>
              <a:rPr lang="en-US" sz="1400" i="0" dirty="0"/>
              <a:t>(1904)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65D168-51CD-4230-8730-16A42BF22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4" y="1652331"/>
            <a:ext cx="7195773" cy="35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7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11.6 </a:t>
            </a:r>
            <a:r>
              <a:rPr lang="en-US" sz="1400" i="0" dirty="0"/>
              <a:t>Modes of creation of easements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887AF-FA84-4D59-B94D-674F57BFE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77" y="1710791"/>
            <a:ext cx="7423846" cy="32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74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11.7</a:t>
            </a:r>
            <a:r>
              <a:rPr lang="en-US" sz="1400" i="0" dirty="0"/>
              <a:t> Grant of an easement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BDBFA6-C226-450B-82C9-874B9D08D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12" y="833916"/>
            <a:ext cx="4265777" cy="47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83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325</Words>
  <Application>Microsoft Office PowerPoint</Application>
  <PresentationFormat>On-screen Show (4:3)</PresentationFormat>
  <Paragraphs>69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Calibri</vt:lpstr>
      <vt:lpstr>Office Theme</vt:lpstr>
      <vt:lpstr>Land Law  by Chris Bevan</vt:lpstr>
      <vt:lpstr>Chapter 11  Easements and Profits</vt:lpstr>
      <vt:lpstr>Figure 11.1 Some common examples of modern easement</vt:lpstr>
      <vt:lpstr>Figure 11.2 A hierarchy of rights in and over land</vt:lpstr>
      <vt:lpstr>Figure 11.3 Framework for how to approach analysis of an easements scenario</vt:lpstr>
      <vt:lpstr>Figure 11.4 The essential characteristics of an easement</vt:lpstr>
      <vt:lpstr>Figure 11.5 The rule in Harris v Flower (1904)</vt:lpstr>
      <vt:lpstr>Figure 11.6 Modes of creation of easements</vt:lpstr>
      <vt:lpstr>Figure 11.7 Grant of an easement</vt:lpstr>
      <vt:lpstr>Figure 11.8 Reservation of an easement</vt:lpstr>
      <vt:lpstr>Figure 11.9 The rule in Wheeldon v Burrows</vt:lpstr>
      <vt:lpstr>Figure 11.10 How the rule in Wheeldon v Burrows works</vt:lpstr>
      <vt:lpstr>Figure 11.11 The operation of s. 62 of the LPA 1925</vt:lpstr>
      <vt:lpstr>Figure 11.12 After Wood, the application of s. 62 and the rule in Wheeldon v Burrows</vt:lpstr>
      <vt:lpstr>Figure 11.13 Effect of easements on successors</vt:lpstr>
      <vt:lpstr>Table 11.1 Easements distinguished from leases, licences, covenants, and profits</vt:lpstr>
      <vt:lpstr>Table 11.2 The distinction between dominant and servient tenements</vt:lpstr>
      <vt:lpstr>Table 11.3 Wheeldon v Burrows and s. 62 of the LPA 1925 compared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 Sahayaraj</cp:lastModifiedBy>
  <cp:revision>79</cp:revision>
  <dcterms:created xsi:type="dcterms:W3CDTF">2020-02-29T09:02:36Z</dcterms:created>
  <dcterms:modified xsi:type="dcterms:W3CDTF">2022-03-10T15:46:44Z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