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78" r:id="rId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8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636">
          <p15:clr>
            <a:srgbClr val="A4A3A4"/>
          </p15:clr>
        </p15:guide>
        <p15:guide id="5" pos="2880">
          <p15:clr>
            <a:srgbClr val="A4A3A4"/>
          </p15:clr>
        </p15:guide>
        <p15:guide id="6" pos="144">
          <p15:clr>
            <a:srgbClr val="A4A3A4"/>
          </p15:clr>
        </p15:guide>
        <p15:guide id="7" pos="5602" userDrawn="1">
          <p15:clr>
            <a:srgbClr val="A4A3A4"/>
          </p15:clr>
        </p15:guide>
        <p15:guide id="8" orient="horz" pos="3539" userDrawn="1">
          <p15:clr>
            <a:srgbClr val="A4A3A4"/>
          </p15:clr>
        </p15:guide>
        <p15:guide id="9" orient="horz" pos="3430" userDrawn="1">
          <p15:clr>
            <a:srgbClr val="A4A3A4"/>
          </p15:clr>
        </p15:guide>
        <p15:guide id="10" pos="5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63" autoAdjust="0"/>
    <p:restoredTop sz="94660"/>
  </p:normalViewPr>
  <p:slideViewPr>
    <p:cSldViewPr>
      <p:cViewPr varScale="1">
        <p:scale>
          <a:sx n="65" d="100"/>
          <a:sy n="65" d="100"/>
        </p:scale>
        <p:origin x="1530" y="60"/>
      </p:cViewPr>
      <p:guideLst>
        <p:guide orient="horz" pos="2160"/>
        <p:guide orient="horz" pos="418"/>
        <p:guide orient="horz" pos="3793"/>
        <p:guide orient="horz" pos="636"/>
        <p:guide pos="2880"/>
        <p:guide pos="144"/>
        <p:guide pos="5602"/>
        <p:guide orient="horz" pos="3539"/>
        <p:guide orient="horz" pos="3430"/>
        <p:guide pos="5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88AA-0CF7-49AF-9991-219FB5A159B5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FE1EA-F46E-40ED-B3D6-EC97718CB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70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26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80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84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49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173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49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6" cy="527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6589" y="475673"/>
            <a:ext cx="2290821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6909" y="1780922"/>
            <a:ext cx="5830181" cy="352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3/10/2022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Cover"/>
          <p:cNvSpPr txBox="1">
            <a:spLocks noGrp="1"/>
          </p:cNvSpPr>
          <p:nvPr>
            <p:ph type="title"/>
          </p:nvPr>
        </p:nvSpPr>
        <p:spPr>
          <a:xfrm>
            <a:off x="1308822" y="475673"/>
            <a:ext cx="6509591" cy="96885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algn="ctr"/>
            <a:r>
              <a:rPr lang="en-US" dirty="0"/>
              <a:t>Land Law </a:t>
            </a:r>
            <a:br>
              <a:rPr lang="en-US" dirty="0"/>
            </a:br>
            <a:r>
              <a:rPr sz="2200" i="0" spc="-10" dirty="0">
                <a:solidFill>
                  <a:srgbClr val="3A6599"/>
                </a:solidFill>
                <a:latin typeface="Calibri"/>
                <a:cs typeface="Calibri"/>
              </a:rPr>
              <a:t>by </a:t>
            </a:r>
            <a:r>
              <a:rPr lang="en-US" sz="2200" i="0" spc="-10" dirty="0">
                <a:solidFill>
                  <a:srgbClr val="3A6599"/>
                </a:solidFill>
              </a:rPr>
              <a:t>Chris Bevan</a:t>
            </a:r>
            <a:endParaRPr sz="2200" i="0" spc="-10" dirty="0">
              <a:solidFill>
                <a:srgbClr val="3A6599"/>
              </a:solidFill>
            </a:endParaRPr>
          </a:p>
        </p:txBody>
      </p:sp>
      <p:pic>
        <p:nvPicPr>
          <p:cNvPr id="3" name="Picture 2" title="Cov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9315" y="1825585"/>
            <a:ext cx="3185371" cy="41469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2104039"/>
            <a:ext cx="8686800" cy="1799852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lang="en-US" sz="3600" spc="-10" dirty="0"/>
              <a:t>Chapter 04</a:t>
            </a:r>
            <a:br>
              <a:rPr lang="en-US" sz="3600" dirty="0"/>
            </a:br>
            <a:br>
              <a:rPr lang="en-US" sz="3600"/>
            </a:br>
            <a:r>
              <a:rPr lang="en-US" sz="3600" i="0" spc="-5">
                <a:solidFill>
                  <a:srgbClr val="4D81BE"/>
                </a:solidFill>
              </a:rPr>
              <a:t>Adverse Possession</a:t>
            </a:r>
            <a:endParaRPr lang="en-US" sz="3600" i="0" spc="-5" dirty="0">
              <a:solidFill>
                <a:srgbClr val="4D81BE"/>
              </a:solidFill>
            </a:endParaRPr>
          </a:p>
        </p:txBody>
      </p:sp>
      <p:sp>
        <p:nvSpPr>
          <p:cNvPr id="7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lang="en-US" dirty="0"/>
              <a:t>2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4.1 </a:t>
            </a:r>
            <a:r>
              <a:rPr lang="en-US" sz="1400" i="0" dirty="0"/>
              <a:t>The two stages for </a:t>
            </a:r>
            <a:r>
              <a:rPr lang="en-US" sz="1400" i="0" dirty="0" err="1"/>
              <a:t>analysing</a:t>
            </a:r>
            <a:r>
              <a:rPr lang="en-US" sz="1400" i="0" dirty="0"/>
              <a:t> a claim to adverse possession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788C32-80D8-4941-A482-738C0CB5D9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93" y="836685"/>
            <a:ext cx="7397614" cy="45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244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4.2 </a:t>
            </a:r>
            <a:r>
              <a:rPr lang="en-US" sz="1400" i="0" dirty="0"/>
              <a:t>Methods for terminating or interrupting a period of adverse possession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1A971E-D4B4-4539-9D7A-7F34237823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24" y="1239934"/>
            <a:ext cx="7056352" cy="402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24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5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4.3 </a:t>
            </a:r>
            <a:r>
              <a:rPr lang="en-US" sz="1400" i="0" dirty="0"/>
              <a:t>The effect of adverse possession: the different regimes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79D23A-F60F-43B3-AB3B-5FD1B53570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066" y="678612"/>
            <a:ext cx="4947869" cy="495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13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6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4.4 </a:t>
            </a:r>
            <a:r>
              <a:rPr lang="en-US" sz="1400" i="0" dirty="0"/>
              <a:t>The new regime under Sch. 6 to the LRA 2002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837D79-F348-4DD7-AD2A-961E72F1B0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012" y="683669"/>
            <a:ext cx="4099976" cy="493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304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7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Figure 4.5 </a:t>
            </a:r>
            <a:r>
              <a:rPr lang="en-US" sz="1400" i="0" dirty="0"/>
              <a:t>Claims to adverse possession concerning leasehold land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5B8C0C-401E-47EB-A060-512199B3B6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26" y="978868"/>
            <a:ext cx="6783549" cy="44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318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8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4.1 </a:t>
            </a:r>
            <a:r>
              <a:rPr lang="en-US" sz="1400" i="0" dirty="0"/>
              <a:t>Common examples of factual possession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A6B110-9518-460F-9DD7-5D65141E8B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637" y="673798"/>
            <a:ext cx="4982726" cy="493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67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139</Words>
  <Application>Microsoft Office PowerPoint</Application>
  <PresentationFormat>On-screen Show (4:3)</PresentationFormat>
  <Paragraphs>29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Calibri</vt:lpstr>
      <vt:lpstr>Office Theme</vt:lpstr>
      <vt:lpstr>Land Law  by Chris Bevan</vt:lpstr>
      <vt:lpstr>Chapter 04  Adverse Possession</vt:lpstr>
      <vt:lpstr>Figure 4.1 The two stages for analysing a claim to adverse possession</vt:lpstr>
      <vt:lpstr>Figure 4.2 Methods for terminating or interrupting a period of adverse possession</vt:lpstr>
      <vt:lpstr>Figure 4.3 The effect of adverse possession: the different regimes</vt:lpstr>
      <vt:lpstr>Figure 4.4 The new regime under Sch. 6 to the LRA 2002</vt:lpstr>
      <vt:lpstr>Figure 4.5 Claims to adverse possession concerning leasehold land</vt:lpstr>
      <vt:lpstr>Table 4.1 Common examples of factual possession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Research by Sandra Halperin and Oliver Heath</dc:title>
  <dc:creator>Bala</dc:creator>
  <cp:lastModifiedBy>Maleappane Sahayaraj</cp:lastModifiedBy>
  <cp:revision>69</cp:revision>
  <dcterms:created xsi:type="dcterms:W3CDTF">2020-02-29T09:02:36Z</dcterms:created>
  <dcterms:modified xsi:type="dcterms:W3CDTF">2022-03-10T14:41:06Z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2020-02-29T00:00:00Z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2020-02-29T00:00:00Z</vt:filetime>
  </property>
</Properties>
</file>