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8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636">
          <p15:clr>
            <a:srgbClr val="A4A3A4"/>
          </p15:clr>
        </p15:guide>
        <p15:guide id="5" pos="2880">
          <p15:clr>
            <a:srgbClr val="A4A3A4"/>
          </p15:clr>
        </p15:guide>
        <p15:guide id="6" pos="144">
          <p15:clr>
            <a:srgbClr val="A4A3A4"/>
          </p15:clr>
        </p15:guide>
        <p15:guide id="7" pos="5602" userDrawn="1">
          <p15:clr>
            <a:srgbClr val="A4A3A4"/>
          </p15:clr>
        </p15:guide>
        <p15:guide id="8" orient="horz" pos="3539" userDrawn="1">
          <p15:clr>
            <a:srgbClr val="A4A3A4"/>
          </p15:clr>
        </p15:guide>
        <p15:guide id="9" orient="horz" pos="3430" userDrawn="1">
          <p15:clr>
            <a:srgbClr val="A4A3A4"/>
          </p15:clr>
        </p15:guide>
        <p15:guide id="10" pos="5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3" autoAdjust="0"/>
    <p:restoredTop sz="94660"/>
  </p:normalViewPr>
  <p:slideViewPr>
    <p:cSldViewPr>
      <p:cViewPr varScale="1">
        <p:scale>
          <a:sx n="65" d="100"/>
          <a:sy n="65" d="100"/>
        </p:scale>
        <p:origin x="1530" y="60"/>
      </p:cViewPr>
      <p:guideLst>
        <p:guide orient="horz" pos="2160"/>
        <p:guide orient="horz" pos="418"/>
        <p:guide orient="horz" pos="3793"/>
        <p:guide orient="horz" pos="636"/>
        <p:guide pos="2880"/>
        <p:guide pos="144"/>
        <p:guide pos="5602"/>
        <p:guide orient="horz" pos="3539"/>
        <p:guide orient="horz" pos="3430"/>
        <p:guide pos="5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88AA-0CF7-49AF-9991-219FB5A159B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FE1EA-F46E-40ED-B3D6-EC97718CB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70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10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1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85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05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09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4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26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92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94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59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27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08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63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38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6" cy="527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6589" y="475673"/>
            <a:ext cx="2290821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6909" y="1780922"/>
            <a:ext cx="5830181" cy="352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Cover"/>
          <p:cNvSpPr txBox="1">
            <a:spLocks noGrp="1"/>
          </p:cNvSpPr>
          <p:nvPr>
            <p:ph type="title"/>
          </p:nvPr>
        </p:nvSpPr>
        <p:spPr>
          <a:xfrm>
            <a:off x="1308822" y="475673"/>
            <a:ext cx="6509591" cy="96885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algn="ctr"/>
            <a:r>
              <a:rPr lang="en-US" dirty="0"/>
              <a:t>Land Law </a:t>
            </a:r>
            <a:br>
              <a:rPr lang="en-US" dirty="0"/>
            </a:br>
            <a:r>
              <a:rPr sz="2200" i="0" spc="-10" dirty="0">
                <a:solidFill>
                  <a:srgbClr val="3A6599"/>
                </a:solidFill>
                <a:latin typeface="Calibri"/>
                <a:cs typeface="Calibri"/>
              </a:rPr>
              <a:t>by </a:t>
            </a:r>
            <a:r>
              <a:rPr lang="en-US" sz="2200" i="0" spc="-10" dirty="0">
                <a:solidFill>
                  <a:srgbClr val="3A6599"/>
                </a:solidFill>
              </a:rPr>
              <a:t>Chris Bevan</a:t>
            </a:r>
            <a:endParaRPr sz="2200" i="0" spc="-10" dirty="0">
              <a:solidFill>
                <a:srgbClr val="3A6599"/>
              </a:solidFill>
            </a:endParaRPr>
          </a:p>
        </p:txBody>
      </p:sp>
      <p:pic>
        <p:nvPicPr>
          <p:cNvPr id="3" name="Picture 2" title="Cov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9315" y="1825585"/>
            <a:ext cx="3185371" cy="41469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10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2.8 </a:t>
            </a:r>
            <a:r>
              <a:rPr lang="en-US" sz="1400" i="0" dirty="0"/>
              <a:t>The priority of third party rights in registered land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F7B809-654F-4C57-9A0D-E18735E06B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788" y="698407"/>
            <a:ext cx="5448424" cy="493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21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11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2.9</a:t>
            </a:r>
            <a:r>
              <a:rPr lang="en-US" sz="1400" i="0" dirty="0"/>
              <a:t> Bringing it all together: determining priority in registered land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17C28A-52D9-4598-85F0-1FEFEBD001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37" y="1098603"/>
            <a:ext cx="7529126" cy="429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48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12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2.10 </a:t>
            </a:r>
            <a:r>
              <a:rPr lang="en-US" sz="1400" i="0" dirty="0"/>
              <a:t>When rectification will be ordered under Sch. 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D308F5-06B5-4902-A29E-9E5827FAAE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65" y="836685"/>
            <a:ext cx="7373071" cy="465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15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2.1 </a:t>
            </a:r>
            <a:r>
              <a:rPr lang="en-US" sz="1400" i="0" dirty="0"/>
              <a:t>Administrative alterations to the register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1E4F8D-D7DC-4809-9470-19B9A51C14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12" y="1782086"/>
            <a:ext cx="7377977" cy="329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16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2.2 </a:t>
            </a:r>
            <a:r>
              <a:rPr lang="en-US" sz="1400" i="0" dirty="0"/>
              <a:t>Law Commission recommendations for reform and UK government response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1BA3C7-38DD-4429-B6AD-D075E46317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09" y="669194"/>
            <a:ext cx="4077183" cy="493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79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15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2.2 </a:t>
            </a:r>
            <a:r>
              <a:rPr lang="en-US" sz="1400" i="0" dirty="0"/>
              <a:t>(Continued)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EDFA36-F958-41AC-8D3F-1EFA85E5F1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895" y="679562"/>
            <a:ext cx="3336211" cy="492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40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16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2.2 </a:t>
            </a:r>
            <a:r>
              <a:rPr lang="en-US" sz="1400" i="0" dirty="0"/>
              <a:t>(Continued)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5F364C-9E23-4256-A9B8-9C2607FA62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96" y="836685"/>
            <a:ext cx="5535808" cy="47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04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2104039"/>
            <a:ext cx="8686800" cy="1799852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lang="en-US" sz="3600" spc="-10" dirty="0"/>
              <a:t>Chapter 02</a:t>
            </a:r>
            <a:br>
              <a:rPr lang="en-US" sz="3600" dirty="0"/>
            </a:br>
            <a:br>
              <a:rPr lang="en-US" sz="3600"/>
            </a:br>
            <a:r>
              <a:rPr lang="en-US" sz="3600" i="0" spc="-5">
                <a:solidFill>
                  <a:srgbClr val="4D81BE"/>
                </a:solidFill>
              </a:rPr>
              <a:t>Registered Land</a:t>
            </a:r>
            <a:endParaRPr lang="en-US" sz="3600" i="0" spc="-5" dirty="0">
              <a:solidFill>
                <a:srgbClr val="4D81BE"/>
              </a:solidFill>
            </a:endParaRPr>
          </a:p>
        </p:txBody>
      </p:sp>
      <p:sp>
        <p:nvSpPr>
          <p:cNvPr id="7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lang="en-US" dirty="0"/>
              <a:t>2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2.1 </a:t>
            </a:r>
            <a:r>
              <a:rPr lang="en-US" sz="1400" i="0" dirty="0"/>
              <a:t>Ruoff’s three foundational principles of a system of registered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276CA3-E6B5-4BDC-A8C2-C4BDFE2F6A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79" y="1138978"/>
            <a:ext cx="6833642" cy="416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44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2.2 </a:t>
            </a:r>
            <a:r>
              <a:rPr lang="en-US" sz="1400" i="0" dirty="0"/>
              <a:t>The four-group categorization of proprietary rights under the LRA 2002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53217C-C0DA-4688-AAC2-3CA4B69C28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75" y="2393439"/>
            <a:ext cx="6900651" cy="207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11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5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2.3 </a:t>
            </a:r>
            <a:r>
              <a:rPr lang="en-US" sz="1400" i="0" dirty="0"/>
              <a:t>Details of the register held by Land Registry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74AFE9-0027-496C-9F30-26B6A6E267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70" y="708816"/>
            <a:ext cx="5067261" cy="484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82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6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2.4 </a:t>
            </a:r>
            <a:r>
              <a:rPr lang="en-US" sz="1400" i="0" dirty="0"/>
              <a:t>Sample register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574790-0739-46A7-BF89-E021B2F67C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49" y="657914"/>
            <a:ext cx="3343102" cy="495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06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7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2.5 </a:t>
            </a:r>
            <a:r>
              <a:rPr lang="en-US" sz="1400" i="0" dirty="0"/>
              <a:t>The operation of s. 29 of the LRA 2002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281633-9080-464B-BA5D-3B37B0D1AC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23" y="779078"/>
            <a:ext cx="4824154" cy="482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63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8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2.6 </a:t>
            </a:r>
            <a:r>
              <a:rPr lang="en-US" sz="1400" i="0" dirty="0"/>
              <a:t>How overreaching works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AF5A7D-48E9-4487-8A38-721881D454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21" y="1779067"/>
            <a:ext cx="7243359" cy="329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66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9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2.7 </a:t>
            </a:r>
            <a:r>
              <a:rPr lang="en-US" sz="1400" i="0" dirty="0"/>
              <a:t>Establishing an overriding interest by virtue of actual occupation under Sch. 3, para. 2.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C0F657-402E-47A9-8847-49A75AAEB3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83" y="980506"/>
            <a:ext cx="6087634" cy="444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17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284</Words>
  <Application>Microsoft Office PowerPoint</Application>
  <PresentationFormat>On-screen Show (4:3)</PresentationFormat>
  <Paragraphs>61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Calibri</vt:lpstr>
      <vt:lpstr>Office Theme</vt:lpstr>
      <vt:lpstr>Land Law  by Chris Bevan</vt:lpstr>
      <vt:lpstr>Chapter 02  Registered Land</vt:lpstr>
      <vt:lpstr>Figure 2.1 Ruoff’s three foundational principles of a system of registered title</vt:lpstr>
      <vt:lpstr>Figure 2.2 The four-group categorization of proprietary rights under the LRA 2002</vt:lpstr>
      <vt:lpstr>Figure 2.3 Details of the register held by Land Registry</vt:lpstr>
      <vt:lpstr>Figure 2.4 Sample register</vt:lpstr>
      <vt:lpstr>Figure 2.5 The operation of s. 29 of the LRA 2002</vt:lpstr>
      <vt:lpstr>Figure 2.6 How overreaching works</vt:lpstr>
      <vt:lpstr>Figure 2.7 Establishing an overriding interest by virtue of actual occupation under Sch. 3, para. 2.</vt:lpstr>
      <vt:lpstr>Figure 2.8 The priority of third party rights in registered land</vt:lpstr>
      <vt:lpstr>Figure 2.9 Bringing it all together: determining priority in registered land</vt:lpstr>
      <vt:lpstr>Figure 2.10 When rectification will be ordered under Sch. 4</vt:lpstr>
      <vt:lpstr>Table 2.1 Administrative alterations to the register</vt:lpstr>
      <vt:lpstr>Table 2.2 Law Commission recommendations for reform and UK government response</vt:lpstr>
      <vt:lpstr>Table 2.2 (Continued)</vt:lpstr>
      <vt:lpstr>Table 2.2 (Continued)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Research by Sandra Halperin and Oliver Heath</dc:title>
  <dc:creator>Bala</dc:creator>
  <cp:lastModifiedBy>Maleappane Sahayaraj</cp:lastModifiedBy>
  <cp:revision>74</cp:revision>
  <dcterms:created xsi:type="dcterms:W3CDTF">2020-02-29T09:02:36Z</dcterms:created>
  <dcterms:modified xsi:type="dcterms:W3CDTF">2022-03-10T14:33:17Z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2020-02-29T00:00:00Z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2020-02-29T00:00:00Z</vt:filetime>
  </property>
</Properties>
</file>