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75" r:id="rId5"/>
  </p:sldMasterIdLst>
  <p:notesMasterIdLst>
    <p:notesMasterId r:id="rId74"/>
  </p:notesMasterIdLst>
  <p:handoutMasterIdLst>
    <p:handoutMasterId r:id="rId75"/>
  </p:handoutMasterIdLst>
  <p:sldIdLst>
    <p:sldId id="261" r:id="rId6"/>
    <p:sldId id="278" r:id="rId7"/>
    <p:sldId id="284" r:id="rId8"/>
    <p:sldId id="349" r:id="rId9"/>
    <p:sldId id="288" r:id="rId10"/>
    <p:sldId id="286" r:id="rId11"/>
    <p:sldId id="287" r:id="rId12"/>
    <p:sldId id="289" r:id="rId13"/>
    <p:sldId id="296" r:id="rId14"/>
    <p:sldId id="350" r:id="rId15"/>
    <p:sldId id="351" r:id="rId16"/>
    <p:sldId id="291" r:id="rId17"/>
    <p:sldId id="298" r:id="rId18"/>
    <p:sldId id="299" r:id="rId19"/>
    <p:sldId id="290" r:id="rId20"/>
    <p:sldId id="292" r:id="rId21"/>
    <p:sldId id="295" r:id="rId22"/>
    <p:sldId id="293" r:id="rId23"/>
    <p:sldId id="294" r:id="rId24"/>
    <p:sldId id="300" r:id="rId25"/>
    <p:sldId id="301" r:id="rId26"/>
    <p:sldId id="308" r:id="rId27"/>
    <p:sldId id="309" r:id="rId28"/>
    <p:sldId id="310" r:id="rId29"/>
    <p:sldId id="311" r:id="rId30"/>
    <p:sldId id="314" r:id="rId31"/>
    <p:sldId id="312" r:id="rId32"/>
    <p:sldId id="313" r:id="rId33"/>
    <p:sldId id="315" r:id="rId34"/>
    <p:sldId id="316" r:id="rId35"/>
    <p:sldId id="319" r:id="rId36"/>
    <p:sldId id="317" r:id="rId37"/>
    <p:sldId id="318" r:id="rId38"/>
    <p:sldId id="322" r:id="rId39"/>
    <p:sldId id="320" r:id="rId40"/>
    <p:sldId id="321" r:id="rId41"/>
    <p:sldId id="323" r:id="rId42"/>
    <p:sldId id="352" r:id="rId43"/>
    <p:sldId id="325" r:id="rId44"/>
    <p:sldId id="326" r:id="rId45"/>
    <p:sldId id="327" r:id="rId46"/>
    <p:sldId id="328" r:id="rId47"/>
    <p:sldId id="329" r:id="rId48"/>
    <p:sldId id="302" r:id="rId49"/>
    <p:sldId id="306" r:id="rId50"/>
    <p:sldId id="303" r:id="rId51"/>
    <p:sldId id="304" r:id="rId52"/>
    <p:sldId id="305" r:id="rId53"/>
    <p:sldId id="307" r:id="rId54"/>
    <p:sldId id="353" r:id="rId55"/>
    <p:sldId id="330" r:id="rId56"/>
    <p:sldId id="331" r:id="rId57"/>
    <p:sldId id="335" r:id="rId58"/>
    <p:sldId id="333" r:id="rId59"/>
    <p:sldId id="334" r:id="rId60"/>
    <p:sldId id="354" r:id="rId61"/>
    <p:sldId id="336" r:id="rId62"/>
    <p:sldId id="337" r:id="rId63"/>
    <p:sldId id="341" r:id="rId64"/>
    <p:sldId id="339" r:id="rId65"/>
    <p:sldId id="340" r:id="rId66"/>
    <p:sldId id="342" r:id="rId67"/>
    <p:sldId id="343" r:id="rId68"/>
    <p:sldId id="344" r:id="rId69"/>
    <p:sldId id="345" r:id="rId70"/>
    <p:sldId id="346" r:id="rId71"/>
    <p:sldId id="347" r:id="rId72"/>
    <p:sldId id="348"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A47"/>
    <a:srgbClr val="014478"/>
    <a:srgbClr val="001B47"/>
    <a:srgbClr val="1F497D"/>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94" autoAdjust="0"/>
    <p:restoredTop sz="86397" autoAdjust="0"/>
  </p:normalViewPr>
  <p:slideViewPr>
    <p:cSldViewPr snapToGrid="0" snapToObjects="1">
      <p:cViewPr varScale="1">
        <p:scale>
          <a:sx n="75" d="100"/>
          <a:sy n="75" d="100"/>
        </p:scale>
        <p:origin x="845" y="53"/>
      </p:cViewPr>
      <p:guideLst>
        <p:guide orient="horz" pos="2137"/>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5" d="100"/>
          <a:sy n="85" d="100"/>
        </p:scale>
        <p:origin x="31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685613-ADFF-4141-B66C-A45235623B50}" type="datetimeFigureOut">
              <a:rPr lang="en-US" smtClean="0"/>
              <a:t>2/24/2022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92E8A8-05A8-499B-9FC4-E546163481AE}" type="slidenum">
              <a:rPr lang="en-US" smtClean="0"/>
              <a:t>‹#›</a:t>
            </a:fld>
            <a:endParaRPr lang="en-US"/>
          </a:p>
        </p:txBody>
      </p:sp>
    </p:spTree>
    <p:extLst>
      <p:ext uri="{BB962C8B-B14F-4D97-AF65-F5344CB8AC3E}">
        <p14:creationId xmlns:p14="http://schemas.microsoft.com/office/powerpoint/2010/main" val="104911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F5199-F7F4-4FB2-A2CD-22A2CFC87608}" type="datetimeFigureOut">
              <a:rPr lang="en-US" smtClean="0"/>
              <a:t>2/24/2022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C0744-2FEF-4441-821D-70180A370937}" type="slidenum">
              <a:rPr lang="en-US" smtClean="0"/>
              <a:t>‹#›</a:t>
            </a:fld>
            <a:endParaRPr lang="en-US"/>
          </a:p>
        </p:txBody>
      </p:sp>
    </p:spTree>
    <p:extLst>
      <p:ext uri="{BB962C8B-B14F-4D97-AF65-F5344CB8AC3E}">
        <p14:creationId xmlns:p14="http://schemas.microsoft.com/office/powerpoint/2010/main" val="12717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6C0744-2FEF-4441-821D-70180A370937}" type="slidenum">
              <a:rPr lang="en-US" smtClean="0"/>
              <a:t>1</a:t>
            </a:fld>
            <a:endParaRPr lang="en-US"/>
          </a:p>
        </p:txBody>
      </p:sp>
    </p:spTree>
    <p:extLst>
      <p:ext uri="{BB962C8B-B14F-4D97-AF65-F5344CB8AC3E}">
        <p14:creationId xmlns:p14="http://schemas.microsoft.com/office/powerpoint/2010/main" val="486279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a:t>
            </a:r>
            <a:r>
              <a:rPr lang="en-US" b="1" dirty="0"/>
              <a:t> 11.7 Hans Selye </a:t>
            </a:r>
            <a:r>
              <a:rPr lang="en-US" dirty="0"/>
              <a:t>(1907–1982) is considered the founder of modern stress research.</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10</a:t>
            </a:fld>
            <a:endParaRPr lang="en-US"/>
          </a:p>
        </p:txBody>
      </p:sp>
    </p:spTree>
    <p:extLst>
      <p:ext uri="{BB962C8B-B14F-4D97-AF65-F5344CB8AC3E}">
        <p14:creationId xmlns:p14="http://schemas.microsoft.com/office/powerpoint/2010/main" val="3212438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latin typeface="HelveticaNeueLTStd-Md"/>
              </a:rPr>
              <a:t>This squirrel looks miserable </a:t>
            </a:r>
            <a:r>
              <a:rPr lang="en-US" sz="1800" b="0" i="0" u="none" strike="noStrike" baseline="0" dirty="0">
                <a:latin typeface="HelveticaNeueLTStd-Lt"/>
              </a:rPr>
              <a:t>but is probably not experiencing allostatic overload, because it appears </a:t>
            </a:r>
            <a:r>
              <a:rPr lang="en-IN" sz="1800" b="0" i="0" u="none" strike="noStrike" baseline="0" dirty="0">
                <a:latin typeface="HelveticaNeueLTStd-Lt"/>
              </a:rPr>
              <a:t>well-nourished.</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11</a:t>
            </a:fld>
            <a:endParaRPr lang="en-US"/>
          </a:p>
        </p:txBody>
      </p:sp>
    </p:spTree>
    <p:extLst>
      <p:ext uri="{BB962C8B-B14F-4D97-AF65-F5344CB8AC3E}">
        <p14:creationId xmlns:p14="http://schemas.microsoft.com/office/powerpoint/2010/main" val="981869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u="none" strike="noStrike" baseline="0" dirty="0">
                <a:solidFill>
                  <a:srgbClr val="8D0000"/>
                </a:solidFill>
                <a:latin typeface="HelveticaNeueLTStd-Bd"/>
              </a:rPr>
              <a:t>Figure 11.8 </a:t>
            </a:r>
            <a:r>
              <a:rPr lang="en-IN" sz="1200" b="1" i="0" u="none" strike="noStrike" baseline="0" dirty="0">
                <a:solidFill>
                  <a:srgbClr val="000000"/>
                </a:solidFill>
                <a:latin typeface="HelveticaNeueLTStd-Md"/>
              </a:rPr>
              <a:t>Acute stress can improve immune function </a:t>
            </a:r>
            <a:r>
              <a:rPr lang="en-US" sz="1200" b="0" i="0" u="none" strike="noStrike" baseline="0" dirty="0">
                <a:solidFill>
                  <a:srgbClr val="000000"/>
                </a:solidFill>
                <a:latin typeface="HelveticaNeueLTStd-Lt"/>
              </a:rPr>
              <a:t>Although we often think of stress </a:t>
            </a:r>
            <a:r>
              <a:rPr lang="en-IN" sz="1200" b="0" i="0" u="none" strike="noStrike" baseline="0" dirty="0">
                <a:solidFill>
                  <a:srgbClr val="000000"/>
                </a:solidFill>
                <a:latin typeface="HelveticaNeueLTStd-Lt"/>
              </a:rPr>
              <a:t>as only suppressing immune function, acute stressors can enhance some immune functions. For example, restraint stress </a:t>
            </a:r>
            <a:r>
              <a:rPr lang="en-US" sz="1200" b="0" i="0" u="none" strike="noStrike" baseline="0" dirty="0">
                <a:solidFill>
                  <a:srgbClr val="000000"/>
                </a:solidFill>
                <a:latin typeface="HelveticaNeueLTStd-Lt"/>
              </a:rPr>
              <a:t>(blue circles) enhanced a type of </a:t>
            </a:r>
            <a:r>
              <a:rPr lang="en-IN" sz="1200" b="0" i="0" u="none" strike="noStrike" baseline="0" dirty="0">
                <a:solidFill>
                  <a:srgbClr val="000000"/>
                </a:solidFill>
                <a:latin typeface="HelveticaNeueLTStd-Lt"/>
              </a:rPr>
              <a:t>immune response in adrenal-intact </a:t>
            </a:r>
            <a:r>
              <a:rPr lang="en-US" sz="1200" b="0" i="0" u="none" strike="noStrike" baseline="0" dirty="0">
                <a:solidFill>
                  <a:srgbClr val="000000"/>
                </a:solidFill>
                <a:latin typeface="HelveticaNeueLTStd-Lt"/>
              </a:rPr>
              <a:t>rodents and in animals receiving a </a:t>
            </a:r>
            <a:r>
              <a:rPr lang="en-IN" sz="1200" b="0" i="0" u="none" strike="noStrike" baseline="0" dirty="0">
                <a:solidFill>
                  <a:srgbClr val="000000"/>
                </a:solidFill>
                <a:latin typeface="HelveticaNeueLTStd-Lt"/>
              </a:rPr>
              <a:t>sham adrenalectomy. This effect was abolished by adrenalectomy, </a:t>
            </a:r>
            <a:r>
              <a:rPr lang="en-US" sz="1200" b="0" i="0" u="none" strike="noStrike" baseline="0" dirty="0">
                <a:solidFill>
                  <a:srgbClr val="000000"/>
                </a:solidFill>
                <a:latin typeface="HelveticaNeueLTStd-Lt"/>
              </a:rPr>
              <a:t>suggesting that it was mediated by glucocorticoids. After F. S. </a:t>
            </a:r>
            <a:r>
              <a:rPr lang="en-IN" sz="1200" b="0" i="0" u="none" strike="noStrike" baseline="0" dirty="0" err="1">
                <a:solidFill>
                  <a:srgbClr val="000000"/>
                </a:solidFill>
                <a:latin typeface="HelveticaNeueLTStd-Lt"/>
              </a:rPr>
              <a:t>Dhabar</a:t>
            </a:r>
            <a:r>
              <a:rPr lang="en-IN" sz="1200" b="0" i="0" u="none" strike="noStrike" baseline="0" dirty="0">
                <a:solidFill>
                  <a:srgbClr val="000000"/>
                </a:solidFill>
                <a:latin typeface="HelveticaNeueLTStd-Lt"/>
              </a:rPr>
              <a:t> and B. S. McEwen. 1999. </a:t>
            </a:r>
            <a:r>
              <a:rPr lang="pl-PL" sz="1200" b="0" i="1" u="none" strike="noStrike" baseline="0" dirty="0">
                <a:solidFill>
                  <a:srgbClr val="000000"/>
                </a:solidFill>
                <a:latin typeface="HelveticaNeueLTStd-LtIt"/>
              </a:rPr>
              <a:t>Proc Natl Acad Sci USA </a:t>
            </a:r>
            <a:r>
              <a:rPr lang="pl-PL" sz="1200" b="0" i="0" u="none" strike="noStrike" baseline="0" dirty="0">
                <a:solidFill>
                  <a:srgbClr val="000000"/>
                </a:solidFill>
                <a:latin typeface="HelveticaNeueLTStd-Lt"/>
              </a:rPr>
              <a:t>96: 1059.</a:t>
            </a:r>
            <a:r>
              <a:rPr lang="en-IN" sz="1200" b="0" i="0" u="none" strike="noStrike" baseline="0" dirty="0">
                <a:solidFill>
                  <a:srgbClr val="000000"/>
                </a:solidFill>
                <a:latin typeface="HelveticaNeueLTStd-Lt"/>
              </a:rPr>
              <a:t> </a:t>
            </a:r>
            <a:r>
              <a:rPr lang="en-US" sz="1200" b="0" i="0" u="none" strike="noStrike" baseline="0" dirty="0">
                <a:solidFill>
                  <a:srgbClr val="000000"/>
                </a:solidFill>
                <a:latin typeface="HelveticaNeueLTStd-Lt"/>
              </a:rPr>
              <a:t>© 1999 National Academy of Sciences, </a:t>
            </a:r>
            <a:r>
              <a:rPr lang="en-IN" sz="1200" b="0" i="0" u="none" strike="noStrike" baseline="0" dirty="0">
                <a:solidFill>
                  <a:srgbClr val="000000"/>
                </a:solidFill>
                <a:latin typeface="HelveticaNeueLTStd-Lt"/>
              </a:rPr>
              <a:t>USA. </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12</a:t>
            </a:fld>
            <a:endParaRPr lang="en-US"/>
          </a:p>
        </p:txBody>
      </p:sp>
    </p:spTree>
    <p:extLst>
      <p:ext uri="{BB962C8B-B14F-4D97-AF65-F5344CB8AC3E}">
        <p14:creationId xmlns:p14="http://schemas.microsoft.com/office/powerpoint/2010/main" val="3202477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u="none" strike="noStrike" baseline="0" dirty="0">
                <a:solidFill>
                  <a:srgbClr val="8D0000"/>
                </a:solidFill>
                <a:latin typeface="HelveticaNeueLTStd-Bd"/>
              </a:rPr>
              <a:t>Figure 11.8 </a:t>
            </a:r>
            <a:r>
              <a:rPr lang="en-IN" sz="1200" b="1" i="0" u="none" strike="noStrike" baseline="0" dirty="0">
                <a:solidFill>
                  <a:srgbClr val="000000"/>
                </a:solidFill>
                <a:latin typeface="HelveticaNeueLTStd-Md"/>
              </a:rPr>
              <a:t>Acute stress can improve immune function </a:t>
            </a:r>
            <a:r>
              <a:rPr lang="en-US" sz="1200" b="0" i="0" u="none" strike="noStrike" baseline="0" dirty="0">
                <a:solidFill>
                  <a:srgbClr val="000000"/>
                </a:solidFill>
                <a:latin typeface="HelveticaNeueLTStd-Lt"/>
              </a:rPr>
              <a:t>Although we often think of stress </a:t>
            </a:r>
            <a:r>
              <a:rPr lang="en-IN" sz="1200" b="0" i="0" u="none" strike="noStrike" baseline="0" dirty="0">
                <a:solidFill>
                  <a:srgbClr val="000000"/>
                </a:solidFill>
                <a:latin typeface="HelveticaNeueLTStd-Lt"/>
              </a:rPr>
              <a:t>as only suppressing immune function, acute stressors can enhance some immune functions. For example, restraint stress </a:t>
            </a:r>
            <a:r>
              <a:rPr lang="en-US" sz="1200" b="0" i="0" u="none" strike="noStrike" baseline="0" dirty="0">
                <a:solidFill>
                  <a:srgbClr val="000000"/>
                </a:solidFill>
                <a:latin typeface="HelveticaNeueLTStd-Lt"/>
              </a:rPr>
              <a:t>(blue circles) enhanced a type of </a:t>
            </a:r>
            <a:r>
              <a:rPr lang="en-IN" sz="1200" b="0" i="0" u="none" strike="noStrike" baseline="0" dirty="0">
                <a:solidFill>
                  <a:srgbClr val="000000"/>
                </a:solidFill>
                <a:latin typeface="HelveticaNeueLTStd-Lt"/>
              </a:rPr>
              <a:t>immune response in adrenal-intact </a:t>
            </a:r>
            <a:r>
              <a:rPr lang="en-US" sz="1200" b="0" i="0" u="none" strike="noStrike" baseline="0" dirty="0">
                <a:solidFill>
                  <a:srgbClr val="000000"/>
                </a:solidFill>
                <a:latin typeface="HelveticaNeueLTStd-Lt"/>
              </a:rPr>
              <a:t>rodents and in animals receiving a </a:t>
            </a:r>
            <a:r>
              <a:rPr lang="en-IN" sz="1200" b="0" i="0" u="none" strike="noStrike" baseline="0" dirty="0">
                <a:solidFill>
                  <a:srgbClr val="000000"/>
                </a:solidFill>
                <a:latin typeface="HelveticaNeueLTStd-Lt"/>
              </a:rPr>
              <a:t>sham adrenalectomy. This effect was abolished by adrenalectomy, </a:t>
            </a:r>
            <a:r>
              <a:rPr lang="en-US" sz="1200" b="0" i="0" u="none" strike="noStrike" baseline="0" dirty="0">
                <a:solidFill>
                  <a:srgbClr val="000000"/>
                </a:solidFill>
                <a:latin typeface="HelveticaNeueLTStd-Lt"/>
              </a:rPr>
              <a:t>suggesting that it was mediated by glucocorticoids. After F. S. </a:t>
            </a:r>
            <a:r>
              <a:rPr lang="en-IN" sz="1200" b="0" i="0" u="none" strike="noStrike" baseline="0" dirty="0" err="1">
                <a:solidFill>
                  <a:srgbClr val="000000"/>
                </a:solidFill>
                <a:latin typeface="HelveticaNeueLTStd-Lt"/>
              </a:rPr>
              <a:t>Dhabar</a:t>
            </a:r>
            <a:r>
              <a:rPr lang="en-IN" sz="1200" b="0" i="0" u="none" strike="noStrike" baseline="0" dirty="0">
                <a:solidFill>
                  <a:srgbClr val="000000"/>
                </a:solidFill>
                <a:latin typeface="HelveticaNeueLTStd-Lt"/>
              </a:rPr>
              <a:t> and B. S. McEwen. 1999. </a:t>
            </a:r>
            <a:r>
              <a:rPr lang="pl-PL" sz="1200" b="0" i="1" u="none" strike="noStrike" baseline="0" dirty="0">
                <a:solidFill>
                  <a:srgbClr val="000000"/>
                </a:solidFill>
                <a:latin typeface="HelveticaNeueLTStd-LtIt"/>
              </a:rPr>
              <a:t>Proc Natl Acad Sci USA </a:t>
            </a:r>
            <a:r>
              <a:rPr lang="pl-PL" sz="1200" b="0" i="0" u="none" strike="noStrike" baseline="0" dirty="0">
                <a:solidFill>
                  <a:srgbClr val="000000"/>
                </a:solidFill>
                <a:latin typeface="HelveticaNeueLTStd-Lt"/>
              </a:rPr>
              <a:t>96: 1059.</a:t>
            </a:r>
            <a:r>
              <a:rPr lang="en-IN" sz="1200" b="0" i="0" u="none" strike="noStrike" baseline="0" dirty="0">
                <a:solidFill>
                  <a:srgbClr val="000000"/>
                </a:solidFill>
                <a:latin typeface="HelveticaNeueLTStd-Lt"/>
              </a:rPr>
              <a:t> </a:t>
            </a:r>
            <a:r>
              <a:rPr lang="en-US" sz="1200" b="0" i="0" u="none" strike="noStrike" baseline="0" dirty="0">
                <a:solidFill>
                  <a:srgbClr val="000000"/>
                </a:solidFill>
                <a:latin typeface="HelveticaNeueLTStd-Lt"/>
              </a:rPr>
              <a:t>© 1999 National Academy of Sciences, </a:t>
            </a:r>
            <a:r>
              <a:rPr lang="en-IN" sz="1200" b="0" i="0" u="none" strike="noStrike" baseline="0" dirty="0">
                <a:solidFill>
                  <a:srgbClr val="000000"/>
                </a:solidFill>
                <a:latin typeface="HelveticaNeueLTStd-Lt"/>
              </a:rPr>
              <a:t>USA. </a:t>
            </a:r>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13</a:t>
            </a:fld>
            <a:endParaRPr lang="en-US"/>
          </a:p>
        </p:txBody>
      </p:sp>
    </p:spTree>
    <p:extLst>
      <p:ext uri="{BB962C8B-B14F-4D97-AF65-F5344CB8AC3E}">
        <p14:creationId xmlns:p14="http://schemas.microsoft.com/office/powerpoint/2010/main" val="743084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u="none" strike="noStrike" baseline="0" dirty="0">
                <a:solidFill>
                  <a:srgbClr val="8D0000"/>
                </a:solidFill>
                <a:latin typeface="HelveticaNeueLTStd-Bd"/>
              </a:rPr>
              <a:t>Figure 11.8 </a:t>
            </a:r>
            <a:r>
              <a:rPr lang="en-IN" sz="1200" b="1" i="0" u="none" strike="noStrike" baseline="0" dirty="0">
                <a:solidFill>
                  <a:srgbClr val="000000"/>
                </a:solidFill>
                <a:latin typeface="HelveticaNeueLTStd-Md"/>
              </a:rPr>
              <a:t>Acute stress can improve immune function </a:t>
            </a:r>
            <a:r>
              <a:rPr lang="en-US" sz="1200" b="0" i="0" u="none" strike="noStrike" baseline="0" dirty="0">
                <a:solidFill>
                  <a:srgbClr val="000000"/>
                </a:solidFill>
                <a:latin typeface="HelveticaNeueLTStd-Lt"/>
              </a:rPr>
              <a:t>Although we often think of stress </a:t>
            </a:r>
            <a:r>
              <a:rPr lang="en-IN" sz="1200" b="0" i="0" u="none" strike="noStrike" baseline="0" dirty="0">
                <a:solidFill>
                  <a:srgbClr val="000000"/>
                </a:solidFill>
                <a:latin typeface="HelveticaNeueLTStd-Lt"/>
              </a:rPr>
              <a:t>as only suppressing immune function, acute stressors can enhance some immune functions. For example, restraint stress </a:t>
            </a:r>
            <a:r>
              <a:rPr lang="en-US" sz="1200" b="0" i="0" u="none" strike="noStrike" baseline="0" dirty="0">
                <a:solidFill>
                  <a:srgbClr val="000000"/>
                </a:solidFill>
                <a:latin typeface="HelveticaNeueLTStd-Lt"/>
              </a:rPr>
              <a:t>(blue circles) enhanced a type of </a:t>
            </a:r>
            <a:r>
              <a:rPr lang="en-IN" sz="1200" b="0" i="0" u="none" strike="noStrike" baseline="0" dirty="0">
                <a:solidFill>
                  <a:srgbClr val="000000"/>
                </a:solidFill>
                <a:latin typeface="HelveticaNeueLTStd-Lt"/>
              </a:rPr>
              <a:t>immune response in adrenal-intact </a:t>
            </a:r>
            <a:r>
              <a:rPr lang="en-US" sz="1200" b="0" i="0" u="none" strike="noStrike" baseline="0" dirty="0">
                <a:solidFill>
                  <a:srgbClr val="000000"/>
                </a:solidFill>
                <a:latin typeface="HelveticaNeueLTStd-Lt"/>
              </a:rPr>
              <a:t>rodents and in animals receiving a </a:t>
            </a:r>
            <a:r>
              <a:rPr lang="en-IN" sz="1200" b="0" i="0" u="none" strike="noStrike" baseline="0" dirty="0">
                <a:solidFill>
                  <a:srgbClr val="000000"/>
                </a:solidFill>
                <a:latin typeface="HelveticaNeueLTStd-Lt"/>
              </a:rPr>
              <a:t>sham adrenalectomy. This effect was abolished by adrenalectomy, </a:t>
            </a:r>
            <a:r>
              <a:rPr lang="en-US" sz="1200" b="0" i="0" u="none" strike="noStrike" baseline="0" dirty="0">
                <a:solidFill>
                  <a:srgbClr val="000000"/>
                </a:solidFill>
                <a:latin typeface="HelveticaNeueLTStd-Lt"/>
              </a:rPr>
              <a:t>suggesting that it was mediated by glucocorticoids. After F. S. </a:t>
            </a:r>
            <a:r>
              <a:rPr lang="en-IN" sz="1200" b="0" i="0" u="none" strike="noStrike" baseline="0" dirty="0" err="1">
                <a:solidFill>
                  <a:srgbClr val="000000"/>
                </a:solidFill>
                <a:latin typeface="HelveticaNeueLTStd-Lt"/>
              </a:rPr>
              <a:t>Dhabar</a:t>
            </a:r>
            <a:r>
              <a:rPr lang="en-IN" sz="1200" b="0" i="0" u="none" strike="noStrike" baseline="0" dirty="0">
                <a:solidFill>
                  <a:srgbClr val="000000"/>
                </a:solidFill>
                <a:latin typeface="HelveticaNeueLTStd-Lt"/>
              </a:rPr>
              <a:t> and B. S. McEwen. 1999. </a:t>
            </a:r>
            <a:r>
              <a:rPr lang="pl-PL" sz="1200" b="0" i="1" u="none" strike="noStrike" baseline="0" dirty="0">
                <a:solidFill>
                  <a:srgbClr val="000000"/>
                </a:solidFill>
                <a:latin typeface="HelveticaNeueLTStd-LtIt"/>
              </a:rPr>
              <a:t>Proc Natl Acad Sci USA </a:t>
            </a:r>
            <a:r>
              <a:rPr lang="pl-PL" sz="1200" b="0" i="0" u="none" strike="noStrike" baseline="0" dirty="0">
                <a:solidFill>
                  <a:srgbClr val="000000"/>
                </a:solidFill>
                <a:latin typeface="HelveticaNeueLTStd-Lt"/>
              </a:rPr>
              <a:t>96: 1059.</a:t>
            </a:r>
            <a:r>
              <a:rPr lang="en-IN" sz="1200" b="0" i="0" u="none" strike="noStrike" baseline="0" dirty="0">
                <a:solidFill>
                  <a:srgbClr val="000000"/>
                </a:solidFill>
                <a:latin typeface="HelveticaNeueLTStd-Lt"/>
              </a:rPr>
              <a:t> </a:t>
            </a:r>
            <a:r>
              <a:rPr lang="en-US" sz="1200" b="0" i="0" u="none" strike="noStrike" baseline="0" dirty="0">
                <a:solidFill>
                  <a:srgbClr val="000000"/>
                </a:solidFill>
                <a:latin typeface="HelveticaNeueLTStd-Lt"/>
              </a:rPr>
              <a:t>© 1999 National Academy of Sciences, </a:t>
            </a:r>
            <a:r>
              <a:rPr lang="en-IN" sz="1200" b="0" i="0" u="none" strike="noStrike" baseline="0" dirty="0">
                <a:solidFill>
                  <a:srgbClr val="000000"/>
                </a:solidFill>
                <a:latin typeface="HelveticaNeueLTStd-Lt"/>
              </a:rPr>
              <a:t>USA. </a:t>
            </a:r>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14</a:t>
            </a:fld>
            <a:endParaRPr lang="en-US"/>
          </a:p>
        </p:txBody>
      </p:sp>
    </p:spTree>
    <p:extLst>
      <p:ext uri="{BB962C8B-B14F-4D97-AF65-F5344CB8AC3E}">
        <p14:creationId xmlns:p14="http://schemas.microsoft.com/office/powerpoint/2010/main" val="962246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u="none" strike="noStrike" baseline="0" dirty="0">
                <a:solidFill>
                  <a:srgbClr val="8D0000"/>
                </a:solidFill>
                <a:latin typeface="HelveticaNeueLTStd-Bd"/>
              </a:rPr>
              <a:t>Figure 11.8 </a:t>
            </a:r>
            <a:r>
              <a:rPr lang="en-IN" sz="1200" b="1" i="0" u="none" strike="noStrike" baseline="0" dirty="0">
                <a:solidFill>
                  <a:srgbClr val="000000"/>
                </a:solidFill>
                <a:latin typeface="HelveticaNeueLTStd-Md"/>
              </a:rPr>
              <a:t>Acute stress can improve immune function </a:t>
            </a:r>
            <a:r>
              <a:rPr lang="en-US" sz="1200" b="0" i="0" u="none" strike="noStrike" baseline="0" dirty="0">
                <a:solidFill>
                  <a:srgbClr val="000000"/>
                </a:solidFill>
                <a:latin typeface="HelveticaNeueLTStd-Lt"/>
              </a:rPr>
              <a:t>Although we often think of stress </a:t>
            </a:r>
            <a:r>
              <a:rPr lang="en-IN" sz="1200" b="0" i="0" u="none" strike="noStrike" baseline="0" dirty="0">
                <a:solidFill>
                  <a:srgbClr val="000000"/>
                </a:solidFill>
                <a:latin typeface="HelveticaNeueLTStd-Lt"/>
              </a:rPr>
              <a:t>as only suppressing immune function, acute stressors can enhance some immune functions. For example, restraint stress </a:t>
            </a:r>
            <a:r>
              <a:rPr lang="en-US" sz="1200" b="0" i="0" u="none" strike="noStrike" baseline="0" dirty="0">
                <a:solidFill>
                  <a:srgbClr val="000000"/>
                </a:solidFill>
                <a:latin typeface="HelveticaNeueLTStd-Lt"/>
              </a:rPr>
              <a:t>(blue circles) enhanced a type of </a:t>
            </a:r>
            <a:r>
              <a:rPr lang="en-IN" sz="1200" b="0" i="0" u="none" strike="noStrike" baseline="0" dirty="0">
                <a:solidFill>
                  <a:srgbClr val="000000"/>
                </a:solidFill>
                <a:latin typeface="HelveticaNeueLTStd-Lt"/>
              </a:rPr>
              <a:t>immune response in adrenal-intact </a:t>
            </a:r>
            <a:r>
              <a:rPr lang="en-US" sz="1200" b="0" i="0" u="none" strike="noStrike" baseline="0" dirty="0">
                <a:solidFill>
                  <a:srgbClr val="000000"/>
                </a:solidFill>
                <a:latin typeface="HelveticaNeueLTStd-Lt"/>
              </a:rPr>
              <a:t>rodents and in animals receiving a </a:t>
            </a:r>
            <a:r>
              <a:rPr lang="en-IN" sz="1200" b="0" i="0" u="none" strike="noStrike" baseline="0" dirty="0">
                <a:solidFill>
                  <a:srgbClr val="000000"/>
                </a:solidFill>
                <a:latin typeface="HelveticaNeueLTStd-Lt"/>
              </a:rPr>
              <a:t>sham adrenalectomy. This effect was abolished by adrenalectomy, </a:t>
            </a:r>
            <a:r>
              <a:rPr lang="en-US" sz="1200" b="0" i="0" u="none" strike="noStrike" baseline="0" dirty="0">
                <a:solidFill>
                  <a:srgbClr val="000000"/>
                </a:solidFill>
                <a:latin typeface="HelveticaNeueLTStd-Lt"/>
              </a:rPr>
              <a:t>suggesting that it was mediated by glucocorticoids. After F. S. </a:t>
            </a:r>
            <a:r>
              <a:rPr lang="en-IN" sz="1200" b="0" i="0" u="none" strike="noStrike" baseline="0" dirty="0" err="1">
                <a:solidFill>
                  <a:srgbClr val="000000"/>
                </a:solidFill>
                <a:latin typeface="HelveticaNeueLTStd-Lt"/>
              </a:rPr>
              <a:t>Dhabar</a:t>
            </a:r>
            <a:r>
              <a:rPr lang="en-IN" sz="1200" b="0" i="0" u="none" strike="noStrike" baseline="0" dirty="0">
                <a:solidFill>
                  <a:srgbClr val="000000"/>
                </a:solidFill>
                <a:latin typeface="HelveticaNeueLTStd-Lt"/>
              </a:rPr>
              <a:t> and B. S. McEwen. 1999. </a:t>
            </a:r>
            <a:r>
              <a:rPr lang="pl-PL" sz="1200" b="0" i="1" u="none" strike="noStrike" baseline="0" dirty="0">
                <a:solidFill>
                  <a:srgbClr val="000000"/>
                </a:solidFill>
                <a:latin typeface="HelveticaNeueLTStd-LtIt"/>
              </a:rPr>
              <a:t>Proc Natl Acad Sci USA </a:t>
            </a:r>
            <a:r>
              <a:rPr lang="pl-PL" sz="1200" b="0" i="0" u="none" strike="noStrike" baseline="0" dirty="0">
                <a:solidFill>
                  <a:srgbClr val="000000"/>
                </a:solidFill>
                <a:latin typeface="HelveticaNeueLTStd-Lt"/>
              </a:rPr>
              <a:t>96: 1059.</a:t>
            </a:r>
            <a:r>
              <a:rPr lang="en-IN" sz="1200" b="0" i="0" u="none" strike="noStrike" baseline="0" dirty="0">
                <a:solidFill>
                  <a:srgbClr val="000000"/>
                </a:solidFill>
                <a:latin typeface="HelveticaNeueLTStd-Lt"/>
              </a:rPr>
              <a:t> </a:t>
            </a:r>
            <a:r>
              <a:rPr lang="en-US" sz="1200" b="0" i="0" u="none" strike="noStrike" baseline="0" dirty="0">
                <a:solidFill>
                  <a:srgbClr val="000000"/>
                </a:solidFill>
                <a:latin typeface="HelveticaNeueLTStd-Lt"/>
              </a:rPr>
              <a:t>© 1999 National Academy of Sciences, </a:t>
            </a:r>
            <a:r>
              <a:rPr lang="en-IN" sz="1200" b="0" i="0" u="none" strike="noStrike" baseline="0" dirty="0">
                <a:solidFill>
                  <a:srgbClr val="000000"/>
                </a:solidFill>
                <a:latin typeface="HelveticaNeueLTStd-Lt"/>
              </a:rPr>
              <a:t>USA. </a:t>
            </a:r>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15</a:t>
            </a:fld>
            <a:endParaRPr lang="en-US"/>
          </a:p>
        </p:txBody>
      </p:sp>
    </p:spTree>
    <p:extLst>
      <p:ext uri="{BB962C8B-B14F-4D97-AF65-F5344CB8AC3E}">
        <p14:creationId xmlns:p14="http://schemas.microsoft.com/office/powerpoint/2010/main" val="1567540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u="none" strike="noStrike" baseline="0" dirty="0">
                <a:solidFill>
                  <a:srgbClr val="8D0000"/>
                </a:solidFill>
                <a:latin typeface="HelveticaNeueLTStd-Bd"/>
              </a:rPr>
              <a:t>Figure</a:t>
            </a:r>
            <a:r>
              <a:rPr lang="en-US" sz="1200" b="1" i="0" u="none" strike="noStrike" baseline="0" dirty="0">
                <a:solidFill>
                  <a:srgbClr val="8D0000"/>
                </a:solidFill>
                <a:latin typeface="HelveticaNeueLTStd-Bd"/>
              </a:rPr>
              <a:t> 11.9 </a:t>
            </a:r>
            <a:r>
              <a:rPr lang="en-US" sz="1200" b="1" i="0" u="none" strike="noStrike" baseline="0" dirty="0">
                <a:solidFill>
                  <a:srgbClr val="000000"/>
                </a:solidFill>
                <a:latin typeface="HelveticaNeueLTStd-Md"/>
              </a:rPr>
              <a:t>Model of rapid effects of corticosterone on GABA inhibition and </a:t>
            </a:r>
            <a:r>
              <a:rPr lang="en-IN" sz="1200" b="1" i="0" u="none" strike="noStrike" baseline="0" dirty="0">
                <a:solidFill>
                  <a:srgbClr val="000000"/>
                </a:solidFill>
                <a:latin typeface="HelveticaNeueLTStd-Md"/>
              </a:rPr>
              <a:t>enhanced noradrenaline secretion </a:t>
            </a:r>
            <a:r>
              <a:rPr lang="en-IN" sz="1200" b="0" i="0" u="none" strike="noStrike" baseline="0" dirty="0">
                <a:solidFill>
                  <a:srgbClr val="000000"/>
                </a:solidFill>
                <a:latin typeface="HelveticaNeueLTStd-Lt"/>
              </a:rPr>
              <a:t>Corticosterone binds to a membrane-bound </a:t>
            </a:r>
            <a:r>
              <a:rPr lang="en-US" sz="1200" b="0" i="0" u="none" strike="noStrike" baseline="0" dirty="0">
                <a:solidFill>
                  <a:srgbClr val="000000"/>
                </a:solidFill>
                <a:latin typeface="HelveticaNeueLTStd-Lt"/>
              </a:rPr>
              <a:t>G protein-coupled receptor (</a:t>
            </a:r>
            <a:r>
              <a:rPr lang="en-US" sz="1200" b="0" i="0" u="none" strike="noStrike" baseline="0" dirty="0" err="1">
                <a:solidFill>
                  <a:srgbClr val="000000"/>
                </a:solidFill>
                <a:latin typeface="HelveticaNeueLTStd-Lt"/>
              </a:rPr>
              <a:t>mbGR</a:t>
            </a:r>
            <a:r>
              <a:rPr lang="en-US" sz="1200" b="0" i="0" u="none" strike="noStrike" baseline="0" dirty="0">
                <a:solidFill>
                  <a:srgbClr val="000000"/>
                </a:solidFill>
                <a:latin typeface="HelveticaNeueLTStd-Lt"/>
              </a:rPr>
              <a:t>), which activates the Gs-cAMP/PKA signal transduction pathway to induce the release of endocannabinoids (</a:t>
            </a:r>
            <a:r>
              <a:rPr lang="en-US" sz="1200" b="0" i="0" u="none" strike="noStrike" baseline="0" dirty="0" err="1">
                <a:solidFill>
                  <a:srgbClr val="000000"/>
                </a:solidFill>
                <a:latin typeface="HelveticaNeueLTStd-Lt"/>
              </a:rPr>
              <a:t>eCB</a:t>
            </a:r>
            <a:r>
              <a:rPr lang="en-US" sz="1200" b="0" i="0" u="none" strike="noStrike" baseline="0" dirty="0">
                <a:solidFill>
                  <a:srgbClr val="000000"/>
                </a:solidFill>
                <a:latin typeface="HelveticaNeueLTStd-Lt"/>
              </a:rPr>
              <a:t>) into the synapse. The </a:t>
            </a:r>
            <a:r>
              <a:rPr lang="en-US" sz="1200" b="0" i="0" u="none" strike="noStrike" baseline="0" dirty="0" err="1">
                <a:solidFill>
                  <a:srgbClr val="000000"/>
                </a:solidFill>
                <a:latin typeface="HelveticaNeueLTStd-Lt"/>
              </a:rPr>
              <a:t>eCBs</a:t>
            </a:r>
            <a:r>
              <a:rPr lang="en-US" sz="1200" b="0" i="0" u="none" strike="noStrike" baseline="0" dirty="0">
                <a:solidFill>
                  <a:srgbClr val="000000"/>
                </a:solidFill>
                <a:latin typeface="HelveticaNeueLTStd-Lt"/>
              </a:rPr>
              <a:t> bind to CB1 receptors on GABA-</a:t>
            </a:r>
            <a:r>
              <a:rPr lang="en-US" sz="1200" b="0" i="0" u="none" strike="noStrike" baseline="0" dirty="0" err="1">
                <a:solidFill>
                  <a:srgbClr val="000000"/>
                </a:solidFill>
                <a:latin typeface="HelveticaNeueLTStd-Lt"/>
              </a:rPr>
              <a:t>ergic</a:t>
            </a:r>
            <a:r>
              <a:rPr lang="en-US" sz="1200" b="0" i="0" u="none" strike="noStrike" baseline="0" dirty="0">
                <a:solidFill>
                  <a:srgbClr val="000000"/>
                </a:solidFill>
                <a:latin typeface="HelveticaNeueLTStd-Lt"/>
              </a:rPr>
              <a:t> terminals, which inhibits GABA secretion. Inhibition of the inhibitory neurotransmitter, GABA, in turn disinhibits norepinephrine (NE), which is then released. After M. N. Hill and B. S. McEwen. 2010. </a:t>
            </a:r>
            <a:r>
              <a:rPr lang="en-US" sz="1200" b="0" i="1" u="none" strike="noStrike" baseline="0" dirty="0">
                <a:solidFill>
                  <a:srgbClr val="000000"/>
                </a:solidFill>
                <a:latin typeface="HelveticaNeueLTStd-LtIt"/>
              </a:rPr>
              <a:t>Prog </a:t>
            </a:r>
            <a:r>
              <a:rPr lang="pl-PL" sz="1200" b="0" i="1" u="none" strike="noStrike" baseline="0" dirty="0">
                <a:solidFill>
                  <a:srgbClr val="000000"/>
                </a:solidFill>
                <a:latin typeface="HelveticaNeueLTStd-LtIt"/>
              </a:rPr>
              <a:t>Neuropsychopharmacol Biol Psychiatry </a:t>
            </a:r>
            <a:r>
              <a:rPr lang="pl-PL" sz="1200" b="0" i="0" u="none" strike="noStrike" baseline="0" dirty="0">
                <a:solidFill>
                  <a:srgbClr val="000000"/>
                </a:solidFill>
                <a:latin typeface="HelveticaNeueLTStd-Lt"/>
              </a:rPr>
              <a:t>34: 791.</a:t>
            </a:r>
            <a:r>
              <a:rPr lang="en-IN" sz="1200" b="0" i="0" u="none" strike="noStrike" baseline="0" dirty="0">
                <a:solidFill>
                  <a:srgbClr val="000000"/>
                </a:solidFill>
                <a:latin typeface="HelveticaNeueLTStd-Lt"/>
              </a:rPr>
              <a:t> </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16</a:t>
            </a:fld>
            <a:endParaRPr lang="en-US"/>
          </a:p>
        </p:txBody>
      </p:sp>
    </p:spTree>
    <p:extLst>
      <p:ext uri="{BB962C8B-B14F-4D97-AF65-F5344CB8AC3E}">
        <p14:creationId xmlns:p14="http://schemas.microsoft.com/office/powerpoint/2010/main" val="1743358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u="none" strike="noStrike" baseline="0" dirty="0">
                <a:solidFill>
                  <a:srgbClr val="8D0000"/>
                </a:solidFill>
                <a:latin typeface="HelveticaNeueLTStd-Bd"/>
              </a:rPr>
              <a:t>Figure 11.10 </a:t>
            </a:r>
            <a:r>
              <a:rPr lang="en-IN" sz="1200" b="1" i="0" u="none" strike="noStrike" baseline="0" dirty="0">
                <a:solidFill>
                  <a:srgbClr val="000000"/>
                </a:solidFill>
                <a:latin typeface="HelveticaNeueLTStd-Md"/>
              </a:rPr>
              <a:t>Prolactin inhibits reproductive function </a:t>
            </a:r>
            <a:r>
              <a:rPr lang="en-IN" sz="1200" b="0" i="0" u="none" strike="noStrike" baseline="0" dirty="0">
                <a:solidFill>
                  <a:srgbClr val="000000"/>
                </a:solidFill>
                <a:latin typeface="HelveticaNeueLTStd-Lt"/>
              </a:rPr>
              <a:t>temporarily </a:t>
            </a:r>
            <a:r>
              <a:rPr lang="en-US" sz="1200" b="0" i="0" u="none" strike="noStrike" baseline="0" dirty="0">
                <a:solidFill>
                  <a:srgbClr val="000000"/>
                </a:solidFill>
                <a:latin typeface="HelveticaNeueLTStd-Lt"/>
              </a:rPr>
              <a:t>during stressful conditions by acting at multiple sites within the hypothalamic-</a:t>
            </a:r>
            <a:r>
              <a:rPr lang="en-IN" sz="1200" b="0" i="0" u="none" strike="noStrike" baseline="0" dirty="0">
                <a:solidFill>
                  <a:srgbClr val="000000"/>
                </a:solidFill>
                <a:latin typeface="HelveticaNeueLTStd-Lt"/>
              </a:rPr>
              <a:t>pituitary-gonadal (HPG) axis. </a:t>
            </a:r>
            <a:r>
              <a:rPr lang="en-US" sz="1200" b="0" i="0" u="none" strike="noStrike" baseline="0" dirty="0">
                <a:solidFill>
                  <a:srgbClr val="000000"/>
                </a:solidFill>
                <a:latin typeface="HelveticaNeueLTStd-Lt"/>
              </a:rPr>
              <a:t>(A) Under the influence of prolactin, the Leydig cells become less </a:t>
            </a:r>
            <a:r>
              <a:rPr lang="en-IN" sz="1200" b="0" i="0" u="none" strike="noStrike" baseline="0" dirty="0">
                <a:solidFill>
                  <a:srgbClr val="000000"/>
                </a:solidFill>
                <a:latin typeface="HelveticaNeueLTStd-Lt"/>
              </a:rPr>
              <a:t>responsive to luteinizing hormone </a:t>
            </a:r>
            <a:r>
              <a:rPr lang="en-US" sz="1200" b="0" i="0" u="none" strike="noStrike" baseline="0" dirty="0">
                <a:solidFill>
                  <a:srgbClr val="000000"/>
                </a:solidFill>
                <a:latin typeface="HelveticaNeueLTStd-Lt"/>
              </a:rPr>
              <a:t>(LH) and produce less testosterone, </a:t>
            </a:r>
            <a:r>
              <a:rPr lang="en-IN" sz="1200" b="0" i="0" u="none" strike="noStrike" baseline="0" dirty="0">
                <a:solidFill>
                  <a:srgbClr val="000000"/>
                </a:solidFill>
                <a:latin typeface="HelveticaNeueLTStd-Lt"/>
              </a:rPr>
              <a:t>and the negative feedback </a:t>
            </a:r>
            <a:r>
              <a:rPr lang="en-US" sz="1200" b="0" i="0" u="none" strike="noStrike" baseline="0" dirty="0">
                <a:solidFill>
                  <a:srgbClr val="000000"/>
                </a:solidFill>
                <a:latin typeface="HelveticaNeueLTStd-Lt"/>
              </a:rPr>
              <a:t>mechanisms in the pituitary and </a:t>
            </a:r>
            <a:r>
              <a:rPr lang="en-IN" sz="1200" b="0" i="0" u="none" strike="noStrike" baseline="0" dirty="0">
                <a:solidFill>
                  <a:srgbClr val="000000"/>
                </a:solidFill>
                <a:latin typeface="HelveticaNeueLTStd-Lt"/>
              </a:rPr>
              <a:t>hypothalamus are accentuated, so any testosterone produced causes </a:t>
            </a:r>
            <a:r>
              <a:rPr lang="en-US" sz="1200" b="0" i="0" u="none" strike="noStrike" baseline="0" dirty="0">
                <a:solidFill>
                  <a:srgbClr val="000000"/>
                </a:solidFill>
                <a:latin typeface="HelveticaNeueLTStd-Lt"/>
              </a:rPr>
              <a:t>further reductions in GnRH and </a:t>
            </a:r>
            <a:r>
              <a:rPr lang="en-IN" sz="1200" b="0" i="0" u="none" strike="noStrike" baseline="0" dirty="0">
                <a:solidFill>
                  <a:srgbClr val="000000"/>
                </a:solidFill>
                <a:latin typeface="HelveticaNeueLTStd-Lt"/>
              </a:rPr>
              <a:t>gonadotropin secretion. (B) Normally, prolactin at low concentrations facilitates testosterone production. </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17</a:t>
            </a:fld>
            <a:endParaRPr lang="en-US"/>
          </a:p>
        </p:txBody>
      </p:sp>
    </p:spTree>
    <p:extLst>
      <p:ext uri="{BB962C8B-B14F-4D97-AF65-F5344CB8AC3E}">
        <p14:creationId xmlns:p14="http://schemas.microsoft.com/office/powerpoint/2010/main" val="1423727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u="none" strike="noStrike" baseline="0" dirty="0">
                <a:solidFill>
                  <a:srgbClr val="8D0000"/>
                </a:solidFill>
                <a:latin typeface="HelveticaNeueLTStd-Bd"/>
              </a:rPr>
              <a:t>Figure 11.10 </a:t>
            </a:r>
            <a:r>
              <a:rPr lang="en-IN" sz="1200" b="1" i="0" u="none" strike="noStrike" baseline="0" dirty="0">
                <a:solidFill>
                  <a:srgbClr val="000000"/>
                </a:solidFill>
                <a:latin typeface="HelveticaNeueLTStd-Md"/>
              </a:rPr>
              <a:t>Prolactin inhibits reproductive function </a:t>
            </a:r>
            <a:r>
              <a:rPr lang="en-IN" sz="1200" b="0" i="0" u="none" strike="noStrike" baseline="0" dirty="0">
                <a:solidFill>
                  <a:srgbClr val="000000"/>
                </a:solidFill>
                <a:latin typeface="HelveticaNeueLTStd-Lt"/>
              </a:rPr>
              <a:t>temporarily </a:t>
            </a:r>
            <a:r>
              <a:rPr lang="en-US" sz="1200" b="0" i="0" u="none" strike="noStrike" baseline="0" dirty="0">
                <a:solidFill>
                  <a:srgbClr val="000000"/>
                </a:solidFill>
                <a:latin typeface="HelveticaNeueLTStd-Lt"/>
              </a:rPr>
              <a:t>during stressful conditions by acting at multiple sites within the hypothalamic-</a:t>
            </a:r>
            <a:r>
              <a:rPr lang="en-IN" sz="1200" b="0" i="0" u="none" strike="noStrike" baseline="0" dirty="0">
                <a:solidFill>
                  <a:srgbClr val="000000"/>
                </a:solidFill>
                <a:latin typeface="HelveticaNeueLTStd-Lt"/>
              </a:rPr>
              <a:t>pituitary-gonadal (HPG) axis. </a:t>
            </a:r>
            <a:r>
              <a:rPr lang="en-US" sz="1200" b="0" i="0" u="none" strike="noStrike" baseline="0" dirty="0">
                <a:solidFill>
                  <a:srgbClr val="000000"/>
                </a:solidFill>
                <a:latin typeface="HelveticaNeueLTStd-Lt"/>
              </a:rPr>
              <a:t>(A) Under the influence of prolactin, the Leydig cells become less </a:t>
            </a:r>
            <a:r>
              <a:rPr lang="en-IN" sz="1200" b="0" i="0" u="none" strike="noStrike" baseline="0" dirty="0">
                <a:solidFill>
                  <a:srgbClr val="000000"/>
                </a:solidFill>
                <a:latin typeface="HelveticaNeueLTStd-Lt"/>
              </a:rPr>
              <a:t>responsive to luteinizing hormone </a:t>
            </a:r>
            <a:r>
              <a:rPr lang="en-US" sz="1200" b="0" i="0" u="none" strike="noStrike" baseline="0" dirty="0">
                <a:solidFill>
                  <a:srgbClr val="000000"/>
                </a:solidFill>
                <a:latin typeface="HelveticaNeueLTStd-Lt"/>
              </a:rPr>
              <a:t>(LH) and produce less testosterone, </a:t>
            </a:r>
            <a:r>
              <a:rPr lang="en-IN" sz="1200" b="0" i="0" u="none" strike="noStrike" baseline="0" dirty="0">
                <a:solidFill>
                  <a:srgbClr val="000000"/>
                </a:solidFill>
                <a:latin typeface="HelveticaNeueLTStd-Lt"/>
              </a:rPr>
              <a:t>and the negative feedback </a:t>
            </a:r>
            <a:r>
              <a:rPr lang="en-US" sz="1200" b="0" i="0" u="none" strike="noStrike" baseline="0" dirty="0">
                <a:solidFill>
                  <a:srgbClr val="000000"/>
                </a:solidFill>
                <a:latin typeface="HelveticaNeueLTStd-Lt"/>
              </a:rPr>
              <a:t>mechanisms in the pituitary and </a:t>
            </a:r>
            <a:r>
              <a:rPr lang="en-IN" sz="1200" b="0" i="0" u="none" strike="noStrike" baseline="0" dirty="0">
                <a:solidFill>
                  <a:srgbClr val="000000"/>
                </a:solidFill>
                <a:latin typeface="HelveticaNeueLTStd-Lt"/>
              </a:rPr>
              <a:t>hypothalamus are accentuated, so any testosterone produced causes </a:t>
            </a:r>
            <a:r>
              <a:rPr lang="en-US" sz="1200" b="0" i="0" u="none" strike="noStrike" baseline="0" dirty="0">
                <a:solidFill>
                  <a:srgbClr val="000000"/>
                </a:solidFill>
                <a:latin typeface="HelveticaNeueLTStd-Lt"/>
              </a:rPr>
              <a:t>further reductions in GnRH and </a:t>
            </a:r>
            <a:r>
              <a:rPr lang="en-IN" sz="1200" b="0" i="0" u="none" strike="noStrike" baseline="0" dirty="0">
                <a:solidFill>
                  <a:srgbClr val="000000"/>
                </a:solidFill>
                <a:latin typeface="HelveticaNeueLTStd-Lt"/>
              </a:rPr>
              <a:t>gonadotropin secretion. (B) Normally, prolactin at low concentrations facilitates testosterone production. </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18</a:t>
            </a:fld>
            <a:endParaRPr lang="en-US"/>
          </a:p>
        </p:txBody>
      </p:sp>
    </p:spTree>
    <p:extLst>
      <p:ext uri="{BB962C8B-B14F-4D97-AF65-F5344CB8AC3E}">
        <p14:creationId xmlns:p14="http://schemas.microsoft.com/office/powerpoint/2010/main" val="1903633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u="none" strike="noStrike" baseline="0" dirty="0">
                <a:solidFill>
                  <a:srgbClr val="8D0000"/>
                </a:solidFill>
                <a:latin typeface="HelveticaNeueLTStd-Bd"/>
              </a:rPr>
              <a:t>Figure 11.10 </a:t>
            </a:r>
            <a:r>
              <a:rPr lang="en-IN" sz="1200" b="1" i="0" u="none" strike="noStrike" baseline="0" dirty="0">
                <a:solidFill>
                  <a:srgbClr val="000000"/>
                </a:solidFill>
                <a:latin typeface="HelveticaNeueLTStd-Md"/>
              </a:rPr>
              <a:t>Prolactin inhibits reproductive function </a:t>
            </a:r>
            <a:r>
              <a:rPr lang="en-IN" sz="1200" b="0" i="0" u="none" strike="noStrike" baseline="0" dirty="0">
                <a:solidFill>
                  <a:srgbClr val="000000"/>
                </a:solidFill>
                <a:latin typeface="HelveticaNeueLTStd-Lt"/>
              </a:rPr>
              <a:t>temporarily </a:t>
            </a:r>
            <a:r>
              <a:rPr lang="en-US" sz="1200" b="0" i="0" u="none" strike="noStrike" baseline="0" dirty="0">
                <a:solidFill>
                  <a:srgbClr val="000000"/>
                </a:solidFill>
                <a:latin typeface="HelveticaNeueLTStd-Lt"/>
              </a:rPr>
              <a:t>during stressful conditions by acting at multiple sites within the hypothalamic-</a:t>
            </a:r>
            <a:r>
              <a:rPr lang="en-IN" sz="1200" b="0" i="0" u="none" strike="noStrike" baseline="0" dirty="0">
                <a:solidFill>
                  <a:srgbClr val="000000"/>
                </a:solidFill>
                <a:latin typeface="HelveticaNeueLTStd-Lt"/>
              </a:rPr>
              <a:t>pituitary-gonadal (HPG) axis. </a:t>
            </a:r>
            <a:r>
              <a:rPr lang="en-US" sz="1200" b="0" i="0" u="none" strike="noStrike" baseline="0" dirty="0">
                <a:solidFill>
                  <a:srgbClr val="000000"/>
                </a:solidFill>
                <a:latin typeface="HelveticaNeueLTStd-Lt"/>
              </a:rPr>
              <a:t>(A) Under the influence of prolactin, the Leydig cells become less </a:t>
            </a:r>
            <a:r>
              <a:rPr lang="en-IN" sz="1200" b="0" i="0" u="none" strike="noStrike" baseline="0" dirty="0">
                <a:solidFill>
                  <a:srgbClr val="000000"/>
                </a:solidFill>
                <a:latin typeface="HelveticaNeueLTStd-Lt"/>
              </a:rPr>
              <a:t>responsive to luteinizing hormone </a:t>
            </a:r>
            <a:r>
              <a:rPr lang="en-US" sz="1200" b="0" i="0" u="none" strike="noStrike" baseline="0" dirty="0">
                <a:solidFill>
                  <a:srgbClr val="000000"/>
                </a:solidFill>
                <a:latin typeface="HelveticaNeueLTStd-Lt"/>
              </a:rPr>
              <a:t>(LH) and produce less testosterone, </a:t>
            </a:r>
            <a:r>
              <a:rPr lang="en-IN" sz="1200" b="0" i="0" u="none" strike="noStrike" baseline="0" dirty="0">
                <a:solidFill>
                  <a:srgbClr val="000000"/>
                </a:solidFill>
                <a:latin typeface="HelveticaNeueLTStd-Lt"/>
              </a:rPr>
              <a:t>and the negative feedback </a:t>
            </a:r>
            <a:r>
              <a:rPr lang="en-US" sz="1200" b="0" i="0" u="none" strike="noStrike" baseline="0" dirty="0">
                <a:solidFill>
                  <a:srgbClr val="000000"/>
                </a:solidFill>
                <a:latin typeface="HelveticaNeueLTStd-Lt"/>
              </a:rPr>
              <a:t>mechanisms in the pituitary and </a:t>
            </a:r>
            <a:r>
              <a:rPr lang="en-IN" sz="1200" b="0" i="0" u="none" strike="noStrike" baseline="0" dirty="0">
                <a:solidFill>
                  <a:srgbClr val="000000"/>
                </a:solidFill>
                <a:latin typeface="HelveticaNeueLTStd-Lt"/>
              </a:rPr>
              <a:t>hypothalamus are accentuated, so any testosterone produced causes </a:t>
            </a:r>
            <a:r>
              <a:rPr lang="en-US" sz="1200" b="0" i="0" u="none" strike="noStrike" baseline="0" dirty="0">
                <a:solidFill>
                  <a:srgbClr val="000000"/>
                </a:solidFill>
                <a:latin typeface="HelveticaNeueLTStd-Lt"/>
              </a:rPr>
              <a:t>further reductions in GnRH and </a:t>
            </a:r>
            <a:r>
              <a:rPr lang="en-IN" sz="1200" b="0" i="0" u="none" strike="noStrike" baseline="0" dirty="0">
                <a:solidFill>
                  <a:srgbClr val="000000"/>
                </a:solidFill>
                <a:latin typeface="HelveticaNeueLTStd-Lt"/>
              </a:rPr>
              <a:t>gonadotropin secretion. (B) Normally, prolactin at low concentrations facilitates testosterone production. </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19</a:t>
            </a:fld>
            <a:endParaRPr lang="en-US"/>
          </a:p>
        </p:txBody>
      </p:sp>
    </p:spTree>
    <p:extLst>
      <p:ext uri="{BB962C8B-B14F-4D97-AF65-F5344CB8AC3E}">
        <p14:creationId xmlns:p14="http://schemas.microsoft.com/office/powerpoint/2010/main" val="3897603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11.1 </a:t>
            </a:r>
            <a:r>
              <a:rPr lang="en-US" sz="1200" b="1" i="0" u="none" strike="noStrike" baseline="0" dirty="0">
                <a:solidFill>
                  <a:srgbClr val="000000"/>
                </a:solidFill>
                <a:latin typeface="HelveticaNeueLTStd-Md"/>
              </a:rPr>
              <a:t>Daily cardiovascular events in a German study population from May 1 to July 31 in 2003, 2005, and 2006 </a:t>
            </a:r>
            <a:r>
              <a:rPr lang="en-US" sz="1200" b="0" i="0" u="none" strike="noStrike" baseline="0" dirty="0">
                <a:solidFill>
                  <a:srgbClr val="000000"/>
                </a:solidFill>
                <a:latin typeface="HelveticaNeueLTStd-Lt"/>
              </a:rPr>
              <a:t>The FIFA World Cup 2006 in Germany began on June 9, 2006, and ended on July 9, 2006. The 2006 World Cup matches with German participation are indicated by numbers 1 through 7: match 1, Germany versus Costa Rica; match 2, Germany versus Poland; match 3, Germany versus Ecuador; match 4, Germany versus Sweden; match 5, Germany versus Argentina; match 6, Germany versus Italy; and match 7, Germany versus Portugal (for third-place standing). Match 8 was the final match, Italy </a:t>
            </a:r>
            <a:r>
              <a:rPr lang="en-IN" sz="1200" b="0" i="0" u="none" strike="noStrike" baseline="0" dirty="0">
                <a:solidFill>
                  <a:srgbClr val="000000"/>
                </a:solidFill>
                <a:latin typeface="HelveticaNeueLTStd-Lt"/>
              </a:rPr>
              <a:t>versus France. After U. Wilbert-</a:t>
            </a:r>
            <a:r>
              <a:rPr lang="en-IN" sz="1200" b="0" i="0" u="none" strike="noStrike" baseline="0" dirty="0" err="1">
                <a:solidFill>
                  <a:srgbClr val="000000"/>
                </a:solidFill>
                <a:latin typeface="HelveticaNeueLTStd-Lt"/>
              </a:rPr>
              <a:t>Lampen</a:t>
            </a:r>
            <a:r>
              <a:rPr lang="en-IN" sz="1200" b="0" i="0" u="none" strike="noStrike" baseline="0" dirty="0">
                <a:solidFill>
                  <a:srgbClr val="000000"/>
                </a:solidFill>
                <a:latin typeface="HelveticaNeueLTStd-Lt"/>
              </a:rPr>
              <a:t> et al. 2008. </a:t>
            </a:r>
            <a:r>
              <a:rPr lang="en-IN" sz="1200" b="0" i="1" u="none" strike="noStrike" baseline="0" dirty="0">
                <a:solidFill>
                  <a:srgbClr val="000000"/>
                </a:solidFill>
                <a:latin typeface="HelveticaNeueLTStd-LtIt"/>
              </a:rPr>
              <a:t>N </a:t>
            </a:r>
            <a:r>
              <a:rPr lang="en-IN" sz="1200" b="0" i="1" u="none" strike="noStrike" baseline="0" dirty="0" err="1">
                <a:solidFill>
                  <a:srgbClr val="000000"/>
                </a:solidFill>
                <a:latin typeface="HelveticaNeueLTStd-LtIt"/>
              </a:rPr>
              <a:t>Engl</a:t>
            </a:r>
            <a:r>
              <a:rPr lang="en-IN" sz="1200" b="0" i="1" u="none" strike="noStrike" baseline="0" dirty="0">
                <a:solidFill>
                  <a:srgbClr val="000000"/>
                </a:solidFill>
                <a:latin typeface="HelveticaNeueLTStd-LtIt"/>
              </a:rPr>
              <a:t> J Med </a:t>
            </a:r>
            <a:r>
              <a:rPr lang="en-IN" sz="1200" b="0" i="0" u="none" strike="noStrike" baseline="0" dirty="0">
                <a:solidFill>
                  <a:srgbClr val="000000"/>
                </a:solidFill>
                <a:latin typeface="HelveticaNeueLTStd-Lt"/>
              </a:rPr>
              <a:t>358: 475.</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2</a:t>
            </a:fld>
            <a:endParaRPr lang="en-US"/>
          </a:p>
        </p:txBody>
      </p:sp>
    </p:spTree>
    <p:extLst>
      <p:ext uri="{BB962C8B-B14F-4D97-AF65-F5344CB8AC3E}">
        <p14:creationId xmlns:p14="http://schemas.microsoft.com/office/powerpoint/2010/main" val="3584646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FFFFFF"/>
                </a:solidFill>
                <a:latin typeface="AmasisMTStd-Bold"/>
              </a:rPr>
              <a:t>Table 11.1 </a:t>
            </a:r>
            <a:r>
              <a:rPr lang="en-US" sz="1200" b="0" i="0" u="none" strike="noStrike" baseline="0" dirty="0">
                <a:solidFill>
                  <a:srgbClr val="FFFFFF"/>
                </a:solidFill>
                <a:latin typeface="AmasisMTStd-Medium"/>
              </a:rPr>
              <a:t>Pathological effects of long-term stress responses</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20</a:t>
            </a:fld>
            <a:endParaRPr lang="en-US"/>
          </a:p>
        </p:txBody>
      </p:sp>
    </p:spTree>
    <p:extLst>
      <p:ext uri="{BB962C8B-B14F-4D97-AF65-F5344CB8AC3E}">
        <p14:creationId xmlns:p14="http://schemas.microsoft.com/office/powerpoint/2010/main" val="1019979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11.11</a:t>
            </a:r>
            <a:r>
              <a:rPr lang="en-US" sz="1200" b="0" i="0" u="none" strike="noStrike" baseline="0" dirty="0">
                <a:solidFill>
                  <a:srgbClr val="8D0000"/>
                </a:solidFill>
                <a:latin typeface="HelveticaNeueLTStd-Bd"/>
              </a:rPr>
              <a:t> </a:t>
            </a:r>
            <a:r>
              <a:rPr lang="en-US" sz="1200" b="1" i="0" u="none" strike="noStrike" baseline="0" dirty="0">
                <a:solidFill>
                  <a:srgbClr val="000000"/>
                </a:solidFill>
                <a:latin typeface="HelveticaNeueLTStd-Md"/>
              </a:rPr>
              <a:t>Wound healing is impaired in stressed caregivers </a:t>
            </a:r>
            <a:r>
              <a:rPr lang="en-US" sz="1200" b="0" i="0" u="none" strike="noStrike" baseline="0" dirty="0">
                <a:solidFill>
                  <a:srgbClr val="000000"/>
                </a:solidFill>
                <a:latin typeface="HelveticaNeueLTStd-Lt"/>
              </a:rPr>
              <a:t>This graph depicts healing times for a standard-sized punch biopsy wound on the arm in two groups: postmenopausal women who served as caregivers for chronically ill spouses, and control women of the same age. Slower healing increases the risk of infection. After J. K. </a:t>
            </a:r>
            <a:r>
              <a:rPr lang="en-US" sz="1200" b="0" i="0" u="none" strike="noStrike" baseline="0" dirty="0" err="1">
                <a:solidFill>
                  <a:srgbClr val="000000"/>
                </a:solidFill>
                <a:latin typeface="HelveticaNeueLTStd-Lt"/>
              </a:rPr>
              <a:t>Kiecolt</a:t>
            </a:r>
            <a:r>
              <a:rPr lang="en-US" sz="1200" b="0" i="0" u="none" strike="noStrike" baseline="0" dirty="0">
                <a:solidFill>
                  <a:srgbClr val="000000"/>
                </a:solidFill>
                <a:latin typeface="HelveticaNeueLTStd-Lt"/>
              </a:rPr>
              <a:t>-Glaser et al. 1995. </a:t>
            </a:r>
            <a:r>
              <a:rPr lang="en-IN" sz="1200" b="0" i="1" u="none" strike="noStrike" baseline="0" dirty="0">
                <a:solidFill>
                  <a:srgbClr val="000000"/>
                </a:solidFill>
                <a:latin typeface="HelveticaNeueLTStd-LtIt"/>
              </a:rPr>
              <a:t>Lancet </a:t>
            </a:r>
            <a:r>
              <a:rPr lang="en-IN" sz="1200" b="0" i="0" u="none" strike="noStrike" baseline="0" dirty="0">
                <a:solidFill>
                  <a:srgbClr val="000000"/>
                </a:solidFill>
                <a:latin typeface="HelveticaNeueLTStd-Lt"/>
              </a:rPr>
              <a:t>346: 1194.</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21</a:t>
            </a:fld>
            <a:endParaRPr lang="en-US"/>
          </a:p>
        </p:txBody>
      </p:sp>
    </p:spTree>
    <p:extLst>
      <p:ext uri="{BB962C8B-B14F-4D97-AF65-F5344CB8AC3E}">
        <p14:creationId xmlns:p14="http://schemas.microsoft.com/office/powerpoint/2010/main" val="416445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11.12 </a:t>
            </a:r>
            <a:r>
              <a:rPr lang="en-US" sz="1200" b="1" i="0" u="none" strike="noStrike" baseline="0" dirty="0">
                <a:solidFill>
                  <a:srgbClr val="000000"/>
                </a:solidFill>
                <a:latin typeface="HelveticaNeueLTStd-Md"/>
              </a:rPr>
              <a:t>Neurogenesis is maintained by optimal stress levels </a:t>
            </a:r>
            <a:r>
              <a:rPr lang="en-US" sz="1200" b="0" i="0" u="none" strike="noStrike" baseline="0" dirty="0">
                <a:solidFill>
                  <a:srgbClr val="000000"/>
                </a:solidFill>
                <a:latin typeface="HelveticaNeueLTStd-Lt"/>
              </a:rPr>
              <a:t>As with immune function, there are optimal levels of stressors to maintain neurogenesis and cognitive function. However, if stressors persist chronically, then neurogenesis is impaired and learning and memory performance are reduced. Courtesy of </a:t>
            </a:r>
            <a:r>
              <a:rPr lang="en-IN" sz="1200" b="0" i="0" u="none" strike="noStrike" baseline="0" dirty="0">
                <a:solidFill>
                  <a:srgbClr val="000000"/>
                </a:solidFill>
                <a:latin typeface="HelveticaNeueLTStd-Lt"/>
              </a:rPr>
              <a:t>D. </a:t>
            </a:r>
            <a:r>
              <a:rPr lang="en-IN" sz="1200" b="0" i="0" u="none" strike="noStrike" baseline="0" dirty="0" err="1">
                <a:solidFill>
                  <a:srgbClr val="000000"/>
                </a:solidFill>
                <a:latin typeface="HelveticaNeueLTStd-Lt"/>
              </a:rPr>
              <a:t>Kaufer</a:t>
            </a:r>
            <a:r>
              <a:rPr lang="en-IN" sz="1200" b="0" i="0" u="none" strike="noStrike" baseline="0" dirty="0">
                <a:solidFill>
                  <a:srgbClr val="000000"/>
                </a:solidFill>
                <a:latin typeface="HelveticaNeueLTStd-Lt"/>
              </a:rPr>
              <a:t>, University o </a:t>
            </a:r>
            <a:r>
              <a:rPr lang="en-IN" sz="1200" b="0" i="0" u="none" strike="noStrike" baseline="0" dirty="0">
                <a:solidFill>
                  <a:srgbClr val="000000"/>
                </a:solidFill>
                <a:latin typeface="HelveticaNeueLTStd-Roman"/>
              </a:rPr>
              <a:t>NELSON and </a:t>
            </a:r>
            <a:r>
              <a:rPr lang="en-IN" sz="1200" b="0" i="0" u="none" strike="noStrike" baseline="0" dirty="0" err="1">
                <a:solidFill>
                  <a:srgbClr val="000000"/>
                </a:solidFill>
                <a:latin typeface="HelveticaNeueLTStd-Roman"/>
              </a:rPr>
              <a:t>KRIEGSFE</a:t>
            </a:r>
            <a:r>
              <a:rPr lang="en-IN" sz="1200" b="0" i="0" u="none" strike="noStrike" baseline="0" dirty="0" err="1">
                <a:solidFill>
                  <a:srgbClr val="000000"/>
                </a:solidFill>
                <a:latin typeface="HelveticaNeueLTStd-Lt"/>
              </a:rPr>
              <a:t>f</a:t>
            </a:r>
            <a:r>
              <a:rPr lang="en-IN" sz="1200" b="0" i="0" u="none" strike="noStrike" baseline="0" dirty="0">
                <a:solidFill>
                  <a:srgbClr val="000000"/>
                </a:solidFill>
                <a:latin typeface="HelveticaNeueLTStd-Lt"/>
              </a:rPr>
              <a:t> </a:t>
            </a:r>
            <a:r>
              <a:rPr lang="en-IN" sz="1200" b="0" i="0" u="none" strike="noStrike" baseline="0" dirty="0" err="1">
                <a:solidFill>
                  <a:srgbClr val="000000"/>
                </a:solidFill>
                <a:latin typeface="HelveticaNeueLTStd-Roman"/>
              </a:rPr>
              <a:t>L</a:t>
            </a:r>
            <a:r>
              <a:rPr lang="en-IN" sz="1200" b="0" i="0" u="none" strike="noStrike" baseline="0" dirty="0" err="1">
                <a:solidFill>
                  <a:srgbClr val="000000"/>
                </a:solidFill>
                <a:latin typeface="HelveticaNeueLTStd-Lt"/>
              </a:rPr>
              <a:t>C</a:t>
            </a:r>
            <a:r>
              <a:rPr lang="en-IN" sz="1200" b="0" i="0" u="none" strike="noStrike" baseline="0" dirty="0" err="1">
                <a:solidFill>
                  <a:srgbClr val="000000"/>
                </a:solidFill>
                <a:latin typeface="HelveticaNeueLTStd-Roman"/>
              </a:rPr>
              <a:t>D</a:t>
            </a:r>
            <a:r>
              <a:rPr lang="en-IN" sz="1200" b="0" i="0" u="none" strike="noStrike" baseline="0" dirty="0" err="1">
                <a:solidFill>
                  <a:srgbClr val="000000"/>
                </a:solidFill>
                <a:latin typeface="HelveticaNeueLTStd-Lt"/>
              </a:rPr>
              <a:t>alifornia</a:t>
            </a:r>
            <a:r>
              <a:rPr lang="en-IN" sz="1200" b="0" i="0" u="none" strike="noStrike" baseline="0" dirty="0">
                <a:solidFill>
                  <a:srgbClr val="000000"/>
                </a:solidFill>
                <a:latin typeface="HelveticaNeueLTStd-Lt"/>
              </a:rPr>
              <a:t>, Berkeley.</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22</a:t>
            </a:fld>
            <a:endParaRPr lang="en-US"/>
          </a:p>
        </p:txBody>
      </p:sp>
    </p:spTree>
    <p:extLst>
      <p:ext uri="{BB962C8B-B14F-4D97-AF65-F5344CB8AC3E}">
        <p14:creationId xmlns:p14="http://schemas.microsoft.com/office/powerpoint/2010/main" val="3059916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solidFill>
                  <a:srgbClr val="8D0000"/>
                </a:solidFill>
                <a:latin typeface="HelveticaNeueLTStd-Bd"/>
              </a:rPr>
              <a:t>Figure 11.13 </a:t>
            </a:r>
            <a:r>
              <a:rPr lang="en-US" sz="1200" b="1" i="0" u="none" strike="noStrike" baseline="0" dirty="0">
                <a:solidFill>
                  <a:srgbClr val="000000"/>
                </a:solidFill>
                <a:latin typeface="HelveticaNeueLTStd-Md"/>
              </a:rPr>
              <a:t>Stress has different effects on dominant or subordinate baboons </a:t>
            </a:r>
            <a:r>
              <a:rPr lang="en-US" sz="1200" b="0" i="0" u="none" strike="noStrike" baseline="0" dirty="0">
                <a:solidFill>
                  <a:srgbClr val="000000"/>
                </a:solidFill>
                <a:latin typeface="HelveticaNeueLTStd-Lt"/>
              </a:rPr>
              <a:t>After a stressful experience, dominant animals display an elevated cortisol response, but because they possess an efficient HPA axis feedback system, the cortisol concentrations are returned to baseline faster than in subordinate animals. Because of blunted sensitivity of the anterior pituitary to CRH and related hormones among subordinate animals, a similar stressful stimulus results in an initial low cortisol response to stress, but also because of the poor HPA axis feedback regulation, subordinate individuals display long-term elevation of glucocorticoids, which may ultimately harm those individuals. The thickness of the green arrows corresponds to the intensity of the responses. After R. M. Sapolsky. 1990. </a:t>
            </a:r>
            <a:r>
              <a:rPr lang="en-US" sz="1200" b="0" i="1" u="none" strike="noStrike" baseline="0" dirty="0">
                <a:solidFill>
                  <a:srgbClr val="000000"/>
                </a:solidFill>
                <a:latin typeface="HelveticaNeueLTStd-LtIt"/>
              </a:rPr>
              <a:t>Sci Am </a:t>
            </a:r>
            <a:r>
              <a:rPr lang="en-US" sz="1200" b="0" i="0" u="none" strike="noStrike" baseline="0" dirty="0">
                <a:solidFill>
                  <a:srgbClr val="000000"/>
                </a:solidFill>
                <a:latin typeface="HelveticaNeueLTStd-Lt"/>
              </a:rPr>
              <a:t>262: 116. </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23</a:t>
            </a:fld>
            <a:endParaRPr lang="en-US"/>
          </a:p>
        </p:txBody>
      </p:sp>
    </p:spTree>
    <p:extLst>
      <p:ext uri="{BB962C8B-B14F-4D97-AF65-F5344CB8AC3E}">
        <p14:creationId xmlns:p14="http://schemas.microsoft.com/office/powerpoint/2010/main" val="3281325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u="none" strike="noStrike" baseline="0" dirty="0">
                <a:solidFill>
                  <a:srgbClr val="8D0000"/>
                </a:solidFill>
                <a:latin typeface="HelveticaNeueLTStd-Bd"/>
              </a:rPr>
              <a:t>Figure 11.14 </a:t>
            </a:r>
            <a:r>
              <a:rPr lang="en-IN" sz="1200" b="1" i="0" u="none" strike="noStrike" baseline="0" dirty="0">
                <a:solidFill>
                  <a:srgbClr val="000000"/>
                </a:solidFill>
                <a:latin typeface="HelveticaNeueLTStd-Md"/>
              </a:rPr>
              <a:t>Acute versus chronic stressors </a:t>
            </a:r>
            <a:r>
              <a:rPr lang="en-US" sz="1200" b="0" i="0" u="none" strike="noStrike" baseline="0" dirty="0">
                <a:solidFill>
                  <a:srgbClr val="000000"/>
                </a:solidFill>
                <a:latin typeface="HelveticaNeueLTStd-Lt"/>
              </a:rPr>
              <a:t>Acute stressors have many beneficial effects, whereas chronic stressors typically produce detrimental effects. Thus far, only broad temporal parameters have been determined to predict when stressors begin to impair, rather than improve, physiology and behavior. Presumably, there are individual differences in this timing, as well as differences in the types of stressors, but additional research is necessary to </a:t>
            </a:r>
            <a:r>
              <a:rPr lang="en-IN" sz="1200" b="0" i="0" u="none" strike="noStrike" baseline="0" dirty="0">
                <a:solidFill>
                  <a:srgbClr val="000000"/>
                </a:solidFill>
                <a:latin typeface="HelveticaNeueLTStd-Lt"/>
              </a:rPr>
              <a:t>understand this switch.</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24</a:t>
            </a:fld>
            <a:endParaRPr lang="en-US"/>
          </a:p>
        </p:txBody>
      </p:sp>
    </p:spTree>
    <p:extLst>
      <p:ext uri="{BB962C8B-B14F-4D97-AF65-F5344CB8AC3E}">
        <p14:creationId xmlns:p14="http://schemas.microsoft.com/office/powerpoint/2010/main" val="3148764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11.15 </a:t>
            </a:r>
            <a:r>
              <a:rPr lang="en-US" sz="1200" b="1" i="0" u="none" strike="noStrike" baseline="0" dirty="0">
                <a:solidFill>
                  <a:srgbClr val="000000"/>
                </a:solidFill>
                <a:latin typeface="HelveticaNeueLTStd-Md"/>
              </a:rPr>
              <a:t>Glucocorticoid responses to stressors are altered in animals with disrupted negative feedback </a:t>
            </a:r>
            <a:r>
              <a:rPr lang="en-US" sz="1200" b="0" i="0" u="none" strike="noStrike" baseline="0" dirty="0">
                <a:solidFill>
                  <a:srgbClr val="000000"/>
                </a:solidFill>
                <a:latin typeface="HelveticaNeueLTStd-Lt"/>
              </a:rPr>
              <a:t>In this model, you can see that despite a lower maximal response among disrupted animals, the amount of glucocorticoid they release over time is increased compared with the amount released by animals with typical negative feedback processes. This response has been observed in both dominant and subordinate wild </a:t>
            </a:r>
            <a:r>
              <a:rPr lang="en-US" sz="1200" b="0" i="0" u="none" strike="noStrike" baseline="0" dirty="0" err="1">
                <a:solidFill>
                  <a:srgbClr val="000000"/>
                </a:solidFill>
                <a:latin typeface="HelveticaNeueLTStd-Lt"/>
              </a:rPr>
              <a:t>freeliving</a:t>
            </a:r>
            <a:r>
              <a:rPr lang="en-US" sz="1200" b="0" i="0" u="none" strike="noStrike" baseline="0" dirty="0">
                <a:solidFill>
                  <a:srgbClr val="000000"/>
                </a:solidFill>
                <a:latin typeface="HelveticaNeueLTStd-Lt"/>
              </a:rPr>
              <a:t> </a:t>
            </a:r>
            <a:r>
              <a:rPr lang="en-IN" sz="1200" b="0" i="0" u="none" strike="noStrike" baseline="0" dirty="0">
                <a:solidFill>
                  <a:srgbClr val="000000"/>
                </a:solidFill>
                <a:latin typeface="HelveticaNeueLTStd-Lt"/>
              </a:rPr>
              <a:t>olive baboons.</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25</a:t>
            </a:fld>
            <a:endParaRPr lang="en-US"/>
          </a:p>
        </p:txBody>
      </p:sp>
    </p:spTree>
    <p:extLst>
      <p:ext uri="{BB962C8B-B14F-4D97-AF65-F5344CB8AC3E}">
        <p14:creationId xmlns:p14="http://schemas.microsoft.com/office/powerpoint/2010/main" val="2025218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u="none" strike="noStrike" baseline="0" dirty="0">
                <a:solidFill>
                  <a:srgbClr val="8D0000"/>
                </a:solidFill>
                <a:latin typeface="HelveticaNeueLTStd-Bd"/>
              </a:rPr>
              <a:t>Figure 11.16 </a:t>
            </a:r>
            <a:r>
              <a:rPr lang="en-IN" sz="1200" b="1" i="0" u="none" strike="noStrike" baseline="0" dirty="0">
                <a:solidFill>
                  <a:srgbClr val="000000"/>
                </a:solidFill>
                <a:latin typeface="HelveticaNeueLTStd-Md"/>
              </a:rPr>
              <a:t>Corticosterone concentrations are elevated </a:t>
            </a:r>
            <a:r>
              <a:rPr lang="en-US" sz="1200" b="1" i="0" u="none" strike="noStrike" baseline="0" dirty="0">
                <a:solidFill>
                  <a:srgbClr val="000000"/>
                </a:solidFill>
                <a:latin typeface="HelveticaNeueLTStd-Md"/>
              </a:rPr>
              <a:t>in dominant wild dogs and mongooses</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In contrast to the findings in most laboratory animals, the alpha individuals (orange bars) in groups of (A) free-living African wild dogs and (B) captive mongooses have higher corticosterone values than subordinate animals (white bars). In other words, the dominant individuals appear to be more stressed than subordinate individuals. </a:t>
            </a:r>
            <a:r>
              <a:rPr lang="en-IN" sz="1200" b="0" i="0" u="none" strike="noStrike" baseline="0" dirty="0">
                <a:solidFill>
                  <a:srgbClr val="000000"/>
                </a:solidFill>
                <a:latin typeface="HelveticaNeueLTStd-Lt"/>
              </a:rPr>
              <a:t>After S. Creel et al. 1997. </a:t>
            </a:r>
            <a:r>
              <a:rPr lang="en-IN" sz="1200" b="0" i="1" u="none" strike="noStrike" baseline="0" dirty="0" err="1">
                <a:solidFill>
                  <a:srgbClr val="000000"/>
                </a:solidFill>
                <a:latin typeface="HelveticaNeueLTStd-LtIt"/>
              </a:rPr>
              <a:t>Behav</a:t>
            </a:r>
            <a:r>
              <a:rPr lang="en-IN" sz="1200" b="0" i="1" u="none" strike="noStrike" baseline="0" dirty="0">
                <a:solidFill>
                  <a:srgbClr val="000000"/>
                </a:solidFill>
                <a:latin typeface="HelveticaNeueLTStd-LtIt"/>
              </a:rPr>
              <a:t> </a:t>
            </a:r>
            <a:r>
              <a:rPr lang="en-IN" sz="1200" b="0" i="1" u="none" strike="noStrike" baseline="0" dirty="0" err="1">
                <a:solidFill>
                  <a:srgbClr val="000000"/>
                </a:solidFill>
                <a:latin typeface="HelveticaNeueLTStd-LtIt"/>
              </a:rPr>
              <a:t>Ecol</a:t>
            </a:r>
            <a:r>
              <a:rPr lang="en-IN" sz="1200" b="0" i="1" u="none" strike="noStrike" baseline="0" dirty="0">
                <a:solidFill>
                  <a:srgbClr val="000000"/>
                </a:solidFill>
                <a:latin typeface="HelveticaNeueLTStd-LtIt"/>
              </a:rPr>
              <a:t> </a:t>
            </a:r>
            <a:r>
              <a:rPr lang="en-IN" sz="1200" b="0" i="0" u="none" strike="noStrike" baseline="0" dirty="0">
                <a:solidFill>
                  <a:srgbClr val="000000"/>
                </a:solidFill>
                <a:latin typeface="HelveticaNeueLTStd-Lt"/>
              </a:rPr>
              <a:t>8: 298.</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26</a:t>
            </a:fld>
            <a:endParaRPr lang="en-US"/>
          </a:p>
        </p:txBody>
      </p:sp>
    </p:spTree>
    <p:extLst>
      <p:ext uri="{BB962C8B-B14F-4D97-AF65-F5344CB8AC3E}">
        <p14:creationId xmlns:p14="http://schemas.microsoft.com/office/powerpoint/2010/main" val="1260384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u="none" strike="noStrike" baseline="0" dirty="0">
                <a:solidFill>
                  <a:srgbClr val="8D0000"/>
                </a:solidFill>
                <a:latin typeface="HelveticaNeueLTStd-Bd"/>
              </a:rPr>
              <a:t>Figure 11.16 </a:t>
            </a:r>
            <a:r>
              <a:rPr lang="en-IN" sz="1200" b="1" i="0" u="none" strike="noStrike" baseline="0" dirty="0">
                <a:solidFill>
                  <a:srgbClr val="000000"/>
                </a:solidFill>
                <a:latin typeface="HelveticaNeueLTStd-Md"/>
              </a:rPr>
              <a:t>Corticosterone concentrations are elevated </a:t>
            </a:r>
            <a:r>
              <a:rPr lang="en-US" sz="1200" b="1" i="0" u="none" strike="noStrike" baseline="0" dirty="0">
                <a:solidFill>
                  <a:srgbClr val="000000"/>
                </a:solidFill>
                <a:latin typeface="HelveticaNeueLTStd-Md"/>
              </a:rPr>
              <a:t>in dominant wild dogs and mongooses</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In contrast to the findings in most laboratory animals, the alpha individuals (orange bars) in groups of (A) free-living African wild dogs and (B) captive mongooses have higher corticosterone values than subordinate animals (white bars). In other words, the dominant individuals appear to be more stressed than subordinate individuals. </a:t>
            </a:r>
            <a:r>
              <a:rPr lang="en-IN" sz="1200" b="0" i="0" u="none" strike="noStrike" baseline="0" dirty="0">
                <a:solidFill>
                  <a:srgbClr val="000000"/>
                </a:solidFill>
                <a:latin typeface="HelveticaNeueLTStd-Lt"/>
              </a:rPr>
              <a:t>After S. Creel et al. 1997. </a:t>
            </a:r>
            <a:r>
              <a:rPr lang="en-IN" sz="1200" b="0" i="1" u="none" strike="noStrike" baseline="0" dirty="0" err="1">
                <a:solidFill>
                  <a:srgbClr val="000000"/>
                </a:solidFill>
                <a:latin typeface="HelveticaNeueLTStd-LtIt"/>
              </a:rPr>
              <a:t>Behav</a:t>
            </a:r>
            <a:r>
              <a:rPr lang="en-IN" sz="1200" b="0" i="1" u="none" strike="noStrike" baseline="0" dirty="0">
                <a:solidFill>
                  <a:srgbClr val="000000"/>
                </a:solidFill>
                <a:latin typeface="HelveticaNeueLTStd-LtIt"/>
              </a:rPr>
              <a:t> </a:t>
            </a:r>
            <a:r>
              <a:rPr lang="en-IN" sz="1200" b="0" i="1" u="none" strike="noStrike" baseline="0" dirty="0" err="1">
                <a:solidFill>
                  <a:srgbClr val="000000"/>
                </a:solidFill>
                <a:latin typeface="HelveticaNeueLTStd-LtIt"/>
              </a:rPr>
              <a:t>Ecol</a:t>
            </a:r>
            <a:r>
              <a:rPr lang="en-IN" sz="1200" b="0" i="1" u="none" strike="noStrike" baseline="0" dirty="0">
                <a:solidFill>
                  <a:srgbClr val="000000"/>
                </a:solidFill>
                <a:latin typeface="HelveticaNeueLTStd-LtIt"/>
              </a:rPr>
              <a:t> </a:t>
            </a:r>
            <a:r>
              <a:rPr lang="en-IN" sz="1200" b="0" i="0" u="none" strike="noStrike" baseline="0" dirty="0">
                <a:solidFill>
                  <a:srgbClr val="000000"/>
                </a:solidFill>
                <a:latin typeface="HelveticaNeueLTStd-Lt"/>
              </a:rPr>
              <a:t>8: 298.</a:t>
            </a:r>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27</a:t>
            </a:fld>
            <a:endParaRPr lang="en-US"/>
          </a:p>
        </p:txBody>
      </p:sp>
    </p:spTree>
    <p:extLst>
      <p:ext uri="{BB962C8B-B14F-4D97-AF65-F5344CB8AC3E}">
        <p14:creationId xmlns:p14="http://schemas.microsoft.com/office/powerpoint/2010/main" val="2506381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u="none" strike="noStrike" baseline="0" dirty="0">
                <a:solidFill>
                  <a:srgbClr val="8D0000"/>
                </a:solidFill>
                <a:latin typeface="HelveticaNeueLTStd-Bd"/>
              </a:rPr>
              <a:t>Figure 11.16 </a:t>
            </a:r>
            <a:r>
              <a:rPr lang="en-IN" sz="1200" b="1" i="0" u="none" strike="noStrike" baseline="0" dirty="0">
                <a:solidFill>
                  <a:srgbClr val="000000"/>
                </a:solidFill>
                <a:latin typeface="HelveticaNeueLTStd-Md"/>
              </a:rPr>
              <a:t>Corticosterone concentrations are elevated </a:t>
            </a:r>
            <a:r>
              <a:rPr lang="en-US" sz="1200" b="1" i="0" u="none" strike="noStrike" baseline="0" dirty="0">
                <a:solidFill>
                  <a:srgbClr val="000000"/>
                </a:solidFill>
                <a:latin typeface="HelveticaNeueLTStd-Md"/>
              </a:rPr>
              <a:t>in dominant wild dogs and mongooses</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In contrast to the findings in most laboratory animals, the alpha individuals (orange bars) in groups of (A) free-living African wild dogs and (B) captive mongooses have higher corticosterone values than subordinate animals (white bars). In other words, the dominant individuals appear to be more stressed than subordinate individuals. </a:t>
            </a:r>
            <a:r>
              <a:rPr lang="en-IN" sz="1200" b="0" i="0" u="none" strike="noStrike" baseline="0" dirty="0">
                <a:solidFill>
                  <a:srgbClr val="000000"/>
                </a:solidFill>
                <a:latin typeface="HelveticaNeueLTStd-Lt"/>
              </a:rPr>
              <a:t>After S. Creel et al. 1997. </a:t>
            </a:r>
            <a:r>
              <a:rPr lang="en-IN" sz="1200" b="0" i="1" u="none" strike="noStrike" baseline="0" dirty="0" err="1">
                <a:solidFill>
                  <a:srgbClr val="000000"/>
                </a:solidFill>
                <a:latin typeface="HelveticaNeueLTStd-LtIt"/>
              </a:rPr>
              <a:t>Behav</a:t>
            </a:r>
            <a:r>
              <a:rPr lang="en-IN" sz="1200" b="0" i="1" u="none" strike="noStrike" baseline="0" dirty="0">
                <a:solidFill>
                  <a:srgbClr val="000000"/>
                </a:solidFill>
                <a:latin typeface="HelveticaNeueLTStd-LtIt"/>
              </a:rPr>
              <a:t> </a:t>
            </a:r>
            <a:r>
              <a:rPr lang="en-IN" sz="1200" b="0" i="1" u="none" strike="noStrike" baseline="0" dirty="0" err="1">
                <a:solidFill>
                  <a:srgbClr val="000000"/>
                </a:solidFill>
                <a:latin typeface="HelveticaNeueLTStd-LtIt"/>
              </a:rPr>
              <a:t>Ecol</a:t>
            </a:r>
            <a:r>
              <a:rPr lang="en-IN" sz="1200" b="0" i="1" u="none" strike="noStrike" baseline="0" dirty="0">
                <a:solidFill>
                  <a:srgbClr val="000000"/>
                </a:solidFill>
                <a:latin typeface="HelveticaNeueLTStd-LtIt"/>
              </a:rPr>
              <a:t> </a:t>
            </a:r>
            <a:r>
              <a:rPr lang="en-IN" sz="1200" b="0" i="0" u="none" strike="noStrike" baseline="0" dirty="0">
                <a:solidFill>
                  <a:srgbClr val="000000"/>
                </a:solidFill>
                <a:latin typeface="HelveticaNeueLTStd-Lt"/>
              </a:rPr>
              <a:t>8: 298.</a:t>
            </a:r>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28</a:t>
            </a:fld>
            <a:endParaRPr lang="en-US"/>
          </a:p>
        </p:txBody>
      </p:sp>
    </p:spTree>
    <p:extLst>
      <p:ext uri="{BB962C8B-B14F-4D97-AF65-F5344CB8AC3E}">
        <p14:creationId xmlns:p14="http://schemas.microsoft.com/office/powerpoint/2010/main" val="1776869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11.17 </a:t>
            </a:r>
            <a:r>
              <a:rPr lang="en-US" sz="1200" b="1" i="0" u="none" strike="noStrike" baseline="0" dirty="0">
                <a:solidFill>
                  <a:srgbClr val="000000"/>
                </a:solidFill>
                <a:latin typeface="HelveticaNeueLTStd-Md"/>
              </a:rPr>
              <a:t>Adrenalectomy in the dam alters the stress response of offspring stressed in utero</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Adult rats whose mothers were stressed while pregnant had elevated </a:t>
            </a:r>
            <a:r>
              <a:rPr lang="en-IN" sz="1200" b="0" i="0" u="none" strike="noStrike" baseline="0" dirty="0">
                <a:solidFill>
                  <a:srgbClr val="000000"/>
                </a:solidFill>
                <a:latin typeface="HelveticaNeueLTStd-Lt"/>
              </a:rPr>
              <a:t>corticosterone concentrations in response to </a:t>
            </a:r>
            <a:r>
              <a:rPr lang="en-US" sz="1200" b="0" i="0" u="none" strike="noStrike" baseline="0" dirty="0">
                <a:solidFill>
                  <a:srgbClr val="000000"/>
                </a:solidFill>
                <a:latin typeface="HelveticaNeueLTStd-Lt"/>
              </a:rPr>
              <a:t>restraint. Adrenalectomy prevented this elevated stress response. After A. </a:t>
            </a:r>
            <a:r>
              <a:rPr lang="en-US" sz="1200" b="0" i="0" u="none" strike="noStrike" baseline="0" dirty="0" err="1">
                <a:solidFill>
                  <a:srgbClr val="000000"/>
                </a:solidFill>
                <a:latin typeface="HelveticaNeueLTStd-Lt"/>
              </a:rPr>
              <a:t>Barbazanges</a:t>
            </a:r>
            <a:r>
              <a:rPr lang="en-US" sz="1200" b="0" i="0" u="none" strike="noStrike" baseline="0" dirty="0">
                <a:solidFill>
                  <a:srgbClr val="000000"/>
                </a:solidFill>
                <a:latin typeface="HelveticaNeueLTStd-Lt"/>
              </a:rPr>
              <a:t> </a:t>
            </a:r>
            <a:r>
              <a:rPr lang="nl-NL" sz="1200" b="0" i="0" u="none" strike="noStrike" baseline="0" dirty="0">
                <a:solidFill>
                  <a:srgbClr val="000000"/>
                </a:solidFill>
                <a:latin typeface="HelveticaNeueLTStd-Lt"/>
              </a:rPr>
              <a:t>et al. 1996. </a:t>
            </a:r>
            <a:r>
              <a:rPr lang="nl-NL" sz="1200" b="0" i="1" u="none" strike="noStrike" baseline="0" dirty="0">
                <a:solidFill>
                  <a:srgbClr val="000000"/>
                </a:solidFill>
                <a:latin typeface="HelveticaNeueLTStd-LtIt"/>
              </a:rPr>
              <a:t>J Neurosci </a:t>
            </a:r>
            <a:r>
              <a:rPr lang="nl-NL" sz="1200" b="0" i="0" u="none" strike="noStrike" baseline="0" dirty="0">
                <a:solidFill>
                  <a:srgbClr val="000000"/>
                </a:solidFill>
                <a:latin typeface="HelveticaNeueLTStd-Lt"/>
              </a:rPr>
              <a:t>16: 3943. © 1996 </a:t>
            </a:r>
            <a:r>
              <a:rPr lang="en-IN" sz="1200" b="0" i="0" u="none" strike="noStrike" baseline="0" dirty="0">
                <a:solidFill>
                  <a:srgbClr val="000000"/>
                </a:solidFill>
                <a:latin typeface="HelveticaNeueLTStd-Lt"/>
              </a:rPr>
              <a:t>Society for Neuroscience.</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29</a:t>
            </a:fld>
            <a:endParaRPr lang="en-US"/>
          </a:p>
        </p:txBody>
      </p:sp>
    </p:spTree>
    <p:extLst>
      <p:ext uri="{BB962C8B-B14F-4D97-AF65-F5344CB8AC3E}">
        <p14:creationId xmlns:p14="http://schemas.microsoft.com/office/powerpoint/2010/main" val="2357117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a:t>
            </a:r>
            <a:r>
              <a:rPr lang="en-IN" sz="1200" b="1" i="0" u="none" strike="noStrike" baseline="0" dirty="0">
                <a:solidFill>
                  <a:srgbClr val="8D0000"/>
                </a:solidFill>
                <a:latin typeface="HelveticaNeueLTStd-Bd"/>
              </a:rPr>
              <a:t> 11.2 </a:t>
            </a:r>
            <a:r>
              <a:rPr lang="en-IN" sz="1200" b="1" i="0" u="none" strike="noStrike" baseline="0" dirty="0">
                <a:solidFill>
                  <a:srgbClr val="000000"/>
                </a:solidFill>
                <a:latin typeface="HelveticaNeueLTStd-Md"/>
              </a:rPr>
              <a:t>Physiological systems and endocrine glands affected by chronic stress </a:t>
            </a:r>
            <a:r>
              <a:rPr lang="en-US" sz="1200" b="0" i="0" u="none" strike="noStrike" baseline="0" dirty="0">
                <a:solidFill>
                  <a:srgbClr val="000000"/>
                </a:solidFill>
                <a:latin typeface="HelveticaNeueLTStd-Lt"/>
              </a:rPr>
              <a:t>After S. M. Breedlove and N. V. </a:t>
            </a:r>
            <a:r>
              <a:rPr lang="en-IN" sz="1200" b="0" i="0" u="none" strike="noStrike" baseline="0" dirty="0">
                <a:solidFill>
                  <a:srgbClr val="000000"/>
                </a:solidFill>
                <a:latin typeface="HelveticaNeueLTStd-Lt"/>
              </a:rPr>
              <a:t>Watson. 2019. </a:t>
            </a:r>
            <a:r>
              <a:rPr lang="en-IN" sz="1200" b="0" i="1" u="none" strike="noStrike" baseline="0" dirty="0" err="1">
                <a:solidFill>
                  <a:srgbClr val="000000"/>
                </a:solidFill>
                <a:latin typeface="HelveticaNeueLTStd-LtIt"/>
              </a:rPr>
              <a:t>Behavioral</a:t>
            </a:r>
            <a:r>
              <a:rPr lang="en-IN" sz="1200" b="0" i="1" u="none" strike="noStrike" baseline="0" dirty="0">
                <a:solidFill>
                  <a:srgbClr val="000000"/>
                </a:solidFill>
                <a:latin typeface="HelveticaNeueLTStd-LtIt"/>
              </a:rPr>
              <a:t> Neuroscience</a:t>
            </a:r>
            <a:r>
              <a:rPr lang="en-IN" sz="1200" b="0" i="0" u="none" strike="noStrike" baseline="0" dirty="0">
                <a:solidFill>
                  <a:srgbClr val="000000"/>
                </a:solidFill>
                <a:latin typeface="HelveticaNeueLTStd-Lt"/>
              </a:rPr>
              <a:t>, 9th ed. Sunderland, MA: Oxford University Press/Sinauer </a:t>
            </a:r>
            <a:r>
              <a:rPr lang="en-US" sz="1200" b="0" i="0" u="none" strike="noStrike" baseline="0" dirty="0">
                <a:solidFill>
                  <a:srgbClr val="000000"/>
                </a:solidFill>
                <a:latin typeface="HelveticaNeueLTStd-Lt"/>
              </a:rPr>
              <a:t>and R. M. Sapolsky. 2005. </a:t>
            </a:r>
            <a:r>
              <a:rPr lang="en-US" sz="1200" b="0" i="1" u="none" strike="noStrike" baseline="0" dirty="0">
                <a:solidFill>
                  <a:srgbClr val="000000"/>
                </a:solidFill>
                <a:latin typeface="HelveticaNeueLTStd-LtIt"/>
              </a:rPr>
              <a:t>Science </a:t>
            </a:r>
            <a:r>
              <a:rPr lang="en-IN" sz="1200" b="0" i="0" u="none" strike="noStrike" baseline="0" dirty="0">
                <a:solidFill>
                  <a:srgbClr val="000000"/>
                </a:solidFill>
                <a:latin typeface="HelveticaNeueLTStd-Lt"/>
              </a:rPr>
              <a:t>308: 648. https://doi. org/10.1126/science.1106477</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3</a:t>
            </a:fld>
            <a:endParaRPr lang="en-US"/>
          </a:p>
        </p:txBody>
      </p:sp>
    </p:spTree>
    <p:extLst>
      <p:ext uri="{BB962C8B-B14F-4D97-AF65-F5344CB8AC3E}">
        <p14:creationId xmlns:p14="http://schemas.microsoft.com/office/powerpoint/2010/main" val="3076405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solidFill>
                  <a:srgbClr val="8D0000"/>
                </a:solidFill>
                <a:latin typeface="HelveticaNeueLTStd-Bd"/>
              </a:rPr>
              <a:t>Figure 11.18 </a:t>
            </a:r>
            <a:r>
              <a:rPr lang="en-US" sz="1200" b="1" i="0" u="none" strike="noStrike" baseline="0" dirty="0">
                <a:solidFill>
                  <a:srgbClr val="000000"/>
                </a:solidFill>
                <a:latin typeface="HelveticaNeueLTStd-Md"/>
              </a:rPr>
              <a:t>Modes of transgenerational epigenetic transmission</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A number of mechanisms for transgenerational epigenetic transmission have been identified. In this figure, a red mouse indicates the phenotype observed in a particular generation. (A) Somatic programming in utero can affect tissue and brain development in the fetus that initiates a developmental trajectory that results in an adult phenotype in the first (F1) generation. This phenotype, however, is not transmitted to the next generation because the germ cell is not involved. (B) In this case, somatic in utero programming occurs in concert with primordial germ cell changes, and the phenotype will be transmitted to a second (F2) generation. This mode of transmission requires that the germ cells must be exposed to a maternal stressor during gestation. (C) If in utero stressor exposure alters epigenetic marks in the germline of the F1 offspring and this reprogramming withstands erasure and reestablishment during germ cell development among subsequent generations, then the phenotype will be perpetuated across generations without the need for </a:t>
            </a:r>
            <a:r>
              <a:rPr lang="en-US" sz="1200" b="0" i="0" u="none" strike="noStrike" baseline="0" dirty="0" err="1">
                <a:solidFill>
                  <a:srgbClr val="000000"/>
                </a:solidFill>
                <a:latin typeface="HelveticaNeueLTStd-Lt"/>
              </a:rPr>
              <a:t>reexposure</a:t>
            </a:r>
            <a:r>
              <a:rPr lang="en-US" sz="1200" b="0" i="0" u="none" strike="noStrike" baseline="0" dirty="0">
                <a:solidFill>
                  <a:srgbClr val="000000"/>
                </a:solidFill>
                <a:latin typeface="HelveticaNeueLTStd-Lt"/>
              </a:rPr>
              <a:t> to the original stressor.</a:t>
            </a:r>
          </a:p>
          <a:p>
            <a:pPr algn="l"/>
            <a:r>
              <a:rPr lang="en-US" sz="1200" b="0" i="0" u="none" strike="noStrike" baseline="0" dirty="0">
                <a:solidFill>
                  <a:srgbClr val="000000"/>
                </a:solidFill>
                <a:latin typeface="HelveticaNeueLTStd-Lt"/>
              </a:rPr>
              <a:t>This represents true transgenerational epigenetic programming. (D) Transgenerational phenotypes may also occur through a repeated maternal effect by which programming during gestation or through exposure to altered maternal responses drives an adult phenotype that only occurs in the maternal lineage. In order for this to occur, the offspring must experience the stressor themselves in each generation for the dams’ phenotype to continue. This trait would not pass via the paternal lineage. (E) Transgenerational programming through the paternal lineage requires exposure of males to epigenetic marks in the sperm. After T. L. </a:t>
            </a:r>
            <a:r>
              <a:rPr lang="da-DK" sz="1200" b="0" i="0" u="none" strike="noStrike" baseline="0" dirty="0">
                <a:solidFill>
                  <a:srgbClr val="000000"/>
                </a:solidFill>
                <a:latin typeface="HelveticaNeueLTStd-Lt"/>
              </a:rPr>
              <a:t>Bale. 2015. </a:t>
            </a:r>
            <a:r>
              <a:rPr lang="da-DK" sz="1200" b="0" i="1" u="none" strike="noStrike" baseline="0" dirty="0">
                <a:solidFill>
                  <a:srgbClr val="000000"/>
                </a:solidFill>
                <a:latin typeface="HelveticaNeueLTStd-LtIt"/>
              </a:rPr>
              <a:t>Nat Rev Neurosci </a:t>
            </a:r>
            <a:r>
              <a:rPr lang="da-DK" sz="1200" b="0" i="0" u="none" strike="noStrike" baseline="0" dirty="0">
                <a:solidFill>
                  <a:srgbClr val="000000"/>
                </a:solidFill>
                <a:latin typeface="HelveticaNeueLTStd-Lt"/>
              </a:rPr>
              <a:t>16: 332 and G. A. Dunn et al. 2011. </a:t>
            </a:r>
            <a:r>
              <a:rPr lang="da-DK" sz="1200" b="0" i="1" u="none" strike="noStrike" baseline="0" dirty="0">
                <a:solidFill>
                  <a:srgbClr val="000000"/>
                </a:solidFill>
                <a:latin typeface="HelveticaNeueLTStd-LtIt"/>
              </a:rPr>
              <a:t>Horm Behav </a:t>
            </a:r>
            <a:r>
              <a:rPr lang="da-DK" sz="1200" b="0" i="0" u="none" strike="noStrike" baseline="0" dirty="0">
                <a:solidFill>
                  <a:srgbClr val="000000"/>
                </a:solidFill>
                <a:latin typeface="HelveticaNeueLTStd-Lt"/>
              </a:rPr>
              <a:t>59: 290.</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30</a:t>
            </a:fld>
            <a:endParaRPr lang="en-US"/>
          </a:p>
        </p:txBody>
      </p:sp>
    </p:spTree>
    <p:extLst>
      <p:ext uri="{BB962C8B-B14F-4D97-AF65-F5344CB8AC3E}">
        <p14:creationId xmlns:p14="http://schemas.microsoft.com/office/powerpoint/2010/main" val="2593821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11.19 </a:t>
            </a:r>
            <a:r>
              <a:rPr lang="en-US" sz="1200" b="1" i="0" u="none" strike="noStrike" baseline="0" dirty="0">
                <a:solidFill>
                  <a:srgbClr val="000000"/>
                </a:solidFill>
                <a:latin typeface="HelveticaNeueLTStd-Md"/>
              </a:rPr>
              <a:t>Elevated cortisol values during early pregnancy were associated with increased right </a:t>
            </a:r>
            <a:r>
              <a:rPr lang="en-US" sz="1200" b="1" i="0" u="none" strike="noStrike" baseline="0" dirty="0" err="1">
                <a:solidFill>
                  <a:srgbClr val="000000"/>
                </a:solidFill>
                <a:latin typeface="HelveticaNeueLTStd-Md"/>
              </a:rPr>
              <a:t>amygdalar</a:t>
            </a:r>
            <a:r>
              <a:rPr lang="en-US" sz="1200" b="1" i="0" u="none" strike="noStrike" baseline="0" dirty="0">
                <a:solidFill>
                  <a:srgbClr val="000000"/>
                </a:solidFill>
                <a:latin typeface="HelveticaNeueLTStd-Md"/>
              </a:rPr>
              <a:t> development and poor emotional development in girls, but not boys, before puberty</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Cortisol values were elevated at 15 weeks of gestation (purple line) in some mothers. These high values were correlated with larger right amygdala size (B). The brain scan shows increased </a:t>
            </a:r>
            <a:r>
              <a:rPr lang="en-US" sz="1200" b="0" i="0" u="none" strike="noStrike" baseline="0" dirty="0" err="1">
                <a:solidFill>
                  <a:srgbClr val="000000"/>
                </a:solidFill>
                <a:latin typeface="HelveticaNeueLTStd-Lt"/>
              </a:rPr>
              <a:t>amygdalar</a:t>
            </a:r>
            <a:r>
              <a:rPr lang="en-US" sz="1200" b="0" i="0" u="none" strike="noStrike" baseline="0" dirty="0">
                <a:solidFill>
                  <a:srgbClr val="000000"/>
                </a:solidFill>
                <a:latin typeface="HelveticaNeueLTStd-Lt"/>
              </a:rPr>
              <a:t>, but not hippocampal, volumes of girls, indicated by cooler (green) colors. After C. A. Sandman et al. 2016. In N. </a:t>
            </a:r>
            <a:r>
              <a:rPr lang="en-US" sz="1200" b="0" i="0" u="none" strike="noStrike" baseline="0" dirty="0" err="1">
                <a:solidFill>
                  <a:srgbClr val="000000"/>
                </a:solidFill>
                <a:latin typeface="HelveticaNeueLTStd-Lt"/>
              </a:rPr>
              <a:t>Reissland</a:t>
            </a:r>
            <a:r>
              <a:rPr lang="en-US" sz="1200" b="0" i="0" u="none" strike="noStrike" baseline="0" dirty="0">
                <a:solidFill>
                  <a:srgbClr val="000000"/>
                </a:solidFill>
                <a:latin typeface="HelveticaNeueLTStd-Lt"/>
              </a:rPr>
              <a:t> and B. S. </a:t>
            </a:r>
            <a:r>
              <a:rPr lang="en-IN" sz="1200" b="0" i="0" u="none" strike="noStrike" baseline="0" dirty="0" err="1">
                <a:solidFill>
                  <a:srgbClr val="000000"/>
                </a:solidFill>
                <a:latin typeface="HelveticaNeueLTStd-Lt"/>
              </a:rPr>
              <a:t>Kisilevsky</a:t>
            </a:r>
            <a:r>
              <a:rPr lang="en-IN" sz="1200" b="0" i="0" u="none" strike="noStrike" baseline="0" dirty="0">
                <a:solidFill>
                  <a:srgbClr val="000000"/>
                </a:solidFill>
                <a:latin typeface="HelveticaNeueLTStd-Lt"/>
              </a:rPr>
              <a:t> (eds.), </a:t>
            </a:r>
            <a:r>
              <a:rPr lang="en-IN" sz="1200" b="0" i="1" u="none" strike="noStrike" baseline="0" dirty="0" err="1">
                <a:solidFill>
                  <a:srgbClr val="000000"/>
                </a:solidFill>
                <a:latin typeface="HelveticaNeueLTStd-LtIt"/>
              </a:rPr>
              <a:t>Fetal</a:t>
            </a:r>
            <a:r>
              <a:rPr lang="en-IN" sz="1200" b="0" i="1" u="none" strike="noStrike" baseline="0" dirty="0">
                <a:solidFill>
                  <a:srgbClr val="000000"/>
                </a:solidFill>
                <a:latin typeface="HelveticaNeueLTStd-LtIt"/>
              </a:rPr>
              <a:t> Development</a:t>
            </a:r>
            <a:r>
              <a:rPr lang="en-IN" sz="1200" b="0" i="0" u="none" strike="noStrike" baseline="0" dirty="0">
                <a:solidFill>
                  <a:srgbClr val="000000"/>
                </a:solidFill>
                <a:latin typeface="HelveticaNeueLTStd-Lt"/>
              </a:rPr>
              <a:t>. Springer, pp. 229–265. Basel: Springer. </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31</a:t>
            </a:fld>
            <a:endParaRPr lang="en-US"/>
          </a:p>
        </p:txBody>
      </p:sp>
    </p:spTree>
    <p:extLst>
      <p:ext uri="{BB962C8B-B14F-4D97-AF65-F5344CB8AC3E}">
        <p14:creationId xmlns:p14="http://schemas.microsoft.com/office/powerpoint/2010/main" val="335897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11.19 </a:t>
            </a:r>
            <a:r>
              <a:rPr lang="en-US" sz="1200" b="1" i="0" u="none" strike="noStrike" baseline="0" dirty="0">
                <a:solidFill>
                  <a:srgbClr val="000000"/>
                </a:solidFill>
                <a:latin typeface="HelveticaNeueLTStd-Md"/>
              </a:rPr>
              <a:t>Elevated cortisol values during early pregnancy were associated with increased right </a:t>
            </a:r>
            <a:r>
              <a:rPr lang="en-US" sz="1200" b="1" i="0" u="none" strike="noStrike" baseline="0" dirty="0" err="1">
                <a:solidFill>
                  <a:srgbClr val="000000"/>
                </a:solidFill>
                <a:latin typeface="HelveticaNeueLTStd-Md"/>
              </a:rPr>
              <a:t>amygdalar</a:t>
            </a:r>
            <a:r>
              <a:rPr lang="en-US" sz="1200" b="1" i="0" u="none" strike="noStrike" baseline="0" dirty="0">
                <a:solidFill>
                  <a:srgbClr val="000000"/>
                </a:solidFill>
                <a:latin typeface="HelveticaNeueLTStd-Md"/>
              </a:rPr>
              <a:t> development and poor emotional development in girls, but not boys, before puberty</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Cortisol values were elevated at 15 weeks of gestation (purple line) in some mothers. These high values were correlated with larger right amygdala size (B). The brain scan shows increased </a:t>
            </a:r>
            <a:r>
              <a:rPr lang="en-US" sz="1200" b="0" i="0" u="none" strike="noStrike" baseline="0" dirty="0" err="1">
                <a:solidFill>
                  <a:srgbClr val="000000"/>
                </a:solidFill>
                <a:latin typeface="HelveticaNeueLTStd-Lt"/>
              </a:rPr>
              <a:t>amygdalar</a:t>
            </a:r>
            <a:r>
              <a:rPr lang="en-US" sz="1200" b="0" i="0" u="none" strike="noStrike" baseline="0" dirty="0">
                <a:solidFill>
                  <a:srgbClr val="000000"/>
                </a:solidFill>
                <a:latin typeface="HelveticaNeueLTStd-Lt"/>
              </a:rPr>
              <a:t>, but not hippocampal, volumes of girls, indicated by cooler (green) colors. After C. A. Sandman et al. 2016. In N. </a:t>
            </a:r>
            <a:r>
              <a:rPr lang="en-US" sz="1200" b="0" i="0" u="none" strike="noStrike" baseline="0" dirty="0" err="1">
                <a:solidFill>
                  <a:srgbClr val="000000"/>
                </a:solidFill>
                <a:latin typeface="HelveticaNeueLTStd-Lt"/>
              </a:rPr>
              <a:t>Reissland</a:t>
            </a:r>
            <a:r>
              <a:rPr lang="en-US" sz="1200" b="0" i="0" u="none" strike="noStrike" baseline="0" dirty="0">
                <a:solidFill>
                  <a:srgbClr val="000000"/>
                </a:solidFill>
                <a:latin typeface="HelveticaNeueLTStd-Lt"/>
              </a:rPr>
              <a:t> and B. S. </a:t>
            </a:r>
            <a:r>
              <a:rPr lang="en-IN" sz="1200" b="0" i="0" u="none" strike="noStrike" baseline="0" dirty="0" err="1">
                <a:solidFill>
                  <a:srgbClr val="000000"/>
                </a:solidFill>
                <a:latin typeface="HelveticaNeueLTStd-Lt"/>
              </a:rPr>
              <a:t>Kisilevsky</a:t>
            </a:r>
            <a:r>
              <a:rPr lang="en-IN" sz="1200" b="0" i="0" u="none" strike="noStrike" baseline="0" dirty="0">
                <a:solidFill>
                  <a:srgbClr val="000000"/>
                </a:solidFill>
                <a:latin typeface="HelveticaNeueLTStd-Lt"/>
              </a:rPr>
              <a:t> (eds.), </a:t>
            </a:r>
            <a:r>
              <a:rPr lang="en-IN" sz="1200" b="0" i="1" u="none" strike="noStrike" baseline="0" dirty="0" err="1">
                <a:solidFill>
                  <a:srgbClr val="000000"/>
                </a:solidFill>
                <a:latin typeface="HelveticaNeueLTStd-LtIt"/>
              </a:rPr>
              <a:t>Fetal</a:t>
            </a:r>
            <a:r>
              <a:rPr lang="en-IN" sz="1200" b="0" i="1" u="none" strike="noStrike" baseline="0" dirty="0">
                <a:solidFill>
                  <a:srgbClr val="000000"/>
                </a:solidFill>
                <a:latin typeface="HelveticaNeueLTStd-LtIt"/>
              </a:rPr>
              <a:t> Development</a:t>
            </a:r>
            <a:r>
              <a:rPr lang="en-IN" sz="1200" b="0" i="0" u="none" strike="noStrike" baseline="0" dirty="0">
                <a:solidFill>
                  <a:srgbClr val="000000"/>
                </a:solidFill>
                <a:latin typeface="HelveticaNeueLTStd-Lt"/>
              </a:rPr>
              <a:t>. Springer, pp. 229–265. Basel: Springer. </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32</a:t>
            </a:fld>
            <a:endParaRPr lang="en-US"/>
          </a:p>
        </p:txBody>
      </p:sp>
    </p:spTree>
    <p:extLst>
      <p:ext uri="{BB962C8B-B14F-4D97-AF65-F5344CB8AC3E}">
        <p14:creationId xmlns:p14="http://schemas.microsoft.com/office/powerpoint/2010/main" val="4199289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11.19 </a:t>
            </a:r>
            <a:r>
              <a:rPr lang="en-US" sz="1200" b="1" i="0" u="none" strike="noStrike" baseline="0" dirty="0">
                <a:solidFill>
                  <a:srgbClr val="000000"/>
                </a:solidFill>
                <a:latin typeface="HelveticaNeueLTStd-Md"/>
              </a:rPr>
              <a:t>Elevated cortisol values during early pregnancy were associated with increased right </a:t>
            </a:r>
            <a:r>
              <a:rPr lang="en-US" sz="1200" b="1" i="0" u="none" strike="noStrike" baseline="0" dirty="0" err="1">
                <a:solidFill>
                  <a:srgbClr val="000000"/>
                </a:solidFill>
                <a:latin typeface="HelveticaNeueLTStd-Md"/>
              </a:rPr>
              <a:t>amygdalar</a:t>
            </a:r>
            <a:r>
              <a:rPr lang="en-US" sz="1200" b="1" i="0" u="none" strike="noStrike" baseline="0" dirty="0">
                <a:solidFill>
                  <a:srgbClr val="000000"/>
                </a:solidFill>
                <a:latin typeface="HelveticaNeueLTStd-Md"/>
              </a:rPr>
              <a:t> development and poor emotional development in girls, but not boys, before puberty</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Cortisol values were elevated at 15 weeks of gestation (purple line) in some mothers. These high values were correlated with larger right amygdala size (B). The brain scan shows increased </a:t>
            </a:r>
            <a:r>
              <a:rPr lang="en-US" sz="1200" b="0" i="0" u="none" strike="noStrike" baseline="0" dirty="0" err="1">
                <a:solidFill>
                  <a:srgbClr val="000000"/>
                </a:solidFill>
                <a:latin typeface="HelveticaNeueLTStd-Lt"/>
              </a:rPr>
              <a:t>amygdalar</a:t>
            </a:r>
            <a:r>
              <a:rPr lang="en-US" sz="1200" b="0" i="0" u="none" strike="noStrike" baseline="0" dirty="0">
                <a:solidFill>
                  <a:srgbClr val="000000"/>
                </a:solidFill>
                <a:latin typeface="HelveticaNeueLTStd-Lt"/>
              </a:rPr>
              <a:t>, but not hippocampal, volumes of girls, indicated by cooler (green) colors. After C. A. Sandman et al. 2016. In N. </a:t>
            </a:r>
            <a:r>
              <a:rPr lang="en-US" sz="1200" b="0" i="0" u="none" strike="noStrike" baseline="0" dirty="0" err="1">
                <a:solidFill>
                  <a:srgbClr val="000000"/>
                </a:solidFill>
                <a:latin typeface="HelveticaNeueLTStd-Lt"/>
              </a:rPr>
              <a:t>Reissland</a:t>
            </a:r>
            <a:r>
              <a:rPr lang="en-US" sz="1200" b="0" i="0" u="none" strike="noStrike" baseline="0" dirty="0">
                <a:solidFill>
                  <a:srgbClr val="000000"/>
                </a:solidFill>
                <a:latin typeface="HelveticaNeueLTStd-Lt"/>
              </a:rPr>
              <a:t> and B. S. </a:t>
            </a:r>
            <a:r>
              <a:rPr lang="en-IN" sz="1200" b="0" i="0" u="none" strike="noStrike" baseline="0" dirty="0" err="1">
                <a:solidFill>
                  <a:srgbClr val="000000"/>
                </a:solidFill>
                <a:latin typeface="HelveticaNeueLTStd-Lt"/>
              </a:rPr>
              <a:t>Kisilevsky</a:t>
            </a:r>
            <a:r>
              <a:rPr lang="en-IN" sz="1200" b="0" i="0" u="none" strike="noStrike" baseline="0" dirty="0">
                <a:solidFill>
                  <a:srgbClr val="000000"/>
                </a:solidFill>
                <a:latin typeface="HelveticaNeueLTStd-Lt"/>
              </a:rPr>
              <a:t> (eds.), </a:t>
            </a:r>
            <a:r>
              <a:rPr lang="en-IN" sz="1200" b="0" i="1" u="none" strike="noStrike" baseline="0" dirty="0" err="1">
                <a:solidFill>
                  <a:srgbClr val="000000"/>
                </a:solidFill>
                <a:latin typeface="HelveticaNeueLTStd-LtIt"/>
              </a:rPr>
              <a:t>Fetal</a:t>
            </a:r>
            <a:r>
              <a:rPr lang="en-IN" sz="1200" b="0" i="1" u="none" strike="noStrike" baseline="0" dirty="0">
                <a:solidFill>
                  <a:srgbClr val="000000"/>
                </a:solidFill>
                <a:latin typeface="HelveticaNeueLTStd-LtIt"/>
              </a:rPr>
              <a:t> Development</a:t>
            </a:r>
            <a:r>
              <a:rPr lang="en-IN" sz="1200" b="0" i="0" u="none" strike="noStrike" baseline="0" dirty="0">
                <a:solidFill>
                  <a:srgbClr val="000000"/>
                </a:solidFill>
                <a:latin typeface="HelveticaNeueLTStd-Lt"/>
              </a:rPr>
              <a:t>. Springer, pp. 229–265. Basel: Springer. </a:t>
            </a:r>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33</a:t>
            </a:fld>
            <a:endParaRPr lang="en-US"/>
          </a:p>
        </p:txBody>
      </p:sp>
    </p:spTree>
    <p:extLst>
      <p:ext uri="{BB962C8B-B14F-4D97-AF65-F5344CB8AC3E}">
        <p14:creationId xmlns:p14="http://schemas.microsoft.com/office/powerpoint/2010/main" val="866285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11.20 </a:t>
            </a:r>
            <a:r>
              <a:rPr lang="en-US" sz="1200" b="1" i="0" u="none" strike="noStrike" baseline="0" dirty="0">
                <a:solidFill>
                  <a:srgbClr val="000000"/>
                </a:solidFill>
                <a:latin typeface="HelveticaNeueLTStd-Md"/>
              </a:rPr>
              <a:t>Stress responses are reduced in rats that received more maternal attention as pups</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ACTH (A) and corticosterone (B) concentrations were measured before, during, and after a 20-minute restraint stress (dark gray shaded area). The concentrations were lower in rats that had received a large amount of maternal licking as pups (red circles) than in rats that had received a small amount (open circles). After D. Liu et al. </a:t>
            </a:r>
            <a:r>
              <a:rPr lang="en-IN" sz="1200" b="0" i="0" u="none" strike="noStrike" baseline="0" dirty="0">
                <a:solidFill>
                  <a:srgbClr val="000000"/>
                </a:solidFill>
                <a:latin typeface="HelveticaNeueLTStd-Lt"/>
              </a:rPr>
              <a:t>1997. </a:t>
            </a:r>
            <a:r>
              <a:rPr lang="en-IN" sz="1200" b="0" i="1" u="none" strike="noStrike" baseline="0" dirty="0">
                <a:solidFill>
                  <a:srgbClr val="000000"/>
                </a:solidFill>
                <a:latin typeface="HelveticaNeueLTStd-LtIt"/>
              </a:rPr>
              <a:t>Science </a:t>
            </a:r>
            <a:r>
              <a:rPr lang="en-IN" sz="1200" b="0" i="0" u="none" strike="noStrike" baseline="0" dirty="0">
                <a:solidFill>
                  <a:srgbClr val="000000"/>
                </a:solidFill>
                <a:latin typeface="HelveticaNeueLTStd-Lt"/>
              </a:rPr>
              <a:t>277: 1659.</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34</a:t>
            </a:fld>
            <a:endParaRPr lang="en-US"/>
          </a:p>
        </p:txBody>
      </p:sp>
    </p:spTree>
    <p:extLst>
      <p:ext uri="{BB962C8B-B14F-4D97-AF65-F5344CB8AC3E}">
        <p14:creationId xmlns:p14="http://schemas.microsoft.com/office/powerpoint/2010/main" val="37188629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11.20 </a:t>
            </a:r>
            <a:r>
              <a:rPr lang="en-US" sz="1200" b="1" i="0" u="none" strike="noStrike" baseline="0" dirty="0">
                <a:solidFill>
                  <a:srgbClr val="000000"/>
                </a:solidFill>
                <a:latin typeface="HelveticaNeueLTStd-Md"/>
              </a:rPr>
              <a:t>Stress responses are reduced in rats that received more maternal attention as pups</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ACTH (A) and corticosterone (B) concentrations were measured before, during, and after a 20-minute restraint stress (dark gray shaded area). The concentrations were lower in rats that had received a large amount of maternal licking as pups (red circles) than in rats that had received a small amount (open circles). After D. Liu et al. </a:t>
            </a:r>
            <a:r>
              <a:rPr lang="en-IN" sz="1200" b="0" i="0" u="none" strike="noStrike" baseline="0" dirty="0">
                <a:solidFill>
                  <a:srgbClr val="000000"/>
                </a:solidFill>
                <a:latin typeface="HelveticaNeueLTStd-Lt"/>
              </a:rPr>
              <a:t>1997. </a:t>
            </a:r>
            <a:r>
              <a:rPr lang="en-IN" sz="1200" b="0" i="1" u="none" strike="noStrike" baseline="0" dirty="0">
                <a:solidFill>
                  <a:srgbClr val="000000"/>
                </a:solidFill>
                <a:latin typeface="HelveticaNeueLTStd-LtIt"/>
              </a:rPr>
              <a:t>Science </a:t>
            </a:r>
            <a:r>
              <a:rPr lang="en-IN" sz="1200" b="0" i="0" u="none" strike="noStrike" baseline="0" dirty="0">
                <a:solidFill>
                  <a:srgbClr val="000000"/>
                </a:solidFill>
                <a:latin typeface="HelveticaNeueLTStd-Lt"/>
              </a:rPr>
              <a:t>277: 1659.</a:t>
            </a:r>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35</a:t>
            </a:fld>
            <a:endParaRPr lang="en-US"/>
          </a:p>
        </p:txBody>
      </p:sp>
    </p:spTree>
    <p:extLst>
      <p:ext uri="{BB962C8B-B14F-4D97-AF65-F5344CB8AC3E}">
        <p14:creationId xmlns:p14="http://schemas.microsoft.com/office/powerpoint/2010/main" val="15478925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11.20 </a:t>
            </a:r>
            <a:r>
              <a:rPr lang="en-US" sz="1200" b="1" i="0" u="none" strike="noStrike" baseline="0" dirty="0">
                <a:solidFill>
                  <a:srgbClr val="000000"/>
                </a:solidFill>
                <a:latin typeface="HelveticaNeueLTStd-Md"/>
              </a:rPr>
              <a:t>Stress responses are reduced in rats that received more maternal attention as pups</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ACTH (A) and corticosterone (B) concentrations were measured before, during, and after a 20-minute restraint stress (dark gray shaded area). The concentrations were lower in rats that had received a large amount of maternal licking as pups (red circles) than in rats that had received a small amount (open circles). After D. Liu et al. </a:t>
            </a:r>
            <a:r>
              <a:rPr lang="en-IN" sz="1200" b="0" i="0" u="none" strike="noStrike" baseline="0" dirty="0">
                <a:solidFill>
                  <a:srgbClr val="000000"/>
                </a:solidFill>
                <a:latin typeface="HelveticaNeueLTStd-Lt"/>
              </a:rPr>
              <a:t>1997. </a:t>
            </a:r>
            <a:r>
              <a:rPr lang="en-IN" sz="1200" b="0" i="1" u="none" strike="noStrike" baseline="0" dirty="0">
                <a:solidFill>
                  <a:srgbClr val="000000"/>
                </a:solidFill>
                <a:latin typeface="HelveticaNeueLTStd-LtIt"/>
              </a:rPr>
              <a:t>Science </a:t>
            </a:r>
            <a:r>
              <a:rPr lang="en-IN" sz="1200" b="0" i="0" u="none" strike="noStrike" baseline="0" dirty="0">
                <a:solidFill>
                  <a:srgbClr val="000000"/>
                </a:solidFill>
                <a:latin typeface="HelveticaNeueLTStd-Lt"/>
              </a:rPr>
              <a:t>277: 1659.</a:t>
            </a:r>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36</a:t>
            </a:fld>
            <a:endParaRPr lang="en-US"/>
          </a:p>
        </p:txBody>
      </p:sp>
    </p:spTree>
    <p:extLst>
      <p:ext uri="{BB962C8B-B14F-4D97-AF65-F5344CB8AC3E}">
        <p14:creationId xmlns:p14="http://schemas.microsoft.com/office/powerpoint/2010/main" val="3838468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11.21 </a:t>
            </a:r>
            <a:r>
              <a:rPr lang="en-US" sz="1200" b="1" i="0" u="none" strike="noStrike" baseline="0" dirty="0">
                <a:solidFill>
                  <a:srgbClr val="000000"/>
                </a:solidFill>
                <a:latin typeface="HelveticaNeueLTStd-Md"/>
              </a:rPr>
              <a:t>Epigenetic influences of maternal behavior on offspring</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The rat maternal style that includes high rates of licking and grooming as well as arched-back nursing causes changes in two molecular pathways of the pups. First, it increases serotonergic tone in the hippocampus, which increases expression of a transcription factor (NGF1-A). Second, it causes demethylation of the first exon of the glucocorticoid receptor (GR) gene, as well as acetylation of histones adjoining the GR gene in the hippocampus. The net result of these actions is a GR gene that is more readily accepting of the NGF1-A transcription factor, which leads to more GRs in the hippocampus of the offspring as adults and the adoption by the females of their mother’s maternal style. After </a:t>
            </a:r>
            <a:r>
              <a:rPr lang="pl-PL" sz="1200" b="0" i="0" u="none" strike="noStrike" baseline="0" dirty="0">
                <a:solidFill>
                  <a:srgbClr val="000000"/>
                </a:solidFill>
                <a:latin typeface="HelveticaNeueLTStd-Lt"/>
              </a:rPr>
              <a:t>R. Sapolsky. 2004. </a:t>
            </a:r>
            <a:r>
              <a:rPr lang="pl-PL" sz="1200" b="0" i="1" u="none" strike="noStrike" baseline="0" dirty="0">
                <a:solidFill>
                  <a:srgbClr val="000000"/>
                </a:solidFill>
                <a:latin typeface="HelveticaNeueLTStd-LtIt"/>
              </a:rPr>
              <a:t>Nat Neurosci </a:t>
            </a:r>
            <a:r>
              <a:rPr lang="pl-PL" sz="1200" b="0" i="0" u="none" strike="noStrike" baseline="0" dirty="0">
                <a:solidFill>
                  <a:srgbClr val="000000"/>
                </a:solidFill>
                <a:latin typeface="HelveticaNeueLTStd-Lt"/>
              </a:rPr>
              <a:t>7: 791.</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37</a:t>
            </a:fld>
            <a:endParaRPr lang="en-US"/>
          </a:p>
        </p:txBody>
      </p:sp>
    </p:spTree>
    <p:extLst>
      <p:ext uri="{BB962C8B-B14F-4D97-AF65-F5344CB8AC3E}">
        <p14:creationId xmlns:p14="http://schemas.microsoft.com/office/powerpoint/2010/main" val="4316873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11.22</a:t>
            </a:r>
            <a:r>
              <a:rPr lang="en-US" sz="1200" b="0" i="0" u="none" strike="noStrike" baseline="0" dirty="0">
                <a:solidFill>
                  <a:srgbClr val="8D0000"/>
                </a:solidFill>
                <a:latin typeface="HelveticaNeueLTStd-Bd"/>
              </a:rPr>
              <a:t> </a:t>
            </a:r>
            <a:r>
              <a:rPr lang="en-US" sz="1200" b="1" i="0" u="none" strike="noStrike" baseline="0" dirty="0">
                <a:solidFill>
                  <a:srgbClr val="000000"/>
                </a:solidFill>
                <a:latin typeface="HelveticaNeueLTStd-Md"/>
              </a:rPr>
              <a:t>Infant rhesus monkeys cling to a cloth “mother” for contact comfort when stressed by a novel toy </a:t>
            </a:r>
            <a:r>
              <a:rPr lang="en-US" sz="1200" b="0" i="0" u="none" strike="noStrike" baseline="0" dirty="0">
                <a:solidFill>
                  <a:srgbClr val="000000"/>
                </a:solidFill>
                <a:latin typeface="HelveticaNeueLTStd-Lt"/>
              </a:rPr>
              <a:t>These infants were reared with two surrogate mothers: a wire mother that provided nutrition, and a cloth-covered wire mother that provided no nutrition but had a soft surface.</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38</a:t>
            </a:fld>
            <a:endParaRPr lang="en-US"/>
          </a:p>
        </p:txBody>
      </p:sp>
    </p:spTree>
    <p:extLst>
      <p:ext uri="{BB962C8B-B14F-4D97-AF65-F5344CB8AC3E}">
        <p14:creationId xmlns:p14="http://schemas.microsoft.com/office/powerpoint/2010/main" val="34541247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u="none" strike="noStrike" baseline="0" dirty="0">
                <a:solidFill>
                  <a:srgbClr val="8D0000"/>
                </a:solidFill>
                <a:latin typeface="HelveticaNeueLTStd-Bd"/>
              </a:rPr>
              <a:t>Figure 11.23 </a:t>
            </a:r>
            <a:r>
              <a:rPr lang="en-IN" sz="1200" b="1" i="0" u="none" strike="noStrike" baseline="0" dirty="0">
                <a:solidFill>
                  <a:srgbClr val="000000"/>
                </a:solidFill>
                <a:latin typeface="HelveticaNeueLTStd-Md"/>
              </a:rPr>
              <a:t>Cortisol concentrations increase as </a:t>
            </a:r>
            <a:r>
              <a:rPr lang="en-US" sz="1200" b="1" i="0" u="none" strike="noStrike" baseline="0" dirty="0">
                <a:solidFill>
                  <a:srgbClr val="000000"/>
                </a:solidFill>
                <a:latin typeface="HelveticaNeueLTStd-Md"/>
              </a:rPr>
              <a:t>a function of time in an orphanage</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Log scale values of cortisol are depicted for Canadian-born children and for children adopted by Canadian parents from Romanian orphanages, either prior to 8 months of age or after 8 months of age. Hormone concentrations were obtained at 6–12 years of age. Children who spent any time in the Romanian orphanages had higher cortisol levels than Canadian-born children, and the longer the children remained institutionalized, the higher their cortisol concentrations were 6 or more years later. After M. R. Gunnar et al. 2001. </a:t>
            </a:r>
            <a:r>
              <a:rPr lang="en-US" sz="1200" b="0" i="1" u="none" strike="noStrike" baseline="0" dirty="0">
                <a:solidFill>
                  <a:srgbClr val="000000"/>
                </a:solidFill>
                <a:latin typeface="HelveticaNeueLTStd-LtIt"/>
              </a:rPr>
              <a:t>Dev </a:t>
            </a:r>
            <a:r>
              <a:rPr lang="en-US" sz="1200" b="0" i="1" u="none" strike="noStrike" baseline="0" dirty="0" err="1">
                <a:solidFill>
                  <a:srgbClr val="000000"/>
                </a:solidFill>
                <a:latin typeface="HelveticaNeueLTStd-LtIt"/>
              </a:rPr>
              <a:t>Psychopathol</a:t>
            </a:r>
            <a:r>
              <a:rPr lang="en-US" sz="1200" b="0" i="1" u="none" strike="noStrike" baseline="0" dirty="0">
                <a:solidFill>
                  <a:srgbClr val="000000"/>
                </a:solidFill>
                <a:latin typeface="HelveticaNeueLTStd-LtIt"/>
              </a:rPr>
              <a:t> </a:t>
            </a:r>
            <a:r>
              <a:rPr lang="en-IN" sz="1200" b="0" i="0" u="none" strike="noStrike" baseline="0" dirty="0">
                <a:solidFill>
                  <a:srgbClr val="000000"/>
                </a:solidFill>
                <a:latin typeface="HelveticaNeueLTStd-Lt"/>
              </a:rPr>
              <a:t>13: 611.</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39</a:t>
            </a:fld>
            <a:endParaRPr lang="en-US"/>
          </a:p>
        </p:txBody>
      </p:sp>
    </p:spTree>
    <p:extLst>
      <p:ext uri="{BB962C8B-B14F-4D97-AF65-F5344CB8AC3E}">
        <p14:creationId xmlns:p14="http://schemas.microsoft.com/office/powerpoint/2010/main" val="4021536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11.3 </a:t>
            </a:r>
            <a:r>
              <a:rPr lang="en-US" sz="1200" b="1" i="0" u="none" strike="noStrike" baseline="0" dirty="0">
                <a:solidFill>
                  <a:srgbClr val="000000"/>
                </a:solidFill>
                <a:latin typeface="HelveticaNeueLTStd-Md"/>
              </a:rPr>
              <a:t>Walter B. Cannon,</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a pioneer in stress research, is seen in this photo working in his lab. Cannon established the concept of </a:t>
            </a:r>
            <a:r>
              <a:rPr lang="en-IN" sz="1200" b="0" i="0" u="none" strike="noStrike" baseline="0" dirty="0">
                <a:solidFill>
                  <a:srgbClr val="000000"/>
                </a:solidFill>
                <a:latin typeface="HelveticaNeueLTStd-Lt"/>
              </a:rPr>
              <a:t>homeostasis.</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4</a:t>
            </a:fld>
            <a:endParaRPr lang="en-US"/>
          </a:p>
        </p:txBody>
      </p:sp>
    </p:spTree>
    <p:extLst>
      <p:ext uri="{BB962C8B-B14F-4D97-AF65-F5344CB8AC3E}">
        <p14:creationId xmlns:p14="http://schemas.microsoft.com/office/powerpoint/2010/main" val="24660155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solidFill>
                  <a:srgbClr val="FFFFFF"/>
                </a:solidFill>
                <a:latin typeface="AmasisMTStd-Bold"/>
              </a:rPr>
              <a:t>Table 11.2 </a:t>
            </a:r>
            <a:r>
              <a:rPr lang="en-US" sz="1200" b="0" i="0" u="none" strike="noStrike" baseline="0" dirty="0">
                <a:solidFill>
                  <a:srgbClr val="FFFFFF"/>
                </a:solidFill>
                <a:latin typeface="AmasisMTStd-Medium"/>
              </a:rPr>
              <a:t>Effect of stroking on ODC activity and serum GH concentrations in maternally deprived rat pups</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40</a:t>
            </a:fld>
            <a:endParaRPr lang="en-US"/>
          </a:p>
        </p:txBody>
      </p:sp>
    </p:spTree>
    <p:extLst>
      <p:ext uri="{BB962C8B-B14F-4D97-AF65-F5344CB8AC3E}">
        <p14:creationId xmlns:p14="http://schemas.microsoft.com/office/powerpoint/2010/main" val="18490933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FFFFFF"/>
                </a:solidFill>
                <a:latin typeface="AmasisMTStd-Bold"/>
              </a:rPr>
              <a:t>Table 11.3 </a:t>
            </a:r>
            <a:r>
              <a:rPr lang="en-US" sz="1200" b="0" i="0" u="none" strike="noStrike" baseline="0" dirty="0">
                <a:solidFill>
                  <a:srgbClr val="FFFFFF"/>
                </a:solidFill>
                <a:latin typeface="AmasisMTStd-Medium"/>
              </a:rPr>
              <a:t>Effects of external events on growth in a child with </a:t>
            </a:r>
            <a:r>
              <a:rPr lang="en-IN" sz="1200" b="0" i="0" u="none" strike="noStrike" baseline="0" dirty="0">
                <a:solidFill>
                  <a:srgbClr val="FFFFFF"/>
                </a:solidFill>
                <a:latin typeface="AmasisMTStd-Medium"/>
              </a:rPr>
              <a:t>psychosocial dwarfism</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41</a:t>
            </a:fld>
            <a:endParaRPr lang="en-US"/>
          </a:p>
        </p:txBody>
      </p:sp>
    </p:spTree>
    <p:extLst>
      <p:ext uri="{BB962C8B-B14F-4D97-AF65-F5344CB8AC3E}">
        <p14:creationId xmlns:p14="http://schemas.microsoft.com/office/powerpoint/2010/main" val="2336158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u="none" strike="noStrike" baseline="0" dirty="0">
                <a:solidFill>
                  <a:srgbClr val="8D0000"/>
                </a:solidFill>
                <a:latin typeface="HelveticaNeueLTStd-Bd"/>
              </a:rPr>
              <a:t>Figure 11.24 </a:t>
            </a:r>
            <a:r>
              <a:rPr lang="en-IN" sz="1200" b="1" i="0" u="none" strike="noStrike" baseline="0" dirty="0">
                <a:solidFill>
                  <a:srgbClr val="000000"/>
                </a:solidFill>
                <a:latin typeface="HelveticaNeueLTStd-Md"/>
              </a:rPr>
              <a:t>Opioids suppress LH production.</a:t>
            </a:r>
            <a:r>
              <a:rPr lang="en-IN" sz="1200" b="0" i="0" u="none" strike="noStrike" baseline="0" dirty="0">
                <a:solidFill>
                  <a:srgbClr val="000000"/>
                </a:solidFill>
                <a:latin typeface="HelveticaNeueLTStd-Md"/>
              </a:rPr>
              <a:t> </a:t>
            </a:r>
            <a:r>
              <a:rPr lang="en-IN" sz="1200" b="0" i="0" u="none" strike="noStrike" baseline="0" dirty="0">
                <a:solidFill>
                  <a:srgbClr val="000000"/>
                </a:solidFill>
                <a:latin typeface="HelveticaNeueLTStd-Lt"/>
              </a:rPr>
              <a:t>Treatment of ovariectomized </a:t>
            </a:r>
            <a:r>
              <a:rPr lang="en-US" sz="1200" b="0" i="0" u="none" strike="noStrike" baseline="0" dirty="0">
                <a:solidFill>
                  <a:srgbClr val="000000"/>
                </a:solidFill>
                <a:latin typeface="HelveticaNeueLTStd-Lt"/>
              </a:rPr>
              <a:t>rats suppresses LH secretion (red squares) compared to saline treatment. After </a:t>
            </a:r>
            <a:r>
              <a:rPr lang="it-IT" sz="1200" b="0" i="0" u="none" strike="noStrike" baseline="0" dirty="0">
                <a:solidFill>
                  <a:srgbClr val="000000"/>
                </a:solidFill>
                <a:latin typeface="HelveticaNeueLTStd-Lt"/>
              </a:rPr>
              <a:t>J. J. Bonavera et al. 1993. </a:t>
            </a:r>
            <a:r>
              <a:rPr lang="it-IT" sz="1200" b="0" i="1" u="none" strike="noStrike" baseline="0" dirty="0">
                <a:solidFill>
                  <a:srgbClr val="000000"/>
                </a:solidFill>
                <a:latin typeface="HelveticaNeueLTStd-LtIt"/>
              </a:rPr>
              <a:t>Endocrinology </a:t>
            </a:r>
            <a:r>
              <a:rPr lang="en-IN" sz="1200" b="0" i="0" u="none" strike="noStrike" baseline="0" dirty="0">
                <a:solidFill>
                  <a:srgbClr val="000000"/>
                </a:solidFill>
                <a:latin typeface="HelveticaNeueLTStd-Lt"/>
              </a:rPr>
              <a:t>133: 178.</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42</a:t>
            </a:fld>
            <a:endParaRPr lang="en-US"/>
          </a:p>
        </p:txBody>
      </p:sp>
    </p:spTree>
    <p:extLst>
      <p:ext uri="{BB962C8B-B14F-4D97-AF65-F5344CB8AC3E}">
        <p14:creationId xmlns:p14="http://schemas.microsoft.com/office/powerpoint/2010/main" val="42216554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solidFill>
                  <a:srgbClr val="8D0000"/>
                </a:solidFill>
                <a:latin typeface="HelveticaNeueLTStd-Bd"/>
              </a:rPr>
              <a:t>Figure 11.25 </a:t>
            </a:r>
            <a:r>
              <a:rPr lang="en-US" sz="1200" b="1" i="0" u="none" strike="noStrike" baseline="0" dirty="0">
                <a:solidFill>
                  <a:srgbClr val="000000"/>
                </a:solidFill>
                <a:latin typeface="HelveticaNeueLTStd-Md"/>
              </a:rPr>
              <a:t>Dominant male rats have lower corticosterone and higher testosterone concentrations when stressed than subordinate rats</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For this experiment, rats were housed in a special seminatural apparatus that allowed investigators to see their social </a:t>
            </a:r>
            <a:r>
              <a:rPr lang="fr-FR" sz="1200" b="0" i="0" u="none" strike="noStrike" baseline="0" dirty="0">
                <a:solidFill>
                  <a:srgbClr val="000000"/>
                </a:solidFill>
                <a:latin typeface="HelveticaNeueLTStd-Lt"/>
              </a:rPr>
              <a:t>interactions. </a:t>
            </a:r>
            <a:r>
              <a:rPr lang="fr-FR" sz="1200" b="0" i="0" u="none" strike="noStrike" baseline="0" dirty="0" err="1">
                <a:solidFill>
                  <a:srgbClr val="000000"/>
                </a:solidFill>
                <a:latin typeface="HelveticaNeueLTStd-Lt"/>
              </a:rPr>
              <a:t>After</a:t>
            </a:r>
            <a:r>
              <a:rPr lang="fr-FR" sz="1200" b="0" i="0" u="none" strike="noStrike" baseline="0" dirty="0">
                <a:solidFill>
                  <a:srgbClr val="000000"/>
                </a:solidFill>
                <a:latin typeface="HelveticaNeueLTStd-Lt"/>
              </a:rPr>
              <a:t> D. C. Blanchard et al. 1995. </a:t>
            </a:r>
            <a:r>
              <a:rPr lang="fr-FR" sz="1200" b="0" i="1" u="none" strike="noStrike" baseline="0" dirty="0" err="1">
                <a:solidFill>
                  <a:srgbClr val="000000"/>
                </a:solidFill>
                <a:latin typeface="HelveticaNeueLTStd-LtIt"/>
              </a:rPr>
              <a:t>Psychoneuroendocrinology</a:t>
            </a:r>
            <a:r>
              <a:rPr lang="fr-FR" sz="1200" b="0" i="1" u="none" strike="noStrike" baseline="0" dirty="0">
                <a:solidFill>
                  <a:srgbClr val="000000"/>
                </a:solidFill>
                <a:latin typeface="HelveticaNeueLTStd-LtIt"/>
              </a:rPr>
              <a:t> </a:t>
            </a:r>
            <a:r>
              <a:rPr lang="fr-FR" sz="1200" b="0" i="0" u="none" strike="noStrike" baseline="0" dirty="0">
                <a:solidFill>
                  <a:srgbClr val="000000"/>
                </a:solidFill>
                <a:latin typeface="HelveticaNeueLTStd-Lt"/>
              </a:rPr>
              <a:t>20: 117.</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43</a:t>
            </a:fld>
            <a:endParaRPr lang="en-US"/>
          </a:p>
        </p:txBody>
      </p:sp>
    </p:spTree>
    <p:extLst>
      <p:ext uri="{BB962C8B-B14F-4D97-AF65-F5344CB8AC3E}">
        <p14:creationId xmlns:p14="http://schemas.microsoft.com/office/powerpoint/2010/main" val="24179927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solidFill>
                  <a:srgbClr val="8D0000"/>
                </a:solidFill>
                <a:latin typeface="HelveticaNeueLTStd-Bd"/>
              </a:rPr>
              <a:t>Figure 11.26 </a:t>
            </a:r>
            <a:r>
              <a:rPr lang="en-IN" sz="1200" b="1" i="0" u="none" strike="noStrike" baseline="0" dirty="0">
                <a:solidFill>
                  <a:srgbClr val="000000"/>
                </a:solidFill>
                <a:latin typeface="HelveticaNeueLTStd-Md"/>
              </a:rPr>
              <a:t>Exercise elevates testosterone in men </a:t>
            </a:r>
            <a:r>
              <a:rPr lang="en-IN" sz="1200" b="0" i="0" u="none" strike="noStrike" baseline="0" dirty="0">
                <a:solidFill>
                  <a:srgbClr val="000000"/>
                </a:solidFill>
                <a:latin typeface="HelveticaNeueLTStd-Lt"/>
              </a:rPr>
              <a:t>Professional soccer players </a:t>
            </a:r>
            <a:r>
              <a:rPr lang="en-US" sz="1200" b="0" i="0" u="none" strike="noStrike" baseline="0" dirty="0">
                <a:solidFill>
                  <a:srgbClr val="000000"/>
                </a:solidFill>
                <a:latin typeface="HelveticaNeueLTStd-Lt"/>
              </a:rPr>
              <a:t>display significantly higher testosterone and LH concentrations than healthy but inactive men. However, it remains to be determined whether this statistically significant elevation in hormone concentration is behaviorally significant; that is, do increased testosterone values of 1–2 ng/ml in men make a difference in the number of their aggressive encounters, mating partners, or babies sired? After M. </a:t>
            </a:r>
            <a:r>
              <a:rPr lang="en-US" sz="1200" b="0" i="0" u="none" strike="noStrike" baseline="0" dirty="0" err="1">
                <a:solidFill>
                  <a:srgbClr val="000000"/>
                </a:solidFill>
                <a:latin typeface="HelveticaNeueLTStd-Lt"/>
              </a:rPr>
              <a:t>Grandi</a:t>
            </a:r>
            <a:r>
              <a:rPr lang="en-US" sz="1200" b="0" i="0" u="none" strike="noStrike" baseline="0" dirty="0">
                <a:solidFill>
                  <a:srgbClr val="000000"/>
                </a:solidFill>
                <a:latin typeface="HelveticaNeueLTStd-Lt"/>
              </a:rPr>
              <a:t> and M. </a:t>
            </a:r>
            <a:r>
              <a:rPr lang="en-US" sz="1200" b="0" i="0" u="none" strike="noStrike" baseline="0" dirty="0" err="1">
                <a:solidFill>
                  <a:srgbClr val="000000"/>
                </a:solidFill>
                <a:latin typeface="HelveticaNeueLTStd-Lt"/>
              </a:rPr>
              <a:t>Celani</a:t>
            </a:r>
            <a:r>
              <a:rPr lang="en-US" sz="1200" b="0" i="0" u="none" strike="noStrike" baseline="0" dirty="0">
                <a:solidFill>
                  <a:srgbClr val="000000"/>
                </a:solidFill>
                <a:latin typeface="HelveticaNeueLTStd-Lt"/>
              </a:rPr>
              <a:t>. 1990. </a:t>
            </a:r>
            <a:r>
              <a:rPr lang="en-US" sz="1200" b="0" i="1" u="none" strike="noStrike" baseline="0" dirty="0">
                <a:solidFill>
                  <a:srgbClr val="000000"/>
                </a:solidFill>
                <a:latin typeface="HelveticaNeueLTStd-LtIt"/>
              </a:rPr>
              <a:t>Exp Clin Endocrinol Diabetes </a:t>
            </a:r>
            <a:r>
              <a:rPr lang="en-US" sz="1200" b="0" i="0" u="none" strike="noStrike" baseline="0" dirty="0">
                <a:solidFill>
                  <a:srgbClr val="000000"/>
                </a:solidFill>
                <a:latin typeface="HelveticaNeueLTStd-Lt"/>
              </a:rPr>
              <a:t>96: 253 and M. </a:t>
            </a:r>
            <a:r>
              <a:rPr lang="en-US" sz="1200" b="0" i="0" u="none" strike="noStrike" baseline="0" dirty="0" err="1">
                <a:solidFill>
                  <a:srgbClr val="000000"/>
                </a:solidFill>
                <a:latin typeface="HelveticaNeueLTStd-Lt"/>
              </a:rPr>
              <a:t>Celani</a:t>
            </a:r>
            <a:r>
              <a:rPr lang="en-US" sz="1200" b="0" i="0" u="none" strike="noStrike" baseline="0" dirty="0">
                <a:solidFill>
                  <a:srgbClr val="000000"/>
                </a:solidFill>
                <a:latin typeface="HelveticaNeueLTStd-Lt"/>
              </a:rPr>
              <a:t> and M. </a:t>
            </a:r>
            <a:r>
              <a:rPr lang="en-US" sz="1200" b="0" i="0" u="none" strike="noStrike" baseline="0" dirty="0" err="1">
                <a:solidFill>
                  <a:srgbClr val="000000"/>
                </a:solidFill>
                <a:latin typeface="HelveticaNeueLTStd-Lt"/>
              </a:rPr>
              <a:t>Grandi</a:t>
            </a:r>
            <a:r>
              <a:rPr lang="en-US" sz="1200" b="0" i="0" u="none" strike="noStrike" baseline="0" dirty="0">
                <a:solidFill>
                  <a:srgbClr val="000000"/>
                </a:solidFill>
                <a:latin typeface="HelveticaNeueLTStd-Lt"/>
              </a:rPr>
              <a:t>. 1989. </a:t>
            </a:r>
            <a:r>
              <a:rPr lang="en-US" sz="1200" b="0" i="1" u="none" strike="noStrike" baseline="0" dirty="0">
                <a:solidFill>
                  <a:srgbClr val="000000"/>
                </a:solidFill>
                <a:latin typeface="HelveticaNeueLTStd-LtIt"/>
              </a:rPr>
              <a:t>Exp Clin </a:t>
            </a:r>
            <a:r>
              <a:rPr lang="en-IN" sz="1200" b="0" i="1" u="none" strike="noStrike" baseline="0" dirty="0">
                <a:solidFill>
                  <a:srgbClr val="000000"/>
                </a:solidFill>
                <a:latin typeface="HelveticaNeueLTStd-LtIt"/>
              </a:rPr>
              <a:t>Endocrinol </a:t>
            </a:r>
            <a:r>
              <a:rPr lang="en-IN" sz="1200" b="0" i="0" u="none" strike="noStrike" baseline="0" dirty="0">
                <a:solidFill>
                  <a:srgbClr val="000000"/>
                </a:solidFill>
                <a:latin typeface="HelveticaNeueLTStd-Lt"/>
              </a:rPr>
              <a:t>94: 244. </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44</a:t>
            </a:fld>
            <a:endParaRPr lang="en-US"/>
          </a:p>
        </p:txBody>
      </p:sp>
    </p:spTree>
    <p:extLst>
      <p:ext uri="{BB962C8B-B14F-4D97-AF65-F5344CB8AC3E}">
        <p14:creationId xmlns:p14="http://schemas.microsoft.com/office/powerpoint/2010/main" val="31596285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u="none" strike="noStrike" baseline="0" dirty="0">
                <a:solidFill>
                  <a:srgbClr val="8D0000"/>
                </a:solidFill>
                <a:latin typeface="HelveticaNeueLTStd-Bd"/>
              </a:rPr>
              <a:t>Figure 11.27 </a:t>
            </a:r>
            <a:r>
              <a:rPr lang="en-IN" sz="1200" b="1" i="0" u="none" strike="noStrike" baseline="0" dirty="0">
                <a:solidFill>
                  <a:srgbClr val="000000"/>
                </a:solidFill>
                <a:latin typeface="HelveticaNeueLTStd-Md"/>
              </a:rPr>
              <a:t>Prolonged exercise changes hormone </a:t>
            </a:r>
            <a:r>
              <a:rPr lang="en-US" sz="1200" b="1" i="0" u="none" strike="noStrike" baseline="0" dirty="0">
                <a:solidFill>
                  <a:srgbClr val="000000"/>
                </a:solidFill>
                <a:latin typeface="HelveticaNeueLTStd-Md"/>
              </a:rPr>
              <a:t>concentrations</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Male marathon runners have elevated plasma cortisol (A) and epinephrine (B), but their testosterone levels (C) are decreased by half. In (C) the results for individual runners are shown in green; the brown plot shows the mean. A and B after D. Nieman. 1997. </a:t>
            </a:r>
            <a:r>
              <a:rPr lang="en-US" sz="1200" b="0" i="1" u="none" strike="noStrike" baseline="0" dirty="0">
                <a:solidFill>
                  <a:srgbClr val="000000"/>
                </a:solidFill>
                <a:latin typeface="HelveticaNeueLTStd-LtIt"/>
              </a:rPr>
              <a:t>J Appl </a:t>
            </a:r>
            <a:r>
              <a:rPr lang="en-US" sz="1200" b="0" i="1" u="none" strike="noStrike" baseline="0" dirty="0" err="1">
                <a:solidFill>
                  <a:srgbClr val="000000"/>
                </a:solidFill>
                <a:latin typeface="HelveticaNeueLTStd-LtIt"/>
              </a:rPr>
              <a:t>Physiol</a:t>
            </a:r>
            <a:r>
              <a:rPr lang="en-US" sz="1200" b="0" i="1" u="none" strike="noStrike" baseline="0" dirty="0">
                <a:solidFill>
                  <a:srgbClr val="000000"/>
                </a:solidFill>
                <a:latin typeface="HelveticaNeueLTStd-LtIt"/>
              </a:rPr>
              <a:t> </a:t>
            </a:r>
            <a:r>
              <a:rPr lang="en-US" sz="1200" b="0" i="0" u="none" strike="noStrike" baseline="0" dirty="0">
                <a:solidFill>
                  <a:srgbClr val="000000"/>
                </a:solidFill>
                <a:latin typeface="HelveticaNeueLTStd-Lt"/>
              </a:rPr>
              <a:t>82: 1385. Based on D. Nieman et al. 1995. </a:t>
            </a:r>
            <a:r>
              <a:rPr lang="en-US" sz="1200" b="0" i="1" u="none" strike="noStrike" baseline="0" dirty="0">
                <a:solidFill>
                  <a:srgbClr val="000000"/>
                </a:solidFill>
                <a:latin typeface="HelveticaNeueLTStd-LtIt"/>
              </a:rPr>
              <a:t>J Appl </a:t>
            </a:r>
            <a:r>
              <a:rPr lang="en-US" sz="1200" b="0" i="1" u="none" strike="noStrike" baseline="0" dirty="0" err="1">
                <a:solidFill>
                  <a:srgbClr val="000000"/>
                </a:solidFill>
                <a:latin typeface="HelveticaNeueLTStd-LtIt"/>
              </a:rPr>
              <a:t>Physiol</a:t>
            </a:r>
            <a:r>
              <a:rPr lang="en-US" sz="1200" b="0" i="1" u="none" strike="noStrike" baseline="0" dirty="0">
                <a:solidFill>
                  <a:srgbClr val="000000"/>
                </a:solidFill>
                <a:latin typeface="HelveticaNeueLTStd-LtIt"/>
              </a:rPr>
              <a:t> </a:t>
            </a:r>
            <a:r>
              <a:rPr lang="en-US" sz="1200" b="0" i="0" u="none" strike="noStrike" baseline="0" dirty="0">
                <a:solidFill>
                  <a:srgbClr val="000000"/>
                </a:solidFill>
                <a:latin typeface="HelveticaNeueLTStd-Lt"/>
              </a:rPr>
              <a:t>79: 748 and </a:t>
            </a:r>
            <a:r>
              <a:rPr lang="da-DK" sz="1200" b="0" i="0" u="none" strike="noStrike" baseline="0" dirty="0">
                <a:solidFill>
                  <a:srgbClr val="000000"/>
                </a:solidFill>
                <a:latin typeface="HelveticaNeueLTStd-Lt"/>
              </a:rPr>
              <a:t>D. Nieman et al. 1995. </a:t>
            </a:r>
            <a:r>
              <a:rPr lang="da-DK" sz="1200" b="0" i="1" u="none" strike="noStrike" baseline="0" dirty="0">
                <a:solidFill>
                  <a:srgbClr val="000000"/>
                </a:solidFill>
                <a:latin typeface="HelveticaNeueLTStd-LtIt"/>
              </a:rPr>
              <a:t>Int J Sports Med </a:t>
            </a:r>
            <a:r>
              <a:rPr lang="da-DK" sz="1200" b="0" i="0" u="none" strike="noStrike" baseline="0" dirty="0">
                <a:solidFill>
                  <a:srgbClr val="000000"/>
                </a:solidFill>
                <a:latin typeface="HelveticaNeueLTStd-Lt"/>
              </a:rPr>
              <a:t>16: 404. C after W. J. Kraemer et al. 2008. </a:t>
            </a:r>
            <a:r>
              <a:rPr lang="da-DK" sz="1200" b="0" i="1" u="none" strike="noStrike" baseline="0" dirty="0">
                <a:solidFill>
                  <a:srgbClr val="000000"/>
                </a:solidFill>
                <a:latin typeface="HelveticaNeueLTStd-LtIt"/>
              </a:rPr>
              <a:t>Br J Sports Med </a:t>
            </a:r>
            <a:r>
              <a:rPr lang="da-DK" sz="1200" b="0" i="0" u="none" strike="noStrike" baseline="0" dirty="0">
                <a:solidFill>
                  <a:srgbClr val="000000"/>
                </a:solidFill>
                <a:latin typeface="HelveticaNeueLTStd-Lt"/>
              </a:rPr>
              <a:t>42: 116.</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45</a:t>
            </a:fld>
            <a:endParaRPr lang="en-US"/>
          </a:p>
        </p:txBody>
      </p:sp>
    </p:spTree>
    <p:extLst>
      <p:ext uri="{BB962C8B-B14F-4D97-AF65-F5344CB8AC3E}">
        <p14:creationId xmlns:p14="http://schemas.microsoft.com/office/powerpoint/2010/main" val="19306877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u="none" strike="noStrike" baseline="0" dirty="0">
                <a:solidFill>
                  <a:srgbClr val="8D0000"/>
                </a:solidFill>
                <a:latin typeface="HelveticaNeueLTStd-Bd"/>
              </a:rPr>
              <a:t>Figure 11.27 </a:t>
            </a:r>
            <a:r>
              <a:rPr lang="en-IN" sz="1200" b="1" i="0" u="none" strike="noStrike" baseline="0" dirty="0">
                <a:solidFill>
                  <a:srgbClr val="000000"/>
                </a:solidFill>
                <a:latin typeface="HelveticaNeueLTStd-Md"/>
              </a:rPr>
              <a:t>Prolonged exercise changes hormone </a:t>
            </a:r>
            <a:r>
              <a:rPr lang="en-US" sz="1200" b="1" i="0" u="none" strike="noStrike" baseline="0" dirty="0">
                <a:solidFill>
                  <a:srgbClr val="000000"/>
                </a:solidFill>
                <a:latin typeface="HelveticaNeueLTStd-Md"/>
              </a:rPr>
              <a:t>concentrations</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Male marathon runners have elevated plasma cortisol (A) and epinephrine (B), but their testosterone levels (C) are decreased by half. In (C) the results for individual runners are shown in green; the brown plot shows the mean. A and B after D. Nieman. 1997. </a:t>
            </a:r>
            <a:r>
              <a:rPr lang="en-US" sz="1200" b="0" i="1" u="none" strike="noStrike" baseline="0" dirty="0">
                <a:solidFill>
                  <a:srgbClr val="000000"/>
                </a:solidFill>
                <a:latin typeface="HelveticaNeueLTStd-LtIt"/>
              </a:rPr>
              <a:t>J Appl </a:t>
            </a:r>
            <a:r>
              <a:rPr lang="en-US" sz="1200" b="0" i="1" u="none" strike="noStrike" baseline="0" dirty="0" err="1">
                <a:solidFill>
                  <a:srgbClr val="000000"/>
                </a:solidFill>
                <a:latin typeface="HelveticaNeueLTStd-LtIt"/>
              </a:rPr>
              <a:t>Physiol</a:t>
            </a:r>
            <a:r>
              <a:rPr lang="en-US" sz="1200" b="0" i="1" u="none" strike="noStrike" baseline="0" dirty="0">
                <a:solidFill>
                  <a:srgbClr val="000000"/>
                </a:solidFill>
                <a:latin typeface="HelveticaNeueLTStd-LtIt"/>
              </a:rPr>
              <a:t> </a:t>
            </a:r>
            <a:r>
              <a:rPr lang="en-US" sz="1200" b="0" i="0" u="none" strike="noStrike" baseline="0" dirty="0">
                <a:solidFill>
                  <a:srgbClr val="000000"/>
                </a:solidFill>
                <a:latin typeface="HelveticaNeueLTStd-Lt"/>
              </a:rPr>
              <a:t>82: 1385. Based on D. Nieman et al. 1995. </a:t>
            </a:r>
            <a:r>
              <a:rPr lang="en-US" sz="1200" b="0" i="1" u="none" strike="noStrike" baseline="0" dirty="0">
                <a:solidFill>
                  <a:srgbClr val="000000"/>
                </a:solidFill>
                <a:latin typeface="HelveticaNeueLTStd-LtIt"/>
              </a:rPr>
              <a:t>J Appl </a:t>
            </a:r>
            <a:r>
              <a:rPr lang="en-US" sz="1200" b="0" i="1" u="none" strike="noStrike" baseline="0" dirty="0" err="1">
                <a:solidFill>
                  <a:srgbClr val="000000"/>
                </a:solidFill>
                <a:latin typeface="HelveticaNeueLTStd-LtIt"/>
              </a:rPr>
              <a:t>Physiol</a:t>
            </a:r>
            <a:r>
              <a:rPr lang="en-US" sz="1200" b="0" i="1" u="none" strike="noStrike" baseline="0" dirty="0">
                <a:solidFill>
                  <a:srgbClr val="000000"/>
                </a:solidFill>
                <a:latin typeface="HelveticaNeueLTStd-LtIt"/>
              </a:rPr>
              <a:t> </a:t>
            </a:r>
            <a:r>
              <a:rPr lang="en-US" sz="1200" b="0" i="0" u="none" strike="noStrike" baseline="0" dirty="0">
                <a:solidFill>
                  <a:srgbClr val="000000"/>
                </a:solidFill>
                <a:latin typeface="HelveticaNeueLTStd-Lt"/>
              </a:rPr>
              <a:t>79: 748 and </a:t>
            </a:r>
            <a:r>
              <a:rPr lang="da-DK" sz="1200" b="0" i="0" u="none" strike="noStrike" baseline="0" dirty="0">
                <a:solidFill>
                  <a:srgbClr val="000000"/>
                </a:solidFill>
                <a:latin typeface="HelveticaNeueLTStd-Lt"/>
              </a:rPr>
              <a:t>D. Nieman et al. 1995. </a:t>
            </a:r>
            <a:r>
              <a:rPr lang="da-DK" sz="1200" b="0" i="1" u="none" strike="noStrike" baseline="0" dirty="0">
                <a:solidFill>
                  <a:srgbClr val="000000"/>
                </a:solidFill>
                <a:latin typeface="HelveticaNeueLTStd-LtIt"/>
              </a:rPr>
              <a:t>Int J Sports Med </a:t>
            </a:r>
            <a:r>
              <a:rPr lang="da-DK" sz="1200" b="0" i="0" u="none" strike="noStrike" baseline="0" dirty="0">
                <a:solidFill>
                  <a:srgbClr val="000000"/>
                </a:solidFill>
                <a:latin typeface="HelveticaNeueLTStd-Lt"/>
              </a:rPr>
              <a:t>16: 404. C after W. J. Kraemer et al. 2008. </a:t>
            </a:r>
            <a:r>
              <a:rPr lang="da-DK" sz="1200" b="0" i="1" u="none" strike="noStrike" baseline="0" dirty="0">
                <a:solidFill>
                  <a:srgbClr val="000000"/>
                </a:solidFill>
                <a:latin typeface="HelveticaNeueLTStd-LtIt"/>
              </a:rPr>
              <a:t>Br J Sports Med </a:t>
            </a:r>
            <a:r>
              <a:rPr lang="da-DK" sz="1200" b="0" i="0" u="none" strike="noStrike" baseline="0" dirty="0">
                <a:solidFill>
                  <a:srgbClr val="000000"/>
                </a:solidFill>
                <a:latin typeface="HelveticaNeueLTStd-Lt"/>
              </a:rPr>
              <a:t>42: 116.</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46</a:t>
            </a:fld>
            <a:endParaRPr lang="en-US"/>
          </a:p>
        </p:txBody>
      </p:sp>
    </p:spTree>
    <p:extLst>
      <p:ext uri="{BB962C8B-B14F-4D97-AF65-F5344CB8AC3E}">
        <p14:creationId xmlns:p14="http://schemas.microsoft.com/office/powerpoint/2010/main" val="38540688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u="none" strike="noStrike" baseline="0" dirty="0">
                <a:solidFill>
                  <a:srgbClr val="8D0000"/>
                </a:solidFill>
                <a:latin typeface="HelveticaNeueLTStd-Bd"/>
              </a:rPr>
              <a:t>Figure 11.27 </a:t>
            </a:r>
            <a:r>
              <a:rPr lang="en-IN" sz="1200" b="1" i="0" u="none" strike="noStrike" baseline="0" dirty="0">
                <a:solidFill>
                  <a:srgbClr val="000000"/>
                </a:solidFill>
                <a:latin typeface="HelveticaNeueLTStd-Md"/>
              </a:rPr>
              <a:t>Prolonged exercise changes hormone </a:t>
            </a:r>
            <a:r>
              <a:rPr lang="en-US" sz="1200" b="1" i="0" u="none" strike="noStrike" baseline="0" dirty="0">
                <a:solidFill>
                  <a:srgbClr val="000000"/>
                </a:solidFill>
                <a:latin typeface="HelveticaNeueLTStd-Md"/>
              </a:rPr>
              <a:t>concentrations</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Male marathon runners have elevated plasma cortisol (A) and epinephrine (B), but their testosterone levels (C) are decreased by half. In (C) the results for individual runners are shown in green; the brown plot shows the mean. A and B after D. Nieman. 1997. </a:t>
            </a:r>
            <a:r>
              <a:rPr lang="en-US" sz="1200" b="0" i="1" u="none" strike="noStrike" baseline="0" dirty="0">
                <a:solidFill>
                  <a:srgbClr val="000000"/>
                </a:solidFill>
                <a:latin typeface="HelveticaNeueLTStd-LtIt"/>
              </a:rPr>
              <a:t>J Appl </a:t>
            </a:r>
            <a:r>
              <a:rPr lang="en-US" sz="1200" b="0" i="1" u="none" strike="noStrike" baseline="0" dirty="0" err="1">
                <a:solidFill>
                  <a:srgbClr val="000000"/>
                </a:solidFill>
                <a:latin typeface="HelveticaNeueLTStd-LtIt"/>
              </a:rPr>
              <a:t>Physiol</a:t>
            </a:r>
            <a:r>
              <a:rPr lang="en-US" sz="1200" b="0" i="1" u="none" strike="noStrike" baseline="0" dirty="0">
                <a:solidFill>
                  <a:srgbClr val="000000"/>
                </a:solidFill>
                <a:latin typeface="HelveticaNeueLTStd-LtIt"/>
              </a:rPr>
              <a:t> </a:t>
            </a:r>
            <a:r>
              <a:rPr lang="en-US" sz="1200" b="0" i="0" u="none" strike="noStrike" baseline="0" dirty="0">
                <a:solidFill>
                  <a:srgbClr val="000000"/>
                </a:solidFill>
                <a:latin typeface="HelveticaNeueLTStd-Lt"/>
              </a:rPr>
              <a:t>82: 1385. Based on D. Nieman et al. 1995. </a:t>
            </a:r>
            <a:r>
              <a:rPr lang="en-US" sz="1200" b="0" i="1" u="none" strike="noStrike" baseline="0" dirty="0">
                <a:solidFill>
                  <a:srgbClr val="000000"/>
                </a:solidFill>
                <a:latin typeface="HelveticaNeueLTStd-LtIt"/>
              </a:rPr>
              <a:t>J Appl </a:t>
            </a:r>
            <a:r>
              <a:rPr lang="en-US" sz="1200" b="0" i="1" u="none" strike="noStrike" baseline="0" dirty="0" err="1">
                <a:solidFill>
                  <a:srgbClr val="000000"/>
                </a:solidFill>
                <a:latin typeface="HelveticaNeueLTStd-LtIt"/>
              </a:rPr>
              <a:t>Physiol</a:t>
            </a:r>
            <a:r>
              <a:rPr lang="en-US" sz="1200" b="0" i="1" u="none" strike="noStrike" baseline="0" dirty="0">
                <a:solidFill>
                  <a:srgbClr val="000000"/>
                </a:solidFill>
                <a:latin typeface="HelveticaNeueLTStd-LtIt"/>
              </a:rPr>
              <a:t> </a:t>
            </a:r>
            <a:r>
              <a:rPr lang="en-US" sz="1200" b="0" i="0" u="none" strike="noStrike" baseline="0" dirty="0">
                <a:solidFill>
                  <a:srgbClr val="000000"/>
                </a:solidFill>
                <a:latin typeface="HelveticaNeueLTStd-Lt"/>
              </a:rPr>
              <a:t>79: 748 and </a:t>
            </a:r>
            <a:r>
              <a:rPr lang="da-DK" sz="1200" b="0" i="0" u="none" strike="noStrike" baseline="0" dirty="0">
                <a:solidFill>
                  <a:srgbClr val="000000"/>
                </a:solidFill>
                <a:latin typeface="HelveticaNeueLTStd-Lt"/>
              </a:rPr>
              <a:t>D. Nieman et al. 1995. </a:t>
            </a:r>
            <a:r>
              <a:rPr lang="da-DK" sz="1200" b="0" i="1" u="none" strike="noStrike" baseline="0" dirty="0">
                <a:solidFill>
                  <a:srgbClr val="000000"/>
                </a:solidFill>
                <a:latin typeface="HelveticaNeueLTStd-LtIt"/>
              </a:rPr>
              <a:t>Int J Sports Med </a:t>
            </a:r>
            <a:r>
              <a:rPr lang="da-DK" sz="1200" b="0" i="0" u="none" strike="noStrike" baseline="0" dirty="0">
                <a:solidFill>
                  <a:srgbClr val="000000"/>
                </a:solidFill>
                <a:latin typeface="HelveticaNeueLTStd-Lt"/>
              </a:rPr>
              <a:t>16: 404. C after W. J. Kraemer et al. 2008. </a:t>
            </a:r>
            <a:r>
              <a:rPr lang="da-DK" sz="1200" b="0" i="1" u="none" strike="noStrike" baseline="0" dirty="0">
                <a:solidFill>
                  <a:srgbClr val="000000"/>
                </a:solidFill>
                <a:latin typeface="HelveticaNeueLTStd-LtIt"/>
              </a:rPr>
              <a:t>Br J Sports Med </a:t>
            </a:r>
            <a:r>
              <a:rPr lang="da-DK" sz="1200" b="0" i="0" u="none" strike="noStrike" baseline="0" dirty="0">
                <a:solidFill>
                  <a:srgbClr val="000000"/>
                </a:solidFill>
                <a:latin typeface="HelveticaNeueLTStd-Lt"/>
              </a:rPr>
              <a:t>42: 116.</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47</a:t>
            </a:fld>
            <a:endParaRPr lang="en-US"/>
          </a:p>
        </p:txBody>
      </p:sp>
    </p:spTree>
    <p:extLst>
      <p:ext uri="{BB962C8B-B14F-4D97-AF65-F5344CB8AC3E}">
        <p14:creationId xmlns:p14="http://schemas.microsoft.com/office/powerpoint/2010/main" val="32920343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u="none" strike="noStrike" baseline="0" dirty="0">
                <a:solidFill>
                  <a:srgbClr val="8D0000"/>
                </a:solidFill>
                <a:latin typeface="HelveticaNeueLTStd-Bd"/>
              </a:rPr>
              <a:t>Figure 11.27 </a:t>
            </a:r>
            <a:r>
              <a:rPr lang="en-IN" sz="1200" b="1" i="0" u="none" strike="noStrike" baseline="0" dirty="0">
                <a:solidFill>
                  <a:srgbClr val="000000"/>
                </a:solidFill>
                <a:latin typeface="HelveticaNeueLTStd-Md"/>
              </a:rPr>
              <a:t>Prolonged exercise changes hormone </a:t>
            </a:r>
            <a:r>
              <a:rPr lang="en-US" sz="1200" b="1" i="0" u="none" strike="noStrike" baseline="0" dirty="0">
                <a:solidFill>
                  <a:srgbClr val="000000"/>
                </a:solidFill>
                <a:latin typeface="HelveticaNeueLTStd-Md"/>
              </a:rPr>
              <a:t>concentrations</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Male marathon runners have elevated plasma cortisol (A) and epinephrine (B), but their testosterone levels (C) are decreased by half. In (C) the results for individual runners are shown in green; the brown plot shows the mean. A and B after D. Nieman. 1997. </a:t>
            </a:r>
            <a:r>
              <a:rPr lang="en-US" sz="1200" b="0" i="1" u="none" strike="noStrike" baseline="0" dirty="0">
                <a:solidFill>
                  <a:srgbClr val="000000"/>
                </a:solidFill>
                <a:latin typeface="HelveticaNeueLTStd-LtIt"/>
              </a:rPr>
              <a:t>J Appl </a:t>
            </a:r>
            <a:r>
              <a:rPr lang="en-US" sz="1200" b="0" i="1" u="none" strike="noStrike" baseline="0" dirty="0" err="1">
                <a:solidFill>
                  <a:srgbClr val="000000"/>
                </a:solidFill>
                <a:latin typeface="HelveticaNeueLTStd-LtIt"/>
              </a:rPr>
              <a:t>Physiol</a:t>
            </a:r>
            <a:r>
              <a:rPr lang="en-US" sz="1200" b="0" i="1" u="none" strike="noStrike" baseline="0" dirty="0">
                <a:solidFill>
                  <a:srgbClr val="000000"/>
                </a:solidFill>
                <a:latin typeface="HelveticaNeueLTStd-LtIt"/>
              </a:rPr>
              <a:t> </a:t>
            </a:r>
            <a:r>
              <a:rPr lang="en-US" sz="1200" b="0" i="0" u="none" strike="noStrike" baseline="0" dirty="0">
                <a:solidFill>
                  <a:srgbClr val="000000"/>
                </a:solidFill>
                <a:latin typeface="HelveticaNeueLTStd-Lt"/>
              </a:rPr>
              <a:t>82: 1385. Based on D. Nieman et al. 1995. </a:t>
            </a:r>
            <a:r>
              <a:rPr lang="en-US" sz="1200" b="0" i="1" u="none" strike="noStrike" baseline="0" dirty="0">
                <a:solidFill>
                  <a:srgbClr val="000000"/>
                </a:solidFill>
                <a:latin typeface="HelveticaNeueLTStd-LtIt"/>
              </a:rPr>
              <a:t>J Appl </a:t>
            </a:r>
            <a:r>
              <a:rPr lang="en-US" sz="1200" b="0" i="1" u="none" strike="noStrike" baseline="0" dirty="0" err="1">
                <a:solidFill>
                  <a:srgbClr val="000000"/>
                </a:solidFill>
                <a:latin typeface="HelveticaNeueLTStd-LtIt"/>
              </a:rPr>
              <a:t>Physiol</a:t>
            </a:r>
            <a:r>
              <a:rPr lang="en-US" sz="1200" b="0" i="1" u="none" strike="noStrike" baseline="0" dirty="0">
                <a:solidFill>
                  <a:srgbClr val="000000"/>
                </a:solidFill>
                <a:latin typeface="HelveticaNeueLTStd-LtIt"/>
              </a:rPr>
              <a:t> </a:t>
            </a:r>
            <a:r>
              <a:rPr lang="en-US" sz="1200" b="0" i="0" u="none" strike="noStrike" baseline="0" dirty="0">
                <a:solidFill>
                  <a:srgbClr val="000000"/>
                </a:solidFill>
                <a:latin typeface="HelveticaNeueLTStd-Lt"/>
              </a:rPr>
              <a:t>79: 748 and </a:t>
            </a:r>
            <a:r>
              <a:rPr lang="da-DK" sz="1200" b="0" i="0" u="none" strike="noStrike" baseline="0" dirty="0">
                <a:solidFill>
                  <a:srgbClr val="000000"/>
                </a:solidFill>
                <a:latin typeface="HelveticaNeueLTStd-Lt"/>
              </a:rPr>
              <a:t>D. Nieman et al. 1995. </a:t>
            </a:r>
            <a:r>
              <a:rPr lang="da-DK" sz="1200" b="0" i="1" u="none" strike="noStrike" baseline="0" dirty="0">
                <a:solidFill>
                  <a:srgbClr val="000000"/>
                </a:solidFill>
                <a:latin typeface="HelveticaNeueLTStd-LtIt"/>
              </a:rPr>
              <a:t>Int J Sports Med </a:t>
            </a:r>
            <a:r>
              <a:rPr lang="da-DK" sz="1200" b="0" i="0" u="none" strike="noStrike" baseline="0" dirty="0">
                <a:solidFill>
                  <a:srgbClr val="000000"/>
                </a:solidFill>
                <a:latin typeface="HelveticaNeueLTStd-Lt"/>
              </a:rPr>
              <a:t>16: 404. C after W. J. Kraemer et al. 2008. </a:t>
            </a:r>
            <a:r>
              <a:rPr lang="da-DK" sz="1200" b="0" i="1" u="none" strike="noStrike" baseline="0" dirty="0">
                <a:solidFill>
                  <a:srgbClr val="000000"/>
                </a:solidFill>
                <a:latin typeface="HelveticaNeueLTStd-LtIt"/>
              </a:rPr>
              <a:t>Br J Sports Med </a:t>
            </a:r>
            <a:r>
              <a:rPr lang="da-DK" sz="1200" b="0" i="0" u="none" strike="noStrike" baseline="0" dirty="0">
                <a:solidFill>
                  <a:srgbClr val="000000"/>
                </a:solidFill>
                <a:latin typeface="HelveticaNeueLTStd-Lt"/>
              </a:rPr>
              <a:t>42: 116.</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48</a:t>
            </a:fld>
            <a:endParaRPr lang="en-US"/>
          </a:p>
        </p:txBody>
      </p:sp>
    </p:spTree>
    <p:extLst>
      <p:ext uri="{BB962C8B-B14F-4D97-AF65-F5344CB8AC3E}">
        <p14:creationId xmlns:p14="http://schemas.microsoft.com/office/powerpoint/2010/main" val="19594360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11.28 </a:t>
            </a:r>
            <a:r>
              <a:rPr lang="en-US" sz="1200" b="1" i="0" u="none" strike="noStrike" baseline="0" dirty="0">
                <a:solidFill>
                  <a:srgbClr val="000000"/>
                </a:solidFill>
                <a:latin typeface="HelveticaNeueLTStd-Md"/>
              </a:rPr>
              <a:t>Effects of exercise on LH pulse frequency </a:t>
            </a:r>
            <a:r>
              <a:rPr lang="en-US" sz="1200" b="0" i="0" u="none" strike="noStrike" baseline="0" dirty="0">
                <a:solidFill>
                  <a:srgbClr val="000000"/>
                </a:solidFill>
                <a:latin typeface="HelveticaNeueLTStd-Lt"/>
              </a:rPr>
              <a:t>LH pulses are less frequent in women who are long-distance runners, which may be related to the high reported incidence of amenorrhea among such women. </a:t>
            </a:r>
            <a:r>
              <a:rPr lang="nl-NL" sz="1200" b="0" i="0" u="none" strike="noStrike" baseline="0" dirty="0">
                <a:solidFill>
                  <a:srgbClr val="000000"/>
                </a:solidFill>
                <a:latin typeface="HelveticaNeueLTStd-Lt"/>
              </a:rPr>
              <a:t>After J. D. Veldhuis et al. 1985. </a:t>
            </a:r>
            <a:r>
              <a:rPr lang="nl-NL" sz="1200" b="0" i="1" u="none" strike="noStrike" baseline="0" dirty="0">
                <a:solidFill>
                  <a:srgbClr val="000000"/>
                </a:solidFill>
                <a:latin typeface="HelveticaNeueLTStd-LtIt"/>
              </a:rPr>
              <a:t>J Clin </a:t>
            </a:r>
            <a:r>
              <a:rPr lang="en-IN" sz="1200" b="0" i="1" u="none" strike="noStrike" baseline="0" dirty="0">
                <a:solidFill>
                  <a:srgbClr val="000000"/>
                </a:solidFill>
                <a:latin typeface="HelveticaNeueLTStd-LtIt"/>
              </a:rPr>
              <a:t>Endocrinol </a:t>
            </a:r>
            <a:r>
              <a:rPr lang="en-IN" sz="1200" b="0" i="1" u="none" strike="noStrike" baseline="0" dirty="0" err="1">
                <a:solidFill>
                  <a:srgbClr val="000000"/>
                </a:solidFill>
                <a:latin typeface="HelveticaNeueLTStd-LtIt"/>
              </a:rPr>
              <a:t>Metab</a:t>
            </a:r>
            <a:r>
              <a:rPr lang="en-IN" sz="1200" b="0" i="1" u="none" strike="noStrike" baseline="0" dirty="0">
                <a:solidFill>
                  <a:srgbClr val="000000"/>
                </a:solidFill>
                <a:latin typeface="HelveticaNeueLTStd-LtIt"/>
              </a:rPr>
              <a:t> </a:t>
            </a:r>
            <a:r>
              <a:rPr lang="en-IN" sz="1200" b="0" i="0" u="none" strike="noStrike" baseline="0" dirty="0">
                <a:solidFill>
                  <a:srgbClr val="000000"/>
                </a:solidFill>
                <a:latin typeface="HelveticaNeueLTStd-Lt"/>
              </a:rPr>
              <a:t>61: 557.</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49</a:t>
            </a:fld>
            <a:endParaRPr lang="en-US"/>
          </a:p>
        </p:txBody>
      </p:sp>
    </p:spTree>
    <p:extLst>
      <p:ext uri="{BB962C8B-B14F-4D97-AF65-F5344CB8AC3E}">
        <p14:creationId xmlns:p14="http://schemas.microsoft.com/office/powerpoint/2010/main" val="2519278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a:t>
            </a:r>
            <a:r>
              <a:rPr lang="en-IN" sz="1200" b="1" i="0" u="none" strike="noStrike" baseline="0" dirty="0">
                <a:solidFill>
                  <a:srgbClr val="8D0000"/>
                </a:solidFill>
                <a:latin typeface="HelveticaNeueLTStd-Bd"/>
              </a:rPr>
              <a:t> 11.4 </a:t>
            </a:r>
            <a:r>
              <a:rPr lang="en-IN" sz="1200" b="1" i="0" u="none" strike="noStrike" baseline="0" dirty="0">
                <a:solidFill>
                  <a:srgbClr val="000000"/>
                </a:solidFill>
                <a:latin typeface="HelveticaNeueLTStd-Md"/>
              </a:rPr>
              <a:t>Catecholamine concentrations peaked on the </a:t>
            </a:r>
            <a:r>
              <a:rPr lang="en-US" sz="1200" b="1" i="0" u="none" strike="noStrike" baseline="0" dirty="0">
                <a:solidFill>
                  <a:srgbClr val="000000"/>
                </a:solidFill>
                <a:latin typeface="HelveticaNeueLTStd-Md"/>
              </a:rPr>
              <a:t>day of a PhD exam </a:t>
            </a:r>
            <a:r>
              <a:rPr lang="en-US" sz="1200" b="0" i="0" u="none" strike="noStrike" baseline="0" dirty="0">
                <a:solidFill>
                  <a:srgbClr val="000000"/>
                </a:solidFill>
                <a:latin typeface="HelveticaNeueLTStd-Lt"/>
              </a:rPr>
              <a:t>after showing a consistent elevation in the days prior to the exam. Epinephrine (A) </a:t>
            </a:r>
            <a:r>
              <a:rPr lang="en-IN" sz="1200" b="0" i="0" u="none" strike="noStrike" baseline="0" dirty="0">
                <a:solidFill>
                  <a:srgbClr val="000000"/>
                </a:solidFill>
                <a:latin typeface="HelveticaNeueLTStd-Lt"/>
              </a:rPr>
              <a:t>and norepinephrine (B) concentrations </a:t>
            </a:r>
            <a:r>
              <a:rPr lang="en-US" sz="1200" b="0" i="0" u="none" strike="noStrike" baseline="0" dirty="0">
                <a:solidFill>
                  <a:srgbClr val="000000"/>
                </a:solidFill>
                <a:latin typeface="HelveticaNeueLTStd-Lt"/>
              </a:rPr>
              <a:t>both peaked on the day of the exam and returned to baseline after successful coping with the stressor (passing the exam). After </a:t>
            </a:r>
            <a:r>
              <a:rPr lang="de-DE" sz="1200" b="0" i="0" u="none" strike="noStrike" baseline="0" dirty="0">
                <a:solidFill>
                  <a:srgbClr val="000000"/>
                </a:solidFill>
                <a:latin typeface="HelveticaNeueLTStd-Lt"/>
              </a:rPr>
              <a:t>M. Frankenhaeuser. 1978. In R. A. </a:t>
            </a:r>
            <a:r>
              <a:rPr lang="en-IN" sz="1200" b="0" i="0" u="none" strike="noStrike" baseline="0" dirty="0" err="1">
                <a:solidFill>
                  <a:srgbClr val="000000"/>
                </a:solidFill>
                <a:latin typeface="HelveticaNeueLTStd-Lt"/>
              </a:rPr>
              <a:t>Dienstbier</a:t>
            </a:r>
            <a:r>
              <a:rPr lang="en-IN" sz="1200" b="0" i="0" u="none" strike="noStrike" baseline="0" dirty="0">
                <a:solidFill>
                  <a:srgbClr val="000000"/>
                </a:solidFill>
                <a:latin typeface="HelveticaNeueLTStd-Lt"/>
              </a:rPr>
              <a:t> (ed.), Nebraska </a:t>
            </a:r>
            <a:r>
              <a:rPr lang="en-IN" sz="1200" b="0" i="1" u="none" strike="noStrike" baseline="0" dirty="0">
                <a:solidFill>
                  <a:srgbClr val="000000"/>
                </a:solidFill>
                <a:latin typeface="HelveticaNeueLTStd-LtIt"/>
              </a:rPr>
              <a:t>Symposium on Motivation 1978: Human Emotion</a:t>
            </a:r>
            <a:r>
              <a:rPr lang="en-IN" sz="1200" b="0" i="0" u="none" strike="noStrike" baseline="0" dirty="0">
                <a:solidFill>
                  <a:srgbClr val="000000"/>
                </a:solidFill>
                <a:latin typeface="HelveticaNeueLTStd-Lt"/>
              </a:rPr>
              <a:t>, pp. 123–161. Lincoln, NE: Nebraska University Press.</a:t>
            </a:r>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5</a:t>
            </a:fld>
            <a:endParaRPr lang="en-US"/>
          </a:p>
        </p:txBody>
      </p:sp>
    </p:spTree>
    <p:extLst>
      <p:ext uri="{BB962C8B-B14F-4D97-AF65-F5344CB8AC3E}">
        <p14:creationId xmlns:p14="http://schemas.microsoft.com/office/powerpoint/2010/main" val="17594688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11.29 </a:t>
            </a:r>
            <a:r>
              <a:rPr lang="en-US" sz="1200" b="1" i="0" u="none" strike="noStrike" baseline="0" dirty="0">
                <a:solidFill>
                  <a:srgbClr val="000000"/>
                </a:solidFill>
                <a:latin typeface="HelveticaNeueLTStd-Md"/>
              </a:rPr>
              <a:t>Sex differences in glucose utilization under stress </a:t>
            </a:r>
            <a:r>
              <a:rPr lang="en-US" sz="1200" b="0" i="0" u="none" strike="noStrike" baseline="0" dirty="0">
                <a:solidFill>
                  <a:srgbClr val="000000"/>
                </a:solidFill>
                <a:latin typeface="HelveticaNeueLTStd-Lt"/>
              </a:rPr>
              <a:t>Females (A) show greater brain utilization of glucose than males (B) under stress. Higher glucose utilization is indicated by warmer colors in these false-color images. This difference is seen in all brain regions but is especially prominent in the CA1 region and dentate gyrus (DG) of the </a:t>
            </a:r>
            <a:r>
              <a:rPr lang="en-IN" sz="1200" b="0" i="0" u="none" strike="noStrike" baseline="0" dirty="0">
                <a:solidFill>
                  <a:srgbClr val="000000"/>
                </a:solidFill>
                <a:latin typeface="HelveticaNeueLTStd-Lt"/>
              </a:rPr>
              <a:t>hippocampus.</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50</a:t>
            </a:fld>
            <a:endParaRPr lang="en-US"/>
          </a:p>
        </p:txBody>
      </p:sp>
    </p:spTree>
    <p:extLst>
      <p:ext uri="{BB962C8B-B14F-4D97-AF65-F5344CB8AC3E}">
        <p14:creationId xmlns:p14="http://schemas.microsoft.com/office/powerpoint/2010/main" val="9437738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11.29 </a:t>
            </a:r>
            <a:r>
              <a:rPr lang="en-US" sz="1200" b="1" i="0" u="none" strike="noStrike" baseline="0" dirty="0">
                <a:solidFill>
                  <a:srgbClr val="000000"/>
                </a:solidFill>
                <a:latin typeface="HelveticaNeueLTStd-Md"/>
              </a:rPr>
              <a:t>Sex differences in glucose utilization under stress </a:t>
            </a:r>
            <a:r>
              <a:rPr lang="en-US" sz="1200" b="0" i="0" u="none" strike="noStrike" baseline="0" dirty="0">
                <a:solidFill>
                  <a:srgbClr val="000000"/>
                </a:solidFill>
                <a:latin typeface="HelveticaNeueLTStd-Lt"/>
              </a:rPr>
              <a:t>Females (A) show greater brain utilization of glucose than males (B) under stress. Higher glucose utilization is indicated by warmer colors in these false-color images. This difference is seen in all brain regions but is especially prominent in the CA1 region and dentate gyrus (DG) of the </a:t>
            </a:r>
            <a:r>
              <a:rPr lang="en-IN" sz="1200" b="0" i="0" u="none" strike="noStrike" baseline="0" dirty="0">
                <a:solidFill>
                  <a:srgbClr val="000000"/>
                </a:solidFill>
                <a:latin typeface="HelveticaNeueLTStd-Lt"/>
              </a:rPr>
              <a:t>hippocampus.</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51</a:t>
            </a:fld>
            <a:endParaRPr lang="en-US"/>
          </a:p>
        </p:txBody>
      </p:sp>
    </p:spTree>
    <p:extLst>
      <p:ext uri="{BB962C8B-B14F-4D97-AF65-F5344CB8AC3E}">
        <p14:creationId xmlns:p14="http://schemas.microsoft.com/office/powerpoint/2010/main" val="33855755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11.29 </a:t>
            </a:r>
            <a:r>
              <a:rPr lang="en-US" sz="1200" b="1" i="0" u="none" strike="noStrike" baseline="0" dirty="0">
                <a:solidFill>
                  <a:srgbClr val="000000"/>
                </a:solidFill>
                <a:latin typeface="HelveticaNeueLTStd-Md"/>
              </a:rPr>
              <a:t>Sex differences in glucose utilization under stress </a:t>
            </a:r>
            <a:r>
              <a:rPr lang="en-US" sz="1200" b="0" i="0" u="none" strike="noStrike" baseline="0" dirty="0">
                <a:solidFill>
                  <a:srgbClr val="000000"/>
                </a:solidFill>
                <a:latin typeface="HelveticaNeueLTStd-Lt"/>
              </a:rPr>
              <a:t>Females (A) show greater brain utilization of glucose than males (B) under stress. Higher glucose utilization is indicated by warmer colors in these false-color images. This difference is seen in all brain regions but is especially prominent in the CA1 region and dentate gyrus (DG) of the </a:t>
            </a:r>
            <a:r>
              <a:rPr lang="en-IN" sz="1200" b="0" i="0" u="none" strike="noStrike" baseline="0" dirty="0">
                <a:solidFill>
                  <a:srgbClr val="000000"/>
                </a:solidFill>
                <a:latin typeface="HelveticaNeueLTStd-Lt"/>
              </a:rPr>
              <a:t>hippocampus.</a:t>
            </a:r>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52</a:t>
            </a:fld>
            <a:endParaRPr lang="en-US"/>
          </a:p>
        </p:txBody>
      </p:sp>
    </p:spTree>
    <p:extLst>
      <p:ext uri="{BB962C8B-B14F-4D97-AF65-F5344CB8AC3E}">
        <p14:creationId xmlns:p14="http://schemas.microsoft.com/office/powerpoint/2010/main" val="33276183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11.30 </a:t>
            </a:r>
            <a:r>
              <a:rPr lang="en-US" sz="1200" b="1" i="0" u="none" strike="noStrike" baseline="0" dirty="0">
                <a:solidFill>
                  <a:srgbClr val="000000"/>
                </a:solidFill>
                <a:latin typeface="HelveticaNeueLTStd-Md"/>
              </a:rPr>
              <a:t>Juvenile male mice that experienced social defeat at 32 days of age</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have levels of social interaction with a target mouse that are similar to those of young males that did not experience defeat (controls) at 32 days of age (P32). (A) The same mice tested again as adults (P62) display two different phenotypes: one subset of mice continue to display a susceptible phenotype characterized by social avoidance, whereas a second subset, of resilient mice, show much more social interaction, similar to </a:t>
            </a:r>
            <a:r>
              <a:rPr lang="en-US" sz="1200" b="0" i="0" u="none" strike="noStrike" baseline="0" dirty="0" err="1">
                <a:solidFill>
                  <a:srgbClr val="000000"/>
                </a:solidFill>
                <a:latin typeface="HelveticaNeueLTStd-Lt"/>
              </a:rPr>
              <a:t>nondefeated</a:t>
            </a:r>
            <a:r>
              <a:rPr lang="en-US" sz="1200" b="0" i="0" u="none" strike="noStrike" baseline="0" dirty="0">
                <a:solidFill>
                  <a:srgbClr val="000000"/>
                </a:solidFill>
                <a:latin typeface="HelveticaNeueLTStd-Lt"/>
              </a:rPr>
              <a:t> mice. (B) Mice that maintain the resistance in adulthood (P62) displayed significantly elevated corticosterone during social interaction when tested as juveniles (P32). Resistant mice had elevated corticosterone at P32 compared with their baseline values at P23 or compared with susceptible and undefeated </a:t>
            </a:r>
            <a:r>
              <a:rPr lang="en-IN" sz="1200" b="0" i="0" u="none" strike="noStrike" baseline="0" dirty="0">
                <a:solidFill>
                  <a:srgbClr val="000000"/>
                </a:solidFill>
                <a:latin typeface="HelveticaNeueLTStd-Lt"/>
              </a:rPr>
              <a:t>mice. After M. S. </a:t>
            </a:r>
            <a:r>
              <a:rPr lang="en-IN" sz="1200" b="0" i="0" u="none" strike="noStrike" baseline="0" dirty="0" err="1">
                <a:solidFill>
                  <a:srgbClr val="000000"/>
                </a:solidFill>
                <a:latin typeface="HelveticaNeueLTStd-Lt"/>
              </a:rPr>
              <a:t>Latsko</a:t>
            </a:r>
            <a:r>
              <a:rPr lang="en-IN" sz="1200" b="0" i="0" u="none" strike="noStrike" baseline="0" dirty="0">
                <a:solidFill>
                  <a:srgbClr val="000000"/>
                </a:solidFill>
                <a:latin typeface="HelveticaNeueLTStd-Lt"/>
              </a:rPr>
              <a:t> et al. 2016. </a:t>
            </a:r>
            <a:r>
              <a:rPr lang="en-IN" sz="1200" b="0" i="1" u="none" strike="noStrike" baseline="0" dirty="0" err="1">
                <a:solidFill>
                  <a:srgbClr val="000000"/>
                </a:solidFill>
                <a:latin typeface="HelveticaNeueLTStd-LtIt"/>
              </a:rPr>
              <a:t>Horm</a:t>
            </a:r>
            <a:r>
              <a:rPr lang="en-IN" sz="1200" b="0" i="1" u="none" strike="noStrike" baseline="0" dirty="0">
                <a:solidFill>
                  <a:srgbClr val="000000"/>
                </a:solidFill>
                <a:latin typeface="HelveticaNeueLTStd-LtIt"/>
              </a:rPr>
              <a:t> </a:t>
            </a:r>
            <a:r>
              <a:rPr lang="en-IN" sz="1200" b="0" i="1" u="none" strike="noStrike" baseline="0" dirty="0" err="1">
                <a:solidFill>
                  <a:srgbClr val="000000"/>
                </a:solidFill>
                <a:latin typeface="HelveticaNeueLTStd-LtIt"/>
              </a:rPr>
              <a:t>Behav</a:t>
            </a:r>
            <a:r>
              <a:rPr lang="en-IN" sz="1200" b="0" i="1" u="none" strike="noStrike" baseline="0" dirty="0">
                <a:solidFill>
                  <a:srgbClr val="000000"/>
                </a:solidFill>
                <a:latin typeface="HelveticaNeueLTStd-LtIt"/>
              </a:rPr>
              <a:t> </a:t>
            </a:r>
            <a:r>
              <a:rPr lang="en-IN" sz="1200" b="0" i="0" u="none" strike="noStrike" baseline="0" dirty="0">
                <a:solidFill>
                  <a:srgbClr val="000000"/>
                </a:solidFill>
                <a:latin typeface="HelveticaNeueLTStd-Lt"/>
              </a:rPr>
              <a:t>82: 38. </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53</a:t>
            </a:fld>
            <a:endParaRPr lang="en-US"/>
          </a:p>
        </p:txBody>
      </p:sp>
    </p:spTree>
    <p:extLst>
      <p:ext uri="{BB962C8B-B14F-4D97-AF65-F5344CB8AC3E}">
        <p14:creationId xmlns:p14="http://schemas.microsoft.com/office/powerpoint/2010/main" val="38155274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11.30 </a:t>
            </a:r>
            <a:r>
              <a:rPr lang="en-US" sz="1200" b="1" i="0" u="none" strike="noStrike" baseline="0" dirty="0">
                <a:solidFill>
                  <a:srgbClr val="000000"/>
                </a:solidFill>
                <a:latin typeface="HelveticaNeueLTStd-Md"/>
              </a:rPr>
              <a:t>Juvenile male mice that experienced social defeat at 32 days of age</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have levels of social interaction with a target mouse that are similar to those of young males that did not experience defeat (controls) at 32 days of age (P32). (A) The same mice tested again as adults (P62) display two different phenotypes: one subset of mice continue to display a susceptible phenotype characterized by social avoidance, whereas a second subset, of resilient mice, show much more social interaction, similar to </a:t>
            </a:r>
            <a:r>
              <a:rPr lang="en-US" sz="1200" b="0" i="0" u="none" strike="noStrike" baseline="0" dirty="0" err="1">
                <a:solidFill>
                  <a:srgbClr val="000000"/>
                </a:solidFill>
                <a:latin typeface="HelveticaNeueLTStd-Lt"/>
              </a:rPr>
              <a:t>nondefeated</a:t>
            </a:r>
            <a:r>
              <a:rPr lang="en-US" sz="1200" b="0" i="0" u="none" strike="noStrike" baseline="0" dirty="0">
                <a:solidFill>
                  <a:srgbClr val="000000"/>
                </a:solidFill>
                <a:latin typeface="HelveticaNeueLTStd-Lt"/>
              </a:rPr>
              <a:t> mice. (B) Mice that maintain the resistance in adulthood (P62) displayed significantly elevated corticosterone during social interaction when tested as juveniles (P32). Resistant mice had elevated corticosterone at P32 compared with their baseline values at P23 or compared with susceptible and undefeated </a:t>
            </a:r>
            <a:r>
              <a:rPr lang="en-IN" sz="1200" b="0" i="0" u="none" strike="noStrike" baseline="0" dirty="0">
                <a:solidFill>
                  <a:srgbClr val="000000"/>
                </a:solidFill>
                <a:latin typeface="HelveticaNeueLTStd-Lt"/>
              </a:rPr>
              <a:t>mice. After M. S. </a:t>
            </a:r>
            <a:r>
              <a:rPr lang="en-IN" sz="1200" b="0" i="0" u="none" strike="noStrike" baseline="0" dirty="0" err="1">
                <a:solidFill>
                  <a:srgbClr val="000000"/>
                </a:solidFill>
                <a:latin typeface="HelveticaNeueLTStd-Lt"/>
              </a:rPr>
              <a:t>Latsko</a:t>
            </a:r>
            <a:r>
              <a:rPr lang="en-IN" sz="1200" b="0" i="0" u="none" strike="noStrike" baseline="0" dirty="0">
                <a:solidFill>
                  <a:srgbClr val="000000"/>
                </a:solidFill>
                <a:latin typeface="HelveticaNeueLTStd-Lt"/>
              </a:rPr>
              <a:t> et al. 2016. </a:t>
            </a:r>
            <a:r>
              <a:rPr lang="en-IN" sz="1200" b="0" i="1" u="none" strike="noStrike" baseline="0" dirty="0" err="1">
                <a:solidFill>
                  <a:srgbClr val="000000"/>
                </a:solidFill>
                <a:latin typeface="HelveticaNeueLTStd-LtIt"/>
              </a:rPr>
              <a:t>Horm</a:t>
            </a:r>
            <a:r>
              <a:rPr lang="en-IN" sz="1200" b="0" i="1" u="none" strike="noStrike" baseline="0" dirty="0">
                <a:solidFill>
                  <a:srgbClr val="000000"/>
                </a:solidFill>
                <a:latin typeface="HelveticaNeueLTStd-LtIt"/>
              </a:rPr>
              <a:t> </a:t>
            </a:r>
            <a:r>
              <a:rPr lang="en-IN" sz="1200" b="0" i="1" u="none" strike="noStrike" baseline="0" dirty="0" err="1">
                <a:solidFill>
                  <a:srgbClr val="000000"/>
                </a:solidFill>
                <a:latin typeface="HelveticaNeueLTStd-LtIt"/>
              </a:rPr>
              <a:t>Behav</a:t>
            </a:r>
            <a:r>
              <a:rPr lang="en-IN" sz="1200" b="0" i="1" u="none" strike="noStrike" baseline="0" dirty="0">
                <a:solidFill>
                  <a:srgbClr val="000000"/>
                </a:solidFill>
                <a:latin typeface="HelveticaNeueLTStd-LtIt"/>
              </a:rPr>
              <a:t> </a:t>
            </a:r>
            <a:r>
              <a:rPr lang="en-IN" sz="1200" b="0" i="0" u="none" strike="noStrike" baseline="0" dirty="0">
                <a:solidFill>
                  <a:srgbClr val="000000"/>
                </a:solidFill>
                <a:latin typeface="HelveticaNeueLTStd-Lt"/>
              </a:rPr>
              <a:t>82: 38. </a:t>
            </a:r>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54</a:t>
            </a:fld>
            <a:endParaRPr lang="en-US"/>
          </a:p>
        </p:txBody>
      </p:sp>
    </p:spTree>
    <p:extLst>
      <p:ext uri="{BB962C8B-B14F-4D97-AF65-F5344CB8AC3E}">
        <p14:creationId xmlns:p14="http://schemas.microsoft.com/office/powerpoint/2010/main" val="31750043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11.30 </a:t>
            </a:r>
            <a:r>
              <a:rPr lang="en-US" sz="1200" b="1" i="0" u="none" strike="noStrike" baseline="0" dirty="0">
                <a:solidFill>
                  <a:srgbClr val="000000"/>
                </a:solidFill>
                <a:latin typeface="HelveticaNeueLTStd-Md"/>
              </a:rPr>
              <a:t>Juvenile male mice that experienced social defeat at 32 days of age</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have levels of social interaction with a target mouse that are similar to those of young males that did not experience defeat (controls) at 32 days of age (P32). (A) The same mice tested again as adults (P62) display two different phenotypes: one subset of mice continue to display a susceptible phenotype characterized by social avoidance, whereas a second subset, of resilient mice, show much more social interaction, similar to </a:t>
            </a:r>
            <a:r>
              <a:rPr lang="en-US" sz="1200" b="0" i="0" u="none" strike="noStrike" baseline="0" dirty="0" err="1">
                <a:solidFill>
                  <a:srgbClr val="000000"/>
                </a:solidFill>
                <a:latin typeface="HelveticaNeueLTStd-Lt"/>
              </a:rPr>
              <a:t>nondefeated</a:t>
            </a:r>
            <a:r>
              <a:rPr lang="en-US" sz="1200" b="0" i="0" u="none" strike="noStrike" baseline="0" dirty="0">
                <a:solidFill>
                  <a:srgbClr val="000000"/>
                </a:solidFill>
                <a:latin typeface="HelveticaNeueLTStd-Lt"/>
              </a:rPr>
              <a:t> mice. (B) Mice that maintain the resistance in adulthood (P62) displayed significantly elevated corticosterone during social interaction when tested as juveniles (P32). Resistant mice had elevated corticosterone at P32 compared with their baseline values at P23 or compared with susceptible and undefeated </a:t>
            </a:r>
            <a:r>
              <a:rPr lang="en-IN" sz="1200" b="0" i="0" u="none" strike="noStrike" baseline="0" dirty="0">
                <a:solidFill>
                  <a:srgbClr val="000000"/>
                </a:solidFill>
                <a:latin typeface="HelveticaNeueLTStd-Lt"/>
              </a:rPr>
              <a:t>mice. After M. S. </a:t>
            </a:r>
            <a:r>
              <a:rPr lang="en-IN" sz="1200" b="0" i="0" u="none" strike="noStrike" baseline="0" dirty="0" err="1">
                <a:solidFill>
                  <a:srgbClr val="000000"/>
                </a:solidFill>
                <a:latin typeface="HelveticaNeueLTStd-Lt"/>
              </a:rPr>
              <a:t>Latsko</a:t>
            </a:r>
            <a:r>
              <a:rPr lang="en-IN" sz="1200" b="0" i="0" u="none" strike="noStrike" baseline="0" dirty="0">
                <a:solidFill>
                  <a:srgbClr val="000000"/>
                </a:solidFill>
                <a:latin typeface="HelveticaNeueLTStd-Lt"/>
              </a:rPr>
              <a:t> et al. 2016. </a:t>
            </a:r>
            <a:r>
              <a:rPr lang="en-IN" sz="1200" b="0" i="1" u="none" strike="noStrike" baseline="0" dirty="0" err="1">
                <a:solidFill>
                  <a:srgbClr val="000000"/>
                </a:solidFill>
                <a:latin typeface="HelveticaNeueLTStd-LtIt"/>
              </a:rPr>
              <a:t>Horm</a:t>
            </a:r>
            <a:r>
              <a:rPr lang="en-IN" sz="1200" b="0" i="1" u="none" strike="noStrike" baseline="0" dirty="0">
                <a:solidFill>
                  <a:srgbClr val="000000"/>
                </a:solidFill>
                <a:latin typeface="HelveticaNeueLTStd-LtIt"/>
              </a:rPr>
              <a:t> </a:t>
            </a:r>
            <a:r>
              <a:rPr lang="en-IN" sz="1200" b="0" i="1" u="none" strike="noStrike" baseline="0" dirty="0" err="1">
                <a:solidFill>
                  <a:srgbClr val="000000"/>
                </a:solidFill>
                <a:latin typeface="HelveticaNeueLTStd-LtIt"/>
              </a:rPr>
              <a:t>Behav</a:t>
            </a:r>
            <a:r>
              <a:rPr lang="en-IN" sz="1200" b="0" i="1" u="none" strike="noStrike" baseline="0" dirty="0">
                <a:solidFill>
                  <a:srgbClr val="000000"/>
                </a:solidFill>
                <a:latin typeface="HelveticaNeueLTStd-LtIt"/>
              </a:rPr>
              <a:t> </a:t>
            </a:r>
            <a:r>
              <a:rPr lang="en-IN" sz="1200" b="0" i="0" u="none" strike="noStrike" baseline="0" dirty="0">
                <a:solidFill>
                  <a:srgbClr val="000000"/>
                </a:solidFill>
                <a:latin typeface="HelveticaNeueLTStd-Lt"/>
              </a:rPr>
              <a:t>82: 38. </a:t>
            </a:r>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55</a:t>
            </a:fld>
            <a:endParaRPr lang="en-US"/>
          </a:p>
        </p:txBody>
      </p:sp>
    </p:spTree>
    <p:extLst>
      <p:ext uri="{BB962C8B-B14F-4D97-AF65-F5344CB8AC3E}">
        <p14:creationId xmlns:p14="http://schemas.microsoft.com/office/powerpoint/2010/main" val="31455223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11.31 </a:t>
            </a:r>
            <a:r>
              <a:rPr lang="en-US" sz="1200" b="1" i="0" u="none" strike="noStrike" baseline="0" dirty="0">
                <a:solidFill>
                  <a:srgbClr val="000000"/>
                </a:solidFill>
                <a:latin typeface="HelveticaNeueLTStd-Md"/>
              </a:rPr>
              <a:t>Neural degeneration associated with stress </a:t>
            </a:r>
            <a:r>
              <a:rPr lang="en-US" sz="1200" b="0" i="0" u="none" strike="noStrike" baseline="0" dirty="0">
                <a:solidFill>
                  <a:srgbClr val="000000"/>
                </a:solidFill>
                <a:latin typeface="HelveticaNeueLTStd-Lt"/>
              </a:rPr>
              <a:t>The numbers of black spots in the hippocampal region between the arrows illustrate the normal condition of an unstressed vervet monkey (A) and the large deficit in pyramidal cells in a monkey subjected to stress (B).</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56</a:t>
            </a:fld>
            <a:endParaRPr lang="en-US"/>
          </a:p>
        </p:txBody>
      </p:sp>
    </p:spTree>
    <p:extLst>
      <p:ext uri="{BB962C8B-B14F-4D97-AF65-F5344CB8AC3E}">
        <p14:creationId xmlns:p14="http://schemas.microsoft.com/office/powerpoint/2010/main" val="41743987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11.31 </a:t>
            </a:r>
            <a:r>
              <a:rPr lang="en-US" sz="1200" b="1" i="0" u="none" strike="noStrike" baseline="0" dirty="0">
                <a:solidFill>
                  <a:srgbClr val="000000"/>
                </a:solidFill>
                <a:latin typeface="HelveticaNeueLTStd-Md"/>
              </a:rPr>
              <a:t>Neural degeneration associated with stress </a:t>
            </a:r>
            <a:r>
              <a:rPr lang="en-US" sz="1200" b="0" i="0" u="none" strike="noStrike" baseline="0" dirty="0">
                <a:solidFill>
                  <a:srgbClr val="000000"/>
                </a:solidFill>
                <a:latin typeface="HelveticaNeueLTStd-Lt"/>
              </a:rPr>
              <a:t>The numbers of black spots in the hippocampal region between the arrows illustrate the normal condition of an unstressed vervet monkey (A) and the large deficit in pyramidal cells in a monkey subjected to stress (B).</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57</a:t>
            </a:fld>
            <a:endParaRPr lang="en-US"/>
          </a:p>
        </p:txBody>
      </p:sp>
    </p:spTree>
    <p:extLst>
      <p:ext uri="{BB962C8B-B14F-4D97-AF65-F5344CB8AC3E}">
        <p14:creationId xmlns:p14="http://schemas.microsoft.com/office/powerpoint/2010/main" val="30624347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11.31 </a:t>
            </a:r>
            <a:r>
              <a:rPr lang="en-US" sz="1200" b="1" i="0" u="none" strike="noStrike" baseline="0" dirty="0">
                <a:solidFill>
                  <a:srgbClr val="000000"/>
                </a:solidFill>
                <a:latin typeface="HelveticaNeueLTStd-Md"/>
              </a:rPr>
              <a:t>Neural degeneration associated with stress </a:t>
            </a:r>
            <a:r>
              <a:rPr lang="en-US" sz="1200" b="0" i="0" u="none" strike="noStrike" baseline="0" dirty="0">
                <a:solidFill>
                  <a:srgbClr val="000000"/>
                </a:solidFill>
                <a:latin typeface="HelveticaNeueLTStd-Lt"/>
              </a:rPr>
              <a:t>The numbers of black spots in the hippocampal region between the arrows illustrate the normal condition of an unstressed vervet monkey (A) and the large deficit in pyramidal cells in a monkey subjected to stress (B).</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58</a:t>
            </a:fld>
            <a:endParaRPr lang="en-US"/>
          </a:p>
        </p:txBody>
      </p:sp>
    </p:spTree>
    <p:extLst>
      <p:ext uri="{BB962C8B-B14F-4D97-AF65-F5344CB8AC3E}">
        <p14:creationId xmlns:p14="http://schemas.microsoft.com/office/powerpoint/2010/main" val="16267136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11.32 </a:t>
            </a:r>
            <a:r>
              <a:rPr lang="en-US" sz="1200" b="1" i="0" u="none" strike="noStrike" baseline="0" dirty="0">
                <a:solidFill>
                  <a:srgbClr val="000000"/>
                </a:solidFill>
                <a:latin typeface="HelveticaNeueLTStd-Md"/>
              </a:rPr>
              <a:t>Correlations of hippocampal volume and severity of PTSD symptoms </a:t>
            </a:r>
            <a:r>
              <a:rPr lang="en-US" sz="1200" b="0" i="0" u="none" strike="noStrike" baseline="0" dirty="0">
                <a:solidFill>
                  <a:srgbClr val="000000"/>
                </a:solidFill>
                <a:latin typeface="HelveticaNeueLTStd-Lt"/>
              </a:rPr>
              <a:t>reveal similar relationships in Vietnam combat veterans (A) and their non-combat-experienced twin brothers (B). The results suggest that having a small hippocampus might be a risk factor for PTSD, rather than a result of PTSD. After M. W. Gilbertson et al. 2002. </a:t>
            </a:r>
            <a:r>
              <a:rPr lang="en-US" sz="1200" b="0" i="1" u="none" strike="noStrike" baseline="0" dirty="0">
                <a:solidFill>
                  <a:srgbClr val="000000"/>
                </a:solidFill>
                <a:latin typeface="HelveticaNeueLTStd-LtIt"/>
              </a:rPr>
              <a:t>Nat </a:t>
            </a:r>
            <a:r>
              <a:rPr lang="en-US" sz="1200" b="0" i="1" u="none" strike="noStrike" baseline="0" dirty="0" err="1">
                <a:solidFill>
                  <a:srgbClr val="000000"/>
                </a:solidFill>
                <a:latin typeface="HelveticaNeueLTStd-LtIt"/>
              </a:rPr>
              <a:t>Neurosci</a:t>
            </a:r>
            <a:r>
              <a:rPr lang="en-US" sz="1200" b="0" i="1" u="none" strike="noStrike" baseline="0" dirty="0">
                <a:solidFill>
                  <a:srgbClr val="000000"/>
                </a:solidFill>
                <a:latin typeface="HelveticaNeueLTStd-LtIt"/>
              </a:rPr>
              <a:t> </a:t>
            </a:r>
            <a:r>
              <a:rPr lang="en-US" sz="1200" b="0" i="0" u="none" strike="noStrike" baseline="0" dirty="0">
                <a:solidFill>
                  <a:srgbClr val="000000"/>
                </a:solidFill>
                <a:latin typeface="HelveticaNeueLTStd-Lt"/>
              </a:rPr>
              <a:t>5: 1242.</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59</a:t>
            </a:fld>
            <a:endParaRPr lang="en-US"/>
          </a:p>
        </p:txBody>
      </p:sp>
    </p:spTree>
    <p:extLst>
      <p:ext uri="{BB962C8B-B14F-4D97-AF65-F5344CB8AC3E}">
        <p14:creationId xmlns:p14="http://schemas.microsoft.com/office/powerpoint/2010/main" val="2767749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a:t>
            </a:r>
            <a:r>
              <a:rPr lang="en-IN" sz="1200" b="1" i="0" u="none" strike="noStrike" baseline="0" dirty="0">
                <a:solidFill>
                  <a:srgbClr val="8D0000"/>
                </a:solidFill>
                <a:latin typeface="HelveticaNeueLTStd-Bd"/>
              </a:rPr>
              <a:t> 11.4 </a:t>
            </a:r>
            <a:r>
              <a:rPr lang="en-IN" sz="1200" b="1" i="0" u="none" strike="noStrike" baseline="0" dirty="0">
                <a:solidFill>
                  <a:srgbClr val="000000"/>
                </a:solidFill>
                <a:latin typeface="HelveticaNeueLTStd-Md"/>
              </a:rPr>
              <a:t>Catecholamine concentrations peaked on the </a:t>
            </a:r>
            <a:r>
              <a:rPr lang="en-US" sz="1200" b="1" i="0" u="none" strike="noStrike" baseline="0" dirty="0">
                <a:solidFill>
                  <a:srgbClr val="000000"/>
                </a:solidFill>
                <a:latin typeface="HelveticaNeueLTStd-Md"/>
              </a:rPr>
              <a:t>day of a PhD exam </a:t>
            </a:r>
            <a:r>
              <a:rPr lang="en-US" sz="1200" b="0" i="0" u="none" strike="noStrike" baseline="0" dirty="0">
                <a:solidFill>
                  <a:srgbClr val="000000"/>
                </a:solidFill>
                <a:latin typeface="HelveticaNeueLTStd-Lt"/>
              </a:rPr>
              <a:t>after showing a consistent elevation in the days prior to the exam. Epinephrine (A) </a:t>
            </a:r>
            <a:r>
              <a:rPr lang="en-IN" sz="1200" b="0" i="0" u="none" strike="noStrike" baseline="0" dirty="0">
                <a:solidFill>
                  <a:srgbClr val="000000"/>
                </a:solidFill>
                <a:latin typeface="HelveticaNeueLTStd-Lt"/>
              </a:rPr>
              <a:t>and norepinephrine (B) concentrations </a:t>
            </a:r>
            <a:r>
              <a:rPr lang="en-US" sz="1200" b="0" i="0" u="none" strike="noStrike" baseline="0" dirty="0">
                <a:solidFill>
                  <a:srgbClr val="000000"/>
                </a:solidFill>
                <a:latin typeface="HelveticaNeueLTStd-Lt"/>
              </a:rPr>
              <a:t>both peaked on the day of the exam and returned to baseline after successful coping with the stressor (passing the exam). After </a:t>
            </a:r>
            <a:r>
              <a:rPr lang="de-DE" sz="1200" b="0" i="0" u="none" strike="noStrike" baseline="0" dirty="0">
                <a:solidFill>
                  <a:srgbClr val="000000"/>
                </a:solidFill>
                <a:latin typeface="HelveticaNeueLTStd-Lt"/>
              </a:rPr>
              <a:t>M. Frankenhaeuser. 1978. In R. A. </a:t>
            </a:r>
            <a:r>
              <a:rPr lang="en-IN" sz="1200" b="0" i="0" u="none" strike="noStrike" baseline="0" dirty="0" err="1">
                <a:solidFill>
                  <a:srgbClr val="000000"/>
                </a:solidFill>
                <a:latin typeface="HelveticaNeueLTStd-Lt"/>
              </a:rPr>
              <a:t>Dienstbier</a:t>
            </a:r>
            <a:r>
              <a:rPr lang="en-IN" sz="1200" b="0" i="0" u="none" strike="noStrike" baseline="0" dirty="0">
                <a:solidFill>
                  <a:srgbClr val="000000"/>
                </a:solidFill>
                <a:latin typeface="HelveticaNeueLTStd-Lt"/>
              </a:rPr>
              <a:t> (ed.), Nebraska </a:t>
            </a:r>
            <a:r>
              <a:rPr lang="en-IN" sz="1200" b="0" i="1" u="none" strike="noStrike" baseline="0" dirty="0">
                <a:solidFill>
                  <a:srgbClr val="000000"/>
                </a:solidFill>
                <a:latin typeface="HelveticaNeueLTStd-LtIt"/>
              </a:rPr>
              <a:t>Symposium on Motivation 1978: Human Emotion</a:t>
            </a:r>
            <a:r>
              <a:rPr lang="en-IN" sz="1200" b="0" i="0" u="none" strike="noStrike" baseline="0" dirty="0">
                <a:solidFill>
                  <a:srgbClr val="000000"/>
                </a:solidFill>
                <a:latin typeface="HelveticaNeueLTStd-Lt"/>
              </a:rPr>
              <a:t>, pp. 123–161. Lincoln, NE: Nebraska University Press.</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6</a:t>
            </a:fld>
            <a:endParaRPr lang="en-US"/>
          </a:p>
        </p:txBody>
      </p:sp>
    </p:spTree>
    <p:extLst>
      <p:ext uri="{BB962C8B-B14F-4D97-AF65-F5344CB8AC3E}">
        <p14:creationId xmlns:p14="http://schemas.microsoft.com/office/powerpoint/2010/main" val="30924162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11.32 </a:t>
            </a:r>
            <a:r>
              <a:rPr lang="en-US" sz="1200" b="1" i="0" u="none" strike="noStrike" baseline="0" dirty="0">
                <a:solidFill>
                  <a:srgbClr val="000000"/>
                </a:solidFill>
                <a:latin typeface="HelveticaNeueLTStd-Md"/>
              </a:rPr>
              <a:t>Correlations of hippocampal volume and severity of PTSD symptoms </a:t>
            </a:r>
            <a:r>
              <a:rPr lang="en-US" sz="1200" b="0" i="0" u="none" strike="noStrike" baseline="0" dirty="0">
                <a:solidFill>
                  <a:srgbClr val="000000"/>
                </a:solidFill>
                <a:latin typeface="HelveticaNeueLTStd-Lt"/>
              </a:rPr>
              <a:t>reveal similar relationships in Vietnam combat veterans (A) and their non-combat-experienced twin brothers (B). The results suggest that having a small hippocampus might be a risk factor for PTSD, rather than a result of PTSD. After M. W. Gilbertson et al. 2002. </a:t>
            </a:r>
            <a:r>
              <a:rPr lang="en-US" sz="1200" b="0" i="1" u="none" strike="noStrike" baseline="0" dirty="0">
                <a:solidFill>
                  <a:srgbClr val="000000"/>
                </a:solidFill>
                <a:latin typeface="HelveticaNeueLTStd-LtIt"/>
              </a:rPr>
              <a:t>Nat </a:t>
            </a:r>
            <a:r>
              <a:rPr lang="en-US" sz="1200" b="0" i="1" u="none" strike="noStrike" baseline="0" dirty="0" err="1">
                <a:solidFill>
                  <a:srgbClr val="000000"/>
                </a:solidFill>
                <a:latin typeface="HelveticaNeueLTStd-LtIt"/>
              </a:rPr>
              <a:t>Neurosci</a:t>
            </a:r>
            <a:r>
              <a:rPr lang="en-US" sz="1200" b="0" i="1" u="none" strike="noStrike" baseline="0" dirty="0">
                <a:solidFill>
                  <a:srgbClr val="000000"/>
                </a:solidFill>
                <a:latin typeface="HelveticaNeueLTStd-LtIt"/>
              </a:rPr>
              <a:t> </a:t>
            </a:r>
            <a:r>
              <a:rPr lang="en-US" sz="1200" b="0" i="0" u="none" strike="noStrike" baseline="0" dirty="0">
                <a:solidFill>
                  <a:srgbClr val="000000"/>
                </a:solidFill>
                <a:latin typeface="HelveticaNeueLTStd-Lt"/>
              </a:rPr>
              <a:t>5: 1242.</a:t>
            </a:r>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60</a:t>
            </a:fld>
            <a:endParaRPr lang="en-US"/>
          </a:p>
        </p:txBody>
      </p:sp>
    </p:spTree>
    <p:extLst>
      <p:ext uri="{BB962C8B-B14F-4D97-AF65-F5344CB8AC3E}">
        <p14:creationId xmlns:p14="http://schemas.microsoft.com/office/powerpoint/2010/main" val="10207375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11.32 </a:t>
            </a:r>
            <a:r>
              <a:rPr lang="en-US" sz="1200" b="1" i="0" u="none" strike="noStrike" baseline="0" dirty="0">
                <a:solidFill>
                  <a:srgbClr val="000000"/>
                </a:solidFill>
                <a:latin typeface="HelveticaNeueLTStd-Md"/>
              </a:rPr>
              <a:t>Correlations of hippocampal volume and severity of PTSD symptoms </a:t>
            </a:r>
            <a:r>
              <a:rPr lang="en-US" sz="1200" b="0" i="0" u="none" strike="noStrike" baseline="0" dirty="0">
                <a:solidFill>
                  <a:srgbClr val="000000"/>
                </a:solidFill>
                <a:latin typeface="HelveticaNeueLTStd-Lt"/>
              </a:rPr>
              <a:t>reveal similar relationships in Vietnam combat veterans (A) and their non-combat-experienced twin brothers (B). The results suggest that having a small hippocampus might be a risk factor for PTSD, rather than a result of PTSD. After M. W. Gilbertson et al. 2002. </a:t>
            </a:r>
            <a:r>
              <a:rPr lang="en-US" sz="1200" b="0" i="1" u="none" strike="noStrike" baseline="0" dirty="0">
                <a:solidFill>
                  <a:srgbClr val="000000"/>
                </a:solidFill>
                <a:latin typeface="HelveticaNeueLTStd-LtIt"/>
              </a:rPr>
              <a:t>Nat </a:t>
            </a:r>
            <a:r>
              <a:rPr lang="en-US" sz="1200" b="0" i="1" u="none" strike="noStrike" baseline="0" dirty="0" err="1">
                <a:solidFill>
                  <a:srgbClr val="000000"/>
                </a:solidFill>
                <a:latin typeface="HelveticaNeueLTStd-LtIt"/>
              </a:rPr>
              <a:t>Neurosci</a:t>
            </a:r>
            <a:r>
              <a:rPr lang="en-US" sz="1200" b="0" i="1" u="none" strike="noStrike" baseline="0" dirty="0">
                <a:solidFill>
                  <a:srgbClr val="000000"/>
                </a:solidFill>
                <a:latin typeface="HelveticaNeueLTStd-LtIt"/>
              </a:rPr>
              <a:t> </a:t>
            </a:r>
            <a:r>
              <a:rPr lang="en-US" sz="1200" b="0" i="0" u="none" strike="noStrike" baseline="0" dirty="0">
                <a:solidFill>
                  <a:srgbClr val="000000"/>
                </a:solidFill>
                <a:latin typeface="HelveticaNeueLTStd-Lt"/>
              </a:rPr>
              <a:t>5: 1242.</a:t>
            </a:r>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61</a:t>
            </a:fld>
            <a:endParaRPr lang="en-US"/>
          </a:p>
        </p:txBody>
      </p:sp>
    </p:spTree>
    <p:extLst>
      <p:ext uri="{BB962C8B-B14F-4D97-AF65-F5344CB8AC3E}">
        <p14:creationId xmlns:p14="http://schemas.microsoft.com/office/powerpoint/2010/main" val="41706747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11.33</a:t>
            </a:r>
            <a:r>
              <a:rPr lang="en-US" sz="1200" b="0" i="0" u="none" strike="noStrike" baseline="0" dirty="0">
                <a:solidFill>
                  <a:srgbClr val="8D0000"/>
                </a:solidFill>
                <a:latin typeface="HelveticaNeueLTStd-Bd"/>
              </a:rPr>
              <a:t> </a:t>
            </a:r>
            <a:r>
              <a:rPr lang="en-US" sz="1200" b="1" i="0" u="none" strike="noStrike" baseline="0" dirty="0">
                <a:solidFill>
                  <a:srgbClr val="000000"/>
                </a:solidFill>
                <a:latin typeface="HelveticaNeueLTStd-Md"/>
              </a:rPr>
              <a:t>Veterans with post-traumatic stress disorder (PTSD) </a:t>
            </a:r>
            <a:r>
              <a:rPr lang="en-US" sz="1200" b="0" i="0" u="none" strike="noStrike" baseline="0" dirty="0">
                <a:solidFill>
                  <a:srgbClr val="000000"/>
                </a:solidFill>
                <a:latin typeface="HelveticaNeueLTStd-Lt"/>
              </a:rPr>
              <a:t>showed less GABA</a:t>
            </a:r>
            <a:r>
              <a:rPr lang="en-US" sz="1200" b="0" i="0" u="none" strike="noStrike" baseline="-25000" dirty="0">
                <a:solidFill>
                  <a:srgbClr val="000000"/>
                </a:solidFill>
                <a:latin typeface="HelveticaNeueLTStd-Lt"/>
              </a:rPr>
              <a:t>A</a:t>
            </a:r>
            <a:r>
              <a:rPr lang="en-US" sz="1200" b="0" i="0" u="none" strike="noStrike" baseline="0" dirty="0">
                <a:solidFill>
                  <a:srgbClr val="000000"/>
                </a:solidFill>
                <a:latin typeface="HelveticaNeueLTStd-Lt"/>
              </a:rPr>
              <a:t>-benzodiazepine binding (yellow areas) in a PET scan throughout the brain, but especially in the hippocampus, insula, and thalamus and the prefrontal, temporal, and </a:t>
            </a:r>
            <a:r>
              <a:rPr lang="en-IN" sz="1200" b="0" i="0" u="none" strike="noStrike" baseline="0" dirty="0">
                <a:solidFill>
                  <a:srgbClr val="000000"/>
                </a:solidFill>
                <a:latin typeface="HelveticaNeueLTStd-Lt"/>
              </a:rPr>
              <a:t>parietal cortices.</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62</a:t>
            </a:fld>
            <a:endParaRPr lang="en-US"/>
          </a:p>
        </p:txBody>
      </p:sp>
    </p:spTree>
    <p:extLst>
      <p:ext uri="{BB962C8B-B14F-4D97-AF65-F5344CB8AC3E}">
        <p14:creationId xmlns:p14="http://schemas.microsoft.com/office/powerpoint/2010/main" val="29359373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u="none" strike="noStrike" baseline="0" dirty="0">
                <a:solidFill>
                  <a:srgbClr val="8D0000"/>
                </a:solidFill>
                <a:latin typeface="HelveticaNeueLTStd-Bd"/>
              </a:rPr>
              <a:t>Figure 11.34 </a:t>
            </a:r>
            <a:r>
              <a:rPr lang="en-IN" sz="1200" b="1" i="0" u="none" strike="noStrike" baseline="0" dirty="0">
                <a:solidFill>
                  <a:srgbClr val="000000"/>
                </a:solidFill>
                <a:latin typeface="HelveticaNeueLTStd-Md"/>
              </a:rPr>
              <a:t>Predictability of shock determines pathological stress </a:t>
            </a:r>
            <a:r>
              <a:rPr lang="en-US" sz="1200" b="1" i="0" u="none" strike="noStrike" baseline="0" dirty="0">
                <a:solidFill>
                  <a:srgbClr val="000000"/>
                </a:solidFill>
                <a:latin typeface="HelveticaNeueLTStd-Md"/>
              </a:rPr>
              <a:t>responses in rats</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This graph depicts the lengths of gastric ulcerations in rats that were given electric shocks, either signaled or </a:t>
            </a:r>
            <a:r>
              <a:rPr lang="en-US" sz="1200" b="0" i="0" u="none" strike="noStrike" baseline="0" dirty="0" err="1">
                <a:solidFill>
                  <a:srgbClr val="000000"/>
                </a:solidFill>
                <a:latin typeface="HelveticaNeueLTStd-Lt"/>
              </a:rPr>
              <a:t>unsignaled</a:t>
            </a:r>
            <a:r>
              <a:rPr lang="en-US" sz="1200" b="0" i="0" u="none" strike="noStrike" baseline="0" dirty="0">
                <a:solidFill>
                  <a:srgbClr val="000000"/>
                </a:solidFill>
                <a:latin typeface="HelveticaNeueLTStd-Lt"/>
              </a:rPr>
              <a:t> by a warning bell. Although rats in both conditions heard the same number of warning bells and received the same number of electric shocks, the contingency of the bell and shocks provided a psychological factor that mediated the physical response to stress. After J. M. Weiss. 1972. </a:t>
            </a:r>
            <a:r>
              <a:rPr lang="en-US" sz="1200" b="0" i="1" u="none" strike="noStrike" baseline="0" dirty="0">
                <a:solidFill>
                  <a:srgbClr val="000000"/>
                </a:solidFill>
                <a:latin typeface="HelveticaNeueLTStd-LtIt"/>
              </a:rPr>
              <a:t>Sci Am </a:t>
            </a:r>
            <a:r>
              <a:rPr lang="en-US" sz="1200" b="0" i="0" u="none" strike="noStrike" baseline="0" dirty="0">
                <a:solidFill>
                  <a:srgbClr val="000000"/>
                </a:solidFill>
                <a:latin typeface="HelveticaNeueLTStd-Lt"/>
              </a:rPr>
              <a:t>226: 104. Reproduced </a:t>
            </a:r>
            <a:r>
              <a:rPr lang="en-IN" sz="1200" b="0" i="0" u="none" strike="noStrike" baseline="0" dirty="0">
                <a:solidFill>
                  <a:srgbClr val="000000"/>
                </a:solidFill>
                <a:latin typeface="HelveticaNeueLTStd-Lt"/>
              </a:rPr>
              <a:t>with permission. © 1972. Scientific </a:t>
            </a:r>
            <a:r>
              <a:rPr lang="en-US" sz="1200" b="0" i="0" u="none" strike="noStrike" baseline="0" dirty="0">
                <a:solidFill>
                  <a:srgbClr val="000000"/>
                </a:solidFill>
                <a:latin typeface="HelveticaNeueLTStd-Lt"/>
              </a:rPr>
              <a:t>American, Inc. All rights reserved. </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63</a:t>
            </a:fld>
            <a:endParaRPr lang="en-US"/>
          </a:p>
        </p:txBody>
      </p:sp>
    </p:spTree>
    <p:extLst>
      <p:ext uri="{BB962C8B-B14F-4D97-AF65-F5344CB8AC3E}">
        <p14:creationId xmlns:p14="http://schemas.microsoft.com/office/powerpoint/2010/main" val="33628218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11.35 </a:t>
            </a:r>
            <a:r>
              <a:rPr lang="en-US" sz="1200" b="1" i="0" u="none" strike="noStrike" baseline="0" dirty="0">
                <a:solidFill>
                  <a:srgbClr val="000000"/>
                </a:solidFill>
                <a:latin typeface="HelveticaNeueLTStd-Md"/>
              </a:rPr>
              <a:t>Proximity to the World Trade Center on 9/11/01 reduced gray matter</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throughout the brains of otherwise healthy adults. Brain regions with smaller gray matter volumes included the hippocampus, insula, and amygdala and the anterior cingulate and medial prefrontal cortices. In this brain scan, yellow color highlights the left amygdala (A), one area that showed a significant decrease in exposed adults (B). After B. L. Ganzel et al. </a:t>
            </a:r>
            <a:r>
              <a:rPr lang="en-IN" sz="1200" b="0" i="0" u="none" strike="noStrike" baseline="0" dirty="0">
                <a:solidFill>
                  <a:srgbClr val="000000"/>
                </a:solidFill>
                <a:latin typeface="HelveticaNeueLTStd-Lt"/>
              </a:rPr>
              <a:t>2008. </a:t>
            </a:r>
            <a:r>
              <a:rPr lang="en-IN" sz="1200" b="0" i="1" u="none" strike="noStrike" baseline="0" dirty="0">
                <a:solidFill>
                  <a:srgbClr val="000000"/>
                </a:solidFill>
                <a:latin typeface="HelveticaNeueLTStd-LtIt"/>
              </a:rPr>
              <a:t>Neuroimage </a:t>
            </a:r>
            <a:r>
              <a:rPr lang="en-IN" sz="1200" b="0" i="0" u="none" strike="noStrike" baseline="0" dirty="0">
                <a:solidFill>
                  <a:srgbClr val="000000"/>
                </a:solidFill>
                <a:latin typeface="HelveticaNeueLTStd-Lt"/>
              </a:rPr>
              <a:t>40: 788.</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64</a:t>
            </a:fld>
            <a:endParaRPr lang="en-US"/>
          </a:p>
        </p:txBody>
      </p:sp>
    </p:spTree>
    <p:extLst>
      <p:ext uri="{BB962C8B-B14F-4D97-AF65-F5344CB8AC3E}">
        <p14:creationId xmlns:p14="http://schemas.microsoft.com/office/powerpoint/2010/main" val="37498399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11.35 </a:t>
            </a:r>
            <a:r>
              <a:rPr lang="en-US" sz="1200" b="1" i="0" u="none" strike="noStrike" baseline="0" dirty="0">
                <a:solidFill>
                  <a:srgbClr val="000000"/>
                </a:solidFill>
                <a:latin typeface="HelveticaNeueLTStd-Md"/>
              </a:rPr>
              <a:t>Proximity to the World Trade Center on 9/11/01 reduced gray matter</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throughout the brains of otherwise healthy adults. Brain regions with smaller gray matter volumes included the hippocampus, insula, and amygdala and the anterior cingulate and medial prefrontal cortices. In this brain scan, yellow color highlights the left amygdala (A), one area that showed a significant decrease in exposed adults (B). After B. L. Ganzel et al. </a:t>
            </a:r>
            <a:r>
              <a:rPr lang="en-IN" sz="1200" b="0" i="0" u="none" strike="noStrike" baseline="0" dirty="0">
                <a:solidFill>
                  <a:srgbClr val="000000"/>
                </a:solidFill>
                <a:latin typeface="HelveticaNeueLTStd-Lt"/>
              </a:rPr>
              <a:t>2008. </a:t>
            </a:r>
            <a:r>
              <a:rPr lang="en-IN" sz="1200" b="0" i="1" u="none" strike="noStrike" baseline="0" dirty="0">
                <a:solidFill>
                  <a:srgbClr val="000000"/>
                </a:solidFill>
                <a:latin typeface="HelveticaNeueLTStd-LtIt"/>
              </a:rPr>
              <a:t>Neuroimage </a:t>
            </a:r>
            <a:r>
              <a:rPr lang="en-IN" sz="1200" b="0" i="0" u="none" strike="noStrike" baseline="0" dirty="0">
                <a:solidFill>
                  <a:srgbClr val="000000"/>
                </a:solidFill>
                <a:latin typeface="HelveticaNeueLTStd-Lt"/>
              </a:rPr>
              <a:t>40: 788.</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65</a:t>
            </a:fld>
            <a:endParaRPr lang="en-US"/>
          </a:p>
        </p:txBody>
      </p:sp>
    </p:spTree>
    <p:extLst>
      <p:ext uri="{BB962C8B-B14F-4D97-AF65-F5344CB8AC3E}">
        <p14:creationId xmlns:p14="http://schemas.microsoft.com/office/powerpoint/2010/main" val="29519350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11.35 </a:t>
            </a:r>
            <a:r>
              <a:rPr lang="en-US" sz="1200" b="1" i="0" u="none" strike="noStrike" baseline="0" dirty="0">
                <a:solidFill>
                  <a:srgbClr val="000000"/>
                </a:solidFill>
                <a:latin typeface="HelveticaNeueLTStd-Md"/>
              </a:rPr>
              <a:t>Proximity to the World Trade Center on 9/11/01 reduced gray matter</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throughout the brains of otherwise healthy adults. Brain regions with smaller gray matter volumes included the hippocampus, insula, and amygdala and the anterior cingulate and medial prefrontal cortices. In this brain scan, yellow color highlights the left amygdala (A), one area that showed a significant decrease in exposed adults (B). After B. L. Ganzel et al. </a:t>
            </a:r>
            <a:r>
              <a:rPr lang="en-IN" sz="1200" b="0" i="0" u="none" strike="noStrike" baseline="0" dirty="0">
                <a:solidFill>
                  <a:srgbClr val="000000"/>
                </a:solidFill>
                <a:latin typeface="HelveticaNeueLTStd-Lt"/>
              </a:rPr>
              <a:t>2008. </a:t>
            </a:r>
            <a:r>
              <a:rPr lang="en-IN" sz="1200" b="0" i="1" u="none" strike="noStrike" baseline="0" dirty="0">
                <a:solidFill>
                  <a:srgbClr val="000000"/>
                </a:solidFill>
                <a:latin typeface="HelveticaNeueLTStd-LtIt"/>
              </a:rPr>
              <a:t>Neuroimage </a:t>
            </a:r>
            <a:r>
              <a:rPr lang="en-IN" sz="1200" b="0" i="0" u="none" strike="noStrike" baseline="0" dirty="0">
                <a:solidFill>
                  <a:srgbClr val="000000"/>
                </a:solidFill>
                <a:latin typeface="HelveticaNeueLTStd-Lt"/>
              </a:rPr>
              <a:t>40: 788.</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66</a:t>
            </a:fld>
            <a:endParaRPr lang="en-US"/>
          </a:p>
        </p:txBody>
      </p:sp>
    </p:spTree>
    <p:extLst>
      <p:ext uri="{BB962C8B-B14F-4D97-AF65-F5344CB8AC3E}">
        <p14:creationId xmlns:p14="http://schemas.microsoft.com/office/powerpoint/2010/main" val="36930296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11.36 </a:t>
            </a:r>
            <a:r>
              <a:rPr lang="en-US" sz="1200" b="1" i="0" u="none" strike="noStrike" baseline="0" dirty="0">
                <a:solidFill>
                  <a:srgbClr val="000000"/>
                </a:solidFill>
                <a:latin typeface="HelveticaNeueLTStd-Md"/>
              </a:rPr>
              <a:t>Leg swinging as a displacement activity reduces heart rate </a:t>
            </a:r>
            <a:r>
              <a:rPr lang="en-US" sz="1200" b="0" i="0" u="none" strike="noStrike" baseline="0" dirty="0">
                <a:solidFill>
                  <a:srgbClr val="000000"/>
                </a:solidFill>
                <a:latin typeface="HelveticaNeueLTStd-Lt"/>
              </a:rPr>
              <a:t>Leg swinging by first-grade children engages the parasympathetic system, which reduces heart rate, regardless of whether the children are involved (active) or uninvolved (passive) in learning activities. After R. </a:t>
            </a:r>
            <a:r>
              <a:rPr lang="en-US" sz="1200" b="0" i="0" u="none" strike="noStrike" baseline="0" dirty="0" err="1">
                <a:solidFill>
                  <a:srgbClr val="000000"/>
                </a:solidFill>
                <a:latin typeface="HelveticaNeueLTStd-Lt"/>
              </a:rPr>
              <a:t>Soussignan</a:t>
            </a:r>
            <a:r>
              <a:rPr lang="en-US" sz="1200" b="0" i="0" u="none" strike="noStrike" baseline="0" dirty="0">
                <a:solidFill>
                  <a:srgbClr val="000000"/>
                </a:solidFill>
                <a:latin typeface="HelveticaNeueLTStd-Lt"/>
              </a:rPr>
              <a:t> and P. Koch. 1985. </a:t>
            </a:r>
            <a:r>
              <a:rPr lang="en-US" sz="1200" b="0" i="1" u="none" strike="noStrike" baseline="0" dirty="0">
                <a:solidFill>
                  <a:srgbClr val="000000"/>
                </a:solidFill>
                <a:latin typeface="HelveticaNeueLTStd-LtIt"/>
              </a:rPr>
              <a:t>Biol </a:t>
            </a:r>
            <a:r>
              <a:rPr lang="en-IN" sz="1200" b="0" i="1" u="none" strike="noStrike" baseline="0" dirty="0" err="1">
                <a:solidFill>
                  <a:srgbClr val="000000"/>
                </a:solidFill>
                <a:latin typeface="HelveticaNeueLTStd-LtIt"/>
              </a:rPr>
              <a:t>Psychol</a:t>
            </a:r>
            <a:r>
              <a:rPr lang="en-IN" sz="1200" b="0" i="1" u="none" strike="noStrike" baseline="0" dirty="0">
                <a:solidFill>
                  <a:srgbClr val="000000"/>
                </a:solidFill>
                <a:latin typeface="HelveticaNeueLTStd-LtIt"/>
              </a:rPr>
              <a:t> </a:t>
            </a:r>
            <a:r>
              <a:rPr lang="en-IN" sz="1200" b="0" i="0" u="none" strike="noStrike" baseline="0" dirty="0">
                <a:solidFill>
                  <a:srgbClr val="000000"/>
                </a:solidFill>
                <a:latin typeface="HelveticaNeueLTStd-Lt"/>
              </a:rPr>
              <a:t>21: 161.</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67</a:t>
            </a:fld>
            <a:endParaRPr lang="en-US"/>
          </a:p>
        </p:txBody>
      </p:sp>
    </p:spTree>
    <p:extLst>
      <p:ext uri="{BB962C8B-B14F-4D97-AF65-F5344CB8AC3E}">
        <p14:creationId xmlns:p14="http://schemas.microsoft.com/office/powerpoint/2010/main" val="789702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Table 11.4 </a:t>
            </a:r>
            <a:r>
              <a:rPr lang="en-US" sz="1200" dirty="0"/>
              <a:t>Interventions to reduce the effects of stress on the brain</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68</a:t>
            </a:fld>
            <a:endParaRPr lang="en-US"/>
          </a:p>
        </p:txBody>
      </p:sp>
    </p:spTree>
    <p:extLst>
      <p:ext uri="{BB962C8B-B14F-4D97-AF65-F5344CB8AC3E}">
        <p14:creationId xmlns:p14="http://schemas.microsoft.com/office/powerpoint/2010/main" val="3383182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a:t>
            </a:r>
            <a:r>
              <a:rPr lang="en-IN" sz="1200" b="1" i="0" u="none" strike="noStrike" baseline="0" dirty="0">
                <a:solidFill>
                  <a:srgbClr val="8D0000"/>
                </a:solidFill>
                <a:latin typeface="HelveticaNeueLTStd-Bd"/>
              </a:rPr>
              <a:t>11.4 </a:t>
            </a:r>
            <a:r>
              <a:rPr lang="en-IN" sz="1200" b="1" i="0" u="none" strike="noStrike" baseline="0" dirty="0">
                <a:solidFill>
                  <a:srgbClr val="000000"/>
                </a:solidFill>
                <a:latin typeface="HelveticaNeueLTStd-Md"/>
              </a:rPr>
              <a:t>Catecholamine concentrations peaked on the </a:t>
            </a:r>
            <a:r>
              <a:rPr lang="en-US" sz="1200" b="1" i="0" u="none" strike="noStrike" baseline="0" dirty="0">
                <a:solidFill>
                  <a:srgbClr val="000000"/>
                </a:solidFill>
                <a:latin typeface="HelveticaNeueLTStd-Md"/>
              </a:rPr>
              <a:t>day of a PhD exam </a:t>
            </a:r>
            <a:r>
              <a:rPr lang="en-US" sz="1200" b="0" i="0" u="none" strike="noStrike" baseline="0" dirty="0">
                <a:solidFill>
                  <a:srgbClr val="000000"/>
                </a:solidFill>
                <a:latin typeface="HelveticaNeueLTStd-Lt"/>
              </a:rPr>
              <a:t>after showing a consistent elevation in the days prior to the exam. Epinephrine (A) </a:t>
            </a:r>
            <a:r>
              <a:rPr lang="en-IN" sz="1200" b="0" i="0" u="none" strike="noStrike" baseline="0" dirty="0">
                <a:solidFill>
                  <a:srgbClr val="000000"/>
                </a:solidFill>
                <a:latin typeface="HelveticaNeueLTStd-Lt"/>
              </a:rPr>
              <a:t>and norepinephrine (B) concentrations </a:t>
            </a:r>
            <a:r>
              <a:rPr lang="en-US" sz="1200" b="0" i="0" u="none" strike="noStrike" baseline="0" dirty="0">
                <a:solidFill>
                  <a:srgbClr val="000000"/>
                </a:solidFill>
                <a:latin typeface="HelveticaNeueLTStd-Lt"/>
              </a:rPr>
              <a:t>both peaked on the day of the exam and returned to baseline after successful coping with the stressor (passing the exam). After </a:t>
            </a:r>
            <a:r>
              <a:rPr lang="de-DE" sz="1200" b="0" i="0" u="none" strike="noStrike" baseline="0" dirty="0">
                <a:solidFill>
                  <a:srgbClr val="000000"/>
                </a:solidFill>
                <a:latin typeface="HelveticaNeueLTStd-Lt"/>
              </a:rPr>
              <a:t>M. Frankenhaeuser. 1978. In R. A. </a:t>
            </a:r>
            <a:r>
              <a:rPr lang="en-IN" sz="1200" b="0" i="0" u="none" strike="noStrike" baseline="0" dirty="0" err="1">
                <a:solidFill>
                  <a:srgbClr val="000000"/>
                </a:solidFill>
                <a:latin typeface="HelveticaNeueLTStd-Lt"/>
              </a:rPr>
              <a:t>Dienstbier</a:t>
            </a:r>
            <a:r>
              <a:rPr lang="en-IN" sz="1200" b="0" i="0" u="none" strike="noStrike" baseline="0" dirty="0">
                <a:solidFill>
                  <a:srgbClr val="000000"/>
                </a:solidFill>
                <a:latin typeface="HelveticaNeueLTStd-Lt"/>
              </a:rPr>
              <a:t> (ed.), Nebraska </a:t>
            </a:r>
            <a:r>
              <a:rPr lang="en-IN" sz="1200" b="0" i="1" u="none" strike="noStrike" baseline="0" dirty="0">
                <a:solidFill>
                  <a:srgbClr val="000000"/>
                </a:solidFill>
                <a:latin typeface="HelveticaNeueLTStd-LtIt"/>
              </a:rPr>
              <a:t>Symposium on Motivation 1978: Human Emotion</a:t>
            </a:r>
            <a:r>
              <a:rPr lang="en-IN" sz="1200" b="0" i="0" u="none" strike="noStrike" baseline="0" dirty="0">
                <a:solidFill>
                  <a:srgbClr val="000000"/>
                </a:solidFill>
                <a:latin typeface="HelveticaNeueLTStd-Lt"/>
              </a:rPr>
              <a:t>, pp. 123–161. Lincoln, NE: Nebraska University Press.</a:t>
            </a:r>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7</a:t>
            </a:fld>
            <a:endParaRPr lang="en-US"/>
          </a:p>
        </p:txBody>
      </p:sp>
    </p:spTree>
    <p:extLst>
      <p:ext uri="{BB962C8B-B14F-4D97-AF65-F5344CB8AC3E}">
        <p14:creationId xmlns:p14="http://schemas.microsoft.com/office/powerpoint/2010/main" val="1268308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a:t>
            </a:r>
            <a:r>
              <a:rPr lang="en-IN" sz="1200" b="1" i="0" u="none" strike="noStrike" baseline="0" dirty="0">
                <a:solidFill>
                  <a:srgbClr val="8D0000"/>
                </a:solidFill>
                <a:latin typeface="HelveticaNeueLTStd-Bd"/>
              </a:rPr>
              <a:t> 11.5 </a:t>
            </a:r>
            <a:r>
              <a:rPr lang="en-IN" sz="1200" b="1" i="0" u="none" strike="noStrike" baseline="0" dirty="0">
                <a:solidFill>
                  <a:srgbClr val="000000"/>
                </a:solidFill>
                <a:latin typeface="HelveticaNeueLTStd-Md"/>
              </a:rPr>
              <a:t>The hypothalamic-</a:t>
            </a:r>
            <a:r>
              <a:rPr lang="en-IN" sz="1200" b="1" i="0" u="none" strike="noStrike" baseline="0" dirty="0" err="1">
                <a:solidFill>
                  <a:srgbClr val="000000"/>
                </a:solidFill>
                <a:latin typeface="HelveticaNeueLTStd-Md"/>
              </a:rPr>
              <a:t>pituitaryadrenal</a:t>
            </a:r>
            <a:r>
              <a:rPr lang="en-IN" sz="1200" b="1" i="0" u="none" strike="noStrike" baseline="0" dirty="0">
                <a:solidFill>
                  <a:srgbClr val="000000"/>
                </a:solidFill>
                <a:latin typeface="HelveticaNeueLTStd-Md"/>
              </a:rPr>
              <a:t> </a:t>
            </a:r>
            <a:r>
              <a:rPr lang="en-US" sz="1200" b="1" i="0" u="none" strike="noStrike" baseline="0" dirty="0">
                <a:solidFill>
                  <a:srgbClr val="000000"/>
                </a:solidFill>
                <a:latin typeface="HelveticaNeueLTStd-Md"/>
              </a:rPr>
              <a:t>axis releases several hormones in response to stress</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Initially, stress causes the release of epinephrine from the adrenal medulla and of norepinephrine (NE) from the sympathetic nervous system. Moments later, the hypothalamus releases CRH and other releasing hormones, which stimulate ACTH and </a:t>
            </a:r>
            <a:r>
              <a:rPr lang="en-US" sz="1200" b="0" i="0" u="none" strike="noStrike" baseline="0" dirty="0">
                <a:solidFill>
                  <a:srgbClr val="000000"/>
                </a:solidFill>
                <a:latin typeface="STIXTwoText"/>
              </a:rPr>
              <a:t>β</a:t>
            </a:r>
            <a:r>
              <a:rPr lang="en-US" sz="1200" b="0" i="0" u="none" strike="noStrike" baseline="0" dirty="0">
                <a:solidFill>
                  <a:srgbClr val="000000"/>
                </a:solidFill>
                <a:latin typeface="HelveticaNeueLTStd-Lt"/>
              </a:rPr>
              <a:t>-endorphin release from the anterior pituitary gland. ACTH stimulates corticosterone secretion from the adrenal cortex. Prolactin is often released from the anterior pituitary during stress as well. Vasopressin is released from the posterior pituitary. </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8</a:t>
            </a:fld>
            <a:endParaRPr lang="en-US"/>
          </a:p>
        </p:txBody>
      </p:sp>
    </p:spTree>
    <p:extLst>
      <p:ext uri="{BB962C8B-B14F-4D97-AF65-F5344CB8AC3E}">
        <p14:creationId xmlns:p14="http://schemas.microsoft.com/office/powerpoint/2010/main" val="1758543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8D0000"/>
                </a:solidFill>
                <a:latin typeface="HelveticaNeueLTStd-Bd"/>
              </a:rPr>
              <a:t>Figure 11.6 </a:t>
            </a:r>
            <a:r>
              <a:rPr lang="en-US" sz="1200" b="1" i="0" u="none" strike="noStrike" baseline="0" dirty="0">
                <a:solidFill>
                  <a:srgbClr val="000000"/>
                </a:solidFill>
                <a:latin typeface="HelveticaNeueLTStd-Md"/>
              </a:rPr>
              <a:t>Blood hormone concentrations are altered by the stress of parachute jumps</a:t>
            </a:r>
            <a:r>
              <a:rPr lang="en-US" sz="1200" b="0" i="0" u="none" strike="noStrike" baseline="0" dirty="0">
                <a:solidFill>
                  <a:srgbClr val="000000"/>
                </a:solidFill>
                <a:latin typeface="HelveticaNeueLTStd-Md"/>
              </a:rPr>
              <a:t> </a:t>
            </a:r>
            <a:r>
              <a:rPr lang="en-US" sz="1200" b="0" i="0" u="none" strike="noStrike" baseline="0" dirty="0">
                <a:solidFill>
                  <a:srgbClr val="000000"/>
                </a:solidFill>
                <a:latin typeface="HelveticaNeueLTStd-Lt"/>
              </a:rPr>
              <a:t>Note that on jump days, cortisol, epinephrine, norepinephrine, and growth hormone concentrations were elevated above the trainees’ own baseline (prejump) values and above values for control individuals who were not engaged in parachute jump training (dashed line). Testosterone decreased on the day of the first jump but rebounded the next day to basal concentrations. After H. Ursin (ed.). 2012. </a:t>
            </a:r>
            <a:r>
              <a:rPr lang="en-US" sz="1200" b="0" i="1" u="none" strike="noStrike" baseline="0" dirty="0">
                <a:solidFill>
                  <a:srgbClr val="000000"/>
                </a:solidFill>
                <a:latin typeface="HelveticaNeueLTStd-LtIt"/>
              </a:rPr>
              <a:t>Psychobiology of Stress: A Study of Coping Men</a:t>
            </a:r>
            <a:r>
              <a:rPr lang="en-US" sz="1200" b="0" i="0" u="none" strike="noStrike" baseline="0" dirty="0">
                <a:solidFill>
                  <a:srgbClr val="000000"/>
                </a:solidFill>
                <a:latin typeface="HelveticaNeueLTStd-Lt"/>
              </a:rPr>
              <a:t>. New </a:t>
            </a:r>
            <a:r>
              <a:rPr lang="en-IN" sz="1200" b="0" i="0" u="none" strike="noStrike" baseline="0" dirty="0">
                <a:solidFill>
                  <a:srgbClr val="000000"/>
                </a:solidFill>
                <a:latin typeface="HelveticaNeueLTStd-Lt"/>
              </a:rPr>
              <a:t>York: Academic Press/Elsevier. </a:t>
            </a:r>
            <a:endParaRPr lang="en-IN" dirty="0"/>
          </a:p>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9</a:t>
            </a:fld>
            <a:endParaRPr lang="en-US"/>
          </a:p>
        </p:txBody>
      </p:sp>
    </p:spTree>
    <p:extLst>
      <p:ext uri="{BB962C8B-B14F-4D97-AF65-F5344CB8AC3E}">
        <p14:creationId xmlns:p14="http://schemas.microsoft.com/office/powerpoint/2010/main" val="4262732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0575" y="586409"/>
            <a:ext cx="11317356" cy="566530"/>
          </a:xfrm>
          <a:prstGeom prst="rect">
            <a:avLst/>
          </a:prstGeom>
        </p:spPr>
        <p:txBody>
          <a:bodyPr vert="horz" lIns="91440" tIns="45720" rIns="91440" bIns="45720" rtlCol="0" anchor="t">
            <a:normAutofit/>
          </a:bodyPr>
          <a:lstStyle>
            <a:lvl1pPr algn="ctr">
              <a:defRPr sz="3600" b="1" i="1"/>
            </a:lvl1pPr>
          </a:lstStyle>
          <a:p>
            <a:r>
              <a:rPr lang="en-US" dirty="0"/>
              <a:t>Title</a:t>
            </a:r>
          </a:p>
        </p:txBody>
      </p:sp>
      <p:sp>
        <p:nvSpPr>
          <p:cNvPr id="11" name="Text Placeholder 10"/>
          <p:cNvSpPr>
            <a:spLocks noGrp="1"/>
          </p:cNvSpPr>
          <p:nvPr>
            <p:ph type="body" sz="quarter" idx="11"/>
          </p:nvPr>
        </p:nvSpPr>
        <p:spPr>
          <a:xfrm>
            <a:off x="450851" y="1152525"/>
            <a:ext cx="11317816" cy="477838"/>
          </a:xfrm>
          <a:prstGeom prst="rect">
            <a:avLst/>
          </a:prstGeom>
        </p:spPr>
        <p:txBody>
          <a:bodyPr/>
          <a:lstStyle>
            <a:lvl1pPr marL="0" indent="0" algn="ctr">
              <a:buNone/>
              <a:defRPr sz="2400">
                <a:solidFill>
                  <a:srgbClr val="1F497D"/>
                </a:solidFill>
              </a:defRPr>
            </a:lvl1pPr>
          </a:lstStyle>
          <a:p>
            <a:pPr lvl="0"/>
            <a:r>
              <a:rPr lang="en-US"/>
              <a:t>Edit Master text styles</a:t>
            </a:r>
          </a:p>
        </p:txBody>
      </p:sp>
      <p:sp>
        <p:nvSpPr>
          <p:cNvPr id="6" name="Picture Placeholder 5"/>
          <p:cNvSpPr>
            <a:spLocks noGrp="1"/>
          </p:cNvSpPr>
          <p:nvPr>
            <p:ph type="pic" sz="quarter" idx="10"/>
          </p:nvPr>
        </p:nvSpPr>
        <p:spPr>
          <a:xfrm>
            <a:off x="3710609" y="1808921"/>
            <a:ext cx="4770784" cy="4283766"/>
          </a:xfrm>
          <a:prstGeom prst="rect">
            <a:avLst/>
          </a:prstGeom>
        </p:spPr>
        <p:txBody>
          <a:bodyPr/>
          <a:lstStyle/>
          <a:p>
            <a:r>
              <a:rPr lang="en-US"/>
              <a:t>Click icon to add picture</a:t>
            </a:r>
            <a:endParaRPr lang="en-US" dirty="0"/>
          </a:p>
        </p:txBody>
      </p:sp>
      <p:pic>
        <p:nvPicPr>
          <p:cNvPr id="5" name="Picture 4" descr="Oxford University Press logo">
            <a:extLst>
              <a:ext uri="{FF2B5EF4-FFF2-40B4-BE49-F238E27FC236}">
                <a16:creationId xmlns:a16="http://schemas.microsoft.com/office/drawing/2014/main" id="{8590439F-3AAE-4FE6-B28E-69B3789AD63F}"/>
              </a:ext>
            </a:extLst>
          </p:cNvPr>
          <p:cNvPicPr>
            <a:picLocks noChangeAspect="1"/>
          </p:cNvPicPr>
          <p:nvPr userDrawn="1"/>
        </p:nvPicPr>
        <p:blipFill>
          <a:blip r:embed="rId2"/>
          <a:stretch>
            <a:fillRect/>
          </a:stretch>
        </p:blipFill>
        <p:spPr>
          <a:xfrm>
            <a:off x="0" y="5976152"/>
            <a:ext cx="2505812" cy="881848"/>
          </a:xfrm>
          <a:prstGeom prst="rect">
            <a:avLst/>
          </a:prstGeom>
        </p:spPr>
      </p:pic>
    </p:spTree>
    <p:extLst>
      <p:ext uri="{BB962C8B-B14F-4D97-AF65-F5344CB8AC3E}">
        <p14:creationId xmlns:p14="http://schemas.microsoft.com/office/powerpoint/2010/main" val="1804650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87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43866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49-10B0-434E-B9A9-AEEABF0BE468}"/>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143F8EF5-4C16-48DE-A586-E7CCF94F9F03}"/>
              </a:ext>
            </a:extLst>
          </p:cNvPr>
          <p:cNvSpPr>
            <a:spLocks noGrp="1"/>
          </p:cNvSpPr>
          <p:nvPr>
            <p:ph type="tbl" sz="quarter" idx="10"/>
          </p:nvPr>
        </p:nvSpPr>
        <p:spPr>
          <a:xfrm>
            <a:off x="1366838" y="808037"/>
            <a:ext cx="9759950" cy="5045832"/>
          </a:xfrm>
        </p:spPr>
        <p:txBody>
          <a:bodyPr/>
          <a:lstStyle/>
          <a:p>
            <a:endParaRPr lang="en-US"/>
          </a:p>
        </p:txBody>
      </p:sp>
      <p:sp>
        <p:nvSpPr>
          <p:cNvPr id="6" name="Text Placeholder 5">
            <a:extLst>
              <a:ext uri="{FF2B5EF4-FFF2-40B4-BE49-F238E27FC236}">
                <a16:creationId xmlns:a16="http://schemas.microsoft.com/office/drawing/2014/main" id="{F24482F5-5C68-40F1-BAC8-3387D676EB94}"/>
              </a:ext>
            </a:extLst>
          </p:cNvPr>
          <p:cNvSpPr>
            <a:spLocks noGrp="1"/>
          </p:cNvSpPr>
          <p:nvPr>
            <p:ph type="body" sz="quarter" idx="11"/>
          </p:nvPr>
        </p:nvSpPr>
        <p:spPr>
          <a:xfrm>
            <a:off x="1366838" y="5973510"/>
            <a:ext cx="9759950" cy="503490"/>
          </a:xfrm>
        </p:spPr>
        <p:txBody>
          <a:bodyPr>
            <a:no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408717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1A7EB-3577-43FD-9B2D-BCEA4F83C945}"/>
              </a:ext>
            </a:extLst>
          </p:cNvPr>
          <p:cNvSpPr>
            <a:spLocks noGrp="1"/>
          </p:cNvSpPr>
          <p:nvPr>
            <p:ph type="title"/>
          </p:nvPr>
        </p:nvSpPr>
        <p:spPr/>
        <p:txBody>
          <a:bodyPr/>
          <a:lstStyle/>
          <a:p>
            <a:r>
              <a:rPr lang="en-US" dirty="0"/>
              <a:t>Click to edit Master title style</a:t>
            </a:r>
          </a:p>
        </p:txBody>
      </p:sp>
      <p:sp>
        <p:nvSpPr>
          <p:cNvPr id="4" name="Picture Placeholder 3">
            <a:extLst>
              <a:ext uri="{FF2B5EF4-FFF2-40B4-BE49-F238E27FC236}">
                <a16:creationId xmlns:a16="http://schemas.microsoft.com/office/drawing/2014/main" id="{F94AFEAB-6CC2-4F6A-8644-10935AED3A26}"/>
              </a:ext>
            </a:extLst>
          </p:cNvPr>
          <p:cNvSpPr>
            <a:spLocks noGrp="1"/>
          </p:cNvSpPr>
          <p:nvPr>
            <p:ph type="pic" sz="quarter" idx="10"/>
          </p:nvPr>
        </p:nvSpPr>
        <p:spPr>
          <a:xfrm>
            <a:off x="111096" y="512748"/>
            <a:ext cx="11947020" cy="6076059"/>
          </a:xfrm>
        </p:spPr>
        <p:txBody>
          <a:bodyPr/>
          <a:lstStyle/>
          <a:p>
            <a:endParaRPr lang="en-US"/>
          </a:p>
        </p:txBody>
      </p:sp>
    </p:spTree>
    <p:extLst>
      <p:ext uri="{BB962C8B-B14F-4D97-AF65-F5344CB8AC3E}">
        <p14:creationId xmlns:p14="http://schemas.microsoft.com/office/powerpoint/2010/main" val="354431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49-10B0-434E-B9A9-AEEABF0BE468}"/>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143F8EF5-4C16-48DE-A586-E7CCF94F9F03}"/>
              </a:ext>
            </a:extLst>
          </p:cNvPr>
          <p:cNvSpPr>
            <a:spLocks noGrp="1"/>
          </p:cNvSpPr>
          <p:nvPr>
            <p:ph type="tbl" sz="quarter" idx="10"/>
          </p:nvPr>
        </p:nvSpPr>
        <p:spPr>
          <a:xfrm>
            <a:off x="1366838" y="808037"/>
            <a:ext cx="9759950" cy="5045832"/>
          </a:xfrm>
        </p:spPr>
        <p:txBody>
          <a:bodyPr/>
          <a:lstStyle/>
          <a:p>
            <a:endParaRPr lang="en-US"/>
          </a:p>
        </p:txBody>
      </p:sp>
      <p:sp>
        <p:nvSpPr>
          <p:cNvPr id="6" name="Text Placeholder 5">
            <a:extLst>
              <a:ext uri="{FF2B5EF4-FFF2-40B4-BE49-F238E27FC236}">
                <a16:creationId xmlns:a16="http://schemas.microsoft.com/office/drawing/2014/main" id="{F24482F5-5C68-40F1-BAC8-3387D676EB94}"/>
              </a:ext>
            </a:extLst>
          </p:cNvPr>
          <p:cNvSpPr>
            <a:spLocks noGrp="1"/>
          </p:cNvSpPr>
          <p:nvPr>
            <p:ph type="body" sz="quarter" idx="11"/>
          </p:nvPr>
        </p:nvSpPr>
        <p:spPr>
          <a:xfrm>
            <a:off x="1366838" y="5973510"/>
            <a:ext cx="9759950" cy="503490"/>
          </a:xfrm>
        </p:spPr>
        <p:txBody>
          <a:bodyPr>
            <a:no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5310350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ti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E61D60-431D-4A54-BAD5-CA1C8D6D754C}"/>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822" y="2792"/>
            <a:ext cx="12191178" cy="6858137"/>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Click to edit Master text styles</a:t>
            </a:r>
          </a:p>
        </p:txBody>
      </p:sp>
      <p:sp>
        <p:nvSpPr>
          <p:cNvPr id="9" name="TextBox 8"/>
          <p:cNvSpPr txBox="1">
            <a:spLocks noChangeArrowheads="1"/>
          </p:cNvSpPr>
          <p:nvPr userDrawn="1"/>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2022 Oxford University Press</a:t>
            </a:r>
          </a:p>
        </p:txBody>
      </p:sp>
    </p:spTree>
    <p:extLst>
      <p:ext uri="{BB962C8B-B14F-4D97-AF65-F5344CB8AC3E}">
        <p14:creationId xmlns:p14="http://schemas.microsoft.com/office/powerpoint/2010/main" val="839490661"/>
      </p:ext>
    </p:extLst>
  </p:cSld>
  <p:clrMap bg1="lt1" tx1="dk1" bg2="lt2" tx2="dk2" accent1="accent1" accent2="accent2" accent3="accent3" accent4="accent4" accent5="accent5" accent6="accent6" hlink="hlink" folHlink="folHlink"/>
  <p:sldLayoutIdLst>
    <p:sldLayoutId id="2147483673" r:id="rId1"/>
    <p:sldLayoutId id="2147483652" r:id="rId2"/>
    <p:sldLayoutId id="2147483654" r:id="rId3"/>
    <p:sldLayoutId id="2147483678" r:id="rId4"/>
  </p:sldLayoutIdLst>
  <p:txStyles>
    <p:titleStyle>
      <a:lvl1pPr algn="ctr" defTabSz="914400" rtl="0" eaLnBrk="1" latinLnBrk="0" hangingPunct="1">
        <a:spcBef>
          <a:spcPct val="0"/>
        </a:spcBef>
        <a:buNone/>
        <a:defRPr sz="36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369332"/>
          </a:xfrm>
          <a:prstGeom prst="rect">
            <a:avLst/>
          </a:prstGeom>
          <a:solidFill>
            <a:srgbClr val="001A47"/>
          </a:solidFill>
        </p:spPr>
        <p:txBody>
          <a:bodyPr vert="horz" lIns="91440" tIns="45720" rIns="91440" bIns="45720" rtlCol="0" anchor="t" anchorCtr="0">
            <a:spAutoFit/>
          </a:bodyPr>
          <a:lstStyle/>
          <a:p>
            <a:r>
              <a:rPr lang="en-US" dirty="0"/>
              <a:t>Click to edit Master title style</a:t>
            </a:r>
          </a:p>
        </p:txBody>
      </p:sp>
      <p:sp>
        <p:nvSpPr>
          <p:cNvPr id="4" name="Text Placeholder 3">
            <a:extLst>
              <a:ext uri="{FF2B5EF4-FFF2-40B4-BE49-F238E27FC236}">
                <a16:creationId xmlns:a16="http://schemas.microsoft.com/office/drawing/2014/main" id="{98CCD7AE-E6DE-4592-894F-F3E075B9E6C8}"/>
              </a:ext>
            </a:extLst>
          </p:cNvPr>
          <p:cNvSpPr>
            <a:spLocks noGrp="1"/>
          </p:cNvSpPr>
          <p:nvPr>
            <p:ph type="body" idx="1"/>
          </p:nvPr>
        </p:nvSpPr>
        <p:spPr>
          <a:xfrm>
            <a:off x="838200" y="952107"/>
            <a:ext cx="10515600" cy="52248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B9A352A1-3B59-4F46-8B27-7104614BE002}"/>
              </a:ext>
            </a:extLst>
          </p:cNvPr>
          <p:cNvSpPr txBox="1">
            <a:spLocks noChangeArrowheads="1"/>
          </p:cNvSpPr>
          <p:nvPr userDrawn="1"/>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2022 Oxford University Press</a:t>
            </a:r>
          </a:p>
        </p:txBody>
      </p:sp>
    </p:spTree>
    <p:extLst>
      <p:ext uri="{BB962C8B-B14F-4D97-AF65-F5344CB8AC3E}">
        <p14:creationId xmlns:p14="http://schemas.microsoft.com/office/powerpoint/2010/main" val="3579565259"/>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914400" rtl="0" eaLnBrk="1" latinLnBrk="0" hangingPunct="1">
        <a:spcBef>
          <a:spcPct val="0"/>
        </a:spcBef>
        <a:buNone/>
        <a:defRPr sz="18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An Introduction to Behavioral Endocrinology, Sixth Edition</a:t>
            </a:r>
            <a:endParaRPr lang="en-US" b="1" i="0" dirty="0"/>
          </a:p>
        </p:txBody>
      </p:sp>
      <p:sp>
        <p:nvSpPr>
          <p:cNvPr id="4" name="Text Placeholder 3"/>
          <p:cNvSpPr>
            <a:spLocks noGrp="1"/>
          </p:cNvSpPr>
          <p:nvPr>
            <p:ph type="body" sz="quarter" idx="11"/>
          </p:nvPr>
        </p:nvSpPr>
        <p:spPr/>
        <p:txBody>
          <a:bodyPr/>
          <a:lstStyle/>
          <a:p>
            <a:r>
              <a:rPr lang="en-US" dirty="0"/>
              <a:t>by </a:t>
            </a:r>
            <a:r>
              <a:rPr lang="pt-BR" dirty="0"/>
              <a:t>Randy J. Nelson and Lance J. Kriegsfeld</a:t>
            </a:r>
            <a:endParaRPr lang="en-US" dirty="0"/>
          </a:p>
        </p:txBody>
      </p:sp>
      <p:pic>
        <p:nvPicPr>
          <p:cNvPr id="8" name="Picture Placeholder 7" title="Cover">
            <a:extLst>
              <a:ext uri="{FF2B5EF4-FFF2-40B4-BE49-F238E27FC236}">
                <a16:creationId xmlns:a16="http://schemas.microsoft.com/office/drawing/2014/main" id="{3C56F26D-84E7-4578-9ED6-ACB6F71FF233}"/>
              </a:ext>
            </a:extLst>
          </p:cNvPr>
          <p:cNvPicPr>
            <a:picLocks noGrp="1" noChangeAspect="1"/>
          </p:cNvPicPr>
          <p:nvPr>
            <p:ph type="pic" sz="quarter" idx="10"/>
          </p:nvPr>
        </p:nvPicPr>
        <p:blipFill>
          <a:blip r:embed="rId3"/>
          <a:srcRect/>
          <a:stretch/>
        </p:blipFill>
        <p:spPr>
          <a:xfrm>
            <a:off x="4337194" y="1743085"/>
            <a:ext cx="3517610" cy="4564100"/>
          </a:xfrm>
          <a:prstGeom prst="rect">
            <a:avLst/>
          </a:prstGeom>
        </p:spPr>
      </p:pic>
    </p:spTree>
    <p:extLst>
      <p:ext uri="{BB962C8B-B14F-4D97-AF65-F5344CB8AC3E}">
        <p14:creationId xmlns:p14="http://schemas.microsoft.com/office/powerpoint/2010/main" val="2820496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11.7 </a:t>
            </a:r>
            <a:r>
              <a:rPr lang="en-US" dirty="0"/>
              <a:t>Hans Selye</a:t>
            </a:r>
          </a:p>
        </p:txBody>
      </p:sp>
      <p:pic>
        <p:nvPicPr>
          <p:cNvPr id="5" name="Picture 4" descr="A photo of Hans Selye examining a lab rat." title="Figure 11.7 Hans Selye (1907–1982) is considered the founder of modern stress research.">
            <a:extLst>
              <a:ext uri="{FF2B5EF4-FFF2-40B4-BE49-F238E27FC236}">
                <a16:creationId xmlns:a16="http://schemas.microsoft.com/office/drawing/2014/main" id="{14FDACAA-945D-43C5-AC0D-A6CDFD2AF8B9}"/>
              </a:ext>
            </a:extLst>
          </p:cNvPr>
          <p:cNvPicPr>
            <a:picLocks noChangeAspect="1"/>
          </p:cNvPicPr>
          <p:nvPr/>
        </p:nvPicPr>
        <p:blipFill>
          <a:blip r:embed="rId3"/>
          <a:stretch>
            <a:fillRect/>
          </a:stretch>
        </p:blipFill>
        <p:spPr>
          <a:xfrm>
            <a:off x="3920336" y="763810"/>
            <a:ext cx="4351328" cy="5330380"/>
          </a:xfrm>
          <a:prstGeom prst="rect">
            <a:avLst/>
          </a:prstGeom>
        </p:spPr>
      </p:pic>
    </p:spTree>
    <p:extLst>
      <p:ext uri="{BB962C8B-B14F-4D97-AF65-F5344CB8AC3E}">
        <p14:creationId xmlns:p14="http://schemas.microsoft.com/office/powerpoint/2010/main" val="3033605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a:extLst>
              <a:ext uri="{FF2B5EF4-FFF2-40B4-BE49-F238E27FC236}">
                <a16:creationId xmlns:a16="http://schemas.microsoft.com/office/drawing/2014/main" id="{CC4EF9DB-60A9-4913-A023-8185F4076AB3}"/>
              </a:ext>
            </a:extLst>
          </p:cNvPr>
          <p:cNvSpPr>
            <a:spLocks noGrp="1"/>
          </p:cNvSpPr>
          <p:nvPr>
            <p:ph type="title"/>
          </p:nvPr>
        </p:nvSpPr>
        <p:spPr/>
        <p:txBody>
          <a:bodyPr>
            <a:normAutofit/>
          </a:bodyPr>
          <a:lstStyle/>
          <a:p>
            <a:pPr algn="l"/>
            <a:r>
              <a:rPr lang="en-US" b="1" dirty="0">
                <a:solidFill>
                  <a:schemeClr val="bg1"/>
                </a:solidFill>
              </a:rPr>
              <a:t>Box 11.1 </a:t>
            </a:r>
            <a:r>
              <a:rPr lang="en-US" dirty="0">
                <a:solidFill>
                  <a:schemeClr val="bg1"/>
                </a:solidFill>
              </a:rPr>
              <a:t>This squirrel looks miserable</a:t>
            </a:r>
          </a:p>
        </p:txBody>
      </p:sp>
      <p:pic>
        <p:nvPicPr>
          <p:cNvPr id="3" name="Picture 2" descr="A photo of a snow-coated, squatting squirrel amidst snow.">
            <a:extLst>
              <a:ext uri="{FF2B5EF4-FFF2-40B4-BE49-F238E27FC236}">
                <a16:creationId xmlns:a16="http://schemas.microsoft.com/office/drawing/2014/main" id="{0D83C54B-730B-4F28-8E49-2E50D2F93F7D}"/>
              </a:ext>
            </a:extLst>
          </p:cNvPr>
          <p:cNvPicPr>
            <a:picLocks noChangeAspect="1"/>
          </p:cNvPicPr>
          <p:nvPr/>
        </p:nvPicPr>
        <p:blipFill>
          <a:blip r:embed="rId3"/>
          <a:stretch>
            <a:fillRect/>
          </a:stretch>
        </p:blipFill>
        <p:spPr>
          <a:xfrm>
            <a:off x="2443554" y="1088904"/>
            <a:ext cx="7304892" cy="4680192"/>
          </a:xfrm>
          <a:prstGeom prst="rect">
            <a:avLst/>
          </a:prstGeom>
        </p:spPr>
      </p:pic>
    </p:spTree>
    <p:extLst>
      <p:ext uri="{BB962C8B-B14F-4D97-AF65-F5344CB8AC3E}">
        <p14:creationId xmlns:p14="http://schemas.microsoft.com/office/powerpoint/2010/main" val="1797310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11.8 </a:t>
            </a:r>
            <a:r>
              <a:rPr lang="en-US" dirty="0"/>
              <a:t>Acute stress can improve immune function   </a:t>
            </a:r>
          </a:p>
        </p:txBody>
      </p:sp>
      <p:pic>
        <p:nvPicPr>
          <p:cNvPr id="3" name="Picture 2" descr="A double line graph for Intact shows the percentage change in immune function for Stress and Control after days of antigen exposure. The X axis contains values from 0 through 7 with increments of 1. The Y axis contains values from 0 through 6 with increments of 1. Approximate data follows. For Stress: 0, 0. 0.25, 0.5. 0.5, 1.5. 1.1, 5.1. 1.5, 4.5. 2.2, 4.9. 2.9, 5. 3.1, 4.2. 3.6, 3.2. 4.1, 2.8. 5.1, 1.9. 6.2, 1.9. For Control: 0.2, 0.2. 0.6, 1. 1.1, 3. 1.5, 3.1. 2.1, 3.1. 2.8, 2.4. 3.1, 2.4. 3.5, 2. 4.1, 1.4. 5.1, 1. 6.2, 0.8.&#10;&#10;A double line graph for Sham shows the percentage change in immune function for Stress and Control after days of antigen exposure. The X axis contains values from 0 through 7 with increments of 1. The Y axis contains values from 0 through 6 with increments of 1. Approximate data follows. For Stress: 1, 0. 1.1, 0.5. 1.5, 1.5. 2, 3.5. 2.5, 4.5. 3, 4.2. 3.5, 3.3. 4, 3.3. 4.5, 3.5. 5, 2.7. 6, 2.4. 7, 2.4. For Control: 1.2, 0. 1.5, 0.7. 2, 1.8. 2.5, 2.3. 3, 2.7. 4, 2. 4.5, 1.8. 5, 1.5. 6, 1.9. 7, 1.5.&#10;&#10;A double line graph for Sham shows the percentage change in immune function for Stress and Control after days of antigen exposure. The X axis contains values from 0 through 7 with increments of 1. The Y axis contains values from 0 through 6 with increments of 1. Approximate data follows. For Stress: 0, 0. 0.5, 1.4. 1.2, 1.8. 1.4, 2.9. 2.1, 2.9. 2.8, 2.8. 3.1, 2.6. 3.7, 2.1. 4.1, 1.9. 5.2, 1.8. 6.2, 1.8. For Control: 0, 0.2. 0.6, 1. 1.2, 1.6. 1.6, 2.6. 2.2, 2.6. 2.8, 2.6. 3.1, 2.1. 3.5, 2. 4.1, 1.6. 5.2, 1.4. 6.3, 1.7. " title="Figure 11.8 Acute stress can improve immune function">
            <a:extLst>
              <a:ext uri="{FF2B5EF4-FFF2-40B4-BE49-F238E27FC236}">
                <a16:creationId xmlns:a16="http://schemas.microsoft.com/office/drawing/2014/main" id="{4FDBA4AA-99EB-4421-9032-6455B0A00B68}"/>
              </a:ext>
            </a:extLst>
          </p:cNvPr>
          <p:cNvPicPr>
            <a:picLocks noChangeAspect="1"/>
          </p:cNvPicPr>
          <p:nvPr/>
        </p:nvPicPr>
        <p:blipFill>
          <a:blip r:embed="rId3"/>
          <a:stretch>
            <a:fillRect/>
          </a:stretch>
        </p:blipFill>
        <p:spPr>
          <a:xfrm>
            <a:off x="1114086" y="965811"/>
            <a:ext cx="9963829" cy="4926378"/>
          </a:xfrm>
          <a:prstGeom prst="rect">
            <a:avLst/>
          </a:prstGeom>
        </p:spPr>
      </p:pic>
    </p:spTree>
    <p:extLst>
      <p:ext uri="{BB962C8B-B14F-4D97-AF65-F5344CB8AC3E}">
        <p14:creationId xmlns:p14="http://schemas.microsoft.com/office/powerpoint/2010/main" val="1018040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11.8(a) </a:t>
            </a:r>
            <a:r>
              <a:rPr lang="en-US" dirty="0"/>
              <a:t>Acute stress can improve immune function</a:t>
            </a:r>
          </a:p>
        </p:txBody>
      </p:sp>
      <p:pic>
        <p:nvPicPr>
          <p:cNvPr id="5" name="Picture 4" descr="A double line graph for Intact shows the percentage change in immune function for Stress and Control after days of antigen exposure. The X axis contains values from 0 through 7 with increments of 1. The Y axis contains values from 0 through 6 with increments of 1. Approximate data follows. For Stress: 0, 0. 0.25, 0.5. 0.5, 1.5. 1.1, 5.1. 1.5, 4.5. 2.2, 4.9. 2.9, 5. 3.1, 4.2. 3.6, 3.2. 4.1, 2.8. 5.1, 1.9. 6.2, 1.9. For Control: 0.2, 0.2. 0.6, 1. 1.1, 3. 1.5, 3.1. 2.1, 3.1. 2.8, 2.4. 3.1, 2.4. 3.5, 2. 4.1, 1.4. 5.1, 1. 6.2, 0.8.&#10;" title="Figure 11.8 Acute stress can improve immune function">
            <a:extLst>
              <a:ext uri="{FF2B5EF4-FFF2-40B4-BE49-F238E27FC236}">
                <a16:creationId xmlns:a16="http://schemas.microsoft.com/office/drawing/2014/main" id="{A63C8453-1294-4E01-A2E5-D3A8E1FCE583}"/>
              </a:ext>
            </a:extLst>
          </p:cNvPr>
          <p:cNvPicPr>
            <a:picLocks noChangeAspect="1"/>
          </p:cNvPicPr>
          <p:nvPr/>
        </p:nvPicPr>
        <p:blipFill>
          <a:blip r:embed="rId3"/>
          <a:stretch>
            <a:fillRect/>
          </a:stretch>
        </p:blipFill>
        <p:spPr>
          <a:xfrm>
            <a:off x="3957500" y="681758"/>
            <a:ext cx="4277000" cy="5494484"/>
          </a:xfrm>
          <a:prstGeom prst="rect">
            <a:avLst/>
          </a:prstGeom>
        </p:spPr>
      </p:pic>
    </p:spTree>
    <p:extLst>
      <p:ext uri="{BB962C8B-B14F-4D97-AF65-F5344CB8AC3E}">
        <p14:creationId xmlns:p14="http://schemas.microsoft.com/office/powerpoint/2010/main" val="3202970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11.8(b) </a:t>
            </a:r>
            <a:r>
              <a:rPr lang="en-US" dirty="0"/>
              <a:t>Acute stress can improve immune function </a:t>
            </a:r>
          </a:p>
        </p:txBody>
      </p:sp>
      <p:pic>
        <p:nvPicPr>
          <p:cNvPr id="3" name="Picture 2" descr="A double line graph for Sham shows the percentage change in immune function for Stress and Control after days of antigen exposure. The X axis contains values from 0 through 7 with increments of 1. The Y axis contains values from 0 through 6 with increments of 1. Approximate data follows. For Stress: 1, 0. 1.1, 0.5. 1.5, 1.5. 2, 3.5. 2.5, 4.5. 3, 4.2. 3.5, 3.3. 4, 3.3. 4.5, 3.5. 5, 2.7. 6, 2.4. 7, 2.4. For Control: 1.2, 0. 1.5, 0.7. 2, 1.8. 2.5, 2.3. 3, 2.7. 4, 2. 4.5, 1.8. 5, 1.5. 6, 1.9. 7, 1.5." title="Figure 11.8 Acute stress can improve immune function">
            <a:extLst>
              <a:ext uri="{FF2B5EF4-FFF2-40B4-BE49-F238E27FC236}">
                <a16:creationId xmlns:a16="http://schemas.microsoft.com/office/drawing/2014/main" id="{BC83910F-3B09-4D69-880F-64A258DC7699}"/>
              </a:ext>
            </a:extLst>
          </p:cNvPr>
          <p:cNvPicPr>
            <a:picLocks noChangeAspect="1"/>
          </p:cNvPicPr>
          <p:nvPr/>
        </p:nvPicPr>
        <p:blipFill>
          <a:blip r:embed="rId3"/>
          <a:stretch>
            <a:fillRect/>
          </a:stretch>
        </p:blipFill>
        <p:spPr>
          <a:xfrm>
            <a:off x="4507666" y="719492"/>
            <a:ext cx="3176668" cy="5419016"/>
          </a:xfrm>
          <a:prstGeom prst="rect">
            <a:avLst/>
          </a:prstGeom>
        </p:spPr>
      </p:pic>
    </p:spTree>
    <p:extLst>
      <p:ext uri="{BB962C8B-B14F-4D97-AF65-F5344CB8AC3E}">
        <p14:creationId xmlns:p14="http://schemas.microsoft.com/office/powerpoint/2010/main" val="618134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11.8(c) </a:t>
            </a:r>
            <a:r>
              <a:rPr lang="en-US" dirty="0"/>
              <a:t>Acute stress can improve immune function  </a:t>
            </a:r>
          </a:p>
        </p:txBody>
      </p:sp>
      <p:pic>
        <p:nvPicPr>
          <p:cNvPr id="3" name="Picture 2" descr="A double line graph for Sham shows the percentage change in immune function for Stress and Control after days of antigen exposure. The X axis contains values from 0 through 7 with increments of 1. The Y axis contains values from 0 through 6 with increments of 1. Approximate data follows. For Stress: 0, 0. 0.5, 1.4. 1.2, 1.8. 1.4, 2.9. 2.1, 2.9. 2.8, 2.8. 3.1, 2.6. 3.7, 2.1. 4.1, 1.9. 5.2, 1.8. 6.2, 1.8. For Control: 0, 0.2. 0.6, 1. 1.2, 1.6. 1.6, 2.6. 2.2, 2.6. 2.8, 2.6. 3.1, 2.1. 3.5, 2. 4.1, 1.6. 5.2, 1.4. 6.3, 1.7. " title="Figure 11.8 Acute stress can improve immune function">
            <a:extLst>
              <a:ext uri="{FF2B5EF4-FFF2-40B4-BE49-F238E27FC236}">
                <a16:creationId xmlns:a16="http://schemas.microsoft.com/office/drawing/2014/main" id="{2838EEE5-DBB8-44EC-934A-BB8FDD76C02D}"/>
              </a:ext>
            </a:extLst>
          </p:cNvPr>
          <p:cNvPicPr>
            <a:picLocks noChangeAspect="1"/>
          </p:cNvPicPr>
          <p:nvPr/>
        </p:nvPicPr>
        <p:blipFill>
          <a:blip r:embed="rId3"/>
          <a:stretch>
            <a:fillRect/>
          </a:stretch>
        </p:blipFill>
        <p:spPr>
          <a:xfrm>
            <a:off x="4518448" y="920729"/>
            <a:ext cx="3155104" cy="5016542"/>
          </a:xfrm>
          <a:prstGeom prst="rect">
            <a:avLst/>
          </a:prstGeom>
        </p:spPr>
      </p:pic>
    </p:spTree>
    <p:extLst>
      <p:ext uri="{BB962C8B-B14F-4D97-AF65-F5344CB8AC3E}">
        <p14:creationId xmlns:p14="http://schemas.microsoft.com/office/powerpoint/2010/main" val="2897906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11.9 </a:t>
            </a:r>
            <a:r>
              <a:rPr lang="en-US" dirty="0"/>
              <a:t>Model of rapid effects of corticosterone on GABA inhibition and enhanced noradrenaline secretion</a:t>
            </a:r>
          </a:p>
        </p:txBody>
      </p:sp>
      <p:pic>
        <p:nvPicPr>
          <p:cNvPr id="3" name="Picture 2" descr="An illustration depicts a model of rapid effects of corticosteroid on G A B A inhibition and enhanced noradrenaline secretion. At the left bottom, m b G R and c A M P are found as two clumps. A corticosterone is placed on top of m b G R and another corticosterone is flowing toward the other one. The c A M P flows toward P K A at right which flows upward toward e C B and then to C B 1. G A B A flows from there toward the right. Postsynaptic neurons are present at the bottom right. N E or the Noradrenergic neurons flow toward the postsynaptic neurons at the bottom. G A B A flows from GABAergic neurons at the top toward the Noradrenergic neuron at the right. " title="Figure 11.9 Model of rapid effects of corticosterone on GABA inhibition and enhanced noradrenaline secretion">
            <a:extLst>
              <a:ext uri="{FF2B5EF4-FFF2-40B4-BE49-F238E27FC236}">
                <a16:creationId xmlns:a16="http://schemas.microsoft.com/office/drawing/2014/main" id="{B90D1BD4-1AB4-4344-98B9-D9097065D549}"/>
              </a:ext>
            </a:extLst>
          </p:cNvPr>
          <p:cNvPicPr>
            <a:picLocks noChangeAspect="1"/>
          </p:cNvPicPr>
          <p:nvPr/>
        </p:nvPicPr>
        <p:blipFill>
          <a:blip r:embed="rId3"/>
          <a:stretch>
            <a:fillRect/>
          </a:stretch>
        </p:blipFill>
        <p:spPr>
          <a:xfrm>
            <a:off x="1453607" y="1033565"/>
            <a:ext cx="9284787" cy="4790871"/>
          </a:xfrm>
          <a:prstGeom prst="rect">
            <a:avLst/>
          </a:prstGeom>
        </p:spPr>
      </p:pic>
    </p:spTree>
    <p:extLst>
      <p:ext uri="{BB962C8B-B14F-4D97-AF65-F5344CB8AC3E}">
        <p14:creationId xmlns:p14="http://schemas.microsoft.com/office/powerpoint/2010/main" val="4149808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11.10 </a:t>
            </a:r>
            <a:r>
              <a:rPr lang="en-US" dirty="0"/>
              <a:t>Prolactin inhibits reproductive function  </a:t>
            </a:r>
          </a:p>
        </p:txBody>
      </p:sp>
      <p:pic>
        <p:nvPicPr>
          <p:cNvPr id="3" name="Picture 2" descr="An illustration depicts Prolactin inhibiting reproductive function during stressful condition. Testis at the bottom is the target tissue. Testosterone flows from the Testis via negative pathway to the Anterior pituitary and Hypothalamus at the top. Prolactin flows from Anterior pituitary to the Testis via a negative pathway. G n R H flows from the Hypothalamus via a positive pathway to the Anterior pituitary and via a negative pathway to itself. Similarly, L H flows from the Anterior pituitary via a positive pathway to the Testis and via a negative pathway to itself. Prolactin flows via a negative pathway to L H via dotted lines.&#10;&#10;An illustration depicts Prolactin inhibiting reproductive function during nonstressful condition. Testis at the bottom is the target tissue. Testosterone flows from the Testis via negative pathway to the Anterior pituitary and Hypothalamus at the top. Prolactin flows from Anterior pituitary to the Testis via a positive pathway. G n R H flows from the Hypothalamus via a positive pathway to the Anterior pituitary and via a negative pathway to itself. Similarly, L H flows from the Anterior pituitary via a positive pathway to the Testis and via a negative pathway to itself." title="Figure 11.10 Prolactin inhibits reproductive function">
            <a:extLst>
              <a:ext uri="{FF2B5EF4-FFF2-40B4-BE49-F238E27FC236}">
                <a16:creationId xmlns:a16="http://schemas.microsoft.com/office/drawing/2014/main" id="{4BE6838A-00A8-416C-843D-09A4B81E393A}"/>
              </a:ext>
            </a:extLst>
          </p:cNvPr>
          <p:cNvPicPr>
            <a:picLocks noChangeAspect="1"/>
          </p:cNvPicPr>
          <p:nvPr/>
        </p:nvPicPr>
        <p:blipFill>
          <a:blip r:embed="rId3"/>
          <a:stretch>
            <a:fillRect/>
          </a:stretch>
        </p:blipFill>
        <p:spPr>
          <a:xfrm>
            <a:off x="2323628" y="938776"/>
            <a:ext cx="7544745" cy="4980449"/>
          </a:xfrm>
          <a:prstGeom prst="rect">
            <a:avLst/>
          </a:prstGeom>
        </p:spPr>
      </p:pic>
    </p:spTree>
    <p:extLst>
      <p:ext uri="{BB962C8B-B14F-4D97-AF65-F5344CB8AC3E}">
        <p14:creationId xmlns:p14="http://schemas.microsoft.com/office/powerpoint/2010/main" val="2116028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11.10(a) </a:t>
            </a:r>
            <a:r>
              <a:rPr lang="en-US" dirty="0"/>
              <a:t>Prolactin inhibits reproductive function</a:t>
            </a:r>
          </a:p>
        </p:txBody>
      </p:sp>
      <p:pic>
        <p:nvPicPr>
          <p:cNvPr id="5" name="Picture 4" descr="An illustration depicts Prolactin inhibiting reproductive function during stressful condition. Testis at the bottom is the target tissue. Testosterone flows from the Testis via negative pathway to the Anterior pituitary and Hypothalamus at the top. Prolactin flows from Anterior pituitary to the Testis via a negative pathway. G n R H flows from the Hypothalamus via a positive pathway to the Anterior pituitary and via a negative pathway to itself. Similarly, L H flows from the Anterior pituitary via a positive pathway to the Testis and via a negative pathway to itself. Prolactin flows via a negative pathway to L H via dotted lines.&#10;&#10;" title="Figure 11.10 Prolactin inhibits reproductive function">
            <a:extLst>
              <a:ext uri="{FF2B5EF4-FFF2-40B4-BE49-F238E27FC236}">
                <a16:creationId xmlns:a16="http://schemas.microsoft.com/office/drawing/2014/main" id="{5A244671-E3F7-42C9-83A0-307A4B6119BA}"/>
              </a:ext>
            </a:extLst>
          </p:cNvPr>
          <p:cNvPicPr>
            <a:picLocks noChangeAspect="1"/>
          </p:cNvPicPr>
          <p:nvPr/>
        </p:nvPicPr>
        <p:blipFill>
          <a:blip r:embed="rId3"/>
          <a:stretch>
            <a:fillRect/>
          </a:stretch>
        </p:blipFill>
        <p:spPr>
          <a:xfrm>
            <a:off x="4224998" y="877633"/>
            <a:ext cx="3742004" cy="5102735"/>
          </a:xfrm>
          <a:prstGeom prst="rect">
            <a:avLst/>
          </a:prstGeom>
        </p:spPr>
      </p:pic>
    </p:spTree>
    <p:extLst>
      <p:ext uri="{BB962C8B-B14F-4D97-AF65-F5344CB8AC3E}">
        <p14:creationId xmlns:p14="http://schemas.microsoft.com/office/powerpoint/2010/main" val="3721125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11.10(b) </a:t>
            </a:r>
            <a:r>
              <a:rPr lang="en-US" dirty="0"/>
              <a:t>Prolactin inhibits reproductive function </a:t>
            </a:r>
          </a:p>
        </p:txBody>
      </p:sp>
      <p:pic>
        <p:nvPicPr>
          <p:cNvPr id="3" name="Picture 2" descr="An illustration depicts Prolactin inhibiting reproductive function during nonstressful condition. Testis at the bottom is the target tissue. Testosterone flows from the Testis via negative pathway to the Anterior pituitary and Hypothalamus at the top. Prolactin flows from Anterior pituitary to the Testis via a positive pathway. G n R H flows from the Hypothalamus via a positive pathway to the Anterior pituitary and via a negative pathway to itself. Similarly, L H flows from the Anterior pituitary via a positive pathway to the Testis and via a negative pathway to itself." title="Figure 11.10 Prolactin inhibits reproductive function">
            <a:extLst>
              <a:ext uri="{FF2B5EF4-FFF2-40B4-BE49-F238E27FC236}">
                <a16:creationId xmlns:a16="http://schemas.microsoft.com/office/drawing/2014/main" id="{1AA5573A-74AE-4F5B-930F-7AD29E18F01F}"/>
              </a:ext>
            </a:extLst>
          </p:cNvPr>
          <p:cNvPicPr>
            <a:picLocks noChangeAspect="1"/>
          </p:cNvPicPr>
          <p:nvPr/>
        </p:nvPicPr>
        <p:blipFill>
          <a:blip r:embed="rId3"/>
          <a:stretch>
            <a:fillRect/>
          </a:stretch>
        </p:blipFill>
        <p:spPr>
          <a:xfrm>
            <a:off x="3919914" y="791237"/>
            <a:ext cx="4352173" cy="5275526"/>
          </a:xfrm>
          <a:prstGeom prst="rect">
            <a:avLst/>
          </a:prstGeom>
        </p:spPr>
      </p:pic>
    </p:spTree>
    <p:extLst>
      <p:ext uri="{BB962C8B-B14F-4D97-AF65-F5344CB8AC3E}">
        <p14:creationId xmlns:p14="http://schemas.microsoft.com/office/powerpoint/2010/main" val="3919789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11.1 </a:t>
            </a:r>
            <a:r>
              <a:rPr lang="en-US" dirty="0"/>
              <a:t>Daily cardiovascular events in a German study population from May 1 to July 31 in 2003, 2005, and 2006</a:t>
            </a:r>
          </a:p>
        </p:txBody>
      </p:sp>
      <p:pic>
        <p:nvPicPr>
          <p:cNvPr id="9" name="Picture 8" descr="Three line graphs depict the number of cardiovascular events from May through July over a fortnightly period during the years 2003, 2005, and 2006. The graphs for the years 2003 and 2005 hover between 10 and 20. The graph for 2005 spikes around 28 during the first fortnight of June. The graph for 2006 spikes heavily from June through July fifteen between thirty and sixty corresponding to match these dates in the said period." title="Figure 11.1 Daily cardiovascular events in a German study population from May 1 to July 31 in 2003, 2005, and 2006">
            <a:extLst>
              <a:ext uri="{FF2B5EF4-FFF2-40B4-BE49-F238E27FC236}">
                <a16:creationId xmlns:a16="http://schemas.microsoft.com/office/drawing/2014/main" id="{EAF04410-C051-4E1B-9CF0-6E92D0E7D6C8}"/>
              </a:ext>
            </a:extLst>
          </p:cNvPr>
          <p:cNvPicPr>
            <a:picLocks noChangeAspect="1"/>
          </p:cNvPicPr>
          <p:nvPr/>
        </p:nvPicPr>
        <p:blipFill>
          <a:blip r:embed="rId3"/>
          <a:stretch>
            <a:fillRect/>
          </a:stretch>
        </p:blipFill>
        <p:spPr>
          <a:xfrm>
            <a:off x="2024301" y="690297"/>
            <a:ext cx="8143399" cy="5477407"/>
          </a:xfrm>
          <a:prstGeom prst="rect">
            <a:avLst/>
          </a:prstGeom>
        </p:spPr>
      </p:pic>
    </p:spTree>
    <p:extLst>
      <p:ext uri="{BB962C8B-B14F-4D97-AF65-F5344CB8AC3E}">
        <p14:creationId xmlns:p14="http://schemas.microsoft.com/office/powerpoint/2010/main" val="4051135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Table 11.1 </a:t>
            </a:r>
            <a:r>
              <a:rPr lang="en-US" dirty="0"/>
              <a:t>Pathological effects of long-term stress responses</a:t>
            </a:r>
          </a:p>
        </p:txBody>
      </p:sp>
      <p:pic>
        <p:nvPicPr>
          <p:cNvPr id="5" name="Picture 4" descr="A table shows pathological effects of long-term stress responses and pathological state associated with chronic stress. Shift from energy storage to energy use leads to fatigue, myopathy, and steroid diabetes. Increased cardiovascular tone leads to hypertension. Inhibited digestion leads to peptic ulcers. Inhibited growth leads to Psychosocial dwarfism. Inhibited reproduction leads to impotence, anovulation, and loss of libido. Altered immune function and inflammatory responses lead to impaired disease resistance and cancer. Enhanced cognition and enhanced analgesia lead to accelerated neural degeneration during aging. Source line reads, R. M. Sapolsky. 1992. Neuroendocrinology of the stress-response. In J. B. Becker, et al., eds., Behavioral Endocrinology, pp. 287 to 324. MIT Press, Cambridge, MA." title="Table 11.1 Pathological effects of long-term stress responses">
            <a:extLst>
              <a:ext uri="{FF2B5EF4-FFF2-40B4-BE49-F238E27FC236}">
                <a16:creationId xmlns:a16="http://schemas.microsoft.com/office/drawing/2014/main" id="{03E84662-A004-4EBA-9CCD-42B1EEC658BC}"/>
              </a:ext>
            </a:extLst>
          </p:cNvPr>
          <p:cNvPicPr>
            <a:picLocks noChangeAspect="1"/>
          </p:cNvPicPr>
          <p:nvPr/>
        </p:nvPicPr>
        <p:blipFill>
          <a:blip r:embed="rId3"/>
          <a:stretch>
            <a:fillRect/>
          </a:stretch>
        </p:blipFill>
        <p:spPr>
          <a:xfrm>
            <a:off x="1430644" y="1509400"/>
            <a:ext cx="9330712" cy="3839200"/>
          </a:xfrm>
          <a:prstGeom prst="rect">
            <a:avLst/>
          </a:prstGeom>
        </p:spPr>
      </p:pic>
    </p:spTree>
    <p:extLst>
      <p:ext uri="{BB962C8B-B14F-4D97-AF65-F5344CB8AC3E}">
        <p14:creationId xmlns:p14="http://schemas.microsoft.com/office/powerpoint/2010/main" val="2247893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11.11 </a:t>
            </a:r>
            <a:r>
              <a:rPr lang="en-US" dirty="0"/>
              <a:t>Wound healing is impaired in stressed caregivers</a:t>
            </a:r>
          </a:p>
        </p:txBody>
      </p:sp>
      <p:pic>
        <p:nvPicPr>
          <p:cNvPr id="3" name="Picture 2" descr="A double bar graph plots the percentage change in caregivers and control group for fully healed wounds over 4 to 8 weeks’ time. Approximate data follows in the format, Time in weeks, caregivers, and control group. 4, 10, 22. 5, 18, 48. 6, 18, 55. 7, 70, 85. 8, 85, 100." title="Figure 11.11 Wound healing is impaired in stressed caregivers">
            <a:extLst>
              <a:ext uri="{FF2B5EF4-FFF2-40B4-BE49-F238E27FC236}">
                <a16:creationId xmlns:a16="http://schemas.microsoft.com/office/drawing/2014/main" id="{574A6625-8779-4DA4-8B42-A181F0E827BC}"/>
              </a:ext>
            </a:extLst>
          </p:cNvPr>
          <p:cNvPicPr>
            <a:picLocks noChangeAspect="1"/>
          </p:cNvPicPr>
          <p:nvPr/>
        </p:nvPicPr>
        <p:blipFill>
          <a:blip r:embed="rId3"/>
          <a:stretch>
            <a:fillRect/>
          </a:stretch>
        </p:blipFill>
        <p:spPr>
          <a:xfrm>
            <a:off x="3188167" y="738933"/>
            <a:ext cx="5815666" cy="5380134"/>
          </a:xfrm>
          <a:prstGeom prst="rect">
            <a:avLst/>
          </a:prstGeom>
        </p:spPr>
      </p:pic>
    </p:spTree>
    <p:extLst>
      <p:ext uri="{BB962C8B-B14F-4D97-AF65-F5344CB8AC3E}">
        <p14:creationId xmlns:p14="http://schemas.microsoft.com/office/powerpoint/2010/main" val="1983517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11.12 </a:t>
            </a:r>
            <a:r>
              <a:rPr lang="en-US" dirty="0"/>
              <a:t>Neurogenesis is maintained by optimal stress levels</a:t>
            </a:r>
          </a:p>
        </p:txBody>
      </p:sp>
      <p:pic>
        <p:nvPicPr>
          <p:cNvPr id="3" name="Picture 2" descr="A single bar graph starts near the starting portion of the graph and flows upward toward the top and is titled, Optimal stress or challenged Increased neurogenesis. The X axis measures Stress severity and forward slash or duration and the Y axis measures Cognitive and mental performance. A line graph starts midway just before the bar graph, cuts through the bar graph and rises, and drops gradually toward the end of the chart. It is titled, Chronic or high stress Decreased neurogenesis. " title="Figure 11.12 Neurogenesis is maintained by optimal stress levels">
            <a:extLst>
              <a:ext uri="{FF2B5EF4-FFF2-40B4-BE49-F238E27FC236}">
                <a16:creationId xmlns:a16="http://schemas.microsoft.com/office/drawing/2014/main" id="{DD7E38E1-7CA7-482D-B6C8-EECFF204F1A0}"/>
              </a:ext>
            </a:extLst>
          </p:cNvPr>
          <p:cNvPicPr>
            <a:picLocks noChangeAspect="1"/>
          </p:cNvPicPr>
          <p:nvPr/>
        </p:nvPicPr>
        <p:blipFill>
          <a:blip r:embed="rId3"/>
          <a:stretch>
            <a:fillRect/>
          </a:stretch>
        </p:blipFill>
        <p:spPr>
          <a:xfrm>
            <a:off x="3408175" y="667198"/>
            <a:ext cx="5375651" cy="5523605"/>
          </a:xfrm>
          <a:prstGeom prst="rect">
            <a:avLst/>
          </a:prstGeom>
        </p:spPr>
      </p:pic>
    </p:spTree>
    <p:extLst>
      <p:ext uri="{BB962C8B-B14F-4D97-AF65-F5344CB8AC3E}">
        <p14:creationId xmlns:p14="http://schemas.microsoft.com/office/powerpoint/2010/main" val="2235284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11.13 </a:t>
            </a:r>
            <a:r>
              <a:rPr lang="en-US" dirty="0"/>
              <a:t>Stress has different effects on dominant or subordinate baboons</a:t>
            </a:r>
          </a:p>
        </p:txBody>
      </p:sp>
      <p:pic>
        <p:nvPicPr>
          <p:cNvPr id="3" name="Picture 2" descr="A flowchart depicts effects of stress from the left to right as follows. Stress leads to negative Beta endorphin in the Hypothalamus, which leads to releasing G n R H response in subordinates and dominants in the Anterior pituitary, leading to L H and increased blood flow to testes. Stress directly also leads to decreased sensitivity of cortisol in the Testes. Testes leads to releasing higher and lower levels of Testosterone at the right. " title="Figure 11.13 Stress has different effects on dominant or subordinate baboons">
            <a:extLst>
              <a:ext uri="{FF2B5EF4-FFF2-40B4-BE49-F238E27FC236}">
                <a16:creationId xmlns:a16="http://schemas.microsoft.com/office/drawing/2014/main" id="{C98885E9-46D9-4E81-80C6-3E19E4C9719E}"/>
              </a:ext>
            </a:extLst>
          </p:cNvPr>
          <p:cNvPicPr>
            <a:picLocks noChangeAspect="1"/>
          </p:cNvPicPr>
          <p:nvPr/>
        </p:nvPicPr>
        <p:blipFill>
          <a:blip r:embed="rId3"/>
          <a:stretch>
            <a:fillRect/>
          </a:stretch>
        </p:blipFill>
        <p:spPr>
          <a:xfrm>
            <a:off x="1022719" y="1308384"/>
            <a:ext cx="10146562" cy="4241233"/>
          </a:xfrm>
          <a:prstGeom prst="rect">
            <a:avLst/>
          </a:prstGeom>
        </p:spPr>
      </p:pic>
    </p:spTree>
    <p:extLst>
      <p:ext uri="{BB962C8B-B14F-4D97-AF65-F5344CB8AC3E}">
        <p14:creationId xmlns:p14="http://schemas.microsoft.com/office/powerpoint/2010/main" val="2688474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11.14 </a:t>
            </a:r>
            <a:r>
              <a:rPr lang="en-US" dirty="0"/>
              <a:t>Acute versus chronic stressors</a:t>
            </a:r>
          </a:p>
        </p:txBody>
      </p:sp>
      <p:pic>
        <p:nvPicPr>
          <p:cNvPr id="3" name="Picture 2" descr="A table contains information on the beneficial effects of acute stressors versus adverse effects of chronic stressors. Acute stressors have a timeline of minutes to hours. Effects follow for intensity. Moderate, enhancement; Intense, suppression; Traumatic, damage. Chronic stressors have a timeline of days to months. Effects are: adaptive plasticity and loss of resilience. Chronic stressors can lead from months to years. Effects follow. Decline of resilience with age; and vulnerability to permanent damage. " title="Figure 11.14 Acute versus chronic stressors">
            <a:extLst>
              <a:ext uri="{FF2B5EF4-FFF2-40B4-BE49-F238E27FC236}">
                <a16:creationId xmlns:a16="http://schemas.microsoft.com/office/drawing/2014/main" id="{7E86AEFA-FC1C-4EBD-9E6D-521AB53AF5C5}"/>
              </a:ext>
            </a:extLst>
          </p:cNvPr>
          <p:cNvPicPr>
            <a:picLocks noChangeAspect="1"/>
          </p:cNvPicPr>
          <p:nvPr/>
        </p:nvPicPr>
        <p:blipFill>
          <a:blip r:embed="rId3"/>
          <a:stretch>
            <a:fillRect/>
          </a:stretch>
        </p:blipFill>
        <p:spPr>
          <a:xfrm>
            <a:off x="1654419" y="1646617"/>
            <a:ext cx="8883163" cy="3564766"/>
          </a:xfrm>
          <a:prstGeom prst="rect">
            <a:avLst/>
          </a:prstGeom>
        </p:spPr>
      </p:pic>
    </p:spTree>
    <p:extLst>
      <p:ext uri="{BB962C8B-B14F-4D97-AF65-F5344CB8AC3E}">
        <p14:creationId xmlns:p14="http://schemas.microsoft.com/office/powerpoint/2010/main" val="4115835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11.15 </a:t>
            </a:r>
            <a:r>
              <a:rPr lang="en-US" dirty="0"/>
              <a:t>Glucocorticoid responses to stressors are altered in animals with disrupted negative feedback</a:t>
            </a:r>
          </a:p>
        </p:txBody>
      </p:sp>
      <p:pic>
        <p:nvPicPr>
          <p:cNvPr id="3" name="Picture 2" descr="A double line graph depicts data for Glucocorticoid concentrations for normal and disrupted negative feedback. Stressor initiation is at the left at the beginning of the baseline. Normal feedback gradually rises, peaks, tapers gradually and meets the baseline at the end. Disrupted negative feedback rises slowly, peaks lower than the normal peak, and tapers very slowly at half-way below the peak and never meets the baseline. " title="Figure 11.15 Glucocorticoid responses to stressors are altered in animals with disrupted negative feedback">
            <a:extLst>
              <a:ext uri="{FF2B5EF4-FFF2-40B4-BE49-F238E27FC236}">
                <a16:creationId xmlns:a16="http://schemas.microsoft.com/office/drawing/2014/main" id="{D60A6D80-24C2-4C6E-BBC4-7B85CD4DEFCA}"/>
              </a:ext>
            </a:extLst>
          </p:cNvPr>
          <p:cNvPicPr>
            <a:picLocks noChangeAspect="1"/>
          </p:cNvPicPr>
          <p:nvPr/>
        </p:nvPicPr>
        <p:blipFill>
          <a:blip r:embed="rId3"/>
          <a:stretch>
            <a:fillRect/>
          </a:stretch>
        </p:blipFill>
        <p:spPr>
          <a:xfrm>
            <a:off x="2198477" y="1120527"/>
            <a:ext cx="7795047" cy="4616946"/>
          </a:xfrm>
          <a:prstGeom prst="rect">
            <a:avLst/>
          </a:prstGeom>
        </p:spPr>
      </p:pic>
    </p:spTree>
    <p:extLst>
      <p:ext uri="{BB962C8B-B14F-4D97-AF65-F5344CB8AC3E}">
        <p14:creationId xmlns:p14="http://schemas.microsoft.com/office/powerpoint/2010/main" val="1335417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11.16 </a:t>
            </a:r>
            <a:r>
              <a:rPr lang="en-US" dirty="0"/>
              <a:t>Corticosterone concentrations are elevated in dominant wild dogs and mongooses  </a:t>
            </a:r>
          </a:p>
        </p:txBody>
      </p:sp>
      <p:pic>
        <p:nvPicPr>
          <p:cNvPr id="3" name="Picture 2" descr="A double bar graph measures basal fecal corticosterone in nanograms per gram feces for Male and Female. Approximate values follow. For Dominant males: 120; Subordinate males: 95. For Dominant females: 225; Subordinate females: 100.&#10;&#10; A double bar graph measures urinary cortisol in nanograms per milligram creatinine for Male and Female. Approximate values follow. For Dominant Basal Individuals: 50; Subordinate Basal Individuals: 95. For Dominant Stressed Individuals: 225; Subordinate Stressed Individuals: 100." title="Figure 11.16 Corticosterone concentrations are elevated in dominant wild dogs and mongooses">
            <a:extLst>
              <a:ext uri="{FF2B5EF4-FFF2-40B4-BE49-F238E27FC236}">
                <a16:creationId xmlns:a16="http://schemas.microsoft.com/office/drawing/2014/main" id="{09389D51-C1FE-469F-9791-3BCF218AADF1}"/>
              </a:ext>
            </a:extLst>
          </p:cNvPr>
          <p:cNvPicPr>
            <a:picLocks noChangeAspect="1"/>
          </p:cNvPicPr>
          <p:nvPr/>
        </p:nvPicPr>
        <p:blipFill>
          <a:blip r:embed="rId3"/>
          <a:stretch>
            <a:fillRect/>
          </a:stretch>
        </p:blipFill>
        <p:spPr>
          <a:xfrm>
            <a:off x="4392277" y="598477"/>
            <a:ext cx="3407446" cy="5661047"/>
          </a:xfrm>
          <a:prstGeom prst="rect">
            <a:avLst/>
          </a:prstGeom>
        </p:spPr>
      </p:pic>
    </p:spTree>
    <p:extLst>
      <p:ext uri="{BB962C8B-B14F-4D97-AF65-F5344CB8AC3E}">
        <p14:creationId xmlns:p14="http://schemas.microsoft.com/office/powerpoint/2010/main" val="3666098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11.16 </a:t>
            </a:r>
            <a:r>
              <a:rPr lang="en-US" dirty="0"/>
              <a:t>Corticosterone concentrations are elevated in dominant wild dogs and mongooses</a:t>
            </a:r>
          </a:p>
        </p:txBody>
      </p:sp>
      <p:pic>
        <p:nvPicPr>
          <p:cNvPr id="3" name="Picture 2" descr="A double bar graph measures basal fecal corticosterone in nanograms per gram feces for Male and Female. Approximate values follow. For Dominant males: 120; Subordinate males: 95. For Dominant females: 225; Subordinate females: 100." title="Figure 11.16 Corticosterone concentrations are elevated in dominant wild dogs and mongooses">
            <a:extLst>
              <a:ext uri="{FF2B5EF4-FFF2-40B4-BE49-F238E27FC236}">
                <a16:creationId xmlns:a16="http://schemas.microsoft.com/office/drawing/2014/main" id="{0F3ED62A-6125-4399-A580-92721FE7CCB2}"/>
              </a:ext>
            </a:extLst>
          </p:cNvPr>
          <p:cNvPicPr>
            <a:picLocks noChangeAspect="1"/>
          </p:cNvPicPr>
          <p:nvPr/>
        </p:nvPicPr>
        <p:blipFill>
          <a:blip r:embed="rId3"/>
          <a:stretch>
            <a:fillRect/>
          </a:stretch>
        </p:blipFill>
        <p:spPr>
          <a:xfrm>
            <a:off x="3099731" y="990082"/>
            <a:ext cx="5992539" cy="4877836"/>
          </a:xfrm>
          <a:prstGeom prst="rect">
            <a:avLst/>
          </a:prstGeom>
        </p:spPr>
      </p:pic>
    </p:spTree>
    <p:extLst>
      <p:ext uri="{BB962C8B-B14F-4D97-AF65-F5344CB8AC3E}">
        <p14:creationId xmlns:p14="http://schemas.microsoft.com/office/powerpoint/2010/main" val="1439215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11.16 </a:t>
            </a:r>
            <a:r>
              <a:rPr lang="en-US" dirty="0"/>
              <a:t>Corticosterone concentrations are elevated in dominant wild dogs and mongooses </a:t>
            </a:r>
          </a:p>
        </p:txBody>
      </p:sp>
      <p:pic>
        <p:nvPicPr>
          <p:cNvPr id="3" name="Picture 2" descr="A double bar graph measures urinary cortisol in nanograms per milligram creatinine for Male and Female. Approximate values follow. For Dominant Basal Individuals: 50; Subordinate Basal Individuals: 95. For Dominant Stressed Individuals: 225; Subordinate Stressed Individuals: 100." title="Figure 11.16 Corticosterone concentrations are elevated in dominant wild dogs and mongooses">
            <a:extLst>
              <a:ext uri="{FF2B5EF4-FFF2-40B4-BE49-F238E27FC236}">
                <a16:creationId xmlns:a16="http://schemas.microsoft.com/office/drawing/2014/main" id="{26FFC12A-E071-4E72-AE45-B2C3F8EAB8C5}"/>
              </a:ext>
            </a:extLst>
          </p:cNvPr>
          <p:cNvPicPr>
            <a:picLocks noChangeAspect="1"/>
          </p:cNvPicPr>
          <p:nvPr/>
        </p:nvPicPr>
        <p:blipFill>
          <a:blip r:embed="rId3"/>
          <a:stretch>
            <a:fillRect/>
          </a:stretch>
        </p:blipFill>
        <p:spPr>
          <a:xfrm>
            <a:off x="3099731" y="1017753"/>
            <a:ext cx="5992539" cy="4822494"/>
          </a:xfrm>
          <a:prstGeom prst="rect">
            <a:avLst/>
          </a:prstGeom>
        </p:spPr>
      </p:pic>
    </p:spTree>
    <p:extLst>
      <p:ext uri="{BB962C8B-B14F-4D97-AF65-F5344CB8AC3E}">
        <p14:creationId xmlns:p14="http://schemas.microsoft.com/office/powerpoint/2010/main" val="4043969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11.17 </a:t>
            </a:r>
            <a:r>
              <a:rPr lang="en-US" dirty="0"/>
              <a:t>Adrenalectomy in the dam alters the stress response of offspring stressed in utero</a:t>
            </a:r>
          </a:p>
        </p:txBody>
      </p:sp>
      <p:pic>
        <p:nvPicPr>
          <p:cNvPr id="3" name="Picture 2" descr=" A double bar graph measures Plasma corticosterone in micro grams per 100 milliliters for Nonstressed mothers and Stressed mothers. Approximate values follow. For Nonstressed mothers with intact adrenal condition: 3.5; For stressed mothers with intact adrenal condition: 9.8. For Nonstressed mothers with intact adrenal condition: 4.5; For stressed mothers with adrenalectomized condition: 3.8." title="Figure 11.17 Adrenalectomy in the dam alters the stress response of offspring stressed in utero">
            <a:extLst>
              <a:ext uri="{FF2B5EF4-FFF2-40B4-BE49-F238E27FC236}">
                <a16:creationId xmlns:a16="http://schemas.microsoft.com/office/drawing/2014/main" id="{A9A11887-DEE9-460D-8EF6-8AA6B6E2F31D}"/>
              </a:ext>
            </a:extLst>
          </p:cNvPr>
          <p:cNvPicPr>
            <a:picLocks noChangeAspect="1"/>
          </p:cNvPicPr>
          <p:nvPr/>
        </p:nvPicPr>
        <p:blipFill>
          <a:blip r:embed="rId3"/>
          <a:stretch>
            <a:fillRect/>
          </a:stretch>
        </p:blipFill>
        <p:spPr>
          <a:xfrm>
            <a:off x="3175510" y="886193"/>
            <a:ext cx="5840980" cy="5085615"/>
          </a:xfrm>
          <a:prstGeom prst="rect">
            <a:avLst/>
          </a:prstGeom>
        </p:spPr>
      </p:pic>
    </p:spTree>
    <p:extLst>
      <p:ext uri="{BB962C8B-B14F-4D97-AF65-F5344CB8AC3E}">
        <p14:creationId xmlns:p14="http://schemas.microsoft.com/office/powerpoint/2010/main" val="1862657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11.2 </a:t>
            </a:r>
            <a:r>
              <a:rPr lang="en-US" dirty="0"/>
              <a:t>Physiological systems and endocrine glands affected by chronic stress</a:t>
            </a:r>
          </a:p>
        </p:txBody>
      </p:sp>
      <p:pic>
        <p:nvPicPr>
          <p:cNvPr id="3" name="Picture 2" descr="An illustration labels and shows various physiological systems and endocrine glands from left to right. The Brain and spinal cord are at the right. Parts follow: Hypothalamus, Pituitary gland. Systems follow. Hormonal responses from the Brain are linked to Thyroid, Testes and Ovaries. Systems follow. Parasympathetic responses from Cranial linked to Heart and Liver. Cervical follows. Sympathetic responses from the Thoracic lead to Spleen, Pancreas, Liver, Thymus, and Intestines. Lumbar follows. Parasympathetic responses from Sacral leads to Intestines, Bladder, and Testes." title="Figure 11.2 Physiological systems and endocrine glands affected by chronic stress">
            <a:extLst>
              <a:ext uri="{FF2B5EF4-FFF2-40B4-BE49-F238E27FC236}">
                <a16:creationId xmlns:a16="http://schemas.microsoft.com/office/drawing/2014/main" id="{0E5B7BD5-9DC9-4441-8EA8-046A1D7DFBBE}"/>
              </a:ext>
            </a:extLst>
          </p:cNvPr>
          <p:cNvPicPr>
            <a:picLocks noChangeAspect="1"/>
          </p:cNvPicPr>
          <p:nvPr/>
        </p:nvPicPr>
        <p:blipFill>
          <a:blip r:embed="rId3"/>
          <a:stretch>
            <a:fillRect/>
          </a:stretch>
        </p:blipFill>
        <p:spPr>
          <a:xfrm>
            <a:off x="2328743" y="594519"/>
            <a:ext cx="7534515" cy="5668962"/>
          </a:xfrm>
          <a:prstGeom prst="rect">
            <a:avLst/>
          </a:prstGeom>
        </p:spPr>
      </p:pic>
    </p:spTree>
    <p:extLst>
      <p:ext uri="{BB962C8B-B14F-4D97-AF65-F5344CB8AC3E}">
        <p14:creationId xmlns:p14="http://schemas.microsoft.com/office/powerpoint/2010/main" val="3315361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11.18 </a:t>
            </a:r>
            <a:r>
              <a:rPr lang="en-US" dirty="0"/>
              <a:t>Modes of transgenerational epigenetic transmission</a:t>
            </a:r>
          </a:p>
        </p:txBody>
      </p:sp>
      <p:pic>
        <p:nvPicPr>
          <p:cNvPr id="3" name="Picture 2" descr="An illustration depicts modes of transgenerational epigenetic transmission showing phenotype and no phenotype across five generations. A. Terminal somatic programming in utero shows phenotype for F 1 and no phenotype for F 2 and F 3. B. Somatic and primordial germ cell programming in utero show phenotype for F 1 and F 2 and no phenotype for F 3. Phenotype is shown in the other three following generations, C. Stable germline inheritance; D. Transgenerational perpetuation of maternal exposure; and E. Transgenerational perpetuation of paternal exposure. " title="Figure 11.18 Modes of transgenerational epigenetic transmission">
            <a:extLst>
              <a:ext uri="{FF2B5EF4-FFF2-40B4-BE49-F238E27FC236}">
                <a16:creationId xmlns:a16="http://schemas.microsoft.com/office/drawing/2014/main" id="{0D5126CD-43F0-438F-BA46-BE777868C8AE}"/>
              </a:ext>
            </a:extLst>
          </p:cNvPr>
          <p:cNvPicPr>
            <a:picLocks noChangeAspect="1"/>
          </p:cNvPicPr>
          <p:nvPr/>
        </p:nvPicPr>
        <p:blipFill>
          <a:blip r:embed="rId3"/>
          <a:stretch>
            <a:fillRect/>
          </a:stretch>
        </p:blipFill>
        <p:spPr>
          <a:xfrm>
            <a:off x="1102839" y="1389808"/>
            <a:ext cx="9986323" cy="4078384"/>
          </a:xfrm>
          <a:prstGeom prst="rect">
            <a:avLst/>
          </a:prstGeom>
        </p:spPr>
      </p:pic>
    </p:spTree>
    <p:extLst>
      <p:ext uri="{BB962C8B-B14F-4D97-AF65-F5344CB8AC3E}">
        <p14:creationId xmlns:p14="http://schemas.microsoft.com/office/powerpoint/2010/main" val="2465774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0"/>
            <a:ext cx="12192000" cy="646331"/>
          </a:xfrm>
        </p:spPr>
        <p:txBody>
          <a:bodyPr/>
          <a:lstStyle/>
          <a:p>
            <a:r>
              <a:rPr lang="en-US" b="1" dirty="0"/>
              <a:t>Figure 11.19 </a:t>
            </a:r>
            <a:r>
              <a:rPr lang="en-US" dirty="0"/>
              <a:t>Elevated cortisol values during early pregnancy were associated with increased right </a:t>
            </a:r>
            <a:r>
              <a:rPr lang="en-US" dirty="0" err="1"/>
              <a:t>amygdalar</a:t>
            </a:r>
            <a:r>
              <a:rPr lang="en-US" dirty="0"/>
              <a:t> development and poor emotional development in girls, but not boys, before puberty  </a:t>
            </a:r>
          </a:p>
        </p:txBody>
      </p:sp>
      <p:pic>
        <p:nvPicPr>
          <p:cNvPr id="3" name="Picture 2" descr="A double line graph shows cortisol values across gestation weeks from 15 through 40. The X axis measures weeks with increments of 5. The Y axis measures prenatal maternal cortisol in micro g per deciliter adjusted for time of day of sample collection from 0.3 through 0.7 with increments of 0.1. Approximate values follow. 15: 0.33, 0.44. 18: 0.38, 0.4. 25: 0.42, 0.43. 32: 0.58, 0.62. 38: 0.62, 0.63.&#10;&#10;&#10;A heat map brain scan of the right and left sides of the brain has low values of 2 predominantly at the right with miniscule values hovering around 3.50 at the top. On the left side, a large clump of values around 3.50 is at the top and the rest are hovering around 2." title="Figure 11.19 Elevated cortisol values during early pregnancy were associated with increased right amygdalar development and poor emotional development in girls, but not boys, before puberty">
            <a:extLst>
              <a:ext uri="{FF2B5EF4-FFF2-40B4-BE49-F238E27FC236}">
                <a16:creationId xmlns:a16="http://schemas.microsoft.com/office/drawing/2014/main" id="{A85381CD-D38F-447E-98B9-D8226B17989C}"/>
              </a:ext>
            </a:extLst>
          </p:cNvPr>
          <p:cNvPicPr>
            <a:picLocks noChangeAspect="1"/>
          </p:cNvPicPr>
          <p:nvPr/>
        </p:nvPicPr>
        <p:blipFill>
          <a:blip r:embed="rId3"/>
          <a:stretch>
            <a:fillRect/>
          </a:stretch>
        </p:blipFill>
        <p:spPr>
          <a:xfrm>
            <a:off x="978333" y="1345879"/>
            <a:ext cx="10235335" cy="4166242"/>
          </a:xfrm>
          <a:prstGeom prst="rect">
            <a:avLst/>
          </a:prstGeom>
        </p:spPr>
      </p:pic>
    </p:spTree>
    <p:extLst>
      <p:ext uri="{BB962C8B-B14F-4D97-AF65-F5344CB8AC3E}">
        <p14:creationId xmlns:p14="http://schemas.microsoft.com/office/powerpoint/2010/main" val="2354236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0"/>
            <a:ext cx="12192000" cy="646331"/>
          </a:xfrm>
        </p:spPr>
        <p:txBody>
          <a:bodyPr/>
          <a:lstStyle/>
          <a:p>
            <a:r>
              <a:rPr lang="en-US" b="1" dirty="0"/>
              <a:t>Figure 11.19(a) </a:t>
            </a:r>
            <a:r>
              <a:rPr lang="en-US" dirty="0"/>
              <a:t>Elevated cortisol values during early pregnancy were associated with increased right </a:t>
            </a:r>
            <a:r>
              <a:rPr lang="en-US" dirty="0" err="1"/>
              <a:t>amygdalar</a:t>
            </a:r>
            <a:r>
              <a:rPr lang="en-US" dirty="0"/>
              <a:t> development and poor emotional development in girls, but not boys, before puberty</a:t>
            </a:r>
          </a:p>
        </p:txBody>
      </p:sp>
      <p:pic>
        <p:nvPicPr>
          <p:cNvPr id="3" name="Picture 2" descr="A double line graph shows cortisol values across gestation weeks from 15 through 40. The X axis measures weeks with increments of 5. The Y axis measures prenatal maternal cortisol in micro g per deciliter adjusted for time of day of sample collection from 0.3 through 0.7 with increments of 0.1. Approximate values follow. 15: 0.33, 0.44. 18: 0.38, 0.4. 25: 0.42, 0.43. 32: 0.58, 0.62. 38: 0.62, 0.63.&#10;" title="Figure 11.19 Elevated cortisol values during early pregnancy were associated with increased right amygdalar development and poor emotional development in girls, but not boys, before puberty">
            <a:extLst>
              <a:ext uri="{FF2B5EF4-FFF2-40B4-BE49-F238E27FC236}">
                <a16:creationId xmlns:a16="http://schemas.microsoft.com/office/drawing/2014/main" id="{178C10C2-830C-4673-AB88-27DF0B5CB0FF}"/>
              </a:ext>
            </a:extLst>
          </p:cNvPr>
          <p:cNvPicPr>
            <a:picLocks noChangeAspect="1"/>
          </p:cNvPicPr>
          <p:nvPr/>
        </p:nvPicPr>
        <p:blipFill>
          <a:blip r:embed="rId3"/>
          <a:stretch>
            <a:fillRect/>
          </a:stretch>
        </p:blipFill>
        <p:spPr>
          <a:xfrm>
            <a:off x="2573764" y="975908"/>
            <a:ext cx="7044473" cy="4906184"/>
          </a:xfrm>
          <a:prstGeom prst="rect">
            <a:avLst/>
          </a:prstGeom>
        </p:spPr>
      </p:pic>
    </p:spTree>
    <p:extLst>
      <p:ext uri="{BB962C8B-B14F-4D97-AF65-F5344CB8AC3E}">
        <p14:creationId xmlns:p14="http://schemas.microsoft.com/office/powerpoint/2010/main" val="1674568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0"/>
            <a:ext cx="12192000" cy="646331"/>
          </a:xfrm>
        </p:spPr>
        <p:txBody>
          <a:bodyPr/>
          <a:lstStyle/>
          <a:p>
            <a:r>
              <a:rPr lang="en-US" b="1" dirty="0"/>
              <a:t>Figure 11.19(b) </a:t>
            </a:r>
            <a:r>
              <a:rPr lang="en-US" dirty="0"/>
              <a:t>Elevated cortisol values during early pregnancy were associated with increased right </a:t>
            </a:r>
            <a:r>
              <a:rPr lang="en-US" dirty="0" err="1"/>
              <a:t>amygdalar</a:t>
            </a:r>
            <a:r>
              <a:rPr lang="en-US" dirty="0"/>
              <a:t> development and poor emotional development in girls, but not boys, before puberty </a:t>
            </a:r>
          </a:p>
        </p:txBody>
      </p:sp>
      <p:pic>
        <p:nvPicPr>
          <p:cNvPr id="3" name="Picture 2" descr="A heat map brain scan of the right and left sides of the brain has low values of 2 predominantly at the right with miniscule values hovering around 3.50 at the top. On the left side, a large clump of values around 3.50 is at the top and the rest are hovering around 2." title="Figure 11.19 Elevated cortisol values during early pregnancy were associated with increased right amygdalar development and poor emotional development in girls, but not boys, before puberty">
            <a:extLst>
              <a:ext uri="{FF2B5EF4-FFF2-40B4-BE49-F238E27FC236}">
                <a16:creationId xmlns:a16="http://schemas.microsoft.com/office/drawing/2014/main" id="{47A3CC33-8A0C-4023-9420-356D34075343}"/>
              </a:ext>
            </a:extLst>
          </p:cNvPr>
          <p:cNvPicPr>
            <a:picLocks noChangeAspect="1"/>
          </p:cNvPicPr>
          <p:nvPr/>
        </p:nvPicPr>
        <p:blipFill>
          <a:blip r:embed="rId3"/>
          <a:stretch>
            <a:fillRect/>
          </a:stretch>
        </p:blipFill>
        <p:spPr>
          <a:xfrm>
            <a:off x="3749823" y="952149"/>
            <a:ext cx="4692355" cy="4953703"/>
          </a:xfrm>
          <a:prstGeom prst="rect">
            <a:avLst/>
          </a:prstGeom>
        </p:spPr>
      </p:pic>
    </p:spTree>
    <p:extLst>
      <p:ext uri="{BB962C8B-B14F-4D97-AF65-F5344CB8AC3E}">
        <p14:creationId xmlns:p14="http://schemas.microsoft.com/office/powerpoint/2010/main" val="2521561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11.20 </a:t>
            </a:r>
            <a:r>
              <a:rPr lang="en-US" dirty="0"/>
              <a:t>Stress responses are reduced in rats that received more maternal attention as pups  </a:t>
            </a:r>
          </a:p>
        </p:txBody>
      </p:sp>
      <p:pic>
        <p:nvPicPr>
          <p:cNvPr id="3" name="Picture 2" descr="A double line graph measures maternal licking rates for plasma A C T H in picograms per milliliter. The X axis measures values from 0 through 50 with increments of 10 and then jumps to 60 and 120. The Y axis measures values from 0 through 1000 with increments of 200. Approximate values follow for high and low maternal licking rates respectively: 0: 190, 180. 10: 600, 790. 20: 620, 820. 30: 440, 700. 40: 400, 600. 60: 300, 400. 120: 200, 230.&#10;&#10;&#10;A double line graph measures maternal licking rates for Corticosterone in micro grams per deciliter. The X axis measures values from 0 through 50 with increments of 10 and then jumps to 60 and 120. The Y axis measures values from 0 through 80 with increments of 20. Area before 0 is Pre-stress. Area from 0 through 20 is stress, and 20 through 120 is Post-stress. Approximate values follow for high and low maternal licking rates respectively: 0: 1, 10. 10: 40, 55. 20: 45, 62. 30: 42, 60. 40: 38, 60. 60: 20, 32. 120: 18, 32. " title="Figure 11.20 Stress responses are reduced in rats that received more maternal attention as pups">
            <a:extLst>
              <a:ext uri="{FF2B5EF4-FFF2-40B4-BE49-F238E27FC236}">
                <a16:creationId xmlns:a16="http://schemas.microsoft.com/office/drawing/2014/main" id="{1B4B6A92-F00A-4FAB-9BD1-5E604791BFF0}"/>
              </a:ext>
            </a:extLst>
          </p:cNvPr>
          <p:cNvPicPr>
            <a:picLocks noChangeAspect="1"/>
          </p:cNvPicPr>
          <p:nvPr/>
        </p:nvPicPr>
        <p:blipFill>
          <a:blip r:embed="rId3"/>
          <a:stretch>
            <a:fillRect/>
          </a:stretch>
        </p:blipFill>
        <p:spPr>
          <a:xfrm>
            <a:off x="4333062" y="671924"/>
            <a:ext cx="3525877" cy="5514153"/>
          </a:xfrm>
          <a:prstGeom prst="rect">
            <a:avLst/>
          </a:prstGeom>
        </p:spPr>
      </p:pic>
    </p:spTree>
    <p:extLst>
      <p:ext uri="{BB962C8B-B14F-4D97-AF65-F5344CB8AC3E}">
        <p14:creationId xmlns:p14="http://schemas.microsoft.com/office/powerpoint/2010/main" val="1648181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11.20(a) </a:t>
            </a:r>
            <a:r>
              <a:rPr lang="en-US" dirty="0"/>
              <a:t>Stress responses are reduced in rats that received more maternal attention as pups</a:t>
            </a:r>
          </a:p>
        </p:txBody>
      </p:sp>
      <p:pic>
        <p:nvPicPr>
          <p:cNvPr id="3" name="Picture 2" descr="A double line graph measures maternal licking rates for plasma A C T H in picograms per milliliter. The X axis measures values from 0 through 50 with increments of 10 and then jumps to 60 and 120. The Y axis measures values from 0 through 1000 with increments of 200. Approximate values follow for high and low maternal licking rates respectively: 0: 190, 180. 10: 600, 790. 20: 620, 820. 30: 440, 700. 40: 400, 600. 60: 300, 400. 120: 200, 230.&#10;" title="Figure 11.20 Stress responses are reduced in rats that received more maternal attention as pups">
            <a:extLst>
              <a:ext uri="{FF2B5EF4-FFF2-40B4-BE49-F238E27FC236}">
                <a16:creationId xmlns:a16="http://schemas.microsoft.com/office/drawing/2014/main" id="{86A2C2AA-449D-403B-B8F2-49D26C54C80A}"/>
              </a:ext>
            </a:extLst>
          </p:cNvPr>
          <p:cNvPicPr>
            <a:picLocks noChangeAspect="1"/>
          </p:cNvPicPr>
          <p:nvPr/>
        </p:nvPicPr>
        <p:blipFill>
          <a:blip r:embed="rId3"/>
          <a:stretch>
            <a:fillRect/>
          </a:stretch>
        </p:blipFill>
        <p:spPr>
          <a:xfrm>
            <a:off x="2678354" y="1054910"/>
            <a:ext cx="6835292" cy="4748181"/>
          </a:xfrm>
          <a:prstGeom prst="rect">
            <a:avLst/>
          </a:prstGeom>
        </p:spPr>
      </p:pic>
    </p:spTree>
    <p:extLst>
      <p:ext uri="{BB962C8B-B14F-4D97-AF65-F5344CB8AC3E}">
        <p14:creationId xmlns:p14="http://schemas.microsoft.com/office/powerpoint/2010/main" val="1027626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11.20(b) </a:t>
            </a:r>
            <a:r>
              <a:rPr lang="en-US" dirty="0"/>
              <a:t>Stress responses are reduced in rats that received more maternal attention as pups </a:t>
            </a:r>
          </a:p>
        </p:txBody>
      </p:sp>
      <p:pic>
        <p:nvPicPr>
          <p:cNvPr id="3" name="Picture 2" descr="A double line graph measures maternal licking rates for Corticosterone in micro grams per deciliter. The X axis measures values from 0 through 50 with increments of 10 and then jumps to 60 and 120. The Y axis measures values from 0 through 80 with increments of 20. Area before 0 is Pre-stress. Area from 0 through 20 is stress, and 20 through 120 is Post-stress. Approximate values follow for high and low maternal licking rates respectively: 0: 1, 10. 10: 40, 55. 20: 45, 62. 30: 42, 60. 40: 38, 60. 60: 20, 32. 120: 18, 32. " title="Figure 11.20 Stress responses are reduced in rats that received more maternal attention as pups">
            <a:extLst>
              <a:ext uri="{FF2B5EF4-FFF2-40B4-BE49-F238E27FC236}">
                <a16:creationId xmlns:a16="http://schemas.microsoft.com/office/drawing/2014/main" id="{88BB221A-E2A3-4D30-9D3A-A77C83B7ABDC}"/>
              </a:ext>
            </a:extLst>
          </p:cNvPr>
          <p:cNvPicPr>
            <a:picLocks noChangeAspect="1"/>
          </p:cNvPicPr>
          <p:nvPr/>
        </p:nvPicPr>
        <p:blipFill>
          <a:blip r:embed="rId3"/>
          <a:stretch>
            <a:fillRect/>
          </a:stretch>
        </p:blipFill>
        <p:spPr>
          <a:xfrm>
            <a:off x="3307434" y="1064469"/>
            <a:ext cx="5577132" cy="4729062"/>
          </a:xfrm>
          <a:prstGeom prst="rect">
            <a:avLst/>
          </a:prstGeom>
        </p:spPr>
      </p:pic>
    </p:spTree>
    <p:extLst>
      <p:ext uri="{BB962C8B-B14F-4D97-AF65-F5344CB8AC3E}">
        <p14:creationId xmlns:p14="http://schemas.microsoft.com/office/powerpoint/2010/main" val="2980947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11.21 </a:t>
            </a:r>
            <a:r>
              <a:rPr lang="en-US" dirty="0"/>
              <a:t>Epigenetic influences of maternal behavior on offspring</a:t>
            </a:r>
          </a:p>
        </p:txBody>
      </p:sp>
      <p:pic>
        <p:nvPicPr>
          <p:cNvPr id="3" name="Picture 2" descr="An illustration shows a mother rat licking and grooming her babies. Arrows flow downward as two branches. One shows increased serotonin tone leading to increased N G F 1 A expression in hippocampus leading to N G F 1 A and further leading to DNA at the bottom. The other branch reads: Demethylation of G R exon 1, acetylation of histones around G R and leads to G R below. Arrow below leads to an adult rat with text reading: Adult: High hippocampal G R; Low glucocorticoid levels; and High licking or grooming behavior. Text at right reads: Permanent increase in N G F 1 A driven G R expression in hippocampus." title="Figure 11.21 Epigenetic influences of maternal behavior on offspring">
            <a:extLst>
              <a:ext uri="{FF2B5EF4-FFF2-40B4-BE49-F238E27FC236}">
                <a16:creationId xmlns:a16="http://schemas.microsoft.com/office/drawing/2014/main" id="{DB031F7F-295C-45FC-A5AD-0A02D6DF5E0D}"/>
              </a:ext>
            </a:extLst>
          </p:cNvPr>
          <p:cNvPicPr>
            <a:picLocks noChangeAspect="1"/>
          </p:cNvPicPr>
          <p:nvPr/>
        </p:nvPicPr>
        <p:blipFill>
          <a:blip r:embed="rId3"/>
          <a:stretch>
            <a:fillRect/>
          </a:stretch>
        </p:blipFill>
        <p:spPr>
          <a:xfrm>
            <a:off x="4046145" y="574141"/>
            <a:ext cx="4099711" cy="5709719"/>
          </a:xfrm>
          <a:prstGeom prst="rect">
            <a:avLst/>
          </a:prstGeom>
        </p:spPr>
      </p:pic>
    </p:spTree>
    <p:extLst>
      <p:ext uri="{BB962C8B-B14F-4D97-AF65-F5344CB8AC3E}">
        <p14:creationId xmlns:p14="http://schemas.microsoft.com/office/powerpoint/2010/main" val="86216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11.22 </a:t>
            </a:r>
            <a:r>
              <a:rPr lang="en-US" dirty="0"/>
              <a:t>Infant rhesus monkeys cling to a cloth “mother” for contact comfort when stressed by a novel toy</a:t>
            </a:r>
          </a:p>
        </p:txBody>
      </p:sp>
      <p:pic>
        <p:nvPicPr>
          <p:cNvPr id="5" name="Picture 4" descr="A pair of images. The left has a wire based mother monkey toy. The right has a baby monkey clinging to a cloth-covered wire mother monkey toy." title="Figure 11.22 Infant rhesus monkeys cling to a cloth “mother” for contact comfort when stressed by a novel toy">
            <a:extLst>
              <a:ext uri="{FF2B5EF4-FFF2-40B4-BE49-F238E27FC236}">
                <a16:creationId xmlns:a16="http://schemas.microsoft.com/office/drawing/2014/main" id="{E09C49DB-5EF0-492B-8386-8ED81893E7AC}"/>
              </a:ext>
            </a:extLst>
          </p:cNvPr>
          <p:cNvPicPr>
            <a:picLocks noChangeAspect="1"/>
          </p:cNvPicPr>
          <p:nvPr/>
        </p:nvPicPr>
        <p:blipFill>
          <a:blip r:embed="rId3"/>
          <a:stretch>
            <a:fillRect/>
          </a:stretch>
        </p:blipFill>
        <p:spPr>
          <a:xfrm>
            <a:off x="2531889" y="867805"/>
            <a:ext cx="7128223" cy="5122390"/>
          </a:xfrm>
          <a:prstGeom prst="rect">
            <a:avLst/>
          </a:prstGeom>
        </p:spPr>
      </p:pic>
    </p:spTree>
    <p:extLst>
      <p:ext uri="{BB962C8B-B14F-4D97-AF65-F5344CB8AC3E}">
        <p14:creationId xmlns:p14="http://schemas.microsoft.com/office/powerpoint/2010/main" val="3069353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11.23 </a:t>
            </a:r>
            <a:r>
              <a:rPr lang="en-US" dirty="0"/>
              <a:t>Cortisol concentrations increase as a function of time in an orphanage</a:t>
            </a:r>
          </a:p>
        </p:txBody>
      </p:sp>
      <p:pic>
        <p:nvPicPr>
          <p:cNvPr id="3" name="Picture 2" descr="A scatter plot depicts data of Evening cortisol in log 10 for Canadian born children; Children of age less than 8 months and adopted from Romanian orphanages; and Children adopted whose ages are more than 8 months. Canadian born children's dots are hovering at 0 on the X axis with corresponding values near negative 1.8 to negative 1.7 and majority of the dots are near negative 1.4 to negative 0.5. Values for children less than 8 months of age hover in between 2 and 4 on the X axis. The corresponding Y axis values are found grouped in between negative 1.4 and negative 0.4. Values for adopted children with more than 8 months of age start about 10 on the X axis and go all the way up to 50. Majority of the values are grouped in between negative 1.1 through negative 0.6. Some dots are plotted about negative 0.4 corresponding to values 25, 30, 35, and 50 on the X axis." title="Figure 11.23 Cortisol concentrations increase as a function of time in an orphanage">
            <a:extLst>
              <a:ext uri="{FF2B5EF4-FFF2-40B4-BE49-F238E27FC236}">
                <a16:creationId xmlns:a16="http://schemas.microsoft.com/office/drawing/2014/main" id="{7ED67781-D7C5-4A0E-96EB-B4B6619106B5}"/>
              </a:ext>
            </a:extLst>
          </p:cNvPr>
          <p:cNvPicPr>
            <a:picLocks noChangeAspect="1"/>
          </p:cNvPicPr>
          <p:nvPr/>
        </p:nvPicPr>
        <p:blipFill>
          <a:blip r:embed="rId3"/>
          <a:stretch>
            <a:fillRect/>
          </a:stretch>
        </p:blipFill>
        <p:spPr>
          <a:xfrm>
            <a:off x="3108489" y="803107"/>
            <a:ext cx="5975023" cy="5251787"/>
          </a:xfrm>
          <a:prstGeom prst="rect">
            <a:avLst/>
          </a:prstGeom>
        </p:spPr>
      </p:pic>
    </p:spTree>
    <p:extLst>
      <p:ext uri="{BB962C8B-B14F-4D97-AF65-F5344CB8AC3E}">
        <p14:creationId xmlns:p14="http://schemas.microsoft.com/office/powerpoint/2010/main" val="3908524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11.3 </a:t>
            </a:r>
            <a:r>
              <a:rPr lang="en-US" dirty="0"/>
              <a:t>Walter B. Cannon</a:t>
            </a:r>
          </a:p>
        </p:txBody>
      </p:sp>
      <p:pic>
        <p:nvPicPr>
          <p:cNvPr id="5" name="Picture 4" descr="A photo of Walter B. Cannon in a lab setup." title="Figure 11.3 Walter B. Cannon,">
            <a:extLst>
              <a:ext uri="{FF2B5EF4-FFF2-40B4-BE49-F238E27FC236}">
                <a16:creationId xmlns:a16="http://schemas.microsoft.com/office/drawing/2014/main" id="{FCDFE415-C275-4BF0-AEAF-47603B2DDA29}"/>
              </a:ext>
            </a:extLst>
          </p:cNvPr>
          <p:cNvPicPr>
            <a:picLocks noChangeAspect="1"/>
          </p:cNvPicPr>
          <p:nvPr/>
        </p:nvPicPr>
        <p:blipFill>
          <a:blip r:embed="rId3"/>
          <a:stretch>
            <a:fillRect/>
          </a:stretch>
        </p:blipFill>
        <p:spPr>
          <a:xfrm>
            <a:off x="2348056" y="744260"/>
            <a:ext cx="7495888" cy="5369480"/>
          </a:xfrm>
          <a:prstGeom prst="rect">
            <a:avLst/>
          </a:prstGeom>
        </p:spPr>
      </p:pic>
    </p:spTree>
    <p:extLst>
      <p:ext uri="{BB962C8B-B14F-4D97-AF65-F5344CB8AC3E}">
        <p14:creationId xmlns:p14="http://schemas.microsoft.com/office/powerpoint/2010/main" val="2140904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Table 11.2 </a:t>
            </a:r>
            <a:r>
              <a:rPr lang="en-US" dirty="0"/>
              <a:t>Effect of stroking on ODC activity and serum GH concentrations in maternally deprived rat pups</a:t>
            </a:r>
          </a:p>
        </p:txBody>
      </p:sp>
      <p:pic>
        <p:nvPicPr>
          <p:cNvPr id="3" name="Picture 2" descr="A table contains data on effect of stroking on O D C activity and serum G H concentrations in maternally deprived rat pups. Column head O D C serum concentration depicting percentage control plus or minus S E M is sub-divided into Brain, Heart, and Liver. Column head at right depicts data for Serum G H concentration in percentage control plus or minus S E M. Data follows. Control: Brain, 100 plus or minus 13; Heart, 100 plus or minus 6; Liver, 100 plus or minus 13. Serum G H, 100 plus or minus 20. For Deprived, superscript a: 68 plus or minus 8; 36 plus or minus 7; 32 plus or minus 6; and 26 plus or minus 7. For Deprived and stroked: 134 plus or minus 15; 93 plus or minus 15; 199 plus or minus 41; and 82 plus or minus 17. Source line reads, From S. M. Schanberg and C. M. Kuhn. 1985. Perspect Behav Med 2: 133. Text below table reads superscript a, p less than 0.05 or better compared with controls for all values." title="Table 11.2 Effect of stroking on ODC activity and serum GH concentrations in maternally deprived rat pups">
            <a:extLst>
              <a:ext uri="{FF2B5EF4-FFF2-40B4-BE49-F238E27FC236}">
                <a16:creationId xmlns:a16="http://schemas.microsoft.com/office/drawing/2014/main" id="{B8C87F4F-519C-4AF9-9882-AAB6269E2ED7}"/>
              </a:ext>
            </a:extLst>
          </p:cNvPr>
          <p:cNvPicPr>
            <a:picLocks noChangeAspect="1"/>
          </p:cNvPicPr>
          <p:nvPr/>
        </p:nvPicPr>
        <p:blipFill>
          <a:blip r:embed="rId3"/>
          <a:stretch>
            <a:fillRect/>
          </a:stretch>
        </p:blipFill>
        <p:spPr>
          <a:xfrm>
            <a:off x="1171998" y="1863891"/>
            <a:ext cx="9848005" cy="3130218"/>
          </a:xfrm>
          <a:prstGeom prst="rect">
            <a:avLst/>
          </a:prstGeom>
        </p:spPr>
      </p:pic>
    </p:spTree>
    <p:extLst>
      <p:ext uri="{BB962C8B-B14F-4D97-AF65-F5344CB8AC3E}">
        <p14:creationId xmlns:p14="http://schemas.microsoft.com/office/powerpoint/2010/main" val="321694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Table 11.3 </a:t>
            </a:r>
            <a:r>
              <a:rPr lang="en-US" dirty="0"/>
              <a:t>Effects of external events on growth in a child with psychosocial dwarfism</a:t>
            </a:r>
          </a:p>
        </p:txBody>
      </p:sp>
      <p:pic>
        <p:nvPicPr>
          <p:cNvPr id="3" name="Picture 2" descr="A table titled Effects of external events on growth in a child with psychosocial dwarfism. The table has an Event column at the left with three corresponding value columns at the right. Columns are titled Plasma G H concentration in nanograms per milliliter, Growth in centimeter per 20 days and Food intake in grams per day. Values for events follow. Hospital admission: 5.9; 0.5; 1663. 100 days post-admission: 13.0; 1.7; 1514. Favorite nurse on vacation: 6.9; 0.6; 1504. Favorite nurse returns: 15.0; 1.5; 1521. Source line reads, From P. Saenger et al., 1977. Somatomedin and growth hormone in psychosocial dwarfism. In Aktuelle Probleme der pädiatrischen Endokrinologie, pp. 1 to 12. Springer, New York." title="Table 11.3 Effects of external events on growth in a child with psychosocial dwarfism">
            <a:extLst>
              <a:ext uri="{FF2B5EF4-FFF2-40B4-BE49-F238E27FC236}">
                <a16:creationId xmlns:a16="http://schemas.microsoft.com/office/drawing/2014/main" id="{82930317-5FAF-4D2E-B89A-788F05592A21}"/>
              </a:ext>
            </a:extLst>
          </p:cNvPr>
          <p:cNvPicPr>
            <a:picLocks noChangeAspect="1"/>
          </p:cNvPicPr>
          <p:nvPr/>
        </p:nvPicPr>
        <p:blipFill>
          <a:blip r:embed="rId3"/>
          <a:stretch>
            <a:fillRect/>
          </a:stretch>
        </p:blipFill>
        <p:spPr>
          <a:xfrm>
            <a:off x="1183878" y="1789645"/>
            <a:ext cx="9824245" cy="3278710"/>
          </a:xfrm>
          <a:prstGeom prst="rect">
            <a:avLst/>
          </a:prstGeom>
        </p:spPr>
      </p:pic>
    </p:spTree>
    <p:extLst>
      <p:ext uri="{BB962C8B-B14F-4D97-AF65-F5344CB8AC3E}">
        <p14:creationId xmlns:p14="http://schemas.microsoft.com/office/powerpoint/2010/main" val="4045495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11.24 </a:t>
            </a:r>
            <a:r>
              <a:rPr lang="en-US" dirty="0"/>
              <a:t>Opioids suppress LH production.</a:t>
            </a:r>
          </a:p>
        </p:txBody>
      </p:sp>
      <p:pic>
        <p:nvPicPr>
          <p:cNvPr id="3" name="Picture 2" descr="A double line graph contains values for effect of Beta endorphin and Saline on L H in nanograms per milliliter. The X axis contains values in minutes from 0 through 120 with increments of 30. The Y axis contains values from 0 through 6 with increments of 1. Approximate values follow in the format, Minutes: Beta endorphin, Saline: 0: 3, 3.5. 30: 1.2, 3.8. 40: 1.6, 3.2. 60: 1.2, 3.6. 70: 1.2, 3.9. 90: 1.4, 4. 100: 1.3, 3. 120: 1, 4.9." title="Figure 11.24 Opioids suppress LH production.">
            <a:extLst>
              <a:ext uri="{FF2B5EF4-FFF2-40B4-BE49-F238E27FC236}">
                <a16:creationId xmlns:a16="http://schemas.microsoft.com/office/drawing/2014/main" id="{C5A95037-7EDF-42B2-A36F-EDD9C0722D8C}"/>
              </a:ext>
            </a:extLst>
          </p:cNvPr>
          <p:cNvPicPr>
            <a:picLocks noChangeAspect="1"/>
          </p:cNvPicPr>
          <p:nvPr/>
        </p:nvPicPr>
        <p:blipFill>
          <a:blip r:embed="rId3"/>
          <a:stretch>
            <a:fillRect/>
          </a:stretch>
        </p:blipFill>
        <p:spPr>
          <a:xfrm>
            <a:off x="2860977" y="1063606"/>
            <a:ext cx="6470046" cy="4730788"/>
          </a:xfrm>
          <a:prstGeom prst="rect">
            <a:avLst/>
          </a:prstGeom>
        </p:spPr>
      </p:pic>
    </p:spTree>
    <p:extLst>
      <p:ext uri="{BB962C8B-B14F-4D97-AF65-F5344CB8AC3E}">
        <p14:creationId xmlns:p14="http://schemas.microsoft.com/office/powerpoint/2010/main" val="2894639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a:xfrm>
            <a:off x="0" y="0"/>
            <a:ext cx="12192000" cy="646331"/>
          </a:xfrm>
        </p:spPr>
        <p:txBody>
          <a:bodyPr/>
          <a:lstStyle/>
          <a:p>
            <a:r>
              <a:rPr lang="en-US" b="1" dirty="0"/>
              <a:t>Figure 11.25 </a:t>
            </a:r>
            <a:r>
              <a:rPr lang="en-US" dirty="0"/>
              <a:t>Dominant male rats have lower corticosterone and higher testosterone concentrations when stressed than subordinate rats</a:t>
            </a:r>
          </a:p>
        </p:txBody>
      </p:sp>
      <p:pic>
        <p:nvPicPr>
          <p:cNvPr id="3" name="Picture 2" descr="A double bar chart plots Corticosterone and Testosterone levels in nanograms per milliliter and for Dominant and Subordinate individuals. Approximate data follows. For Dominant individuals: Corticosterone: 38; Testosterone: 5. For Subordinate individuals: Corticosterone: 145; Testosterone: 2. " title="Figure 11.25 Dominant male rats have lower corticosterone and higher testosterone concentrations when stressed than subordinate rats">
            <a:extLst>
              <a:ext uri="{FF2B5EF4-FFF2-40B4-BE49-F238E27FC236}">
                <a16:creationId xmlns:a16="http://schemas.microsoft.com/office/drawing/2014/main" id="{A981CA77-3F78-441B-9CA0-4BF9315D5918}"/>
              </a:ext>
            </a:extLst>
          </p:cNvPr>
          <p:cNvPicPr>
            <a:picLocks noChangeAspect="1"/>
          </p:cNvPicPr>
          <p:nvPr/>
        </p:nvPicPr>
        <p:blipFill>
          <a:blip r:embed="rId3"/>
          <a:stretch>
            <a:fillRect/>
          </a:stretch>
        </p:blipFill>
        <p:spPr>
          <a:xfrm>
            <a:off x="4229804" y="811479"/>
            <a:ext cx="3732393" cy="5235043"/>
          </a:xfrm>
          <a:prstGeom prst="rect">
            <a:avLst/>
          </a:prstGeom>
        </p:spPr>
      </p:pic>
    </p:spTree>
    <p:extLst>
      <p:ext uri="{BB962C8B-B14F-4D97-AF65-F5344CB8AC3E}">
        <p14:creationId xmlns:p14="http://schemas.microsoft.com/office/powerpoint/2010/main" val="2551203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it-IT" b="1" dirty="0"/>
              <a:t>Figure 11.26 </a:t>
            </a:r>
            <a:r>
              <a:rPr lang="it-IT" dirty="0"/>
              <a:t>Exercise elevates testosterone in men</a:t>
            </a:r>
            <a:endParaRPr lang="en-US" dirty="0"/>
          </a:p>
        </p:txBody>
      </p:sp>
      <p:pic>
        <p:nvPicPr>
          <p:cNvPr id="3" name="Picture 2" descr="A double bar chart plots testosterone and LH levels in nanograms per milliliter and for professional soccer players and healthy inactive men. Approximate data follows. For professional soccer players: Testosterone, 7. L H, 9. For Healthy, inactive men: Testosterone, 5. L H, 7. " title="Figure 11.26 Exercise elevates testosterone in men">
            <a:extLst>
              <a:ext uri="{FF2B5EF4-FFF2-40B4-BE49-F238E27FC236}">
                <a16:creationId xmlns:a16="http://schemas.microsoft.com/office/drawing/2014/main" id="{FC610E61-63FD-4220-86B3-21BD331BCB33}"/>
              </a:ext>
            </a:extLst>
          </p:cNvPr>
          <p:cNvPicPr>
            <a:picLocks noChangeAspect="1"/>
          </p:cNvPicPr>
          <p:nvPr/>
        </p:nvPicPr>
        <p:blipFill>
          <a:blip r:embed="rId3"/>
          <a:stretch>
            <a:fillRect/>
          </a:stretch>
        </p:blipFill>
        <p:spPr>
          <a:xfrm>
            <a:off x="3594916" y="812924"/>
            <a:ext cx="5002168" cy="5232152"/>
          </a:xfrm>
          <a:prstGeom prst="rect">
            <a:avLst/>
          </a:prstGeom>
        </p:spPr>
      </p:pic>
    </p:spTree>
    <p:extLst>
      <p:ext uri="{BB962C8B-B14F-4D97-AF65-F5344CB8AC3E}">
        <p14:creationId xmlns:p14="http://schemas.microsoft.com/office/powerpoint/2010/main" val="38096647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fr-FR" b="1" dirty="0"/>
              <a:t>Figure 11.27 </a:t>
            </a:r>
            <a:r>
              <a:rPr lang="fr-FR" dirty="0" err="1"/>
              <a:t>Prolonged</a:t>
            </a:r>
            <a:r>
              <a:rPr lang="fr-FR" dirty="0"/>
              <a:t> </a:t>
            </a:r>
            <a:r>
              <a:rPr lang="fr-FR" dirty="0" err="1"/>
              <a:t>exercise</a:t>
            </a:r>
            <a:r>
              <a:rPr lang="fr-FR" dirty="0"/>
              <a:t> changes hormone concentrations   </a:t>
            </a:r>
            <a:endParaRPr lang="en-US" dirty="0"/>
          </a:p>
        </p:txBody>
      </p:sp>
      <p:pic>
        <p:nvPicPr>
          <p:cNvPr id="3" name="Picture 2" descr="A double line graph contains data for Plasma cortisol in nanomoles per litre for time. The X axis measures Time and the Y axis, Plasma cortisol levels. Approximate data follows in the format, Pre-run, Post-run, 1.5 hour post-run, 3 hour post-run, and 6 hour post-run. For Marathoners: 650, 850, 650, 500, 300. For Resting controls: 410, 210, 210, 210, 200. &#10;&#10;&#10;A double line graph contains data for Epinephrine in nanomoles per liter for time. The X axis measures Time and the Y axis, Plasma cortisol levels. Approximate data follows in the format, Pre-run, Post-run, 1.5 hour post-run, 3 hour post-run, and 6 hour post-run. For Marathoners: 0.7, 1.5, 0.75, 0.45, 0.55. For Resting controls: 0.25, 0.26, 0.2, 0.25, 0.4. &#10;&#10;&#10;Line graphs contain data for Testosterone release in nanomoles per liter for pre-run and post-run scenarios. The X axis contains scenarios of Pre-run and Post-run. The Y Axis contains values from 0 through 24 with increments of 4. Four line graphs start with approximate pre-run values of 10, 15, 16, and 19 and end at about 3 on the post-run graph. A line graph starts at 12 and ends at about 8. Another starts about 13 and ends at about 12. A graph in the middle starts about 14 and ends at about 5." title="Figure 11.27 Prolonged exercise changes hormone concentrations">
            <a:extLst>
              <a:ext uri="{FF2B5EF4-FFF2-40B4-BE49-F238E27FC236}">
                <a16:creationId xmlns:a16="http://schemas.microsoft.com/office/drawing/2014/main" id="{0FD54589-E14F-4C98-A9B3-350550AE4DBB}"/>
              </a:ext>
            </a:extLst>
          </p:cNvPr>
          <p:cNvPicPr>
            <a:picLocks noChangeAspect="1"/>
          </p:cNvPicPr>
          <p:nvPr/>
        </p:nvPicPr>
        <p:blipFill>
          <a:blip r:embed="rId3"/>
          <a:stretch>
            <a:fillRect/>
          </a:stretch>
        </p:blipFill>
        <p:spPr>
          <a:xfrm>
            <a:off x="1679383" y="724949"/>
            <a:ext cx="8833234" cy="5408102"/>
          </a:xfrm>
          <a:prstGeom prst="rect">
            <a:avLst/>
          </a:prstGeom>
        </p:spPr>
      </p:pic>
    </p:spTree>
    <p:extLst>
      <p:ext uri="{BB962C8B-B14F-4D97-AF65-F5344CB8AC3E}">
        <p14:creationId xmlns:p14="http://schemas.microsoft.com/office/powerpoint/2010/main" val="37568893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fr-FR" b="1" dirty="0"/>
              <a:t>Figure 11.27(a) </a:t>
            </a:r>
            <a:r>
              <a:rPr lang="fr-FR" dirty="0" err="1"/>
              <a:t>Prolonged</a:t>
            </a:r>
            <a:r>
              <a:rPr lang="fr-FR" dirty="0"/>
              <a:t> </a:t>
            </a:r>
            <a:r>
              <a:rPr lang="fr-FR" dirty="0" err="1"/>
              <a:t>exercise</a:t>
            </a:r>
            <a:r>
              <a:rPr lang="fr-FR" dirty="0"/>
              <a:t> changes hormone concentrations</a:t>
            </a:r>
            <a:endParaRPr lang="en-US" dirty="0"/>
          </a:p>
        </p:txBody>
      </p:sp>
      <p:pic>
        <p:nvPicPr>
          <p:cNvPr id="3" name="Picture 2" descr="A double line graph contains data for Plasma cortisol in nanomoles per litre for time. The X axis measures Time and the Y axis, Plasma cortisol levels. Approximate data follows in the format, Pre-run, Post-run, 1.5 hour post-run, 3 hour post-run, and 6 hour post-run. For Marathoners: 650, 850, 650, 500, 300. For Resting controls: 410, 210, 210, 210, 200. " title="Figure 11.27 Prolonged exercise changes hormone concentrations">
            <a:extLst>
              <a:ext uri="{FF2B5EF4-FFF2-40B4-BE49-F238E27FC236}">
                <a16:creationId xmlns:a16="http://schemas.microsoft.com/office/drawing/2014/main" id="{7025FB93-140D-440D-BF6B-85D27F7AF09A}"/>
              </a:ext>
            </a:extLst>
          </p:cNvPr>
          <p:cNvPicPr>
            <a:picLocks noChangeAspect="1"/>
          </p:cNvPicPr>
          <p:nvPr/>
        </p:nvPicPr>
        <p:blipFill>
          <a:blip r:embed="rId3"/>
          <a:stretch>
            <a:fillRect/>
          </a:stretch>
        </p:blipFill>
        <p:spPr>
          <a:xfrm>
            <a:off x="2150324" y="1714893"/>
            <a:ext cx="7891352" cy="3428215"/>
          </a:xfrm>
          <a:prstGeom prst="rect">
            <a:avLst/>
          </a:prstGeom>
        </p:spPr>
      </p:pic>
    </p:spTree>
    <p:extLst>
      <p:ext uri="{BB962C8B-B14F-4D97-AF65-F5344CB8AC3E}">
        <p14:creationId xmlns:p14="http://schemas.microsoft.com/office/powerpoint/2010/main" val="663157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fr-FR" b="1" dirty="0"/>
              <a:t>Figure 11.27(b) </a:t>
            </a:r>
            <a:r>
              <a:rPr lang="fr-FR" dirty="0" err="1"/>
              <a:t>Prolonged</a:t>
            </a:r>
            <a:r>
              <a:rPr lang="fr-FR" dirty="0"/>
              <a:t> </a:t>
            </a:r>
            <a:r>
              <a:rPr lang="fr-FR" dirty="0" err="1"/>
              <a:t>exercise</a:t>
            </a:r>
            <a:r>
              <a:rPr lang="fr-FR" dirty="0"/>
              <a:t> changes hormone concentrations </a:t>
            </a:r>
            <a:endParaRPr lang="en-US" dirty="0"/>
          </a:p>
        </p:txBody>
      </p:sp>
      <p:pic>
        <p:nvPicPr>
          <p:cNvPr id="3" name="Picture 2" descr="A double line graph contains data for Epinephrine in nanomoles per liter for time. The X axis measures Time and the Y axis, Plasma cortisol levels. Approximate data follows in the format, Pre-run, Post-run, 1.5 hour post-run, 3 hour post-run, and 6 hour post-run. For Marathoners: 0.7, 1.5, 0.75, 0.45, 0.55. For Resting controls: 0.25, 0.26, 0.2, 0.25, 0.4. " title="Figure 11.27 Prolonged exercise changes hormone concentrations">
            <a:extLst>
              <a:ext uri="{FF2B5EF4-FFF2-40B4-BE49-F238E27FC236}">
                <a16:creationId xmlns:a16="http://schemas.microsoft.com/office/drawing/2014/main" id="{904E6D48-B87B-49D9-87B7-5D05F041C07C}"/>
              </a:ext>
            </a:extLst>
          </p:cNvPr>
          <p:cNvPicPr>
            <a:picLocks noChangeAspect="1"/>
          </p:cNvPicPr>
          <p:nvPr/>
        </p:nvPicPr>
        <p:blipFill>
          <a:blip r:embed="rId3"/>
          <a:stretch>
            <a:fillRect/>
          </a:stretch>
        </p:blipFill>
        <p:spPr>
          <a:xfrm>
            <a:off x="2339147" y="1573442"/>
            <a:ext cx="7513707" cy="3711117"/>
          </a:xfrm>
          <a:prstGeom prst="rect">
            <a:avLst/>
          </a:prstGeom>
        </p:spPr>
      </p:pic>
    </p:spTree>
    <p:extLst>
      <p:ext uri="{BB962C8B-B14F-4D97-AF65-F5344CB8AC3E}">
        <p14:creationId xmlns:p14="http://schemas.microsoft.com/office/powerpoint/2010/main" val="570053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fr-FR" b="1" dirty="0"/>
              <a:t>Figure 11.27(c) </a:t>
            </a:r>
            <a:r>
              <a:rPr lang="fr-FR" dirty="0" err="1"/>
              <a:t>Prolonged</a:t>
            </a:r>
            <a:r>
              <a:rPr lang="fr-FR" dirty="0"/>
              <a:t> </a:t>
            </a:r>
            <a:r>
              <a:rPr lang="fr-FR" dirty="0" err="1"/>
              <a:t>exercise</a:t>
            </a:r>
            <a:r>
              <a:rPr lang="fr-FR" dirty="0"/>
              <a:t> changes hormone concentrations  </a:t>
            </a:r>
            <a:endParaRPr lang="en-US" dirty="0"/>
          </a:p>
        </p:txBody>
      </p:sp>
      <p:pic>
        <p:nvPicPr>
          <p:cNvPr id="3" name="Picture 2" descr="Line graphs contain data for Testosterone release in nanomoles per liter for pre-run and post-run scenarios. The X axis contains scenarios of Pre-run and Post-run. The Y Axis contains values from 0 through 24 with increments of 4. Four line graphs start with approximate pre-run values of 10, 15, 16, and 19 and end at about 3 on the post-run graph. A line graph starts at 12 and ends at about 8. Another starts about 13 and ends at about 12. A graph in the middle starts about 14 and ends at about 5." title="Figure 11.27 Prolonged exercise changes hormone concentrations">
            <a:extLst>
              <a:ext uri="{FF2B5EF4-FFF2-40B4-BE49-F238E27FC236}">
                <a16:creationId xmlns:a16="http://schemas.microsoft.com/office/drawing/2014/main" id="{0E5121D9-040B-4C70-A81E-D8BD6402ADE5}"/>
              </a:ext>
            </a:extLst>
          </p:cNvPr>
          <p:cNvPicPr>
            <a:picLocks noChangeAspect="1"/>
          </p:cNvPicPr>
          <p:nvPr/>
        </p:nvPicPr>
        <p:blipFill>
          <a:blip r:embed="rId3"/>
          <a:stretch>
            <a:fillRect/>
          </a:stretch>
        </p:blipFill>
        <p:spPr>
          <a:xfrm>
            <a:off x="3732189" y="1428850"/>
            <a:ext cx="4727623" cy="4000301"/>
          </a:xfrm>
          <a:prstGeom prst="rect">
            <a:avLst/>
          </a:prstGeom>
        </p:spPr>
      </p:pic>
    </p:spTree>
    <p:extLst>
      <p:ext uri="{BB962C8B-B14F-4D97-AF65-F5344CB8AC3E}">
        <p14:creationId xmlns:p14="http://schemas.microsoft.com/office/powerpoint/2010/main" val="27987027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11.28 </a:t>
            </a:r>
            <a:r>
              <a:rPr lang="en-US" dirty="0"/>
              <a:t>Effects of exercise on LH pulse frequency</a:t>
            </a:r>
          </a:p>
        </p:txBody>
      </p:sp>
      <p:pic>
        <p:nvPicPr>
          <p:cNvPr id="3" name="Picture 2" descr="A scatterplot depicts data on effects of exercise on LH pulse frequency measured in pulses per twenty-four hours for Controls and Runners. Data for controls follow. Pulses are concentrated from 8 through 11 and a single point at 15. Data for runners follow. Points increment from 1 through 6 steadily and then from 12 through 13 and then jump to 15. " title="Figure 11.28 Effects of exercise on LH pulse frequency">
            <a:extLst>
              <a:ext uri="{FF2B5EF4-FFF2-40B4-BE49-F238E27FC236}">
                <a16:creationId xmlns:a16="http://schemas.microsoft.com/office/drawing/2014/main" id="{F1E3D0D2-9DD8-47ED-AE32-B04E675C1F6C}"/>
              </a:ext>
            </a:extLst>
          </p:cNvPr>
          <p:cNvPicPr>
            <a:picLocks noChangeAspect="1"/>
          </p:cNvPicPr>
          <p:nvPr/>
        </p:nvPicPr>
        <p:blipFill>
          <a:blip r:embed="rId3"/>
          <a:stretch>
            <a:fillRect/>
          </a:stretch>
        </p:blipFill>
        <p:spPr>
          <a:xfrm>
            <a:off x="3776783" y="757727"/>
            <a:ext cx="4638434" cy="5342547"/>
          </a:xfrm>
          <a:prstGeom prst="rect">
            <a:avLst/>
          </a:prstGeom>
        </p:spPr>
      </p:pic>
    </p:spTree>
    <p:extLst>
      <p:ext uri="{BB962C8B-B14F-4D97-AF65-F5344CB8AC3E}">
        <p14:creationId xmlns:p14="http://schemas.microsoft.com/office/powerpoint/2010/main" val="2376823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11.4 </a:t>
            </a:r>
            <a:r>
              <a:rPr lang="en-US" dirty="0"/>
              <a:t>Catecholamine concentrations peaked on the day of a PhD exam  </a:t>
            </a:r>
          </a:p>
        </p:txBody>
      </p:sp>
      <p:pic>
        <p:nvPicPr>
          <p:cNvPr id="3" name="Picture 2" descr="A line graph titled Epinephrine concentration provides data on Norepinephrine concentration in pm per minute. The X axis contains data from negative 16 through positive 8 with increments of 4. The Y axis contains pm per minute from 0 through 450 with increments of 50. Approximate data follows. Negative 17, 175. Negative 12, 210. Negative 8, 225. Negative 4, 200. 0, 400. 4, 225. 7, 200.&#10;&#10;&#10;A line graph titled Epinephrine concentration provides data on Epinephrine excretion in pm per minute. The X axis contains data from negative 16 through positive 8 with increments of 4. The Y axis contains pm per minute from 0 through 250 with increments of 50. Approximate data follows. Negative 16, 20. Negative 12, 50. Negative 8, 60. Negative 4, 65. 0, 190. 4, 55. 7, 50." title="Figure 11.4 Catecholamine concentrations peaked on the day of a PhD exam">
            <a:extLst>
              <a:ext uri="{FF2B5EF4-FFF2-40B4-BE49-F238E27FC236}">
                <a16:creationId xmlns:a16="http://schemas.microsoft.com/office/drawing/2014/main" id="{708145A1-6262-4A06-99DA-4954580D35B0}"/>
              </a:ext>
            </a:extLst>
          </p:cNvPr>
          <p:cNvPicPr>
            <a:picLocks noChangeAspect="1"/>
          </p:cNvPicPr>
          <p:nvPr/>
        </p:nvPicPr>
        <p:blipFill>
          <a:blip r:embed="rId3"/>
          <a:stretch>
            <a:fillRect/>
          </a:stretch>
        </p:blipFill>
        <p:spPr>
          <a:xfrm>
            <a:off x="1369919" y="1344677"/>
            <a:ext cx="9452162" cy="4168646"/>
          </a:xfrm>
          <a:prstGeom prst="rect">
            <a:avLst/>
          </a:prstGeom>
        </p:spPr>
      </p:pic>
    </p:spTree>
    <p:extLst>
      <p:ext uri="{BB962C8B-B14F-4D97-AF65-F5344CB8AC3E}">
        <p14:creationId xmlns:p14="http://schemas.microsoft.com/office/powerpoint/2010/main" val="1670235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11.29 </a:t>
            </a:r>
            <a:r>
              <a:rPr lang="en-US" dirty="0"/>
              <a:t>Sex differences in glucose utilization under stress  </a:t>
            </a:r>
          </a:p>
        </p:txBody>
      </p:sp>
      <p:pic>
        <p:nvPicPr>
          <p:cNvPr id="5" name="Picture 4" descr="A heat map shows glucose utilization in the brain of females. About half of the portion of the brain has values between 106 and 127 and is marked as P A R. Some values extend between 127 and 149 and are marked as L H. The remaining portion of the brain at the middle has major values between 43 and 89 and is marked as C A 1 and D G.&#10;&#10;&#10;A heat map shows glucose utilization in the brain of males. About half of the portion of the brain has values between 71 and 89 and is marked as C A 1 and D G. Some values extend at the bottom portion and extend between 100 and 110 and are marked as L H. The remaining portion of the brain at the top has major values between 100 and 110 and is marked as P A R. " title="Figure 11.29 Sex differences in glucose utilization under stress  ">
            <a:extLst>
              <a:ext uri="{FF2B5EF4-FFF2-40B4-BE49-F238E27FC236}">
                <a16:creationId xmlns:a16="http://schemas.microsoft.com/office/drawing/2014/main" id="{133D12A8-460E-4170-BE08-723A7D6701A9}"/>
              </a:ext>
            </a:extLst>
          </p:cNvPr>
          <p:cNvPicPr>
            <a:picLocks noChangeAspect="1"/>
          </p:cNvPicPr>
          <p:nvPr/>
        </p:nvPicPr>
        <p:blipFill>
          <a:blip r:embed="rId3"/>
          <a:stretch>
            <a:fillRect/>
          </a:stretch>
        </p:blipFill>
        <p:spPr>
          <a:xfrm>
            <a:off x="846236" y="1648733"/>
            <a:ext cx="10499529" cy="3560534"/>
          </a:xfrm>
          <a:prstGeom prst="rect">
            <a:avLst/>
          </a:prstGeom>
        </p:spPr>
      </p:pic>
    </p:spTree>
    <p:extLst>
      <p:ext uri="{BB962C8B-B14F-4D97-AF65-F5344CB8AC3E}">
        <p14:creationId xmlns:p14="http://schemas.microsoft.com/office/powerpoint/2010/main" val="2538677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11.29(a) </a:t>
            </a:r>
            <a:r>
              <a:rPr lang="en-US" dirty="0"/>
              <a:t>Sex differences in glucose utilization under stress</a:t>
            </a:r>
          </a:p>
        </p:txBody>
      </p:sp>
      <p:pic>
        <p:nvPicPr>
          <p:cNvPr id="3" name="Picture 2" descr="A heat map shows glucose utilization in the brain of females. About half of the portion of the brain has values between 106 and 127 and is marked as P A R. Some values extend between 127 and 149 and are marked as L H. The remaining portion of the brain at the middle has major values between 43 and 89 and is marked as C A 1 and D G." title="Figure 11.29 Sex differences in glucose utilization under stress">
            <a:extLst>
              <a:ext uri="{FF2B5EF4-FFF2-40B4-BE49-F238E27FC236}">
                <a16:creationId xmlns:a16="http://schemas.microsoft.com/office/drawing/2014/main" id="{A963C7DD-FC6A-4CAA-91BB-FDFCDAE103FB}"/>
              </a:ext>
            </a:extLst>
          </p:cNvPr>
          <p:cNvPicPr>
            <a:picLocks noChangeAspect="1"/>
          </p:cNvPicPr>
          <p:nvPr/>
        </p:nvPicPr>
        <p:blipFill>
          <a:blip r:embed="rId3"/>
          <a:stretch>
            <a:fillRect/>
          </a:stretch>
        </p:blipFill>
        <p:spPr>
          <a:xfrm>
            <a:off x="2480926" y="891980"/>
            <a:ext cx="7230148" cy="5074040"/>
          </a:xfrm>
          <a:prstGeom prst="rect">
            <a:avLst/>
          </a:prstGeom>
        </p:spPr>
      </p:pic>
    </p:spTree>
    <p:extLst>
      <p:ext uri="{BB962C8B-B14F-4D97-AF65-F5344CB8AC3E}">
        <p14:creationId xmlns:p14="http://schemas.microsoft.com/office/powerpoint/2010/main" val="26178283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11.29(b) </a:t>
            </a:r>
            <a:r>
              <a:rPr lang="en-US" dirty="0"/>
              <a:t>Sex differences in glucose utilization under stress </a:t>
            </a:r>
          </a:p>
        </p:txBody>
      </p:sp>
      <p:pic>
        <p:nvPicPr>
          <p:cNvPr id="3" name="Picture 2" descr="A heat map shows glucose utilization in the brain of males. About half of the portion of the brain has values between 71 and 89 and is marked as C A 1 and D G. Some values extend at the bottom portion and extend between 100 and 110 and are marked as L H. The remaining portion of the brain at the top has major values between 100 and 110 and is marked as P A R. " title="Figure 11.29 Sex differences in glucose utilization under stress">
            <a:extLst>
              <a:ext uri="{FF2B5EF4-FFF2-40B4-BE49-F238E27FC236}">
                <a16:creationId xmlns:a16="http://schemas.microsoft.com/office/drawing/2014/main" id="{43612876-40A7-4FD8-A912-B1C85B88D3CC}"/>
              </a:ext>
            </a:extLst>
          </p:cNvPr>
          <p:cNvPicPr>
            <a:picLocks noChangeAspect="1"/>
          </p:cNvPicPr>
          <p:nvPr/>
        </p:nvPicPr>
        <p:blipFill>
          <a:blip r:embed="rId3"/>
          <a:stretch>
            <a:fillRect/>
          </a:stretch>
        </p:blipFill>
        <p:spPr>
          <a:xfrm>
            <a:off x="2502487" y="1121965"/>
            <a:ext cx="7187026" cy="4614071"/>
          </a:xfrm>
          <a:prstGeom prst="rect">
            <a:avLst/>
          </a:prstGeom>
        </p:spPr>
      </p:pic>
    </p:spTree>
    <p:extLst>
      <p:ext uri="{BB962C8B-B14F-4D97-AF65-F5344CB8AC3E}">
        <p14:creationId xmlns:p14="http://schemas.microsoft.com/office/powerpoint/2010/main" val="18178717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11.30 </a:t>
            </a:r>
            <a:r>
              <a:rPr lang="en-US" dirty="0"/>
              <a:t>Juvenile male mice that experienced social defeat at 32 days of age  </a:t>
            </a:r>
          </a:p>
        </p:txBody>
      </p:sp>
      <p:pic>
        <p:nvPicPr>
          <p:cNvPr id="3" name="Picture 2" descr="A bar chart contains percentage change data for juvenile male mice based on categories. The X axis contains categories for P 32 and P 62 time frame and the Y axis has range from negative 50 through positive 100 with increments of 25. Approximate data follows. For P 32: Control, 45. Defeated: 48. For P 62: Control: 28. Susceptible: Negative 48. Resistant: 20. &#10;&#10;&#10;A line chart contains Corticosterone data in nanograms per milliliter for juvenile male mice based on time frame. The X axis contains categories for P 23, P 32 and P 62 time frame and the Y axis has range from 0 through positive 250 with increments of 50. Approximate data follows. For Control: P 23, 100. P 32, 120. P 62, 95. For Susceptible: P 23, 110. P 32, 110. P 62, 75. For Resistant: P 23, 115. P 32, 175. P 62, 75. " title="Figure 11.30 Juvenile male mice that experienced social defeat at 32 days of age">
            <a:extLst>
              <a:ext uri="{FF2B5EF4-FFF2-40B4-BE49-F238E27FC236}">
                <a16:creationId xmlns:a16="http://schemas.microsoft.com/office/drawing/2014/main" id="{4A43E839-03E7-4DB6-A9DE-B54C5742DB7F}"/>
              </a:ext>
            </a:extLst>
          </p:cNvPr>
          <p:cNvPicPr>
            <a:picLocks noChangeAspect="1"/>
          </p:cNvPicPr>
          <p:nvPr/>
        </p:nvPicPr>
        <p:blipFill>
          <a:blip r:embed="rId3"/>
          <a:stretch>
            <a:fillRect/>
          </a:stretch>
        </p:blipFill>
        <p:spPr>
          <a:xfrm>
            <a:off x="4183731" y="640812"/>
            <a:ext cx="3824539" cy="5576377"/>
          </a:xfrm>
          <a:prstGeom prst="rect">
            <a:avLst/>
          </a:prstGeom>
        </p:spPr>
      </p:pic>
    </p:spTree>
    <p:extLst>
      <p:ext uri="{BB962C8B-B14F-4D97-AF65-F5344CB8AC3E}">
        <p14:creationId xmlns:p14="http://schemas.microsoft.com/office/powerpoint/2010/main" val="24212761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11.30(a) </a:t>
            </a:r>
            <a:r>
              <a:rPr lang="en-US" dirty="0"/>
              <a:t>Juvenile male mice that experienced social defeat at 32 days of age</a:t>
            </a:r>
          </a:p>
        </p:txBody>
      </p:sp>
      <p:pic>
        <p:nvPicPr>
          <p:cNvPr id="3" name="Picture 2" descr="A bar chart contains percentage change data for juvenile male mice based on categories. The X axis contains categories for P 32 and P 62 time frame and the Y axis has range from negative 50 through positive 100 with increments of 25. Approximate data follows. For P 32: Control, 45. Defeated: 48. For P 62: Control: 28. Susceptible: Negative 48. Resistant: 20. " title="Figure 11.30 Juvenile male mice that experienced social defeat at 32 days of age">
            <a:extLst>
              <a:ext uri="{FF2B5EF4-FFF2-40B4-BE49-F238E27FC236}">
                <a16:creationId xmlns:a16="http://schemas.microsoft.com/office/drawing/2014/main" id="{7CC69922-330C-48E1-9F1D-562D01A2DCB3}"/>
              </a:ext>
            </a:extLst>
          </p:cNvPr>
          <p:cNvPicPr>
            <a:picLocks noChangeAspect="1"/>
          </p:cNvPicPr>
          <p:nvPr/>
        </p:nvPicPr>
        <p:blipFill>
          <a:blip r:embed="rId3"/>
          <a:stretch>
            <a:fillRect/>
          </a:stretch>
        </p:blipFill>
        <p:spPr>
          <a:xfrm>
            <a:off x="2701764" y="874339"/>
            <a:ext cx="6788473" cy="5109323"/>
          </a:xfrm>
          <a:prstGeom prst="rect">
            <a:avLst/>
          </a:prstGeom>
        </p:spPr>
      </p:pic>
    </p:spTree>
    <p:extLst>
      <p:ext uri="{BB962C8B-B14F-4D97-AF65-F5344CB8AC3E}">
        <p14:creationId xmlns:p14="http://schemas.microsoft.com/office/powerpoint/2010/main" val="1575828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11.30(b) </a:t>
            </a:r>
            <a:r>
              <a:rPr lang="en-US" dirty="0"/>
              <a:t>Juvenile male mice that experienced social defeat at 32 days of age </a:t>
            </a:r>
          </a:p>
        </p:txBody>
      </p:sp>
      <p:pic>
        <p:nvPicPr>
          <p:cNvPr id="3" name="Picture 2" descr="A line chart contains Corticosterone data in nanograms per milliliter for juvenile male mice based on time frame. The X axis contains categories for P 23, P 32 and P 62 time frame and the Y axis has range from 0 through positive 250 with increments of 50. Approximate data follows. For Control: P 23, 100. P 32, 120. P 62, 95. For Susceptible: P 23, 110. P 32, 110. P 62, 75. For Resistant: P 23, 115. P 32, 175. P 62, 75. " title="Figure 11.30 Juvenile male mice that experienced social defeat at 32 days of age">
            <a:extLst>
              <a:ext uri="{FF2B5EF4-FFF2-40B4-BE49-F238E27FC236}">
                <a16:creationId xmlns:a16="http://schemas.microsoft.com/office/drawing/2014/main" id="{2B6FF4E1-F260-4ED4-A11B-6BDF4AA1E2DF}"/>
              </a:ext>
            </a:extLst>
          </p:cNvPr>
          <p:cNvPicPr>
            <a:picLocks noChangeAspect="1"/>
          </p:cNvPicPr>
          <p:nvPr/>
        </p:nvPicPr>
        <p:blipFill>
          <a:blip r:embed="rId3"/>
          <a:stretch>
            <a:fillRect/>
          </a:stretch>
        </p:blipFill>
        <p:spPr>
          <a:xfrm>
            <a:off x="2955271" y="863232"/>
            <a:ext cx="6281459" cy="5131536"/>
          </a:xfrm>
          <a:prstGeom prst="rect">
            <a:avLst/>
          </a:prstGeom>
        </p:spPr>
      </p:pic>
    </p:spTree>
    <p:extLst>
      <p:ext uri="{BB962C8B-B14F-4D97-AF65-F5344CB8AC3E}">
        <p14:creationId xmlns:p14="http://schemas.microsoft.com/office/powerpoint/2010/main" val="10225625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11.31 </a:t>
            </a:r>
            <a:r>
              <a:rPr lang="en-US" dirty="0"/>
              <a:t>Neural degeneration associated with stress  </a:t>
            </a:r>
          </a:p>
        </p:txBody>
      </p:sp>
      <p:pic>
        <p:nvPicPr>
          <p:cNvPr id="5" name="Picture 4" descr="A graphic depicts presence of a large number of pyramidal cells in the shape of a circle with huge concentration at the bottom curve.&#10;&#10;A graphic depicts presence of a large number of pyramidal cells in the shape of a circle with depleted concentration at the bottom curve. " title="Figure 11.31 Neural degeneration associated with stress  ">
            <a:extLst>
              <a:ext uri="{FF2B5EF4-FFF2-40B4-BE49-F238E27FC236}">
                <a16:creationId xmlns:a16="http://schemas.microsoft.com/office/drawing/2014/main" id="{18FECBFE-22F0-428B-8D59-EAFF5035E6A3}"/>
              </a:ext>
            </a:extLst>
          </p:cNvPr>
          <p:cNvPicPr>
            <a:picLocks noChangeAspect="1"/>
          </p:cNvPicPr>
          <p:nvPr/>
        </p:nvPicPr>
        <p:blipFill>
          <a:blip r:embed="rId3"/>
          <a:stretch>
            <a:fillRect/>
          </a:stretch>
        </p:blipFill>
        <p:spPr>
          <a:xfrm>
            <a:off x="3586991" y="674874"/>
            <a:ext cx="5018018" cy="5508253"/>
          </a:xfrm>
          <a:prstGeom prst="rect">
            <a:avLst/>
          </a:prstGeom>
        </p:spPr>
      </p:pic>
    </p:spTree>
    <p:extLst>
      <p:ext uri="{BB962C8B-B14F-4D97-AF65-F5344CB8AC3E}">
        <p14:creationId xmlns:p14="http://schemas.microsoft.com/office/powerpoint/2010/main" val="39821603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11.31(a) </a:t>
            </a:r>
            <a:r>
              <a:rPr lang="en-US" dirty="0"/>
              <a:t>Neural degeneration associated with stress</a:t>
            </a:r>
          </a:p>
        </p:txBody>
      </p:sp>
      <p:pic>
        <p:nvPicPr>
          <p:cNvPr id="3" name="Picture 2" descr="A graphic depicts presence of a large number of pyramidal cells in the shape of a circle with huge concentration at the bottom curve." title="Figure 11.31 Neural degeneration associated with stress">
            <a:extLst>
              <a:ext uri="{FF2B5EF4-FFF2-40B4-BE49-F238E27FC236}">
                <a16:creationId xmlns:a16="http://schemas.microsoft.com/office/drawing/2014/main" id="{F4B18199-E782-4642-98F5-2BDCC627D62B}"/>
              </a:ext>
            </a:extLst>
          </p:cNvPr>
          <p:cNvPicPr>
            <a:picLocks noChangeAspect="1"/>
          </p:cNvPicPr>
          <p:nvPr/>
        </p:nvPicPr>
        <p:blipFill>
          <a:blip r:embed="rId3"/>
          <a:stretch>
            <a:fillRect/>
          </a:stretch>
        </p:blipFill>
        <p:spPr>
          <a:xfrm>
            <a:off x="2613527" y="1460475"/>
            <a:ext cx="6964946" cy="3937050"/>
          </a:xfrm>
          <a:prstGeom prst="rect">
            <a:avLst/>
          </a:prstGeom>
        </p:spPr>
      </p:pic>
    </p:spTree>
    <p:extLst>
      <p:ext uri="{BB962C8B-B14F-4D97-AF65-F5344CB8AC3E}">
        <p14:creationId xmlns:p14="http://schemas.microsoft.com/office/powerpoint/2010/main" val="3451296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11.31(b) </a:t>
            </a:r>
            <a:r>
              <a:rPr lang="en-US" dirty="0"/>
              <a:t>Neural degeneration associated with stress </a:t>
            </a:r>
          </a:p>
        </p:txBody>
      </p:sp>
      <p:pic>
        <p:nvPicPr>
          <p:cNvPr id="3" name="Picture 2" descr="A graphic depicts presence of a large number of pyramidal cells in the shape of a circle with depleted concentration at the bottom curve. " title="Figure 11.31 Neural degeneration associated with stress">
            <a:extLst>
              <a:ext uri="{FF2B5EF4-FFF2-40B4-BE49-F238E27FC236}">
                <a16:creationId xmlns:a16="http://schemas.microsoft.com/office/drawing/2014/main" id="{E668FF73-1681-4E54-B3B6-892F08291968}"/>
              </a:ext>
            </a:extLst>
          </p:cNvPr>
          <p:cNvPicPr>
            <a:picLocks noChangeAspect="1"/>
          </p:cNvPicPr>
          <p:nvPr/>
        </p:nvPicPr>
        <p:blipFill>
          <a:blip r:embed="rId3"/>
          <a:stretch>
            <a:fillRect/>
          </a:stretch>
        </p:blipFill>
        <p:spPr>
          <a:xfrm>
            <a:off x="2613527" y="1460475"/>
            <a:ext cx="6964946" cy="3937050"/>
          </a:xfrm>
          <a:prstGeom prst="rect">
            <a:avLst/>
          </a:prstGeom>
        </p:spPr>
      </p:pic>
    </p:spTree>
    <p:extLst>
      <p:ext uri="{BB962C8B-B14F-4D97-AF65-F5344CB8AC3E}">
        <p14:creationId xmlns:p14="http://schemas.microsoft.com/office/powerpoint/2010/main" val="17422848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11.32 </a:t>
            </a:r>
            <a:r>
              <a:rPr lang="en-US" dirty="0"/>
              <a:t>Correlations of hippocampal volume and severity of PTSD symptoms  </a:t>
            </a:r>
          </a:p>
        </p:txBody>
      </p:sp>
      <p:pic>
        <p:nvPicPr>
          <p:cNvPr id="3" name="Picture 2" descr="A scatter plot contains data for Hippocampal volume in milliliters of combat-exposed twin on the Y axis and has values for PTSD severity of combat-exposed twin on the X axis. The X axis contains values from 40 through 110 with increments of 10 and the Y axis contains values from 5 through 10 with increments of 1. A line flows from 30, 9 to about 110, 5.5. Eight points are below the line and 7 above. The majority are clustered around the middle.&#10;&#10;&#10;A scatter plot contains data for Hippocampal volume in milliliter of non-combat-exposed twin on the Y axis and has values for P T S D severity of combat-exposed twin on the X axis. The X axis contains values from 40 through 110 with increments of 10 and the Y axis contains values from 5 through 10 with increments of 1. A line flows from 30, 9.5 to about 110, 5.5. Five points are below the line and 11 above. The majority of points below are clustered around the middle and the points above are distributed all across the line. " title="Figure 11.32 Correlations of hippocampal volume and severity of PTSD symptoms">
            <a:extLst>
              <a:ext uri="{FF2B5EF4-FFF2-40B4-BE49-F238E27FC236}">
                <a16:creationId xmlns:a16="http://schemas.microsoft.com/office/drawing/2014/main" id="{025BB10C-E820-47AD-A64B-8CCFD3BD2511}"/>
              </a:ext>
            </a:extLst>
          </p:cNvPr>
          <p:cNvPicPr>
            <a:picLocks noChangeAspect="1"/>
          </p:cNvPicPr>
          <p:nvPr/>
        </p:nvPicPr>
        <p:blipFill>
          <a:blip r:embed="rId3"/>
          <a:stretch>
            <a:fillRect/>
          </a:stretch>
        </p:blipFill>
        <p:spPr>
          <a:xfrm>
            <a:off x="546315" y="1606420"/>
            <a:ext cx="11099370" cy="3645160"/>
          </a:xfrm>
          <a:prstGeom prst="rect">
            <a:avLst/>
          </a:prstGeom>
        </p:spPr>
      </p:pic>
    </p:spTree>
    <p:extLst>
      <p:ext uri="{BB962C8B-B14F-4D97-AF65-F5344CB8AC3E}">
        <p14:creationId xmlns:p14="http://schemas.microsoft.com/office/powerpoint/2010/main" val="1188320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11.4(a) </a:t>
            </a:r>
            <a:r>
              <a:rPr lang="en-US" dirty="0"/>
              <a:t>Catecholamine concentrations peaked on the day of a PhD exam</a:t>
            </a:r>
          </a:p>
        </p:txBody>
      </p:sp>
      <p:pic>
        <p:nvPicPr>
          <p:cNvPr id="3" name="Picture 2" descr="A line graph titled Epinephrine concentration provides data on Norepinephrine concentration in pm per minute. The X axis contains data from negative 16 through positive 8 with increments of 4. The Y axis contains pm per minute from 0 through 450 with increments of 50. Approximate data follows. Negative 17, 175. Negative 12, 210. Negative 8, 225. Negative 4, 200. 0, 400. 4, 225. 7, 200.&#10;&#10;&#10;" title="Figure 11.4 Catecholamine concentrations peaked on the day of a PhD exam">
            <a:extLst>
              <a:ext uri="{FF2B5EF4-FFF2-40B4-BE49-F238E27FC236}">
                <a16:creationId xmlns:a16="http://schemas.microsoft.com/office/drawing/2014/main" id="{11E520C2-C37A-4ABC-9B43-C61968237EEC}"/>
              </a:ext>
            </a:extLst>
          </p:cNvPr>
          <p:cNvPicPr>
            <a:picLocks noChangeAspect="1"/>
          </p:cNvPicPr>
          <p:nvPr/>
        </p:nvPicPr>
        <p:blipFill>
          <a:blip r:embed="rId3"/>
          <a:stretch>
            <a:fillRect/>
          </a:stretch>
        </p:blipFill>
        <p:spPr>
          <a:xfrm>
            <a:off x="3415240" y="949476"/>
            <a:ext cx="5361521" cy="4959049"/>
          </a:xfrm>
          <a:prstGeom prst="rect">
            <a:avLst/>
          </a:prstGeom>
        </p:spPr>
      </p:pic>
    </p:spTree>
    <p:extLst>
      <p:ext uri="{BB962C8B-B14F-4D97-AF65-F5344CB8AC3E}">
        <p14:creationId xmlns:p14="http://schemas.microsoft.com/office/powerpoint/2010/main" val="9255073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11.32(a) </a:t>
            </a:r>
            <a:r>
              <a:rPr lang="en-US" dirty="0"/>
              <a:t>Correlations of hippocampal volume and severity of PTSD symptoms</a:t>
            </a:r>
          </a:p>
        </p:txBody>
      </p:sp>
      <p:pic>
        <p:nvPicPr>
          <p:cNvPr id="3" name="Picture 2" descr="A scatter plot contains data for Hippocampal volume in milliliters of combat-exposed twin on the Y axis and has values for PTSD severity of combat-exposed twin on the X axis. The X axis contains values from 40 through 110 with increments of 10 and the Y axis contains values from 5 through 10 with increments of 1. A line flows from 30, 9 to about 110, 5.5. Eight points are below the line and 7 above. The majority are clustered around the middle." title="Figure 11.32 Correlations of hippocampal volume and severity of PTSD symptoms">
            <a:extLst>
              <a:ext uri="{FF2B5EF4-FFF2-40B4-BE49-F238E27FC236}">
                <a16:creationId xmlns:a16="http://schemas.microsoft.com/office/drawing/2014/main" id="{F2349716-8A80-4068-BD4C-EB52E82C7DA1}"/>
              </a:ext>
            </a:extLst>
          </p:cNvPr>
          <p:cNvPicPr>
            <a:picLocks noChangeAspect="1"/>
          </p:cNvPicPr>
          <p:nvPr/>
        </p:nvPicPr>
        <p:blipFill>
          <a:blip r:embed="rId3"/>
          <a:stretch>
            <a:fillRect/>
          </a:stretch>
        </p:blipFill>
        <p:spPr>
          <a:xfrm>
            <a:off x="2624666" y="1103997"/>
            <a:ext cx="6942669" cy="4650007"/>
          </a:xfrm>
          <a:prstGeom prst="rect">
            <a:avLst/>
          </a:prstGeom>
        </p:spPr>
      </p:pic>
    </p:spTree>
    <p:extLst>
      <p:ext uri="{BB962C8B-B14F-4D97-AF65-F5344CB8AC3E}">
        <p14:creationId xmlns:p14="http://schemas.microsoft.com/office/powerpoint/2010/main" val="1670972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11.32(b) </a:t>
            </a:r>
            <a:r>
              <a:rPr lang="en-US" dirty="0"/>
              <a:t>Correlations of hippocampal volume and severity of PTSD symptoms </a:t>
            </a:r>
          </a:p>
        </p:txBody>
      </p:sp>
      <p:pic>
        <p:nvPicPr>
          <p:cNvPr id="3" name="Picture 2" descr="A scatter plot contains data for Hippocampal volume in milliliter of non-combat-exposed twin on the Y axis and has values for P T S D severity of combat-exposed twin on the X axis. The X axis contains values from 40 through 110 with increments of 10 and the Y axis contains values from 5 through 10 with increments of 1. A line flows from 30, 9.5 to about 110, 5.5. Five points are below the line and 11 above. The majority of points below are clustered around the middle and the points above are distributed all across the line. " title="Figure 11.32 Correlations of hippocampal volume and severity of PTSD symptoms">
            <a:extLst>
              <a:ext uri="{FF2B5EF4-FFF2-40B4-BE49-F238E27FC236}">
                <a16:creationId xmlns:a16="http://schemas.microsoft.com/office/drawing/2014/main" id="{F87F2AB9-E420-4655-9C8B-AB0D6A3E0234}"/>
              </a:ext>
            </a:extLst>
          </p:cNvPr>
          <p:cNvPicPr>
            <a:picLocks noChangeAspect="1"/>
          </p:cNvPicPr>
          <p:nvPr/>
        </p:nvPicPr>
        <p:blipFill>
          <a:blip r:embed="rId3"/>
          <a:stretch>
            <a:fillRect/>
          </a:stretch>
        </p:blipFill>
        <p:spPr>
          <a:xfrm>
            <a:off x="2610293" y="1103997"/>
            <a:ext cx="6971415" cy="4650007"/>
          </a:xfrm>
          <a:prstGeom prst="rect">
            <a:avLst/>
          </a:prstGeom>
        </p:spPr>
      </p:pic>
    </p:spTree>
    <p:extLst>
      <p:ext uri="{BB962C8B-B14F-4D97-AF65-F5344CB8AC3E}">
        <p14:creationId xmlns:p14="http://schemas.microsoft.com/office/powerpoint/2010/main" val="29558146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11.33 </a:t>
            </a:r>
            <a:r>
              <a:rPr lang="en-US" dirty="0"/>
              <a:t>Veterans with post-traumatic stress disorder (PTSD)</a:t>
            </a:r>
          </a:p>
        </p:txBody>
      </p:sp>
      <p:pic>
        <p:nvPicPr>
          <p:cNvPr id="3" name="Picture 2" descr="Three M R I images depict less G A B A subscript A benzodiazepine binding in the following areas depicted across various views. The areas are of posterior cingulate and prefrontal cortex areas from a left view; the Superior temporal gyrus and Hippocampus areas from a backside view; and the Posterior cingulate, Thalamus, and Prefrontal cortex areas from a top view. " title="Figure 11.33 Veterans with post-traumatic stress disorder (PTSD)">
            <a:extLst>
              <a:ext uri="{FF2B5EF4-FFF2-40B4-BE49-F238E27FC236}">
                <a16:creationId xmlns:a16="http://schemas.microsoft.com/office/drawing/2014/main" id="{0418F066-17B0-49B9-8EFE-57497DDFF109}"/>
              </a:ext>
            </a:extLst>
          </p:cNvPr>
          <p:cNvPicPr>
            <a:picLocks noChangeAspect="1"/>
          </p:cNvPicPr>
          <p:nvPr/>
        </p:nvPicPr>
        <p:blipFill>
          <a:blip r:embed="rId3"/>
          <a:stretch>
            <a:fillRect/>
          </a:stretch>
        </p:blipFill>
        <p:spPr>
          <a:xfrm>
            <a:off x="982139" y="1587041"/>
            <a:ext cx="10227723" cy="3683918"/>
          </a:xfrm>
          <a:prstGeom prst="rect">
            <a:avLst/>
          </a:prstGeom>
        </p:spPr>
      </p:pic>
    </p:spTree>
    <p:extLst>
      <p:ext uri="{BB962C8B-B14F-4D97-AF65-F5344CB8AC3E}">
        <p14:creationId xmlns:p14="http://schemas.microsoft.com/office/powerpoint/2010/main" val="42720208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11.34 </a:t>
            </a:r>
            <a:r>
              <a:rPr lang="en-US" dirty="0"/>
              <a:t>Predictability of shock determines pathological stress responses in rats</a:t>
            </a:r>
          </a:p>
        </p:txBody>
      </p:sp>
      <p:pic>
        <p:nvPicPr>
          <p:cNvPr id="3" name="Picture 2" descr="A bar chart contains data for median length of lesions in millimeters. The X axis contains data for Control, no shock; signaled shock and unsignaled shock categories. The Y axis contains data from 0 through 10 with increments of 2. Approximate value follows. For Control, no shock: 0.5. For Signaled shock, 1.75. For unsignaled shock, 9. " title="Figure 11.34 Predictability of shock determines pathological stress responses in rats">
            <a:extLst>
              <a:ext uri="{FF2B5EF4-FFF2-40B4-BE49-F238E27FC236}">
                <a16:creationId xmlns:a16="http://schemas.microsoft.com/office/drawing/2014/main" id="{16478E26-B58E-46E7-AF42-84B810C1F2DF}"/>
              </a:ext>
            </a:extLst>
          </p:cNvPr>
          <p:cNvPicPr>
            <a:picLocks noChangeAspect="1"/>
          </p:cNvPicPr>
          <p:nvPr/>
        </p:nvPicPr>
        <p:blipFill>
          <a:blip r:embed="rId3"/>
          <a:stretch>
            <a:fillRect/>
          </a:stretch>
        </p:blipFill>
        <p:spPr>
          <a:xfrm>
            <a:off x="3952959" y="815537"/>
            <a:ext cx="4286082" cy="5226926"/>
          </a:xfrm>
          <a:prstGeom prst="rect">
            <a:avLst/>
          </a:prstGeom>
        </p:spPr>
      </p:pic>
    </p:spTree>
    <p:extLst>
      <p:ext uri="{BB962C8B-B14F-4D97-AF65-F5344CB8AC3E}">
        <p14:creationId xmlns:p14="http://schemas.microsoft.com/office/powerpoint/2010/main" val="24177015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11.35 </a:t>
            </a:r>
            <a:r>
              <a:rPr lang="en-US" dirty="0"/>
              <a:t>Proximity to the World Trade Center on 9/11/01 reduced gray matter  </a:t>
            </a:r>
          </a:p>
        </p:txBody>
      </p:sp>
      <p:pic>
        <p:nvPicPr>
          <p:cNvPr id="3" name="Picture 2" descr="A brain scan depicts a significant decrease in the left amygdala portion with a value of 3.&#10;&#10;A bar graph contains comparative data for gray matter volume between comparison and 9 slash 11 exposed adults. The X axis contains values for Comparison and 9 11 exposed adults. The Y axis contains values from 0.72 through 0.80 with increments of 0.02 for Gray matter volume: left amygdala. Approximate values follow: Comparison, 0.77. 9 11 exposed: 0.74. " title="Figure 11.35 Proximity to the World Trade Center on 9/11/01 reduced gray matter">
            <a:extLst>
              <a:ext uri="{FF2B5EF4-FFF2-40B4-BE49-F238E27FC236}">
                <a16:creationId xmlns:a16="http://schemas.microsoft.com/office/drawing/2014/main" id="{2653E6D9-EE44-4CC9-990A-1D2BA86637D9}"/>
              </a:ext>
            </a:extLst>
          </p:cNvPr>
          <p:cNvPicPr>
            <a:picLocks noChangeAspect="1"/>
          </p:cNvPicPr>
          <p:nvPr/>
        </p:nvPicPr>
        <p:blipFill>
          <a:blip r:embed="rId3"/>
          <a:stretch>
            <a:fillRect/>
          </a:stretch>
        </p:blipFill>
        <p:spPr>
          <a:xfrm>
            <a:off x="765129" y="1361989"/>
            <a:ext cx="10661743" cy="4134023"/>
          </a:xfrm>
          <a:prstGeom prst="rect">
            <a:avLst/>
          </a:prstGeom>
        </p:spPr>
      </p:pic>
    </p:spTree>
    <p:extLst>
      <p:ext uri="{BB962C8B-B14F-4D97-AF65-F5344CB8AC3E}">
        <p14:creationId xmlns:p14="http://schemas.microsoft.com/office/powerpoint/2010/main" val="29540126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11.35(a) </a:t>
            </a:r>
            <a:r>
              <a:rPr lang="en-US" dirty="0"/>
              <a:t>Proximity to the World Trade Center on 9/11/01 reduced gray matter</a:t>
            </a:r>
          </a:p>
        </p:txBody>
      </p:sp>
      <p:pic>
        <p:nvPicPr>
          <p:cNvPr id="6" name="Picture 5" descr="A brain scan depicts a significant decrease in the left amygdala portion with a value of 3." title="Figure 11.35 Proximity to the World Trade Center on 9/11/01 reduced gray matter">
            <a:extLst>
              <a:ext uri="{FF2B5EF4-FFF2-40B4-BE49-F238E27FC236}">
                <a16:creationId xmlns:a16="http://schemas.microsoft.com/office/drawing/2014/main" id="{5EFB4103-837C-4347-AE9D-0CB8A165B9B7}"/>
              </a:ext>
            </a:extLst>
          </p:cNvPr>
          <p:cNvPicPr>
            <a:picLocks noChangeAspect="1"/>
          </p:cNvPicPr>
          <p:nvPr/>
        </p:nvPicPr>
        <p:blipFill>
          <a:blip r:embed="rId3"/>
          <a:stretch>
            <a:fillRect/>
          </a:stretch>
        </p:blipFill>
        <p:spPr>
          <a:xfrm>
            <a:off x="2894507" y="1148754"/>
            <a:ext cx="6402986" cy="4560493"/>
          </a:xfrm>
          <a:prstGeom prst="rect">
            <a:avLst/>
          </a:prstGeom>
        </p:spPr>
      </p:pic>
    </p:spTree>
    <p:extLst>
      <p:ext uri="{BB962C8B-B14F-4D97-AF65-F5344CB8AC3E}">
        <p14:creationId xmlns:p14="http://schemas.microsoft.com/office/powerpoint/2010/main" val="24214149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11.35(b) </a:t>
            </a:r>
            <a:r>
              <a:rPr lang="en-US" dirty="0"/>
              <a:t>Proximity to the World Trade Center on 9/11/01 reduced gray matter </a:t>
            </a:r>
          </a:p>
        </p:txBody>
      </p:sp>
      <p:pic>
        <p:nvPicPr>
          <p:cNvPr id="6" name="Picture 5" descr="A bar graph contains comparative data for gray matter volume between comparison and 9 slash 11 exposed adults. The X axis contains values for Comparison and 9 11 exposed adults. The Y axis contains values from 0.72 through 0.80 with increments of 0.02 for Gray matter volume: left amygdala. Approximate values follow: Comparison, 0.77. 9 11 exposed: 0.74. " title="Figure 11.35 Proximity to the World Trade Center on 9/11/01 reduced gray matter">
            <a:extLst>
              <a:ext uri="{FF2B5EF4-FFF2-40B4-BE49-F238E27FC236}">
                <a16:creationId xmlns:a16="http://schemas.microsoft.com/office/drawing/2014/main" id="{9FDAD4C6-7311-4935-92E7-88B13C16DE1F}"/>
              </a:ext>
            </a:extLst>
          </p:cNvPr>
          <p:cNvPicPr>
            <a:picLocks noChangeAspect="1"/>
          </p:cNvPicPr>
          <p:nvPr/>
        </p:nvPicPr>
        <p:blipFill>
          <a:blip r:embed="rId3"/>
          <a:stretch>
            <a:fillRect/>
          </a:stretch>
        </p:blipFill>
        <p:spPr>
          <a:xfrm>
            <a:off x="3749436" y="1035720"/>
            <a:ext cx="4693128" cy="4786561"/>
          </a:xfrm>
          <a:prstGeom prst="rect">
            <a:avLst/>
          </a:prstGeom>
        </p:spPr>
      </p:pic>
    </p:spTree>
    <p:extLst>
      <p:ext uri="{BB962C8B-B14F-4D97-AF65-F5344CB8AC3E}">
        <p14:creationId xmlns:p14="http://schemas.microsoft.com/office/powerpoint/2010/main" val="17306350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11.36 </a:t>
            </a:r>
            <a:r>
              <a:rPr lang="en-US" dirty="0"/>
              <a:t>Leg swinging as a displacement activity reduces heart rate</a:t>
            </a:r>
          </a:p>
        </p:txBody>
      </p:sp>
      <p:pic>
        <p:nvPicPr>
          <p:cNvPr id="3" name="Picture 2" descr="A double line graph contains leg swinging data corresponding to heart rate in b p m. The X axis contains values for Before, During, and After. The Y axis contains heart rate data in b p m ranging from 100 through 108 with increments of 2. Approximate values follow. For Passive: Before, 103.5. During, 98. After, 102.5. For Active: Before: 108. During, 103. After, 105. " title="Figure 11.36 Leg swinging as a displacement activity reduces heart rate">
            <a:extLst>
              <a:ext uri="{FF2B5EF4-FFF2-40B4-BE49-F238E27FC236}">
                <a16:creationId xmlns:a16="http://schemas.microsoft.com/office/drawing/2014/main" id="{F559BCCA-AB23-478F-B0E8-01A58BB25612}"/>
              </a:ext>
            </a:extLst>
          </p:cNvPr>
          <p:cNvPicPr>
            <a:picLocks noChangeAspect="1"/>
          </p:cNvPicPr>
          <p:nvPr/>
        </p:nvPicPr>
        <p:blipFill>
          <a:blip r:embed="rId3"/>
          <a:stretch>
            <a:fillRect/>
          </a:stretch>
        </p:blipFill>
        <p:spPr>
          <a:xfrm>
            <a:off x="3709908" y="927916"/>
            <a:ext cx="4772184" cy="5002168"/>
          </a:xfrm>
          <a:prstGeom prst="rect">
            <a:avLst/>
          </a:prstGeom>
        </p:spPr>
      </p:pic>
    </p:spTree>
    <p:extLst>
      <p:ext uri="{BB962C8B-B14F-4D97-AF65-F5344CB8AC3E}">
        <p14:creationId xmlns:p14="http://schemas.microsoft.com/office/powerpoint/2010/main" val="14861335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Table 11.4 </a:t>
            </a:r>
            <a:r>
              <a:rPr lang="en-US" dirty="0"/>
              <a:t>Interventions to reduce the effects of stress on the brain</a:t>
            </a:r>
          </a:p>
        </p:txBody>
      </p:sp>
      <p:pic>
        <p:nvPicPr>
          <p:cNvPr id="5" name="Picture 4" descr="A table is titled Interventions to reduce the effects of stress on the brain. Points follow: Regular physical activity. Mindfulness-based stress reduction. Social support and integration. Developing a sense of meaning and purpose. Never writing a textbook. Source line reads, After B. S. McEwen et al., 2016. Neuropsychopharmacology, 41: 3." title="Table 11.4 Interventions to reduce the effects of stress on the brain">
            <a:extLst>
              <a:ext uri="{FF2B5EF4-FFF2-40B4-BE49-F238E27FC236}">
                <a16:creationId xmlns:a16="http://schemas.microsoft.com/office/drawing/2014/main" id="{9CAAE447-9C49-467E-AC64-B7CA337444F0}"/>
              </a:ext>
            </a:extLst>
          </p:cNvPr>
          <p:cNvPicPr>
            <a:picLocks noChangeAspect="1"/>
          </p:cNvPicPr>
          <p:nvPr/>
        </p:nvPicPr>
        <p:blipFill>
          <a:blip r:embed="rId3"/>
          <a:stretch>
            <a:fillRect/>
          </a:stretch>
        </p:blipFill>
        <p:spPr>
          <a:xfrm>
            <a:off x="2703725" y="2023936"/>
            <a:ext cx="6784550" cy="2810128"/>
          </a:xfrm>
          <a:prstGeom prst="rect">
            <a:avLst/>
          </a:prstGeom>
        </p:spPr>
      </p:pic>
    </p:spTree>
    <p:extLst>
      <p:ext uri="{BB962C8B-B14F-4D97-AF65-F5344CB8AC3E}">
        <p14:creationId xmlns:p14="http://schemas.microsoft.com/office/powerpoint/2010/main" val="3715080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11.4(b) </a:t>
            </a:r>
            <a:r>
              <a:rPr lang="en-US" dirty="0"/>
              <a:t>Catecholamine concentrations peaked on the day of a PhD exam </a:t>
            </a:r>
          </a:p>
        </p:txBody>
      </p:sp>
      <p:pic>
        <p:nvPicPr>
          <p:cNvPr id="3" name="Picture 2" descr="A line graph titled Epinephrine concentration provides data on Epinephrine excretion in pm per minute. The X axis contains data from negative 16 through positive 8 with increments of 4. The Y axis contains pm per minute from 0 through 250 with increments of 50. Approximate data follows. Negative 16, 20. Negative 12, 50. Negative 8, 60. Negative 4, 65. 0, 190. 4, 55. 7, 50." title="Figure 11.4 Catecholamine concentrations peaked on the day of a PhD exam">
            <a:extLst>
              <a:ext uri="{FF2B5EF4-FFF2-40B4-BE49-F238E27FC236}">
                <a16:creationId xmlns:a16="http://schemas.microsoft.com/office/drawing/2014/main" id="{EE0D2885-1E74-447C-936B-A589E75B39EB}"/>
              </a:ext>
            </a:extLst>
          </p:cNvPr>
          <p:cNvPicPr>
            <a:picLocks noChangeAspect="1"/>
          </p:cNvPicPr>
          <p:nvPr/>
        </p:nvPicPr>
        <p:blipFill>
          <a:blip r:embed="rId3"/>
          <a:stretch>
            <a:fillRect/>
          </a:stretch>
        </p:blipFill>
        <p:spPr>
          <a:xfrm>
            <a:off x="3386492" y="949476"/>
            <a:ext cx="5419016" cy="4959049"/>
          </a:xfrm>
          <a:prstGeom prst="rect">
            <a:avLst/>
          </a:prstGeom>
        </p:spPr>
      </p:pic>
    </p:spTree>
    <p:extLst>
      <p:ext uri="{BB962C8B-B14F-4D97-AF65-F5344CB8AC3E}">
        <p14:creationId xmlns:p14="http://schemas.microsoft.com/office/powerpoint/2010/main" val="1274186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11.5 </a:t>
            </a:r>
            <a:r>
              <a:rPr lang="en-US" dirty="0"/>
              <a:t>The hypothalamic-</a:t>
            </a:r>
            <a:r>
              <a:rPr lang="en-US" dirty="0" err="1"/>
              <a:t>pituitaryadrenal</a:t>
            </a:r>
            <a:r>
              <a:rPr lang="en-US" dirty="0"/>
              <a:t> axis releases several hormones in response to stress</a:t>
            </a:r>
          </a:p>
        </p:txBody>
      </p:sp>
      <p:pic>
        <p:nvPicPr>
          <p:cNvPr id="3" name="Picture 2" descr="An illustration of a woman shows the brain and spinal cord marked. Magnified inset portion of brain shows Hypothalamus, C R H and other releasing hormones flowing to Pituitary, Anterior and Posterior portions of the Hypothalamus. Beta endorphin, Prolactin, A C T H, and Vasopressin are released. The spinal cord branches at right and N E is depicted in the breast portions of the woman. A C T H is marked leading to the kidneys. Adrenal cortex and Adrenal medulla are marked at the top of the kidneys. Presence of Epinephrine, N E, and Glucocorticoids is indicated at the top of the kidneys." title="Figure 11.5 The hypothalamic-pituitaryadrenal axis releases several hormones in response to stress">
            <a:extLst>
              <a:ext uri="{FF2B5EF4-FFF2-40B4-BE49-F238E27FC236}">
                <a16:creationId xmlns:a16="http://schemas.microsoft.com/office/drawing/2014/main" id="{0FAA1C59-86E9-4156-B27F-B0CE4269A208}"/>
              </a:ext>
            </a:extLst>
          </p:cNvPr>
          <p:cNvPicPr>
            <a:picLocks noChangeAspect="1"/>
          </p:cNvPicPr>
          <p:nvPr/>
        </p:nvPicPr>
        <p:blipFill>
          <a:blip r:embed="rId3"/>
          <a:stretch>
            <a:fillRect/>
          </a:stretch>
        </p:blipFill>
        <p:spPr>
          <a:xfrm>
            <a:off x="3510877" y="627830"/>
            <a:ext cx="5170246" cy="5602341"/>
          </a:xfrm>
          <a:prstGeom prst="rect">
            <a:avLst/>
          </a:prstGeom>
        </p:spPr>
      </p:pic>
    </p:spTree>
    <p:extLst>
      <p:ext uri="{BB962C8B-B14F-4D97-AF65-F5344CB8AC3E}">
        <p14:creationId xmlns:p14="http://schemas.microsoft.com/office/powerpoint/2010/main" val="1714158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b="1" dirty="0"/>
              <a:t>Figure 11.6 </a:t>
            </a:r>
            <a:r>
              <a:rPr lang="en-US" dirty="0"/>
              <a:t>Blood hormone concentrations are altered by the stress of parachute jumps</a:t>
            </a:r>
          </a:p>
        </p:txBody>
      </p:sp>
      <p:pic>
        <p:nvPicPr>
          <p:cNvPr id="3" name="Picture 2" descr="A series of five double bar graphs depict data on blood hormone concentration as altered by parachute stress. All show data in micro grams per 100 milliliters. The first graph contains data for Cortisol. Control value is at 7. Jump days are 1, 2, 5, and 11. Approximate values for before jump and after that day's jump follow. 12, 13. 8.5, 8.2. 7, 7.2. 8, 7.5. The second graph contains data for Epinephrine. Control is at 5 for pre-jump. Approximate values follow. 6.2, 10. 4.5, 8.2. 3.9, 5.5. 3.9, 6.2. The third graph contains data for Norepinephrine. Control is at 20. Approximate values follow. 42, 35. 25, 30. 22, 24. 20, 32. The fourth graph contains data for Growth hormone. Control is at 2. Approximate values follow. 7, 9. 5, 6.2. 2.5, 3. 1, 4. The last graph contains data for Testosterone. Control is at 6.8. Approximate values follow. 3.5, 3. 7.5, 7. 8, 7. 8.2, 7.5." title="Figure 11.6 Blood hormone concentrations are altered by the stress of parachute jumps">
            <a:extLst>
              <a:ext uri="{FF2B5EF4-FFF2-40B4-BE49-F238E27FC236}">
                <a16:creationId xmlns:a16="http://schemas.microsoft.com/office/drawing/2014/main" id="{05E0B329-4FE6-40BA-9378-3E6673F09E66}"/>
              </a:ext>
            </a:extLst>
          </p:cNvPr>
          <p:cNvPicPr>
            <a:picLocks noChangeAspect="1"/>
          </p:cNvPicPr>
          <p:nvPr/>
        </p:nvPicPr>
        <p:blipFill>
          <a:blip r:embed="rId3"/>
          <a:stretch>
            <a:fillRect/>
          </a:stretch>
        </p:blipFill>
        <p:spPr>
          <a:xfrm>
            <a:off x="3547103" y="629916"/>
            <a:ext cx="5097794" cy="5598169"/>
          </a:xfrm>
          <a:prstGeom prst="rect">
            <a:avLst/>
          </a:prstGeom>
        </p:spPr>
      </p:pic>
    </p:spTree>
    <p:extLst>
      <p:ext uri="{BB962C8B-B14F-4D97-AF65-F5344CB8AC3E}">
        <p14:creationId xmlns:p14="http://schemas.microsoft.com/office/powerpoint/2010/main" val="489600217"/>
      </p:ext>
    </p:extLst>
  </p:cSld>
  <p:clrMapOvr>
    <a:masterClrMapping/>
  </p:clrMapOvr>
</p:sld>
</file>

<file path=ppt/theme/theme1.xml><?xml version="1.0" encoding="utf-8"?>
<a:theme xmlns:a="http://schemas.openxmlformats.org/drawingml/2006/main" name="Text Content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xford Template 2020-05-05" id="{B78F6A64-C076-4E15-90E5-9A59F0E29698}" vid="{18DFF3BF-7F46-4B14-BD35-A03A29764567}"/>
    </a:ext>
  </a:extLst>
</a:theme>
</file>

<file path=ppt/theme/theme2.xml><?xml version="1.0" encoding="utf-8"?>
<a:theme xmlns:a="http://schemas.openxmlformats.org/drawingml/2006/main" name="Figure-Only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xford Template 2020-05-05" id="{B78F6A64-C076-4E15-90E5-9A59F0E29698}" vid="{18DFF3BF-7F46-4B14-BD35-A03A2976456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34735E286A8A478CDABE780C9EC78F" ma:contentTypeVersion="13" ma:contentTypeDescription="Create a new document." ma:contentTypeScope="" ma:versionID="9b8825675e62d57985c81b74d5b14a7f">
  <xsd:schema xmlns:xsd="http://www.w3.org/2001/XMLSchema" xmlns:xs="http://www.w3.org/2001/XMLSchema" xmlns:p="http://schemas.microsoft.com/office/2006/metadata/properties" xmlns:ns3="fd39d560-5c7d-4158-98a0-f420f8fdebce" xmlns:ns4="a6c716b4-9090-4de7-aadc-2aa5f812ad24" targetNamespace="http://schemas.microsoft.com/office/2006/metadata/properties" ma:root="true" ma:fieldsID="bdbc9fd47a72f6438c4442bb9222e145" ns3:_="" ns4:_="">
    <xsd:import namespace="fd39d560-5c7d-4158-98a0-f420f8fdebce"/>
    <xsd:import namespace="a6c716b4-9090-4de7-aadc-2aa5f812ad2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39d560-5c7d-4158-98a0-f420f8fdeb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c716b4-9090-4de7-aadc-2aa5f812ad2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56919D-3723-464B-9967-427A087CBD61}">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fd39d560-5c7d-4158-98a0-f420f8fdebce"/>
    <ds:schemaRef ds:uri="http://purl.org/dc/terms/"/>
    <ds:schemaRef ds:uri="http://schemas.openxmlformats.org/package/2006/metadata/core-properties"/>
    <ds:schemaRef ds:uri="a6c716b4-9090-4de7-aadc-2aa5f812ad24"/>
    <ds:schemaRef ds:uri="http://www.w3.org/XML/1998/namespace"/>
    <ds:schemaRef ds:uri="http://purl.org/dc/dcmitype/"/>
  </ds:schemaRefs>
</ds:datastoreItem>
</file>

<file path=customXml/itemProps2.xml><?xml version="1.0" encoding="utf-8"?>
<ds:datastoreItem xmlns:ds="http://schemas.openxmlformats.org/officeDocument/2006/customXml" ds:itemID="{7E307B2A-FA70-43CE-A010-B3D8154DEA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39d560-5c7d-4158-98a0-f420f8fdebce"/>
    <ds:schemaRef ds:uri="a6c716b4-9090-4de7-aadc-2aa5f812a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57C1AB-C2BF-4446-AECB-681D578552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Oxford Template 2020-05-05</Template>
  <TotalTime>388</TotalTime>
  <Words>6786</Words>
  <Application>Microsoft Office PowerPoint</Application>
  <PresentationFormat>Widescreen</PresentationFormat>
  <Paragraphs>205</Paragraphs>
  <Slides>68</Slides>
  <Notes>68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68</vt:i4>
      </vt:variant>
    </vt:vector>
  </HeadingPairs>
  <TitlesOfParts>
    <vt:vector size="80" baseType="lpstr">
      <vt:lpstr>AmasisMTStd-Bold</vt:lpstr>
      <vt:lpstr>AmasisMTStd-Medium</vt:lpstr>
      <vt:lpstr>Arial</vt:lpstr>
      <vt:lpstr>Calibri</vt:lpstr>
      <vt:lpstr>HelveticaNeueLTStd-Bd</vt:lpstr>
      <vt:lpstr>HelveticaNeueLTStd-Lt</vt:lpstr>
      <vt:lpstr>HelveticaNeueLTStd-LtIt</vt:lpstr>
      <vt:lpstr>HelveticaNeueLTStd-Md</vt:lpstr>
      <vt:lpstr>HelveticaNeueLTStd-Roman</vt:lpstr>
      <vt:lpstr>STIXTwoText</vt:lpstr>
      <vt:lpstr>Text Content Templates</vt:lpstr>
      <vt:lpstr>Figure-Only Templates</vt:lpstr>
      <vt:lpstr>An Introduction to Behavioral Endocrinology, Sixth Edition</vt:lpstr>
      <vt:lpstr>Figure 11.1 Daily cardiovascular events in a German study population from May 1 to July 31 in 2003, 2005, and 2006</vt:lpstr>
      <vt:lpstr>Figure 11.2 Physiological systems and endocrine glands affected by chronic stress</vt:lpstr>
      <vt:lpstr>Figure 11.3 Walter B. Cannon</vt:lpstr>
      <vt:lpstr>Figure 11.4 Catecholamine concentrations peaked on the day of a PhD exam  </vt:lpstr>
      <vt:lpstr>Figure 11.4(a) Catecholamine concentrations peaked on the day of a PhD exam</vt:lpstr>
      <vt:lpstr>Figure 11.4(b) Catecholamine concentrations peaked on the day of a PhD exam </vt:lpstr>
      <vt:lpstr>Figure 11.5 The hypothalamic-pituitaryadrenal axis releases several hormones in response to stress</vt:lpstr>
      <vt:lpstr>Figure 11.6 Blood hormone concentrations are altered by the stress of parachute jumps</vt:lpstr>
      <vt:lpstr>Figure 11.7 Hans Selye</vt:lpstr>
      <vt:lpstr>Box 11.1 This squirrel looks miserable</vt:lpstr>
      <vt:lpstr>Figure 11.8 Acute stress can improve immune function   </vt:lpstr>
      <vt:lpstr>Figure 11.8(a) Acute stress can improve immune function</vt:lpstr>
      <vt:lpstr>Figure 11.8(b) Acute stress can improve immune function </vt:lpstr>
      <vt:lpstr>Figure 11.8(c) Acute stress can improve immune function  </vt:lpstr>
      <vt:lpstr>Figure 11.9 Model of rapid effects of corticosterone on GABA inhibition and enhanced noradrenaline secretion</vt:lpstr>
      <vt:lpstr>Figure 11.10 Prolactin inhibits reproductive function  </vt:lpstr>
      <vt:lpstr>Figure 11.10(a) Prolactin inhibits reproductive function</vt:lpstr>
      <vt:lpstr>Figure 11.10(b) Prolactin inhibits reproductive function </vt:lpstr>
      <vt:lpstr>Table 11.1 Pathological effects of long-term stress responses</vt:lpstr>
      <vt:lpstr>Figure 11.11 Wound healing is impaired in stressed caregivers</vt:lpstr>
      <vt:lpstr>Figure 11.12 Neurogenesis is maintained by optimal stress levels</vt:lpstr>
      <vt:lpstr>Figure 11.13 Stress has different effects on dominant or subordinate baboons</vt:lpstr>
      <vt:lpstr>Figure 11.14 Acute versus chronic stressors</vt:lpstr>
      <vt:lpstr>Figure 11.15 Glucocorticoid responses to stressors are altered in animals with disrupted negative feedback</vt:lpstr>
      <vt:lpstr>Figure 11.16 Corticosterone concentrations are elevated in dominant wild dogs and mongooses  </vt:lpstr>
      <vt:lpstr>Figure 11.16 Corticosterone concentrations are elevated in dominant wild dogs and mongooses</vt:lpstr>
      <vt:lpstr>Figure 11.16 Corticosterone concentrations are elevated in dominant wild dogs and mongooses </vt:lpstr>
      <vt:lpstr>Figure 11.17 Adrenalectomy in the dam alters the stress response of offspring stressed in utero</vt:lpstr>
      <vt:lpstr>Figure 11.18 Modes of transgenerational epigenetic transmission</vt:lpstr>
      <vt:lpstr>Figure 11.19 Elevated cortisol values during early pregnancy were associated with increased right amygdalar development and poor emotional development in girls, but not boys, before puberty  </vt:lpstr>
      <vt:lpstr>Figure 11.19(a) Elevated cortisol values during early pregnancy were associated with increased right amygdalar development and poor emotional development in girls, but not boys, before puberty</vt:lpstr>
      <vt:lpstr>Figure 11.19(b) Elevated cortisol values during early pregnancy were associated with increased right amygdalar development and poor emotional development in girls, but not boys, before puberty </vt:lpstr>
      <vt:lpstr>Figure 11.20 Stress responses are reduced in rats that received more maternal attention as pups  </vt:lpstr>
      <vt:lpstr>Figure 11.20(a) Stress responses are reduced in rats that received more maternal attention as pups</vt:lpstr>
      <vt:lpstr>Figure 11.20(b) Stress responses are reduced in rats that received more maternal attention as pups </vt:lpstr>
      <vt:lpstr>Figure 11.21 Epigenetic influences of maternal behavior on offspring</vt:lpstr>
      <vt:lpstr>Figure 11.22 Infant rhesus monkeys cling to a cloth “mother” for contact comfort when stressed by a novel toy</vt:lpstr>
      <vt:lpstr>Figure 11.23 Cortisol concentrations increase as a function of time in an orphanage</vt:lpstr>
      <vt:lpstr>Table 11.2 Effect of stroking on ODC activity and serum GH concentrations in maternally deprived rat pups</vt:lpstr>
      <vt:lpstr>Table 11.3 Effects of external events on growth in a child with psychosocial dwarfism</vt:lpstr>
      <vt:lpstr>Figure 11.24 Opioids suppress LH production.</vt:lpstr>
      <vt:lpstr>Figure 11.25 Dominant male rats have lower corticosterone and higher testosterone concentrations when stressed than subordinate rats</vt:lpstr>
      <vt:lpstr>Figure 11.26 Exercise elevates testosterone in men</vt:lpstr>
      <vt:lpstr>Figure 11.27 Prolonged exercise changes hormone concentrations   </vt:lpstr>
      <vt:lpstr>Figure 11.27(a) Prolonged exercise changes hormone concentrations</vt:lpstr>
      <vt:lpstr>Figure 11.27(b) Prolonged exercise changes hormone concentrations </vt:lpstr>
      <vt:lpstr>Figure 11.27(c) Prolonged exercise changes hormone concentrations  </vt:lpstr>
      <vt:lpstr>Figure 11.28 Effects of exercise on LH pulse frequency</vt:lpstr>
      <vt:lpstr>Figure 11.29 Sex differences in glucose utilization under stress  </vt:lpstr>
      <vt:lpstr>Figure 11.29(a) Sex differences in glucose utilization under stress</vt:lpstr>
      <vt:lpstr>Figure 11.29(b) Sex differences in glucose utilization under stress </vt:lpstr>
      <vt:lpstr>Figure 11.30 Juvenile male mice that experienced social defeat at 32 days of age  </vt:lpstr>
      <vt:lpstr>Figure 11.30(a) Juvenile male mice that experienced social defeat at 32 days of age</vt:lpstr>
      <vt:lpstr>Figure 11.30(b) Juvenile male mice that experienced social defeat at 32 days of age </vt:lpstr>
      <vt:lpstr>Figure 11.31 Neural degeneration associated with stress  </vt:lpstr>
      <vt:lpstr>Figure 11.31(a) Neural degeneration associated with stress</vt:lpstr>
      <vt:lpstr>Figure 11.31(b) Neural degeneration associated with stress </vt:lpstr>
      <vt:lpstr>Figure 11.32 Correlations of hippocampal volume and severity of PTSD symptoms  </vt:lpstr>
      <vt:lpstr>Figure 11.32(a) Correlations of hippocampal volume and severity of PTSD symptoms</vt:lpstr>
      <vt:lpstr>Figure 11.32(b) Correlations of hippocampal volume and severity of PTSD symptoms </vt:lpstr>
      <vt:lpstr>Figure 11.33 Veterans with post-traumatic stress disorder (PTSD)</vt:lpstr>
      <vt:lpstr>Figure 11.34 Predictability of shock determines pathological stress responses in rats</vt:lpstr>
      <vt:lpstr>Figure 11.35 Proximity to the World Trade Center on 9/11/01 reduced gray matter  </vt:lpstr>
      <vt:lpstr>Figure 11.35(a) Proximity to the World Trade Center on 9/11/01 reduced gray matter</vt:lpstr>
      <vt:lpstr>Figure 11.35(b) Proximity to the World Trade Center on 9/11/01 reduced gray matter </vt:lpstr>
      <vt:lpstr>Figure 11.36 Leg swinging as a displacement activity reduces heart rate</vt:lpstr>
      <vt:lpstr>Table 11.4 Interventions to reduce the effects of stress on the brain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Behavioral Endocrinology 6e</dc:title>
  <dc:creator>OUP</dc:creator>
  <cp:lastModifiedBy>CROWELL, Molly</cp:lastModifiedBy>
  <cp:revision>46</cp:revision>
  <dcterms:created xsi:type="dcterms:W3CDTF">2021-01-21T20:31:29Z</dcterms:created>
  <dcterms:modified xsi:type="dcterms:W3CDTF">2022-02-24T18:38:45Z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f61502-7731-4690-a118-333634878cc9_Enabled">
    <vt:lpwstr>true</vt:lpwstr>
  </property>
  <property fmtid="{D5CDD505-2E9C-101B-9397-08002B2CF9AE}" pid="3" name="MSIP_Label_89f61502-7731-4690-a118-333634878cc9_SetDate">
    <vt:lpwstr>2020-04-27T21:10:48Z</vt:lpwstr>
  </property>
  <property fmtid="{D5CDD505-2E9C-101B-9397-08002B2CF9AE}" pid="4" name="MSIP_Label_89f61502-7731-4690-a118-333634878cc9_Method">
    <vt:lpwstr>Standard</vt:lpwstr>
  </property>
  <property fmtid="{D5CDD505-2E9C-101B-9397-08002B2CF9AE}" pid="5" name="MSIP_Label_89f61502-7731-4690-a118-333634878cc9_Name">
    <vt:lpwstr>Internal</vt:lpwstr>
  </property>
  <property fmtid="{D5CDD505-2E9C-101B-9397-08002B2CF9AE}" pid="6" name="MSIP_Label_89f61502-7731-4690-a118-333634878cc9_SiteId">
    <vt:lpwstr>91761b62-4c45-43f5-9f0e-be8ad9b551ff</vt:lpwstr>
  </property>
  <property fmtid="{D5CDD505-2E9C-101B-9397-08002B2CF9AE}" pid="7" name="MSIP_Label_89f61502-7731-4690-a118-333634878cc9_ActionId">
    <vt:lpwstr>69912cf1-8f32-4f1f-9ade-00009ae8a75a</vt:lpwstr>
  </property>
  <property fmtid="{D5CDD505-2E9C-101B-9397-08002B2CF9AE}" pid="8" name="MSIP_Label_89f61502-7731-4690-a118-333634878cc9_ContentBits">
    <vt:lpwstr>0</vt:lpwstr>
  </property>
  <property fmtid="{D5CDD505-2E9C-101B-9397-08002B2CF9AE}" pid="9" name="ContentTypeId">
    <vt:lpwstr>0x0101006034735E286A8A478CDABE780C9EC78F</vt:lpwstr>
  </property>
</Properties>
</file>