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9" r:id="rId14"/>
    <p:sldId id="278" r:id="rId15"/>
    <p:sldId id="280" r:id="rId1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18">
          <p15:clr>
            <a:srgbClr val="A4A3A4"/>
          </p15:clr>
        </p15:guide>
        <p15:guide id="3" orient="horz" pos="3793">
          <p15:clr>
            <a:srgbClr val="A4A3A4"/>
          </p15:clr>
        </p15:guide>
        <p15:guide id="4" orient="horz" pos="636">
          <p15:clr>
            <a:srgbClr val="A4A3A4"/>
          </p15:clr>
        </p15:guide>
        <p15:guide id="5" pos="2880">
          <p15:clr>
            <a:srgbClr val="A4A3A4"/>
          </p15:clr>
        </p15:guide>
        <p15:guide id="6" pos="144">
          <p15:clr>
            <a:srgbClr val="A4A3A4"/>
          </p15:clr>
        </p15:guide>
        <p15:guide id="7" pos="5602" userDrawn="1">
          <p15:clr>
            <a:srgbClr val="A4A3A4"/>
          </p15:clr>
        </p15:guide>
        <p15:guide id="8" orient="horz" pos="3539" userDrawn="1">
          <p15:clr>
            <a:srgbClr val="A4A3A4"/>
          </p15:clr>
        </p15:guide>
        <p15:guide id="9" orient="horz" pos="3430" userDrawn="1">
          <p15:clr>
            <a:srgbClr val="A4A3A4"/>
          </p15:clr>
        </p15:guide>
        <p15:guide id="10" pos="54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63" autoAdjust="0"/>
    <p:restoredTop sz="94660"/>
  </p:normalViewPr>
  <p:slideViewPr>
    <p:cSldViewPr>
      <p:cViewPr varScale="1">
        <p:scale>
          <a:sx n="108" d="100"/>
          <a:sy n="108" d="100"/>
        </p:scale>
        <p:origin x="1818" y="108"/>
      </p:cViewPr>
      <p:guideLst>
        <p:guide orient="horz" pos="2160"/>
        <p:guide orient="horz" pos="418"/>
        <p:guide orient="horz" pos="3793"/>
        <p:guide orient="horz" pos="636"/>
        <p:guide pos="2880"/>
        <p:guide pos="144"/>
        <p:guide pos="5602"/>
        <p:guide orient="horz" pos="3539"/>
        <p:guide orient="horz" pos="3430"/>
        <p:guide pos="5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57607" cy="5760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A88AA-0CF7-49AF-9991-219FB5A159B5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FE1EA-F46E-40ED-B3D6-EC97718CB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34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70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37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796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717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881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5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87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48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732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026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52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889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055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431DF-34D8-41CE-9CCE-60894C213062}" type="datetime1">
              <a:rPr lang="en-US" smtClean="0"/>
              <a:t>2/23/2022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AC329-5B8B-4266-92B3-1014A8AC1180}" type="datetime1">
              <a:rPr lang="en-US" smtClean="0"/>
              <a:t>2/23/2022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AC44B-ED8E-4F47-B69D-2961A12285E2}" type="datetime1">
              <a:rPr lang="en-US" smtClean="0"/>
              <a:t>2/23/2022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B2858-CADE-41C1-ABCB-517406FE703E}" type="datetime1">
              <a:rPr lang="en-US" smtClean="0"/>
              <a:t>2/23/2022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BD4AF-7394-4E0F-A27F-D4CFF0BF323A}" type="datetime1">
              <a:rPr lang="en-US" smtClean="0"/>
              <a:t>2/23/2022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330696"/>
            <a:ext cx="1164336" cy="5273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6589" y="475673"/>
            <a:ext cx="2290821" cy="1057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56909" y="1780922"/>
            <a:ext cx="5830181" cy="3522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B50B8-C93A-459C-AF42-C6734E6594DF}" type="datetime1">
              <a:rPr lang="en-US" smtClean="0"/>
              <a:t>2/23/2022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69993" y="6533642"/>
            <a:ext cx="15367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8822" y="475673"/>
            <a:ext cx="6509591" cy="1399742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algn="ctr"/>
            <a:r>
              <a:rPr lang="en-US" dirty="0"/>
              <a:t>COMPLETE LAND LAW</a:t>
            </a:r>
            <a:br>
              <a:rPr lang="en-US" dirty="0"/>
            </a:br>
            <a:r>
              <a:rPr lang="en-US" sz="2700" dirty="0"/>
              <a:t>Text, Cases, and Materials</a:t>
            </a:r>
            <a:br>
              <a:rPr lang="en-US" dirty="0"/>
            </a:br>
            <a:r>
              <a:rPr sz="2200" i="0" spc="-10" dirty="0">
                <a:solidFill>
                  <a:srgbClr val="3A6599"/>
                </a:solidFill>
                <a:latin typeface="Calibri"/>
                <a:cs typeface="Calibri"/>
              </a:rPr>
              <a:t>by </a:t>
            </a:r>
            <a:r>
              <a:rPr lang="en-US" sz="2200" i="0" spc="-10" dirty="0">
                <a:solidFill>
                  <a:srgbClr val="3A6599"/>
                </a:solidFill>
              </a:rPr>
              <a:t>Barbara </a:t>
            </a:r>
            <a:r>
              <a:rPr lang="en-US" sz="2200" i="0" spc="-10" dirty="0" err="1">
                <a:solidFill>
                  <a:srgbClr val="3A6599"/>
                </a:solidFill>
              </a:rPr>
              <a:t>Bogusz</a:t>
            </a:r>
            <a:r>
              <a:rPr lang="en-US" sz="2200" i="0" spc="-10" dirty="0">
                <a:solidFill>
                  <a:srgbClr val="3A6599"/>
                </a:solidFill>
              </a:rPr>
              <a:t> and Roger Sexton</a:t>
            </a:r>
            <a:endParaRPr sz="2200" i="0" spc="-10" dirty="0">
              <a:solidFill>
                <a:srgbClr val="3A6599"/>
              </a:solidFill>
            </a:endParaRPr>
          </a:p>
        </p:txBody>
      </p:sp>
      <p:pic>
        <p:nvPicPr>
          <p:cNvPr id="3" name="Picture 2" title="Cov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4616" y="1995607"/>
            <a:ext cx="3094769" cy="402900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A62D9E-ACC8-4B68-ABAE-D6DE371D1D63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lang="sv-S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Diagram 20.8 </a:t>
            </a:r>
            <a:r>
              <a:rPr lang="en-US" sz="1400" i="0" dirty="0"/>
              <a:t>The dominant and servient land </a:t>
            </a:r>
            <a:r>
              <a:rPr lang="en-US" sz="1400" dirty="0"/>
              <a:t>in Re Ballard’s Conveyance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BFA807-CCC9-4BBE-998B-161777B980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756" y="1815187"/>
            <a:ext cx="4462488" cy="322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790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Diagram 20.9 </a:t>
            </a:r>
            <a:r>
              <a:rPr lang="en-US" sz="1400" i="0" dirty="0"/>
              <a:t>Annexation destroyed where dominant land is subdivided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0EB80C-A15B-46C3-AEAD-947A9F8272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803" y="1970806"/>
            <a:ext cx="5476395" cy="291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37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Diagram 20.10 </a:t>
            </a:r>
            <a:r>
              <a:rPr lang="en-US" sz="1400" i="0" dirty="0"/>
              <a:t>Annexation to each and every part of </a:t>
            </a:r>
            <a:r>
              <a:rPr lang="en-US" sz="1400" i="0" dirty="0" err="1"/>
              <a:t>Bigpots</a:t>
            </a:r>
            <a:r>
              <a:rPr lang="en-US" sz="1400" i="0" dirty="0"/>
              <a:t> Estate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88D261-C04C-4BF3-9906-9D18F85B5B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546" y="1906657"/>
            <a:ext cx="4834908" cy="304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600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20.1 </a:t>
            </a:r>
            <a:r>
              <a:rPr lang="en-US" sz="1400" i="0" dirty="0"/>
              <a:t>Comparison between annexation and assignment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F9EF27-3842-422B-BB15-62D0B9FA1C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20" y="2174793"/>
            <a:ext cx="7368161" cy="250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869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Diagram 20.11 </a:t>
            </a:r>
            <a:r>
              <a:rPr lang="en-US" sz="1400" i="0" dirty="0"/>
              <a:t>Does the benefit of the covenant pass to Ciaran in equity?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599E09-CCF8-42E0-A8EC-D478444A98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725" y="1593097"/>
            <a:ext cx="6862550" cy="367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897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20.2 </a:t>
            </a:r>
            <a:r>
              <a:rPr lang="en-US" sz="1400" i="0" dirty="0"/>
              <a:t>Does the benefit and burden run with the land in equity?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70121E-04D2-491F-B4B0-84DEAF658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63" y="1490426"/>
            <a:ext cx="7526275" cy="381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427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228600" y="1022869"/>
            <a:ext cx="8686800" cy="4569841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lang="en-US" sz="3600" spc="-10" dirty="0"/>
              <a:t>Part 10</a:t>
            </a:r>
            <a:br>
              <a:rPr lang="en-US" sz="3600" dirty="0"/>
            </a:br>
            <a:br>
              <a:rPr lang="en-US" sz="3600" dirty="0"/>
            </a:br>
            <a:r>
              <a:rPr lang="en-US" sz="3600" i="0" spc="-5" dirty="0">
                <a:solidFill>
                  <a:srgbClr val="4D81BE"/>
                </a:solidFill>
              </a:rPr>
              <a:t>Freehold Covenants: Restrictive and Positive Covenants</a:t>
            </a:r>
            <a:br>
              <a:rPr lang="en-US" sz="3600" spc="-10" dirty="0"/>
            </a:br>
            <a:br>
              <a:rPr lang="en-US" sz="3600" spc="-10" dirty="0"/>
            </a:br>
            <a:r>
              <a:rPr lang="en-US" sz="3600" spc="-10" dirty="0"/>
              <a:t>Chapter </a:t>
            </a:r>
            <a:r>
              <a:rPr lang="en-US" sz="3600" dirty="0"/>
              <a:t>20</a:t>
            </a:r>
            <a:br>
              <a:rPr lang="en-US" sz="3600" dirty="0"/>
            </a:br>
            <a:br>
              <a:rPr lang="en-US" sz="3600" dirty="0"/>
            </a:br>
            <a:r>
              <a:rPr lang="en-US" sz="3600" i="0" spc="-5" dirty="0">
                <a:solidFill>
                  <a:srgbClr val="4D81BE"/>
                </a:solidFill>
              </a:rPr>
              <a:t>Freehold Covenants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Diagram 20.1 </a:t>
            </a:r>
            <a:r>
              <a:rPr lang="en-US" sz="1400" i="0" dirty="0"/>
              <a:t>23 and 24 Marchland Close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BF5FA5-47CB-4F44-ACF8-7516185B25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168" y="2037331"/>
            <a:ext cx="6631664" cy="2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81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Diagram 20.2 </a:t>
            </a:r>
            <a:r>
              <a:rPr lang="en-US" sz="1400" i="0" dirty="0"/>
              <a:t>Do the benefits and burdens of the covenants run with the land?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4989B4-228C-4F2F-B48E-EE91860ABB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527" y="1124720"/>
            <a:ext cx="5618947" cy="431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721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Diagram 20.3 </a:t>
            </a:r>
            <a:r>
              <a:rPr lang="en-US" sz="1400" i="0" dirty="0"/>
              <a:t>Does the burden of the covenant pass from Barry to Daria?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D16540-E4AF-4578-9B8B-8C07A3170C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678" y="1067113"/>
            <a:ext cx="5648644" cy="435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20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Diagram 20.4 </a:t>
            </a:r>
            <a:r>
              <a:rPr lang="en-US" sz="1400" i="0" dirty="0"/>
              <a:t>Equity—do the burdens of the covenants pass to Daria?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C000A8-5A9F-4379-A83D-BFC01EC3C5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534" y="1269430"/>
            <a:ext cx="6518932" cy="416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912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Diagram 20.5 </a:t>
            </a:r>
            <a:r>
              <a:rPr lang="en-US" sz="1400" i="0" dirty="0"/>
              <a:t>Centre house and </a:t>
            </a:r>
            <a:r>
              <a:rPr lang="en-US" sz="1400" i="0" dirty="0" err="1"/>
              <a:t>neighbouring</a:t>
            </a:r>
            <a:r>
              <a:rPr lang="en-US" sz="1400" i="0" dirty="0"/>
              <a:t> properties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24E0AD-57A5-4C90-9194-8A618DCDBD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625" y="1228065"/>
            <a:ext cx="4778751" cy="421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935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Diagram 20.6 </a:t>
            </a:r>
            <a:r>
              <a:rPr lang="en-US" sz="1400" i="0" dirty="0"/>
              <a:t>Can Ciaran claim the benefit of the covenants and enforce them against Daria?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0FE979-89AE-4587-876C-F2C8C059FC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532" y="1823977"/>
            <a:ext cx="6230937" cy="321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906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Diagram 20.7 </a:t>
            </a:r>
            <a:r>
              <a:rPr lang="en-US" sz="1400" i="0" dirty="0"/>
              <a:t>Common law—passing of the benefit of positive and negative covenants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B77E93-DFB3-4F7F-8133-B9667FE73F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534" y="1546462"/>
            <a:ext cx="6518932" cy="376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458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</TotalTime>
  <Words>277</Words>
  <Application>Microsoft Office PowerPoint</Application>
  <PresentationFormat>On-screen Show (4:3)</PresentationFormat>
  <Paragraphs>44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Calibri</vt:lpstr>
      <vt:lpstr>Office Theme</vt:lpstr>
      <vt:lpstr>COMPLETE LAND LAW Text, Cases, and Materials by Barbara Bogusz and Roger Sexton</vt:lpstr>
      <vt:lpstr>Part 10  Freehold Covenants: Restrictive and Positive Covenants  Chapter 20  Freehold Covenants</vt:lpstr>
      <vt:lpstr>Diagram 20.1 23 and 24 Marchland Close</vt:lpstr>
      <vt:lpstr>Diagram 20.2 Do the benefits and burdens of the covenants run with the land?</vt:lpstr>
      <vt:lpstr>Diagram 20.3 Does the burden of the covenant pass from Barry to Daria?</vt:lpstr>
      <vt:lpstr>Diagram 20.4 Equity—do the burdens of the covenants pass to Daria?</vt:lpstr>
      <vt:lpstr>Diagram 20.5 Centre house and neighbouring properties</vt:lpstr>
      <vt:lpstr>Diagram 20.6 Can Ciaran claim the benefit of the covenants and enforce them against Daria?</vt:lpstr>
      <vt:lpstr>Diagram 20.7 Common law—passing of the benefit of positive and negative covenants</vt:lpstr>
      <vt:lpstr>Diagram 20.8 The dominant and servient land in Re Ballard’s Conveyance</vt:lpstr>
      <vt:lpstr>Diagram 20.9 Annexation destroyed where dominant land is subdivided</vt:lpstr>
      <vt:lpstr>Diagram 20.10 Annexation to each and every part of Bigpots Estate</vt:lpstr>
      <vt:lpstr>Table 20.1 Comparison between annexation and assignment</vt:lpstr>
      <vt:lpstr>Diagram 20.11 Does the benefit of the covenant pass to Ciaran in equity?</vt:lpstr>
      <vt:lpstr>Table 20.2 Does the benefit and burden run with the land in equity?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Research by Sandra Halperin and Oliver Heath</dc:title>
  <dc:creator>Bala</dc:creator>
  <cp:lastModifiedBy>SHEFFIELD, Emma</cp:lastModifiedBy>
  <cp:revision>80</cp:revision>
  <dcterms:created xsi:type="dcterms:W3CDTF">2020-02-29T09:02:36Z</dcterms:created>
  <dcterms:modified xsi:type="dcterms:W3CDTF">2022-02-23T17:20:22Z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2020-02-29T00:00:00Z</vt:filetime>
  </property>
  <property fmtid="{D5CDD505-2E9C-101B-9397-08002B2CF9AE}" pid="3" name="Creator">
    <vt:lpwstr>Adobe InDesign CC 13.0 (Windows)</vt:lpwstr>
  </property>
  <property fmtid="{D5CDD505-2E9C-101B-9397-08002B2CF9AE}" pid="4" name="LastSaved">
    <vt:filetime>2020-02-29T00:00:00Z</vt:filetime>
  </property>
  <property fmtid="{D5CDD505-2E9C-101B-9397-08002B2CF9AE}" pid="5" name="MSIP_Label_be5cb09a-2992-49d6-8ac9-5f63e7b1ad2f_Enabled">
    <vt:lpwstr>true</vt:lpwstr>
  </property>
  <property fmtid="{D5CDD505-2E9C-101B-9397-08002B2CF9AE}" pid="6" name="MSIP_Label_be5cb09a-2992-49d6-8ac9-5f63e7b1ad2f_SetDate">
    <vt:lpwstr>2022-02-23T17:20:21Z</vt:lpwstr>
  </property>
  <property fmtid="{D5CDD505-2E9C-101B-9397-08002B2CF9AE}" pid="7" name="MSIP_Label_be5cb09a-2992-49d6-8ac9-5f63e7b1ad2f_Method">
    <vt:lpwstr>Standard</vt:lpwstr>
  </property>
  <property fmtid="{D5CDD505-2E9C-101B-9397-08002B2CF9AE}" pid="8" name="MSIP_Label_be5cb09a-2992-49d6-8ac9-5f63e7b1ad2f_Name">
    <vt:lpwstr>Controlled</vt:lpwstr>
  </property>
  <property fmtid="{D5CDD505-2E9C-101B-9397-08002B2CF9AE}" pid="9" name="MSIP_Label_be5cb09a-2992-49d6-8ac9-5f63e7b1ad2f_SiteId">
    <vt:lpwstr>91761b62-4c45-43f5-9f0e-be8ad9b551ff</vt:lpwstr>
  </property>
  <property fmtid="{D5CDD505-2E9C-101B-9397-08002B2CF9AE}" pid="10" name="MSIP_Label_be5cb09a-2992-49d6-8ac9-5f63e7b1ad2f_ActionId">
    <vt:lpwstr>af354ce0-e923-4a07-852e-00009e544a58</vt:lpwstr>
  </property>
  <property fmtid="{D5CDD505-2E9C-101B-9397-08002B2CF9AE}" pid="11" name="MSIP_Label_be5cb09a-2992-49d6-8ac9-5f63e7b1ad2f_ContentBits">
    <vt:lpwstr>0</vt:lpwstr>
  </property>
</Properties>
</file>