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8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636">
          <p15:clr>
            <a:srgbClr val="A4A3A4"/>
          </p15:clr>
        </p15:guide>
        <p15:guide id="5" pos="2880">
          <p15:clr>
            <a:srgbClr val="A4A3A4"/>
          </p15:clr>
        </p15:guide>
        <p15:guide id="6" pos="144">
          <p15:clr>
            <a:srgbClr val="A4A3A4"/>
          </p15:clr>
        </p15:guide>
        <p15:guide id="7" pos="5602" userDrawn="1">
          <p15:clr>
            <a:srgbClr val="A4A3A4"/>
          </p15:clr>
        </p15:guide>
        <p15:guide id="8" orient="horz" pos="3539" userDrawn="1">
          <p15:clr>
            <a:srgbClr val="A4A3A4"/>
          </p15:clr>
        </p15:guide>
        <p15:guide id="9" orient="horz" pos="3430" userDrawn="1">
          <p15:clr>
            <a:srgbClr val="A4A3A4"/>
          </p15:clr>
        </p15:guide>
        <p15:guide id="10" pos="5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3" autoAdjust="0"/>
    <p:restoredTop sz="94660"/>
  </p:normalViewPr>
  <p:slideViewPr>
    <p:cSldViewPr>
      <p:cViewPr varScale="1">
        <p:scale>
          <a:sx n="108" d="100"/>
          <a:sy n="108" d="100"/>
        </p:scale>
        <p:origin x="1818" y="108"/>
      </p:cViewPr>
      <p:guideLst>
        <p:guide orient="horz" pos="2160"/>
        <p:guide orient="horz" pos="418"/>
        <p:guide orient="horz" pos="3793"/>
        <p:guide orient="horz" pos="636"/>
        <p:guide pos="2880"/>
        <p:guide pos="144"/>
        <p:guide pos="5602"/>
        <p:guide orient="horz" pos="3539"/>
        <p:guide orient="horz" pos="3430"/>
        <p:guide pos="5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88AA-0CF7-49AF-9991-219FB5A159B5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FE1EA-F46E-40ED-B3D6-EC97718CB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70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8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99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69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63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44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8D749-82DB-47D3-BC10-6F6AE84ECE43}" type="datetime1">
              <a:rPr lang="en-US" smtClean="0"/>
              <a:t>2/23/2022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DB421-B5D0-4E81-987F-80CEE5A31E13}" type="datetime1">
              <a:rPr lang="en-US" smtClean="0"/>
              <a:t>2/23/2022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B9470-8FED-48BF-9366-D60E08C7D84F}" type="datetime1">
              <a:rPr lang="en-US" smtClean="0"/>
              <a:t>2/23/2022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DA0D3-7B5F-4DED-8DBB-F49E622FB529}" type="datetime1">
              <a:rPr lang="en-US" smtClean="0"/>
              <a:t>2/23/2022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0E579-A63A-4301-B4DF-2DB64770A9AE}" type="datetime1">
              <a:rPr lang="en-US" smtClean="0"/>
              <a:t>2/23/2022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6" cy="527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6589" y="475673"/>
            <a:ext cx="2290821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6909" y="1780922"/>
            <a:ext cx="5830181" cy="352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FE847-70E1-495F-8D11-88D9E47664C5}" type="datetime1">
              <a:rPr lang="en-US" smtClean="0"/>
              <a:t>2/23/2022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822" y="475673"/>
            <a:ext cx="6509591" cy="1399742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algn="ctr"/>
            <a:r>
              <a:rPr lang="en-US" dirty="0"/>
              <a:t>COMPLETE LAND LAW</a:t>
            </a:r>
            <a:br>
              <a:rPr lang="en-US" dirty="0"/>
            </a:br>
            <a:r>
              <a:rPr lang="en-US" sz="2700" dirty="0"/>
              <a:t>Text, Cases, and Materials</a:t>
            </a:r>
            <a:br>
              <a:rPr lang="en-US" dirty="0"/>
            </a:br>
            <a:r>
              <a:rPr sz="2200" i="0" spc="-10" dirty="0">
                <a:solidFill>
                  <a:srgbClr val="3A6599"/>
                </a:solidFill>
                <a:latin typeface="Calibri"/>
                <a:cs typeface="Calibri"/>
              </a:rPr>
              <a:t>by </a:t>
            </a:r>
            <a:r>
              <a:rPr lang="en-US" sz="2200" i="0" spc="-10" dirty="0">
                <a:solidFill>
                  <a:srgbClr val="3A6599"/>
                </a:solidFill>
              </a:rPr>
              <a:t>Barbara </a:t>
            </a:r>
            <a:r>
              <a:rPr lang="en-US" sz="2200" i="0" spc="-10" dirty="0" err="1">
                <a:solidFill>
                  <a:srgbClr val="3A6599"/>
                </a:solidFill>
              </a:rPr>
              <a:t>Bogusz</a:t>
            </a:r>
            <a:r>
              <a:rPr lang="en-US" sz="2200" i="0" spc="-10" dirty="0">
                <a:solidFill>
                  <a:srgbClr val="3A6599"/>
                </a:solidFill>
              </a:rPr>
              <a:t> and Roger Sexton</a:t>
            </a:r>
            <a:endParaRPr sz="2200" i="0" spc="-10" dirty="0">
              <a:solidFill>
                <a:srgbClr val="3A6599"/>
              </a:solidFill>
            </a:endParaRPr>
          </a:p>
        </p:txBody>
      </p:sp>
      <p:pic>
        <p:nvPicPr>
          <p:cNvPr id="3" name="Picture 2" title="Cov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4616" y="1995607"/>
            <a:ext cx="3094769" cy="402900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B71589-B4AC-4F47-AB29-6C0084AC176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lang="sv-S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1022869"/>
            <a:ext cx="8686800" cy="4569841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lang="en-US" sz="3600" spc="-10" dirty="0"/>
              <a:t>Part 9</a:t>
            </a:r>
            <a:br>
              <a:rPr lang="en-US" sz="3600" dirty="0"/>
            </a:b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Easements</a:t>
            </a:r>
            <a:br>
              <a:rPr lang="en-US" sz="3600" spc="-10" dirty="0"/>
            </a:br>
            <a:br>
              <a:rPr lang="en-US" sz="3600" spc="-10" dirty="0"/>
            </a:br>
            <a:r>
              <a:rPr lang="en-US" sz="3600" spc="-10" dirty="0"/>
              <a:t>Chapter </a:t>
            </a:r>
            <a:r>
              <a:rPr lang="en-US" sz="3600" dirty="0"/>
              <a:t>18</a:t>
            </a:r>
            <a:br>
              <a:rPr lang="en-US" sz="3600" dirty="0"/>
            </a:b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The Creation of Express and Implied Grant of Easements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18.1 </a:t>
            </a:r>
            <a:r>
              <a:rPr lang="en-US" sz="1400" i="0" dirty="0"/>
              <a:t>Summary of the various ways an easement may be acquired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6DF573-40E6-493D-8A2B-054670083A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609" y="671320"/>
            <a:ext cx="3920783" cy="494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81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it-IT" sz="1400" b="1" i="0" dirty="0"/>
              <a:t>Diagram 18.2 </a:t>
            </a:r>
            <a:r>
              <a:rPr lang="it-IT" sz="1400" i="0" dirty="0"/>
              <a:t>Rajiv grants Dale an easement</a:t>
            </a:r>
            <a:endParaRPr lang="en-US" sz="1400" i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2EDF9D-48FD-4807-A706-B2FE1B3D6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467" y="1803684"/>
            <a:ext cx="6377067" cy="325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9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18.3 </a:t>
            </a:r>
            <a:r>
              <a:rPr lang="en-US" sz="1400" i="0" dirty="0"/>
              <a:t>Clint retains the right to cross Mel’s plot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5C61C3-0238-422A-8409-48DAAED9D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55" y="1763187"/>
            <a:ext cx="5950491" cy="333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54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18.4 </a:t>
            </a:r>
            <a:r>
              <a:rPr lang="en-US" sz="1400" i="0" dirty="0"/>
              <a:t>Two plots owned by the same person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FB3E36-C48C-47F7-86CD-160525627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860" y="1752387"/>
            <a:ext cx="6096281" cy="335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57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18.1 </a:t>
            </a:r>
            <a:r>
              <a:rPr lang="en-US" sz="1400" i="0" dirty="0"/>
              <a:t>Summary of the key points relating to implied easements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B92D89-D7F2-4DA7-924F-EDD1AB27C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601" y="698487"/>
            <a:ext cx="4620798" cy="492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87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109</Words>
  <Application>Microsoft Office PowerPoint</Application>
  <PresentationFormat>On-screen Show (4:3)</PresentationFormat>
  <Paragraphs>20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Calibri</vt:lpstr>
      <vt:lpstr>Office Theme</vt:lpstr>
      <vt:lpstr>COMPLETE LAND LAW Text, Cases, and Materials by Barbara Bogusz and Roger Sexton</vt:lpstr>
      <vt:lpstr>Part 9  Easements  Chapter 18  The Creation of Express and Implied Grant of Easements</vt:lpstr>
      <vt:lpstr>Diagram 18.1 Summary of the various ways an easement may be acquired</vt:lpstr>
      <vt:lpstr>Diagram 18.2 Rajiv grants Dale an easement</vt:lpstr>
      <vt:lpstr>Diagram 18.3 Clint retains the right to cross Mel’s plot</vt:lpstr>
      <vt:lpstr>Diagram 18.4 Two plots owned by the same person</vt:lpstr>
      <vt:lpstr>Table 18.1 Summary of the key points relating to implied easements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Research by Sandra Halperin and Oliver Heath</dc:title>
  <dc:creator>Bala</dc:creator>
  <cp:lastModifiedBy>SHEFFIELD, Emma</cp:lastModifiedBy>
  <cp:revision>67</cp:revision>
  <dcterms:created xsi:type="dcterms:W3CDTF">2020-02-29T09:02:36Z</dcterms:created>
  <dcterms:modified xsi:type="dcterms:W3CDTF">2022-02-23T17:19:29Z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2020-02-29T00:00:00Z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2020-02-29T00:00:00Z</vt:filetime>
  </property>
  <property fmtid="{D5CDD505-2E9C-101B-9397-08002B2CF9AE}" pid="5" name="MSIP_Label_be5cb09a-2992-49d6-8ac9-5f63e7b1ad2f_Enabled">
    <vt:lpwstr>true</vt:lpwstr>
  </property>
  <property fmtid="{D5CDD505-2E9C-101B-9397-08002B2CF9AE}" pid="6" name="MSIP_Label_be5cb09a-2992-49d6-8ac9-5f63e7b1ad2f_SetDate">
    <vt:lpwstr>2022-02-23T17:19:29Z</vt:lpwstr>
  </property>
  <property fmtid="{D5CDD505-2E9C-101B-9397-08002B2CF9AE}" pid="7" name="MSIP_Label_be5cb09a-2992-49d6-8ac9-5f63e7b1ad2f_Method">
    <vt:lpwstr>Standard</vt:lpwstr>
  </property>
  <property fmtid="{D5CDD505-2E9C-101B-9397-08002B2CF9AE}" pid="8" name="MSIP_Label_be5cb09a-2992-49d6-8ac9-5f63e7b1ad2f_Name">
    <vt:lpwstr>Controlled</vt:lpwstr>
  </property>
  <property fmtid="{D5CDD505-2E9C-101B-9397-08002B2CF9AE}" pid="9" name="MSIP_Label_be5cb09a-2992-49d6-8ac9-5f63e7b1ad2f_SiteId">
    <vt:lpwstr>91761b62-4c45-43f5-9f0e-be8ad9b551ff</vt:lpwstr>
  </property>
  <property fmtid="{D5CDD505-2E9C-101B-9397-08002B2CF9AE}" pid="10" name="MSIP_Label_be5cb09a-2992-49d6-8ac9-5f63e7b1ad2f_ActionId">
    <vt:lpwstr>b2964604-fd54-4011-bdbd-0000db6f2e81</vt:lpwstr>
  </property>
  <property fmtid="{D5CDD505-2E9C-101B-9397-08002B2CF9AE}" pid="11" name="MSIP_Label_be5cb09a-2992-49d6-8ac9-5f63e7b1ad2f_ContentBits">
    <vt:lpwstr>0</vt:lpwstr>
  </property>
</Properties>
</file>