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18">
          <p15:clr>
            <a:srgbClr val="A4A3A4"/>
          </p15:clr>
        </p15:guide>
        <p15:guide id="3" orient="horz" pos="3793">
          <p15:clr>
            <a:srgbClr val="A4A3A4"/>
          </p15:clr>
        </p15:guide>
        <p15:guide id="4" orient="horz" pos="636">
          <p15:clr>
            <a:srgbClr val="A4A3A4"/>
          </p15:clr>
        </p15:guide>
        <p15:guide id="5" pos="2880">
          <p15:clr>
            <a:srgbClr val="A4A3A4"/>
          </p15:clr>
        </p15:guide>
        <p15:guide id="6" pos="144">
          <p15:clr>
            <a:srgbClr val="A4A3A4"/>
          </p15:clr>
        </p15:guide>
        <p15:guide id="7" pos="5602" userDrawn="1">
          <p15:clr>
            <a:srgbClr val="A4A3A4"/>
          </p15:clr>
        </p15:guide>
        <p15:guide id="8" orient="horz" pos="3539" userDrawn="1">
          <p15:clr>
            <a:srgbClr val="A4A3A4"/>
          </p15:clr>
        </p15:guide>
        <p15:guide id="9" orient="horz" pos="3430" userDrawn="1">
          <p15:clr>
            <a:srgbClr val="A4A3A4"/>
          </p15:clr>
        </p15:guide>
        <p15:guide id="10" pos="54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3" autoAdjust="0"/>
    <p:restoredTop sz="94660"/>
  </p:normalViewPr>
  <p:slideViewPr>
    <p:cSldViewPr>
      <p:cViewPr varScale="1">
        <p:scale>
          <a:sx n="108" d="100"/>
          <a:sy n="108" d="100"/>
        </p:scale>
        <p:origin x="1818" y="108"/>
      </p:cViewPr>
      <p:guideLst>
        <p:guide orient="horz" pos="2160"/>
        <p:guide orient="horz" pos="418"/>
        <p:guide orient="horz" pos="3793"/>
        <p:guide orient="horz" pos="636"/>
        <p:guide pos="2880"/>
        <p:guide pos="144"/>
        <p:guide pos="5602"/>
        <p:guide orient="horz" pos="3539"/>
        <p:guide orient="horz" pos="3430"/>
        <p:guide pos="54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7607" cy="576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A88AA-0CF7-49AF-9991-219FB5A159B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FE1EA-F46E-40ED-B3D6-EC97718CB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3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707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9209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92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87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27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1658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7957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199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8324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42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87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D9AC8-FCD2-4B1A-A800-8597F8E70A64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2170B-040F-4BCD-A8C7-290F26FE981E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09EF9-6E67-4D19-AA3B-4E6A178D3B4A}" type="datetime1">
              <a:rPr lang="en-US" smtClean="0"/>
              <a:t>2/23/2022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67C65-0C13-46FF-97B7-657D562A43D0}" type="datetime1">
              <a:rPr lang="en-US" smtClean="0"/>
              <a:t>2/23/2022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94A6F-37F2-41FE-A0D9-AD9D9F8C8F46}" type="datetime1">
              <a:rPr lang="en-US" smtClean="0"/>
              <a:t>2/23/2022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6" cy="5273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6589" y="475673"/>
            <a:ext cx="2290821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56909" y="1780922"/>
            <a:ext cx="5830181" cy="3522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44124-AB53-4CD3-B5B3-F4C3743D16C8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9993" y="6533642"/>
            <a:ext cx="1536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8822" y="475673"/>
            <a:ext cx="6509591" cy="1399742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algn="ctr"/>
            <a:r>
              <a:rPr lang="en-US" dirty="0"/>
              <a:t>COMPLETE LAND LAW</a:t>
            </a:r>
            <a:br>
              <a:rPr lang="en-US" dirty="0"/>
            </a:br>
            <a:r>
              <a:rPr lang="en-US" sz="2700" dirty="0"/>
              <a:t>Text, Cases, and Materials</a:t>
            </a:r>
            <a:br>
              <a:rPr lang="en-US" dirty="0"/>
            </a:br>
            <a:r>
              <a:rPr sz="2200" i="0" spc="-10" dirty="0">
                <a:solidFill>
                  <a:srgbClr val="3A6599"/>
                </a:solidFill>
                <a:latin typeface="Calibri"/>
                <a:cs typeface="Calibri"/>
              </a:rPr>
              <a:t>by </a:t>
            </a:r>
            <a:r>
              <a:rPr lang="en-US" sz="2200" i="0" spc="-10" dirty="0">
                <a:solidFill>
                  <a:srgbClr val="3A6599"/>
                </a:solidFill>
              </a:rPr>
              <a:t>Barbara </a:t>
            </a:r>
            <a:r>
              <a:rPr lang="en-US" sz="2200" i="0" spc="-10" dirty="0" err="1">
                <a:solidFill>
                  <a:srgbClr val="3A6599"/>
                </a:solidFill>
              </a:rPr>
              <a:t>Bogusz</a:t>
            </a:r>
            <a:r>
              <a:rPr lang="en-US" sz="2200" i="0" spc="-10" dirty="0">
                <a:solidFill>
                  <a:srgbClr val="3A6599"/>
                </a:solidFill>
              </a:rPr>
              <a:t> and Roger Sexton</a:t>
            </a:r>
            <a:endParaRPr sz="2200" i="0" spc="-10" dirty="0">
              <a:solidFill>
                <a:srgbClr val="3A6599"/>
              </a:solidFill>
            </a:endParaRPr>
          </a:p>
        </p:txBody>
      </p:sp>
      <p:pic>
        <p:nvPicPr>
          <p:cNvPr id="3" name="Picture 2" title="Cove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24616" y="1995607"/>
            <a:ext cx="3094769" cy="402900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4361CC-8D56-4C18-8C54-17A0445BC33E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lang="sv-S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it-IT" sz="1400" b="1" i="0" dirty="0"/>
              <a:t>Diagram 13.8 </a:t>
            </a:r>
            <a:r>
              <a:rPr lang="it-IT" sz="1400" i="0" dirty="0"/>
              <a:t>Indemnity</a:t>
            </a:r>
            <a:endParaRPr lang="en-US" sz="1400" i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B8B70D-15BD-4570-A2D0-1EBA33EA4B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345" y="2304878"/>
            <a:ext cx="6229310" cy="2248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706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13.9 </a:t>
            </a:r>
            <a:r>
              <a:rPr lang="en-US" sz="1400" i="0" dirty="0"/>
              <a:t>Guaranteeing the performance of covenants by the assignee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ED1326B-41DD-4B49-B2E7-39785B8E67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574" y="1989976"/>
            <a:ext cx="6630853" cy="2878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854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13.10 </a:t>
            </a:r>
            <a:r>
              <a:rPr lang="en-US" sz="1400" i="0" dirty="0"/>
              <a:t>The letting of Kirby House with assignment to Susan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728ECF6-2933-490B-A16A-225576151F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772" y="2224863"/>
            <a:ext cx="6598456" cy="240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229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228600" y="1022869"/>
            <a:ext cx="8686800" cy="4015843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lang="en-US" sz="3600" spc="-10" dirty="0"/>
              <a:t>Part 6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Leases</a:t>
            </a:r>
            <a:br>
              <a:rPr lang="en-US" sz="3600" spc="-10" dirty="0"/>
            </a:br>
            <a:br>
              <a:rPr lang="en-US" sz="3600" spc="-10" dirty="0"/>
            </a:br>
            <a:r>
              <a:rPr lang="en-US" sz="3600" spc="-10" dirty="0"/>
              <a:t>Chapter </a:t>
            </a:r>
            <a:r>
              <a:rPr lang="en-US" sz="3600" dirty="0"/>
              <a:t>13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The Running of Covenants in a Lease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13.1 </a:t>
            </a:r>
            <a:r>
              <a:rPr lang="en-US" sz="1400" i="0" dirty="0"/>
              <a:t>The letting of Kirby House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E2B4308-342D-4E8F-A92C-F6750C3CB5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346" y="1710908"/>
            <a:ext cx="6283308" cy="343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81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13.2 </a:t>
            </a:r>
            <a:r>
              <a:rPr lang="en-US" sz="1400" i="0" dirty="0"/>
              <a:t>Overview of Kirby House—privity of estate and contract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5391B8-7E8D-4AAA-9E2E-5EC24C9534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069" y="1809085"/>
            <a:ext cx="6145863" cy="323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926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13.3 </a:t>
            </a:r>
            <a:r>
              <a:rPr lang="en-US" sz="1400" i="0" dirty="0"/>
              <a:t>Privity of estate between Lawrence and Anne (2000–2005)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2121B6-D315-4208-89B1-5889BF4207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092" y="2187605"/>
            <a:ext cx="4331817" cy="2482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360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13.4 </a:t>
            </a:r>
            <a:r>
              <a:rPr lang="en-US" sz="1400" i="0" dirty="0"/>
              <a:t>Privity of estate between Roger and Anne (2005–2010)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11496D-BAD8-4FAB-995A-EE2D03CC320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135" y="2181666"/>
            <a:ext cx="5541730" cy="2494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748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13.5 </a:t>
            </a:r>
            <a:r>
              <a:rPr lang="en-US" sz="1400" i="0" dirty="0"/>
              <a:t>Privity of estate from 2010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7D8A67-8F9C-45F6-9677-27C0CB3309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846" y="1571497"/>
            <a:ext cx="5556309" cy="3715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419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13.6 </a:t>
            </a:r>
            <a:r>
              <a:rPr lang="en-US" sz="1400" i="0" dirty="0"/>
              <a:t>Lawrence sells the fee simple to Roger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47150C-B0B8-4110-8C98-0376E4E494C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1630" y="2178966"/>
            <a:ext cx="4940741" cy="250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783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13.7 </a:t>
            </a:r>
            <a:r>
              <a:rPr lang="en-US" sz="1400" i="0" dirty="0"/>
              <a:t>Teresa assigns the lease to Anne in 2000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6A49AB-ECEF-4DC7-9891-4033D80651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536" y="2440852"/>
            <a:ext cx="5172929" cy="1976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118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</TotalTime>
  <Words>193</Words>
  <Application>Microsoft Office PowerPoint</Application>
  <PresentationFormat>On-screen Show (4:3)</PresentationFormat>
  <Paragraphs>35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Calibri</vt:lpstr>
      <vt:lpstr>Office Theme</vt:lpstr>
      <vt:lpstr>COMPLETE LAND LAW Text, Cases, and Materials by Barbara Bogusz and Roger Sexton</vt:lpstr>
      <vt:lpstr>Part 6  Leases  Chapter 13  The Running of Covenants in a Lease</vt:lpstr>
      <vt:lpstr>Diagram 13.1 The letting of Kirby House</vt:lpstr>
      <vt:lpstr>Diagram 13.2 Overview of Kirby House—privity of estate and contract</vt:lpstr>
      <vt:lpstr>Diagram 13.3 Privity of estate between Lawrence and Anne (2000–2005)</vt:lpstr>
      <vt:lpstr>Diagram 13.4 Privity of estate between Roger and Anne (2005–2010)</vt:lpstr>
      <vt:lpstr>Diagram 13.5 Privity of estate from 2010</vt:lpstr>
      <vt:lpstr>Diagram 13.6 Lawrence sells the fee simple to Roger</vt:lpstr>
      <vt:lpstr>Diagram 13.7 Teresa assigns the lease to Anne in 2000</vt:lpstr>
      <vt:lpstr>Diagram 13.8 Indemnity</vt:lpstr>
      <vt:lpstr>Diagram 13.9 Guaranteeing the performance of covenants by the assignee</vt:lpstr>
      <vt:lpstr>Diagram 13.10 The letting of Kirby House with assignment to Susan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Research by Sandra Halperin and Oliver Heath</dc:title>
  <dc:creator>Bala</dc:creator>
  <cp:lastModifiedBy>SHEFFIELD, Emma</cp:lastModifiedBy>
  <cp:revision>73</cp:revision>
  <dcterms:created xsi:type="dcterms:W3CDTF">2020-02-29T09:02:36Z</dcterms:created>
  <dcterms:modified xsi:type="dcterms:W3CDTF">2022-02-23T17:25:38Z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2020-02-29T00:00:00Z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2020-02-29T00:00:00Z</vt:filetime>
  </property>
  <property fmtid="{D5CDD505-2E9C-101B-9397-08002B2CF9AE}" pid="5" name="MSIP_Label_be5cb09a-2992-49d6-8ac9-5f63e7b1ad2f_Enabled">
    <vt:lpwstr>true</vt:lpwstr>
  </property>
  <property fmtid="{D5CDD505-2E9C-101B-9397-08002B2CF9AE}" pid="6" name="MSIP_Label_be5cb09a-2992-49d6-8ac9-5f63e7b1ad2f_SetDate">
    <vt:lpwstr>2022-02-23T17:25:37Z</vt:lpwstr>
  </property>
  <property fmtid="{D5CDD505-2E9C-101B-9397-08002B2CF9AE}" pid="7" name="MSIP_Label_be5cb09a-2992-49d6-8ac9-5f63e7b1ad2f_Method">
    <vt:lpwstr>Standard</vt:lpwstr>
  </property>
  <property fmtid="{D5CDD505-2E9C-101B-9397-08002B2CF9AE}" pid="8" name="MSIP_Label_be5cb09a-2992-49d6-8ac9-5f63e7b1ad2f_Name">
    <vt:lpwstr>Controlled</vt:lpwstr>
  </property>
  <property fmtid="{D5CDD505-2E9C-101B-9397-08002B2CF9AE}" pid="9" name="MSIP_Label_be5cb09a-2992-49d6-8ac9-5f63e7b1ad2f_SiteId">
    <vt:lpwstr>91761b62-4c45-43f5-9f0e-be8ad9b551ff</vt:lpwstr>
  </property>
  <property fmtid="{D5CDD505-2E9C-101B-9397-08002B2CF9AE}" pid="10" name="MSIP_Label_be5cb09a-2992-49d6-8ac9-5f63e7b1ad2f_ActionId">
    <vt:lpwstr>932c24e8-e7de-4570-9f51-000098fb2136</vt:lpwstr>
  </property>
  <property fmtid="{D5CDD505-2E9C-101B-9397-08002B2CF9AE}" pid="11" name="MSIP_Label_be5cb09a-2992-49d6-8ac9-5f63e7b1ad2f_ContentBits">
    <vt:lpwstr>0</vt:lpwstr>
  </property>
</Properties>
</file>