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8" r:id="rId4"/>
    <p:sldId id="269" r:id="rId5"/>
    <p:sldId id="270" r:id="rId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18">
          <p15:clr>
            <a:srgbClr val="A4A3A4"/>
          </p15:clr>
        </p15:guide>
        <p15:guide id="3" orient="horz" pos="3793">
          <p15:clr>
            <a:srgbClr val="A4A3A4"/>
          </p15:clr>
        </p15:guide>
        <p15:guide id="4" orient="horz" pos="636">
          <p15:clr>
            <a:srgbClr val="A4A3A4"/>
          </p15:clr>
        </p15:guide>
        <p15:guide id="5" pos="2880">
          <p15:clr>
            <a:srgbClr val="A4A3A4"/>
          </p15:clr>
        </p15:guide>
        <p15:guide id="6" pos="144">
          <p15:clr>
            <a:srgbClr val="A4A3A4"/>
          </p15:clr>
        </p15:guide>
        <p15:guide id="7" pos="5602" userDrawn="1">
          <p15:clr>
            <a:srgbClr val="A4A3A4"/>
          </p15:clr>
        </p15:guide>
        <p15:guide id="8" orient="horz" pos="3539" userDrawn="1">
          <p15:clr>
            <a:srgbClr val="A4A3A4"/>
          </p15:clr>
        </p15:guide>
        <p15:guide id="9" orient="horz" pos="3430" userDrawn="1">
          <p15:clr>
            <a:srgbClr val="A4A3A4"/>
          </p15:clr>
        </p15:guide>
        <p15:guide id="10" pos="54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63" autoAdjust="0"/>
    <p:restoredTop sz="94660"/>
  </p:normalViewPr>
  <p:slideViewPr>
    <p:cSldViewPr>
      <p:cViewPr varScale="1">
        <p:scale>
          <a:sx n="108" d="100"/>
          <a:sy n="108" d="100"/>
        </p:scale>
        <p:origin x="1818" y="108"/>
      </p:cViewPr>
      <p:guideLst>
        <p:guide orient="horz" pos="2160"/>
        <p:guide orient="horz" pos="418"/>
        <p:guide orient="horz" pos="3793"/>
        <p:guide orient="horz" pos="636"/>
        <p:guide pos="2880"/>
        <p:guide pos="144"/>
        <p:guide pos="5602"/>
        <p:guide orient="horz" pos="3539"/>
        <p:guide orient="horz" pos="3430"/>
        <p:guide pos="54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57607" cy="57607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A88AA-0CF7-49AF-9991-219FB5A159B5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FE1EA-F46E-40ED-B3D6-EC97718CB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834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970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087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0329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241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4584F-82FB-4D7E-94BC-586E4B1EA9C7}" type="datetime1">
              <a:rPr lang="en-US" smtClean="0"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BBFCD-EBB5-4F5A-BF11-A94E61747E60}" type="datetime1">
              <a:rPr lang="en-US" smtClean="0"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55DF5-17DA-4903-85AF-186D8AB67B2C}" type="datetime1">
              <a:rPr lang="en-US" smtClean="0"/>
              <a:t>2/23/2022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3D838-131B-45EC-B15D-987E04962283}" type="datetime1">
              <a:rPr lang="en-US" smtClean="0"/>
              <a:t>2/23/2022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3A08B-D326-47C5-AD43-017518845D8F}" type="datetime1">
              <a:rPr lang="en-US" smtClean="0"/>
              <a:t>2/23/2022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330696"/>
            <a:ext cx="1164336" cy="52730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6589" y="475673"/>
            <a:ext cx="2290821" cy="105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56909" y="1780922"/>
            <a:ext cx="5830181" cy="35229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43353-467B-464F-8E33-9FEA66C5E5DB}" type="datetime1">
              <a:rPr lang="en-US" smtClean="0"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9993" y="6533642"/>
            <a:ext cx="1536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8822" y="475673"/>
            <a:ext cx="6509591" cy="1399742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algn="ctr"/>
            <a:r>
              <a:rPr lang="en-US" dirty="0"/>
              <a:t>COMPLETE LAND LAW</a:t>
            </a:r>
            <a:br>
              <a:rPr lang="en-US" dirty="0"/>
            </a:br>
            <a:r>
              <a:rPr lang="en-US" sz="2700" dirty="0"/>
              <a:t>Text, Cases, and Materials</a:t>
            </a:r>
            <a:br>
              <a:rPr lang="en-US" dirty="0"/>
            </a:br>
            <a:r>
              <a:rPr sz="2200" i="0" spc="-10" dirty="0">
                <a:solidFill>
                  <a:srgbClr val="3A6599"/>
                </a:solidFill>
                <a:latin typeface="Calibri"/>
                <a:cs typeface="Calibri"/>
              </a:rPr>
              <a:t>by </a:t>
            </a:r>
            <a:r>
              <a:rPr lang="en-US" sz="2200" i="0" spc="-10" dirty="0">
                <a:solidFill>
                  <a:srgbClr val="3A6599"/>
                </a:solidFill>
              </a:rPr>
              <a:t>Barbara </a:t>
            </a:r>
            <a:r>
              <a:rPr lang="en-US" sz="2200" i="0" spc="-10" dirty="0" err="1">
                <a:solidFill>
                  <a:srgbClr val="3A6599"/>
                </a:solidFill>
              </a:rPr>
              <a:t>Bogusz</a:t>
            </a:r>
            <a:r>
              <a:rPr lang="en-US" sz="2200" i="0" spc="-10" dirty="0">
                <a:solidFill>
                  <a:srgbClr val="3A6599"/>
                </a:solidFill>
              </a:rPr>
              <a:t> and Roger Sexton</a:t>
            </a:r>
            <a:endParaRPr sz="2200" i="0" spc="-10" dirty="0">
              <a:solidFill>
                <a:srgbClr val="3A6599"/>
              </a:solidFill>
            </a:endParaRPr>
          </a:p>
        </p:txBody>
      </p:sp>
      <p:pic>
        <p:nvPicPr>
          <p:cNvPr id="3" name="Picture 2" title="Cove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24616" y="1995607"/>
            <a:ext cx="3094769" cy="402900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21AA6E-A00E-4D0A-A193-E5B5705C6A49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lang="sv-S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6" name="object 2"/>
          <p:cNvSpPr txBox="1">
            <a:spLocks noGrp="1"/>
          </p:cNvSpPr>
          <p:nvPr>
            <p:ph type="title"/>
          </p:nvPr>
        </p:nvSpPr>
        <p:spPr>
          <a:xfrm>
            <a:off x="228600" y="1022869"/>
            <a:ext cx="8686800" cy="4015843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lang="en-US" sz="3600" spc="-10" dirty="0"/>
              <a:t>Part 4</a:t>
            </a:r>
            <a:br>
              <a:rPr lang="en-US" sz="3600" dirty="0"/>
            </a:br>
            <a:br>
              <a:rPr lang="en-US" sz="3600" dirty="0"/>
            </a:br>
            <a:r>
              <a:rPr lang="en-US" sz="3600" i="0" spc="-5" dirty="0">
                <a:solidFill>
                  <a:srgbClr val="4D81BE"/>
                </a:solidFill>
              </a:rPr>
              <a:t>Acquisition of Interests in Land (I)</a:t>
            </a:r>
            <a:br>
              <a:rPr lang="en-US" sz="3600" spc="-10" dirty="0"/>
            </a:br>
            <a:br>
              <a:rPr lang="en-US" sz="3600" spc="-10" dirty="0"/>
            </a:br>
            <a:r>
              <a:rPr lang="en-US" sz="3600" spc="-10" dirty="0"/>
              <a:t>Chapter </a:t>
            </a:r>
            <a:r>
              <a:rPr lang="en-US" sz="3600" dirty="0"/>
              <a:t>09</a:t>
            </a:r>
            <a:br>
              <a:rPr lang="en-US" sz="3600" dirty="0"/>
            </a:br>
            <a:br>
              <a:rPr lang="en-US" sz="3600" dirty="0"/>
            </a:br>
            <a:r>
              <a:rPr lang="en-US" sz="3600" i="0" spc="-5" dirty="0">
                <a:solidFill>
                  <a:srgbClr val="4D81BE"/>
                </a:solidFill>
              </a:rPr>
              <a:t>Co-Ownership—the Resolution of Disputes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Diagram 9.1 </a:t>
            </a:r>
            <a:r>
              <a:rPr lang="en-US" sz="1400" i="0" dirty="0"/>
              <a:t>Beth, through her contributions, becomes a tenant in common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7F42EE-C039-4122-9161-BA83ADCBE67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572" y="2340957"/>
            <a:ext cx="6576856" cy="2176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81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Diagram 9.2 </a:t>
            </a:r>
            <a:r>
              <a:rPr lang="en-US" sz="1400" i="0" dirty="0"/>
              <a:t>Does a trust share belonging to a claimant (C) bind a purchaser (A)?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D5CFCF8-0C53-46E2-B8EB-C9990F3C5B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3212" y="686626"/>
            <a:ext cx="4317576" cy="4924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650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/>
              <a:t>Diagram 9.3 </a:t>
            </a:r>
            <a:r>
              <a:rPr lang="en-US" sz="1400" i="0"/>
              <a:t>Does </a:t>
            </a:r>
            <a:r>
              <a:rPr lang="en-US" sz="1400" i="0" dirty="0"/>
              <a:t>a trust share belonging to a claimant (C) bind a purchaser (A)?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393C496-CAB7-4BA3-B3B3-E9B5C6358A0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8401" y="696985"/>
            <a:ext cx="4227198" cy="4923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755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</TotalTime>
  <Words>95</Words>
  <Application>Microsoft Office PowerPoint</Application>
  <PresentationFormat>On-screen Show (4:3)</PresentationFormat>
  <Paragraphs>14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Calibri</vt:lpstr>
      <vt:lpstr>Office Theme</vt:lpstr>
      <vt:lpstr>COMPLETE LAND LAW Text, Cases, and Materials by Barbara Bogusz and Roger Sexton</vt:lpstr>
      <vt:lpstr>Part 4  Acquisition of Interests in Land (I)  Chapter 09  Co-Ownership—the Resolution of Disputes</vt:lpstr>
      <vt:lpstr>Diagram 9.1 Beth, through her contributions, becomes a tenant in common</vt:lpstr>
      <vt:lpstr>Diagram 9.2 Does a trust share belonging to a claimant (C) bind a purchaser (A)?</vt:lpstr>
      <vt:lpstr>Diagram 9.3 Does a trust share belonging to a claimant (C) bind a purchaser (A)?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Research by Sandra Halperin and Oliver Heath</dc:title>
  <dc:creator>Bala</dc:creator>
  <cp:lastModifiedBy>SHEFFIELD, Emma</cp:lastModifiedBy>
  <cp:revision>66</cp:revision>
  <dcterms:created xsi:type="dcterms:W3CDTF">2020-02-29T09:02:36Z</dcterms:created>
  <dcterms:modified xsi:type="dcterms:W3CDTF">2022-02-23T17:23:42Z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2020-02-29T00:00:00Z</vt:filetime>
  </property>
  <property fmtid="{D5CDD505-2E9C-101B-9397-08002B2CF9AE}" pid="3" name="Creator">
    <vt:lpwstr>Adobe InDesign CC 13.0 (Windows)</vt:lpwstr>
  </property>
  <property fmtid="{D5CDD505-2E9C-101B-9397-08002B2CF9AE}" pid="4" name="LastSaved">
    <vt:filetime>2020-02-29T00:00:00Z</vt:filetime>
  </property>
  <property fmtid="{D5CDD505-2E9C-101B-9397-08002B2CF9AE}" pid="5" name="MSIP_Label_be5cb09a-2992-49d6-8ac9-5f63e7b1ad2f_Enabled">
    <vt:lpwstr>true</vt:lpwstr>
  </property>
  <property fmtid="{D5CDD505-2E9C-101B-9397-08002B2CF9AE}" pid="6" name="MSIP_Label_be5cb09a-2992-49d6-8ac9-5f63e7b1ad2f_SetDate">
    <vt:lpwstr>2022-02-23T17:23:42Z</vt:lpwstr>
  </property>
  <property fmtid="{D5CDD505-2E9C-101B-9397-08002B2CF9AE}" pid="7" name="MSIP_Label_be5cb09a-2992-49d6-8ac9-5f63e7b1ad2f_Method">
    <vt:lpwstr>Standard</vt:lpwstr>
  </property>
  <property fmtid="{D5CDD505-2E9C-101B-9397-08002B2CF9AE}" pid="8" name="MSIP_Label_be5cb09a-2992-49d6-8ac9-5f63e7b1ad2f_Name">
    <vt:lpwstr>Controlled</vt:lpwstr>
  </property>
  <property fmtid="{D5CDD505-2E9C-101B-9397-08002B2CF9AE}" pid="9" name="MSIP_Label_be5cb09a-2992-49d6-8ac9-5f63e7b1ad2f_SiteId">
    <vt:lpwstr>91761b62-4c45-43f5-9f0e-be8ad9b551ff</vt:lpwstr>
  </property>
  <property fmtid="{D5CDD505-2E9C-101B-9397-08002B2CF9AE}" pid="10" name="MSIP_Label_be5cb09a-2992-49d6-8ac9-5f63e7b1ad2f_ActionId">
    <vt:lpwstr>f989e4ca-f0fe-4825-aaf2-000039c83bc2</vt:lpwstr>
  </property>
  <property fmtid="{D5CDD505-2E9C-101B-9397-08002B2CF9AE}" pid="11" name="MSIP_Label_be5cb09a-2992-49d6-8ac9-5f63e7b1ad2f_ContentBits">
    <vt:lpwstr>0</vt:lpwstr>
  </property>
</Properties>
</file>