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77" r:id="rId5"/>
    <p:sldMasterId id="2147483682" r:id="rId6"/>
    <p:sldMasterId id="2147483956" r:id="rId7"/>
  </p:sldMasterIdLst>
  <p:notesMasterIdLst>
    <p:notesMasterId r:id="rId15"/>
  </p:notesMasterIdLst>
  <p:handoutMasterIdLst>
    <p:handoutMasterId r:id="rId16"/>
  </p:handoutMasterIdLst>
  <p:sldIdLst>
    <p:sldId id="301" r:id="rId8"/>
    <p:sldId id="296" r:id="rId9"/>
    <p:sldId id="297" r:id="rId10"/>
    <p:sldId id="278" r:id="rId11"/>
    <p:sldId id="299" r:id="rId12"/>
    <p:sldId id="298" r:id="rId13"/>
    <p:sldId id="30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eappane Sahayaraj" initials="MS" lastIdx="1" clrIdx="0">
    <p:extLst>
      <p:ext uri="{19B8F6BF-5375-455C-9EA6-DF929625EA0E}">
        <p15:presenceInfo xmlns:p15="http://schemas.microsoft.com/office/powerpoint/2012/main" userId="215a9fcd382ec2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a:srgbClr val="001A47"/>
    <a:srgbClr val="014478"/>
    <a:srgbClr val="001B47"/>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6139" autoAdjust="0"/>
  </p:normalViewPr>
  <p:slideViewPr>
    <p:cSldViewPr snapToGrid="0" snapToObjects="1">
      <p:cViewPr varScale="1">
        <p:scale>
          <a:sx n="75" d="100"/>
          <a:sy n="75" d="100"/>
        </p:scale>
        <p:origin x="883"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85613-ADFF-4141-B66C-A45235623B50}" type="datetimeFigureOut">
              <a:rPr lang="en-US" smtClean="0"/>
              <a:t>2/22/2022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2E8A8-05A8-499B-9FC4-E546163481AE}" type="slidenum">
              <a:rPr lang="en-US" smtClean="0"/>
              <a:t>‹#›</a:t>
            </a:fld>
            <a:endParaRPr lang="en-US"/>
          </a:p>
        </p:txBody>
      </p:sp>
    </p:spTree>
    <p:extLst>
      <p:ext uri="{BB962C8B-B14F-4D97-AF65-F5344CB8AC3E}">
        <p14:creationId xmlns:p14="http://schemas.microsoft.com/office/powerpoint/2010/main" val="10491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2/22/2022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err="1">
                <a:latin typeface="SofiaPro-Regular"/>
              </a:rPr>
              <a:t>LeonWang</a:t>
            </a:r>
            <a:r>
              <a:rPr lang="en-US" sz="1800" b="0" i="0" u="none" strike="noStrike" baseline="0" dirty="0">
                <a:latin typeface="SofiaPro-Regular"/>
              </a:rPr>
              <a:t>/Shutterstock</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a:t>
            </a:fld>
            <a:endParaRPr lang="en-US"/>
          </a:p>
        </p:txBody>
      </p:sp>
    </p:spTree>
    <p:extLst>
      <p:ext uri="{BB962C8B-B14F-4D97-AF65-F5344CB8AC3E}">
        <p14:creationId xmlns:p14="http://schemas.microsoft.com/office/powerpoint/2010/main" val="191589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SofiaPro-Bold"/>
              </a:rPr>
              <a:t>A young person painting graffiti on a wall. Some call this </a:t>
            </a:r>
            <a:r>
              <a:rPr lang="en-US" sz="1800" b="1" i="0" u="none" strike="noStrike" baseline="0" dirty="0" err="1">
                <a:latin typeface="SofiaPro-Bold"/>
              </a:rPr>
              <a:t>behaviour</a:t>
            </a:r>
            <a:r>
              <a:rPr lang="en-US" sz="1800" b="1" i="0" u="none" strike="noStrike" baseline="0" dirty="0">
                <a:latin typeface="SofiaPro-Bold"/>
              </a:rPr>
              <a:t> vandalism, while others consider it art. What social theories might you invoke to explain what this person is doing? How might the young person explain it? Do you think his explanation would have anything in common with your social theories?</a:t>
            </a:r>
          </a:p>
          <a:p>
            <a:pPr algn="l"/>
            <a:endParaRPr lang="en-US" sz="1800" b="1" i="0" u="none" strike="noStrike" baseline="0" dirty="0">
              <a:latin typeface="SofiaPro-Bold"/>
            </a:endParaRPr>
          </a:p>
          <a:p>
            <a:pPr algn="l"/>
            <a:r>
              <a:rPr lang="en-US" sz="1800" b="0" i="0" u="none" strike="noStrike" baseline="0" dirty="0" err="1">
                <a:latin typeface="SofiaPro-Regular"/>
              </a:rPr>
              <a:t>unflowerey</a:t>
            </a:r>
            <a:r>
              <a:rPr lang="en-US" sz="1800" b="0" i="0" u="none" strike="noStrike" baseline="0" dirty="0">
                <a:latin typeface="SofiaPro-Regular"/>
              </a:rPr>
              <a:t>/123RF</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a:t>
            </a:fld>
            <a:endParaRPr lang="en-US"/>
          </a:p>
        </p:txBody>
      </p:sp>
    </p:spTree>
    <p:extLst>
      <p:ext uri="{BB962C8B-B14F-4D97-AF65-F5344CB8AC3E}">
        <p14:creationId xmlns:p14="http://schemas.microsoft.com/office/powerpoint/2010/main" val="4161325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SofiaPro-Bold"/>
              </a:rPr>
              <a:t>Women wearing headscarves in Iran, a society that has experienced far less secularization than many Western countries. Do you think that some of the theories examined in Hay's (2014) research can help to explain the high levels of religiosity found in Iran? For example, could the acceptance of religious beliefs and practices there be related to cultural factors that </a:t>
            </a:r>
            <a:r>
              <a:rPr lang="en-US" sz="1800" b="1" i="0" u="none" strike="noStrike" baseline="0" dirty="0" err="1">
                <a:latin typeface="SofiaPro-Bold"/>
              </a:rPr>
              <a:t>favour</a:t>
            </a:r>
            <a:r>
              <a:rPr lang="en-US" sz="1800" b="1" i="0" u="none" strike="noStrike" baseline="0" dirty="0">
                <a:latin typeface="SofiaPro-Bold"/>
              </a:rPr>
              <a:t> societal cohesion over personal autonomy? Could low levels of religious pluralism be a factor?</a:t>
            </a:r>
          </a:p>
          <a:p>
            <a:pPr algn="l"/>
            <a:r>
              <a:rPr lang="en-US" sz="1800" b="0" i="0" u="none" strike="noStrike" baseline="0" dirty="0">
                <a:latin typeface="SofiaPro-Regular"/>
              </a:rPr>
              <a:t>Guenter </a:t>
            </a:r>
            <a:r>
              <a:rPr lang="en-US" sz="1800" b="0" i="0" u="none" strike="noStrike" baseline="0" dirty="0" err="1">
                <a:latin typeface="SofiaPro-Regular"/>
              </a:rPr>
              <a:t>Guni</a:t>
            </a:r>
            <a:r>
              <a:rPr lang="en-US" sz="1800" b="0" i="0" u="none" strike="noStrike" baseline="0" dirty="0">
                <a:latin typeface="SofiaPro-Regular"/>
              </a:rPr>
              <a:t>/</a:t>
            </a:r>
            <a:r>
              <a:rPr lang="en-US" sz="1800" b="0" i="0" u="none" strike="noStrike" baseline="0" dirty="0" err="1">
                <a:latin typeface="SofiaPro-Regular"/>
              </a:rPr>
              <a:t>iStockphoto</a:t>
            </a:r>
            <a:endParaRPr lang="en-US" sz="1800" b="1" i="0" u="none" strike="noStrike" baseline="0" dirty="0">
              <a:latin typeface="SofiaPro-Bold"/>
            </a:endParaRPr>
          </a:p>
        </p:txBody>
      </p:sp>
      <p:sp>
        <p:nvSpPr>
          <p:cNvPr id="4" name="Slide Number Placeholder 3"/>
          <p:cNvSpPr>
            <a:spLocks noGrp="1"/>
          </p:cNvSpPr>
          <p:nvPr>
            <p:ph type="sldNum" sz="quarter" idx="5"/>
          </p:nvPr>
        </p:nvSpPr>
        <p:spPr/>
        <p:txBody>
          <a:bodyPr/>
          <a:lstStyle/>
          <a:p>
            <a:fld id="{556C0744-2FEF-4441-821D-70180A370937}" type="slidenum">
              <a:rPr lang="en-US" smtClean="0"/>
              <a:t>6</a:t>
            </a:fld>
            <a:endParaRPr lang="en-US"/>
          </a:p>
        </p:txBody>
      </p:sp>
    </p:spTree>
    <p:extLst>
      <p:ext uri="{BB962C8B-B14F-4D97-AF65-F5344CB8AC3E}">
        <p14:creationId xmlns:p14="http://schemas.microsoft.com/office/powerpoint/2010/main" val="1117361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443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3128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427597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r>
              <a:rPr lang="en-US"/>
              <a:t>Click icon to add table</a:t>
            </a:r>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21827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Click to edit Master text styles</a:t>
            </a:r>
          </a:p>
        </p:txBody>
      </p:sp>
    </p:spTree>
    <p:extLst>
      <p:ext uri="{BB962C8B-B14F-4D97-AF65-F5344CB8AC3E}">
        <p14:creationId xmlns:p14="http://schemas.microsoft.com/office/powerpoint/2010/main" val="180465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F94AFEAB-6CC2-4F6A-8644-10935AED3A26}"/>
              </a:ext>
            </a:extLst>
          </p:cNvPr>
          <p:cNvSpPr>
            <a:spLocks noGrp="1"/>
          </p:cNvSpPr>
          <p:nvPr>
            <p:ph type="pic" sz="quarter" idx="10"/>
          </p:nvPr>
        </p:nvSpPr>
        <p:spPr>
          <a:xfrm>
            <a:off x="111096" y="512748"/>
            <a:ext cx="11947020" cy="6076059"/>
          </a:xfrm>
        </p:spPr>
        <p:txBody>
          <a:bodyPr/>
          <a:lstStyle/>
          <a:p>
            <a:r>
              <a:rPr lang="en-US"/>
              <a:t>Click icon to add picture</a:t>
            </a:r>
          </a:p>
        </p:txBody>
      </p:sp>
    </p:spTree>
    <p:extLst>
      <p:ext uri="{BB962C8B-B14F-4D97-AF65-F5344CB8AC3E}">
        <p14:creationId xmlns:p14="http://schemas.microsoft.com/office/powerpoint/2010/main" val="122995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r>
              <a:rPr lang="en-US"/>
              <a:t>Click icon to add table</a:t>
            </a:r>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922099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Click to edit Master text styles</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pic>
        <p:nvPicPr>
          <p:cNvPr id="5" name="Picture 4" descr="Oxford University Press logo">
            <a:extLst>
              <a:ext uri="{FF2B5EF4-FFF2-40B4-BE49-F238E27FC236}">
                <a16:creationId xmlns:a16="http://schemas.microsoft.com/office/drawing/2014/main" id="{8590439F-3AAE-4FE6-B28E-69B3789AD63F}"/>
              </a:ext>
            </a:extLst>
          </p:cNvPr>
          <p:cNvPicPr>
            <a:picLocks noChangeAspect="1"/>
          </p:cNvPicPr>
          <p:nvPr/>
        </p:nvPicPr>
        <p:blipFill>
          <a:blip r:embed="rId2"/>
          <a:stretch>
            <a:fillRect/>
          </a:stretch>
        </p:blipFill>
        <p:spPr>
          <a:xfrm>
            <a:off x="0" y="5976152"/>
            <a:ext cx="2505812" cy="881848"/>
          </a:xfrm>
          <a:prstGeom prst="rect">
            <a:avLst/>
          </a:prstGeom>
        </p:spPr>
      </p:pic>
    </p:spTree>
    <p:extLst>
      <p:ext uri="{BB962C8B-B14F-4D97-AF65-F5344CB8AC3E}">
        <p14:creationId xmlns:p14="http://schemas.microsoft.com/office/powerpoint/2010/main" val="13264072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tif"/><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411480"/>
          </a:xfrm>
          <a:prstGeom prst="rect">
            <a:avLst/>
          </a:prstGeom>
          <a:solidFill>
            <a:srgbClr val="001A47"/>
          </a:solidFill>
        </p:spPr>
        <p:txBody>
          <a:bodyPr vert="horz" lIns="91440" tIns="45720" rIns="91440" bIns="45720" rtlCol="0" anchor="b" anchorCtr="0">
            <a:spAutoFit/>
          </a:bodyPr>
          <a:lstStyle/>
          <a:p>
            <a:r>
              <a:rPr lang="en-US" dirty="0"/>
              <a:t>Click to edit Master title style</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9" name="TextBox 8"/>
          <p:cNvSpPr txBox="1">
            <a:spLocks noChangeArrowheads="1"/>
          </p:cNvSpPr>
          <p:nvPr/>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pic>
        <p:nvPicPr>
          <p:cNvPr id="6" name="Picture 5">
            <a:extLst>
              <a:ext uri="{FF2B5EF4-FFF2-40B4-BE49-F238E27FC236}">
                <a16:creationId xmlns:a16="http://schemas.microsoft.com/office/drawing/2014/main" id="{FA790B7E-196B-4676-B48E-11536DECB089}"/>
              </a:ext>
            </a:extLst>
          </p:cNvPr>
          <p:cNvPicPr>
            <a:picLocks noChangeAspect="1"/>
          </p:cNvPicPr>
          <p:nvPr userDrawn="1"/>
        </p:nvPicPr>
        <p:blipFill>
          <a:blip r:embed="rId6"/>
          <a:stretch>
            <a:fillRect/>
          </a:stretch>
        </p:blipFill>
        <p:spPr>
          <a:xfrm>
            <a:off x="822" y="2792"/>
            <a:ext cx="12191178" cy="6858137"/>
          </a:xfrm>
          <a:prstGeom prst="rect">
            <a:avLst/>
          </a:prstGeom>
        </p:spPr>
      </p:pic>
      <p:sp>
        <p:nvSpPr>
          <p:cNvPr id="8" name="TextBox 7">
            <a:extLst>
              <a:ext uri="{FF2B5EF4-FFF2-40B4-BE49-F238E27FC236}">
                <a16:creationId xmlns:a16="http://schemas.microsoft.com/office/drawing/2014/main" id="{969DA8D6-1166-4961-BF5D-D1FF36A041C5}"/>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4479196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73" r:id="rId4"/>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369332"/>
          </a:xfrm>
          <a:prstGeom prst="rect">
            <a:avLst/>
          </a:prstGeom>
          <a:solidFill>
            <a:srgbClr val="001A47"/>
          </a:solidFill>
        </p:spPr>
        <p:txBody>
          <a:bodyPr vert="horz" lIns="91440" tIns="45720" rIns="91440" bIns="45720" rtlCol="0" anchor="t" anchorCtr="0">
            <a:sp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8CCD7AE-E6DE-4592-894F-F3E075B9E6C8}"/>
              </a:ext>
            </a:extLst>
          </p:cNvPr>
          <p:cNvSpPr>
            <a:spLocks noGrp="1"/>
          </p:cNvSpPr>
          <p:nvPr>
            <p:ph type="body" idx="1"/>
          </p:nvPr>
        </p:nvSpPr>
        <p:spPr>
          <a:xfrm>
            <a:off x="838200" y="952107"/>
            <a:ext cx="10515600" cy="52248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4108374924"/>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9" name="TextBox 8"/>
          <p:cNvSpPr txBox="1">
            <a:spLocks noChangeArrowheads="1"/>
          </p:cNvSpPr>
          <p:nvPr/>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876520964"/>
      </p:ext>
    </p:extLst>
  </p:cSld>
  <p:clrMap bg1="lt1" tx1="dk1" bg2="lt2" tx2="dk2" accent1="accent1" accent2="accent2" accent3="accent3" accent4="accent4" accent5="accent5" accent6="accent6" hlink="hlink" folHlink="folHlink"/>
  <p:sldLayoutIdLst>
    <p:sldLayoutId id="2147483957" r:id="rId1"/>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1077-67D4-43F6-8310-899C8269A506}"/>
              </a:ext>
            </a:extLst>
          </p:cNvPr>
          <p:cNvSpPr>
            <a:spLocks noGrp="1"/>
          </p:cNvSpPr>
          <p:nvPr>
            <p:ph type="title"/>
          </p:nvPr>
        </p:nvSpPr>
        <p:spPr/>
        <p:txBody>
          <a:bodyPr>
            <a:normAutofit fontScale="90000"/>
          </a:bodyPr>
          <a:lstStyle/>
          <a:p>
            <a:r>
              <a:rPr lang="en-US" dirty="0"/>
              <a:t>Social Research Methods, Sixth Canadian Edition</a:t>
            </a:r>
          </a:p>
        </p:txBody>
      </p:sp>
      <p:sp>
        <p:nvSpPr>
          <p:cNvPr id="3" name="Text Placeholder 2">
            <a:extLst>
              <a:ext uri="{FF2B5EF4-FFF2-40B4-BE49-F238E27FC236}">
                <a16:creationId xmlns:a16="http://schemas.microsoft.com/office/drawing/2014/main" id="{BFE03F2C-6F2E-471F-A839-DC275549C74C}"/>
              </a:ext>
            </a:extLst>
          </p:cNvPr>
          <p:cNvSpPr>
            <a:spLocks noGrp="1"/>
          </p:cNvSpPr>
          <p:nvPr>
            <p:ph type="body" sz="quarter" idx="11"/>
          </p:nvPr>
        </p:nvSpPr>
        <p:spPr/>
        <p:txBody>
          <a:bodyPr/>
          <a:lstStyle/>
          <a:p>
            <a:r>
              <a:rPr lang="en-US" dirty="0"/>
              <a:t>Edward Bell, Alan Bryman, and Steven </a:t>
            </a:r>
            <a:r>
              <a:rPr lang="en-US" dirty="0" err="1"/>
              <a:t>Kleinknecht</a:t>
            </a:r>
            <a:endParaRPr lang="en-US" dirty="0"/>
          </a:p>
        </p:txBody>
      </p:sp>
      <p:pic>
        <p:nvPicPr>
          <p:cNvPr id="10" name="Picture 9" descr="Cover of Social Research Methods, Sixth Canadian Edition">
            <a:extLst>
              <a:ext uri="{FF2B5EF4-FFF2-40B4-BE49-F238E27FC236}">
                <a16:creationId xmlns:a16="http://schemas.microsoft.com/office/drawing/2014/main" id="{550C4690-408E-485D-B825-7DEBC03C89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8640" y="1948511"/>
            <a:ext cx="3474720" cy="4343400"/>
          </a:xfrm>
          <a:prstGeom prst="rect">
            <a:avLst/>
          </a:prstGeom>
        </p:spPr>
      </p:pic>
    </p:spTree>
    <p:extLst>
      <p:ext uri="{BB962C8B-B14F-4D97-AF65-F5344CB8AC3E}">
        <p14:creationId xmlns:p14="http://schemas.microsoft.com/office/powerpoint/2010/main" val="835920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Chapter 1: General Research Orientations</a:t>
            </a:r>
            <a:endParaRPr lang="en-US" dirty="0">
              <a:solidFill>
                <a:schemeClr val="bg1"/>
              </a:solidFill>
            </a:endParaRPr>
          </a:p>
        </p:txBody>
      </p:sp>
      <p:pic>
        <p:nvPicPr>
          <p:cNvPr id="3" name="Picture 2" descr="Many boats sail on a sea near a cliff. People are crowded on the cliff and light decorations are around. ">
            <a:extLst>
              <a:ext uri="{FF2B5EF4-FFF2-40B4-BE49-F238E27FC236}">
                <a16:creationId xmlns:a16="http://schemas.microsoft.com/office/drawing/2014/main" id="{F36D43A2-3ABA-4A88-9043-275E72CB678F}"/>
              </a:ext>
            </a:extLst>
          </p:cNvPr>
          <p:cNvPicPr>
            <a:picLocks noChangeAspect="1"/>
          </p:cNvPicPr>
          <p:nvPr/>
        </p:nvPicPr>
        <p:blipFill>
          <a:blip r:embed="rId3"/>
          <a:stretch>
            <a:fillRect/>
          </a:stretch>
        </p:blipFill>
        <p:spPr>
          <a:xfrm>
            <a:off x="931156" y="1525732"/>
            <a:ext cx="10329689" cy="3806537"/>
          </a:xfrm>
          <a:prstGeom prst="rect">
            <a:avLst/>
          </a:prstGeom>
        </p:spPr>
      </p:pic>
    </p:spTree>
    <p:extLst>
      <p:ext uri="{BB962C8B-B14F-4D97-AF65-F5344CB8AC3E}">
        <p14:creationId xmlns:p14="http://schemas.microsoft.com/office/powerpoint/2010/main" val="2720757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dirty="0">
                <a:solidFill>
                  <a:schemeClr val="bg1"/>
                </a:solidFill>
              </a:rPr>
              <a:t>BOX 1.2 A young person painting graffiti on a wall (Box 1.2)</a:t>
            </a:r>
          </a:p>
        </p:txBody>
      </p:sp>
      <p:pic>
        <p:nvPicPr>
          <p:cNvPr id="3" name="Picture 2" descr="A man draws graffiti on the wall. He paints a goat face shape. ">
            <a:extLst>
              <a:ext uri="{FF2B5EF4-FFF2-40B4-BE49-F238E27FC236}">
                <a16:creationId xmlns:a16="http://schemas.microsoft.com/office/drawing/2014/main" id="{F1C0A44C-9B9F-4012-A333-80E2C21D947B}"/>
              </a:ext>
            </a:extLst>
          </p:cNvPr>
          <p:cNvPicPr>
            <a:picLocks noChangeAspect="1"/>
          </p:cNvPicPr>
          <p:nvPr/>
        </p:nvPicPr>
        <p:blipFill>
          <a:blip r:embed="rId3"/>
          <a:stretch>
            <a:fillRect/>
          </a:stretch>
        </p:blipFill>
        <p:spPr>
          <a:xfrm>
            <a:off x="4253082" y="664622"/>
            <a:ext cx="3685837" cy="5528756"/>
          </a:xfrm>
          <a:prstGeom prst="rect">
            <a:avLst/>
          </a:prstGeom>
        </p:spPr>
      </p:pic>
    </p:spTree>
    <p:extLst>
      <p:ext uri="{BB962C8B-B14F-4D97-AF65-F5344CB8AC3E}">
        <p14:creationId xmlns:p14="http://schemas.microsoft.com/office/powerpoint/2010/main" val="216231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p:txBody>
          <a:bodyPr/>
          <a:lstStyle/>
          <a:p>
            <a:r>
              <a:rPr lang="en-US" dirty="0"/>
              <a:t>FIGURE 1.1 The process of deduction</a:t>
            </a:r>
          </a:p>
        </p:txBody>
      </p:sp>
      <p:pic>
        <p:nvPicPr>
          <p:cNvPr id="3" name="Picture 2" descr="The steps in the process of deduction shown in a flowchart are, 1. Theory; 2. Hypotheses; 3. Data collection; 4. Findings; 5. Hypotheses confirmed or rejected; 6. Revision of theory. Revision of theory points back to Hypotheses. " title="FIGURE 1.1 The process of deduction">
            <a:extLst>
              <a:ext uri="{FF2B5EF4-FFF2-40B4-BE49-F238E27FC236}">
                <a16:creationId xmlns:a16="http://schemas.microsoft.com/office/drawing/2014/main" id="{44039E20-495F-42FE-8166-259C922516B9}"/>
              </a:ext>
            </a:extLst>
          </p:cNvPr>
          <p:cNvPicPr>
            <a:picLocks noChangeAspect="1"/>
          </p:cNvPicPr>
          <p:nvPr/>
        </p:nvPicPr>
        <p:blipFill>
          <a:blip r:embed="rId2"/>
          <a:stretch>
            <a:fillRect/>
          </a:stretch>
        </p:blipFill>
        <p:spPr>
          <a:xfrm>
            <a:off x="4074471" y="685890"/>
            <a:ext cx="4043058" cy="5486220"/>
          </a:xfrm>
          <a:prstGeom prst="rect">
            <a:avLst/>
          </a:prstGeom>
        </p:spPr>
      </p:pic>
    </p:spTree>
    <p:extLst>
      <p:ext uri="{BB962C8B-B14F-4D97-AF65-F5344CB8AC3E}">
        <p14:creationId xmlns:p14="http://schemas.microsoft.com/office/powerpoint/2010/main" val="405113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p:txBody>
          <a:bodyPr/>
          <a:lstStyle/>
          <a:p>
            <a:r>
              <a:rPr lang="en-US" dirty="0"/>
              <a:t>FIGURE 1.2 Deductive and inductive approaches to the relationship between theory and research</a:t>
            </a:r>
          </a:p>
        </p:txBody>
      </p:sp>
      <p:pic>
        <p:nvPicPr>
          <p:cNvPr id="3" name="Picture 2" descr="In the deductive approach, theory leads to observations or findings. In the inductive approach, observations or findings lead to theory. " title="FIGURE 1.2 Deductive and inductive approaches to the relationship between theory and research">
            <a:extLst>
              <a:ext uri="{FF2B5EF4-FFF2-40B4-BE49-F238E27FC236}">
                <a16:creationId xmlns:a16="http://schemas.microsoft.com/office/drawing/2014/main" id="{607BDD33-37DC-4D9D-ABD3-A27D0604345B}"/>
              </a:ext>
            </a:extLst>
          </p:cNvPr>
          <p:cNvPicPr>
            <a:picLocks noChangeAspect="1"/>
          </p:cNvPicPr>
          <p:nvPr/>
        </p:nvPicPr>
        <p:blipFill>
          <a:blip r:embed="rId2"/>
          <a:stretch>
            <a:fillRect/>
          </a:stretch>
        </p:blipFill>
        <p:spPr>
          <a:xfrm>
            <a:off x="3696366" y="1376837"/>
            <a:ext cx="4799269" cy="4104327"/>
          </a:xfrm>
          <a:prstGeom prst="rect">
            <a:avLst/>
          </a:prstGeom>
        </p:spPr>
      </p:pic>
    </p:spTree>
    <p:extLst>
      <p:ext uri="{BB962C8B-B14F-4D97-AF65-F5344CB8AC3E}">
        <p14:creationId xmlns:p14="http://schemas.microsoft.com/office/powerpoint/2010/main" val="191861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3F6011-8B7F-4CDF-9B8E-8A343B6046A0}"/>
              </a:ext>
            </a:extLst>
          </p:cNvPr>
          <p:cNvSpPr>
            <a:spLocks noGrp="1"/>
          </p:cNvSpPr>
          <p:nvPr>
            <p:ph type="title"/>
          </p:nvPr>
        </p:nvSpPr>
        <p:spPr>
          <a:xfrm>
            <a:off x="0" y="0"/>
            <a:ext cx="12192000" cy="369332"/>
          </a:xfrm>
        </p:spPr>
        <p:txBody>
          <a:bodyPr/>
          <a:lstStyle/>
          <a:p>
            <a:r>
              <a:rPr lang="en-US" dirty="0"/>
              <a:t>BOX 1.3 Women wearing headscarves in Iran, a society that has experienced far less secularization than many Western countries</a:t>
            </a:r>
          </a:p>
        </p:txBody>
      </p:sp>
      <p:pic>
        <p:nvPicPr>
          <p:cNvPr id="3" name="Picture 2" descr="Three veiled women sit near each other and look at a mobile phone. ">
            <a:extLst>
              <a:ext uri="{FF2B5EF4-FFF2-40B4-BE49-F238E27FC236}">
                <a16:creationId xmlns:a16="http://schemas.microsoft.com/office/drawing/2014/main" id="{911E9BD9-9ED3-4550-B44C-5E23DD4FC081}"/>
              </a:ext>
            </a:extLst>
          </p:cNvPr>
          <p:cNvPicPr>
            <a:picLocks noChangeAspect="1"/>
          </p:cNvPicPr>
          <p:nvPr/>
        </p:nvPicPr>
        <p:blipFill>
          <a:blip r:embed="rId3"/>
          <a:stretch>
            <a:fillRect/>
          </a:stretch>
        </p:blipFill>
        <p:spPr>
          <a:xfrm>
            <a:off x="2456598" y="1002733"/>
            <a:ext cx="7278805" cy="4852535"/>
          </a:xfrm>
          <a:prstGeom prst="rect">
            <a:avLst/>
          </a:prstGeom>
        </p:spPr>
      </p:pic>
    </p:spTree>
    <p:extLst>
      <p:ext uri="{BB962C8B-B14F-4D97-AF65-F5344CB8AC3E}">
        <p14:creationId xmlns:p14="http://schemas.microsoft.com/office/powerpoint/2010/main" val="387901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p:txBody>
          <a:bodyPr/>
          <a:lstStyle/>
          <a:p>
            <a:r>
              <a:rPr lang="en-US" dirty="0"/>
              <a:t>FIGURE 1.3 Influences on social research</a:t>
            </a:r>
          </a:p>
        </p:txBody>
      </p:sp>
      <p:pic>
        <p:nvPicPr>
          <p:cNvPr id="3" name="Picture 2" descr="Social Research is influenced by theory, issues related to the research question, epistemology, ontology, politics, and values. " title="FIGURE 1.3 Influences on social research">
            <a:extLst>
              <a:ext uri="{FF2B5EF4-FFF2-40B4-BE49-F238E27FC236}">
                <a16:creationId xmlns:a16="http://schemas.microsoft.com/office/drawing/2014/main" id="{B564EA72-4013-4650-AC12-7072AD4E5C7A}"/>
              </a:ext>
            </a:extLst>
          </p:cNvPr>
          <p:cNvPicPr>
            <a:picLocks noChangeAspect="1"/>
          </p:cNvPicPr>
          <p:nvPr/>
        </p:nvPicPr>
        <p:blipFill>
          <a:blip r:embed="rId2"/>
          <a:stretch>
            <a:fillRect/>
          </a:stretch>
        </p:blipFill>
        <p:spPr>
          <a:xfrm>
            <a:off x="2751876" y="2021780"/>
            <a:ext cx="6688248" cy="2814440"/>
          </a:xfrm>
          <a:prstGeom prst="rect">
            <a:avLst/>
          </a:prstGeom>
        </p:spPr>
      </p:pic>
    </p:spTree>
    <p:extLst>
      <p:ext uri="{BB962C8B-B14F-4D97-AF65-F5344CB8AC3E}">
        <p14:creationId xmlns:p14="http://schemas.microsoft.com/office/powerpoint/2010/main" val="492765320"/>
      </p:ext>
    </p:extLst>
  </p:cSld>
  <p:clrMapOvr>
    <a:masterClrMapping/>
  </p:clrMapOvr>
</p:sld>
</file>

<file path=ppt/theme/theme1.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pptx" id="{F2E09951-9F62-46AC-ADB5-6800DB9C73A8}" vid="{B3C02E53-441A-4B4C-8A79-43D4B20A18F3}"/>
    </a:ext>
  </a:extLst>
</a:theme>
</file>

<file path=ppt/theme/theme2.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1 (TH).pptx" id="{38592676-3FE0-4EA4-B873-8CD03AA7ACBC}" vid="{4464F53A-3550-4D7A-B3C8-5443B75EFB8E}"/>
    </a:ext>
  </a:extLst>
</a:theme>
</file>

<file path=ppt/theme/theme3.xml><?xml version="1.0" encoding="utf-8"?>
<a:theme xmlns:a="http://schemas.openxmlformats.org/drawingml/2006/main" name="1_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1 (TH).pptx" id="{38592676-3FE0-4EA4-B873-8CD03AA7ACBC}" vid="{F9F3915A-0F6B-499D-B5A0-C4298438B823}"/>
    </a:ext>
  </a:extLst>
</a:theme>
</file>

<file path=ppt/theme/theme4.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1 (TH).pptx" id="{38592676-3FE0-4EA4-B873-8CD03AA7ACBC}" vid="{4464F53A-3550-4D7A-B3C8-5443B75EFB8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34735E286A8A478CDABE780C9EC78F" ma:contentTypeVersion="13" ma:contentTypeDescription="Create a new document." ma:contentTypeScope="" ma:versionID="9b8825675e62d57985c81b74d5b14a7f">
  <xsd:schema xmlns:xsd="http://www.w3.org/2001/XMLSchema" xmlns:xs="http://www.w3.org/2001/XMLSchema" xmlns:p="http://schemas.microsoft.com/office/2006/metadata/properties" xmlns:ns3="fd39d560-5c7d-4158-98a0-f420f8fdebce" xmlns:ns4="a6c716b4-9090-4de7-aadc-2aa5f812ad24" targetNamespace="http://schemas.microsoft.com/office/2006/metadata/properties" ma:root="true" ma:fieldsID="bdbc9fd47a72f6438c4442bb9222e145" ns3:_="" ns4:_="">
    <xsd:import namespace="fd39d560-5c7d-4158-98a0-f420f8fdebce"/>
    <xsd:import namespace="a6c716b4-9090-4de7-aadc-2aa5f812ad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9d560-5c7d-4158-98a0-f420f8fde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716b4-9090-4de7-aadc-2aa5f812ad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56919D-3723-464B-9967-427A087CBD6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d39d560-5c7d-4158-98a0-f420f8fdebce"/>
    <ds:schemaRef ds:uri="http://purl.org/dc/terms/"/>
    <ds:schemaRef ds:uri="http://schemas.openxmlformats.org/package/2006/metadata/core-properties"/>
    <ds:schemaRef ds:uri="a6c716b4-9090-4de7-aadc-2aa5f812ad24"/>
    <ds:schemaRef ds:uri="http://www.w3.org/XML/1998/namespace"/>
    <ds:schemaRef ds:uri="http://purl.org/dc/dcmitype/"/>
  </ds:schemaRefs>
</ds:datastoreItem>
</file>

<file path=customXml/itemProps2.xml><?xml version="1.0" encoding="utf-8"?>
<ds:datastoreItem xmlns:ds="http://schemas.openxmlformats.org/officeDocument/2006/customXml" ds:itemID="{6B57C1AB-C2BF-4446-AECB-681D5785527F}">
  <ds:schemaRefs>
    <ds:schemaRef ds:uri="http://schemas.microsoft.com/sharepoint/v3/contenttype/forms"/>
  </ds:schemaRefs>
</ds:datastoreItem>
</file>

<file path=customXml/itemProps3.xml><?xml version="1.0" encoding="utf-8"?>
<ds:datastoreItem xmlns:ds="http://schemas.openxmlformats.org/officeDocument/2006/customXml" ds:itemID="{7E307B2A-FA70-43CE-A010-B3D8154DE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39d560-5c7d-4158-98a0-f420f8fdebce"/>
    <ds:schemaRef ds:uri="a6c716b4-9090-4de7-aadc-2aa5f812a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OUP US HE Widescreen Template 3.0 (TH)</Template>
  <TotalTime>247</TotalTime>
  <Words>234</Words>
  <Application>Microsoft Office PowerPoint</Application>
  <PresentationFormat>Widescreen</PresentationFormat>
  <Paragraphs>17</Paragraphs>
  <Slides>7</Slides>
  <Notes>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vt:i4>
      </vt:variant>
    </vt:vector>
  </HeadingPairs>
  <TitlesOfParts>
    <vt:vector size="15" baseType="lpstr">
      <vt:lpstr>Arial</vt:lpstr>
      <vt:lpstr>Calibri</vt:lpstr>
      <vt:lpstr>SofiaPro-Bold</vt:lpstr>
      <vt:lpstr>SofiaPro-Regular</vt:lpstr>
      <vt:lpstr>Figure-Only Templates</vt:lpstr>
      <vt:lpstr>Text Content Templates</vt:lpstr>
      <vt:lpstr>1_Figure-Only Templates</vt:lpstr>
      <vt:lpstr>Text Content Templates</vt:lpstr>
      <vt:lpstr>Social Research Methods, Sixth Canadian Edition</vt:lpstr>
      <vt:lpstr>Chapter 1: General Research Orientations</vt:lpstr>
      <vt:lpstr>BOX 1.2 A young person painting graffiti on a wall (Box 1.2)</vt:lpstr>
      <vt:lpstr>FIGURE 1.1 The process of deduction</vt:lpstr>
      <vt:lpstr>FIGURE 1.2 Deductive and inductive approaches to the relationship between theory and research</vt:lpstr>
      <vt:lpstr>BOX 1.3 Women wearing headscarves in Iran, a society that has experienced far less secularization than many Western countries</vt:lpstr>
      <vt:lpstr>FIGURE 1.3 Influences on social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Research Methods 6Ce</dc:title>
  <dc:creator>OUP</dc:creator>
  <cp:lastModifiedBy>CROWELL, Molly</cp:lastModifiedBy>
  <cp:revision>56</cp:revision>
  <dcterms:created xsi:type="dcterms:W3CDTF">2021-08-06T07:29:57Z</dcterms:created>
  <dcterms:modified xsi:type="dcterms:W3CDTF">2022-02-22T18:44:48Z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2020-04-27T21:10:48Z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69912cf1-8f32-4f1f-9ade-00009ae8a75a</vt:lpwstr>
  </property>
  <property fmtid="{D5CDD505-2E9C-101B-9397-08002B2CF9AE}" pid="8" name="MSIP_Label_89f61502-7731-4690-a118-333634878cc9_ContentBits">
    <vt:lpwstr>0</vt:lpwstr>
  </property>
  <property fmtid="{D5CDD505-2E9C-101B-9397-08002B2CF9AE}" pid="9" name="ContentTypeId">
    <vt:lpwstr>0x0101006034735E286A8A478CDABE780C9EC78F</vt:lpwstr>
  </property>
</Properties>
</file>