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  <p:sldMasterId id="2147483963" r:id="rId2"/>
    <p:sldMasterId id="2147483675" r:id="rId3"/>
  </p:sldMasterIdLst>
  <p:notesMasterIdLst>
    <p:notesMasterId r:id="rId34"/>
  </p:notesMasterIdLst>
  <p:sldIdLst>
    <p:sldId id="307" r:id="rId4"/>
    <p:sldId id="308" r:id="rId5"/>
    <p:sldId id="309" r:id="rId6"/>
    <p:sldId id="291" r:id="rId7"/>
    <p:sldId id="290" r:id="rId8"/>
    <p:sldId id="292" r:id="rId9"/>
    <p:sldId id="259" r:id="rId10"/>
    <p:sldId id="260" r:id="rId11"/>
    <p:sldId id="293" r:id="rId12"/>
    <p:sldId id="262" r:id="rId13"/>
    <p:sldId id="282" r:id="rId14"/>
    <p:sldId id="294" r:id="rId15"/>
    <p:sldId id="296" r:id="rId16"/>
    <p:sldId id="298" r:id="rId17"/>
    <p:sldId id="297" r:id="rId18"/>
    <p:sldId id="267" r:id="rId19"/>
    <p:sldId id="299" r:id="rId20"/>
    <p:sldId id="270" r:id="rId21"/>
    <p:sldId id="311" r:id="rId22"/>
    <p:sldId id="310" r:id="rId23"/>
    <p:sldId id="280" r:id="rId24"/>
    <p:sldId id="273" r:id="rId25"/>
    <p:sldId id="301" r:id="rId26"/>
    <p:sldId id="274" r:id="rId27"/>
    <p:sldId id="305" r:id="rId28"/>
    <p:sldId id="306" r:id="rId29"/>
    <p:sldId id="303" r:id="rId30"/>
    <p:sldId id="275" r:id="rId31"/>
    <p:sldId id="304" r:id="rId32"/>
    <p:sldId id="27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ron Roberts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3F4"/>
    <a:srgbClr val="BDDAD9"/>
    <a:srgbClr val="447983"/>
    <a:srgbClr val="FFDE00"/>
    <a:srgbClr val="FEBA18"/>
    <a:srgbClr val="CCECFF"/>
    <a:srgbClr val="FFF68A"/>
    <a:srgbClr val="F04D37"/>
    <a:srgbClr val="01A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3" autoAdjust="0"/>
    <p:restoredTop sz="85149" autoAdjust="0"/>
  </p:normalViewPr>
  <p:slideViewPr>
    <p:cSldViewPr>
      <p:cViewPr varScale="1">
        <p:scale>
          <a:sx n="68" d="100"/>
          <a:sy n="68" d="100"/>
        </p:scale>
        <p:origin x="86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A1366-7626-944E-B42A-3522FCA29905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313A0-9EA4-AA44-968D-ABB0A83ED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3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13A0-9EA4-AA44-968D-ABB0A83EDF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90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u="sng" dirty="0"/>
              <a:t>Instructor Notes: </a:t>
            </a:r>
            <a:endParaRPr lang="en-US" dirty="0"/>
          </a:p>
          <a:p>
            <a:r>
              <a:rPr lang="en-US" dirty="0"/>
              <a:t>Methods of natural sciences are very limited in producing knowledge of social world since it is created by individuals.</a:t>
            </a:r>
          </a:p>
          <a:p>
            <a:endParaRPr lang="en-US" dirty="0"/>
          </a:p>
          <a:p>
            <a:r>
              <a:rPr lang="en-US" dirty="0"/>
              <a:t>The goal of social science should not be to uncover social laws but to grasp the subjective meanings of people’s actions.</a:t>
            </a:r>
          </a:p>
          <a:p>
            <a:endParaRPr lang="en-US" dirty="0"/>
          </a:p>
          <a:p>
            <a:r>
              <a:rPr lang="en-US" dirty="0"/>
              <a:t>Actions should be viewed from the point of view of the social actors, i.e., the people studied.</a:t>
            </a:r>
          </a:p>
          <a:p>
            <a:endParaRPr lang="en-US" dirty="0"/>
          </a:p>
          <a:p>
            <a:r>
              <a:rPr lang="en-US" dirty="0"/>
              <a:t>Researchers should develop an empathetic understanding of the people studied, sometimes referred to as </a:t>
            </a:r>
            <a:r>
              <a:rPr lang="en-US" i="1" dirty="0" err="1"/>
              <a:t>Verstehen</a:t>
            </a:r>
            <a:r>
              <a:rPr lang="en-US" dirty="0"/>
              <a:t> (Weber)</a:t>
            </a:r>
          </a:p>
          <a:p>
            <a:endParaRPr lang="en-US" dirty="0"/>
          </a:p>
          <a:p>
            <a:r>
              <a:rPr lang="en-GB" altLang="en-US" dirty="0"/>
              <a:t>Symbolic interactionism is an example of </a:t>
            </a:r>
            <a:r>
              <a:rPr lang="en-GB" altLang="en-US" dirty="0" err="1"/>
              <a:t>interpretivism</a:t>
            </a:r>
            <a:r>
              <a:rPr lang="en-GB" altLang="en-US" dirty="0"/>
              <a:t>.</a:t>
            </a:r>
          </a:p>
          <a:p>
            <a:pPr lvl="1"/>
            <a:r>
              <a:rPr lang="en-GB" altLang="en-US" dirty="0"/>
              <a:t>Individual self-understanding emerges only through appreciation of the perception of others, or by “taking the role of the others” (Mead)</a:t>
            </a:r>
          </a:p>
          <a:p>
            <a:pPr lvl="1"/>
            <a:r>
              <a:rPr lang="en-GB" altLang="en-US" dirty="0"/>
              <a:t>People take part in interaction by constantly interpreting the symbolic meaning of their environment</a:t>
            </a:r>
          </a:p>
          <a:p>
            <a:pPr lvl="1"/>
            <a:r>
              <a:rPr lang="en-GB" altLang="en-US" dirty="0"/>
              <a:t> Social scientists should “catch” (understand) the interpretation by which actors construct their action (Bulmer)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13A0-9EA4-AA44-968D-ABB0A83EDF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64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13A0-9EA4-AA44-968D-ABB0A83EDF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64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u="sng" dirty="0"/>
              <a:t>Instructor Notes: </a:t>
            </a:r>
            <a:endParaRPr lang="en-US" dirty="0"/>
          </a:p>
          <a:p>
            <a:r>
              <a:rPr lang="en-US" dirty="0"/>
              <a:t>Joins interpretivism in criticism of positivism, but goes further</a:t>
            </a:r>
          </a:p>
          <a:p>
            <a:pPr lvl="1"/>
            <a:r>
              <a:rPr lang="en-GB" altLang="en-US" dirty="0"/>
              <a:t>There is no value-neutral research: social scientists should take a position of active support towards those studied</a:t>
            </a:r>
          </a:p>
          <a:p>
            <a:pPr lvl="1"/>
            <a:r>
              <a:rPr lang="en-GB" altLang="en-US" dirty="0"/>
              <a:t>Knowledge should not be used to only “understand” the social reality but to change it (Marx)</a:t>
            </a:r>
          </a:p>
          <a:p>
            <a:pPr lvl="1"/>
            <a:r>
              <a:rPr lang="en-GB" altLang="en-US" dirty="0"/>
              <a:t>Social research should be practice-oriented</a:t>
            </a:r>
          </a:p>
          <a:p>
            <a:pPr lvl="1"/>
            <a:r>
              <a:rPr lang="en-GB" altLang="en-US" dirty="0"/>
              <a:t>Participatory action research	</a:t>
            </a:r>
          </a:p>
          <a:p>
            <a:pPr lvl="2"/>
            <a:r>
              <a:rPr lang="en-GB" altLang="en-US" dirty="0"/>
              <a:t>A critical approach to research closest to social activism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13A0-9EA4-AA44-968D-ABB0A83EDF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64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13A0-9EA4-AA44-968D-ABB0A83EDF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41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13A0-9EA4-AA44-968D-ABB0A83EDF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41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00CD73"/>
                </a:solidFill>
                <a:latin typeface="SofiaPro-Black"/>
              </a:rPr>
              <a:t>TABLE 1.1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ofiaPro-Bold"/>
              </a:rPr>
              <a:t>Fundamental differences between quantitative and qualitative research strategies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313A0-9EA4-AA44-968D-ABB0A83EDF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18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solidFill>
                  <a:srgbClr val="5F00FF"/>
                </a:solidFill>
                <a:latin typeface="SofiaPro-Black"/>
              </a:rPr>
              <a:t>FIGURE 1.3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ofiaPro-Medium"/>
              </a:rPr>
              <a:t>Influences on social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313A0-9EA4-AA44-968D-ABB0A83EDF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05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13A0-9EA4-AA44-968D-ABB0A83EDF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96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13A0-9EA4-AA44-968D-ABB0A83EDF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23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13A0-9EA4-AA44-968D-ABB0A83EDF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23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13A0-9EA4-AA44-968D-ABB0A83EDF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99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solidFill>
                  <a:srgbClr val="5F00FF"/>
                </a:solidFill>
                <a:latin typeface="SofiaPro-Black"/>
              </a:rPr>
              <a:t>FIGURE 1.1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ofiaPro-Medium"/>
              </a:rPr>
              <a:t>The process of deduction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313A0-9EA4-AA44-968D-ABB0A83EDF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80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u="sng" dirty="0"/>
              <a:t>Instructor Notes: </a:t>
            </a:r>
            <a:endParaRPr lang="en-US" altLang="en-US" dirty="0"/>
          </a:p>
          <a:p>
            <a:r>
              <a:rPr lang="en-US" altLang="en-US" dirty="0"/>
              <a:t>Another way to conduct inquiry is by using induction.</a:t>
            </a:r>
          </a:p>
          <a:p>
            <a:pPr lvl="1"/>
            <a:r>
              <a:rPr lang="en-US" altLang="en-US" dirty="0"/>
              <a:t>Here one begins by gathering or examining data and then tries to derive a theory or explanation from the data.</a:t>
            </a:r>
          </a:p>
          <a:p>
            <a:pPr lvl="1"/>
            <a:endParaRPr lang="en-US" altLang="en-US" dirty="0"/>
          </a:p>
          <a:p>
            <a:r>
              <a:rPr lang="en-US" dirty="0"/>
              <a:t>Sometimes inductive research is iterative:</a:t>
            </a:r>
          </a:p>
          <a:p>
            <a:pPr lvl="1"/>
            <a:r>
              <a:rPr lang="en-US" dirty="0"/>
              <a:t>The researcher goes back and forth from the data to the theory or explanation</a:t>
            </a:r>
          </a:p>
          <a:p>
            <a:pPr lvl="1"/>
            <a:r>
              <a:rPr lang="en-CA" dirty="0"/>
              <a:t>Problem: sometimes leads only to empirical generalization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Deriving theories or explanations from qualitative data is sometimes called grounded theory.</a:t>
            </a:r>
          </a:p>
          <a:p>
            <a:pPr lvl="1"/>
            <a:r>
              <a:rPr lang="en-CA" dirty="0"/>
              <a:t>It is grounded because:</a:t>
            </a:r>
          </a:p>
          <a:p>
            <a:pPr lvl="2"/>
            <a:r>
              <a:rPr lang="en-CA" dirty="0"/>
              <a:t>The data has primacy over theory because the theme and the concepts emerge from looking at the data after it has been collected</a:t>
            </a:r>
            <a:endParaRPr lang="en-US" dirty="0"/>
          </a:p>
          <a:p>
            <a:pPr lvl="2"/>
            <a:r>
              <a:rPr lang="en-US" dirty="0"/>
              <a:t>Created concepts and themes are applied to new data and refined</a:t>
            </a:r>
          </a:p>
          <a:p>
            <a:pPr lvl="1"/>
            <a:endParaRPr lang="en-CA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13A0-9EA4-AA44-968D-ABB0A83EDF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99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5F00FF"/>
                </a:solidFill>
                <a:latin typeface="SofiaPro-Black"/>
              </a:rPr>
              <a:t>FIGURE 1.2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ofiaPro-Medium"/>
              </a:rPr>
              <a:t>Deductive and inductive approaches to the relationship between theory and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313A0-9EA4-AA44-968D-ABB0A83EDF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30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13A0-9EA4-AA44-968D-ABB0A83EDF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64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u="sng" dirty="0"/>
              <a:t>Instructor Notes: </a:t>
            </a:r>
            <a:endParaRPr lang="en-US" altLang="en-US" dirty="0"/>
          </a:p>
          <a:p>
            <a:r>
              <a:rPr lang="en-US" altLang="en-US" dirty="0"/>
              <a:t>Social scientists should use the same methods of inquiry that are used in the natural sciences.</a:t>
            </a:r>
          </a:p>
          <a:p>
            <a:endParaRPr lang="en-US" altLang="en-US" dirty="0"/>
          </a:p>
          <a:p>
            <a:r>
              <a:rPr lang="en-US" altLang="en-US" dirty="0"/>
              <a:t>Empiricism: </a:t>
            </a:r>
          </a:p>
          <a:p>
            <a:pPr lvl="1"/>
            <a:r>
              <a:rPr lang="en-US" altLang="en-US" dirty="0"/>
              <a:t>Knowledge must be based on information gathered through the senses</a:t>
            </a:r>
          </a:p>
          <a:p>
            <a:endParaRPr lang="en-US" altLang="en-US" dirty="0"/>
          </a:p>
          <a:p>
            <a:r>
              <a:rPr lang="en-US" altLang="en-US" dirty="0"/>
              <a:t>Positivism takes a deductive approach to acquiring knowledge.</a:t>
            </a:r>
            <a:endParaRPr lang="en-CA" altLang="en-US" dirty="0"/>
          </a:p>
          <a:p>
            <a:r>
              <a:rPr lang="en-US" altLang="en-US" dirty="0"/>
              <a:t>The purpose of positivism is to uncover social laws governing social reality.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Positivism relies on scientific statements not normative statements.</a:t>
            </a:r>
          </a:p>
          <a:p>
            <a:pPr lvl="1"/>
            <a:r>
              <a:rPr lang="en-CA" altLang="en-US" dirty="0"/>
              <a:t>Scientific statements can be tested empirically and therefore supported or rejected</a:t>
            </a:r>
          </a:p>
          <a:p>
            <a:pPr lvl="1"/>
            <a:r>
              <a:rPr lang="en-US" altLang="en-US" dirty="0"/>
              <a:t>Normative statements are a question of belief and are not testable.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13A0-9EA4-AA44-968D-ABB0A83EDF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64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0575" y="586409"/>
            <a:ext cx="11317356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b="1" i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0851" y="1152525"/>
            <a:ext cx="11317816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10609" y="1808921"/>
            <a:ext cx="4770784" cy="42837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icture 4" descr="Oxford University Press logo">
            <a:extLst>
              <a:ext uri="{FF2B5EF4-FFF2-40B4-BE49-F238E27FC236}">
                <a16:creationId xmlns:a16="http://schemas.microsoft.com/office/drawing/2014/main" id="{8590439F-3AAE-4FE6-B28E-69B3789AD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76152"/>
            <a:ext cx="2505812" cy="8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0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331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46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EB49-10B0-434E-B9A9-AEEABF0B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43F8EF5-4C16-48DE-A586-E7CCF94F9F0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6838" y="808037"/>
            <a:ext cx="9759950" cy="5045832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4482F5-5C68-40F1-BAC8-3387D676E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6838" y="5973510"/>
            <a:ext cx="9759950" cy="50349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151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D72DD-8609-4E60-8CE3-E05162FA2718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289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4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A7EB-3577-43FD-9B2D-BCEA4F83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4AFEAB-6CC2-4F6A-8644-10935AED3A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096" y="512748"/>
            <a:ext cx="11947020" cy="607605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3707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EB49-10B0-434E-B9A9-AEEABF0B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43F8EF5-4C16-48DE-A586-E7CCF94F9F0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6838" y="808037"/>
            <a:ext cx="9759950" cy="5045832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4482F5-5C68-40F1-BAC8-3387D676E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6838" y="5973510"/>
            <a:ext cx="9759950" cy="50349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872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A7EB-3577-43FD-9B2D-BCEA4F83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43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E61D60-431D-4A54-BAD5-CA1C8D6D7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" y="2792"/>
            <a:ext cx="12191178" cy="6858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2022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87652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2" r:id="rId5"/>
    <p:sldLayoutId id="21474839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1A47"/>
          </a:solidFill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CD7AE-E6DE-4592-894F-F3E075B9E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52107"/>
            <a:ext cx="10515600" cy="5224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352A1-3B59-4F46-8B27-7104614BE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2022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386839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11480"/>
          </a:xfrm>
          <a:prstGeom prst="rect">
            <a:avLst/>
          </a:prstGeom>
          <a:solidFill>
            <a:srgbClr val="001A47"/>
          </a:solidFill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11582401" y="6423728"/>
            <a:ext cx="5197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352A1-3B59-4F46-8B27-7104614BE0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2022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357956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41077-67D4-43F6-8310-899C8269A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Social Research Methods, Sixth Canadian Edition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03F2C-6F2E-471F-A839-DC275549C7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Edward Bell, Alan Bryman, and Steven </a:t>
            </a:r>
            <a:r>
              <a:rPr lang="en-US" dirty="0" err="1"/>
              <a:t>Kleinknecht</a:t>
            </a:r>
            <a:endParaRPr lang="en-US" dirty="0"/>
          </a:p>
        </p:txBody>
      </p:sp>
      <p:pic>
        <p:nvPicPr>
          <p:cNvPr id="10" name="Picture 9" descr="Cover of Social Research Methods, Sixth Canadian Edition">
            <a:extLst>
              <a:ext uri="{FF2B5EF4-FFF2-40B4-BE49-F238E27FC236}">
                <a16:creationId xmlns:a16="http://schemas.microsoft.com/office/drawing/2014/main" id="{550C4690-408E-485D-B825-7DEBC03C89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40" y="1948511"/>
            <a:ext cx="347472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20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93215D-C549-4255-9F02-64400792A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1.2 Deductive and inductive approaches to the relationship between theory and research</a:t>
            </a:r>
          </a:p>
        </p:txBody>
      </p:sp>
      <p:pic>
        <p:nvPicPr>
          <p:cNvPr id="4" name="Picture 3" descr="In the deductive approach, theory leads to observations or findings. In the inductive approach, observations or findings lead to theory. " title="FIGURE 1.2 Deductive and inductive approaches to the relationship between theory and research">
            <a:extLst>
              <a:ext uri="{FF2B5EF4-FFF2-40B4-BE49-F238E27FC236}">
                <a16:creationId xmlns:a16="http://schemas.microsoft.com/office/drawing/2014/main" id="{607BDD33-37DC-4D9D-ABD3-A27D06043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583" y="904098"/>
            <a:ext cx="5904834" cy="50498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Epistemological Considerations</a:t>
            </a:r>
            <a:endParaRPr lang="en-GB" alt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b="1" dirty="0"/>
              <a:t>Epistemology</a:t>
            </a:r>
            <a:r>
              <a:rPr lang="en-GB" altLang="en-US" dirty="0"/>
              <a:t> </a:t>
            </a:r>
          </a:p>
          <a:p>
            <a:pPr lvl="1"/>
            <a:r>
              <a:rPr lang="en-GB" altLang="en-US" dirty="0"/>
              <a:t>How do we know the world?</a:t>
            </a:r>
          </a:p>
          <a:p>
            <a:pPr lvl="1"/>
            <a:r>
              <a:rPr lang="en-GB" altLang="en-US" dirty="0"/>
              <a:t>How does knowledge become acquired? </a:t>
            </a:r>
          </a:p>
          <a:p>
            <a:r>
              <a:rPr lang="en-GB" altLang="en-US" dirty="0"/>
              <a:t>Three broad positions on knowing the world:</a:t>
            </a:r>
          </a:p>
          <a:p>
            <a:pPr lvl="1"/>
            <a:r>
              <a:rPr lang="en-GB" altLang="en-US" dirty="0"/>
              <a:t>Positivism</a:t>
            </a:r>
          </a:p>
          <a:p>
            <a:pPr lvl="1"/>
            <a:r>
              <a:rPr lang="en-GB" altLang="en-US" dirty="0"/>
              <a:t>Interpretivism </a:t>
            </a:r>
          </a:p>
          <a:p>
            <a:pPr lvl="1"/>
            <a:r>
              <a:rPr lang="en-GB" altLang="en-US" dirty="0"/>
              <a:t>Critical approaches </a:t>
            </a:r>
          </a:p>
          <a:p>
            <a:pPr lvl="1"/>
            <a:endParaRPr lang="en-GB" altLang="en-US" dirty="0"/>
          </a:p>
          <a:p>
            <a:pPr lvl="2"/>
            <a:endParaRPr lang="en-GB" altLang="en-US" dirty="0"/>
          </a:p>
          <a:p>
            <a:pPr lvl="2"/>
            <a:endParaRPr lang="en-GB" altLang="en-US" dirty="0"/>
          </a:p>
          <a:p>
            <a:pPr lvl="2"/>
            <a:endParaRPr lang="en-GB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Positivism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altLang="en-US" b="1" dirty="0"/>
              <a:t>Positivism</a:t>
            </a:r>
            <a:r>
              <a:rPr lang="en-GB" altLang="en-US" dirty="0"/>
              <a:t> </a:t>
            </a:r>
            <a:r>
              <a:rPr lang="en-CA" altLang="en-US" dirty="0"/>
              <a:t>follows </a:t>
            </a:r>
            <a:r>
              <a:rPr lang="en-GB" altLang="en-US" dirty="0"/>
              <a:t>the natural sciences</a:t>
            </a:r>
          </a:p>
          <a:p>
            <a:r>
              <a:rPr lang="en-US" altLang="en-US" dirty="0"/>
              <a:t>Uses</a:t>
            </a:r>
            <a:r>
              <a:rPr lang="en-GB" altLang="en-US" dirty="0"/>
              <a:t> the principal of </a:t>
            </a:r>
            <a:r>
              <a:rPr lang="en-GB" altLang="en-US" b="1" dirty="0"/>
              <a:t>empiricism</a:t>
            </a:r>
            <a:r>
              <a:rPr lang="en-GB" altLang="en-US" dirty="0"/>
              <a:t> (use of the senses for knowledge)</a:t>
            </a:r>
          </a:p>
          <a:p>
            <a:r>
              <a:rPr lang="en-US" altLang="en-US" dirty="0"/>
              <a:t>Generate</a:t>
            </a:r>
            <a:r>
              <a:rPr lang="en-GB" altLang="en-US" dirty="0"/>
              <a:t> hypotheses to test (uses deduction)</a:t>
            </a:r>
          </a:p>
          <a:p>
            <a:r>
              <a:rPr lang="en-US" altLang="en-US" dirty="0"/>
              <a:t>C</a:t>
            </a:r>
            <a:r>
              <a:rPr lang="en-GB" altLang="en-US" dirty="0"/>
              <a:t>an provide foundation for induction, too</a:t>
            </a:r>
          </a:p>
          <a:p>
            <a:r>
              <a:rPr lang="en-GB" altLang="en-US" dirty="0"/>
              <a:t>Science is value-free </a:t>
            </a:r>
          </a:p>
          <a:p>
            <a:pPr lvl="1"/>
            <a:r>
              <a:rPr lang="en-US" altLang="en-US" dirty="0"/>
              <a:t>Formerly</a:t>
            </a:r>
            <a:r>
              <a:rPr lang="en-GB" altLang="en-US" dirty="0"/>
              <a:t> “objectivity”</a:t>
            </a:r>
          </a:p>
          <a:p>
            <a:pPr lvl="1"/>
            <a:r>
              <a:rPr lang="en-US" altLang="en-US" dirty="0"/>
              <a:t>Currently</a:t>
            </a:r>
            <a:r>
              <a:rPr lang="en-GB" altLang="en-US" dirty="0"/>
              <a:t> </a:t>
            </a:r>
            <a:r>
              <a:rPr lang="en-GB" altLang="en-US" b="1" dirty="0"/>
              <a:t>intersubjectivity</a:t>
            </a:r>
            <a:endParaRPr lang="en-GB" altLang="en-US" dirty="0"/>
          </a:p>
          <a:p>
            <a:r>
              <a:rPr lang="it-IT" altLang="en-US" dirty="0"/>
              <a:t>Scientific </a:t>
            </a:r>
            <a:r>
              <a:rPr lang="en-GB" altLang="en-US" dirty="0"/>
              <a:t>statements are of key importance </a:t>
            </a:r>
          </a:p>
          <a:p>
            <a:pPr lvl="1"/>
            <a:endParaRPr lang="en-GB" altLang="en-US" dirty="0"/>
          </a:p>
          <a:p>
            <a:pPr lvl="1"/>
            <a:endParaRPr lang="en-GB" altLang="en-US" dirty="0"/>
          </a:p>
          <a:p>
            <a:pPr lvl="1"/>
            <a:endParaRPr lang="en-GB" altLang="en-US" dirty="0"/>
          </a:p>
          <a:p>
            <a:pPr lvl="1"/>
            <a:endParaRPr lang="en-GB" altLang="en-US" dirty="0"/>
          </a:p>
          <a:p>
            <a:pPr lvl="1"/>
            <a:endParaRPr lang="en-GB" altLang="en-US" dirty="0"/>
          </a:p>
          <a:p>
            <a:pPr lvl="1"/>
            <a:endParaRPr lang="en-GB" altLang="en-US" dirty="0"/>
          </a:p>
          <a:p>
            <a:pPr lvl="1"/>
            <a:endParaRPr lang="en-GB" altLang="en-US" dirty="0"/>
          </a:p>
          <a:p>
            <a:pPr lvl="1"/>
            <a:endParaRPr lang="en-GB" altLang="en-US" dirty="0"/>
          </a:p>
          <a:p>
            <a:pPr lvl="2"/>
            <a:endParaRPr lang="en-GB" altLang="en-US" dirty="0"/>
          </a:p>
          <a:p>
            <a:pPr lvl="2"/>
            <a:endParaRPr lang="en-GB" altLang="en-US" dirty="0"/>
          </a:p>
          <a:p>
            <a:pPr lvl="2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47779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Interpretivism  </a:t>
            </a:r>
            <a:r>
              <a:rPr lang="en-GB" altLang="en-US" sz="1000" dirty="0"/>
              <a:t>1 of 2</a:t>
            </a:r>
            <a:endParaRPr lang="en-GB" alt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b="1" dirty="0"/>
              <a:t>Interpretivism</a:t>
            </a:r>
            <a:r>
              <a:rPr lang="en-GB" altLang="en-US" dirty="0"/>
              <a:t> is a critique of positivism</a:t>
            </a:r>
          </a:p>
          <a:p>
            <a:r>
              <a:rPr lang="en-GB" altLang="en-US" dirty="0"/>
              <a:t>Goal is to grasp the subjective meaning of people’s lives</a:t>
            </a:r>
          </a:p>
          <a:p>
            <a:r>
              <a:rPr lang="en-GB" altLang="en-US" dirty="0"/>
              <a:t>People interpret the reality of their own lives (social construction of reality)</a:t>
            </a:r>
          </a:p>
          <a:p>
            <a:r>
              <a:rPr lang="en-GB" altLang="en-US" dirty="0"/>
              <a:t>Views the social world from the point of view of the social actor</a:t>
            </a:r>
          </a:p>
          <a:p>
            <a:pPr lvl="1"/>
            <a:r>
              <a:rPr lang="en-GB" altLang="en-US" dirty="0"/>
              <a:t>Empathetic understanding</a:t>
            </a:r>
          </a:p>
          <a:p>
            <a:pPr lvl="1"/>
            <a:r>
              <a:rPr lang="en-GB" altLang="en-US" dirty="0"/>
              <a:t>Interpretation of existence </a:t>
            </a:r>
          </a:p>
          <a:p>
            <a:pPr lvl="1"/>
            <a:endParaRPr lang="en-GB" altLang="en-US" dirty="0"/>
          </a:p>
          <a:p>
            <a:pPr lvl="1"/>
            <a:endParaRPr lang="en-GB" altLang="en-US" dirty="0"/>
          </a:p>
          <a:p>
            <a:pPr lvl="2"/>
            <a:endParaRPr lang="en-GB" altLang="en-US" dirty="0"/>
          </a:p>
          <a:p>
            <a:pPr lvl="2"/>
            <a:endParaRPr lang="en-GB" altLang="en-US" dirty="0"/>
          </a:p>
          <a:p>
            <a:pPr lvl="2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37375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Interpretivism  </a:t>
            </a:r>
            <a:r>
              <a:rPr lang="en-GB" altLang="en-US" sz="1000" dirty="0"/>
              <a:t>2 of 2</a:t>
            </a:r>
            <a:endParaRPr lang="en-GB" alt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b="1" dirty="0"/>
              <a:t>Symbolic interactionism: </a:t>
            </a:r>
            <a:r>
              <a:rPr lang="en-GB" altLang="en-US" dirty="0"/>
              <a:t>major perspective in sociology that uses </a:t>
            </a:r>
            <a:r>
              <a:rPr lang="en-GB" altLang="en-US" dirty="0" err="1"/>
              <a:t>interpretivism</a:t>
            </a:r>
            <a:endParaRPr lang="en-GB" altLang="en-US" dirty="0"/>
          </a:p>
          <a:p>
            <a:pPr lvl="1"/>
            <a:r>
              <a:rPr lang="en-GB" altLang="en-US" dirty="0"/>
              <a:t>e.g., George Herbert Mead, Irving Goffman</a:t>
            </a:r>
          </a:p>
          <a:p>
            <a:pPr lvl="1"/>
            <a:endParaRPr lang="en-GB" altLang="en-US" dirty="0"/>
          </a:p>
          <a:p>
            <a:pPr lvl="1"/>
            <a:endParaRPr lang="en-GB" altLang="en-US" dirty="0"/>
          </a:p>
          <a:p>
            <a:pPr lvl="1"/>
            <a:endParaRPr lang="en-GB" altLang="en-US" dirty="0"/>
          </a:p>
          <a:p>
            <a:pPr lvl="1"/>
            <a:endParaRPr lang="en-GB" altLang="en-US" dirty="0"/>
          </a:p>
          <a:p>
            <a:pPr lvl="2"/>
            <a:endParaRPr lang="en-GB" altLang="en-US" dirty="0"/>
          </a:p>
          <a:p>
            <a:pPr lvl="2"/>
            <a:endParaRPr lang="en-GB" altLang="en-US" dirty="0"/>
          </a:p>
          <a:p>
            <a:pPr lvl="2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37603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/>
              <a:t>Critical Approaches to Social Science</a:t>
            </a:r>
            <a:endParaRPr lang="en-GB" alt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Critical theories are critiques of positivism, too</a:t>
            </a:r>
          </a:p>
          <a:p>
            <a:r>
              <a:rPr lang="en-GB" altLang="en-US" dirty="0"/>
              <a:t>Critical researchers use many kinds of research methods </a:t>
            </a:r>
          </a:p>
          <a:p>
            <a:pPr lvl="1"/>
            <a:r>
              <a:rPr lang="en-GB" altLang="en-US" dirty="0"/>
              <a:t>Both deductive and inductive approaches </a:t>
            </a:r>
          </a:p>
          <a:p>
            <a:pPr lvl="1"/>
            <a:r>
              <a:rPr lang="en-GB" altLang="en-US" dirty="0"/>
              <a:t>Reject “value-free” science</a:t>
            </a:r>
          </a:p>
          <a:p>
            <a:r>
              <a:rPr lang="en-GB" altLang="en-US" dirty="0"/>
              <a:t>Anti-oppressive in practice and political in nature</a:t>
            </a:r>
          </a:p>
          <a:p>
            <a:pPr lvl="1"/>
            <a:r>
              <a:rPr lang="en-GB" altLang="en-US" dirty="0"/>
              <a:t>e.g., Karl Marx and conflict theory </a:t>
            </a:r>
          </a:p>
          <a:p>
            <a:r>
              <a:rPr lang="en-GB" altLang="en-US" dirty="0"/>
              <a:t>Involves </a:t>
            </a:r>
            <a:r>
              <a:rPr lang="en-GB" altLang="en-US" i="1" dirty="0"/>
              <a:t>praxis</a:t>
            </a:r>
            <a:r>
              <a:rPr lang="en-GB" altLang="en-US" dirty="0"/>
              <a:t>: putting one’s theoretical positions into practice</a:t>
            </a:r>
          </a:p>
          <a:p>
            <a:pPr lvl="1"/>
            <a:endParaRPr lang="en-GB" altLang="en-US" dirty="0"/>
          </a:p>
          <a:p>
            <a:pPr lvl="2"/>
            <a:endParaRPr lang="en-GB" altLang="en-US" dirty="0"/>
          </a:p>
          <a:p>
            <a:pPr lvl="2"/>
            <a:endParaRPr lang="en-GB" altLang="en-US" dirty="0"/>
          </a:p>
          <a:p>
            <a:pPr lvl="2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37375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Ontological Considerations  </a:t>
            </a:r>
            <a:r>
              <a:rPr lang="en-US" altLang="en-US" sz="1000" dirty="0"/>
              <a:t>1 of 2</a:t>
            </a:r>
            <a:endParaRPr lang="en-CA" alt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Two ontological debates: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b="1" dirty="0"/>
              <a:t>Objectivist</a:t>
            </a:r>
            <a:r>
              <a:rPr lang="en-US" altLang="en-US" dirty="0"/>
              <a:t> perspective:</a:t>
            </a:r>
          </a:p>
          <a:p>
            <a:pPr marL="1371600" lvl="2" indent="-514350"/>
            <a:r>
              <a:rPr lang="en-US" altLang="en-US" dirty="0"/>
              <a:t>Social phenomena have an objective reality, independent of our perceptions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b="1" dirty="0"/>
              <a:t>Constructionist</a:t>
            </a:r>
            <a:r>
              <a:rPr lang="en-US" altLang="en-US" dirty="0"/>
              <a:t> perspective:</a:t>
            </a:r>
          </a:p>
          <a:p>
            <a:pPr marL="1371600" lvl="2" indent="-514350"/>
            <a:r>
              <a:rPr lang="en-US" altLang="en-US" dirty="0"/>
              <a:t>Constructionist (hard)</a:t>
            </a:r>
          </a:p>
          <a:p>
            <a:pPr marL="1828800" lvl="3" indent="-514350"/>
            <a:r>
              <a:rPr lang="en-US" altLang="en-US" dirty="0"/>
              <a:t>Reality is merely a set of mental constructions. </a:t>
            </a:r>
          </a:p>
          <a:p>
            <a:pPr marL="1828800" lvl="3" indent="-514350"/>
            <a:r>
              <a:rPr lang="en-US" altLang="en-US" dirty="0"/>
              <a:t>e.g., Nietzsche: there are no facts, only interpretations</a:t>
            </a:r>
          </a:p>
          <a:p>
            <a:pPr marL="1371600" lvl="2" indent="-512064"/>
            <a:r>
              <a:rPr lang="en-US" altLang="en-US" dirty="0"/>
              <a:t>Constructionist (soft): more middle ground	</a:t>
            </a:r>
          </a:p>
          <a:p>
            <a:pPr marL="1828800" lvl="3" indent="-514350"/>
            <a:r>
              <a:rPr lang="en-US" altLang="en-US" dirty="0"/>
              <a:t>There is an objective social reality that is marred by human interpretation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altLang="en-US" dirty="0"/>
              <a:t>Ontological Considerations  </a:t>
            </a:r>
            <a:r>
              <a:rPr lang="en-US" altLang="en-US" sz="1000" dirty="0"/>
              <a:t>2 of 2</a:t>
            </a:r>
            <a:endParaRPr lang="en-CA" alt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n-US" altLang="en-US" dirty="0"/>
              <a:t>Relationship to social research</a:t>
            </a:r>
          </a:p>
          <a:p>
            <a:pPr lvl="1"/>
            <a:r>
              <a:rPr lang="en-US" altLang="en-US" dirty="0"/>
              <a:t>Ontological assumptions about reality affect: </a:t>
            </a:r>
          </a:p>
          <a:p>
            <a:pPr lvl="2"/>
            <a:r>
              <a:rPr lang="en-US" altLang="en-US" dirty="0"/>
              <a:t>Research question formulation</a:t>
            </a:r>
          </a:p>
          <a:p>
            <a:pPr lvl="2"/>
            <a:r>
              <a:rPr lang="en-US" altLang="en-US" dirty="0"/>
              <a:t>The way research is carried out</a:t>
            </a:r>
          </a:p>
        </p:txBody>
      </p:sp>
    </p:spTree>
    <p:extLst>
      <p:ext uri="{BB962C8B-B14F-4D97-AF65-F5344CB8AC3E}">
        <p14:creationId xmlns:p14="http://schemas.microsoft.com/office/powerpoint/2010/main" val="1080603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Orientations: Quantitative and Qualitative Research  </a:t>
            </a:r>
            <a:r>
              <a:rPr lang="en-US" sz="1100" dirty="0"/>
              <a:t>1 of 2</a:t>
            </a:r>
            <a:endParaRPr lang="en-CA" sz="11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Quantitative research</a:t>
            </a:r>
          </a:p>
          <a:p>
            <a:pPr lvl="1"/>
            <a:r>
              <a:rPr lang="en-US" altLang="en-US" dirty="0"/>
              <a:t>Uses numbers and statistics in the collection and analysis of data</a:t>
            </a:r>
          </a:p>
          <a:p>
            <a:r>
              <a:rPr lang="en-US" altLang="en-US" b="1" dirty="0"/>
              <a:t>Qualitative research</a:t>
            </a:r>
          </a:p>
          <a:p>
            <a:pPr lvl="1"/>
            <a:r>
              <a:rPr lang="en-US" altLang="en-US" dirty="0"/>
              <a:t>Uses mainly words and other non-numeric symbols in the collection and analysis of data</a:t>
            </a:r>
            <a:endParaRPr lang="en-CA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Orientations: Quantitative and Qualitative Research  </a:t>
            </a:r>
            <a:r>
              <a:rPr lang="en-US" sz="1100" dirty="0"/>
              <a:t>2 of 2</a:t>
            </a:r>
            <a:endParaRPr lang="en-CA" sz="11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Are these differences irreconcilable? </a:t>
            </a:r>
          </a:p>
          <a:p>
            <a:r>
              <a:rPr lang="en-GB" dirty="0"/>
              <a:t>Does real-life research cluster neatly into these two camps?</a:t>
            </a:r>
          </a:p>
          <a:p>
            <a:pPr marL="0" indent="0">
              <a:buNone/>
            </a:pPr>
            <a:endParaRPr lang="en-CA" altLang="en-US" dirty="0"/>
          </a:p>
        </p:txBody>
      </p:sp>
      <p:pic>
        <p:nvPicPr>
          <p:cNvPr id="5" name="Picture 4" descr="The table column headings are blank; quantitative; qualitative. 1. Role of theory in research Mainly deductive; testing of theory Mainly inductive; generation of theory. 2. Epistemological orientation. Natural science model; positivism Interpretivism. 3. Ontological orientation; Objectivism; Constructionism. " title="TABLE 1.1 Fundamental differences between quantitative and qualitative research strategies">
            <a:extLst>
              <a:ext uri="{FF2B5EF4-FFF2-40B4-BE49-F238E27FC236}">
                <a16:creationId xmlns:a16="http://schemas.microsoft.com/office/drawing/2014/main" id="{A9B8C6BF-C123-4343-B09A-5344AEFB6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08" y="3733800"/>
            <a:ext cx="10799584" cy="139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7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E22C8-1544-4CB6-AC54-339C317B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General </a:t>
            </a:r>
            <a:r>
              <a:rPr lang="en-US" dirty="0"/>
              <a:t>Research Orientations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9CB3B-2D13-44D1-8630-56DBF5295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Theory and research</a:t>
            </a:r>
          </a:p>
          <a:p>
            <a:r>
              <a:rPr lang="en-US" dirty="0"/>
              <a:t>Deductive and inductive approaches</a:t>
            </a:r>
          </a:p>
          <a:p>
            <a:r>
              <a:rPr lang="en-US" dirty="0"/>
              <a:t>Epistemological considerations</a:t>
            </a:r>
          </a:p>
          <a:p>
            <a:r>
              <a:rPr lang="en-US" dirty="0"/>
              <a:t>Ontological considerations</a:t>
            </a:r>
          </a:p>
          <a:p>
            <a:r>
              <a:rPr lang="en-US" dirty="0"/>
              <a:t>General orientations: Quantitative and qualitative research</a:t>
            </a:r>
          </a:p>
          <a:p>
            <a:r>
              <a:rPr lang="en-US" dirty="0"/>
              <a:t>Influences on the conduct of social research</a:t>
            </a:r>
          </a:p>
        </p:txBody>
      </p:sp>
    </p:spTree>
    <p:extLst>
      <p:ext uri="{BB962C8B-B14F-4D97-AF65-F5344CB8AC3E}">
        <p14:creationId xmlns:p14="http://schemas.microsoft.com/office/powerpoint/2010/main" val="3452456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069B0-A99B-44D2-BCB6-2875625C0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1.3 Influences on social research</a:t>
            </a:r>
          </a:p>
        </p:txBody>
      </p:sp>
      <p:pic>
        <p:nvPicPr>
          <p:cNvPr id="4" name="Picture 3" descr="Social Research is influenced by theory, issues related to the research question, epistemology, ontology, politics, and values. " title="FIGURE 1.3 Influences on social research">
            <a:extLst>
              <a:ext uri="{FF2B5EF4-FFF2-40B4-BE49-F238E27FC236}">
                <a16:creationId xmlns:a16="http://schemas.microsoft.com/office/drawing/2014/main" id="{B564EA72-4013-4650-AC12-7072AD4E5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330" y="1828800"/>
            <a:ext cx="8233339" cy="346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28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Influences on the Conduct of Social Research: Values  </a:t>
            </a:r>
            <a:r>
              <a:rPr lang="en-US" altLang="en-US" sz="1000"/>
              <a:t>1 of 3</a:t>
            </a:r>
            <a:endParaRPr lang="en-CA" alt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A researcher’s values can contribute to bias in research:</a:t>
            </a:r>
          </a:p>
          <a:p>
            <a:pPr lvl="1"/>
            <a:r>
              <a:rPr lang="en-CA" altLang="en-US"/>
              <a:t>Choice of topic</a:t>
            </a:r>
          </a:p>
          <a:p>
            <a:pPr lvl="1"/>
            <a:r>
              <a:rPr lang="en-CA" altLang="en-US"/>
              <a:t>Formulation of the research question</a:t>
            </a:r>
          </a:p>
          <a:p>
            <a:pPr lvl="1"/>
            <a:r>
              <a:rPr lang="en-CA" altLang="en-US"/>
              <a:t>Choice of method</a:t>
            </a:r>
          </a:p>
          <a:p>
            <a:pPr lvl="1"/>
            <a:r>
              <a:rPr lang="en-CA" altLang="en-US"/>
              <a:t>Formulation of research design and data collection methods</a:t>
            </a:r>
          </a:p>
          <a:p>
            <a:pPr lvl="1"/>
            <a:r>
              <a:rPr lang="en-CA" altLang="en-US"/>
              <a:t>Actual data collection</a:t>
            </a:r>
          </a:p>
          <a:p>
            <a:pPr lvl="1"/>
            <a:r>
              <a:rPr lang="en-CA" altLang="en-US"/>
              <a:t>Analysis of data</a:t>
            </a:r>
          </a:p>
          <a:p>
            <a:pPr lvl="1"/>
            <a:r>
              <a:rPr lang="en-CA" altLang="en-US"/>
              <a:t>Interpretation of data</a:t>
            </a:r>
          </a:p>
          <a:p>
            <a:pPr lvl="1"/>
            <a:r>
              <a:rPr lang="en-CA" altLang="en-US"/>
              <a:t>Conclusions	</a:t>
            </a:r>
            <a:endParaRPr lang="en-CA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Influences on the Conduct of Social Research: Values  </a:t>
            </a:r>
            <a:r>
              <a:rPr lang="en-US" altLang="en-US" sz="1000"/>
              <a:t>2 of 3</a:t>
            </a:r>
            <a:endParaRPr lang="en-CA" alt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Reflexivity</a:t>
            </a:r>
          </a:p>
          <a:p>
            <a:pPr lvl="1"/>
            <a:r>
              <a:rPr lang="en-CA"/>
              <a:t>Researchers’ </a:t>
            </a:r>
            <a:r>
              <a:rPr lang="en-GB"/>
              <a:t>awareness that their values and decisions have an impact on the research</a:t>
            </a:r>
          </a:p>
          <a:p>
            <a:pPr lvl="1"/>
            <a:r>
              <a:rPr lang="en-GB"/>
              <a:t>Personal biases are made explicit</a:t>
            </a:r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Influences on the Conduct of Social Research: Values  </a:t>
            </a:r>
            <a:r>
              <a:rPr lang="en-US" altLang="en-US" sz="1000" dirty="0"/>
              <a:t>3 of 3</a:t>
            </a:r>
            <a:endParaRPr lang="en-CA" alt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Three different positions on values in social research: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Research should be value-free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Research cannot be value-free, but researchers should be open and explicit about their values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Researchers should use their values to direct and interpret their investigations: value commitment is a good thing for researchers to have</a:t>
            </a:r>
          </a:p>
        </p:txBody>
      </p:sp>
    </p:spTree>
    <p:extLst>
      <p:ext uri="{BB962C8B-B14F-4D97-AF65-F5344CB8AC3E}">
        <p14:creationId xmlns:p14="http://schemas.microsoft.com/office/powerpoint/2010/main" val="3057632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Politics in Social Research  </a:t>
            </a:r>
            <a:r>
              <a:rPr lang="en-US" altLang="en-US" sz="1000" dirty="0"/>
              <a:t>1 of 2</a:t>
            </a:r>
            <a:r>
              <a:rPr lang="en-US" altLang="en-US" dirty="0"/>
              <a:t> </a:t>
            </a:r>
            <a:endParaRPr lang="en-CA" alt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Researchers sometimes “take sides”</a:t>
            </a:r>
          </a:p>
          <a:p>
            <a:r>
              <a:rPr lang="en-US" altLang="en-US" dirty="0"/>
              <a:t>Funding: </a:t>
            </a:r>
          </a:p>
          <a:p>
            <a:pPr lvl="1"/>
            <a:r>
              <a:rPr lang="en-US" altLang="en-US" dirty="0"/>
              <a:t>Who gets it? Are strings attached?</a:t>
            </a:r>
          </a:p>
          <a:p>
            <a:pPr lvl="1"/>
            <a:r>
              <a:rPr lang="en-US" altLang="en-US" dirty="0"/>
              <a:t>Government may fund research to benefit them politically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Politics in Social Research  </a:t>
            </a:r>
            <a:r>
              <a:rPr lang="en-US" altLang="en-US" sz="1000" dirty="0"/>
              <a:t>2 of 2</a:t>
            </a:r>
            <a:r>
              <a:rPr lang="en-US" altLang="en-US" dirty="0"/>
              <a:t> </a:t>
            </a:r>
            <a:endParaRPr lang="en-CA" alt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Research subjects/participants</a:t>
            </a:r>
          </a:p>
          <a:p>
            <a:pPr lvl="1"/>
            <a:r>
              <a:rPr lang="en-US" altLang="en-US" b="1" dirty="0"/>
              <a:t>Gatekeepers</a:t>
            </a:r>
          </a:p>
          <a:p>
            <a:pPr lvl="1"/>
            <a:r>
              <a:rPr lang="en-US" altLang="en-US" dirty="0"/>
              <a:t>Who gets access? Are strings attached?</a:t>
            </a:r>
          </a:p>
          <a:p>
            <a:r>
              <a:rPr lang="en-US" altLang="en-US" dirty="0"/>
              <a:t>Research findings</a:t>
            </a:r>
          </a:p>
          <a:p>
            <a:pPr lvl="1"/>
            <a:r>
              <a:rPr lang="en-US" altLang="en-US" dirty="0"/>
              <a:t>What sorts of findings are “acceptable” to those who fund or publish research?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008674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Issues Related to the Research Question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When little or no research has been done: </a:t>
            </a:r>
          </a:p>
          <a:p>
            <a:pPr lvl="1"/>
            <a:r>
              <a:rPr lang="en-CA" dirty="0"/>
              <a:t>A qualitative, exploratory approach may be preferable </a:t>
            </a:r>
          </a:p>
          <a:p>
            <a:pPr lvl="2"/>
            <a:r>
              <a:rPr lang="en-CA" dirty="0"/>
              <a:t>Typically associated with the generation of theory rather than theory testing </a:t>
            </a:r>
          </a:p>
          <a:p>
            <a:pPr lvl="2"/>
            <a:r>
              <a:rPr lang="en-CA" dirty="0"/>
              <a:t>Relatively unstructured approach to the research process</a:t>
            </a:r>
            <a:endParaRPr lang="en-CA" sz="2400" dirty="0"/>
          </a:p>
          <a:p>
            <a:r>
              <a:rPr lang="en-CA" dirty="0"/>
              <a:t>When a researcher wants to study individuals involved in illicit activities:</a:t>
            </a:r>
          </a:p>
          <a:p>
            <a:pPr lvl="1"/>
            <a:r>
              <a:rPr lang="en-CA" dirty="0"/>
              <a:t>Need to develop rapport with subjects</a:t>
            </a:r>
          </a:p>
          <a:p>
            <a:pPr lvl="2"/>
            <a:r>
              <a:rPr lang="en-CA" dirty="0"/>
              <a:t>Qualitative strategy</a:t>
            </a:r>
          </a:p>
        </p:txBody>
      </p:sp>
    </p:spTree>
    <p:extLst>
      <p:ext uri="{BB962C8B-B14F-4D97-AF65-F5344CB8AC3E}">
        <p14:creationId xmlns:p14="http://schemas.microsoft.com/office/powerpoint/2010/main" val="513499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Formulating a Research Question  </a:t>
            </a:r>
            <a:r>
              <a:rPr lang="en-US" altLang="en-US" sz="1000" dirty="0"/>
              <a:t>1 of 4</a:t>
            </a:r>
            <a:endParaRPr lang="en-CA" alt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choice of research orientation, design, and method must match the question being asked</a:t>
            </a:r>
          </a:p>
          <a:p>
            <a:pPr lvl="1"/>
            <a:r>
              <a:rPr lang="en-US" altLang="en-US" dirty="0"/>
              <a:t>Is it a brand-new phenomenon?</a:t>
            </a:r>
          </a:p>
          <a:p>
            <a:pPr lvl="1"/>
            <a:r>
              <a:rPr lang="en-US" altLang="en-US" dirty="0"/>
              <a:t>Measuring impact?</a:t>
            </a:r>
          </a:p>
          <a:p>
            <a:pPr lvl="1"/>
            <a:r>
              <a:rPr lang="en-US" altLang="en-US" dirty="0"/>
              <a:t>World views?</a:t>
            </a:r>
          </a:p>
          <a:p>
            <a:pPr lvl="1"/>
            <a:r>
              <a:rPr lang="en-US" altLang="en-US" dirty="0"/>
              <a:t>Hypothesis testing?</a:t>
            </a:r>
          </a:p>
        </p:txBody>
      </p:sp>
    </p:spTree>
    <p:extLst>
      <p:ext uri="{BB962C8B-B14F-4D97-AF65-F5344CB8AC3E}">
        <p14:creationId xmlns:p14="http://schemas.microsoft.com/office/powerpoint/2010/main" val="148437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Formulating a Research Question  </a:t>
            </a:r>
            <a:r>
              <a:rPr lang="en-US" altLang="en-US" sz="1000" dirty="0"/>
              <a:t>2 of 4</a:t>
            </a:r>
            <a:endParaRPr lang="en-CA" alt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choice of research method should match the research question</a:t>
            </a:r>
          </a:p>
          <a:p>
            <a:pPr lvl="1"/>
            <a:r>
              <a:rPr lang="en-US" altLang="en-US" dirty="0"/>
              <a:t>A research question states the purpose of the study in the form of a question</a:t>
            </a:r>
          </a:p>
          <a:p>
            <a:pPr lvl="1"/>
            <a:r>
              <a:rPr lang="en-US" altLang="en-US" dirty="0"/>
              <a:t>For example:</a:t>
            </a:r>
          </a:p>
          <a:p>
            <a:pPr lvl="2"/>
            <a:r>
              <a:rPr lang="en-US" altLang="en-US" dirty="0"/>
              <a:t>What social factors make people enjoy smoking marijuana?</a:t>
            </a:r>
          </a:p>
          <a:p>
            <a:pPr lvl="2"/>
            <a:r>
              <a:rPr lang="en-US" altLang="en-US" dirty="0"/>
              <a:t>What explains differential rates of suicide in societies?</a:t>
            </a:r>
          </a:p>
          <a:p>
            <a:pPr lvl="2"/>
            <a:r>
              <a:rPr lang="en-US" altLang="en-US" dirty="0"/>
              <a:t>What is it like to be a member of the furry fandom?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Formulating a Research Question  </a:t>
            </a:r>
            <a:r>
              <a:rPr lang="en-US" altLang="en-US" sz="1000" dirty="0"/>
              <a:t>3 of 4</a:t>
            </a:r>
            <a:endParaRPr lang="en-CA" alt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The form of the research question will be shaped by the qualitative or quantitative orientations of the study</a:t>
            </a:r>
          </a:p>
          <a:p>
            <a:pPr lvl="1"/>
            <a:r>
              <a:rPr lang="en-US" altLang="en-US" dirty="0"/>
              <a:t>Qualitative: </a:t>
            </a:r>
          </a:p>
          <a:p>
            <a:pPr lvl="2"/>
            <a:r>
              <a:rPr lang="en-US" altLang="en-US" dirty="0"/>
              <a:t>Less specific research question</a:t>
            </a:r>
          </a:p>
          <a:p>
            <a:pPr lvl="2"/>
            <a:r>
              <a:rPr lang="en-US" altLang="en-US" dirty="0"/>
              <a:t>Inductive</a:t>
            </a:r>
          </a:p>
          <a:p>
            <a:pPr lvl="2"/>
            <a:r>
              <a:rPr lang="en-US" altLang="en-US" dirty="0"/>
              <a:t>No hypothesis </a:t>
            </a:r>
          </a:p>
          <a:p>
            <a:pPr lvl="1"/>
            <a:r>
              <a:rPr lang="en-US" altLang="en-US" dirty="0"/>
              <a:t>Quantitative: </a:t>
            </a:r>
          </a:p>
          <a:p>
            <a:pPr lvl="2"/>
            <a:r>
              <a:rPr lang="en-US" altLang="en-US" dirty="0"/>
              <a:t>Can test causal models </a:t>
            </a:r>
          </a:p>
          <a:p>
            <a:pPr lvl="2"/>
            <a:r>
              <a:rPr lang="en-US" altLang="en-US" dirty="0"/>
              <a:t>Deductive</a:t>
            </a:r>
          </a:p>
          <a:p>
            <a:pPr lvl="2"/>
            <a:r>
              <a:rPr lang="en-US" altLang="en-US" dirty="0"/>
              <a:t>Narrowed research question to make a testable hypothesis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0371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0C0CB-062A-4216-8B76-105ACCF4F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7B197-32BC-4288-B48E-33857914B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Explain the relationship between theory in the broad sense and data gathering; in particular, you should be able to recognize that the purpose of collecting data may be to test theories or to create theories.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Discuss the positivist, interpretivist, and critical approaches to social science, including their key assumptions regarding the purposes of social research and how it should be conducted.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Describe the distinctions between qualitative and quantitative research.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how different factors, including values, politics, and issues related to the research question(s) may influence social research.</a:t>
            </a:r>
          </a:p>
        </p:txBody>
      </p:sp>
    </p:spTree>
    <p:extLst>
      <p:ext uri="{BB962C8B-B14F-4D97-AF65-F5344CB8AC3E}">
        <p14:creationId xmlns:p14="http://schemas.microsoft.com/office/powerpoint/2010/main" val="1370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Formulating a Research Question  </a:t>
            </a:r>
            <a:r>
              <a:rPr lang="en-US" altLang="en-US" sz="1000" dirty="0"/>
              <a:t>4 of 4</a:t>
            </a:r>
            <a:endParaRPr lang="en-US" alt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Research questions should</a:t>
            </a:r>
          </a:p>
          <a:p>
            <a:pPr lvl="1"/>
            <a:r>
              <a:rPr lang="en-US" altLang="en-US" dirty="0"/>
              <a:t>be clear</a:t>
            </a:r>
          </a:p>
          <a:p>
            <a:pPr lvl="1"/>
            <a:r>
              <a:rPr lang="en-US" altLang="en-US" dirty="0"/>
              <a:t>be researchable</a:t>
            </a:r>
          </a:p>
          <a:p>
            <a:pPr lvl="1"/>
            <a:r>
              <a:rPr lang="en-US" altLang="en-US" dirty="0"/>
              <a:t>relate to established theory and research</a:t>
            </a:r>
          </a:p>
          <a:p>
            <a:pPr lvl="1"/>
            <a:r>
              <a:rPr lang="en-US" altLang="en-US" dirty="0"/>
              <a:t>be linked or closely related to each other</a:t>
            </a:r>
          </a:p>
          <a:p>
            <a:pPr lvl="1"/>
            <a:r>
              <a:rPr lang="en-US" altLang="en-US" dirty="0"/>
              <a:t>allow the researcher to make a contribution to existing knowledge</a:t>
            </a:r>
          </a:p>
          <a:p>
            <a:pPr lvl="1"/>
            <a:r>
              <a:rPr lang="en-US" altLang="en-US" dirty="0"/>
              <a:t>be neither too broad nor too narrow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Theory and Research  </a:t>
            </a:r>
            <a:r>
              <a:rPr lang="en-US" altLang="en-US" sz="1000" dirty="0"/>
              <a:t>1 of 3</a:t>
            </a:r>
            <a:r>
              <a:rPr lang="en-US" altLang="en-US" dirty="0"/>
              <a:t> </a:t>
            </a:r>
            <a:endParaRPr lang="en-GB" altLang="en-US" dirty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altLang="en-US" dirty="0"/>
              <a:t>What is theory?</a:t>
            </a:r>
          </a:p>
          <a:p>
            <a:pPr lvl="1"/>
            <a:r>
              <a:rPr lang="en-CA" altLang="en-US" dirty="0"/>
              <a:t>An explanation of observed regularities or patterns</a:t>
            </a:r>
          </a:p>
          <a:p>
            <a:r>
              <a:rPr lang="en-US" altLang="en-US" dirty="0"/>
              <a:t>Common components of a theory</a:t>
            </a:r>
          </a:p>
          <a:p>
            <a:pPr lvl="1"/>
            <a:r>
              <a:rPr lang="en-US" altLang="en-US" dirty="0"/>
              <a:t>Definitions: What are the key terms?</a:t>
            </a:r>
          </a:p>
          <a:p>
            <a:pPr lvl="1"/>
            <a:r>
              <a:rPr lang="en-US" altLang="en-US" dirty="0"/>
              <a:t>Descriptions: What are the characteristics? </a:t>
            </a:r>
          </a:p>
          <a:p>
            <a:pPr lvl="1"/>
            <a:r>
              <a:rPr lang="en-US" altLang="en-US" dirty="0"/>
              <a:t>Relational statements: How are </a:t>
            </a:r>
            <a:r>
              <a:rPr lang="en-US" altLang="en-US" b="1" dirty="0"/>
              <a:t>variables</a:t>
            </a:r>
            <a:r>
              <a:rPr lang="en-US" altLang="en-US" dirty="0"/>
              <a:t> related?</a:t>
            </a:r>
          </a:p>
          <a:p>
            <a:pPr lvl="2"/>
            <a:r>
              <a:rPr lang="en-US" altLang="en-US" dirty="0"/>
              <a:t>Deterministic</a:t>
            </a:r>
          </a:p>
          <a:p>
            <a:pPr lvl="2"/>
            <a:r>
              <a:rPr lang="en-US" altLang="en-US" dirty="0"/>
              <a:t>Probabilistic</a:t>
            </a:r>
            <a:endParaRPr lang="en-GB" altLang="en-US" dirty="0"/>
          </a:p>
          <a:p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015081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Theory and Research  </a:t>
            </a:r>
            <a:r>
              <a:rPr lang="en-US" altLang="en-US" sz="1000" dirty="0"/>
              <a:t>2 of 3</a:t>
            </a:r>
            <a:endParaRPr lang="en-GB" altLang="en-US" dirty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Middle range theories</a:t>
            </a:r>
          </a:p>
          <a:p>
            <a:pPr lvl="1"/>
            <a:r>
              <a:rPr lang="en-US" altLang="en-US" dirty="0"/>
              <a:t>Limited in scope</a:t>
            </a:r>
          </a:p>
          <a:p>
            <a:pPr lvl="1"/>
            <a:r>
              <a:rPr lang="en-US" altLang="en-US" dirty="0"/>
              <a:t>Testable </a:t>
            </a:r>
          </a:p>
          <a:p>
            <a:pPr lvl="1"/>
            <a:r>
              <a:rPr lang="en-US" altLang="en-US" dirty="0"/>
              <a:t>e.g., Merton’s theory of anomie</a:t>
            </a:r>
          </a:p>
          <a:p>
            <a:r>
              <a:rPr lang="en-US" altLang="en-US" dirty="0"/>
              <a:t>Grand theories</a:t>
            </a:r>
          </a:p>
          <a:p>
            <a:pPr lvl="1"/>
            <a:r>
              <a:rPr lang="en-US" altLang="en-US" dirty="0"/>
              <a:t>General and abstract</a:t>
            </a:r>
          </a:p>
          <a:p>
            <a:pPr lvl="1"/>
            <a:r>
              <a:rPr lang="en-US" altLang="en-US" dirty="0"/>
              <a:t>Provide ways to look at the world</a:t>
            </a:r>
          </a:p>
          <a:p>
            <a:pPr lvl="1"/>
            <a:r>
              <a:rPr lang="en-US" altLang="en-US" dirty="0"/>
              <a:t>e.g., structural functionalism</a:t>
            </a:r>
            <a:endParaRPr lang="en-GB" altLang="en-US" dirty="0"/>
          </a:p>
          <a:p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30567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Theory and Research  </a:t>
            </a:r>
            <a:r>
              <a:rPr lang="en-US" altLang="en-US" sz="1000" dirty="0"/>
              <a:t>3 of 3</a:t>
            </a:r>
            <a:endParaRPr lang="en-GB" altLang="en-US" dirty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 is the relationship between theory and research?</a:t>
            </a:r>
          </a:p>
          <a:p>
            <a:pPr lvl="1"/>
            <a:r>
              <a:rPr lang="en-US" altLang="en-US" dirty="0"/>
              <a:t>Theory can guide research</a:t>
            </a:r>
          </a:p>
          <a:p>
            <a:pPr lvl="1"/>
            <a:r>
              <a:rPr lang="en-US" altLang="en-US" dirty="0"/>
              <a:t>Research can test theory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7245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Deductive and Inductive Approaches  </a:t>
            </a:r>
            <a:r>
              <a:rPr lang="en-US" sz="1000" dirty="0"/>
              <a:t>1 of 2</a:t>
            </a:r>
            <a:endParaRPr lang="en-CA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Deductive</a:t>
            </a:r>
            <a:r>
              <a:rPr lang="en-US" altLang="en-US" dirty="0"/>
              <a:t> method</a:t>
            </a:r>
          </a:p>
          <a:p>
            <a:pPr lvl="1"/>
            <a:r>
              <a:rPr lang="en-US" altLang="en-US" dirty="0"/>
              <a:t>The most common approach to social research</a:t>
            </a:r>
          </a:p>
          <a:p>
            <a:pPr lvl="1"/>
            <a:r>
              <a:rPr lang="en-US" altLang="en-US" dirty="0"/>
              <a:t>Begins with theory</a:t>
            </a:r>
          </a:p>
          <a:p>
            <a:pPr lvl="1"/>
            <a:r>
              <a:rPr lang="en-US" altLang="en-US" dirty="0"/>
              <a:t>Understand specific phenomenon through background research</a:t>
            </a:r>
          </a:p>
          <a:p>
            <a:pPr lvl="1"/>
            <a:r>
              <a:rPr lang="en-US" altLang="en-US" dirty="0"/>
              <a:t>Develop hypotheses </a:t>
            </a:r>
          </a:p>
          <a:p>
            <a:pPr lvl="1"/>
            <a:r>
              <a:rPr lang="en-US" altLang="en-US" dirty="0"/>
              <a:t>Test with empirical data</a:t>
            </a:r>
          </a:p>
          <a:p>
            <a:pPr lvl="1"/>
            <a:r>
              <a:rPr lang="en-US" altLang="en-US" dirty="0"/>
              <a:t>Revise if necessary 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5DE7FD-F19A-4D9F-ABDC-6CBEC239E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1.1 The process of deduction</a:t>
            </a:r>
          </a:p>
        </p:txBody>
      </p:sp>
      <p:pic>
        <p:nvPicPr>
          <p:cNvPr id="5" name="Picture 4" descr="The steps in the process of deduction shown in a flowchart are, 1. Theory; 2. Hypotheses; 3. Data collection; 4. Findings; 5. Hypotheses confirmed or rejected; 6. Revision of theory. Revision of theory points back to Hypotheses. " title="FIGURE 1.1 The process of deduction">
            <a:extLst>
              <a:ext uri="{FF2B5EF4-FFF2-40B4-BE49-F238E27FC236}">
                <a16:creationId xmlns:a16="http://schemas.microsoft.com/office/drawing/2014/main" id="{44039E20-495F-42FE-8166-259C92251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471" y="685890"/>
            <a:ext cx="4043058" cy="54862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Deductive and Inductive Approaches  </a:t>
            </a:r>
            <a:r>
              <a:rPr lang="en-US" sz="1000" dirty="0"/>
              <a:t>2 of 2</a:t>
            </a:r>
            <a:endParaRPr lang="en-CA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Inductive</a:t>
            </a:r>
            <a:r>
              <a:rPr lang="en-US" altLang="en-US" dirty="0"/>
              <a:t> method</a:t>
            </a:r>
          </a:p>
          <a:p>
            <a:pPr lvl="1"/>
            <a:r>
              <a:rPr lang="en-US" altLang="en-US" dirty="0"/>
              <a:t>Theories and interpretations are the outcome of theory</a:t>
            </a:r>
          </a:p>
          <a:p>
            <a:pPr lvl="1"/>
            <a:r>
              <a:rPr lang="en-US" altLang="en-US" dirty="0"/>
              <a:t>Gather and examine data first</a:t>
            </a:r>
          </a:p>
          <a:p>
            <a:pPr lvl="1"/>
            <a:r>
              <a:rPr lang="en-US" altLang="en-US" dirty="0"/>
              <a:t>Then create theory from the observations</a:t>
            </a:r>
          </a:p>
          <a:p>
            <a:r>
              <a:rPr lang="en-US" altLang="en-US" b="1" dirty="0"/>
              <a:t>Grounded theory</a:t>
            </a:r>
          </a:p>
          <a:p>
            <a:pPr lvl="1"/>
            <a:r>
              <a:rPr lang="en-US" altLang="en-US" dirty="0"/>
              <a:t>Deriving theory from observations </a:t>
            </a:r>
          </a:p>
          <a:p>
            <a:pPr lvl="1"/>
            <a:r>
              <a:rPr lang="en-US" altLang="en-US" dirty="0"/>
              <a:t>Used by qualitative researchers 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4137419"/>
      </p:ext>
    </p:extLst>
  </p:cSld>
  <p:clrMapOvr>
    <a:masterClrMapping/>
  </p:clrMapOvr>
</p:sld>
</file>

<file path=ppt/theme/theme1.xml><?xml version="1.0" encoding="utf-8"?>
<a:theme xmlns:a="http://schemas.openxmlformats.org/drawingml/2006/main" name="Text Content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P US HE Widescreen Template 3.1 (TH).pptx" id="{38592676-3FE0-4EA4-B873-8CD03AA7ACBC}" vid="{4464F53A-3550-4D7A-B3C8-5443B75EFB8E}"/>
    </a:ext>
  </a:extLst>
</a:theme>
</file>

<file path=ppt/theme/theme2.xml><?xml version="1.0" encoding="utf-8"?>
<a:theme xmlns:a="http://schemas.openxmlformats.org/drawingml/2006/main" name="Figure-Only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P US HE Widescreen Template 3.1 (TH).pptx" id="{38592676-3FE0-4EA4-B873-8CD03AA7ACBC}" vid="{F9F3915A-0F6B-499D-B5A0-C4298438B823}"/>
    </a:ext>
  </a:extLst>
</a:theme>
</file>

<file path=ppt/theme/theme3.xml><?xml version="1.0" encoding="utf-8"?>
<a:theme xmlns:a="http://schemas.openxmlformats.org/drawingml/2006/main" name="Figure-Only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P US HE Widescreen Template 3.0 (TH).pptx" id="{F2E09951-9F62-46AC-ADB5-6800DB9C73A8}" vid="{B3C02E53-441A-4B4C-8A79-43D4B20A18F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OUP US HE Widescreen Template 3.1 (TH)</Template>
  <TotalTime>1870</TotalTime>
  <Words>1676</Words>
  <Application>Microsoft Office PowerPoint</Application>
  <PresentationFormat>Widescreen</PresentationFormat>
  <Paragraphs>268</Paragraphs>
  <Slides>30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SofiaPro-Black</vt:lpstr>
      <vt:lpstr>SofiaPro-Bold</vt:lpstr>
      <vt:lpstr>SofiaPro-Medium</vt:lpstr>
      <vt:lpstr>Text Content Templates</vt:lpstr>
      <vt:lpstr>Figure-Only Templates</vt:lpstr>
      <vt:lpstr>Figure-Only Templates</vt:lpstr>
      <vt:lpstr>Social Research Methods, Sixth Canadian Edition</vt:lpstr>
      <vt:lpstr>Chapter 1: General Research Orientations</vt:lpstr>
      <vt:lpstr>Learning Objectives</vt:lpstr>
      <vt:lpstr>Theory and Research  1 of 3 </vt:lpstr>
      <vt:lpstr>Theory and Research  2 of 3</vt:lpstr>
      <vt:lpstr>Theory and Research  3 of 3</vt:lpstr>
      <vt:lpstr>Deductive and Inductive Approaches  1 of 2</vt:lpstr>
      <vt:lpstr>FIGURE 1.1 The process of deduction</vt:lpstr>
      <vt:lpstr>Deductive and Inductive Approaches  2 of 2</vt:lpstr>
      <vt:lpstr>FIGURE 1.2 Deductive and inductive approaches to the relationship between theory and research</vt:lpstr>
      <vt:lpstr>Epistemological Considerations</vt:lpstr>
      <vt:lpstr>Positivism</vt:lpstr>
      <vt:lpstr>Interpretivism  1 of 2</vt:lpstr>
      <vt:lpstr>Interpretivism  2 of 2</vt:lpstr>
      <vt:lpstr>Critical Approaches to Social Science</vt:lpstr>
      <vt:lpstr>Ontological Considerations  1 of 2</vt:lpstr>
      <vt:lpstr>Ontological Considerations  2 of 2</vt:lpstr>
      <vt:lpstr>General Orientations: Quantitative and Qualitative Research  1 of 2</vt:lpstr>
      <vt:lpstr>General Orientations: Quantitative and Qualitative Research  2 of 2</vt:lpstr>
      <vt:lpstr>FIGURE 1.3 Influences on social research</vt:lpstr>
      <vt:lpstr>Influences on the Conduct of Social Research: Values  1 of 3</vt:lpstr>
      <vt:lpstr>Influences on the Conduct of Social Research: Values  2 of 3</vt:lpstr>
      <vt:lpstr>Influences on the Conduct of Social Research: Values  3 of 3</vt:lpstr>
      <vt:lpstr>Politics in Social Research  1 of 2 </vt:lpstr>
      <vt:lpstr>Politics in Social Research  2 of 2 </vt:lpstr>
      <vt:lpstr>Issues Related to the Research Question</vt:lpstr>
      <vt:lpstr>Formulating a Research Question  1 of 4</vt:lpstr>
      <vt:lpstr>Formulating a Research Question  2 of 4</vt:lpstr>
      <vt:lpstr>Formulating a Research Question  3 of 4</vt:lpstr>
      <vt:lpstr>Formulating a Research Question  4 of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Research Methods 6Ce</dc:title>
  <dc:creator>OUP</dc:creator>
  <cp:lastModifiedBy>CROWELL, Molly</cp:lastModifiedBy>
  <cp:revision>207</cp:revision>
  <dcterms:created xsi:type="dcterms:W3CDTF">2009-07-10T17:29:58Z</dcterms:created>
  <dcterms:modified xsi:type="dcterms:W3CDTF">2022-02-22T18:00:23Z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5cb09a-2992-49d6-8ac9-5f63e7b1ad2f_Enabled">
    <vt:lpwstr>true</vt:lpwstr>
  </property>
  <property fmtid="{D5CDD505-2E9C-101B-9397-08002B2CF9AE}" pid="3" name="MSIP_Label_be5cb09a-2992-49d6-8ac9-5f63e7b1ad2f_SetDate">
    <vt:lpwstr>2022-01-05T19:13:40Z</vt:lpwstr>
  </property>
  <property fmtid="{D5CDD505-2E9C-101B-9397-08002B2CF9AE}" pid="4" name="MSIP_Label_be5cb09a-2992-49d6-8ac9-5f63e7b1ad2f_Method">
    <vt:lpwstr>Standard</vt:lpwstr>
  </property>
  <property fmtid="{D5CDD505-2E9C-101B-9397-08002B2CF9AE}" pid="5" name="MSIP_Label_be5cb09a-2992-49d6-8ac9-5f63e7b1ad2f_Name">
    <vt:lpwstr>Controlled</vt:lpwstr>
  </property>
  <property fmtid="{D5CDD505-2E9C-101B-9397-08002B2CF9AE}" pid="6" name="MSIP_Label_be5cb09a-2992-49d6-8ac9-5f63e7b1ad2f_SiteId">
    <vt:lpwstr>91761b62-4c45-43f5-9f0e-be8ad9b551ff</vt:lpwstr>
  </property>
  <property fmtid="{D5CDD505-2E9C-101B-9397-08002B2CF9AE}" pid="7" name="MSIP_Label_be5cb09a-2992-49d6-8ac9-5f63e7b1ad2f_ActionId">
    <vt:lpwstr>98dd1984-d298-424a-b3d0-000098eaf4d1</vt:lpwstr>
  </property>
  <property fmtid="{D5CDD505-2E9C-101B-9397-08002B2CF9AE}" pid="8" name="MSIP_Label_be5cb09a-2992-49d6-8ac9-5f63e7b1ad2f_ContentBits">
    <vt:lpwstr>0</vt:lpwstr>
  </property>
</Properties>
</file>